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6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342" r:id="rId16"/>
    <p:sldId id="315" r:id="rId17"/>
    <p:sldId id="316" r:id="rId18"/>
    <p:sldId id="317" r:id="rId19"/>
    <p:sldId id="318" r:id="rId20"/>
    <p:sldId id="319" r:id="rId21"/>
    <p:sldId id="321" r:id="rId22"/>
    <p:sldId id="322" r:id="rId23"/>
    <p:sldId id="323" r:id="rId24"/>
    <p:sldId id="324" r:id="rId25"/>
    <p:sldId id="325" r:id="rId26"/>
    <p:sldId id="326" r:id="rId27"/>
    <p:sldId id="327" r:id="rId28"/>
    <p:sldId id="328" r:id="rId29"/>
    <p:sldId id="330" r:id="rId30"/>
    <p:sldId id="331" r:id="rId31"/>
    <p:sldId id="276" r:id="rId32"/>
    <p:sldId id="288" r:id="rId33"/>
    <p:sldId id="289" r:id="rId34"/>
    <p:sldId id="343" r:id="rId35"/>
    <p:sldId id="332" r:id="rId36"/>
    <p:sldId id="333" r:id="rId37"/>
    <p:sldId id="334" r:id="rId38"/>
    <p:sldId id="335" r:id="rId39"/>
    <p:sldId id="336" r:id="rId40"/>
    <p:sldId id="337" r:id="rId41"/>
    <p:sldId id="338" r:id="rId42"/>
    <p:sldId id="341" r:id="rId43"/>
    <p:sldId id="339" r:id="rId44"/>
    <p:sldId id="340" r:id="rId45"/>
    <p:sldId id="290" r:id="rId46"/>
    <p:sldId id="298" r:id="rId47"/>
    <p:sldId id="299" r:id="rId48"/>
    <p:sldId id="291" r:id="rId49"/>
    <p:sldId id="292" r:id="rId50"/>
    <p:sldId id="293" r:id="rId51"/>
    <p:sldId id="294" r:id="rId52"/>
    <p:sldId id="296" r:id="rId53"/>
    <p:sldId id="297" r:id="rId54"/>
    <p:sldId id="295" r:id="rId55"/>
    <p:sldId id="300" r:id="rId56"/>
    <p:sldId id="301" r:id="rId57"/>
    <p:sldId id="302" r:id="rId58"/>
    <p:sldId id="303" r:id="rId59"/>
    <p:sldId id="304" r:id="rId60"/>
    <p:sldId id="344" r:id="rId61"/>
    <p:sldId id="345" r:id="rId62"/>
    <p:sldId id="346" r:id="rId63"/>
    <p:sldId id="347" r:id="rId64"/>
    <p:sldId id="348" r:id="rId65"/>
    <p:sldId id="349" r:id="rId66"/>
    <p:sldId id="350" r:id="rId67"/>
    <p:sldId id="351" r:id="rId68"/>
    <p:sldId id="357" r:id="rId69"/>
    <p:sldId id="352" r:id="rId70"/>
    <p:sldId id="358" r:id="rId71"/>
    <p:sldId id="359" r:id="rId72"/>
    <p:sldId id="360" r:id="rId73"/>
    <p:sldId id="361" r:id="rId74"/>
    <p:sldId id="362" r:id="rId75"/>
    <p:sldId id="363" r:id="rId76"/>
    <p:sldId id="364" r:id="rId77"/>
    <p:sldId id="353" r:id="rId78"/>
    <p:sldId id="354" r:id="rId79"/>
    <p:sldId id="373" r:id="rId80"/>
    <p:sldId id="355" r:id="rId81"/>
    <p:sldId id="356" r:id="rId82"/>
    <p:sldId id="374" r:id="rId83"/>
    <p:sldId id="375" r:id="rId84"/>
    <p:sldId id="376" r:id="rId85"/>
    <p:sldId id="377" r:id="rId86"/>
    <p:sldId id="378" r:id="rId87"/>
    <p:sldId id="379" r:id="rId88"/>
    <p:sldId id="385" r:id="rId89"/>
    <p:sldId id="386" r:id="rId90"/>
    <p:sldId id="365" r:id="rId91"/>
    <p:sldId id="366" r:id="rId92"/>
    <p:sldId id="367" r:id="rId93"/>
    <p:sldId id="368" r:id="rId94"/>
    <p:sldId id="369" r:id="rId95"/>
    <p:sldId id="370" r:id="rId96"/>
    <p:sldId id="371" r:id="rId97"/>
    <p:sldId id="372" r:id="rId98"/>
    <p:sldId id="380" r:id="rId99"/>
    <p:sldId id="381" r:id="rId100"/>
    <p:sldId id="382" r:id="rId101"/>
    <p:sldId id="383" r:id="rId102"/>
    <p:sldId id="384" r:id="rId103"/>
    <p:sldId id="387" r:id="rId104"/>
    <p:sldId id="388" r:id="rId105"/>
    <p:sldId id="389" r:id="rId106"/>
    <p:sldId id="390" r:id="rId107"/>
    <p:sldId id="391" r:id="rId108"/>
    <p:sldId id="392" r:id="rId109"/>
    <p:sldId id="393" r:id="rId110"/>
    <p:sldId id="394" r:id="rId111"/>
    <p:sldId id="395" r:id="rId112"/>
    <p:sldId id="396" r:id="rId113"/>
    <p:sldId id="397" r:id="rId114"/>
    <p:sldId id="398" r:id="rId115"/>
    <p:sldId id="399" r:id="rId116"/>
    <p:sldId id="400" r:id="rId117"/>
    <p:sldId id="401" r:id="rId118"/>
    <p:sldId id="402" r:id="rId119"/>
    <p:sldId id="403" r:id="rId120"/>
    <p:sldId id="404" r:id="rId121"/>
    <p:sldId id="405" r:id="rId122"/>
    <p:sldId id="406" r:id="rId123"/>
    <p:sldId id="407" r:id="rId124"/>
    <p:sldId id="408" r:id="rId125"/>
    <p:sldId id="409" r:id="rId126"/>
    <p:sldId id="410" r:id="rId127"/>
    <p:sldId id="411" r:id="rId128"/>
    <p:sldId id="412" r:id="rId129"/>
    <p:sldId id="415" r:id="rId130"/>
    <p:sldId id="413" r:id="rId131"/>
    <p:sldId id="414" r:id="rId132"/>
    <p:sldId id="416" r:id="rId133"/>
    <p:sldId id="417" r:id="rId134"/>
    <p:sldId id="418" r:id="rId135"/>
    <p:sldId id="419" r:id="rId136"/>
    <p:sldId id="420" r:id="rId137"/>
    <p:sldId id="421" r:id="rId138"/>
    <p:sldId id="422" r:id="rId139"/>
    <p:sldId id="423" r:id="rId140"/>
    <p:sldId id="424" r:id="rId141"/>
    <p:sldId id="425" r:id="rId142"/>
    <p:sldId id="426" r:id="rId143"/>
    <p:sldId id="427" r:id="rId144"/>
    <p:sldId id="428" r:id="rId145"/>
    <p:sldId id="429" r:id="rId146"/>
    <p:sldId id="430" r:id="rId147"/>
    <p:sldId id="431" r:id="rId148"/>
    <p:sldId id="432" r:id="rId149"/>
    <p:sldId id="433" r:id="rId150"/>
    <p:sldId id="434" r:id="rId151"/>
    <p:sldId id="435" r:id="rId152"/>
    <p:sldId id="436" r:id="rId153"/>
    <p:sldId id="437" r:id="rId154"/>
    <p:sldId id="438" r:id="rId155"/>
    <p:sldId id="439" r:id="rId156"/>
    <p:sldId id="440" r:id="rId157"/>
    <p:sldId id="441" r:id="rId158"/>
    <p:sldId id="442" r:id="rId159"/>
    <p:sldId id="443" r:id="rId160"/>
    <p:sldId id="444" r:id="rId161"/>
    <p:sldId id="445" r:id="rId16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121"/>
    <a:srgbClr val="DC21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DA37D80-6434-44D0-A028-1B22A696006F}" styleName="نمط فاتح 3 - تميي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نمط فاتح 3 - تميي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نمط فاتح 2 - تميي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نمط فاتح 3 - تميي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نمط فاتح 3 - تميي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نمط ذو سمات 1 - تميي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نمط ذو سمات 1 - تميي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16DA210-FB5B-4158-B5E0-FEB733F419BA}" styleName="النمط الفاتح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النمط المتوس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7" autoAdjust="0"/>
    <p:restoredTop sz="94624" autoAdjust="0"/>
  </p:normalViewPr>
  <p:slideViewPr>
    <p:cSldViewPr>
      <p:cViewPr varScale="1">
        <p:scale>
          <a:sx n="71" d="100"/>
          <a:sy n="71" d="100"/>
        </p:scale>
        <p:origin x="1284" y="66"/>
      </p:cViewPr>
      <p:guideLst>
        <p:guide orient="horz" pos="2160"/>
        <p:guide pos="2880"/>
      </p:guideLst>
    </p:cSldViewPr>
  </p:slideViewPr>
  <p:outlineViewPr>
    <p:cViewPr>
      <p:scale>
        <a:sx n="33" d="100"/>
        <a:sy n="33" d="100"/>
      </p:scale>
      <p:origin x="0" y="1946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AB53456-68D3-4845-B343-3763BE8EE05C}" type="datetimeFigureOut">
              <a:rPr lang="ar-SA" smtClean="0"/>
              <a:pPr/>
              <a:t>06/03/1436</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EFB9F9D-FD1C-4066-88C2-5D100AC5BC06}" type="slidenum">
              <a:rPr lang="ar-SA" smtClean="0"/>
              <a:pPr/>
              <a:t>‹#›</a:t>
            </a:fld>
            <a:endParaRPr lang="ar-SA"/>
          </a:p>
        </p:txBody>
      </p:sp>
    </p:spTree>
    <p:extLst>
      <p:ext uri="{BB962C8B-B14F-4D97-AF65-F5344CB8AC3E}">
        <p14:creationId xmlns:p14="http://schemas.microsoft.com/office/powerpoint/2010/main" val="273149919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EFB9F9D-FD1C-4066-88C2-5D100AC5BC06}" type="slidenum">
              <a:rPr lang="ar-SA" smtClean="0"/>
              <a:pPr/>
              <a:t>17</a:t>
            </a:fld>
            <a:endParaRPr lang="ar-SA"/>
          </a:p>
        </p:txBody>
      </p:sp>
    </p:spTree>
    <p:extLst>
      <p:ext uri="{BB962C8B-B14F-4D97-AF65-F5344CB8AC3E}">
        <p14:creationId xmlns:p14="http://schemas.microsoft.com/office/powerpoint/2010/main" val="3769730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1EFB9F9D-FD1C-4066-88C2-5D100AC5BC06}" type="slidenum">
              <a:rPr lang="ar-SA" smtClean="0"/>
              <a:pPr/>
              <a:t>100</a:t>
            </a:fld>
            <a:endParaRPr lang="ar-SA"/>
          </a:p>
        </p:txBody>
      </p:sp>
    </p:spTree>
    <p:extLst>
      <p:ext uri="{BB962C8B-B14F-4D97-AF65-F5344CB8AC3E}">
        <p14:creationId xmlns:p14="http://schemas.microsoft.com/office/powerpoint/2010/main" val="34096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EFB9F9D-FD1C-4066-88C2-5D100AC5BC06}" type="slidenum">
              <a:rPr lang="ar-SA" smtClean="0"/>
              <a:pPr/>
              <a:t>34</a:t>
            </a:fld>
            <a:endParaRPr lang="ar-SA"/>
          </a:p>
        </p:txBody>
      </p:sp>
    </p:spTree>
    <p:extLst>
      <p:ext uri="{BB962C8B-B14F-4D97-AF65-F5344CB8AC3E}">
        <p14:creationId xmlns:p14="http://schemas.microsoft.com/office/powerpoint/2010/main" val="1946630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EFB9F9D-FD1C-4066-88C2-5D100AC5BC06}" type="slidenum">
              <a:rPr lang="ar-SA" smtClean="0"/>
              <a:pPr/>
              <a:t>48</a:t>
            </a:fld>
            <a:endParaRPr lang="ar-SA"/>
          </a:p>
        </p:txBody>
      </p:sp>
    </p:spTree>
    <p:extLst>
      <p:ext uri="{BB962C8B-B14F-4D97-AF65-F5344CB8AC3E}">
        <p14:creationId xmlns:p14="http://schemas.microsoft.com/office/powerpoint/2010/main" val="334747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EFB9F9D-FD1C-4066-88C2-5D100AC5BC06}" type="slidenum">
              <a:rPr lang="ar-SA" smtClean="0"/>
              <a:pPr/>
              <a:t>57</a:t>
            </a:fld>
            <a:endParaRPr lang="ar-SA"/>
          </a:p>
        </p:txBody>
      </p:sp>
    </p:spTree>
    <p:extLst>
      <p:ext uri="{BB962C8B-B14F-4D97-AF65-F5344CB8AC3E}">
        <p14:creationId xmlns:p14="http://schemas.microsoft.com/office/powerpoint/2010/main" val="463918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EFB9F9D-FD1C-4066-88C2-5D100AC5BC06}" type="slidenum">
              <a:rPr lang="ar-SA" smtClean="0"/>
              <a:pPr/>
              <a:t>68</a:t>
            </a:fld>
            <a:endParaRPr lang="ar-SA"/>
          </a:p>
        </p:txBody>
      </p:sp>
    </p:spTree>
    <p:extLst>
      <p:ext uri="{BB962C8B-B14F-4D97-AF65-F5344CB8AC3E}">
        <p14:creationId xmlns:p14="http://schemas.microsoft.com/office/powerpoint/2010/main" val="794350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smtClean="0"/>
              <a:t>في هذه الدارة يمكن تشغيل المحرك الأول</a:t>
            </a:r>
            <a:r>
              <a:rPr lang="ar-SA" baseline="0" dirty="0" smtClean="0"/>
              <a:t> في أي وقت تشاء بواسطة المفتاح </a:t>
            </a:r>
            <a:r>
              <a:rPr lang="en-US" baseline="0" dirty="0" smtClean="0"/>
              <a:t>S1</a:t>
            </a:r>
            <a:r>
              <a:rPr lang="ar-SA" baseline="0" dirty="0" smtClean="0"/>
              <a:t>. </a:t>
            </a:r>
          </a:p>
          <a:p>
            <a:r>
              <a:rPr lang="ar-SA" baseline="0" dirty="0" smtClean="0"/>
              <a:t>أما المحرك الثاني فلا يمكن تشغيله إلا في حالة دوران المحرك الأول وذلك لوجود التماس المساعد المفتوح </a:t>
            </a:r>
            <a:r>
              <a:rPr lang="ar-SA" baseline="0" dirty="0" err="1" smtClean="0"/>
              <a:t>للكونتاكتور</a:t>
            </a:r>
            <a:r>
              <a:rPr lang="ar-SA" baseline="0" dirty="0" smtClean="0"/>
              <a:t> </a:t>
            </a:r>
            <a:r>
              <a:rPr lang="en-US" baseline="0" dirty="0" smtClean="0"/>
              <a:t>K1</a:t>
            </a:r>
            <a:r>
              <a:rPr lang="ar-SA" baseline="0" dirty="0" smtClean="0"/>
              <a:t> متصل على التوالي مع ملف الكونتاكتور </a:t>
            </a:r>
            <a:r>
              <a:rPr lang="en-US" baseline="0" dirty="0" smtClean="0"/>
              <a:t>K2</a:t>
            </a:r>
            <a:r>
              <a:rPr lang="ar-SA" baseline="0" dirty="0" smtClean="0"/>
              <a:t> .</a:t>
            </a:r>
          </a:p>
          <a:p>
            <a:r>
              <a:rPr lang="ar-SA" baseline="0" dirty="0" smtClean="0"/>
              <a:t>أثناء تشغيل المحرك الثاني لا يمكن إيقاف المحرك الأول وذلك بسبب وجود التماس المساعد المفتوح </a:t>
            </a:r>
            <a:r>
              <a:rPr lang="ar-SA" baseline="0" dirty="0" err="1" smtClean="0"/>
              <a:t>للكونتاكتور</a:t>
            </a:r>
            <a:r>
              <a:rPr lang="ar-SA" baseline="0" dirty="0" smtClean="0"/>
              <a:t> </a:t>
            </a:r>
            <a:r>
              <a:rPr lang="en-US" baseline="0" dirty="0" smtClean="0"/>
              <a:t>K2</a:t>
            </a:r>
            <a:r>
              <a:rPr lang="ar-SA" baseline="0" dirty="0" smtClean="0"/>
              <a:t> متصل على التفرع مع مفتاح </a:t>
            </a:r>
            <a:r>
              <a:rPr lang="ar-SA" baseline="0" dirty="0" err="1" smtClean="0"/>
              <a:t>الأيقاف</a:t>
            </a:r>
            <a:r>
              <a:rPr lang="ar-SA" baseline="0" dirty="0" smtClean="0"/>
              <a:t> </a:t>
            </a:r>
            <a:r>
              <a:rPr lang="en-US" baseline="0" dirty="0" smtClean="0"/>
              <a:t>S4 </a:t>
            </a:r>
            <a:r>
              <a:rPr lang="ar-SA" baseline="0" dirty="0" smtClean="0"/>
              <a:t> الخاص بإيقاف المحرك الأول.</a:t>
            </a:r>
          </a:p>
          <a:p>
            <a:r>
              <a:rPr lang="ar-SA" baseline="0" dirty="0" smtClean="0"/>
              <a:t>فعند تشغيل المحرك الثاني يبطل عمل مفتاح الإيقاف  لوجود مسار آخر للتيار من خلال التماس المفتوح </a:t>
            </a:r>
            <a:r>
              <a:rPr lang="en-US" baseline="0" dirty="0" smtClean="0"/>
              <a:t>K2</a:t>
            </a:r>
            <a:r>
              <a:rPr lang="ar-SA" baseline="0" dirty="0" smtClean="0"/>
              <a:t> المتصل على التوازي مع المفتاح </a:t>
            </a:r>
            <a:r>
              <a:rPr lang="en-US" baseline="0" dirty="0" smtClean="0"/>
              <a:t>S4</a:t>
            </a:r>
            <a:r>
              <a:rPr lang="ar-SA" baseline="0" dirty="0" smtClean="0"/>
              <a:t> .</a:t>
            </a:r>
            <a:endParaRPr lang="ar-SA" dirty="0"/>
          </a:p>
        </p:txBody>
      </p:sp>
      <p:sp>
        <p:nvSpPr>
          <p:cNvPr id="4" name="عنصر نائب لرقم الشريحة 3"/>
          <p:cNvSpPr>
            <a:spLocks noGrp="1"/>
          </p:cNvSpPr>
          <p:nvPr>
            <p:ph type="sldNum" sz="quarter" idx="10"/>
          </p:nvPr>
        </p:nvSpPr>
        <p:spPr/>
        <p:txBody>
          <a:bodyPr/>
          <a:lstStyle/>
          <a:p>
            <a:fld id="{1EFB9F9D-FD1C-4066-88C2-5D100AC5BC06}" type="slidenum">
              <a:rPr lang="ar-SA" smtClean="0"/>
              <a:pPr/>
              <a:t>93</a:t>
            </a:fld>
            <a:endParaRPr lang="ar-SA"/>
          </a:p>
        </p:txBody>
      </p:sp>
    </p:spTree>
    <p:extLst>
      <p:ext uri="{BB962C8B-B14F-4D97-AF65-F5344CB8AC3E}">
        <p14:creationId xmlns:p14="http://schemas.microsoft.com/office/powerpoint/2010/main" val="4196307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smtClean="0"/>
              <a:t>في هذه الدارة يمكن تشغيل المحرك الأول</a:t>
            </a:r>
            <a:r>
              <a:rPr lang="ar-SA" baseline="0" dirty="0" smtClean="0"/>
              <a:t> في أي وقت تشاء بواسطة المفتاح </a:t>
            </a:r>
            <a:r>
              <a:rPr lang="en-US" baseline="0" dirty="0" smtClean="0"/>
              <a:t>S1</a:t>
            </a:r>
            <a:r>
              <a:rPr lang="ar-SA" baseline="0" dirty="0" smtClean="0"/>
              <a:t>. </a:t>
            </a:r>
          </a:p>
          <a:p>
            <a:r>
              <a:rPr lang="ar-SA" baseline="0" dirty="0" smtClean="0"/>
              <a:t>أما المحرك الثاني فلا يمكن تشغيله إلا في حالة دوران المحرك الأول وذلك لوجود التماس المساعد المفتوح </a:t>
            </a:r>
            <a:r>
              <a:rPr lang="ar-SA" baseline="0" dirty="0" err="1" smtClean="0"/>
              <a:t>للكونتاكتور</a:t>
            </a:r>
            <a:r>
              <a:rPr lang="ar-SA" baseline="0" dirty="0" smtClean="0"/>
              <a:t> </a:t>
            </a:r>
            <a:r>
              <a:rPr lang="en-US" baseline="0" dirty="0" smtClean="0"/>
              <a:t>K1</a:t>
            </a:r>
            <a:r>
              <a:rPr lang="ar-SA" baseline="0" dirty="0" smtClean="0"/>
              <a:t> متصل على التوالي مع ملف الكونتاكتور </a:t>
            </a:r>
            <a:r>
              <a:rPr lang="en-US" baseline="0" dirty="0" smtClean="0"/>
              <a:t>K2</a:t>
            </a:r>
            <a:r>
              <a:rPr lang="ar-SA" baseline="0" dirty="0" smtClean="0"/>
              <a:t> .</a:t>
            </a:r>
          </a:p>
          <a:p>
            <a:r>
              <a:rPr lang="ar-SA" baseline="0" dirty="0" smtClean="0"/>
              <a:t>أثناء تشغيل المحرك الثاني لا يمكن إيقاف المحرك الأول وذلك بسبب وجود التماس المساعد المفتوح </a:t>
            </a:r>
            <a:r>
              <a:rPr lang="ar-SA" baseline="0" dirty="0" err="1" smtClean="0"/>
              <a:t>للكونتاكتور</a:t>
            </a:r>
            <a:r>
              <a:rPr lang="ar-SA" baseline="0" dirty="0" smtClean="0"/>
              <a:t> </a:t>
            </a:r>
            <a:r>
              <a:rPr lang="en-US" baseline="0" dirty="0" smtClean="0"/>
              <a:t>K2</a:t>
            </a:r>
            <a:r>
              <a:rPr lang="ar-SA" baseline="0" dirty="0" smtClean="0"/>
              <a:t> متصل على التفرع مع مفتاح </a:t>
            </a:r>
            <a:r>
              <a:rPr lang="ar-SA" baseline="0" dirty="0" err="1" smtClean="0"/>
              <a:t>الأيقاف</a:t>
            </a:r>
            <a:r>
              <a:rPr lang="ar-SA" baseline="0" dirty="0" smtClean="0"/>
              <a:t> </a:t>
            </a:r>
            <a:r>
              <a:rPr lang="en-US" baseline="0" dirty="0" smtClean="0"/>
              <a:t>S4 </a:t>
            </a:r>
            <a:r>
              <a:rPr lang="ar-SA" baseline="0" dirty="0" smtClean="0"/>
              <a:t> الخاص بإيقاف المحرك الأول.</a:t>
            </a:r>
          </a:p>
          <a:p>
            <a:r>
              <a:rPr lang="ar-SA" baseline="0" dirty="0" smtClean="0"/>
              <a:t>فعند تشغيل المحرك الثاني يبطل عمل مفتاح الإيقاف  لوجود مسار آخر للتيار من خلال التماس المفتوح </a:t>
            </a:r>
            <a:r>
              <a:rPr lang="en-US" baseline="0" dirty="0" smtClean="0"/>
              <a:t>K2</a:t>
            </a:r>
            <a:r>
              <a:rPr lang="ar-SA" baseline="0" dirty="0" smtClean="0"/>
              <a:t> المتصل على التوازي مع المفتاح </a:t>
            </a:r>
            <a:r>
              <a:rPr lang="en-US" baseline="0" dirty="0" smtClean="0"/>
              <a:t>S4</a:t>
            </a:r>
            <a:r>
              <a:rPr lang="ar-SA" baseline="0" dirty="0" smtClean="0"/>
              <a:t> .</a:t>
            </a:r>
            <a:endParaRPr lang="ar-SA" dirty="0" smtClean="0"/>
          </a:p>
          <a:p>
            <a:endParaRPr lang="ar-SA" dirty="0"/>
          </a:p>
        </p:txBody>
      </p:sp>
      <p:sp>
        <p:nvSpPr>
          <p:cNvPr id="4" name="عنصر نائب لرقم الشريحة 3"/>
          <p:cNvSpPr>
            <a:spLocks noGrp="1"/>
          </p:cNvSpPr>
          <p:nvPr>
            <p:ph type="sldNum" sz="quarter" idx="10"/>
          </p:nvPr>
        </p:nvSpPr>
        <p:spPr/>
        <p:txBody>
          <a:bodyPr/>
          <a:lstStyle/>
          <a:p>
            <a:fld id="{1EFB9F9D-FD1C-4066-88C2-5D100AC5BC06}" type="slidenum">
              <a:rPr lang="ar-SA" smtClean="0"/>
              <a:pPr/>
              <a:t>94</a:t>
            </a:fld>
            <a:endParaRPr lang="ar-SA"/>
          </a:p>
        </p:txBody>
      </p:sp>
    </p:spTree>
    <p:extLst>
      <p:ext uri="{BB962C8B-B14F-4D97-AF65-F5344CB8AC3E}">
        <p14:creationId xmlns:p14="http://schemas.microsoft.com/office/powerpoint/2010/main" val="2491937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smtClean="0"/>
              <a:t>في هذه الدارة يمكن تشغيل المحرك الأول</a:t>
            </a:r>
            <a:r>
              <a:rPr lang="ar-SA" baseline="0" dirty="0" smtClean="0"/>
              <a:t> في أي وقت تشاء بواسطة المفتاح </a:t>
            </a:r>
            <a:r>
              <a:rPr lang="en-US" baseline="0" dirty="0" smtClean="0"/>
              <a:t>S1</a:t>
            </a:r>
            <a:r>
              <a:rPr lang="ar-SA" baseline="0" dirty="0" smtClean="0"/>
              <a:t>. </a:t>
            </a:r>
          </a:p>
          <a:p>
            <a:r>
              <a:rPr lang="ar-SA" baseline="0" dirty="0" smtClean="0"/>
              <a:t>أما المحرك الثاني فلا يمكن تشغيله إلا في حالة دوران المحرك الأول وذلك لوجود التماس المساعد المفتوح </a:t>
            </a:r>
            <a:r>
              <a:rPr lang="ar-SA" baseline="0" dirty="0" err="1" smtClean="0"/>
              <a:t>للكونتاكتور</a:t>
            </a:r>
            <a:r>
              <a:rPr lang="ar-SA" baseline="0" dirty="0" smtClean="0"/>
              <a:t> </a:t>
            </a:r>
            <a:r>
              <a:rPr lang="en-US" baseline="0" dirty="0" smtClean="0"/>
              <a:t>K1</a:t>
            </a:r>
            <a:r>
              <a:rPr lang="ar-SA" baseline="0" dirty="0" smtClean="0"/>
              <a:t> متصل على التوالي مع ملف الكونتاكتور </a:t>
            </a:r>
            <a:r>
              <a:rPr lang="en-US" baseline="0" dirty="0" smtClean="0"/>
              <a:t>K2</a:t>
            </a:r>
            <a:r>
              <a:rPr lang="ar-SA" baseline="0" dirty="0" smtClean="0"/>
              <a:t> .</a:t>
            </a:r>
          </a:p>
          <a:p>
            <a:r>
              <a:rPr lang="ar-SA" baseline="0" dirty="0" smtClean="0"/>
              <a:t>أثناء تشغيل المحرك الثاني لا يمكن إيقاف المحرك الأول وذلك بسبب وجود التماس المساعد المفتوح </a:t>
            </a:r>
            <a:r>
              <a:rPr lang="ar-SA" baseline="0" dirty="0" err="1" smtClean="0"/>
              <a:t>للكونتاكتور</a:t>
            </a:r>
            <a:r>
              <a:rPr lang="ar-SA" baseline="0" dirty="0" smtClean="0"/>
              <a:t> </a:t>
            </a:r>
            <a:r>
              <a:rPr lang="en-US" baseline="0" dirty="0" smtClean="0"/>
              <a:t>K2</a:t>
            </a:r>
            <a:r>
              <a:rPr lang="ar-SA" baseline="0" dirty="0" smtClean="0"/>
              <a:t> متصل على التفرع مع مفتاح </a:t>
            </a:r>
            <a:r>
              <a:rPr lang="ar-SA" baseline="0" dirty="0" err="1" smtClean="0"/>
              <a:t>الأيقاف</a:t>
            </a:r>
            <a:r>
              <a:rPr lang="ar-SA" baseline="0" dirty="0" smtClean="0"/>
              <a:t> </a:t>
            </a:r>
            <a:r>
              <a:rPr lang="en-US" baseline="0" dirty="0" smtClean="0"/>
              <a:t>S4 </a:t>
            </a:r>
            <a:r>
              <a:rPr lang="ar-SA" baseline="0" dirty="0" smtClean="0"/>
              <a:t> الخاص بإيقاف المحرك الأول.</a:t>
            </a:r>
          </a:p>
          <a:p>
            <a:r>
              <a:rPr lang="ar-SA" baseline="0" dirty="0" smtClean="0"/>
              <a:t>فعند تشغيل المحرك الثاني يبطل عمل مفتاح الإيقاف  لوجود مسار آخر للتيار من خلال التماس المفتوح </a:t>
            </a:r>
            <a:r>
              <a:rPr lang="en-US" baseline="0" dirty="0" smtClean="0"/>
              <a:t>K2</a:t>
            </a:r>
            <a:r>
              <a:rPr lang="ar-SA" baseline="0" dirty="0" smtClean="0"/>
              <a:t> المتصل على التوازي مع المفتاح </a:t>
            </a:r>
            <a:r>
              <a:rPr lang="en-US" baseline="0" dirty="0" smtClean="0"/>
              <a:t>S4</a:t>
            </a:r>
            <a:r>
              <a:rPr lang="ar-SA" baseline="0" dirty="0" smtClean="0"/>
              <a:t> .</a:t>
            </a:r>
            <a:endParaRPr lang="ar-SA" dirty="0"/>
          </a:p>
        </p:txBody>
      </p:sp>
      <p:sp>
        <p:nvSpPr>
          <p:cNvPr id="4" name="عنصر نائب لرقم الشريحة 3"/>
          <p:cNvSpPr>
            <a:spLocks noGrp="1"/>
          </p:cNvSpPr>
          <p:nvPr>
            <p:ph type="sldNum" sz="quarter" idx="10"/>
          </p:nvPr>
        </p:nvSpPr>
        <p:spPr/>
        <p:txBody>
          <a:bodyPr/>
          <a:lstStyle/>
          <a:p>
            <a:fld id="{1EFB9F9D-FD1C-4066-88C2-5D100AC5BC06}" type="slidenum">
              <a:rPr lang="ar-SA" smtClean="0"/>
              <a:pPr/>
              <a:t>95</a:t>
            </a:fld>
            <a:endParaRPr lang="ar-SA"/>
          </a:p>
        </p:txBody>
      </p:sp>
    </p:spTree>
    <p:extLst>
      <p:ext uri="{BB962C8B-B14F-4D97-AF65-F5344CB8AC3E}">
        <p14:creationId xmlns:p14="http://schemas.microsoft.com/office/powerpoint/2010/main" val="1718967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smtClean="0"/>
              <a:t>بالنسبة</a:t>
            </a:r>
            <a:r>
              <a:rPr lang="ar-SA" baseline="0" dirty="0" smtClean="0"/>
              <a:t> لدارة التحكم يمكنك أن تفعل ما تشاء كما الحال بالنسبة لدوائر التحكم الخاصة بالمحركات ثلاثية الطور.</a:t>
            </a:r>
            <a:endParaRPr lang="ar-SA" dirty="0"/>
          </a:p>
        </p:txBody>
      </p:sp>
      <p:sp>
        <p:nvSpPr>
          <p:cNvPr id="4" name="عنصر نائب لرقم الشريحة 3"/>
          <p:cNvSpPr>
            <a:spLocks noGrp="1"/>
          </p:cNvSpPr>
          <p:nvPr>
            <p:ph type="sldNum" sz="quarter" idx="10"/>
          </p:nvPr>
        </p:nvSpPr>
        <p:spPr/>
        <p:txBody>
          <a:bodyPr/>
          <a:lstStyle/>
          <a:p>
            <a:fld id="{1EFB9F9D-FD1C-4066-88C2-5D100AC5BC06}" type="slidenum">
              <a:rPr lang="ar-SA" smtClean="0"/>
              <a:pPr/>
              <a:t>97</a:t>
            </a:fld>
            <a:endParaRPr lang="ar-SA"/>
          </a:p>
        </p:txBody>
      </p:sp>
    </p:spTree>
    <p:extLst>
      <p:ext uri="{BB962C8B-B14F-4D97-AF65-F5344CB8AC3E}">
        <p14:creationId xmlns:p14="http://schemas.microsoft.com/office/powerpoint/2010/main" val="1242774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1"/>
      </p:bgRef>
    </p:bg>
    <p:spTree>
      <p:nvGrpSpPr>
        <p:cNvPr id="1" name=""/>
        <p:cNvGrpSpPr/>
        <p:nvPr/>
      </p:nvGrpSpPr>
      <p:grpSpPr>
        <a:xfrm>
          <a:off x="0" y="0"/>
          <a:ext cx="0" cy="0"/>
          <a:chOff x="0" y="0"/>
          <a:chExt cx="0" cy="0"/>
        </a:xfrm>
      </p:grpSpPr>
      <p:sp>
        <p:nvSpPr>
          <p:cNvPr id="12" name="مستطيل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مستطيل مستدير الزوايا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عنوان فرعي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p:txBody>
          <a:bodyPr/>
          <a:lstStyle/>
          <a:p>
            <a:fld id="{1B8ABB09-4A1D-463E-8065-109CC2B7EFAA}" type="datetimeFigureOut">
              <a:rPr lang="ar-SA" smtClean="0"/>
              <a:pPr/>
              <a:t>06/03/1436</a:t>
            </a:fld>
            <a:endParaRPr lang="ar-SA"/>
          </a:p>
        </p:txBody>
      </p:sp>
      <p:sp>
        <p:nvSpPr>
          <p:cNvPr id="17" name="عنصر نائب للتذييل 16"/>
          <p:cNvSpPr>
            <a:spLocks noGrp="1"/>
          </p:cNvSpPr>
          <p:nvPr>
            <p:ph type="ftr" sz="quarter" idx="11"/>
          </p:nvPr>
        </p:nvSpPr>
        <p:spPr/>
        <p:txBody>
          <a:bodyPr/>
          <a:lstStyle/>
          <a:p>
            <a:endParaRPr lang="ar-SA"/>
          </a:p>
        </p:txBody>
      </p:sp>
      <p:sp>
        <p:nvSpPr>
          <p:cNvPr id="29" name="عنصر نائب لرقم الشريحة 28"/>
          <p:cNvSpPr>
            <a:spLocks noGrp="1"/>
          </p:cNvSpPr>
          <p:nvPr>
            <p:ph type="sldNum" sz="quarter" idx="12"/>
          </p:nvPr>
        </p:nvSpPr>
        <p:spPr/>
        <p:txBody>
          <a:bodyPr lIns="0" tIns="0" rIns="0" bIns="0">
            <a:noAutofit/>
          </a:bodyPr>
          <a:lstStyle>
            <a:lvl1pPr>
              <a:defRPr sz="1400">
                <a:solidFill>
                  <a:srgbClr val="FFFFFF"/>
                </a:solidFill>
              </a:defRPr>
            </a:lvl1pPr>
          </a:lstStyle>
          <a:p>
            <a:fld id="{0B34F065-1154-456A-91E3-76DE8E75E17B}" type="slidenum">
              <a:rPr lang="ar-SA" smtClean="0"/>
              <a:pPr/>
              <a:t>‹#›</a:t>
            </a:fld>
            <a:endParaRPr lang="ar-SA"/>
          </a:p>
        </p:txBody>
      </p:sp>
      <p:sp>
        <p:nvSpPr>
          <p:cNvPr id="7" name="مستطيل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06/03/1436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41"/>
            <a:ext cx="201168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914400" y="274640"/>
            <a:ext cx="55626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06/03/1436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06/03/1436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
        <p:nvSpPr>
          <p:cNvPr id="8" name="عنصر نائب للمحتوى 7"/>
          <p:cNvSpPr>
            <a:spLocks noGrp="1"/>
          </p:cNvSpPr>
          <p:nvPr>
            <p:ph sz="quarter" idx="1"/>
          </p:nvPr>
        </p:nvSpPr>
        <p:spPr>
          <a:xfrm>
            <a:off x="914400" y="1447800"/>
            <a:ext cx="7772400" cy="45720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sp>
        <p:nvSpPr>
          <p:cNvPr id="11" name="مستطيل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مستطيل مستدير الزوايا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722313" y="952500"/>
            <a:ext cx="7772400" cy="1362075"/>
          </a:xfrm>
        </p:spPr>
        <p:txBody>
          <a:bodyPr anchor="b" anchorCtr="0"/>
          <a:lstStyle>
            <a:lvl1pPr algn="l">
              <a:buNone/>
              <a:defRPr sz="4000" b="0" cap="none"/>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06/03/1436</a:t>
            </a:fld>
            <a:endParaRPr lang="ar-SA"/>
          </a:p>
        </p:txBody>
      </p:sp>
      <p:sp>
        <p:nvSpPr>
          <p:cNvPr id="5" name="عنصر نائب للتذييل 4"/>
          <p:cNvSpPr>
            <a:spLocks noGrp="1"/>
          </p:cNvSpPr>
          <p:nvPr>
            <p:ph type="ftr" sz="quarter" idx="11"/>
          </p:nvPr>
        </p:nvSpPr>
        <p:spPr>
          <a:xfrm>
            <a:off x="800100" y="6172200"/>
            <a:ext cx="4000500" cy="457200"/>
          </a:xfrm>
        </p:spPr>
        <p:txBody>
          <a:bodyPr/>
          <a:lstStyle/>
          <a:p>
            <a:endParaRPr lang="ar-SA"/>
          </a:p>
        </p:txBody>
      </p:sp>
      <p:sp>
        <p:nvSpPr>
          <p:cNvPr id="7" name="مستطيل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a:off x="146304" y="6208776"/>
            <a:ext cx="457200" cy="457200"/>
          </a:xfrm>
        </p:spPr>
        <p:txBody>
          <a:bodyPr/>
          <a:lstStyle/>
          <a:p>
            <a:fld id="{0B34F065-1154-456A-91E3-76DE8E75E17B}"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06/03/1436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
        <p:nvSpPr>
          <p:cNvPr id="9" name="عنصر نائب للمحتوى 8"/>
          <p:cNvSpPr>
            <a:spLocks noGrp="1"/>
          </p:cNvSpPr>
          <p:nvPr>
            <p:ph sz="quarter" idx="1"/>
          </p:nvPr>
        </p:nvSpPr>
        <p:spPr>
          <a:xfrm>
            <a:off x="914400" y="1447800"/>
            <a:ext cx="3749040" cy="45720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933950" y="1447800"/>
            <a:ext cx="3749040" cy="45720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273050"/>
            <a:ext cx="7772400" cy="1143000"/>
          </a:xfrm>
        </p:spPr>
        <p:txBody>
          <a:bodyPr anchor="b" anchorCtr="0"/>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06/03/1436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
        <p:nvSpPr>
          <p:cNvPr id="11" name="عنصر نائب للمحتوى 10"/>
          <p:cNvSpPr>
            <a:spLocks noGrp="1"/>
          </p:cNvSpPr>
          <p:nvPr>
            <p:ph sz="half" idx="2"/>
          </p:nvPr>
        </p:nvSpPr>
        <p:spPr>
          <a:xfrm>
            <a:off x="914400" y="2247900"/>
            <a:ext cx="3733800" cy="38862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half" idx="4"/>
          </p:nvPr>
        </p:nvSpPr>
        <p:spPr>
          <a:xfrm>
            <a:off x="4953000" y="2247900"/>
            <a:ext cx="3733800" cy="38862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06/03/1436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06/03/1436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8" name="مستطيل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مستطيل مستدير الزوايا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914400" y="273050"/>
            <a:ext cx="7772400" cy="1143000"/>
          </a:xfrm>
        </p:spPr>
        <p:txBody>
          <a:bodyPr anchor="b" anchorCtr="0"/>
          <a:lstStyle>
            <a:lvl1pPr algn="l">
              <a:buNone/>
              <a:defRPr sz="4000" b="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06/03/1436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
        <p:nvSpPr>
          <p:cNvPr id="11" name="عنصر نائب للمحتوى 10"/>
          <p:cNvSpPr>
            <a:spLocks noGrp="1"/>
          </p:cNvSpPr>
          <p:nvPr>
            <p:ph sz="quarter" idx="1"/>
          </p:nvPr>
        </p:nvSpPr>
        <p:spPr>
          <a:xfrm>
            <a:off x="2971800" y="1600200"/>
            <a:ext cx="5715000" cy="44958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06/03/1436</a:t>
            </a:fld>
            <a:endParaRPr lang="ar-SA"/>
          </a:p>
        </p:txBody>
      </p:sp>
      <p:sp>
        <p:nvSpPr>
          <p:cNvPr id="6" name="عنصر نائب للتذييل 5"/>
          <p:cNvSpPr>
            <a:spLocks noGrp="1"/>
          </p:cNvSpPr>
          <p:nvPr>
            <p:ph type="ftr" sz="quarter" idx="11"/>
          </p:nvPr>
        </p:nvSpPr>
        <p:spPr>
          <a:xfrm>
            <a:off x="914400" y="6172200"/>
            <a:ext cx="3886200" cy="457200"/>
          </a:xfrm>
        </p:spPr>
        <p:txBody>
          <a:bodyPr/>
          <a:lstStyle/>
          <a:p>
            <a:endParaRPr lang="ar-SA"/>
          </a:p>
        </p:txBody>
      </p:sp>
      <p:sp>
        <p:nvSpPr>
          <p:cNvPr id="7" name="عنصر نائب لرقم الشريحة 6"/>
          <p:cNvSpPr>
            <a:spLocks noGrp="1"/>
          </p:cNvSpPr>
          <p:nvPr>
            <p:ph type="sldNum" sz="quarter" idx="12"/>
          </p:nvPr>
        </p:nvSpPr>
        <p:spPr>
          <a:xfrm>
            <a:off x="146304" y="6208776"/>
            <a:ext cx="457200" cy="457200"/>
          </a:xfrm>
        </p:spPr>
        <p:txBody>
          <a:bodyPr/>
          <a:lstStyle/>
          <a:p>
            <a:fld id="{0B34F065-1154-456A-91E3-76DE8E75E17B}" type="slidenum">
              <a:rPr lang="ar-SA" smtClean="0"/>
              <a:pPr/>
              <a:t>‹#›</a:t>
            </a:fld>
            <a:endParaRPr lang="ar-SA"/>
          </a:p>
        </p:txBody>
      </p:sp>
      <p:sp>
        <p:nvSpPr>
          <p:cNvPr id="11" name="مستطيل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مستطيل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عنصر نائب للصورة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ar-SA" smtClean="0"/>
              <a:t>انقر فوق الرمز لإضافة صورة</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مستطيل مستدير الزوايا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عنصر نائب للعنوان 21"/>
          <p:cNvSpPr>
            <a:spLocks noGrp="1"/>
          </p:cNvSpPr>
          <p:nvPr>
            <p:ph type="title"/>
          </p:nvPr>
        </p:nvSpPr>
        <p:spPr>
          <a:xfrm>
            <a:off x="914400" y="274638"/>
            <a:ext cx="7772400" cy="1143000"/>
          </a:xfrm>
          <a:prstGeom prst="rect">
            <a:avLst/>
          </a:prstGeom>
        </p:spPr>
        <p:txBody>
          <a:bodyPr bIns="91440" anchor="b" anchorCtr="0">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B8ABB09-4A1D-463E-8065-109CC2B7EFAA}" type="datetimeFigureOut">
              <a:rPr lang="ar-SA" smtClean="0"/>
              <a:pPr/>
              <a:t>06/03/1436</a:t>
            </a:fld>
            <a:endParaRPr lang="ar-SA"/>
          </a:p>
        </p:txBody>
      </p:sp>
      <p:sp>
        <p:nvSpPr>
          <p:cNvPr id="3" name="عنصر نائب للتذييل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ar-SA"/>
          </a:p>
        </p:txBody>
      </p:sp>
      <p:sp>
        <p:nvSpPr>
          <p:cNvPr id="23" name="عنصر نائب لرقم الشريحة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00.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40.jp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2.xml"/><Relationship Id="rId4" Type="http://schemas.openxmlformats.org/officeDocument/2006/relationships/image" Target="../media/image144.png"/></Relationships>
</file>

<file path=ppt/slides/_rels/slide111.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51.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53.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54.jp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55.jpg"/><Relationship Id="rId2" Type="http://schemas.openxmlformats.org/officeDocument/2006/relationships/image" Target="../media/image156.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58.png"/><Relationship Id="rId1" Type="http://schemas.openxmlformats.org/officeDocument/2006/relationships/slideLayout" Target="../slideLayouts/slideLayout2.xml"/><Relationship Id="rId5" Type="http://schemas.openxmlformats.org/officeDocument/2006/relationships/image" Target="../media/image160.png"/></Relationships>
</file>

<file path=ppt/slides/_rels/slide126.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2.xml"/><Relationship Id="rId5" Type="http://schemas.openxmlformats.org/officeDocument/2006/relationships/image" Target="../media/image164.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156.jpg"/><Relationship Id="rId4" Type="http://schemas.openxmlformats.org/officeDocument/2006/relationships/image" Target="../media/image167.png"/></Relationships>
</file>

<file path=ppt/slides/_rels/slide128.xml.rels><?xml version="1.0" encoding="UTF-8" standalone="yes"?>
<Relationships xmlns="http://schemas.openxmlformats.org/package/2006/relationships"><Relationship Id="rId3" Type="http://schemas.openxmlformats.org/officeDocument/2006/relationships/image" Target="../media/image157.jpg"/><Relationship Id="rId2" Type="http://schemas.openxmlformats.org/officeDocument/2006/relationships/image" Target="../media/image168.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5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70.png"/><Relationship Id="rId1" Type="http://schemas.openxmlformats.org/officeDocument/2006/relationships/slideLayout" Target="../slideLayouts/slideLayout2.xml"/><Relationship Id="rId4" Type="http://schemas.openxmlformats.org/officeDocument/2006/relationships/image" Target="../media/image159.png"/></Relationships>
</file>

<file path=ppt/slides/_rels/slide131.xml.rels><?xml version="1.0" encoding="UTF-8" standalone="yes"?>
<Relationships xmlns="http://schemas.openxmlformats.org/package/2006/relationships"><Relationship Id="rId2" Type="http://schemas.openxmlformats.org/officeDocument/2006/relationships/image" Target="../media/image159.jp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0.jp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61.jp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64.jp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165.jp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6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40.xml.rels><?xml version="1.0" encoding="UTF-8" standalone="yes"?>
<Relationships xmlns="http://schemas.openxmlformats.org/package/2006/relationships"><Relationship Id="rId2" Type="http://schemas.openxmlformats.org/officeDocument/2006/relationships/image" Target="../media/image167.jp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68.jp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170.jpg"/><Relationship Id="rId2" Type="http://schemas.openxmlformats.org/officeDocument/2006/relationships/image" Target="../media/image169.jp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71.jp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72.jp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174.jpg"/><Relationship Id="rId2" Type="http://schemas.openxmlformats.org/officeDocument/2006/relationships/image" Target="../media/image173.jp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8" Type="http://schemas.openxmlformats.org/officeDocument/2006/relationships/image" Target="../media/image181.jpg"/><Relationship Id="rId3" Type="http://schemas.openxmlformats.org/officeDocument/2006/relationships/image" Target="../media/image176.jpg"/><Relationship Id="rId7" Type="http://schemas.openxmlformats.org/officeDocument/2006/relationships/image" Target="../media/image180.jpeg"/><Relationship Id="rId2" Type="http://schemas.openxmlformats.org/officeDocument/2006/relationships/image" Target="../media/image175.jpg"/><Relationship Id="rId1" Type="http://schemas.openxmlformats.org/officeDocument/2006/relationships/slideLayout" Target="../slideLayouts/slideLayout2.xml"/><Relationship Id="rId6" Type="http://schemas.openxmlformats.org/officeDocument/2006/relationships/image" Target="../media/image179.jpeg"/><Relationship Id="rId5" Type="http://schemas.openxmlformats.org/officeDocument/2006/relationships/image" Target="../media/image178.jpg"/><Relationship Id="rId4" Type="http://schemas.openxmlformats.org/officeDocument/2006/relationships/image" Target="../media/image177.jp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0.xml.rels><?xml version="1.0" encoding="UTF-8" standalone="yes"?>
<Relationships xmlns="http://schemas.openxmlformats.org/package/2006/relationships"><Relationship Id="rId3" Type="http://schemas.openxmlformats.org/officeDocument/2006/relationships/image" Target="../media/image183.jpg"/><Relationship Id="rId2" Type="http://schemas.openxmlformats.org/officeDocument/2006/relationships/image" Target="../media/image182.jpg"/><Relationship Id="rId1" Type="http://schemas.openxmlformats.org/officeDocument/2006/relationships/slideLayout" Target="../slideLayouts/slideLayout2.xml"/><Relationship Id="rId4" Type="http://schemas.openxmlformats.org/officeDocument/2006/relationships/image" Target="../media/image184.jpg"/></Relationships>
</file>

<file path=ppt/slides/_rels/slide151.xml.rels><?xml version="1.0" encoding="UTF-8" standalone="yes"?>
<Relationships xmlns="http://schemas.openxmlformats.org/package/2006/relationships"><Relationship Id="rId2" Type="http://schemas.openxmlformats.org/officeDocument/2006/relationships/image" Target="../media/image185.jp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187.jpg"/><Relationship Id="rId2" Type="http://schemas.openxmlformats.org/officeDocument/2006/relationships/image" Target="../media/image186.jp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189.jpg"/><Relationship Id="rId2" Type="http://schemas.openxmlformats.org/officeDocument/2006/relationships/image" Target="../media/image188.jp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190.jp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9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192.jp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19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3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jpe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5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8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67.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 Id="rId9" Type="http://schemas.openxmlformats.org/officeDocument/2006/relationships/image" Target="../media/image107.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285852" y="3786190"/>
            <a:ext cx="6400800" cy="1600200"/>
          </a:xfrm>
        </p:spPr>
        <p:txBody>
          <a:bodyPr>
            <a:normAutofit/>
          </a:bodyPr>
          <a:lstStyle/>
          <a:p>
            <a:r>
              <a:rPr lang="ar-SA" dirty="0" smtClean="0"/>
              <a:t>إعداد المهندس :ماهر الأبيض</a:t>
            </a:r>
          </a:p>
          <a:p>
            <a:endParaRPr lang="ar-SA" dirty="0" smtClean="0"/>
          </a:p>
          <a:p>
            <a:r>
              <a:rPr lang="ar-SA" dirty="0" smtClean="0"/>
              <a:t>                                                   حمص-2014</a:t>
            </a:r>
          </a:p>
          <a:p>
            <a:endParaRPr lang="ar-SA" dirty="0" smtClean="0"/>
          </a:p>
          <a:p>
            <a:endParaRPr lang="ar-SA" dirty="0"/>
          </a:p>
        </p:txBody>
      </p:sp>
      <p:sp>
        <p:nvSpPr>
          <p:cNvPr id="2" name="عنوان 1"/>
          <p:cNvSpPr>
            <a:spLocks noGrp="1"/>
          </p:cNvSpPr>
          <p:nvPr>
            <p:ph type="ctrTitle"/>
          </p:nvPr>
        </p:nvSpPr>
        <p:spPr/>
        <p:txBody>
          <a:bodyPr/>
          <a:lstStyle/>
          <a:p>
            <a:r>
              <a:rPr lang="ar-SA" dirty="0" smtClean="0"/>
              <a:t>التحكم الصناعي ”1“</a:t>
            </a:r>
            <a:endParaRPr lang="ar-S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a:bodyPr>
          <a:lstStyle/>
          <a:p>
            <a:pPr>
              <a:buNone/>
            </a:pPr>
            <a:r>
              <a:rPr lang="ar-SA" sz="2800" dirty="0" smtClean="0">
                <a:solidFill>
                  <a:srgbClr val="002060"/>
                </a:solidFill>
              </a:rPr>
              <a:t>مفتاح الطوارئ </a:t>
            </a:r>
            <a:r>
              <a:rPr lang="en-US" sz="2800" dirty="0" smtClean="0">
                <a:solidFill>
                  <a:srgbClr val="002060"/>
                </a:solidFill>
              </a:rPr>
              <a:t>:Emergency Button</a:t>
            </a:r>
            <a:endParaRPr lang="ar-SA" sz="2800" dirty="0" smtClean="0">
              <a:solidFill>
                <a:srgbClr val="002060"/>
              </a:solidFill>
            </a:endParaRPr>
          </a:p>
          <a:p>
            <a:pPr algn="just"/>
            <a:r>
              <a:rPr lang="ar-SA" sz="2400" dirty="0" smtClean="0"/>
              <a:t>يستخدم هذا المفتاح في حال حدوث عطل ما, وهذا العطل يتطلب فصل التغذية الكهربائية بشكل كامل عن النظام. تتميز بكبر حجم قطرها لتسهيل العملية وهي ضرورية في أي لوحة كهربائية.يكون هذا المفتاح مغلق في الوضع الطبيعي </a:t>
            </a:r>
            <a:r>
              <a:rPr lang="en-US" sz="2400" dirty="0" smtClean="0"/>
              <a:t>NC</a:t>
            </a:r>
            <a:r>
              <a:rPr lang="ar-SA" sz="2400" dirty="0" smtClean="0"/>
              <a:t>, وعند الضغط عليه يصبح مفتوح ويقطع التغذية عن كامل النظام.</a:t>
            </a:r>
          </a:p>
        </p:txBody>
      </p:sp>
      <p:sp>
        <p:nvSpPr>
          <p:cNvPr id="4" name="عنوان 1"/>
          <p:cNvSpPr>
            <a:spLocks noGrp="1"/>
          </p:cNvSpPr>
          <p:nvPr>
            <p:ph type="title"/>
          </p:nvPr>
        </p:nvSpPr>
        <p:spPr/>
        <p:txBody>
          <a:bodyPr/>
          <a:lstStyle/>
          <a:p>
            <a:pPr algn="r"/>
            <a:r>
              <a:rPr lang="ar-SA" dirty="0" smtClean="0">
                <a:solidFill>
                  <a:schemeClr val="accent1">
                    <a:lumMod val="75000"/>
                  </a:schemeClr>
                </a:solidFill>
                <a:cs typeface="Akhbar MT" pitchFamily="2" charset="-78"/>
              </a:rPr>
              <a:t>عناصر الدخل:</a:t>
            </a:r>
            <a:endParaRPr lang="ar-SA" dirty="0">
              <a:solidFill>
                <a:schemeClr val="accent1">
                  <a:lumMod val="75000"/>
                </a:schemeClr>
              </a:solidFill>
              <a:cs typeface="Akhbar MT" pitchFamily="2" charset="-78"/>
            </a:endParaRPr>
          </a:p>
        </p:txBody>
      </p:sp>
      <p:pic>
        <p:nvPicPr>
          <p:cNvPr id="6146" name="Picture 2"/>
          <p:cNvPicPr>
            <a:picLocks noChangeAspect="1" noChangeArrowheads="1"/>
          </p:cNvPicPr>
          <p:nvPr/>
        </p:nvPicPr>
        <p:blipFill>
          <a:blip r:embed="rId2"/>
          <a:srcRect/>
          <a:stretch>
            <a:fillRect/>
          </a:stretch>
        </p:blipFill>
        <p:spPr bwMode="auto">
          <a:xfrm>
            <a:off x="6143636" y="3929066"/>
            <a:ext cx="1981200" cy="1114425"/>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6000760" y="5357826"/>
            <a:ext cx="2028825" cy="1057275"/>
          </a:xfrm>
          <a:prstGeom prst="rect">
            <a:avLst/>
          </a:prstGeom>
          <a:noFill/>
          <a:ln w="9525">
            <a:noFill/>
            <a:miter lim="800000"/>
            <a:headEnd/>
            <a:tailEnd/>
          </a:ln>
          <a:effectLst/>
        </p:spPr>
      </p:pic>
      <p:pic>
        <p:nvPicPr>
          <p:cNvPr id="9" name="صورة 8" descr="eg.jpg"/>
          <p:cNvPicPr>
            <a:picLocks noChangeAspect="1"/>
          </p:cNvPicPr>
          <p:nvPr/>
        </p:nvPicPr>
        <p:blipFill>
          <a:blip r:embed="rId4"/>
          <a:stretch>
            <a:fillRect/>
          </a:stretch>
        </p:blipFill>
        <p:spPr>
          <a:xfrm>
            <a:off x="3238508" y="4081480"/>
            <a:ext cx="2476500" cy="1847850"/>
          </a:xfrm>
          <a:prstGeom prst="rect">
            <a:avLst/>
          </a:prstGeom>
        </p:spPr>
      </p:pic>
      <p:pic>
        <p:nvPicPr>
          <p:cNvPr id="10" name="صورة 9" descr="wfg.jpg"/>
          <p:cNvPicPr>
            <a:picLocks noChangeAspect="1"/>
          </p:cNvPicPr>
          <p:nvPr/>
        </p:nvPicPr>
        <p:blipFill>
          <a:blip r:embed="rId5"/>
          <a:stretch>
            <a:fillRect/>
          </a:stretch>
        </p:blipFill>
        <p:spPr>
          <a:xfrm>
            <a:off x="642910" y="3786190"/>
            <a:ext cx="2143125" cy="2143125"/>
          </a:xfrm>
          <a:prstGeom prst="rect">
            <a:avLst/>
          </a:prstGeom>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6588224" y="260648"/>
            <a:ext cx="2160240" cy="369332"/>
          </a:xfrm>
          <a:prstGeom prst="rect">
            <a:avLst/>
          </a:prstGeom>
          <a:noFill/>
        </p:spPr>
        <p:txBody>
          <a:bodyPr wrap="square" rtlCol="1">
            <a:spAutoFit/>
          </a:bodyPr>
          <a:lstStyle/>
          <a:p>
            <a:r>
              <a:rPr lang="ar-SA" dirty="0" smtClean="0">
                <a:solidFill>
                  <a:srgbClr val="FF0000"/>
                </a:solidFill>
                <a:effectLst>
                  <a:outerShdw blurRad="38100" dist="38100" dir="2700000" algn="tl">
                    <a:srgbClr val="000000">
                      <a:alpha val="43137"/>
                    </a:srgbClr>
                  </a:outerShdw>
                </a:effectLst>
              </a:rPr>
              <a:t>دارة الاستطاعة:</a:t>
            </a:r>
            <a:endParaRPr lang="ar-SA" dirty="0">
              <a:solidFill>
                <a:srgbClr val="FF0000"/>
              </a:solidFill>
              <a:effectLst>
                <a:outerShdw blurRad="38100" dist="38100" dir="2700000" algn="tl">
                  <a:srgbClr val="000000">
                    <a:alpha val="43137"/>
                  </a:srgbClr>
                </a:outerShdw>
              </a:effectLst>
            </a:endParaRPr>
          </a:p>
        </p:txBody>
      </p:sp>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052736"/>
            <a:ext cx="2161905" cy="4742857"/>
          </a:xfrm>
          <a:prstGeom prst="rect">
            <a:avLst/>
          </a:prstGeom>
        </p:spPr>
      </p:pic>
      <p:sp>
        <p:nvSpPr>
          <p:cNvPr id="6" name="مربع نص 5"/>
          <p:cNvSpPr txBox="1"/>
          <p:nvPr/>
        </p:nvSpPr>
        <p:spPr>
          <a:xfrm>
            <a:off x="5796136" y="908720"/>
            <a:ext cx="2952328" cy="1477328"/>
          </a:xfrm>
          <a:prstGeom prst="rect">
            <a:avLst/>
          </a:prstGeom>
          <a:noFill/>
        </p:spPr>
        <p:txBody>
          <a:bodyPr wrap="square" rtlCol="1">
            <a:spAutoFit/>
          </a:bodyPr>
          <a:lstStyle/>
          <a:p>
            <a:r>
              <a:rPr lang="ar-SA" b="1" dirty="0" smtClean="0">
                <a:solidFill>
                  <a:srgbClr val="00B050"/>
                </a:solidFill>
              </a:rPr>
              <a:t>تتألف من :</a:t>
            </a:r>
          </a:p>
          <a:p>
            <a:r>
              <a:rPr lang="ar-SA" b="1" dirty="0" smtClean="0">
                <a:solidFill>
                  <a:srgbClr val="00B050"/>
                </a:solidFill>
              </a:rPr>
              <a:t>1-قاطع يدوي</a:t>
            </a:r>
          </a:p>
          <a:p>
            <a:r>
              <a:rPr lang="ar-SA" b="1" dirty="0" smtClean="0">
                <a:solidFill>
                  <a:srgbClr val="00B050"/>
                </a:solidFill>
              </a:rPr>
              <a:t>2-كونتاكتور</a:t>
            </a:r>
          </a:p>
          <a:p>
            <a:r>
              <a:rPr lang="ar-SA" b="1" dirty="0" smtClean="0">
                <a:solidFill>
                  <a:srgbClr val="00B050"/>
                </a:solidFill>
              </a:rPr>
              <a:t>3-حماية حرارية</a:t>
            </a:r>
          </a:p>
          <a:p>
            <a:r>
              <a:rPr lang="ar-SA" b="1" dirty="0" smtClean="0">
                <a:solidFill>
                  <a:srgbClr val="00B0F0"/>
                </a:solidFill>
              </a:rPr>
              <a:t>يتم اختيارهم حسب قيمة تيار المضخة</a:t>
            </a:r>
            <a:endParaRPr lang="ar-SA" b="1" dirty="0">
              <a:solidFill>
                <a:srgbClr val="00B0F0"/>
              </a:solidFill>
            </a:endParaRPr>
          </a:p>
        </p:txBody>
      </p:sp>
    </p:spTree>
    <p:extLst>
      <p:ext uri="{BB962C8B-B14F-4D97-AF65-F5344CB8AC3E}">
        <p14:creationId xmlns:p14="http://schemas.microsoft.com/office/powerpoint/2010/main" val="355284085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6876256" y="260648"/>
            <a:ext cx="1872208" cy="369332"/>
          </a:xfrm>
          <a:prstGeom prst="rect">
            <a:avLst/>
          </a:prstGeom>
          <a:noFill/>
        </p:spPr>
        <p:txBody>
          <a:bodyPr wrap="square" rtlCol="1">
            <a:spAutoFit/>
          </a:bodyPr>
          <a:lstStyle/>
          <a:p>
            <a:r>
              <a:rPr lang="ar-SA" dirty="0" smtClean="0">
                <a:solidFill>
                  <a:srgbClr val="00B0F0"/>
                </a:solidFill>
                <a:effectLst>
                  <a:outerShdw blurRad="38100" dist="38100" dir="2700000" algn="tl">
                    <a:srgbClr val="000000">
                      <a:alpha val="43137"/>
                    </a:srgbClr>
                  </a:outerShdw>
                </a:effectLst>
              </a:rPr>
              <a:t>دارة التحكم:</a:t>
            </a:r>
            <a:endParaRPr lang="ar-SA" dirty="0">
              <a:solidFill>
                <a:srgbClr val="00B0F0"/>
              </a:solidFill>
              <a:effectLst>
                <a:outerShdw blurRad="38100" dist="38100" dir="2700000" algn="tl">
                  <a:srgbClr val="000000">
                    <a:alpha val="43137"/>
                  </a:srgbClr>
                </a:outerShdw>
              </a:effectLst>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629980"/>
            <a:ext cx="5342857" cy="5923809"/>
          </a:xfrm>
          <a:prstGeom prst="rect">
            <a:avLst/>
          </a:prstGeom>
        </p:spPr>
      </p:pic>
      <p:sp>
        <p:nvSpPr>
          <p:cNvPr id="6" name="مربع نص 5"/>
          <p:cNvSpPr txBox="1"/>
          <p:nvPr/>
        </p:nvSpPr>
        <p:spPr>
          <a:xfrm>
            <a:off x="6444208" y="980728"/>
            <a:ext cx="2520280" cy="2308324"/>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just"/>
            <a:r>
              <a:rPr lang="ar-SA" dirty="0" smtClean="0"/>
              <a:t>تماس حساس الضغط يفتح عندما ترتفع قيمة الضغط نتيجة امتلأ الخزان حيث يزداد ضغط الهواء داخل الخزان و يوقف تشغيل المضخة ولا تعود للعمل مرة أخرى حتى ينخفض ضغط الهواء إلى قيمة دنيا فيعيد تشغيل المضخة بإغلاق تماس الحساس</a:t>
            </a:r>
            <a:endParaRPr lang="ar-SA" dirty="0"/>
          </a:p>
        </p:txBody>
      </p:sp>
      <p:sp>
        <p:nvSpPr>
          <p:cNvPr id="7" name="مربع نص 6"/>
          <p:cNvSpPr txBox="1"/>
          <p:nvPr/>
        </p:nvSpPr>
        <p:spPr>
          <a:xfrm>
            <a:off x="6660232" y="3717032"/>
            <a:ext cx="2088232"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just"/>
            <a:r>
              <a:rPr lang="ar-SA" dirty="0" smtClean="0"/>
              <a:t>وصف العناصر ضمن هذه الدارة إذا علمت أن استطاعة المحرك </a:t>
            </a:r>
            <a:r>
              <a:rPr lang="en-US" dirty="0" smtClean="0"/>
              <a:t>5kw</a:t>
            </a:r>
            <a:endParaRPr lang="ar-SA" dirty="0"/>
          </a:p>
        </p:txBody>
      </p:sp>
    </p:spTree>
    <p:extLst>
      <p:ext uri="{BB962C8B-B14F-4D97-AF65-F5344CB8AC3E}">
        <p14:creationId xmlns:p14="http://schemas.microsoft.com/office/powerpoint/2010/main" val="102810213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rgbClr val="0070C0"/>
                </a:solidFill>
                <a:cs typeface="+mn-cs"/>
              </a:rPr>
              <a:t>دوائر التحكم بمحركين:</a:t>
            </a:r>
            <a:endParaRPr lang="ar-SA" dirty="0">
              <a:solidFill>
                <a:srgbClr val="0070C0"/>
              </a:solidFill>
              <a:cs typeface="+mn-cs"/>
            </a:endParaRPr>
          </a:p>
        </p:txBody>
      </p:sp>
      <p:sp>
        <p:nvSpPr>
          <p:cNvPr id="3" name="عنصر نائب للمحتوى 2"/>
          <p:cNvSpPr>
            <a:spLocks noGrp="1"/>
          </p:cNvSpPr>
          <p:nvPr>
            <p:ph sz="quarter" idx="1"/>
          </p:nvPr>
        </p:nvSpPr>
        <p:spPr/>
        <p:txBody>
          <a:bodyPr>
            <a:normAutofit/>
          </a:bodyPr>
          <a:lstStyle/>
          <a:p>
            <a:pPr marL="0" indent="0">
              <a:buNone/>
            </a:pPr>
            <a:r>
              <a:rPr lang="ar-SA" dirty="0" smtClean="0"/>
              <a:t>ليكن لدينا محركين الأول يعمل عن طريق مفتاح تشغيل والثاني يعمل بعد الأول بزمن محدد. و</a:t>
            </a:r>
            <a:r>
              <a:rPr lang="ar-SA" dirty="0" smtClean="0">
                <a:solidFill>
                  <a:srgbClr val="FF0000"/>
                </a:solidFill>
              </a:rPr>
              <a:t>المطلوب</a:t>
            </a:r>
            <a:r>
              <a:rPr lang="ar-SA" dirty="0" smtClean="0"/>
              <a:t> صمم دارة القدرة والتحكم علماَ أن المؤقتات المتوفرة لديك لديها تماس قلاب ( أي نقطة مشتركة ونقطة مغلقة والأخرى مفتوحة) </a:t>
            </a:r>
            <a:r>
              <a:rPr lang="ar-SA" dirty="0"/>
              <a:t>وأيضاً من الأنواع </a:t>
            </a:r>
            <a:r>
              <a:rPr lang="ar-SA" dirty="0" smtClean="0"/>
              <a:t>التي </a:t>
            </a:r>
            <a:r>
              <a:rPr lang="ar-SA" dirty="0"/>
              <a:t>يجب فصلها بعد إتمام عملها حتى </a:t>
            </a:r>
            <a:r>
              <a:rPr lang="ar-SA" dirty="0" smtClean="0"/>
              <a:t>لا تتلف </a:t>
            </a:r>
            <a:r>
              <a:rPr lang="ar-SA" dirty="0"/>
              <a:t>بمرور التيار منها مع مرور الزمن حتى نتعود على </a:t>
            </a:r>
            <a:r>
              <a:rPr lang="ar-SA" dirty="0" smtClean="0"/>
              <a:t>الأصعب.</a:t>
            </a:r>
          </a:p>
          <a:p>
            <a:pPr marL="0" indent="0">
              <a:buNone/>
            </a:pPr>
            <a:r>
              <a:rPr lang="ar-SA" dirty="0" smtClean="0">
                <a:solidFill>
                  <a:srgbClr val="0070C0"/>
                </a:solidFill>
              </a:rPr>
              <a:t>وظيفة الدارة:</a:t>
            </a:r>
          </a:p>
          <a:p>
            <a:pPr marL="0" indent="0">
              <a:buNone/>
            </a:pPr>
            <a:r>
              <a:rPr lang="ar-SA" dirty="0" smtClean="0"/>
              <a:t>تأمين عمل المحرك الأول مع حماية حرارية عن طريق مفتاح تشغيل </a:t>
            </a:r>
          </a:p>
          <a:p>
            <a:pPr marL="0" indent="0">
              <a:buNone/>
            </a:pPr>
            <a:r>
              <a:rPr lang="ar-SA" dirty="0" smtClean="0"/>
              <a:t>تأمين عمل المحرك الثاني بعد فترة زمنية من عمل المحرك الأول.</a:t>
            </a:r>
          </a:p>
          <a:p>
            <a:pPr marL="0" indent="0">
              <a:buNone/>
            </a:pPr>
            <a:r>
              <a:rPr lang="ar-SA" dirty="0" smtClean="0">
                <a:solidFill>
                  <a:srgbClr val="0070C0"/>
                </a:solidFill>
              </a:rPr>
              <a:t>دارة الاستطاعة أو القدرة:</a:t>
            </a:r>
          </a:p>
          <a:p>
            <a:pPr marL="0" indent="0">
              <a:buNone/>
            </a:pPr>
            <a:r>
              <a:rPr lang="ar-SA" dirty="0" smtClean="0"/>
              <a:t>نحتاج : عدد 1 قاطع يدوي + عدد 2 كونتاكتور + عدد2 حماية حرارية</a:t>
            </a:r>
          </a:p>
          <a:p>
            <a:pPr marL="0" indent="0">
              <a:buNone/>
            </a:pPr>
            <a:endParaRPr lang="ar-SA" dirty="0" smtClean="0"/>
          </a:p>
          <a:p>
            <a:pPr marL="0" indent="0">
              <a:buNone/>
            </a:pPr>
            <a:endParaRPr lang="ar-SA" dirty="0"/>
          </a:p>
        </p:txBody>
      </p:sp>
    </p:spTree>
    <p:extLst>
      <p:ext uri="{BB962C8B-B14F-4D97-AF65-F5344CB8AC3E}">
        <p14:creationId xmlns:p14="http://schemas.microsoft.com/office/powerpoint/2010/main" val="277858892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6876256" y="260648"/>
            <a:ext cx="1728192" cy="369332"/>
          </a:xfrm>
          <a:prstGeom prst="rect">
            <a:avLst/>
          </a:prstGeom>
          <a:noFill/>
        </p:spPr>
        <p:txBody>
          <a:bodyPr wrap="square" rtlCol="1">
            <a:spAutoFit/>
          </a:bodyPr>
          <a:lstStyle/>
          <a:p>
            <a:r>
              <a:rPr lang="ar-SA" dirty="0" smtClean="0">
                <a:solidFill>
                  <a:srgbClr val="0070C0"/>
                </a:solidFill>
                <a:effectLst>
                  <a:outerShdw blurRad="38100" dist="38100" dir="2700000" algn="tl">
                    <a:srgbClr val="000000">
                      <a:alpha val="43137"/>
                    </a:srgbClr>
                  </a:outerShdw>
                </a:effectLst>
              </a:rPr>
              <a:t>دارة الاستطاعة:</a:t>
            </a:r>
            <a:endParaRPr lang="ar-SA" dirty="0">
              <a:solidFill>
                <a:srgbClr val="0070C0"/>
              </a:solidFill>
              <a:effectLst>
                <a:outerShdw blurRad="38100" dist="38100" dir="2700000" algn="tl">
                  <a:srgbClr val="000000">
                    <a:alpha val="43137"/>
                  </a:srgbClr>
                </a:outerShdw>
              </a:effectLst>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452700"/>
            <a:ext cx="4704762" cy="5771429"/>
          </a:xfrm>
          <a:prstGeom prst="rect">
            <a:avLst/>
          </a:prstGeom>
        </p:spPr>
      </p:pic>
    </p:spTree>
    <p:extLst>
      <p:ext uri="{BB962C8B-B14F-4D97-AF65-F5344CB8AC3E}">
        <p14:creationId xmlns:p14="http://schemas.microsoft.com/office/powerpoint/2010/main" val="109458573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7092280" y="260648"/>
            <a:ext cx="1656184" cy="369332"/>
          </a:xfrm>
          <a:prstGeom prst="rect">
            <a:avLst/>
          </a:prstGeom>
          <a:noFill/>
        </p:spPr>
        <p:txBody>
          <a:bodyPr wrap="square" rtlCol="1">
            <a:spAutoFit/>
          </a:bodyPr>
          <a:lstStyle/>
          <a:p>
            <a:r>
              <a:rPr lang="ar-SA" dirty="0" smtClean="0">
                <a:solidFill>
                  <a:srgbClr val="0070C0"/>
                </a:solidFill>
                <a:effectLst>
                  <a:outerShdw blurRad="38100" dist="38100" dir="2700000" algn="tl">
                    <a:srgbClr val="000000">
                      <a:alpha val="43137"/>
                    </a:srgbClr>
                  </a:outerShdw>
                </a:effectLst>
              </a:rPr>
              <a:t>دارة التحكم:</a:t>
            </a:r>
            <a:endParaRPr lang="ar-SA" dirty="0">
              <a:solidFill>
                <a:srgbClr val="0070C0"/>
              </a:solidFill>
              <a:effectLst>
                <a:outerShdw blurRad="38100" dist="38100" dir="2700000" algn="tl">
                  <a:srgbClr val="000000">
                    <a:alpha val="43137"/>
                  </a:srgbClr>
                </a:outerShdw>
              </a:effectLst>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052736"/>
            <a:ext cx="5038095" cy="5328592"/>
          </a:xfrm>
          <a:prstGeom prst="rect">
            <a:avLst/>
          </a:prstGeom>
        </p:spPr>
      </p:pic>
      <p:sp>
        <p:nvSpPr>
          <p:cNvPr id="7" name="مربع نص 6"/>
          <p:cNvSpPr txBox="1"/>
          <p:nvPr/>
        </p:nvSpPr>
        <p:spPr>
          <a:xfrm>
            <a:off x="6372200" y="908720"/>
            <a:ext cx="2520280" cy="4524315"/>
          </a:xfrm>
          <a:prstGeom prst="rect">
            <a:avLst/>
          </a:prstGeom>
          <a:noFill/>
        </p:spPr>
        <p:txBody>
          <a:bodyPr wrap="square" rtlCol="1">
            <a:spAutoFit/>
          </a:bodyPr>
          <a:lstStyle/>
          <a:p>
            <a:pPr algn="just"/>
            <a:r>
              <a:rPr lang="ar-SA" dirty="0" smtClean="0">
                <a:solidFill>
                  <a:srgbClr val="0070C0"/>
                </a:solidFill>
              </a:rPr>
              <a:t>1- نضغط على المفتاح البداية </a:t>
            </a:r>
          </a:p>
          <a:p>
            <a:pPr algn="just"/>
            <a:r>
              <a:rPr lang="ar-SA" dirty="0" smtClean="0">
                <a:solidFill>
                  <a:srgbClr val="00B050"/>
                </a:solidFill>
              </a:rPr>
              <a:t>2- تعمل </a:t>
            </a:r>
            <a:r>
              <a:rPr lang="ar-SA" dirty="0" err="1" smtClean="0">
                <a:solidFill>
                  <a:srgbClr val="00B050"/>
                </a:solidFill>
              </a:rPr>
              <a:t>بوبينة</a:t>
            </a:r>
            <a:r>
              <a:rPr lang="ar-SA" dirty="0" smtClean="0">
                <a:solidFill>
                  <a:srgbClr val="00B050"/>
                </a:solidFill>
              </a:rPr>
              <a:t> المحرك الأول ويعمل المؤقت </a:t>
            </a:r>
            <a:r>
              <a:rPr lang="en-US" dirty="0" smtClean="0">
                <a:solidFill>
                  <a:srgbClr val="00B050"/>
                </a:solidFill>
              </a:rPr>
              <a:t>KT1</a:t>
            </a:r>
            <a:r>
              <a:rPr lang="ar-SA" dirty="0" smtClean="0">
                <a:solidFill>
                  <a:srgbClr val="00B050"/>
                </a:solidFill>
              </a:rPr>
              <a:t> وهو من النوع </a:t>
            </a:r>
            <a:r>
              <a:rPr lang="en-US" dirty="0" smtClean="0">
                <a:solidFill>
                  <a:srgbClr val="00B050"/>
                </a:solidFill>
              </a:rPr>
              <a:t>On delay</a:t>
            </a:r>
            <a:r>
              <a:rPr lang="ar-SA" dirty="0" smtClean="0">
                <a:solidFill>
                  <a:srgbClr val="00B050"/>
                </a:solidFill>
              </a:rPr>
              <a:t> </a:t>
            </a:r>
          </a:p>
          <a:p>
            <a:pPr algn="just"/>
            <a:r>
              <a:rPr lang="ar-SA" dirty="0" smtClean="0">
                <a:solidFill>
                  <a:srgbClr val="FF0000"/>
                </a:solidFill>
              </a:rPr>
              <a:t>3- بعد انقضاء زمن المؤقت تغير </a:t>
            </a:r>
            <a:r>
              <a:rPr lang="ar-SA" dirty="0" err="1" smtClean="0">
                <a:solidFill>
                  <a:srgbClr val="FF0000"/>
                </a:solidFill>
              </a:rPr>
              <a:t>تماساته</a:t>
            </a:r>
            <a:r>
              <a:rPr lang="ar-SA" dirty="0" smtClean="0">
                <a:solidFill>
                  <a:srgbClr val="FF0000"/>
                </a:solidFill>
              </a:rPr>
              <a:t> وضعيتها فيغلق التماس المفتوح واصلا التيار لملف الكونتاكتور </a:t>
            </a:r>
            <a:r>
              <a:rPr lang="en-US" dirty="0" smtClean="0">
                <a:solidFill>
                  <a:srgbClr val="FF0000"/>
                </a:solidFill>
              </a:rPr>
              <a:t>KM2</a:t>
            </a:r>
            <a:r>
              <a:rPr lang="ar-SA" dirty="0" smtClean="0">
                <a:solidFill>
                  <a:srgbClr val="FF0000"/>
                </a:solidFill>
              </a:rPr>
              <a:t> </a:t>
            </a:r>
          </a:p>
          <a:p>
            <a:pPr algn="just"/>
            <a:r>
              <a:rPr lang="ar-SA" dirty="0" smtClean="0">
                <a:solidFill>
                  <a:srgbClr val="0070C0"/>
                </a:solidFill>
              </a:rPr>
              <a:t>4- بعد عمل الكونتاكتور </a:t>
            </a:r>
            <a:r>
              <a:rPr lang="en-US" dirty="0" smtClean="0">
                <a:solidFill>
                  <a:srgbClr val="0070C0"/>
                </a:solidFill>
              </a:rPr>
              <a:t>KM2</a:t>
            </a:r>
            <a:r>
              <a:rPr lang="ar-SA" dirty="0" smtClean="0">
                <a:solidFill>
                  <a:srgbClr val="0070C0"/>
                </a:solidFill>
              </a:rPr>
              <a:t> يفصل تماسه المغلق التيار عن المؤقت وذلك للمحافظة على عمر أطول للمؤقت حتى لا تتلف بمرور التيار منها مع الزمن. </a:t>
            </a:r>
          </a:p>
          <a:p>
            <a:pPr algn="just"/>
            <a:r>
              <a:rPr lang="ar-SA" dirty="0" smtClean="0">
                <a:solidFill>
                  <a:srgbClr val="C00000"/>
                </a:solidFill>
              </a:rPr>
              <a:t>اضفنا التماس المفتوح </a:t>
            </a:r>
            <a:r>
              <a:rPr lang="en-US" dirty="0" smtClean="0">
                <a:solidFill>
                  <a:srgbClr val="C00000"/>
                </a:solidFill>
              </a:rPr>
              <a:t>KM2</a:t>
            </a:r>
            <a:r>
              <a:rPr lang="ar-SA" dirty="0" smtClean="0">
                <a:solidFill>
                  <a:srgbClr val="C00000"/>
                </a:solidFill>
              </a:rPr>
              <a:t> على التوازي مع تماس المؤقت لاستمرارية التغذية.</a:t>
            </a:r>
          </a:p>
        </p:txBody>
      </p:sp>
    </p:spTree>
    <p:extLst>
      <p:ext uri="{BB962C8B-B14F-4D97-AF65-F5344CB8AC3E}">
        <p14:creationId xmlns:p14="http://schemas.microsoft.com/office/powerpoint/2010/main" val="112648406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914400" y="260648"/>
            <a:ext cx="7772400" cy="5759152"/>
          </a:xfrm>
        </p:spPr>
        <p:txBody>
          <a:bodyPr/>
          <a:lstStyle/>
          <a:p>
            <a:pPr marL="0" indent="0">
              <a:buNone/>
            </a:pPr>
            <a:r>
              <a:rPr lang="ar-SA" dirty="0" smtClean="0">
                <a:solidFill>
                  <a:srgbClr val="FF0000"/>
                </a:solidFill>
              </a:rPr>
              <a:t>عدل الدارة السابقة بحيث </a:t>
            </a:r>
            <a:r>
              <a:rPr lang="ar-SA" dirty="0" smtClean="0">
                <a:solidFill>
                  <a:srgbClr val="002060"/>
                </a:solidFill>
              </a:rPr>
              <a:t>بعد عمل المحرك الثاني بمدة زمنية </a:t>
            </a:r>
            <a:r>
              <a:rPr lang="ar-SA" dirty="0" smtClean="0">
                <a:solidFill>
                  <a:srgbClr val="FF0000"/>
                </a:solidFill>
              </a:rPr>
              <a:t>معينة </a:t>
            </a:r>
            <a:r>
              <a:rPr lang="ar-SA" u="sng" dirty="0" smtClean="0">
                <a:solidFill>
                  <a:srgbClr val="FF0000"/>
                </a:solidFill>
                <a:effectLst>
                  <a:outerShdw blurRad="38100" dist="38100" dir="2700000" algn="tl">
                    <a:srgbClr val="000000">
                      <a:alpha val="43137"/>
                    </a:srgbClr>
                  </a:outerShdw>
                </a:effectLst>
              </a:rPr>
              <a:t>يتوقف </a:t>
            </a:r>
            <a:r>
              <a:rPr lang="ar-SA" dirty="0" smtClean="0">
                <a:solidFill>
                  <a:srgbClr val="FF0000"/>
                </a:solidFill>
              </a:rPr>
              <a:t>المحركان عن العمل.....</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764704"/>
            <a:ext cx="5626341" cy="5880373"/>
          </a:xfrm>
          <a:prstGeom prst="rect">
            <a:avLst/>
          </a:prstGeom>
        </p:spPr>
      </p:pic>
      <p:sp>
        <p:nvSpPr>
          <p:cNvPr id="5" name="مربع نص 4"/>
          <p:cNvSpPr txBox="1"/>
          <p:nvPr/>
        </p:nvSpPr>
        <p:spPr>
          <a:xfrm>
            <a:off x="6372200" y="1340768"/>
            <a:ext cx="2592288" cy="2031325"/>
          </a:xfrm>
          <a:prstGeom prst="rect">
            <a:avLst/>
          </a:prstGeom>
          <a:noFill/>
        </p:spPr>
        <p:txBody>
          <a:bodyPr wrap="square" rtlCol="1">
            <a:spAutoFit/>
          </a:bodyPr>
          <a:lstStyle/>
          <a:p>
            <a:r>
              <a:rPr lang="ar-SA" dirty="0">
                <a:solidFill>
                  <a:srgbClr val="00B050"/>
                </a:solidFill>
              </a:rPr>
              <a:t>دارة الاستطاعة لا تتغير</a:t>
            </a:r>
          </a:p>
          <a:p>
            <a:r>
              <a:rPr lang="ar-SA" dirty="0">
                <a:solidFill>
                  <a:srgbClr val="0070C0"/>
                </a:solidFill>
              </a:rPr>
              <a:t>التعديل في دارة التحكم </a:t>
            </a:r>
          </a:p>
          <a:p>
            <a:r>
              <a:rPr lang="ar-SA" dirty="0"/>
              <a:t>بإضافة مؤقت يعمل عند </a:t>
            </a:r>
          </a:p>
          <a:p>
            <a:r>
              <a:rPr lang="ar-SA" dirty="0"/>
              <a:t>عمل المحرك الثاني</a:t>
            </a:r>
          </a:p>
          <a:p>
            <a:r>
              <a:rPr lang="ar-SA" dirty="0"/>
              <a:t>ويفصل التيار عن كلا</a:t>
            </a:r>
          </a:p>
          <a:p>
            <a:r>
              <a:rPr lang="ar-SA" dirty="0"/>
              <a:t>المحركين.</a:t>
            </a:r>
          </a:p>
          <a:p>
            <a:endParaRPr lang="ar-SA" dirty="0"/>
          </a:p>
        </p:txBody>
      </p:sp>
    </p:spTree>
    <p:extLst>
      <p:ext uri="{BB962C8B-B14F-4D97-AF65-F5344CB8AC3E}">
        <p14:creationId xmlns:p14="http://schemas.microsoft.com/office/powerpoint/2010/main" val="364655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1000"/>
                                        <p:tgtEl>
                                          <p:spTgt spid="5">
                                            <p:txEl>
                                              <p:pRg st="2" end="2"/>
                                            </p:txEl>
                                          </p:spTgt>
                                        </p:tgtEl>
                                      </p:cBhvr>
                                    </p:animEffect>
                                    <p:anim calcmode="lin" valueType="num">
                                      <p:cBhvr>
                                        <p:cTn id="2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1000"/>
                                        <p:tgtEl>
                                          <p:spTgt spid="5">
                                            <p:txEl>
                                              <p:pRg st="3" end="3"/>
                                            </p:txEl>
                                          </p:spTgt>
                                        </p:tgtEl>
                                      </p:cBhvr>
                                    </p:animEffect>
                                    <p:anim calcmode="lin" valueType="num">
                                      <p:cBhvr>
                                        <p:cTn id="2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1000"/>
                                        <p:tgtEl>
                                          <p:spTgt spid="5">
                                            <p:txEl>
                                              <p:pRg st="4" end="4"/>
                                            </p:txEl>
                                          </p:spTgt>
                                        </p:tgtEl>
                                      </p:cBhvr>
                                    </p:animEffect>
                                    <p:anim calcmode="lin" valueType="num">
                                      <p:cBhvr>
                                        <p:cTn id="3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1000"/>
                                        <p:tgtEl>
                                          <p:spTgt spid="5">
                                            <p:txEl>
                                              <p:pRg st="5" end="5"/>
                                            </p:txEl>
                                          </p:spTgt>
                                        </p:tgtEl>
                                      </p:cBhvr>
                                    </p:animEffect>
                                    <p:anim calcmode="lin" valueType="num">
                                      <p:cBhvr>
                                        <p:cTn id="3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solidFill>
                  <a:srgbClr val="0070C0"/>
                </a:solidFill>
                <a:cs typeface="+mn-cs"/>
              </a:rPr>
              <a:t>دوائر التحكم بمحركين:</a:t>
            </a:r>
            <a:endParaRPr lang="ar-SA" dirty="0">
              <a:cs typeface="+mn-cs"/>
            </a:endParaRPr>
          </a:p>
        </p:txBody>
      </p:sp>
      <p:sp>
        <p:nvSpPr>
          <p:cNvPr id="3" name="عنصر نائب للمحتوى 2"/>
          <p:cNvSpPr>
            <a:spLocks noGrp="1"/>
          </p:cNvSpPr>
          <p:nvPr>
            <p:ph sz="quarter" idx="1"/>
          </p:nvPr>
        </p:nvSpPr>
        <p:spPr/>
        <p:txBody>
          <a:bodyPr/>
          <a:lstStyle/>
          <a:p>
            <a:pPr marL="0" indent="0">
              <a:buNone/>
            </a:pPr>
            <a:r>
              <a:rPr lang="ar-SA" dirty="0" smtClean="0"/>
              <a:t>صمم دارة الاستطاعة والتحكم للتحكم بمحركين يعمل الأول وبعد فترة يفصل الأول ويعمل الثاني.</a:t>
            </a:r>
          </a:p>
          <a:p>
            <a:pPr marL="0" indent="0">
              <a:buNone/>
            </a:pPr>
            <a:r>
              <a:rPr lang="ar-SA" dirty="0" smtClean="0"/>
              <a:t>دارة الاستطاعة: لا تتغير </a:t>
            </a:r>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988840"/>
            <a:ext cx="3456384" cy="4240018"/>
          </a:xfrm>
          <a:prstGeom prst="rect">
            <a:avLst/>
          </a:prstGeom>
        </p:spPr>
      </p:pic>
    </p:spTree>
    <p:extLst>
      <p:ext uri="{BB962C8B-B14F-4D97-AF65-F5344CB8AC3E}">
        <p14:creationId xmlns:p14="http://schemas.microsoft.com/office/powerpoint/2010/main" val="340818605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707904" y="260648"/>
            <a:ext cx="5040560" cy="369332"/>
          </a:xfrm>
          <a:prstGeom prst="rect">
            <a:avLst/>
          </a:prstGeom>
          <a:noFill/>
        </p:spPr>
        <p:txBody>
          <a:bodyPr wrap="square" rtlCol="1">
            <a:spAutoFit/>
          </a:bodyPr>
          <a:lstStyle/>
          <a:p>
            <a:r>
              <a:rPr lang="ar-SA" b="1" dirty="0" smtClean="0">
                <a:solidFill>
                  <a:srgbClr val="002060"/>
                </a:solidFill>
                <a:effectLst>
                  <a:outerShdw blurRad="38100" dist="38100" dir="2700000" algn="tl">
                    <a:srgbClr val="000000">
                      <a:alpha val="43137"/>
                    </a:srgbClr>
                  </a:outerShdw>
                </a:effectLst>
              </a:rPr>
              <a:t>دارة التحكم: </a:t>
            </a:r>
            <a:r>
              <a:rPr lang="ar-SA" dirty="0" smtClean="0"/>
              <a:t>باستخدام مؤقت ذو طرف مشترك </a:t>
            </a:r>
            <a:endParaRPr lang="ar-SA"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60776"/>
            <a:ext cx="5457143" cy="5952381"/>
          </a:xfrm>
          <a:prstGeom prst="rect">
            <a:avLst/>
          </a:prstGeom>
        </p:spPr>
      </p:pic>
    </p:spTree>
    <p:extLst>
      <p:ext uri="{BB962C8B-B14F-4D97-AF65-F5344CB8AC3E}">
        <p14:creationId xmlns:p14="http://schemas.microsoft.com/office/powerpoint/2010/main" val="329262974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SA" b="1" dirty="0" smtClean="0">
                <a:solidFill>
                  <a:srgbClr val="0070C0"/>
                </a:solidFill>
                <a:effectLst>
                  <a:outerShdw blurRad="38100" dist="38100" dir="2700000" algn="tl">
                    <a:srgbClr val="000000">
                      <a:alpha val="43137"/>
                    </a:srgbClr>
                  </a:outerShdw>
                </a:effectLst>
                <a:cs typeface="+mn-cs"/>
              </a:rPr>
              <a:t>المحرك الكهربائي التحريضي ثلاثي الطور:</a:t>
            </a:r>
            <a:br>
              <a:rPr lang="ar-SA" b="1" dirty="0" smtClean="0">
                <a:solidFill>
                  <a:srgbClr val="0070C0"/>
                </a:solidFill>
                <a:effectLst>
                  <a:outerShdw blurRad="38100" dist="38100" dir="2700000" algn="tl">
                    <a:srgbClr val="000000">
                      <a:alpha val="43137"/>
                    </a:srgbClr>
                  </a:outerShdw>
                </a:effectLst>
                <a:cs typeface="+mn-cs"/>
              </a:rPr>
            </a:br>
            <a:r>
              <a:rPr lang="en-US" b="1" dirty="0" smtClean="0">
                <a:solidFill>
                  <a:srgbClr val="0070C0"/>
                </a:solidFill>
                <a:effectLst>
                  <a:outerShdw blurRad="38100" dist="38100" dir="2700000" algn="tl">
                    <a:srgbClr val="000000">
                      <a:alpha val="43137"/>
                    </a:srgbClr>
                  </a:outerShdw>
                </a:effectLst>
                <a:cs typeface="+mn-cs"/>
              </a:rPr>
              <a:t>3Phas Induction Motor</a:t>
            </a:r>
            <a:endParaRPr lang="ar-SA" b="1" dirty="0">
              <a:solidFill>
                <a:srgbClr val="0070C0"/>
              </a:solidFill>
              <a:effectLst>
                <a:outerShdw blurRad="38100" dist="38100" dir="2700000" algn="tl">
                  <a:srgbClr val="000000">
                    <a:alpha val="43137"/>
                  </a:srgbClr>
                </a:outerShdw>
              </a:effectLst>
              <a:cs typeface="+mn-cs"/>
            </a:endParaRPr>
          </a:p>
        </p:txBody>
      </p:sp>
      <p:sp>
        <p:nvSpPr>
          <p:cNvPr id="3" name="عنصر نائب للمحتوى 2"/>
          <p:cNvSpPr>
            <a:spLocks noGrp="1"/>
          </p:cNvSpPr>
          <p:nvPr>
            <p:ph sz="quarter" idx="1"/>
          </p:nvPr>
        </p:nvSpPr>
        <p:spPr/>
        <p:txBody>
          <a:bodyPr/>
          <a:lstStyle/>
          <a:p>
            <a:pPr marL="0" indent="0">
              <a:buNone/>
            </a:pPr>
            <a:r>
              <a:rPr lang="ar-SA" dirty="0" smtClean="0">
                <a:solidFill>
                  <a:srgbClr val="FF0000"/>
                </a:solidFill>
              </a:rPr>
              <a:t>تعريف المحرك الكهربائي:</a:t>
            </a:r>
          </a:p>
          <a:p>
            <a:pPr marL="0" indent="0" algn="just">
              <a:buNone/>
            </a:pPr>
            <a:r>
              <a:rPr lang="ar-SA" dirty="0" smtClean="0"/>
              <a:t>هو عبارة عن آلة تقوم بتحويل </a:t>
            </a:r>
            <a:r>
              <a:rPr lang="ar-SA" dirty="0" smtClean="0">
                <a:solidFill>
                  <a:srgbClr val="0070C0"/>
                </a:solidFill>
              </a:rPr>
              <a:t>الطاقة الكهربائية </a:t>
            </a:r>
            <a:r>
              <a:rPr lang="ar-SA" dirty="0" smtClean="0"/>
              <a:t>إلى </a:t>
            </a:r>
            <a:r>
              <a:rPr lang="ar-SA" dirty="0" smtClean="0">
                <a:solidFill>
                  <a:srgbClr val="FF0000"/>
                </a:solidFill>
              </a:rPr>
              <a:t>طاقة ميكانيكية</a:t>
            </a:r>
            <a:r>
              <a:rPr lang="ar-SA" dirty="0" smtClean="0"/>
              <a:t>.</a:t>
            </a:r>
          </a:p>
          <a:p>
            <a:pPr marL="0" indent="0" algn="just">
              <a:buNone/>
            </a:pPr>
            <a:r>
              <a:rPr lang="ar-SA" dirty="0" smtClean="0"/>
              <a:t>يمكن أن يكون المحرك الكهربائي جزء من مضخة أو مروحة أو متصلة بآلة ميكانيكية  كاللفاف </a:t>
            </a:r>
            <a:r>
              <a:rPr lang="en-US" dirty="0" smtClean="0"/>
              <a:t>(</a:t>
            </a:r>
            <a:r>
              <a:rPr lang="en-US" dirty="0" smtClean="0">
                <a:solidFill>
                  <a:srgbClr val="FF0000"/>
                </a:solidFill>
              </a:rPr>
              <a:t>winder</a:t>
            </a:r>
            <a:r>
              <a:rPr lang="en-US" dirty="0" smtClean="0"/>
              <a:t>)</a:t>
            </a:r>
            <a:r>
              <a:rPr lang="ar-SA" dirty="0" smtClean="0"/>
              <a:t> أو سير ناقل (</a:t>
            </a:r>
            <a:r>
              <a:rPr lang="en-US" dirty="0" smtClean="0"/>
              <a:t>(</a:t>
            </a:r>
            <a:r>
              <a:rPr lang="en-US" dirty="0" smtClean="0">
                <a:solidFill>
                  <a:srgbClr val="FF0000"/>
                </a:solidFill>
              </a:rPr>
              <a:t>conveyor</a:t>
            </a:r>
            <a:r>
              <a:rPr lang="ar-SA" dirty="0" smtClean="0">
                <a:solidFill>
                  <a:srgbClr val="FF0000"/>
                </a:solidFill>
              </a:rPr>
              <a:t> </a:t>
            </a:r>
            <a:r>
              <a:rPr lang="ar-SA" dirty="0" smtClean="0"/>
              <a:t>او حتى خلاط أو مازج </a:t>
            </a:r>
            <a:r>
              <a:rPr lang="en-US" dirty="0" smtClean="0"/>
              <a:t>(</a:t>
            </a:r>
            <a:r>
              <a:rPr lang="en-US" dirty="0" smtClean="0">
                <a:solidFill>
                  <a:srgbClr val="FF0000"/>
                </a:solidFill>
              </a:rPr>
              <a:t>mixer</a:t>
            </a:r>
            <a:r>
              <a:rPr lang="en-US" dirty="0" smtClean="0"/>
              <a:t>)</a:t>
            </a:r>
            <a:r>
              <a:rPr lang="ar-SA" dirty="0" smtClean="0"/>
              <a:t>.</a:t>
            </a:r>
          </a:p>
          <a:p>
            <a:pPr marL="0" indent="0" algn="just">
              <a:buNone/>
            </a:pPr>
            <a:endParaRPr lang="ar-SA" dirty="0" smtClean="0"/>
          </a:p>
          <a:p>
            <a:pPr marL="0" indent="0" algn="just">
              <a:buNone/>
            </a:pPr>
            <a:endParaRPr lang="ar-SA"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128" y="3653190"/>
            <a:ext cx="3259840" cy="2537298"/>
          </a:xfrm>
          <a:prstGeom prst="rect">
            <a:avLst/>
          </a:prstGeom>
        </p:spPr>
      </p:pic>
    </p:spTree>
    <p:extLst>
      <p:ext uri="{BB962C8B-B14F-4D97-AF65-F5344CB8AC3E}">
        <p14:creationId xmlns:p14="http://schemas.microsoft.com/office/powerpoint/2010/main" val="359801977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7" y="638524"/>
            <a:ext cx="6408712" cy="5580952"/>
          </a:xfrm>
          <a:prstGeom prst="rect">
            <a:avLst/>
          </a:prstGeom>
        </p:spPr>
      </p:pic>
    </p:spTree>
    <p:extLst>
      <p:ext uri="{BB962C8B-B14F-4D97-AF65-F5344CB8AC3E}">
        <p14:creationId xmlns:p14="http://schemas.microsoft.com/office/powerpoint/2010/main" val="2165457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a:bodyPr>
          <a:lstStyle/>
          <a:p>
            <a:pPr algn="just">
              <a:buNone/>
            </a:pPr>
            <a:r>
              <a:rPr lang="ar-SA" sz="2800" dirty="0" smtClean="0">
                <a:solidFill>
                  <a:srgbClr val="002060"/>
                </a:solidFill>
              </a:rPr>
              <a:t>المؤقتات الزمنية </a:t>
            </a:r>
            <a:r>
              <a:rPr lang="en-US" sz="2800" dirty="0" smtClean="0">
                <a:solidFill>
                  <a:srgbClr val="002060"/>
                </a:solidFill>
              </a:rPr>
              <a:t>:Timers</a:t>
            </a:r>
            <a:r>
              <a:rPr lang="ar-SA" sz="2400" dirty="0" smtClean="0"/>
              <a:t>هي إحدى عناصر التحكم المهمة تؤمن فاصل زمني بين لحظة </a:t>
            </a:r>
            <a:r>
              <a:rPr lang="ar-SA" sz="2400" u="sng" dirty="0" smtClean="0">
                <a:effectLst>
                  <a:outerShdw blurRad="38100" dist="38100" dir="2700000" algn="tl">
                    <a:srgbClr val="000000">
                      <a:alpha val="43137"/>
                    </a:srgbClr>
                  </a:outerShdw>
                </a:effectLst>
              </a:rPr>
              <a:t>فصل</a:t>
            </a:r>
            <a:r>
              <a:rPr lang="ar-SA" sz="2400" dirty="0" smtClean="0"/>
              <a:t> أو </a:t>
            </a:r>
            <a:r>
              <a:rPr lang="ar-SA" sz="2400" u="sng" dirty="0" smtClean="0">
                <a:effectLst>
                  <a:outerShdw blurRad="38100" dist="38100" dir="2700000" algn="tl">
                    <a:srgbClr val="000000">
                      <a:alpha val="43137"/>
                    </a:srgbClr>
                  </a:outerShdw>
                </a:effectLst>
              </a:rPr>
              <a:t>تطبيق إشارة </a:t>
            </a:r>
            <a:r>
              <a:rPr lang="ar-SA" sz="2400" dirty="0" smtClean="0">
                <a:solidFill>
                  <a:srgbClr val="002060"/>
                </a:solidFill>
              </a:rPr>
              <a:t>الدخل</a:t>
            </a:r>
            <a:r>
              <a:rPr lang="ar-SA" sz="2400" dirty="0" smtClean="0"/>
              <a:t> </a:t>
            </a:r>
            <a:r>
              <a:rPr lang="ar-SA" sz="2400" dirty="0" err="1" smtClean="0"/>
              <a:t>و</a:t>
            </a:r>
            <a:r>
              <a:rPr lang="ar-SA" sz="2400" dirty="0" smtClean="0"/>
              <a:t> لحظة </a:t>
            </a:r>
            <a:r>
              <a:rPr lang="ar-SA" sz="2400" u="sng" dirty="0" smtClean="0"/>
              <a:t>ظهور</a:t>
            </a:r>
            <a:r>
              <a:rPr lang="ar-SA" sz="2400" dirty="0" smtClean="0"/>
              <a:t> إشارة الخرج على </a:t>
            </a:r>
            <a:r>
              <a:rPr lang="ar-SA" sz="2400" dirty="0" err="1" smtClean="0"/>
              <a:t>تماساتها</a:t>
            </a:r>
            <a:r>
              <a:rPr lang="ar-SA" sz="2400" dirty="0" smtClean="0"/>
              <a:t> . و هناك أنواع عديدة أهمها :</a:t>
            </a:r>
          </a:p>
          <a:p>
            <a:pPr algn="just">
              <a:buNone/>
            </a:pPr>
            <a:endParaRPr lang="ar-SA" sz="2400" dirty="0" smtClean="0"/>
          </a:p>
          <a:p>
            <a:pPr algn="just">
              <a:buNone/>
            </a:pPr>
            <a:r>
              <a:rPr lang="ar-SA" sz="2400" dirty="0" smtClean="0">
                <a:solidFill>
                  <a:srgbClr val="002060"/>
                </a:solidFill>
                <a:latin typeface="Times New Roman" pitchFamily="18" charset="0"/>
                <a:cs typeface="Times New Roman" pitchFamily="18" charset="0"/>
              </a:rPr>
              <a:t>المتأخرة بالوصل </a:t>
            </a:r>
            <a:r>
              <a:rPr lang="en-US" sz="2400" dirty="0" smtClean="0">
                <a:solidFill>
                  <a:srgbClr val="002060"/>
                </a:solidFill>
                <a:latin typeface="Times New Roman" pitchFamily="18" charset="0"/>
                <a:cs typeface="Times New Roman" pitchFamily="18" charset="0"/>
              </a:rPr>
              <a:t>On delay</a:t>
            </a:r>
            <a:r>
              <a:rPr lang="ar-SA" sz="2400" dirty="0" smtClean="0">
                <a:solidFill>
                  <a:srgbClr val="002060"/>
                </a:solidFill>
                <a:latin typeface="Times New Roman" pitchFamily="18" charset="0"/>
                <a:cs typeface="Times New Roman" pitchFamily="18" charset="0"/>
              </a:rPr>
              <a:t>: </a:t>
            </a:r>
            <a:r>
              <a:rPr lang="ar-SA" sz="2400" dirty="0" smtClean="0">
                <a:latin typeface="Times New Roman" pitchFamily="18" charset="0"/>
                <a:cs typeface="Times New Roman" pitchFamily="18" charset="0"/>
              </a:rPr>
              <a:t>تبدل التماسات وضعيتها بعد زمن </a:t>
            </a:r>
            <a:r>
              <a:rPr lang="en-US" sz="2400" dirty="0" smtClean="0">
                <a:latin typeface="Times New Roman" pitchFamily="18" charset="0"/>
                <a:cs typeface="Times New Roman" pitchFamily="18" charset="0"/>
              </a:rPr>
              <a:t>t</a:t>
            </a:r>
            <a:r>
              <a:rPr lang="ar-SA" sz="2400" dirty="0" smtClean="0">
                <a:latin typeface="Times New Roman" pitchFamily="18" charset="0"/>
                <a:cs typeface="Times New Roman" pitchFamily="18" charset="0"/>
              </a:rPr>
              <a:t> وتحافظ على الوضعية الأخيرة طوال فترة التغذية أو تطبيق الإشارة</a:t>
            </a:r>
          </a:p>
          <a:p>
            <a:pPr algn="just">
              <a:buNone/>
            </a:pPr>
            <a:endParaRPr lang="ar-SA" sz="2400" dirty="0" smtClean="0">
              <a:latin typeface="Times New Roman" pitchFamily="18" charset="0"/>
              <a:cs typeface="Times New Roman" pitchFamily="18" charset="0"/>
            </a:endParaRPr>
          </a:p>
          <a:p>
            <a:pPr algn="just">
              <a:buNone/>
            </a:pPr>
            <a:endParaRPr lang="en-US" sz="2800" dirty="0" smtClean="0"/>
          </a:p>
          <a:p>
            <a:pPr>
              <a:buNone/>
            </a:pPr>
            <a:endParaRPr lang="ar-SA" sz="2800" dirty="0">
              <a:solidFill>
                <a:srgbClr val="002060"/>
              </a:solidFill>
            </a:endParaRPr>
          </a:p>
        </p:txBody>
      </p:sp>
      <p:sp>
        <p:nvSpPr>
          <p:cNvPr id="4" name="عنوان 1"/>
          <p:cNvSpPr>
            <a:spLocks noGrp="1"/>
          </p:cNvSpPr>
          <p:nvPr>
            <p:ph type="title"/>
          </p:nvPr>
        </p:nvSpPr>
        <p:spPr/>
        <p:txBody>
          <a:bodyPr/>
          <a:lstStyle/>
          <a:p>
            <a:pPr algn="r"/>
            <a:r>
              <a:rPr lang="ar-SA" dirty="0" smtClean="0">
                <a:solidFill>
                  <a:schemeClr val="accent1">
                    <a:lumMod val="75000"/>
                  </a:schemeClr>
                </a:solidFill>
                <a:cs typeface="Akhbar MT" pitchFamily="2" charset="-78"/>
              </a:rPr>
              <a:t>عناصر الدخل:</a:t>
            </a:r>
            <a:endParaRPr lang="ar-SA" dirty="0">
              <a:solidFill>
                <a:schemeClr val="accent1">
                  <a:lumMod val="75000"/>
                </a:schemeClr>
              </a:solidFill>
              <a:cs typeface="Akhbar MT" pitchFamily="2" charset="-78"/>
            </a:endParaRPr>
          </a:p>
        </p:txBody>
      </p:sp>
      <p:pic>
        <p:nvPicPr>
          <p:cNvPr id="5" name="صورة 4" descr="موقت1.jpg"/>
          <p:cNvPicPr>
            <a:picLocks noChangeAspect="1"/>
          </p:cNvPicPr>
          <p:nvPr/>
        </p:nvPicPr>
        <p:blipFill>
          <a:blip r:embed="rId2"/>
          <a:stretch>
            <a:fillRect/>
          </a:stretch>
        </p:blipFill>
        <p:spPr>
          <a:xfrm>
            <a:off x="5214942" y="4238633"/>
            <a:ext cx="3669944" cy="1190631"/>
          </a:xfrm>
          <a:prstGeom prst="rect">
            <a:avLst/>
          </a:prstGeom>
          <a:ln>
            <a:noFill/>
          </a:ln>
          <a:effectLst>
            <a:outerShdw blurRad="292100" dist="139700" dir="2700000" algn="tl" rotWithShape="0">
              <a:srgbClr val="333333">
                <a:alpha val="65000"/>
              </a:srgbClr>
            </a:outerShdw>
          </a:effectLst>
        </p:spPr>
      </p:pic>
      <p:pic>
        <p:nvPicPr>
          <p:cNvPr id="6" name="Picture 6"/>
          <p:cNvPicPr>
            <a:picLocks noChangeAspect="1" noChangeArrowheads="1"/>
          </p:cNvPicPr>
          <p:nvPr/>
        </p:nvPicPr>
        <p:blipFill>
          <a:blip r:embed="rId3"/>
          <a:srcRect/>
          <a:stretch>
            <a:fillRect/>
          </a:stretch>
        </p:blipFill>
        <p:spPr bwMode="auto">
          <a:xfrm>
            <a:off x="642910" y="4214818"/>
            <a:ext cx="2786063" cy="112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177109"/>
            <a:ext cx="7772400" cy="1143000"/>
          </a:xfrm>
        </p:spPr>
        <p:txBody>
          <a:bodyPr>
            <a:normAutofit fontScale="90000"/>
          </a:bodyPr>
          <a:lstStyle/>
          <a:p>
            <a:pPr algn="r"/>
            <a:r>
              <a:rPr lang="ar-SA" sz="3600" b="1" dirty="0">
                <a:solidFill>
                  <a:srgbClr val="0070C0"/>
                </a:solidFill>
                <a:effectLst>
                  <a:outerShdw blurRad="38100" dist="38100" dir="2700000" algn="tl">
                    <a:srgbClr val="000000">
                      <a:alpha val="43137"/>
                    </a:srgbClr>
                  </a:outerShdw>
                </a:effectLst>
                <a:cs typeface="Times New Roman" panose="02020603050405020304" pitchFamily="18" charset="0"/>
              </a:rPr>
              <a:t>المحرك الكهربائي التحريضي ثلاثي الطور</a:t>
            </a:r>
            <a:r>
              <a:rPr lang="ar-SA" sz="3600" b="1" dirty="0" smtClean="0">
                <a:solidFill>
                  <a:srgbClr val="0070C0"/>
                </a:solidFill>
                <a:effectLst>
                  <a:outerShdw blurRad="38100" dist="38100" dir="2700000" algn="tl">
                    <a:srgbClr val="000000">
                      <a:alpha val="43137"/>
                    </a:srgbClr>
                  </a:outerShdw>
                </a:effectLst>
                <a:cs typeface="Times New Roman" panose="02020603050405020304" pitchFamily="18" charset="0"/>
              </a:rPr>
              <a:t>:</a:t>
            </a:r>
            <a:br>
              <a:rPr lang="ar-SA" sz="3600" b="1" dirty="0" smtClean="0">
                <a:solidFill>
                  <a:srgbClr val="0070C0"/>
                </a:solidFill>
                <a:effectLst>
                  <a:outerShdw blurRad="38100" dist="38100" dir="2700000" algn="tl">
                    <a:srgbClr val="000000">
                      <a:alpha val="43137"/>
                    </a:srgbClr>
                  </a:outerShdw>
                </a:effectLst>
                <a:cs typeface="Times New Roman" panose="02020603050405020304" pitchFamily="18" charset="0"/>
              </a:rPr>
            </a:br>
            <a:r>
              <a:rPr lang="ar-SA" sz="3600" b="1" dirty="0" smtClean="0">
                <a:solidFill>
                  <a:srgbClr val="0070C0"/>
                </a:solidFill>
                <a:effectLst>
                  <a:outerShdw blurRad="38100" dist="38100" dir="2700000" algn="tl">
                    <a:srgbClr val="000000">
                      <a:alpha val="43137"/>
                    </a:srgbClr>
                  </a:outerShdw>
                </a:effectLst>
                <a:cs typeface="Times New Roman" panose="02020603050405020304" pitchFamily="18" charset="0"/>
              </a:rPr>
              <a:t>البنية الأساسية:</a:t>
            </a:r>
            <a:endParaRPr lang="ar-SA"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sz="quarter" idx="1"/>
              </p:nvPr>
            </p:nvSpPr>
            <p:spPr>
              <a:xfrm>
                <a:off x="932589" y="1320109"/>
                <a:ext cx="7772400" cy="4572000"/>
              </a:xfrm>
            </p:spPr>
            <p:txBody>
              <a:bodyPr/>
              <a:lstStyle/>
              <a:p>
                <a:pPr marL="0" indent="0">
                  <a:buNone/>
                </a:pPr>
                <a:r>
                  <a:rPr lang="ar-SA" dirty="0" smtClean="0"/>
                  <a:t>يتألف المحرك الكهربائي من:</a:t>
                </a:r>
              </a:p>
              <a:p>
                <a:pPr marL="0" indent="0">
                  <a:buNone/>
                </a:pPr>
                <a:r>
                  <a:rPr lang="ar-SA" dirty="0" smtClean="0">
                    <a:solidFill>
                      <a:srgbClr val="002060"/>
                    </a:solidFill>
                    <a:effectLst>
                      <a:outerShdw blurRad="38100" dist="38100" dir="2700000" algn="tl">
                        <a:srgbClr val="000000">
                          <a:alpha val="43137"/>
                        </a:srgbClr>
                      </a:outerShdw>
                    </a:effectLst>
                  </a:rPr>
                  <a:t>الجزء الثابت </a:t>
                </a:r>
                <a:r>
                  <a:rPr lang="en-US" dirty="0" smtClean="0">
                    <a:solidFill>
                      <a:srgbClr val="002060"/>
                    </a:solidFill>
                    <a:effectLst>
                      <a:outerShdw blurRad="38100" dist="38100" dir="2700000" algn="tl">
                        <a:srgbClr val="000000">
                          <a:alpha val="43137"/>
                        </a:srgbClr>
                      </a:outerShdw>
                    </a:effectLst>
                  </a:rPr>
                  <a:t>Stator</a:t>
                </a:r>
                <a:r>
                  <a:rPr lang="ar-SA" dirty="0" smtClean="0">
                    <a:solidFill>
                      <a:srgbClr val="002060"/>
                    </a:solidFill>
                    <a:effectLst>
                      <a:outerShdw blurRad="38100" dist="38100" dir="2700000" algn="tl">
                        <a:srgbClr val="000000">
                          <a:alpha val="43137"/>
                        </a:srgbClr>
                      </a:outerShdw>
                    </a:effectLst>
                  </a:rPr>
                  <a:t>:</a:t>
                </a:r>
              </a:p>
              <a:p>
                <a:pPr marL="0" indent="0">
                  <a:buNone/>
                </a:pPr>
                <a:r>
                  <a:rPr lang="ar-SA" dirty="0" smtClean="0"/>
                  <a:t>وهو عبارة عن إطار اسطواني أجوف مصنوع من صفائح فولاذية رقيقة ذات عامل نفاذية كبير ومعزولة عن بعضها بالورنيش لتقليل الضياعات الحديدية الناتجة عن التيارات الاعصارية, من الداخل يكون بشكل مجاري تملؤها ملفات نحاسية معزولة وموصولة معها لتشكيل دارة ثلاثية الطور توصل نجميا</a:t>
                </a:r>
                <a14:m>
                  <m:oMath xmlns:m="http://schemas.openxmlformats.org/officeDocument/2006/math">
                    <m:r>
                      <a:rPr lang="ar-SA" i="1" smtClean="0">
                        <a:latin typeface="Cambria Math" panose="02040503050406030204" pitchFamily="18" charset="0"/>
                        <a:ea typeface="Cambria Math" panose="02040503050406030204" pitchFamily="18" charset="0"/>
                      </a:rPr>
                      <m:t>𝜆</m:t>
                    </m:r>
                    <m:r>
                      <a:rPr lang="ar-SA" b="0" i="1" smtClean="0">
                        <a:latin typeface="Cambria Math" panose="02040503050406030204" pitchFamily="18" charset="0"/>
                        <a:ea typeface="Cambria Math" panose="02040503050406030204" pitchFamily="18" charset="0"/>
                      </a:rPr>
                      <m:t> </m:t>
                    </m:r>
                  </m:oMath>
                </a14:m>
                <a:r>
                  <a:rPr lang="ar-SA" dirty="0" smtClean="0"/>
                  <a:t> </a:t>
                </a:r>
                <a:r>
                  <a:rPr lang="ar-SA" dirty="0"/>
                  <a:t>أو </a:t>
                </a:r>
                <a:r>
                  <a:rPr lang="ar-SA" dirty="0" smtClean="0"/>
                  <a:t>مثلثي</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Δ</m:t>
                    </m:r>
                    <m:r>
                      <a:rPr lang="ar-SA" b="0" i="1" smtClean="0">
                        <a:latin typeface="Cambria Math" panose="02040503050406030204" pitchFamily="18" charset="0"/>
                        <a:ea typeface="Cambria Math" panose="02040503050406030204" pitchFamily="18" charset="0"/>
                      </a:rPr>
                      <m:t> </m:t>
                    </m:r>
                  </m:oMath>
                </a14:m>
                <a:r>
                  <a:rPr lang="ar-SA" dirty="0" smtClean="0"/>
                  <a:t>.</a:t>
                </a:r>
              </a:p>
              <a:p>
                <a:pPr marL="0" indent="0">
                  <a:buNone/>
                </a:pPr>
                <a:endParaRPr lang="ar-SA" dirty="0"/>
              </a:p>
            </p:txBody>
          </p:sp>
        </mc:Choice>
        <mc:Fallback xmlns="">
          <p:sp>
            <p:nvSpPr>
              <p:cNvPr id="3" name="عنصر نائب للمحتوى 2"/>
              <p:cNvSpPr>
                <a:spLocks noGrp="1" noRot="1" noChangeAspect="1" noMove="1" noResize="1" noEditPoints="1" noAdjustHandles="1" noChangeArrowheads="1" noChangeShapeType="1" noTextEdit="1"/>
              </p:cNvSpPr>
              <p:nvPr>
                <p:ph sz="quarter" idx="1"/>
              </p:nvPr>
            </p:nvSpPr>
            <p:spPr>
              <a:xfrm>
                <a:off x="932589" y="1320109"/>
                <a:ext cx="7772400" cy="4572000"/>
              </a:xfrm>
              <a:blipFill rotWithShape="0">
                <a:blip r:embed="rId2"/>
                <a:stretch>
                  <a:fillRect l="-863" t="-1333" r="-1804"/>
                </a:stretch>
              </a:blipFill>
            </p:spPr>
            <p:txBody>
              <a:bodyPr/>
              <a:lstStyle/>
              <a:p>
                <a:r>
                  <a:rPr lang="ar-SA">
                    <a:noFill/>
                  </a:rPr>
                  <a:t> </a:t>
                </a:r>
              </a:p>
            </p:txBody>
          </p:sp>
        </mc:Fallback>
      </mc:AlternateContent>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4177610"/>
            <a:ext cx="2952328" cy="2541381"/>
          </a:xfrm>
          <a:prstGeom prst="rect">
            <a:avLst/>
          </a:prstGeom>
        </p:spPr>
      </p:pic>
      <p:pic>
        <p:nvPicPr>
          <p:cNvPr id="5" name="صورة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1620" y="4315746"/>
            <a:ext cx="4291509" cy="2403245"/>
          </a:xfrm>
          <a:prstGeom prst="rect">
            <a:avLst/>
          </a:prstGeom>
        </p:spPr>
      </p:pic>
    </p:spTree>
    <p:extLst>
      <p:ext uri="{BB962C8B-B14F-4D97-AF65-F5344CB8AC3E}">
        <p14:creationId xmlns:p14="http://schemas.microsoft.com/office/powerpoint/2010/main" val="333292077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SA" b="1" dirty="0">
                <a:solidFill>
                  <a:srgbClr val="0070C0"/>
                </a:solidFill>
                <a:effectLst>
                  <a:outerShdw blurRad="38100" dist="38100" dir="2700000" algn="tl">
                    <a:srgbClr val="000000">
                      <a:alpha val="43137"/>
                    </a:srgbClr>
                  </a:outerShdw>
                </a:effectLst>
                <a:cs typeface="Times New Roman" panose="02020603050405020304" pitchFamily="18" charset="0"/>
              </a:rPr>
              <a:t>المحرك الكهربائي التحريضي ثلاثي الطور:</a:t>
            </a:r>
            <a:br>
              <a:rPr lang="ar-SA" b="1" dirty="0">
                <a:solidFill>
                  <a:srgbClr val="0070C0"/>
                </a:solidFill>
                <a:effectLst>
                  <a:outerShdw blurRad="38100" dist="38100" dir="2700000" algn="tl">
                    <a:srgbClr val="000000">
                      <a:alpha val="43137"/>
                    </a:srgbClr>
                  </a:outerShdw>
                </a:effectLst>
                <a:cs typeface="Times New Roman" panose="02020603050405020304" pitchFamily="18" charset="0"/>
              </a:rPr>
            </a:br>
            <a:r>
              <a:rPr lang="ar-SA" b="1" dirty="0">
                <a:solidFill>
                  <a:srgbClr val="0070C0"/>
                </a:solidFill>
                <a:effectLst>
                  <a:outerShdw blurRad="38100" dist="38100" dir="2700000" algn="tl">
                    <a:srgbClr val="000000">
                      <a:alpha val="43137"/>
                    </a:srgbClr>
                  </a:outerShdw>
                </a:effectLst>
                <a:cs typeface="Times New Roman" panose="02020603050405020304" pitchFamily="18" charset="0"/>
              </a:rPr>
              <a:t>البنية الأساسية:</a:t>
            </a:r>
            <a:endParaRPr lang="ar-SA" dirty="0"/>
          </a:p>
        </p:txBody>
      </p:sp>
      <p:sp>
        <p:nvSpPr>
          <p:cNvPr id="3" name="عنصر نائب للمحتوى 2"/>
          <p:cNvSpPr>
            <a:spLocks noGrp="1"/>
          </p:cNvSpPr>
          <p:nvPr>
            <p:ph sz="quarter" idx="1"/>
          </p:nvPr>
        </p:nvSpPr>
        <p:spPr/>
        <p:txBody>
          <a:bodyPr/>
          <a:lstStyle/>
          <a:p>
            <a:pPr marL="0" indent="0">
              <a:buNone/>
            </a:pPr>
            <a:r>
              <a:rPr lang="ar-SA" dirty="0" smtClean="0">
                <a:solidFill>
                  <a:srgbClr val="002060"/>
                </a:solidFill>
                <a:effectLst>
                  <a:outerShdw blurRad="38100" dist="38100" dir="2700000" algn="tl">
                    <a:srgbClr val="000000">
                      <a:alpha val="43137"/>
                    </a:srgbClr>
                  </a:outerShdw>
                </a:effectLst>
              </a:rPr>
              <a:t>الجزء الدوار المتحرض:</a:t>
            </a:r>
          </a:p>
          <a:p>
            <a:pPr marL="0" indent="0">
              <a:buNone/>
            </a:pPr>
            <a:r>
              <a:rPr lang="ar-SA" dirty="0" smtClean="0"/>
              <a:t>عبارة عن أسطوانة مصنعة بنفس طريقة الثابت (صفائح معزولة) وعلى الجزء الخارجي لها مجاري تملأ بالنواقل (النحاسية أو الالمنيوم).</a:t>
            </a:r>
          </a:p>
          <a:p>
            <a:pPr marL="0" indent="0">
              <a:buNone/>
            </a:pPr>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924944"/>
            <a:ext cx="3036303" cy="1495620"/>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6224" y="2780928"/>
            <a:ext cx="4250843" cy="3567672"/>
          </a:xfrm>
          <a:prstGeom prst="rect">
            <a:avLst/>
          </a:prstGeom>
        </p:spPr>
      </p:pic>
    </p:spTree>
    <p:extLst>
      <p:ext uri="{BB962C8B-B14F-4D97-AF65-F5344CB8AC3E}">
        <p14:creationId xmlns:p14="http://schemas.microsoft.com/office/powerpoint/2010/main" val="87590531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p:txBody>
          <a:bodyPr>
            <a:normAutofit fontScale="90000"/>
          </a:bodyPr>
          <a:lstStyle/>
          <a:p>
            <a:pPr algn="r"/>
            <a:r>
              <a:rPr lang="ar-SA" b="1" dirty="0">
                <a:solidFill>
                  <a:srgbClr val="0070C0"/>
                </a:solidFill>
                <a:effectLst>
                  <a:outerShdw blurRad="38100" dist="38100" dir="2700000" algn="tl">
                    <a:srgbClr val="000000">
                      <a:alpha val="43137"/>
                    </a:srgbClr>
                  </a:outerShdw>
                </a:effectLst>
                <a:cs typeface="Times New Roman" panose="02020603050405020304" pitchFamily="18" charset="0"/>
              </a:rPr>
              <a:t>المحرك الكهربائي التحريضي ثلاثي الطور:</a:t>
            </a:r>
            <a:br>
              <a:rPr lang="ar-SA" b="1" dirty="0">
                <a:solidFill>
                  <a:srgbClr val="0070C0"/>
                </a:solidFill>
                <a:effectLst>
                  <a:outerShdw blurRad="38100" dist="38100" dir="2700000" algn="tl">
                    <a:srgbClr val="000000">
                      <a:alpha val="43137"/>
                    </a:srgbClr>
                  </a:outerShdw>
                </a:effectLst>
                <a:cs typeface="Times New Roman" panose="02020603050405020304" pitchFamily="18" charset="0"/>
              </a:rPr>
            </a:br>
            <a:r>
              <a:rPr lang="ar-SA" b="1" dirty="0">
                <a:solidFill>
                  <a:srgbClr val="0070C0"/>
                </a:solidFill>
                <a:effectLst>
                  <a:outerShdw blurRad="38100" dist="38100" dir="2700000" algn="tl">
                    <a:srgbClr val="000000">
                      <a:alpha val="43137"/>
                    </a:srgbClr>
                  </a:outerShdw>
                </a:effectLst>
                <a:cs typeface="Times New Roman" panose="02020603050405020304" pitchFamily="18" charset="0"/>
              </a:rPr>
              <a:t>البنية الأساسية:</a:t>
            </a:r>
            <a:endParaRPr lang="ar-SA" dirty="0"/>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628800"/>
            <a:ext cx="5886450" cy="4467225"/>
          </a:xfrm>
          <a:prstGeom prst="rect">
            <a:avLst/>
          </a:prstGeom>
        </p:spPr>
      </p:pic>
    </p:spTree>
    <p:extLst>
      <p:ext uri="{BB962C8B-B14F-4D97-AF65-F5344CB8AC3E}">
        <p14:creationId xmlns:p14="http://schemas.microsoft.com/office/powerpoint/2010/main" val="89014789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marL="0" indent="0" algn="just">
              <a:buNone/>
            </a:pPr>
            <a:r>
              <a:rPr lang="ar-SA" dirty="0" smtClean="0"/>
              <a:t>يعتمد مبدأ تشغيل أي محرك كهربائي على مبدا ان هناك </a:t>
            </a:r>
            <a:r>
              <a:rPr lang="ar-SA" u="sng" dirty="0" smtClean="0">
                <a:effectLst>
                  <a:outerShdw blurRad="38100" dist="38100" dir="2700000" algn="tl">
                    <a:srgbClr val="000000">
                      <a:alpha val="43137"/>
                    </a:srgbClr>
                  </a:outerShdw>
                </a:effectLst>
              </a:rPr>
              <a:t>قوة تنشأ على أي ناقل يحمل تيارا إذا وضع في مجال مغناطيسي متقاطع معه</a:t>
            </a:r>
            <a:r>
              <a:rPr lang="ar-SA" dirty="0" smtClean="0"/>
              <a:t>, فإذا طبقنا على ملفات الجزء الثابت جهد متناوب فإنه يمر في هذه الملفات تيار متناوب مشكلا </a:t>
            </a:r>
            <a:r>
              <a:rPr lang="ar-SA" dirty="0" smtClean="0">
                <a:solidFill>
                  <a:srgbClr val="00B0F0"/>
                </a:solidFill>
              </a:rPr>
              <a:t>مجالا مغناطيسيا دوارا </a:t>
            </a:r>
            <a:r>
              <a:rPr lang="ar-SA" dirty="0" smtClean="0"/>
              <a:t>يقطع ملفات الجزء الدائر ويولد بالتحريض </a:t>
            </a:r>
            <a:r>
              <a:rPr lang="ar-SA" dirty="0" smtClean="0">
                <a:solidFill>
                  <a:srgbClr val="FF2121"/>
                </a:solidFill>
              </a:rPr>
              <a:t>قوى محركة كهربائية </a:t>
            </a:r>
            <a:r>
              <a:rPr lang="ar-SA" dirty="0" smtClean="0"/>
              <a:t>في ملفاته, وبما أن </a:t>
            </a:r>
            <a:r>
              <a:rPr lang="ar-SA" dirty="0" smtClean="0">
                <a:solidFill>
                  <a:srgbClr val="0070C0"/>
                </a:solidFill>
                <a:effectLst>
                  <a:outerShdw blurRad="38100" dist="38100" dir="2700000" algn="tl">
                    <a:srgbClr val="000000">
                      <a:alpha val="43137"/>
                    </a:srgbClr>
                  </a:outerShdw>
                </a:effectLst>
              </a:rPr>
              <a:t>ملفات الجزء الدائر موصولة مع بعضها البعض مشكلة دارة مغلقة تسمح بمرور تيار كهربائي </a:t>
            </a:r>
            <a:r>
              <a:rPr lang="ar-SA" dirty="0" smtClean="0"/>
              <a:t>فإن هذا التيار يولد سيالة مغناطيسية أخرى ومن ثم فغن التأثير المتبادل بين هاتين السيالتين ينتج عنه </a:t>
            </a:r>
            <a:r>
              <a:rPr lang="ar-SA" i="1" dirty="0" smtClean="0"/>
              <a:t>عزم كهربائي </a:t>
            </a:r>
            <a:r>
              <a:rPr lang="ar-SA" dirty="0" smtClean="0"/>
              <a:t>يؤدي لدوران المحرك بسرعة أقل من سرعة دوران الحقل الكهربائي بسبب ضياع جزء من الاستطاعة للتغلب على المفاقيد والضياعات.</a:t>
            </a:r>
            <a:endParaRPr lang="ar-SA" dirty="0"/>
          </a:p>
        </p:txBody>
      </p:sp>
      <p:sp>
        <p:nvSpPr>
          <p:cNvPr id="4" name="عنوان 1"/>
          <p:cNvSpPr>
            <a:spLocks noGrp="1"/>
          </p:cNvSpPr>
          <p:nvPr>
            <p:ph type="title"/>
          </p:nvPr>
        </p:nvSpPr>
        <p:spPr/>
        <p:txBody>
          <a:bodyPr>
            <a:normAutofit fontScale="90000"/>
          </a:bodyPr>
          <a:lstStyle/>
          <a:p>
            <a:pPr algn="r"/>
            <a:r>
              <a:rPr lang="ar-SA" b="1" dirty="0">
                <a:solidFill>
                  <a:srgbClr val="0070C0"/>
                </a:solidFill>
                <a:effectLst>
                  <a:outerShdw blurRad="38100" dist="38100" dir="2700000" algn="tl">
                    <a:srgbClr val="000000">
                      <a:alpha val="43137"/>
                    </a:srgbClr>
                  </a:outerShdw>
                </a:effectLst>
                <a:cs typeface="Times New Roman" panose="02020603050405020304" pitchFamily="18" charset="0"/>
              </a:rPr>
              <a:t>المحرك الكهربائي التحريضي ثلاثي الطور:</a:t>
            </a:r>
            <a:br>
              <a:rPr lang="ar-SA" b="1" dirty="0">
                <a:solidFill>
                  <a:srgbClr val="0070C0"/>
                </a:solidFill>
                <a:effectLst>
                  <a:outerShdw blurRad="38100" dist="38100" dir="2700000" algn="tl">
                    <a:srgbClr val="000000">
                      <a:alpha val="43137"/>
                    </a:srgbClr>
                  </a:outerShdw>
                </a:effectLst>
                <a:cs typeface="Times New Roman" panose="02020603050405020304" pitchFamily="18" charset="0"/>
              </a:rPr>
            </a:br>
            <a:r>
              <a:rPr lang="ar-SA" b="1" dirty="0" smtClean="0">
                <a:solidFill>
                  <a:srgbClr val="0070C0"/>
                </a:solidFill>
                <a:effectLst>
                  <a:outerShdw blurRad="38100" dist="38100" dir="2700000" algn="tl">
                    <a:srgbClr val="000000">
                      <a:alpha val="43137"/>
                    </a:srgbClr>
                  </a:outerShdw>
                </a:effectLst>
                <a:cs typeface="Times New Roman" panose="02020603050405020304" pitchFamily="18" charset="0"/>
              </a:rPr>
              <a:t>مبدأ العمل:</a:t>
            </a:r>
            <a:endParaRPr lang="ar-SA" dirty="0"/>
          </a:p>
        </p:txBody>
      </p:sp>
    </p:spTree>
    <p:extLst>
      <p:ext uri="{BB962C8B-B14F-4D97-AF65-F5344CB8AC3E}">
        <p14:creationId xmlns:p14="http://schemas.microsoft.com/office/powerpoint/2010/main" val="280385502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p:txBody>
          <a:bodyPr>
            <a:normAutofit fontScale="90000"/>
          </a:bodyPr>
          <a:lstStyle/>
          <a:p>
            <a:pPr algn="r"/>
            <a:r>
              <a:rPr lang="ar-SA" b="1" dirty="0">
                <a:solidFill>
                  <a:srgbClr val="0070C0"/>
                </a:solidFill>
                <a:effectLst>
                  <a:outerShdw blurRad="38100" dist="38100" dir="2700000" algn="tl">
                    <a:srgbClr val="000000">
                      <a:alpha val="43137"/>
                    </a:srgbClr>
                  </a:outerShdw>
                </a:effectLst>
                <a:cs typeface="Times New Roman" panose="02020603050405020304" pitchFamily="18" charset="0"/>
              </a:rPr>
              <a:t>المحرك الكهربائي التحريضي ثلاثي الطور:</a:t>
            </a:r>
            <a:br>
              <a:rPr lang="ar-SA" b="1" dirty="0">
                <a:solidFill>
                  <a:srgbClr val="0070C0"/>
                </a:solidFill>
                <a:effectLst>
                  <a:outerShdw blurRad="38100" dist="38100" dir="2700000" algn="tl">
                    <a:srgbClr val="000000">
                      <a:alpha val="43137"/>
                    </a:srgbClr>
                  </a:outerShdw>
                </a:effectLst>
                <a:cs typeface="Times New Roman" panose="02020603050405020304" pitchFamily="18" charset="0"/>
              </a:rPr>
            </a:br>
            <a:r>
              <a:rPr lang="ar-SA" b="1" dirty="0" smtClean="0">
                <a:solidFill>
                  <a:srgbClr val="0070C0"/>
                </a:solidFill>
                <a:effectLst>
                  <a:outerShdw blurRad="38100" dist="38100" dir="2700000" algn="tl">
                    <a:srgbClr val="000000">
                      <a:alpha val="43137"/>
                    </a:srgbClr>
                  </a:outerShdw>
                </a:effectLst>
                <a:cs typeface="Times New Roman" panose="02020603050405020304" pitchFamily="18" charset="0"/>
              </a:rPr>
              <a:t>مبدأ العمل:</a:t>
            </a:r>
            <a:endParaRPr lang="ar-SA"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556792"/>
            <a:ext cx="6067899" cy="4846175"/>
          </a:xfrm>
          <a:prstGeom prst="rect">
            <a:avLst/>
          </a:prstGeom>
        </p:spPr>
      </p:pic>
    </p:spTree>
    <p:extLst>
      <p:ext uri="{BB962C8B-B14F-4D97-AF65-F5344CB8AC3E}">
        <p14:creationId xmlns:p14="http://schemas.microsoft.com/office/powerpoint/2010/main" val="44917903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sz="quarter" idx="1"/>
              </p:nvPr>
            </p:nvSpPr>
            <p:spPr/>
            <p:txBody>
              <a:bodyPr>
                <a:normAutofit fontScale="85000" lnSpcReduction="10000"/>
              </a:bodyPr>
              <a:lstStyle/>
              <a:p>
                <a:pPr marL="0" indent="0">
                  <a:buNone/>
                </a:pPr>
                <a:r>
                  <a:rPr lang="ar-SA" sz="2400" dirty="0" smtClean="0"/>
                  <a:t>يشار إلى سرعة الحقل المغناطيسي الدوار بالسرعة التزامنية (</a:t>
                </a:r>
                <a:r>
                  <a:rPr lang="en-US" sz="2400" dirty="0" smtClean="0"/>
                  <a:t>Ns</a:t>
                </a:r>
                <a:r>
                  <a:rPr lang="ar-SA" sz="2400" dirty="0" smtClean="0"/>
                  <a:t> ) وتحسب وفق العلاقة: </a:t>
                </a:r>
                <a:endParaRPr lang="en-US" sz="2400" dirty="0" smtClean="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𝑁𝑠</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120</m:t>
                          </m:r>
                          <m:r>
                            <a:rPr lang="en-US" b="0" i="1" smtClean="0">
                              <a:latin typeface="Cambria Math" panose="02040503050406030204" pitchFamily="18" charset="0"/>
                            </a:rPr>
                            <m:t> </m:t>
                          </m:r>
                          <m:r>
                            <a:rPr lang="en-US" b="0" i="1" smtClean="0">
                              <a:latin typeface="Cambria Math" panose="02040503050406030204" pitchFamily="18" charset="0"/>
                            </a:rPr>
                            <m:t>𝑓</m:t>
                          </m:r>
                        </m:num>
                        <m:den>
                          <m:r>
                            <a:rPr lang="en-US" b="0" i="1" smtClean="0">
                              <a:latin typeface="Cambria Math" panose="02040503050406030204" pitchFamily="18" charset="0"/>
                            </a:rPr>
                            <m:t>𝑝</m:t>
                          </m:r>
                        </m:den>
                      </m:f>
                    </m:oMath>
                  </m:oMathPara>
                </a14:m>
                <a:endParaRPr lang="en-US" dirty="0" smtClean="0"/>
              </a:p>
              <a:p>
                <a:pPr marL="0" indent="0" algn="l" rtl="0">
                  <a:buNone/>
                </a:pPr>
                <a:r>
                  <a:rPr lang="en-US" sz="2000" dirty="0" smtClean="0">
                    <a:solidFill>
                      <a:srgbClr val="FF0000"/>
                    </a:solidFill>
                  </a:rPr>
                  <a:t>Ns</a:t>
                </a:r>
                <a:r>
                  <a:rPr lang="en-US" sz="2000" dirty="0" smtClean="0"/>
                  <a:t>: </a:t>
                </a:r>
                <a:r>
                  <a:rPr lang="ar-SA" sz="2000" dirty="0" smtClean="0"/>
                  <a:t>السرعة التزامنية (سرعة الحقل الدوار)</a:t>
                </a:r>
              </a:p>
              <a:p>
                <a:pPr marL="0" indent="0" algn="l" rtl="0">
                  <a:buNone/>
                </a:pPr>
                <a:r>
                  <a:rPr lang="en-US" sz="2000" dirty="0" smtClean="0">
                    <a:solidFill>
                      <a:srgbClr val="FF0000"/>
                    </a:solidFill>
                  </a:rPr>
                  <a:t>F</a:t>
                </a:r>
                <a:r>
                  <a:rPr lang="en-US" sz="2000" dirty="0" smtClean="0"/>
                  <a:t>: </a:t>
                </a:r>
                <a:r>
                  <a:rPr lang="ar-SA" sz="2000" dirty="0" smtClean="0"/>
                  <a:t>التردد الاسمي للمحرك </a:t>
                </a:r>
                <a:endParaRPr lang="en-US" sz="2000" dirty="0" smtClean="0"/>
              </a:p>
              <a:p>
                <a:pPr marL="0" indent="0" algn="l" rtl="0">
                  <a:buNone/>
                </a:pPr>
                <a:r>
                  <a:rPr lang="en-US" sz="2000" dirty="0" smtClean="0">
                    <a:solidFill>
                      <a:srgbClr val="FF0000"/>
                    </a:solidFill>
                  </a:rPr>
                  <a:t>P: </a:t>
                </a:r>
                <a:r>
                  <a:rPr lang="ar-SA" sz="2000" dirty="0" smtClean="0"/>
                  <a:t>عدد الأقطاب</a:t>
                </a:r>
              </a:p>
              <a:p>
                <a:pPr marL="0" indent="0" algn="r">
                  <a:buNone/>
                </a:pPr>
                <a:r>
                  <a:rPr lang="ar-SA" sz="2400" dirty="0" smtClean="0"/>
                  <a:t>في حال كانت عدد أقطاب المحرك 2 </a:t>
                </a:r>
                <a:r>
                  <a:rPr lang="ar-SA" sz="2400" dirty="0"/>
                  <a:t> </a:t>
                </a:r>
                <a:r>
                  <a:rPr lang="ar-SA" sz="2400" dirty="0" smtClean="0"/>
                  <a:t>والتردد الاسمي 50 هرتز تكون السرعة:</a:t>
                </a:r>
              </a:p>
              <a:p>
                <a:pPr marL="0" indent="0" algn="l" rtl="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𝑁𝑠</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120</m:t>
                          </m:r>
                          <m:r>
                            <a:rPr lang="en-US" b="0" i="1" smtClean="0">
                              <a:latin typeface="Cambria Math" panose="02040503050406030204" pitchFamily="18" charset="0"/>
                            </a:rPr>
                            <m:t>∗</m:t>
                          </m:r>
                          <m:r>
                            <a:rPr lang="en-US" b="0" i="1" smtClean="0">
                              <a:latin typeface="Cambria Math" panose="02040503050406030204" pitchFamily="18" charset="0"/>
                            </a:rPr>
                            <m:t>50</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3000</m:t>
                      </m:r>
                      <m:r>
                        <a:rPr lang="en-US" b="0" i="1" smtClean="0">
                          <a:latin typeface="Cambria Math" panose="02040503050406030204" pitchFamily="18" charset="0"/>
                        </a:rPr>
                        <m:t> </m:t>
                      </m:r>
                      <m:r>
                        <a:rPr lang="en-US" b="0" i="1" smtClean="0">
                          <a:latin typeface="Cambria Math" panose="02040503050406030204" pitchFamily="18" charset="0"/>
                        </a:rPr>
                        <m:t>𝑅𝑃𝑀</m:t>
                      </m:r>
                    </m:oMath>
                  </m:oMathPara>
                </a14:m>
                <a:endParaRPr lang="en-US" dirty="0" smtClean="0"/>
              </a:p>
              <a:p>
                <a:pPr marL="0" indent="0" algn="l" rtl="0">
                  <a:buNone/>
                </a:pPr>
                <a:endParaRPr lang="ar-SA" dirty="0" smtClean="0"/>
              </a:p>
              <a:p>
                <a:pPr marL="0" indent="0">
                  <a:buNone/>
                </a:pPr>
                <a:endParaRPr lang="ar-SA" dirty="0" smtClean="0"/>
              </a:p>
              <a:p>
                <a:pPr marL="0" indent="0">
                  <a:buNone/>
                </a:pPr>
                <a:endParaRPr lang="ar-SA" dirty="0"/>
              </a:p>
              <a:p>
                <a:pPr marL="0" indent="0">
                  <a:buNone/>
                </a:pPr>
                <a:r>
                  <a:rPr lang="ar-SA" sz="2400" dirty="0" smtClean="0"/>
                  <a:t>بسبب الضياعات و المفاقيد والاحتكاك سيدور المحرك بسرعة أقل بقليل من السرعة المذكورة</a:t>
                </a:r>
                <a:endParaRPr lang="ar-SA" sz="24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sz="quarter" idx="1"/>
              </p:nvPr>
            </p:nvSpPr>
            <p:spPr>
              <a:blipFill rotWithShape="0">
                <a:blip r:embed="rId2"/>
                <a:stretch>
                  <a:fillRect l="-471" t="-1733" r="-784"/>
                </a:stretch>
              </a:blipFill>
            </p:spPr>
            <p:txBody>
              <a:bodyPr/>
              <a:lstStyle/>
              <a:p>
                <a:r>
                  <a:rPr lang="en-US">
                    <a:noFill/>
                  </a:rPr>
                  <a:t> </a:t>
                </a:r>
              </a:p>
            </p:txBody>
          </p:sp>
        </mc:Fallback>
      </mc:AlternateContent>
      <p:sp>
        <p:nvSpPr>
          <p:cNvPr id="4" name="عنوان 1"/>
          <p:cNvSpPr>
            <a:spLocks noGrp="1"/>
          </p:cNvSpPr>
          <p:nvPr>
            <p:ph type="title"/>
          </p:nvPr>
        </p:nvSpPr>
        <p:spPr/>
        <p:txBody>
          <a:bodyPr>
            <a:normAutofit fontScale="90000"/>
          </a:bodyPr>
          <a:lstStyle/>
          <a:p>
            <a:pPr algn="r"/>
            <a:r>
              <a:rPr lang="ar-SA" b="1" dirty="0">
                <a:solidFill>
                  <a:srgbClr val="0070C0"/>
                </a:solidFill>
                <a:effectLst>
                  <a:outerShdw blurRad="38100" dist="38100" dir="2700000" algn="tl">
                    <a:srgbClr val="000000">
                      <a:alpha val="43137"/>
                    </a:srgbClr>
                  </a:outerShdw>
                </a:effectLst>
                <a:cs typeface="Times New Roman" panose="02020603050405020304" pitchFamily="18" charset="0"/>
              </a:rPr>
              <a:t>المحرك الكهربائي التحريضي ثلاثي الطور:</a:t>
            </a:r>
            <a:br>
              <a:rPr lang="ar-SA" b="1" dirty="0">
                <a:solidFill>
                  <a:srgbClr val="0070C0"/>
                </a:solidFill>
                <a:effectLst>
                  <a:outerShdw blurRad="38100" dist="38100" dir="2700000" algn="tl">
                    <a:srgbClr val="000000">
                      <a:alpha val="43137"/>
                    </a:srgbClr>
                  </a:outerShdw>
                </a:effectLst>
                <a:cs typeface="Times New Roman" panose="02020603050405020304" pitchFamily="18" charset="0"/>
              </a:rPr>
            </a:br>
            <a:r>
              <a:rPr lang="ar-SA" b="1" dirty="0" smtClean="0">
                <a:solidFill>
                  <a:srgbClr val="0070C0"/>
                </a:solidFill>
                <a:effectLst>
                  <a:outerShdw blurRad="38100" dist="38100" dir="2700000" algn="tl">
                    <a:srgbClr val="000000">
                      <a:alpha val="43137"/>
                    </a:srgbClr>
                  </a:outerShdw>
                </a:effectLst>
                <a:cs typeface="Times New Roman" panose="02020603050405020304" pitchFamily="18" charset="0"/>
              </a:rPr>
              <a:t>حساب سرعة المحرك:</a:t>
            </a:r>
            <a:endParaRPr lang="ar-SA" dirty="0"/>
          </a:p>
        </p:txBody>
      </p:sp>
      <p:graphicFrame>
        <p:nvGraphicFramePr>
          <p:cNvPr id="2" name="جدول 1"/>
          <p:cNvGraphicFramePr>
            <a:graphicFrameLocks noGrp="1"/>
          </p:cNvGraphicFramePr>
          <p:nvPr>
            <p:extLst>
              <p:ext uri="{D42A27DB-BD31-4B8C-83A1-F6EECF244321}">
                <p14:modId xmlns:p14="http://schemas.microsoft.com/office/powerpoint/2010/main" val="881011262"/>
              </p:ext>
            </p:extLst>
          </p:nvPr>
        </p:nvGraphicFramePr>
        <p:xfrm>
          <a:off x="1115616" y="4509120"/>
          <a:ext cx="7094467" cy="741680"/>
        </p:xfrm>
        <a:graphic>
          <a:graphicData uri="http://schemas.openxmlformats.org/drawingml/2006/table">
            <a:tbl>
              <a:tblPr firstRow="1" bandRow="1">
                <a:tableStyleId>{616DA210-FB5B-4158-B5E0-FEB733F419BA}</a:tableStyleId>
              </a:tblPr>
              <a:tblGrid>
                <a:gridCol w="1371917"/>
                <a:gridCol w="699620"/>
                <a:gridCol w="1004586"/>
                <a:gridCol w="1004586"/>
                <a:gridCol w="1004586"/>
                <a:gridCol w="1004586"/>
                <a:gridCol w="1004586"/>
              </a:tblGrid>
              <a:tr h="370840">
                <a:tc>
                  <a:txBody>
                    <a:bodyPr/>
                    <a:lstStyle/>
                    <a:p>
                      <a:pPr algn="ctr"/>
                      <a:r>
                        <a:rPr lang="ar-SA" dirty="0" smtClean="0"/>
                        <a:t>السرعة</a:t>
                      </a:r>
                      <a:r>
                        <a:rPr lang="ar-SA" baseline="0" dirty="0" smtClean="0"/>
                        <a:t> </a:t>
                      </a:r>
                      <a:r>
                        <a:rPr lang="en-US" baseline="0" dirty="0" smtClean="0"/>
                        <a:t>RPM</a:t>
                      </a:r>
                      <a:endParaRPr lang="en-US" dirty="0"/>
                    </a:p>
                  </a:txBody>
                  <a:tcPr/>
                </a:tc>
                <a:tc>
                  <a:txBody>
                    <a:bodyPr/>
                    <a:lstStyle/>
                    <a:p>
                      <a:pPr algn="ctr"/>
                      <a:r>
                        <a:rPr lang="en-US" dirty="0" smtClean="0"/>
                        <a:t>3000</a:t>
                      </a:r>
                      <a:endParaRPr lang="en-US" dirty="0"/>
                    </a:p>
                  </a:txBody>
                  <a:tcPr/>
                </a:tc>
                <a:tc>
                  <a:txBody>
                    <a:bodyPr/>
                    <a:lstStyle/>
                    <a:p>
                      <a:pPr algn="ctr"/>
                      <a:r>
                        <a:rPr lang="en-US" dirty="0" smtClean="0"/>
                        <a:t>1500</a:t>
                      </a:r>
                      <a:endParaRPr lang="en-US" dirty="0"/>
                    </a:p>
                  </a:txBody>
                  <a:tcPr/>
                </a:tc>
                <a:tc>
                  <a:txBody>
                    <a:bodyPr/>
                    <a:lstStyle/>
                    <a:p>
                      <a:pPr algn="ctr"/>
                      <a:r>
                        <a:rPr lang="en-US" dirty="0" smtClean="0"/>
                        <a:t>1000</a:t>
                      </a:r>
                      <a:endParaRPr lang="en-US" dirty="0"/>
                    </a:p>
                  </a:txBody>
                  <a:tcPr/>
                </a:tc>
                <a:tc>
                  <a:txBody>
                    <a:bodyPr/>
                    <a:lstStyle/>
                    <a:p>
                      <a:pPr algn="ctr"/>
                      <a:r>
                        <a:rPr lang="en-US" dirty="0" smtClean="0"/>
                        <a:t>750</a:t>
                      </a:r>
                      <a:endParaRPr lang="en-US" dirty="0"/>
                    </a:p>
                  </a:txBody>
                  <a:tcPr/>
                </a:tc>
                <a:tc>
                  <a:txBody>
                    <a:bodyPr/>
                    <a:lstStyle/>
                    <a:p>
                      <a:pPr algn="ctr"/>
                      <a:r>
                        <a:rPr lang="en-US" dirty="0" smtClean="0"/>
                        <a:t>600</a:t>
                      </a:r>
                      <a:endParaRPr lang="en-US" dirty="0"/>
                    </a:p>
                  </a:txBody>
                  <a:tcPr/>
                </a:tc>
                <a:tc>
                  <a:txBody>
                    <a:bodyPr/>
                    <a:lstStyle/>
                    <a:p>
                      <a:pPr algn="ctr"/>
                      <a:r>
                        <a:rPr lang="en-US" dirty="0" smtClean="0"/>
                        <a:t>500</a:t>
                      </a:r>
                      <a:endParaRPr lang="en-US" dirty="0"/>
                    </a:p>
                  </a:txBody>
                  <a:tcPr/>
                </a:tc>
              </a:tr>
              <a:tr h="370840">
                <a:tc>
                  <a:txBody>
                    <a:bodyPr/>
                    <a:lstStyle/>
                    <a:p>
                      <a:pPr algn="ctr"/>
                      <a:r>
                        <a:rPr lang="ar-SA" b="1" dirty="0" smtClean="0"/>
                        <a:t>عدد</a:t>
                      </a:r>
                      <a:r>
                        <a:rPr lang="ar-SA" b="1" baseline="0" dirty="0" smtClean="0"/>
                        <a:t> الأقطاب</a:t>
                      </a:r>
                      <a:r>
                        <a:rPr lang="en-US" b="1" baseline="0" dirty="0" smtClean="0"/>
                        <a:t> </a:t>
                      </a:r>
                      <a:r>
                        <a:rPr lang="ar-SA" b="1" baseline="0" dirty="0" smtClean="0"/>
                        <a:t> </a:t>
                      </a:r>
                      <a:r>
                        <a:rPr lang="en-US" b="1" baseline="0" dirty="0" smtClean="0"/>
                        <a:t>P</a:t>
                      </a:r>
                      <a:endParaRPr lang="en-US" b="1" dirty="0"/>
                    </a:p>
                  </a:txBody>
                  <a:tcPr/>
                </a:tc>
                <a:tc>
                  <a:txBody>
                    <a:bodyPr/>
                    <a:lstStyle/>
                    <a:p>
                      <a:pPr algn="ctr"/>
                      <a:r>
                        <a:rPr lang="en-US" b="1" dirty="0" smtClean="0"/>
                        <a:t>2</a:t>
                      </a:r>
                      <a:endParaRPr lang="en-US" b="1" dirty="0"/>
                    </a:p>
                  </a:txBody>
                  <a:tcPr/>
                </a:tc>
                <a:tc>
                  <a:txBody>
                    <a:bodyPr/>
                    <a:lstStyle/>
                    <a:p>
                      <a:pPr algn="ctr"/>
                      <a:r>
                        <a:rPr lang="en-US" b="1" dirty="0" smtClean="0"/>
                        <a:t>4</a:t>
                      </a:r>
                      <a:endParaRPr lang="en-US" b="1" dirty="0"/>
                    </a:p>
                  </a:txBody>
                  <a:tcPr/>
                </a:tc>
                <a:tc>
                  <a:txBody>
                    <a:bodyPr/>
                    <a:lstStyle/>
                    <a:p>
                      <a:pPr algn="ctr"/>
                      <a:r>
                        <a:rPr lang="en-US" b="1" dirty="0" smtClean="0"/>
                        <a:t>6</a:t>
                      </a:r>
                      <a:endParaRPr lang="en-US" b="1" dirty="0"/>
                    </a:p>
                  </a:txBody>
                  <a:tcPr/>
                </a:tc>
                <a:tc>
                  <a:txBody>
                    <a:bodyPr/>
                    <a:lstStyle/>
                    <a:p>
                      <a:pPr algn="ctr"/>
                      <a:r>
                        <a:rPr lang="en-US" b="1" dirty="0" smtClean="0"/>
                        <a:t>8</a:t>
                      </a:r>
                      <a:endParaRPr lang="en-US" b="1" dirty="0"/>
                    </a:p>
                  </a:txBody>
                  <a:tcPr/>
                </a:tc>
                <a:tc>
                  <a:txBody>
                    <a:bodyPr/>
                    <a:lstStyle/>
                    <a:p>
                      <a:pPr algn="ctr"/>
                      <a:r>
                        <a:rPr lang="en-US" b="1" dirty="0" smtClean="0"/>
                        <a:t>10</a:t>
                      </a:r>
                      <a:endParaRPr lang="en-US" b="1" dirty="0"/>
                    </a:p>
                  </a:txBody>
                  <a:tcPr/>
                </a:tc>
                <a:tc>
                  <a:txBody>
                    <a:bodyPr/>
                    <a:lstStyle/>
                    <a:p>
                      <a:pPr algn="ctr"/>
                      <a:r>
                        <a:rPr lang="en-US" b="1" dirty="0" smtClean="0"/>
                        <a:t>12</a:t>
                      </a:r>
                      <a:endParaRPr lang="en-US" b="1" dirty="0"/>
                    </a:p>
                  </a:txBody>
                  <a:tcPr/>
                </a:tc>
              </a:tr>
            </a:tbl>
          </a:graphicData>
        </a:graphic>
      </p:graphicFrame>
    </p:spTree>
    <p:extLst>
      <p:ext uri="{BB962C8B-B14F-4D97-AF65-F5344CB8AC3E}">
        <p14:creationId xmlns:p14="http://schemas.microsoft.com/office/powerpoint/2010/main" val="212486823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sz="quarter" idx="1"/>
              </p:nvPr>
            </p:nvSpPr>
            <p:spPr/>
            <p:txBody>
              <a:bodyPr>
                <a:normAutofit fontScale="92500" lnSpcReduction="20000"/>
              </a:bodyPr>
              <a:lstStyle/>
              <a:p>
                <a:pPr marL="0" indent="0" algn="just">
                  <a:buNone/>
                </a:pPr>
                <a:r>
                  <a:rPr lang="ar-SA" sz="2400" dirty="0" smtClean="0"/>
                  <a:t>تأتي المحركات عادة مزودة بلوحة اسمية تصف المعلومات الضرورية عن المحرك والتي تهم التطبيق مثل:</a:t>
                </a:r>
              </a:p>
              <a:p>
                <a:pPr algn="just"/>
                <a:r>
                  <a:rPr lang="ar-SA" sz="2400" dirty="0" smtClean="0"/>
                  <a:t> الاستطاعة الاسمية  بالكيلو واط أو الحصان البخاري        </a:t>
                </a:r>
                <a:r>
                  <a:rPr lang="ar-SA" sz="2400" dirty="0" smtClean="0">
                    <a:solidFill>
                      <a:srgbClr val="FF0000"/>
                    </a:solidFill>
                  </a:rPr>
                  <a:t>(</a:t>
                </a:r>
                <a:r>
                  <a:rPr lang="en-US" sz="2400" dirty="0" smtClean="0">
                    <a:solidFill>
                      <a:srgbClr val="FF0000"/>
                    </a:solidFill>
                  </a:rPr>
                  <a:t>(KW or HP</a:t>
                </a:r>
              </a:p>
              <a:p>
                <a:pPr algn="just"/>
                <a:r>
                  <a:rPr lang="ar-SA" sz="2400" dirty="0" smtClean="0"/>
                  <a:t>التيار الاسمي للمحرك </a:t>
                </a:r>
                <a:r>
                  <a:rPr lang="en-US" sz="2400" dirty="0" smtClean="0"/>
                  <a:t> </a:t>
                </a:r>
                <a:r>
                  <a:rPr lang="en-US" sz="2400" dirty="0" smtClean="0">
                    <a:solidFill>
                      <a:srgbClr val="FF0000"/>
                    </a:solidFill>
                  </a:rPr>
                  <a:t>A </a:t>
                </a:r>
                <a:endParaRPr lang="ar-SA" sz="2400" dirty="0">
                  <a:solidFill>
                    <a:srgbClr val="FF0000"/>
                  </a:solidFill>
                </a:endParaRPr>
              </a:p>
              <a:p>
                <a:pPr algn="just"/>
                <a:r>
                  <a:rPr lang="ar-SA" sz="2400" dirty="0" smtClean="0"/>
                  <a:t>جهد التغذية </a:t>
                </a:r>
                <a:r>
                  <a:rPr lang="en-US" sz="2400" dirty="0" smtClean="0"/>
                  <a:t> </a:t>
                </a:r>
                <a:r>
                  <a:rPr lang="ar-SA" sz="2400" dirty="0" smtClean="0"/>
                  <a:t> بالفولت </a:t>
                </a:r>
                <a:r>
                  <a:rPr lang="en-US" sz="2400" dirty="0" smtClean="0">
                    <a:solidFill>
                      <a:srgbClr val="FF0000"/>
                    </a:solidFill>
                  </a:rPr>
                  <a:t>V </a:t>
                </a:r>
                <a:r>
                  <a:rPr lang="ar-SA" sz="2400" dirty="0" smtClean="0">
                    <a:solidFill>
                      <a:srgbClr val="FF0000"/>
                    </a:solidFill>
                  </a:rPr>
                  <a:t> </a:t>
                </a:r>
                <a:endParaRPr lang="en-US" sz="2400" dirty="0" smtClean="0">
                  <a:solidFill>
                    <a:srgbClr val="FF0000"/>
                  </a:solidFill>
                </a:endParaRPr>
              </a:p>
              <a:p>
                <a:pPr algn="just"/>
                <a:r>
                  <a:rPr lang="ar-SA" sz="2400" dirty="0" smtClean="0"/>
                  <a:t>سرعة المحرك عدد الدورات </a:t>
                </a:r>
                <a:r>
                  <a:rPr lang="en-US" sz="2400" dirty="0" smtClean="0"/>
                  <a:t> </a:t>
                </a:r>
                <a:r>
                  <a:rPr lang="ar-SA" sz="2400" dirty="0" smtClean="0"/>
                  <a:t> بالدقيقة </a:t>
                </a:r>
                <a:r>
                  <a:rPr lang="en-US" sz="2400" dirty="0" smtClean="0">
                    <a:solidFill>
                      <a:srgbClr val="FF0000"/>
                    </a:solidFill>
                  </a:rPr>
                  <a:t>RPM</a:t>
                </a:r>
                <a:r>
                  <a:rPr lang="ar-SA" sz="2400" dirty="0" smtClean="0">
                    <a:solidFill>
                      <a:srgbClr val="FF0000"/>
                    </a:solidFill>
                  </a:rPr>
                  <a:t> </a:t>
                </a:r>
              </a:p>
              <a:p>
                <a:pPr algn="just"/>
                <a:r>
                  <a:rPr lang="ar-SA" sz="2400" dirty="0" smtClean="0"/>
                  <a:t>التردد المنيع</a:t>
                </a:r>
                <a:r>
                  <a:rPr lang="en-US" sz="2400" dirty="0" smtClean="0"/>
                  <a:t> </a:t>
                </a:r>
                <a:r>
                  <a:rPr lang="ar-SA" sz="2400" dirty="0" smtClean="0"/>
                  <a:t> </a:t>
                </a:r>
                <a:r>
                  <a:rPr lang="en-US" sz="2400" dirty="0" smtClean="0">
                    <a:solidFill>
                      <a:srgbClr val="FF0000"/>
                    </a:solidFill>
                  </a:rPr>
                  <a:t>50,60 Hz</a:t>
                </a:r>
                <a:endParaRPr lang="ar-SA" sz="2400" dirty="0" smtClean="0">
                  <a:solidFill>
                    <a:srgbClr val="FF0000"/>
                  </a:solidFill>
                </a:endParaRPr>
              </a:p>
              <a:p>
                <a:pPr algn="just"/>
                <a:r>
                  <a:rPr lang="ar-SA" sz="2400" dirty="0" smtClean="0"/>
                  <a:t>درجة العازلية لملفات المحرك</a:t>
                </a:r>
                <a:r>
                  <a:rPr lang="en-US" sz="2400" dirty="0" smtClean="0"/>
                  <a:t>  </a:t>
                </a:r>
              </a:p>
              <a:p>
                <a:pPr algn="just"/>
                <a:r>
                  <a:rPr lang="ar-SA" sz="2400" dirty="0" smtClean="0"/>
                  <a:t>عامل الاستطاعة </a:t>
                </a:r>
                <a:r>
                  <a:rPr lang="en-US" sz="2400" dirty="0" smtClean="0">
                    <a:solidFill>
                      <a:srgbClr val="FF0000"/>
                    </a:solidFill>
                  </a:rPr>
                  <a:t>Cos </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rPr>
                      <m:t>∅</m:t>
                    </m:r>
                  </m:oMath>
                </a14:m>
                <a:endParaRPr lang="en-US" sz="2400" dirty="0" smtClean="0">
                  <a:solidFill>
                    <a:srgbClr val="FF0000"/>
                  </a:solidFill>
                </a:endParaRPr>
              </a:p>
              <a:p>
                <a:pPr algn="just"/>
                <a:r>
                  <a:rPr lang="ar-SA" sz="2400" dirty="0" smtClean="0"/>
                  <a:t>عدد أطوار المحرك </a:t>
                </a:r>
                <a:r>
                  <a:rPr lang="en-US" sz="2400" dirty="0" smtClean="0">
                    <a:solidFill>
                      <a:srgbClr val="FF0000"/>
                    </a:solidFill>
                  </a:rPr>
                  <a:t>3phas or </a:t>
                </a:r>
                <a:r>
                  <a:rPr lang="en-US" sz="2400" dirty="0" err="1" smtClean="0">
                    <a:solidFill>
                      <a:srgbClr val="FF0000"/>
                    </a:solidFill>
                  </a:rPr>
                  <a:t>singlePhas</a:t>
                </a:r>
                <a:r>
                  <a:rPr lang="en-US" sz="2400" dirty="0" smtClean="0">
                    <a:solidFill>
                      <a:srgbClr val="FF0000"/>
                    </a:solidFill>
                  </a:rPr>
                  <a:t> </a:t>
                </a:r>
              </a:p>
              <a:p>
                <a:pPr algn="just"/>
                <a:r>
                  <a:rPr lang="ar-SA" sz="2400" dirty="0" smtClean="0"/>
                  <a:t>وزن المحرك بالكيلو غرام  ..</a:t>
                </a:r>
                <a:r>
                  <a:rPr lang="en-US" sz="2400" dirty="0" smtClean="0">
                    <a:solidFill>
                      <a:srgbClr val="FF0000"/>
                    </a:solidFill>
                  </a:rPr>
                  <a:t>(30 kg)</a:t>
                </a:r>
                <a:endParaRPr lang="ar-SA" sz="2400" dirty="0" smtClean="0">
                  <a:solidFill>
                    <a:srgbClr val="FF0000"/>
                  </a:solidFill>
                </a:endParaRPr>
              </a:p>
              <a:p>
                <a:pPr algn="just"/>
                <a:r>
                  <a:rPr lang="ar-SA" sz="2400" dirty="0" smtClean="0"/>
                  <a:t>الرقم التسلسلي للمحرك وبلد المصنع .</a:t>
                </a:r>
              </a:p>
              <a:p>
                <a:pPr marL="0" indent="0" algn="just">
                  <a:buNone/>
                </a:pPr>
                <a:r>
                  <a:rPr lang="ar-SA" sz="2400" dirty="0" smtClean="0"/>
                  <a:t>في </a:t>
                </a:r>
                <a:r>
                  <a:rPr lang="ar-SA" sz="2400" dirty="0" err="1" smtClean="0"/>
                  <a:t>مايلي</a:t>
                </a:r>
                <a:r>
                  <a:rPr lang="ar-SA" sz="2400" dirty="0" smtClean="0"/>
                  <a:t> بعض الأمثلة وشرح أكثر عن المحددات</a:t>
                </a:r>
                <a:endParaRPr lang="en-US" sz="24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sz="quarter" idx="1"/>
              </p:nvPr>
            </p:nvSpPr>
            <p:spPr>
              <a:blipFill rotWithShape="0">
                <a:blip r:embed="rId3"/>
                <a:stretch>
                  <a:fillRect l="-1882" t="-2400" r="-1020"/>
                </a:stretch>
              </a:blipFill>
            </p:spPr>
            <p:txBody>
              <a:bodyPr/>
              <a:lstStyle/>
              <a:p>
                <a:r>
                  <a:rPr lang="en-US">
                    <a:noFill/>
                  </a:rPr>
                  <a:t> </a:t>
                </a:r>
              </a:p>
            </p:txBody>
          </p:sp>
        </mc:Fallback>
      </mc:AlternateContent>
      <p:sp>
        <p:nvSpPr>
          <p:cNvPr id="4" name="عنوان 1"/>
          <p:cNvSpPr>
            <a:spLocks noGrp="1"/>
          </p:cNvSpPr>
          <p:nvPr>
            <p:ph type="title"/>
          </p:nvPr>
        </p:nvSpPr>
        <p:spPr/>
        <p:txBody>
          <a:bodyPr>
            <a:normAutofit fontScale="90000"/>
          </a:bodyPr>
          <a:lstStyle/>
          <a:p>
            <a:pPr algn="r"/>
            <a:r>
              <a:rPr lang="ar-SA" b="1" dirty="0">
                <a:solidFill>
                  <a:srgbClr val="0070C0"/>
                </a:solidFill>
                <a:effectLst>
                  <a:outerShdw blurRad="38100" dist="38100" dir="2700000" algn="tl">
                    <a:srgbClr val="000000">
                      <a:alpha val="43137"/>
                    </a:srgbClr>
                  </a:outerShdw>
                </a:effectLst>
                <a:cs typeface="Times New Roman" panose="02020603050405020304" pitchFamily="18" charset="0"/>
              </a:rPr>
              <a:t>المحرك الكهربائي التحريضي ثلاثي الطور:</a:t>
            </a:r>
            <a:br>
              <a:rPr lang="ar-SA" b="1" dirty="0">
                <a:solidFill>
                  <a:srgbClr val="0070C0"/>
                </a:solidFill>
                <a:effectLst>
                  <a:outerShdw blurRad="38100" dist="38100" dir="2700000" algn="tl">
                    <a:srgbClr val="000000">
                      <a:alpha val="43137"/>
                    </a:srgbClr>
                  </a:outerShdw>
                </a:effectLst>
                <a:cs typeface="Times New Roman" panose="02020603050405020304" pitchFamily="18" charset="0"/>
              </a:rPr>
            </a:br>
            <a:r>
              <a:rPr lang="ar-SA" b="1" dirty="0" smtClean="0">
                <a:solidFill>
                  <a:srgbClr val="0070C0"/>
                </a:solidFill>
                <a:effectLst>
                  <a:outerShdw blurRad="38100" dist="38100" dir="2700000" algn="tl">
                    <a:srgbClr val="000000">
                      <a:alpha val="43137"/>
                    </a:srgbClr>
                  </a:outerShdw>
                </a:effectLst>
                <a:cs typeface="Times New Roman" panose="02020603050405020304" pitchFamily="18" charset="0"/>
              </a:rPr>
              <a:t>اللوحة الاسمية للمحرك </a:t>
            </a:r>
            <a:r>
              <a:rPr lang="en-US" b="1" dirty="0">
                <a:solidFill>
                  <a:srgbClr val="0070C0"/>
                </a:solidFill>
                <a:latin typeface="Times New Roman" panose="02020603050405020304" pitchFamily="18" charset="0"/>
                <a:cs typeface="Times New Roman" panose="02020603050405020304" pitchFamily="18" charset="0"/>
              </a:rPr>
              <a:t>Nameplate</a:t>
            </a:r>
            <a:r>
              <a:rPr lang="ar-SA" b="1" dirty="0" smtClean="0">
                <a:solidFill>
                  <a:srgbClr val="0070C0"/>
                </a:solidFill>
                <a:effectLst>
                  <a:outerShdw blurRad="38100" dist="38100" dir="2700000" algn="tl">
                    <a:srgbClr val="000000">
                      <a:alpha val="43137"/>
                    </a:srgbClr>
                  </a:outerShdw>
                </a:effectLst>
                <a:cs typeface="Times New Roman" panose="02020603050405020304" pitchFamily="18" charset="0"/>
              </a:rPr>
              <a:t>:</a:t>
            </a:r>
            <a:endParaRPr lang="ar-SA" dirty="0"/>
          </a:p>
        </p:txBody>
      </p:sp>
    </p:spTree>
    <p:extLst>
      <p:ext uri="{BB962C8B-B14F-4D97-AF65-F5344CB8AC3E}">
        <p14:creationId xmlns:p14="http://schemas.microsoft.com/office/powerpoint/2010/main" val="30703046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p:txBody>
          <a:bodyPr>
            <a:normAutofit fontScale="90000"/>
          </a:bodyPr>
          <a:lstStyle/>
          <a:p>
            <a:pPr algn="r"/>
            <a:r>
              <a:rPr lang="ar-SA" b="1" dirty="0">
                <a:solidFill>
                  <a:srgbClr val="0070C0"/>
                </a:solidFill>
                <a:effectLst>
                  <a:outerShdw blurRad="38100" dist="38100" dir="2700000" algn="tl">
                    <a:srgbClr val="000000">
                      <a:alpha val="43137"/>
                    </a:srgbClr>
                  </a:outerShdw>
                </a:effectLst>
                <a:cs typeface="Times New Roman" panose="02020603050405020304" pitchFamily="18" charset="0"/>
              </a:rPr>
              <a:t>المحرك الكهربائي التحريضي ثلاثي الطور:</a:t>
            </a:r>
            <a:br>
              <a:rPr lang="ar-SA" b="1" dirty="0">
                <a:solidFill>
                  <a:srgbClr val="0070C0"/>
                </a:solidFill>
                <a:effectLst>
                  <a:outerShdw blurRad="38100" dist="38100" dir="2700000" algn="tl">
                    <a:srgbClr val="000000">
                      <a:alpha val="43137"/>
                    </a:srgbClr>
                  </a:outerShdw>
                </a:effectLst>
                <a:cs typeface="Times New Roman" panose="02020603050405020304" pitchFamily="18" charset="0"/>
              </a:rPr>
            </a:br>
            <a:r>
              <a:rPr lang="ar-SA" b="1" dirty="0" smtClean="0">
                <a:solidFill>
                  <a:srgbClr val="0070C0"/>
                </a:solidFill>
                <a:effectLst>
                  <a:outerShdw blurRad="38100" dist="38100" dir="2700000" algn="tl">
                    <a:srgbClr val="000000">
                      <a:alpha val="43137"/>
                    </a:srgbClr>
                  </a:outerShdw>
                </a:effectLst>
                <a:cs typeface="Times New Roman" panose="02020603050405020304" pitchFamily="18" charset="0"/>
              </a:rPr>
              <a:t>اللوحة الاسمية للمحرك </a:t>
            </a:r>
            <a:r>
              <a:rPr lang="en-US" b="1" dirty="0" smtClean="0">
                <a:solidFill>
                  <a:srgbClr val="0070C0"/>
                </a:solidFill>
                <a:latin typeface="Times New Roman" panose="02020603050405020304" pitchFamily="18" charset="0"/>
                <a:cs typeface="Times New Roman" panose="02020603050405020304" pitchFamily="18" charset="0"/>
              </a:rPr>
              <a:t>Nameplate</a:t>
            </a:r>
            <a:r>
              <a:rPr lang="ar-SA" b="1" dirty="0" smtClean="0">
                <a:solidFill>
                  <a:srgbClr val="0070C0"/>
                </a:solidFill>
                <a:latin typeface="Times New Roman" panose="02020603050405020304" pitchFamily="18" charset="0"/>
                <a:cs typeface="Times New Roman" panose="02020603050405020304" pitchFamily="18" charset="0"/>
              </a:rPr>
              <a:t>(أمثلة)</a:t>
            </a:r>
            <a:r>
              <a:rPr lang="ar-SA" b="1" dirty="0" smtClean="0">
                <a:solidFill>
                  <a:srgbClr val="0070C0"/>
                </a:solidFill>
                <a:effectLst>
                  <a:outerShdw blurRad="38100" dist="38100" dir="2700000" algn="tl">
                    <a:srgbClr val="000000">
                      <a:alpha val="43137"/>
                    </a:srgbClr>
                  </a:outerShdw>
                </a:effectLst>
                <a:cs typeface="Times New Roman" panose="02020603050405020304" pitchFamily="18" charset="0"/>
              </a:rPr>
              <a:t>:</a:t>
            </a:r>
            <a:endParaRPr lang="ar-SA"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417638"/>
            <a:ext cx="7028571" cy="3942857"/>
          </a:xfrm>
          <a:prstGeom prst="rect">
            <a:avLst/>
          </a:prstGeom>
        </p:spPr>
      </p:pic>
      <p:sp>
        <p:nvSpPr>
          <p:cNvPr id="6" name="مربع نص 5"/>
          <p:cNvSpPr txBox="1"/>
          <p:nvPr/>
        </p:nvSpPr>
        <p:spPr>
          <a:xfrm>
            <a:off x="2771800" y="5517232"/>
            <a:ext cx="3888432" cy="369332"/>
          </a:xfrm>
          <a:prstGeom prst="rect">
            <a:avLst/>
          </a:prstGeom>
          <a:noFill/>
        </p:spPr>
        <p:txBody>
          <a:bodyPr wrap="square" rtlCol="0">
            <a:spAutoFit/>
          </a:bodyPr>
          <a:lstStyle/>
          <a:p>
            <a:pPr algn="ctr"/>
            <a:r>
              <a:rPr lang="ar-SA" b="1" dirty="0" smtClean="0">
                <a:effectLst>
                  <a:outerShdw blurRad="38100" dist="38100" dir="2700000" algn="tl">
                    <a:srgbClr val="000000">
                      <a:alpha val="43137"/>
                    </a:srgbClr>
                  </a:outerShdw>
                </a:effectLst>
              </a:rPr>
              <a:t>لوحة اسمية لمحرك انتاج شركة سيمنس</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178800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marL="0" indent="0" algn="just">
              <a:buNone/>
            </a:pPr>
            <a:r>
              <a:rPr lang="ar-SA" dirty="0" smtClean="0">
                <a:solidFill>
                  <a:srgbClr val="0070C0"/>
                </a:solidFill>
              </a:rPr>
              <a:t>السرعة الاسمية </a:t>
            </a:r>
            <a:r>
              <a:rPr lang="en-US" dirty="0" smtClean="0">
                <a:solidFill>
                  <a:srgbClr val="0070C0"/>
                </a:solidFill>
              </a:rPr>
              <a:t>(R.P.M)</a:t>
            </a:r>
            <a:r>
              <a:rPr lang="ar-SA" dirty="0">
                <a:solidFill>
                  <a:srgbClr val="0070C0"/>
                </a:solidFill>
              </a:rPr>
              <a:t> </a:t>
            </a:r>
            <a:r>
              <a:rPr lang="ar-SA" dirty="0" smtClean="0">
                <a:solidFill>
                  <a:srgbClr val="0070C0"/>
                </a:solidFill>
              </a:rPr>
              <a:t>والتردد </a:t>
            </a:r>
            <a:r>
              <a:rPr lang="ar-SA" dirty="0" err="1" smtClean="0">
                <a:solidFill>
                  <a:srgbClr val="0070C0"/>
                </a:solidFill>
              </a:rPr>
              <a:t>الأسمي</a:t>
            </a:r>
            <a:r>
              <a:rPr lang="ar-SA" dirty="0" smtClean="0">
                <a:solidFill>
                  <a:srgbClr val="0070C0"/>
                </a:solidFill>
              </a:rPr>
              <a:t> </a:t>
            </a:r>
            <a:r>
              <a:rPr lang="en-US" dirty="0" smtClean="0">
                <a:solidFill>
                  <a:srgbClr val="0070C0"/>
                </a:solidFill>
              </a:rPr>
              <a:t>(HZ)</a:t>
            </a:r>
            <a:r>
              <a:rPr lang="ar-SA" dirty="0" smtClean="0">
                <a:solidFill>
                  <a:srgbClr val="0070C0"/>
                </a:solidFill>
              </a:rPr>
              <a:t>: </a:t>
            </a:r>
            <a:r>
              <a:rPr lang="ar-SA" dirty="0" smtClean="0"/>
              <a:t>هي سرعة المحرك عند الجهد الاسمي والحمل الكامل والتردد الاسمي هذا المحرك لديه سرعة أساسية </a:t>
            </a:r>
            <a:r>
              <a:rPr lang="en-US" dirty="0" smtClean="0"/>
              <a:t>1775RPM</a:t>
            </a:r>
            <a:r>
              <a:rPr lang="ar-SA" dirty="0" smtClean="0"/>
              <a:t> عند التردد </a:t>
            </a:r>
            <a:r>
              <a:rPr lang="en-US" dirty="0" smtClean="0"/>
              <a:t>60Hz </a:t>
            </a:r>
            <a:r>
              <a:rPr lang="ar-SA" dirty="0" smtClean="0"/>
              <a:t> هذه السرعة عند الحمل الكامل لو كان الحمل اقل فسرعة المحرك أكبر بقليل.(سرعة الحقل المغناطيسي الدوار </a:t>
            </a:r>
            <a:r>
              <a:rPr lang="en-US" dirty="0" smtClean="0"/>
              <a:t>(1800RPM) </a:t>
            </a:r>
            <a:r>
              <a:rPr lang="ar-SA" dirty="0" smtClean="0"/>
              <a:t> ).</a:t>
            </a:r>
          </a:p>
          <a:p>
            <a:pPr marL="0" indent="0" algn="just">
              <a:buNone/>
            </a:pPr>
            <a:r>
              <a:rPr lang="ar-SA" dirty="0" smtClean="0">
                <a:solidFill>
                  <a:srgbClr val="0070C0"/>
                </a:solidFill>
              </a:rPr>
              <a:t>عامل الخدمة </a:t>
            </a:r>
            <a:r>
              <a:rPr lang="en-US" dirty="0" smtClean="0">
                <a:solidFill>
                  <a:srgbClr val="0070C0"/>
                </a:solidFill>
              </a:rPr>
              <a:t>Service Factor</a:t>
            </a:r>
            <a:r>
              <a:rPr lang="ar-SA" dirty="0" smtClean="0">
                <a:solidFill>
                  <a:srgbClr val="0070C0"/>
                </a:solidFill>
              </a:rPr>
              <a:t>: </a:t>
            </a:r>
            <a:r>
              <a:rPr lang="ar-SA" dirty="0" smtClean="0"/>
              <a:t>يضرب هذا الرقم بالاستطاعة الاسمية للمحرك ليحدد الاستطاعة التي يمكن للمحرك أن يعمل عليها. هنا عامل الخدمة </a:t>
            </a:r>
            <a:r>
              <a:rPr lang="en-US" dirty="0" smtClean="0"/>
              <a:t>1.15</a:t>
            </a:r>
            <a:r>
              <a:rPr lang="ar-SA" dirty="0" smtClean="0"/>
              <a:t> وهذا يعني أن هذا المحرك يمكنه أن يعمل </a:t>
            </a:r>
            <a:r>
              <a:rPr lang="en-US" dirty="0" smtClean="0"/>
              <a:t>15%</a:t>
            </a:r>
            <a:r>
              <a:rPr lang="ar-SA" dirty="0" smtClean="0"/>
              <a:t> زيادة على الاستطاعة الاسمية له لذلك (</a:t>
            </a:r>
            <a:r>
              <a:rPr lang="en-US" dirty="0" smtClean="0"/>
              <a:t>30hp *1.15=34.5hp</a:t>
            </a:r>
            <a:r>
              <a:rPr lang="ar-SA" dirty="0" smtClean="0"/>
              <a:t>) .ولكن يجب ان يظل في ذهنك أن أي محرك يعمل باستمرار بأعلى من استطاعته الاسمية سينخفض عمر الخدمة له.</a:t>
            </a:r>
            <a:endParaRPr lang="en-US" dirty="0"/>
          </a:p>
        </p:txBody>
      </p:sp>
      <p:sp>
        <p:nvSpPr>
          <p:cNvPr id="4" name="عنوان 1"/>
          <p:cNvSpPr>
            <a:spLocks noGrp="1"/>
          </p:cNvSpPr>
          <p:nvPr>
            <p:ph type="title"/>
          </p:nvPr>
        </p:nvSpPr>
        <p:spPr/>
        <p:txBody>
          <a:bodyPr>
            <a:normAutofit fontScale="90000"/>
          </a:bodyPr>
          <a:lstStyle/>
          <a:p>
            <a:pPr algn="r"/>
            <a:r>
              <a:rPr lang="ar-SA" b="1" dirty="0">
                <a:solidFill>
                  <a:srgbClr val="0070C0"/>
                </a:solidFill>
                <a:effectLst>
                  <a:outerShdw blurRad="38100" dist="38100" dir="2700000" algn="tl">
                    <a:srgbClr val="000000">
                      <a:alpha val="43137"/>
                    </a:srgbClr>
                  </a:outerShdw>
                </a:effectLst>
                <a:cs typeface="Times New Roman" panose="02020603050405020304" pitchFamily="18" charset="0"/>
              </a:rPr>
              <a:t>المحرك الكهربائي التحريضي ثلاثي الطور:</a:t>
            </a:r>
            <a:br>
              <a:rPr lang="ar-SA" b="1" dirty="0">
                <a:solidFill>
                  <a:srgbClr val="0070C0"/>
                </a:solidFill>
                <a:effectLst>
                  <a:outerShdw blurRad="38100" dist="38100" dir="2700000" algn="tl">
                    <a:srgbClr val="000000">
                      <a:alpha val="43137"/>
                    </a:srgbClr>
                  </a:outerShdw>
                </a:effectLst>
                <a:cs typeface="Times New Roman" panose="02020603050405020304" pitchFamily="18" charset="0"/>
              </a:rPr>
            </a:br>
            <a:r>
              <a:rPr lang="ar-SA" b="1" dirty="0" smtClean="0">
                <a:solidFill>
                  <a:srgbClr val="0070C0"/>
                </a:solidFill>
                <a:effectLst>
                  <a:outerShdw blurRad="38100" dist="38100" dir="2700000" algn="tl">
                    <a:srgbClr val="000000">
                      <a:alpha val="43137"/>
                    </a:srgbClr>
                  </a:outerShdw>
                </a:effectLst>
                <a:cs typeface="Times New Roman" panose="02020603050405020304" pitchFamily="18" charset="0"/>
              </a:rPr>
              <a:t>اللوحة الاسمية للمحرك </a:t>
            </a:r>
            <a:r>
              <a:rPr lang="en-US" b="1" dirty="0" smtClean="0">
                <a:solidFill>
                  <a:srgbClr val="0070C0"/>
                </a:solidFill>
                <a:latin typeface="Times New Roman" panose="02020603050405020304" pitchFamily="18" charset="0"/>
                <a:cs typeface="Times New Roman" panose="02020603050405020304" pitchFamily="18" charset="0"/>
              </a:rPr>
              <a:t>Nameplate</a:t>
            </a:r>
            <a:r>
              <a:rPr lang="ar-SA" b="1" dirty="0" smtClean="0">
                <a:solidFill>
                  <a:srgbClr val="0070C0"/>
                </a:solidFill>
                <a:latin typeface="Times New Roman" panose="02020603050405020304" pitchFamily="18" charset="0"/>
                <a:cs typeface="Times New Roman" panose="02020603050405020304" pitchFamily="18" charset="0"/>
              </a:rPr>
              <a:t>( أمثلة)</a:t>
            </a:r>
            <a:r>
              <a:rPr lang="ar-SA" b="1" dirty="0" smtClean="0">
                <a:solidFill>
                  <a:srgbClr val="0070C0"/>
                </a:solidFill>
                <a:effectLst>
                  <a:outerShdw blurRad="38100" dist="38100" dir="2700000" algn="tl">
                    <a:srgbClr val="000000">
                      <a:alpha val="43137"/>
                    </a:srgbClr>
                  </a:outerShdw>
                </a:effectLst>
                <a:cs typeface="Times New Roman" panose="02020603050405020304" pitchFamily="18" charset="0"/>
              </a:rPr>
              <a:t>:</a:t>
            </a:r>
            <a:endParaRPr lang="ar-SA" dirty="0"/>
          </a:p>
        </p:txBody>
      </p:sp>
    </p:spTree>
    <p:extLst>
      <p:ext uri="{BB962C8B-B14F-4D97-AF65-F5344CB8AC3E}">
        <p14:creationId xmlns:p14="http://schemas.microsoft.com/office/powerpoint/2010/main" val="276650316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sz="quarter" idx="1"/>
              </p:nvPr>
            </p:nvSpPr>
            <p:spPr>
              <a:xfrm>
                <a:off x="914400" y="1412776"/>
                <a:ext cx="7772400" cy="4572000"/>
              </a:xfrm>
            </p:spPr>
            <p:txBody>
              <a:bodyPr/>
              <a:lstStyle/>
              <a:p>
                <a:pPr marL="0" indent="0" algn="just">
                  <a:buNone/>
                </a:pPr>
                <a:r>
                  <a:rPr lang="ar-SA" dirty="0" smtClean="0"/>
                  <a:t>درجة العازلية لملفات المحرك </a:t>
                </a:r>
                <a:r>
                  <a:rPr lang="en-US" b="1" dirty="0"/>
                  <a:t>insulation </a:t>
                </a:r>
                <a:r>
                  <a:rPr lang="en-US" b="1" dirty="0" smtClean="0"/>
                  <a:t>classes</a:t>
                </a:r>
                <a:r>
                  <a:rPr lang="ar-SA" b="1" dirty="0" smtClean="0"/>
                  <a:t>: </a:t>
                </a:r>
                <a:r>
                  <a:rPr lang="ar-SA" sz="2400" dirty="0" smtClean="0"/>
                  <a:t>هي درجة الحرارة التي تتحملها ملفات المحرك زيادة على درجة حرارة الوسط المحيط يوجد عدة أصناف </a:t>
                </a:r>
                <a:r>
                  <a:rPr lang="en-US" sz="2400" dirty="0" smtClean="0"/>
                  <a:t>A,B,F,H</a:t>
                </a:r>
                <a:r>
                  <a:rPr lang="ar-SA" sz="2400" dirty="0" smtClean="0"/>
                  <a:t> هذا في حال كان عامل الخدمة </a:t>
                </a:r>
                <a:r>
                  <a:rPr lang="en-US" sz="2400" dirty="0" smtClean="0"/>
                  <a:t>1 </a:t>
                </a:r>
                <a:r>
                  <a:rPr lang="ar-SA" sz="2400" dirty="0" smtClean="0"/>
                  <a:t> أما في حال كان عامل الخدمة </a:t>
                </a:r>
                <a:r>
                  <a:rPr lang="en-US" sz="2400" dirty="0" smtClean="0"/>
                  <a:t>1.15</a:t>
                </a:r>
                <a:r>
                  <a:rPr lang="ar-SA" sz="2400" dirty="0" smtClean="0"/>
                  <a:t> نضيف </a:t>
                </a:r>
                <a:r>
                  <a:rPr lang="en-US" sz="2400" dirty="0" smtClean="0"/>
                  <a:t>10c</a:t>
                </a:r>
                <a:r>
                  <a:rPr lang="ar-SA" sz="2400" dirty="0" smtClean="0"/>
                  <a:t> زيادة على كل صنف .</a:t>
                </a:r>
              </a:p>
              <a:p>
                <a:pPr marL="0" indent="0" algn="just">
                  <a:buNone/>
                </a:pPr>
                <a:r>
                  <a:rPr lang="ar-SA" sz="2400" dirty="0" smtClean="0"/>
                  <a:t>هنا المحرك درجة عزله </a:t>
                </a:r>
                <a:r>
                  <a:rPr lang="en-US" sz="2400" dirty="0" smtClean="0"/>
                  <a:t>F</a:t>
                </a:r>
                <a:r>
                  <a:rPr lang="ar-SA" sz="2400" dirty="0" smtClean="0"/>
                  <a:t> والحرارة المحيطة </a:t>
                </a:r>
                <a:r>
                  <a:rPr lang="en-US" sz="2400" dirty="0" smtClean="0"/>
                  <a:t>40</a:t>
                </a:r>
                <a14:m>
                  <m:oMath xmlns:m="http://schemas.openxmlformats.org/officeDocument/2006/math">
                    <m:r>
                      <a:rPr lang="en-US" sz="2400" b="0" i="1" smtClean="0">
                        <a:latin typeface="Cambria Math" panose="02040503050406030204" pitchFamily="18" charset="0"/>
                        <a:ea typeface="Cambria Math" panose="02040503050406030204" pitchFamily="18" charset="0"/>
                      </a:rPr>
                      <m:t>℃</m:t>
                    </m:r>
                  </m:oMath>
                </a14:m>
                <a:r>
                  <a:rPr lang="en-US" sz="2400" dirty="0" smtClean="0"/>
                  <a:t> </a:t>
                </a:r>
                <a:r>
                  <a:rPr lang="ar-SA" sz="2400" dirty="0" smtClean="0"/>
                  <a:t> وعامل الخدمة </a:t>
                </a:r>
                <a:r>
                  <a:rPr lang="en-US" sz="2400" dirty="0" smtClean="0"/>
                  <a:t>1.15</a:t>
                </a:r>
                <a:r>
                  <a:rPr lang="ar-SA" sz="2400" dirty="0" smtClean="0"/>
                  <a:t> فتكون درجة الحرارة التي تتحملها ملفات المحرك </a:t>
                </a:r>
                <a:r>
                  <a:rPr lang="en-US" sz="2400" dirty="0" smtClean="0"/>
                  <a:t>155</a:t>
                </a:r>
                <a14:m>
                  <m:oMath xmlns:m="http://schemas.openxmlformats.org/officeDocument/2006/math">
                    <m:r>
                      <a:rPr lang="en-US" sz="2400" b="0" i="1" smtClean="0">
                        <a:latin typeface="Cambria Math" panose="02040503050406030204" pitchFamily="18" charset="0"/>
                        <a:ea typeface="Cambria Math" panose="02040503050406030204" pitchFamily="18" charset="0"/>
                      </a:rPr>
                      <m:t>℃</m:t>
                    </m:r>
                  </m:oMath>
                </a14:m>
                <a:r>
                  <a:rPr lang="en-US" sz="2400" dirty="0" smtClean="0"/>
                  <a:t>.</a:t>
                </a:r>
              </a:p>
              <a:p>
                <a:pPr marL="0" indent="0">
                  <a:buNone/>
                </a:pPr>
                <a:endParaRPr lang="en-US" dirty="0"/>
              </a:p>
            </p:txBody>
          </p:sp>
        </mc:Choice>
        <mc:Fallback xmlns="">
          <p:sp>
            <p:nvSpPr>
              <p:cNvPr id="3" name="عنصر نائب للمحتوى 2"/>
              <p:cNvSpPr>
                <a:spLocks noGrp="1" noRot="1" noChangeAspect="1" noMove="1" noResize="1" noEditPoints="1" noAdjustHandles="1" noChangeArrowheads="1" noChangeShapeType="1" noTextEdit="1"/>
              </p:cNvSpPr>
              <p:nvPr>
                <p:ph sz="quarter" idx="1"/>
              </p:nvPr>
            </p:nvSpPr>
            <p:spPr>
              <a:xfrm>
                <a:off x="914400" y="1412776"/>
                <a:ext cx="7772400" cy="4572000"/>
              </a:xfrm>
              <a:blipFill rotWithShape="0">
                <a:blip r:embed="rId2"/>
                <a:stretch>
                  <a:fillRect l="-2275" t="-1733" r="-1412"/>
                </a:stretch>
              </a:blipFill>
            </p:spPr>
            <p:txBody>
              <a:bodyPr/>
              <a:lstStyle/>
              <a:p>
                <a:r>
                  <a:rPr lang="en-US">
                    <a:noFill/>
                  </a:rPr>
                  <a:t> </a:t>
                </a:r>
              </a:p>
            </p:txBody>
          </p:sp>
        </mc:Fallback>
      </mc:AlternateContent>
      <p:sp>
        <p:nvSpPr>
          <p:cNvPr id="4" name="عنوان 1"/>
          <p:cNvSpPr>
            <a:spLocks noGrp="1"/>
          </p:cNvSpPr>
          <p:nvPr>
            <p:ph type="title"/>
          </p:nvPr>
        </p:nvSpPr>
        <p:spPr/>
        <p:txBody>
          <a:bodyPr>
            <a:normAutofit fontScale="90000"/>
          </a:bodyPr>
          <a:lstStyle/>
          <a:p>
            <a:pPr algn="r"/>
            <a:r>
              <a:rPr lang="ar-SA" b="1" dirty="0">
                <a:solidFill>
                  <a:srgbClr val="0070C0"/>
                </a:solidFill>
                <a:effectLst>
                  <a:outerShdw blurRad="38100" dist="38100" dir="2700000" algn="tl">
                    <a:srgbClr val="000000">
                      <a:alpha val="43137"/>
                    </a:srgbClr>
                  </a:outerShdw>
                </a:effectLst>
                <a:cs typeface="Times New Roman" panose="02020603050405020304" pitchFamily="18" charset="0"/>
              </a:rPr>
              <a:t>المحرك الكهربائي التحريضي ثلاثي الطور:</a:t>
            </a:r>
            <a:br>
              <a:rPr lang="ar-SA" b="1" dirty="0">
                <a:solidFill>
                  <a:srgbClr val="0070C0"/>
                </a:solidFill>
                <a:effectLst>
                  <a:outerShdw blurRad="38100" dist="38100" dir="2700000" algn="tl">
                    <a:srgbClr val="000000">
                      <a:alpha val="43137"/>
                    </a:srgbClr>
                  </a:outerShdw>
                </a:effectLst>
                <a:cs typeface="Times New Roman" panose="02020603050405020304" pitchFamily="18" charset="0"/>
              </a:rPr>
            </a:br>
            <a:r>
              <a:rPr lang="ar-SA" b="1" dirty="0" smtClean="0">
                <a:solidFill>
                  <a:srgbClr val="0070C0"/>
                </a:solidFill>
                <a:effectLst>
                  <a:outerShdw blurRad="38100" dist="38100" dir="2700000" algn="tl">
                    <a:srgbClr val="000000">
                      <a:alpha val="43137"/>
                    </a:srgbClr>
                  </a:outerShdw>
                </a:effectLst>
                <a:cs typeface="Times New Roman" panose="02020603050405020304" pitchFamily="18" charset="0"/>
              </a:rPr>
              <a:t>اللوحة الاسمية للمحرك </a:t>
            </a:r>
            <a:r>
              <a:rPr lang="en-US" b="1" dirty="0" smtClean="0">
                <a:solidFill>
                  <a:srgbClr val="0070C0"/>
                </a:solidFill>
                <a:latin typeface="Times New Roman" panose="02020603050405020304" pitchFamily="18" charset="0"/>
                <a:cs typeface="Times New Roman" panose="02020603050405020304" pitchFamily="18" charset="0"/>
              </a:rPr>
              <a:t>Nameplate</a:t>
            </a:r>
            <a:r>
              <a:rPr lang="ar-SA" b="1" dirty="0" smtClean="0">
                <a:solidFill>
                  <a:srgbClr val="0070C0"/>
                </a:solidFill>
                <a:latin typeface="Times New Roman" panose="02020603050405020304" pitchFamily="18" charset="0"/>
                <a:cs typeface="Times New Roman" panose="02020603050405020304" pitchFamily="18" charset="0"/>
              </a:rPr>
              <a:t>( أمثلة)</a:t>
            </a:r>
            <a:r>
              <a:rPr lang="ar-SA" b="1" dirty="0" smtClean="0">
                <a:solidFill>
                  <a:srgbClr val="0070C0"/>
                </a:solidFill>
                <a:effectLst>
                  <a:outerShdw blurRad="38100" dist="38100" dir="2700000" algn="tl">
                    <a:srgbClr val="000000">
                      <a:alpha val="43137"/>
                    </a:srgbClr>
                  </a:outerShdw>
                </a:effectLst>
                <a:cs typeface="Times New Roman" panose="02020603050405020304" pitchFamily="18" charset="0"/>
              </a:rPr>
              <a:t>:</a:t>
            </a:r>
            <a:endParaRPr lang="ar-SA" dirty="0"/>
          </a:p>
        </p:txBody>
      </p:sp>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829345"/>
            <a:ext cx="5817840" cy="2637315"/>
          </a:xfrm>
          <a:prstGeom prst="rect">
            <a:avLst/>
          </a:prstGeom>
        </p:spPr>
      </p:pic>
    </p:spTree>
    <p:extLst>
      <p:ext uri="{BB962C8B-B14F-4D97-AF65-F5344CB8AC3E}">
        <p14:creationId xmlns:p14="http://schemas.microsoft.com/office/powerpoint/2010/main" val="15776955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algn="just"/>
            <a:r>
              <a:rPr lang="ar-SA" dirty="0" smtClean="0">
                <a:solidFill>
                  <a:srgbClr val="002060"/>
                </a:solidFill>
              </a:rPr>
              <a:t>المتأخرة بالفصل </a:t>
            </a:r>
            <a:r>
              <a:rPr lang="en-US" dirty="0" smtClean="0">
                <a:solidFill>
                  <a:srgbClr val="002060"/>
                </a:solidFill>
              </a:rPr>
              <a:t>off delay</a:t>
            </a:r>
            <a:r>
              <a:rPr lang="ar-SA" dirty="0" smtClean="0">
                <a:solidFill>
                  <a:srgbClr val="002060"/>
                </a:solidFill>
              </a:rPr>
              <a:t> : </a:t>
            </a:r>
            <a:r>
              <a:rPr lang="ar-SA" sz="2400" dirty="0" smtClean="0"/>
              <a:t>تبدل التماسات وضعيتها فور تطبق التغذية أو الإشارة و عند انقطاع التغذية أو الإشارة يبدأ الزمن </a:t>
            </a:r>
            <a:r>
              <a:rPr lang="en-US" sz="2400" dirty="0" smtClean="0"/>
              <a:t>t </a:t>
            </a:r>
            <a:r>
              <a:rPr lang="ar-SA" sz="2400" dirty="0" smtClean="0"/>
              <a:t> بالتوقيت و تعود التماسات إلى وضعيتها في حالة الراحة بعد انقضاء هذا الزمن .</a:t>
            </a:r>
          </a:p>
          <a:p>
            <a:pPr algn="just"/>
            <a:endParaRPr lang="ar-SA" sz="2800" dirty="0" smtClean="0"/>
          </a:p>
          <a:p>
            <a:endParaRPr lang="ar-SA" dirty="0"/>
          </a:p>
        </p:txBody>
      </p:sp>
      <p:sp>
        <p:nvSpPr>
          <p:cNvPr id="4" name="عنوان 1"/>
          <p:cNvSpPr>
            <a:spLocks noGrp="1"/>
          </p:cNvSpPr>
          <p:nvPr>
            <p:ph type="title"/>
          </p:nvPr>
        </p:nvSpPr>
        <p:spPr/>
        <p:txBody>
          <a:bodyPr/>
          <a:lstStyle/>
          <a:p>
            <a:pPr algn="r"/>
            <a:r>
              <a:rPr lang="ar-SA" dirty="0" smtClean="0">
                <a:solidFill>
                  <a:schemeClr val="accent1">
                    <a:lumMod val="75000"/>
                  </a:schemeClr>
                </a:solidFill>
                <a:cs typeface="Akhbar MT" pitchFamily="2" charset="-78"/>
              </a:rPr>
              <a:t>عناصر الدخل:</a:t>
            </a:r>
            <a:endParaRPr lang="ar-SA" dirty="0">
              <a:solidFill>
                <a:schemeClr val="accent1">
                  <a:lumMod val="75000"/>
                </a:schemeClr>
              </a:solidFill>
              <a:cs typeface="Akhbar MT" pitchFamily="2" charset="-78"/>
            </a:endParaRPr>
          </a:p>
        </p:txBody>
      </p:sp>
      <p:pic>
        <p:nvPicPr>
          <p:cNvPr id="5" name="صورة 4" descr="ابل.jpg"/>
          <p:cNvPicPr>
            <a:picLocks noChangeAspect="1"/>
          </p:cNvPicPr>
          <p:nvPr/>
        </p:nvPicPr>
        <p:blipFill>
          <a:blip r:embed="rId2"/>
          <a:stretch>
            <a:fillRect/>
          </a:stretch>
        </p:blipFill>
        <p:spPr>
          <a:xfrm>
            <a:off x="5000628" y="3071810"/>
            <a:ext cx="3643337" cy="1232721"/>
          </a:xfrm>
          <a:prstGeom prst="rect">
            <a:avLst/>
          </a:prstGeom>
          <a:ln>
            <a:noFill/>
          </a:ln>
          <a:effectLst>
            <a:outerShdw blurRad="292100" dist="139700" dir="2700000" algn="tl" rotWithShape="0">
              <a:srgbClr val="333333">
                <a:alpha val="65000"/>
              </a:srgbClr>
            </a:outerShdw>
          </a:effectLst>
        </p:spPr>
      </p:pic>
      <p:pic>
        <p:nvPicPr>
          <p:cNvPr id="6" name="Picture 7"/>
          <p:cNvPicPr>
            <a:picLocks noChangeAspect="1" noChangeArrowheads="1"/>
          </p:cNvPicPr>
          <p:nvPr/>
        </p:nvPicPr>
        <p:blipFill>
          <a:blip r:embed="rId3"/>
          <a:srcRect/>
          <a:stretch>
            <a:fillRect/>
          </a:stretch>
        </p:blipFill>
        <p:spPr bwMode="auto">
          <a:xfrm>
            <a:off x="928688" y="3143250"/>
            <a:ext cx="2662237" cy="1133475"/>
          </a:xfrm>
          <a:prstGeom prst="rect">
            <a:avLst/>
          </a:prstGeom>
          <a:noFill/>
          <a:ln w="9525">
            <a:noFill/>
            <a:miter lim="800000"/>
            <a:headEnd/>
            <a:tailEnd/>
          </a:ln>
        </p:spPr>
      </p:pic>
      <p:pic>
        <p:nvPicPr>
          <p:cNvPr id="7" name="صورة 6" descr="1sf.jpg"/>
          <p:cNvPicPr>
            <a:picLocks noChangeAspect="1"/>
          </p:cNvPicPr>
          <p:nvPr/>
        </p:nvPicPr>
        <p:blipFill>
          <a:blip r:embed="rId4"/>
          <a:stretch>
            <a:fillRect/>
          </a:stretch>
        </p:blipFill>
        <p:spPr>
          <a:xfrm>
            <a:off x="1000100" y="4330813"/>
            <a:ext cx="1785950" cy="2384335"/>
          </a:xfrm>
          <a:prstGeom prst="rect">
            <a:avLst/>
          </a:prstGeom>
        </p:spPr>
      </p:pic>
      <p:pic>
        <p:nvPicPr>
          <p:cNvPr id="8" name="صورة 7" descr="timer.jpg"/>
          <p:cNvPicPr>
            <a:picLocks noChangeAspect="1"/>
          </p:cNvPicPr>
          <p:nvPr/>
        </p:nvPicPr>
        <p:blipFill>
          <a:blip r:embed="rId5"/>
          <a:stretch>
            <a:fillRect/>
          </a:stretch>
        </p:blipFill>
        <p:spPr>
          <a:xfrm>
            <a:off x="3571868" y="4551862"/>
            <a:ext cx="1566867" cy="2091848"/>
          </a:xfrm>
          <a:prstGeom prst="rect">
            <a:avLst/>
          </a:prstGeom>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marL="0" indent="0">
              <a:buNone/>
            </a:pPr>
            <a:r>
              <a:rPr lang="ar-SA" b="1" dirty="0" smtClean="0"/>
              <a:t>كفاءة المحرك </a:t>
            </a:r>
            <a:r>
              <a:rPr lang="en-US" b="1" dirty="0"/>
              <a:t>Motor </a:t>
            </a:r>
            <a:r>
              <a:rPr lang="en-US" b="1" dirty="0" smtClean="0"/>
              <a:t>Efficiency</a:t>
            </a:r>
            <a:r>
              <a:rPr lang="ar-SA" b="1" dirty="0" smtClean="0"/>
              <a:t>: </a:t>
            </a:r>
            <a:r>
              <a:rPr lang="ar-SA" dirty="0" smtClean="0"/>
              <a:t>مقدار تحويل الطاقة الكهربائية إلى طاقة ميكانيكية  هنا هذا المحرك </a:t>
            </a:r>
            <a:r>
              <a:rPr lang="en-US" dirty="0" smtClean="0">
                <a:solidFill>
                  <a:srgbClr val="FF0000"/>
                </a:solidFill>
              </a:rPr>
              <a:t>93.6%</a:t>
            </a:r>
            <a:r>
              <a:rPr lang="ar-SA" dirty="0" smtClean="0">
                <a:solidFill>
                  <a:srgbClr val="FF0000"/>
                </a:solidFill>
              </a:rPr>
              <a:t> </a:t>
            </a:r>
            <a:r>
              <a:rPr lang="ar-SA" dirty="0" smtClean="0"/>
              <a:t>.</a:t>
            </a:r>
          </a:p>
          <a:p>
            <a:pPr marL="0" indent="0">
              <a:buNone/>
            </a:pPr>
            <a:r>
              <a:rPr lang="ar-SA" sz="2400" b="1" dirty="0"/>
              <a:t>طبيعة عمل </a:t>
            </a:r>
            <a:r>
              <a:rPr lang="ar-SA" sz="2400" b="1" dirty="0" smtClean="0"/>
              <a:t>المحرك </a:t>
            </a:r>
            <a:r>
              <a:rPr lang="en-US" sz="2400" b="1" dirty="0" smtClean="0"/>
              <a:t>Duty cycle</a:t>
            </a:r>
            <a:r>
              <a:rPr lang="ar-SA" sz="2400" b="1" dirty="0" smtClean="0"/>
              <a:t>: </a:t>
            </a:r>
          </a:p>
          <a:p>
            <a:pPr marL="0" indent="0" algn="l" rtl="0">
              <a:buNone/>
            </a:pPr>
            <a:r>
              <a:rPr lang="en-US" sz="2400" dirty="0" smtClean="0">
                <a:solidFill>
                  <a:srgbClr val="FF0000"/>
                </a:solidFill>
              </a:rPr>
              <a:t>Continues: </a:t>
            </a:r>
            <a:r>
              <a:rPr lang="ar-SA" sz="2400" dirty="0" smtClean="0"/>
              <a:t>تعمل بكفاءة بشكل مستمر</a:t>
            </a:r>
          </a:p>
          <a:p>
            <a:pPr marL="0" indent="0" algn="l" rtl="0">
              <a:buNone/>
            </a:pPr>
            <a:r>
              <a:rPr lang="en-US" sz="2400" dirty="0" smtClean="0">
                <a:solidFill>
                  <a:srgbClr val="FF0000"/>
                </a:solidFill>
              </a:rPr>
              <a:t>Intermediate: </a:t>
            </a:r>
            <a:r>
              <a:rPr lang="ar-SA" sz="2400" dirty="0" smtClean="0"/>
              <a:t>أي لا يعمل بشكل دائم يجب أن تريحه</a:t>
            </a:r>
          </a:p>
          <a:p>
            <a:pPr marL="0" indent="0" algn="l" rtl="0">
              <a:buNone/>
            </a:pPr>
            <a:r>
              <a:rPr lang="en-US" sz="1800" dirty="0" smtClean="0">
                <a:solidFill>
                  <a:srgbClr val="FF0000"/>
                </a:solidFill>
              </a:rPr>
              <a:t>short time duty</a:t>
            </a:r>
            <a:r>
              <a:rPr lang="en-US" sz="1800" dirty="0" smtClean="0"/>
              <a:t>: </a:t>
            </a:r>
            <a:r>
              <a:rPr lang="ar-SA" sz="1800" dirty="0" smtClean="0"/>
              <a:t> يعمل لمدة قصيرة ويجب أن يقف بعدها ويكون مكتوب الزمن على المحرك </a:t>
            </a:r>
          </a:p>
          <a:p>
            <a:pPr marL="0" indent="0" algn="r">
              <a:buNone/>
            </a:pPr>
            <a:r>
              <a:rPr lang="ar-SA" sz="2800" dirty="0" smtClean="0">
                <a:solidFill>
                  <a:srgbClr val="0070C0"/>
                </a:solidFill>
              </a:rPr>
              <a:t>هنا المحرك يعمل بشكل مستمر </a:t>
            </a:r>
            <a:r>
              <a:rPr lang="en-US" sz="2800" dirty="0" smtClean="0">
                <a:solidFill>
                  <a:srgbClr val="FF0000"/>
                </a:solidFill>
              </a:rPr>
              <a:t>continues</a:t>
            </a:r>
          </a:p>
          <a:p>
            <a:pPr marL="0" indent="0" algn="r">
              <a:buNone/>
            </a:pPr>
            <a:endParaRPr lang="en-US" sz="2800" dirty="0" smtClean="0">
              <a:solidFill>
                <a:srgbClr val="FF0000"/>
              </a:solidFill>
            </a:endParaRPr>
          </a:p>
          <a:p>
            <a:pPr marL="0" indent="0" algn="l" rtl="0">
              <a:buNone/>
            </a:pPr>
            <a:endParaRPr lang="en-US" b="1" dirty="0"/>
          </a:p>
          <a:p>
            <a:pPr marL="0" indent="0" algn="l" rtl="0">
              <a:buNone/>
            </a:pPr>
            <a:endParaRPr lang="ar-SA" b="1" dirty="0"/>
          </a:p>
          <a:p>
            <a:pPr marL="0" indent="0">
              <a:buNone/>
            </a:pPr>
            <a:endParaRPr lang="en-US" dirty="0"/>
          </a:p>
        </p:txBody>
      </p:sp>
      <p:sp>
        <p:nvSpPr>
          <p:cNvPr id="4" name="عنوان 1"/>
          <p:cNvSpPr>
            <a:spLocks noGrp="1"/>
          </p:cNvSpPr>
          <p:nvPr>
            <p:ph type="title"/>
          </p:nvPr>
        </p:nvSpPr>
        <p:spPr/>
        <p:txBody>
          <a:bodyPr>
            <a:normAutofit fontScale="90000"/>
          </a:bodyPr>
          <a:lstStyle/>
          <a:p>
            <a:pPr algn="r"/>
            <a:r>
              <a:rPr lang="ar-SA" b="1" dirty="0">
                <a:solidFill>
                  <a:srgbClr val="0070C0"/>
                </a:solidFill>
                <a:effectLst>
                  <a:outerShdw blurRad="38100" dist="38100" dir="2700000" algn="tl">
                    <a:srgbClr val="000000">
                      <a:alpha val="43137"/>
                    </a:srgbClr>
                  </a:outerShdw>
                </a:effectLst>
                <a:cs typeface="Times New Roman" panose="02020603050405020304" pitchFamily="18" charset="0"/>
              </a:rPr>
              <a:t>المحرك الكهربائي التحريضي ثلاثي الطور:</a:t>
            </a:r>
            <a:br>
              <a:rPr lang="ar-SA" b="1" dirty="0">
                <a:solidFill>
                  <a:srgbClr val="0070C0"/>
                </a:solidFill>
                <a:effectLst>
                  <a:outerShdw blurRad="38100" dist="38100" dir="2700000" algn="tl">
                    <a:srgbClr val="000000">
                      <a:alpha val="43137"/>
                    </a:srgbClr>
                  </a:outerShdw>
                </a:effectLst>
                <a:cs typeface="Times New Roman" panose="02020603050405020304" pitchFamily="18" charset="0"/>
              </a:rPr>
            </a:br>
            <a:r>
              <a:rPr lang="ar-SA" b="1" dirty="0" smtClean="0">
                <a:solidFill>
                  <a:srgbClr val="0070C0"/>
                </a:solidFill>
                <a:effectLst>
                  <a:outerShdw blurRad="38100" dist="38100" dir="2700000" algn="tl">
                    <a:srgbClr val="000000">
                      <a:alpha val="43137"/>
                    </a:srgbClr>
                  </a:outerShdw>
                </a:effectLst>
                <a:cs typeface="Times New Roman" panose="02020603050405020304" pitchFamily="18" charset="0"/>
              </a:rPr>
              <a:t>اللوحة الاسمية للمحرك </a:t>
            </a:r>
            <a:r>
              <a:rPr lang="en-US" b="1" dirty="0" smtClean="0">
                <a:solidFill>
                  <a:srgbClr val="0070C0"/>
                </a:solidFill>
                <a:latin typeface="Times New Roman" panose="02020603050405020304" pitchFamily="18" charset="0"/>
                <a:cs typeface="Times New Roman" panose="02020603050405020304" pitchFamily="18" charset="0"/>
              </a:rPr>
              <a:t>Nameplate</a:t>
            </a:r>
            <a:r>
              <a:rPr lang="ar-SA" b="1" dirty="0" smtClean="0">
                <a:solidFill>
                  <a:srgbClr val="0070C0"/>
                </a:solidFill>
                <a:latin typeface="Times New Roman" panose="02020603050405020304" pitchFamily="18" charset="0"/>
                <a:cs typeface="Times New Roman" panose="02020603050405020304" pitchFamily="18" charset="0"/>
              </a:rPr>
              <a:t>( أمثلة)</a:t>
            </a:r>
            <a:r>
              <a:rPr lang="ar-SA" b="1" dirty="0" smtClean="0">
                <a:solidFill>
                  <a:srgbClr val="0070C0"/>
                </a:solidFill>
                <a:effectLst>
                  <a:outerShdw blurRad="38100" dist="38100" dir="2700000" algn="tl">
                    <a:srgbClr val="000000">
                      <a:alpha val="43137"/>
                    </a:srgbClr>
                  </a:outerShdw>
                </a:effectLst>
                <a:cs typeface="Times New Roman" panose="02020603050405020304" pitchFamily="18" charset="0"/>
              </a:rPr>
              <a:t>:</a:t>
            </a:r>
            <a:endParaRPr lang="ar-SA" dirty="0"/>
          </a:p>
        </p:txBody>
      </p:sp>
    </p:spTree>
    <p:extLst>
      <p:ext uri="{BB962C8B-B14F-4D97-AF65-F5344CB8AC3E}">
        <p14:creationId xmlns:p14="http://schemas.microsoft.com/office/powerpoint/2010/main" val="222477209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marL="0" indent="0">
              <a:buNone/>
            </a:pPr>
            <a:r>
              <a:rPr lang="ar-SA" dirty="0" smtClean="0"/>
              <a:t>اشرح مكونات هذه اللوحة الاسمية:</a:t>
            </a:r>
          </a:p>
          <a:p>
            <a:pPr marL="0" indent="0">
              <a:buNone/>
            </a:pPr>
            <a:endParaRPr lang="en-US" dirty="0"/>
          </a:p>
        </p:txBody>
      </p:sp>
      <p:sp>
        <p:nvSpPr>
          <p:cNvPr id="4" name="عنوان 1"/>
          <p:cNvSpPr>
            <a:spLocks noGrp="1"/>
          </p:cNvSpPr>
          <p:nvPr>
            <p:ph type="title"/>
          </p:nvPr>
        </p:nvSpPr>
        <p:spPr/>
        <p:txBody>
          <a:bodyPr>
            <a:normAutofit fontScale="90000"/>
          </a:bodyPr>
          <a:lstStyle/>
          <a:p>
            <a:pPr algn="r"/>
            <a:r>
              <a:rPr lang="ar-SA" b="1" dirty="0">
                <a:solidFill>
                  <a:srgbClr val="0070C0"/>
                </a:solidFill>
                <a:effectLst>
                  <a:outerShdw blurRad="38100" dist="38100" dir="2700000" algn="tl">
                    <a:srgbClr val="000000">
                      <a:alpha val="43137"/>
                    </a:srgbClr>
                  </a:outerShdw>
                </a:effectLst>
                <a:cs typeface="Times New Roman" panose="02020603050405020304" pitchFamily="18" charset="0"/>
              </a:rPr>
              <a:t>المحرك الكهربائي التحريضي ثلاثي الطور:</a:t>
            </a:r>
            <a:br>
              <a:rPr lang="ar-SA" b="1" dirty="0">
                <a:solidFill>
                  <a:srgbClr val="0070C0"/>
                </a:solidFill>
                <a:effectLst>
                  <a:outerShdw blurRad="38100" dist="38100" dir="2700000" algn="tl">
                    <a:srgbClr val="000000">
                      <a:alpha val="43137"/>
                    </a:srgbClr>
                  </a:outerShdw>
                </a:effectLst>
                <a:cs typeface="Times New Roman" panose="02020603050405020304" pitchFamily="18" charset="0"/>
              </a:rPr>
            </a:br>
            <a:r>
              <a:rPr lang="ar-SA" b="1" dirty="0" smtClean="0">
                <a:solidFill>
                  <a:srgbClr val="0070C0"/>
                </a:solidFill>
                <a:effectLst>
                  <a:outerShdw blurRad="38100" dist="38100" dir="2700000" algn="tl">
                    <a:srgbClr val="000000">
                      <a:alpha val="43137"/>
                    </a:srgbClr>
                  </a:outerShdw>
                </a:effectLst>
                <a:cs typeface="Times New Roman" panose="02020603050405020304" pitchFamily="18" charset="0"/>
              </a:rPr>
              <a:t>اللوحة الاسمية للمحرك </a:t>
            </a:r>
            <a:r>
              <a:rPr lang="en-US" b="1" dirty="0" smtClean="0">
                <a:solidFill>
                  <a:srgbClr val="0070C0"/>
                </a:solidFill>
                <a:latin typeface="Times New Roman" panose="02020603050405020304" pitchFamily="18" charset="0"/>
                <a:cs typeface="Times New Roman" panose="02020603050405020304" pitchFamily="18" charset="0"/>
              </a:rPr>
              <a:t>Nameplate</a:t>
            </a:r>
            <a:r>
              <a:rPr lang="ar-SA" b="1" dirty="0" smtClean="0">
                <a:solidFill>
                  <a:srgbClr val="0070C0"/>
                </a:solidFill>
                <a:latin typeface="Times New Roman" panose="02020603050405020304" pitchFamily="18" charset="0"/>
                <a:cs typeface="Times New Roman" panose="02020603050405020304" pitchFamily="18" charset="0"/>
              </a:rPr>
              <a:t>( أمثلة)</a:t>
            </a:r>
            <a:r>
              <a:rPr lang="ar-SA" b="1" dirty="0" smtClean="0">
                <a:solidFill>
                  <a:srgbClr val="0070C0"/>
                </a:solidFill>
                <a:effectLst>
                  <a:outerShdw blurRad="38100" dist="38100" dir="2700000" algn="tl">
                    <a:srgbClr val="000000">
                      <a:alpha val="43137"/>
                    </a:srgbClr>
                  </a:outerShdw>
                </a:effectLst>
                <a:cs typeface="Times New Roman" panose="02020603050405020304" pitchFamily="18" charset="0"/>
              </a:rPr>
              <a:t>:</a:t>
            </a:r>
            <a:endParaRPr lang="ar-SA" dirty="0"/>
          </a:p>
        </p:txBody>
      </p:sp>
      <p:pic>
        <p:nvPicPr>
          <p:cNvPr id="6" name="صورة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722" y="2204864"/>
            <a:ext cx="5760640" cy="3845098"/>
          </a:xfrm>
          <a:prstGeom prst="rect">
            <a:avLst/>
          </a:prstGeom>
        </p:spPr>
      </p:pic>
    </p:spTree>
    <p:extLst>
      <p:ext uri="{BB962C8B-B14F-4D97-AF65-F5344CB8AC3E}">
        <p14:creationId xmlns:p14="http://schemas.microsoft.com/office/powerpoint/2010/main" val="114464587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normAutofit/>
          </a:bodyPr>
          <a:lstStyle/>
          <a:p>
            <a:pPr algn="r"/>
            <a:r>
              <a:rPr lang="ar-SA" sz="3600" dirty="0" smtClean="0">
                <a:solidFill>
                  <a:srgbClr val="0070C0"/>
                </a:solidFill>
                <a:latin typeface="Times New Roman" panose="02020603050405020304" pitchFamily="18" charset="0"/>
                <a:cs typeface="Times New Roman" panose="02020603050405020304" pitchFamily="18" charset="0"/>
              </a:rPr>
              <a:t>التوصيل النجمي/ المثلثي:</a:t>
            </a:r>
            <a:endParaRPr lang="en-US" sz="3600" dirty="0">
              <a:solidFill>
                <a:srgbClr val="0070C0"/>
              </a:solidFill>
              <a:latin typeface="Times New Roman" panose="02020603050405020304" pitchFamily="18" charset="0"/>
              <a:cs typeface="Times New Roman" panose="02020603050405020304" pitchFamily="18" charset="0"/>
            </a:endParaRPr>
          </a:p>
        </p:txBody>
      </p:sp>
      <p:sp>
        <p:nvSpPr>
          <p:cNvPr id="2" name="مربع نص 1"/>
          <p:cNvSpPr txBox="1"/>
          <p:nvPr/>
        </p:nvSpPr>
        <p:spPr>
          <a:xfrm>
            <a:off x="611560" y="1417638"/>
            <a:ext cx="8075240" cy="646331"/>
          </a:xfrm>
          <a:prstGeom prst="rect">
            <a:avLst/>
          </a:prstGeom>
          <a:noFill/>
        </p:spPr>
        <p:txBody>
          <a:bodyPr wrap="square" rtlCol="0">
            <a:spAutoFit/>
          </a:bodyPr>
          <a:lstStyle/>
          <a:p>
            <a:r>
              <a:rPr lang="ar-SA" dirty="0" smtClean="0"/>
              <a:t>أي محرك ثلاثي الطور سرعة وحيدة يكون لكل طور بداية ونهاية  ويرمز للأطراف الستة برموز متعارف عليها دوليا.</a:t>
            </a:r>
            <a:endParaRPr lang="en-US" dirty="0"/>
          </a:p>
        </p:txBody>
      </p:sp>
      <p:graphicFrame>
        <p:nvGraphicFramePr>
          <p:cNvPr id="15" name="جدول 14"/>
          <p:cNvGraphicFramePr>
            <a:graphicFrameLocks noGrp="1"/>
          </p:cNvGraphicFramePr>
          <p:nvPr>
            <p:extLst>
              <p:ext uri="{D42A27DB-BD31-4B8C-83A1-F6EECF244321}">
                <p14:modId xmlns:p14="http://schemas.microsoft.com/office/powerpoint/2010/main" val="2910210825"/>
              </p:ext>
            </p:extLst>
          </p:nvPr>
        </p:nvGraphicFramePr>
        <p:xfrm>
          <a:off x="2483768" y="2063969"/>
          <a:ext cx="2278937" cy="2160240"/>
        </p:xfrm>
        <a:graphic>
          <a:graphicData uri="http://schemas.openxmlformats.org/drawingml/2006/table">
            <a:tbl>
              <a:tblPr firstRow="1" bandRow="1">
                <a:tableStyleId>{7DF18680-E054-41AD-8BC1-D1AEF772440D}</a:tableStyleId>
              </a:tblPr>
              <a:tblGrid>
                <a:gridCol w="667067"/>
                <a:gridCol w="579755"/>
                <a:gridCol w="1032115"/>
              </a:tblGrid>
              <a:tr h="540060">
                <a:tc>
                  <a:txBody>
                    <a:bodyPr/>
                    <a:lstStyle/>
                    <a:p>
                      <a:r>
                        <a:rPr lang="ar-SA" dirty="0" smtClean="0"/>
                        <a:t>نهاية </a:t>
                      </a:r>
                      <a:endParaRPr lang="en-US" dirty="0"/>
                    </a:p>
                  </a:txBody>
                  <a:tcPr/>
                </a:tc>
                <a:tc>
                  <a:txBody>
                    <a:bodyPr/>
                    <a:lstStyle/>
                    <a:p>
                      <a:r>
                        <a:rPr lang="ar-SA" dirty="0" smtClean="0"/>
                        <a:t>بداية</a:t>
                      </a:r>
                      <a:endParaRPr lang="en-US" dirty="0"/>
                    </a:p>
                  </a:txBody>
                  <a:tcPr/>
                </a:tc>
                <a:tc>
                  <a:txBody>
                    <a:bodyPr/>
                    <a:lstStyle/>
                    <a:p>
                      <a:r>
                        <a:rPr lang="ar-SA" dirty="0" smtClean="0"/>
                        <a:t>الطور</a:t>
                      </a:r>
                      <a:endParaRPr lang="en-US" dirty="0"/>
                    </a:p>
                  </a:txBody>
                  <a:tcPr/>
                </a:tc>
              </a:tr>
              <a:tr h="540060">
                <a:tc>
                  <a:txBody>
                    <a:bodyPr/>
                    <a:lstStyle/>
                    <a:p>
                      <a:r>
                        <a:rPr lang="en-US" dirty="0" smtClean="0"/>
                        <a:t>X</a:t>
                      </a:r>
                      <a:endParaRPr lang="en-US" dirty="0"/>
                    </a:p>
                  </a:txBody>
                  <a:tcPr/>
                </a:tc>
                <a:tc>
                  <a:txBody>
                    <a:bodyPr/>
                    <a:lstStyle/>
                    <a:p>
                      <a:r>
                        <a:rPr lang="en-US" dirty="0" smtClean="0"/>
                        <a:t>U</a:t>
                      </a:r>
                      <a:endParaRPr lang="en-US" dirty="0"/>
                    </a:p>
                  </a:txBody>
                  <a:tcPr/>
                </a:tc>
                <a:tc>
                  <a:txBody>
                    <a:bodyPr/>
                    <a:lstStyle/>
                    <a:p>
                      <a:r>
                        <a:rPr lang="en-US" dirty="0" smtClean="0"/>
                        <a:t>1</a:t>
                      </a:r>
                      <a:endParaRPr lang="en-US" dirty="0"/>
                    </a:p>
                  </a:txBody>
                  <a:tcPr/>
                </a:tc>
              </a:tr>
              <a:tr h="540060">
                <a:tc>
                  <a:txBody>
                    <a:bodyPr/>
                    <a:lstStyle/>
                    <a:p>
                      <a:r>
                        <a:rPr lang="en-US" dirty="0" smtClean="0"/>
                        <a:t>Y</a:t>
                      </a:r>
                      <a:endParaRPr lang="en-US" dirty="0"/>
                    </a:p>
                  </a:txBody>
                  <a:tcPr/>
                </a:tc>
                <a:tc>
                  <a:txBody>
                    <a:bodyPr/>
                    <a:lstStyle/>
                    <a:p>
                      <a:r>
                        <a:rPr lang="en-US" dirty="0" smtClean="0"/>
                        <a:t>V</a:t>
                      </a:r>
                      <a:endParaRPr lang="en-US" dirty="0"/>
                    </a:p>
                  </a:txBody>
                  <a:tcPr/>
                </a:tc>
                <a:tc>
                  <a:txBody>
                    <a:bodyPr/>
                    <a:lstStyle/>
                    <a:p>
                      <a:r>
                        <a:rPr lang="en-US" dirty="0" smtClean="0"/>
                        <a:t>2</a:t>
                      </a:r>
                      <a:endParaRPr lang="en-US" dirty="0"/>
                    </a:p>
                  </a:txBody>
                  <a:tcPr/>
                </a:tc>
              </a:tr>
              <a:tr h="540060">
                <a:tc>
                  <a:txBody>
                    <a:bodyPr/>
                    <a:lstStyle/>
                    <a:p>
                      <a:r>
                        <a:rPr lang="en-US" dirty="0" smtClean="0"/>
                        <a:t>Z</a:t>
                      </a:r>
                      <a:endParaRPr lang="en-US" dirty="0"/>
                    </a:p>
                  </a:txBody>
                  <a:tcPr/>
                </a:tc>
                <a:tc>
                  <a:txBody>
                    <a:bodyPr/>
                    <a:lstStyle/>
                    <a:p>
                      <a:r>
                        <a:rPr lang="en-US" dirty="0" smtClean="0"/>
                        <a:t>W</a:t>
                      </a:r>
                      <a:endParaRPr lang="en-US" dirty="0"/>
                    </a:p>
                  </a:txBody>
                  <a:tcPr/>
                </a:tc>
                <a:tc>
                  <a:txBody>
                    <a:bodyPr/>
                    <a:lstStyle/>
                    <a:p>
                      <a:r>
                        <a:rPr lang="en-US" dirty="0" smtClean="0"/>
                        <a:t>3</a:t>
                      </a:r>
                      <a:endParaRPr lang="en-US" dirty="0"/>
                    </a:p>
                  </a:txBody>
                  <a:tcPr/>
                </a:tc>
              </a:tr>
            </a:tbl>
          </a:graphicData>
        </a:graphic>
      </p:graphicFrame>
      <p:graphicFrame>
        <p:nvGraphicFramePr>
          <p:cNvPr id="16" name="جدول 15"/>
          <p:cNvGraphicFramePr>
            <a:graphicFrameLocks noGrp="1"/>
          </p:cNvGraphicFramePr>
          <p:nvPr>
            <p:extLst>
              <p:ext uri="{D42A27DB-BD31-4B8C-83A1-F6EECF244321}">
                <p14:modId xmlns:p14="http://schemas.microsoft.com/office/powerpoint/2010/main" val="1854167101"/>
              </p:ext>
            </p:extLst>
          </p:nvPr>
        </p:nvGraphicFramePr>
        <p:xfrm>
          <a:off x="6156176" y="2089121"/>
          <a:ext cx="2278937" cy="2160240"/>
        </p:xfrm>
        <a:graphic>
          <a:graphicData uri="http://schemas.openxmlformats.org/drawingml/2006/table">
            <a:tbl>
              <a:tblPr firstRow="1" bandRow="1">
                <a:tableStyleId>{7DF18680-E054-41AD-8BC1-D1AEF772440D}</a:tableStyleId>
              </a:tblPr>
              <a:tblGrid>
                <a:gridCol w="667067"/>
                <a:gridCol w="579755"/>
                <a:gridCol w="1032115"/>
              </a:tblGrid>
              <a:tr h="540060">
                <a:tc>
                  <a:txBody>
                    <a:bodyPr/>
                    <a:lstStyle/>
                    <a:p>
                      <a:r>
                        <a:rPr lang="ar-SA" dirty="0" smtClean="0"/>
                        <a:t>نهاية </a:t>
                      </a:r>
                      <a:endParaRPr lang="en-US" dirty="0"/>
                    </a:p>
                  </a:txBody>
                  <a:tcPr/>
                </a:tc>
                <a:tc>
                  <a:txBody>
                    <a:bodyPr/>
                    <a:lstStyle/>
                    <a:p>
                      <a:r>
                        <a:rPr lang="ar-SA" dirty="0" smtClean="0"/>
                        <a:t>بداية</a:t>
                      </a:r>
                      <a:endParaRPr lang="en-US" dirty="0"/>
                    </a:p>
                  </a:txBody>
                  <a:tcPr/>
                </a:tc>
                <a:tc>
                  <a:txBody>
                    <a:bodyPr/>
                    <a:lstStyle/>
                    <a:p>
                      <a:r>
                        <a:rPr lang="ar-SA" dirty="0" smtClean="0"/>
                        <a:t>الطور</a:t>
                      </a:r>
                      <a:endParaRPr lang="en-US" dirty="0"/>
                    </a:p>
                  </a:txBody>
                  <a:tcPr/>
                </a:tc>
              </a:tr>
              <a:tr h="540060">
                <a:tc>
                  <a:txBody>
                    <a:bodyPr/>
                    <a:lstStyle/>
                    <a:p>
                      <a:r>
                        <a:rPr lang="en-US" dirty="0" smtClean="0"/>
                        <a:t>U2</a:t>
                      </a:r>
                      <a:endParaRPr lang="en-US" dirty="0"/>
                    </a:p>
                  </a:txBody>
                  <a:tcPr/>
                </a:tc>
                <a:tc>
                  <a:txBody>
                    <a:bodyPr/>
                    <a:lstStyle/>
                    <a:p>
                      <a:r>
                        <a:rPr lang="en-US" dirty="0" smtClean="0"/>
                        <a:t>U1</a:t>
                      </a:r>
                      <a:endParaRPr lang="en-US" dirty="0"/>
                    </a:p>
                  </a:txBody>
                  <a:tcPr/>
                </a:tc>
                <a:tc>
                  <a:txBody>
                    <a:bodyPr/>
                    <a:lstStyle/>
                    <a:p>
                      <a:r>
                        <a:rPr lang="en-US" dirty="0" smtClean="0"/>
                        <a:t>1</a:t>
                      </a:r>
                      <a:endParaRPr lang="en-US" dirty="0"/>
                    </a:p>
                  </a:txBody>
                  <a:tcPr/>
                </a:tc>
              </a:tr>
              <a:tr h="540060">
                <a:tc>
                  <a:txBody>
                    <a:bodyPr/>
                    <a:lstStyle/>
                    <a:p>
                      <a:r>
                        <a:rPr lang="en-US" dirty="0" smtClean="0"/>
                        <a:t>V2</a:t>
                      </a:r>
                      <a:endParaRPr lang="en-US" dirty="0"/>
                    </a:p>
                  </a:txBody>
                  <a:tcPr/>
                </a:tc>
                <a:tc>
                  <a:txBody>
                    <a:bodyPr/>
                    <a:lstStyle/>
                    <a:p>
                      <a:r>
                        <a:rPr lang="en-US" dirty="0" smtClean="0"/>
                        <a:t>V1</a:t>
                      </a:r>
                      <a:endParaRPr lang="en-US" dirty="0"/>
                    </a:p>
                  </a:txBody>
                  <a:tcPr/>
                </a:tc>
                <a:tc>
                  <a:txBody>
                    <a:bodyPr/>
                    <a:lstStyle/>
                    <a:p>
                      <a:r>
                        <a:rPr lang="en-US" dirty="0" smtClean="0"/>
                        <a:t>2</a:t>
                      </a:r>
                      <a:endParaRPr lang="en-US" dirty="0"/>
                    </a:p>
                  </a:txBody>
                  <a:tcPr/>
                </a:tc>
              </a:tr>
              <a:tr h="540060">
                <a:tc>
                  <a:txBody>
                    <a:bodyPr/>
                    <a:lstStyle/>
                    <a:p>
                      <a:r>
                        <a:rPr lang="en-US" dirty="0" smtClean="0"/>
                        <a:t>W2</a:t>
                      </a:r>
                      <a:endParaRPr lang="en-US" dirty="0"/>
                    </a:p>
                  </a:txBody>
                  <a:tcPr/>
                </a:tc>
                <a:tc>
                  <a:txBody>
                    <a:bodyPr/>
                    <a:lstStyle/>
                    <a:p>
                      <a:r>
                        <a:rPr lang="en-US" dirty="0" smtClean="0"/>
                        <a:t>W1</a:t>
                      </a:r>
                      <a:endParaRPr lang="en-US" dirty="0"/>
                    </a:p>
                  </a:txBody>
                  <a:tcPr/>
                </a:tc>
                <a:tc>
                  <a:txBody>
                    <a:bodyPr/>
                    <a:lstStyle/>
                    <a:p>
                      <a:r>
                        <a:rPr lang="en-US" dirty="0" smtClean="0"/>
                        <a:t>3</a:t>
                      </a:r>
                      <a:endParaRPr lang="en-US" dirty="0"/>
                    </a:p>
                  </a:txBody>
                  <a:tcPr/>
                </a:tc>
              </a:tr>
            </a:tbl>
          </a:graphicData>
        </a:graphic>
      </p:graphicFrame>
      <mc:AlternateContent xmlns:mc="http://schemas.openxmlformats.org/markup-compatibility/2006" xmlns:a14="http://schemas.microsoft.com/office/drawing/2010/main">
        <mc:Choice Requires="a14">
          <p:sp>
            <p:nvSpPr>
              <p:cNvPr id="17" name="مربع نص 16"/>
              <p:cNvSpPr txBox="1"/>
              <p:nvPr/>
            </p:nvSpPr>
            <p:spPr>
              <a:xfrm>
                <a:off x="611560" y="4509120"/>
                <a:ext cx="7920880" cy="1503425"/>
              </a:xfrm>
              <a:prstGeom prst="rect">
                <a:avLst/>
              </a:prstGeom>
              <a:noFill/>
            </p:spPr>
            <p:txBody>
              <a:bodyPr wrap="square" rtlCol="0">
                <a:spAutoFit/>
              </a:bodyPr>
              <a:lstStyle/>
              <a:p>
                <a:r>
                  <a:rPr lang="ar-SA" dirty="0"/>
                  <a:t>أي محرك ثلاثي الطور سرعة وحيدة يمكن ان يعمل على جهدين الفرق بينهما </a:t>
                </a:r>
                <a14:m>
                  <m:oMath xmlns:m="http://schemas.openxmlformats.org/officeDocument/2006/math">
                    <m:rad>
                      <m:radPr>
                        <m:degHide m:val="on"/>
                        <m:ctrlPr>
                          <a:rPr lang="ar-SA" i="1">
                            <a:latin typeface="Cambria Math" panose="02040503050406030204" pitchFamily="18" charset="0"/>
                          </a:rPr>
                        </m:ctrlPr>
                      </m:radPr>
                      <m:deg/>
                      <m:e>
                        <m:r>
                          <a:rPr lang="ar-SA" i="1">
                            <a:latin typeface="Cambria Math" panose="02040503050406030204" pitchFamily="18" charset="0"/>
                          </a:rPr>
                          <m:t>3</m:t>
                        </m:r>
                      </m:e>
                    </m:rad>
                  </m:oMath>
                </a14:m>
                <a:r>
                  <a:rPr lang="ar-SA" dirty="0"/>
                  <a:t> على سبيل المثال </a:t>
                </a:r>
                <a:r>
                  <a:rPr lang="en-US" dirty="0"/>
                  <a:t>380/220 V</a:t>
                </a:r>
                <a:r>
                  <a:rPr lang="ar-SA" dirty="0"/>
                  <a:t> أو </a:t>
                </a:r>
                <a:r>
                  <a:rPr lang="en-US" dirty="0"/>
                  <a:t>660/380V</a:t>
                </a:r>
                <a:r>
                  <a:rPr lang="ar-SA" dirty="0"/>
                  <a:t>. </a:t>
                </a:r>
              </a:p>
              <a:p>
                <a:r>
                  <a:rPr lang="ar-SA" dirty="0">
                    <a:solidFill>
                      <a:srgbClr val="0070C0"/>
                    </a:solidFill>
                  </a:rPr>
                  <a:t>إذا عمل المحرك بالجهد الأعلى او الأقل ( مع التوصيل المناسب) سيعمل المحرك بنفس السرعة والاستطاعة في كلا الحالتين.</a:t>
                </a:r>
                <a:endParaRPr lang="en-US" dirty="0">
                  <a:solidFill>
                    <a:srgbClr val="0070C0"/>
                  </a:solidFill>
                </a:endParaRPr>
              </a:p>
              <a:p>
                <a:endParaRPr lang="en-US" dirty="0"/>
              </a:p>
            </p:txBody>
          </p:sp>
        </mc:Choice>
        <mc:Fallback xmlns="">
          <p:sp>
            <p:nvSpPr>
              <p:cNvPr id="17" name="مربع نص 16"/>
              <p:cNvSpPr txBox="1">
                <a:spLocks noRot="1" noChangeAspect="1" noMove="1" noResize="1" noEditPoints="1" noAdjustHandles="1" noChangeArrowheads="1" noChangeShapeType="1" noTextEdit="1"/>
              </p:cNvSpPr>
              <p:nvPr/>
            </p:nvSpPr>
            <p:spPr>
              <a:xfrm>
                <a:off x="611560" y="4509120"/>
                <a:ext cx="7920880" cy="1503425"/>
              </a:xfrm>
              <a:prstGeom prst="rect">
                <a:avLst/>
              </a:prstGeom>
              <a:blipFill rotWithShape="0">
                <a:blip r:embed="rId2"/>
                <a:stretch>
                  <a:fillRect t="-407" r="-692"/>
                </a:stretch>
              </a:blipFill>
            </p:spPr>
            <p:txBody>
              <a:bodyPr/>
              <a:lstStyle/>
              <a:p>
                <a:r>
                  <a:rPr lang="en-US">
                    <a:noFill/>
                  </a:rPr>
                  <a:t> </a:t>
                </a:r>
              </a:p>
            </p:txBody>
          </p:sp>
        </mc:Fallback>
      </mc:AlternateContent>
    </p:spTree>
    <p:extLst>
      <p:ext uri="{BB962C8B-B14F-4D97-AF65-F5344CB8AC3E}">
        <p14:creationId xmlns:p14="http://schemas.microsoft.com/office/powerpoint/2010/main" val="354338382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rgbClr val="0070C0"/>
                </a:solidFill>
                <a:cs typeface="+mn-cs"/>
              </a:rPr>
              <a:t>التوصيل النجمي :</a:t>
            </a:r>
            <a:endParaRPr lang="en-US" dirty="0">
              <a:solidFill>
                <a:srgbClr val="0070C0"/>
              </a:solidFill>
              <a:cs typeface="+mn-cs"/>
            </a:endParaRPr>
          </a:p>
        </p:txBody>
      </p:sp>
      <p:sp>
        <p:nvSpPr>
          <p:cNvPr id="3" name="عنصر نائب للمحتوى 2"/>
          <p:cNvSpPr>
            <a:spLocks noGrp="1"/>
          </p:cNvSpPr>
          <p:nvPr>
            <p:ph sz="quarter" idx="1"/>
          </p:nvPr>
        </p:nvSpPr>
        <p:spPr/>
        <p:txBody>
          <a:bodyPr/>
          <a:lstStyle/>
          <a:p>
            <a:pPr marL="0" indent="0">
              <a:buNone/>
            </a:pPr>
            <a:endParaRPr lang="ar-SA" dirty="0" smtClean="0">
              <a:solidFill>
                <a:srgbClr val="0070C0"/>
              </a:solidFill>
            </a:endParaRPr>
          </a:p>
          <a:p>
            <a:pPr marL="0" indent="0">
              <a:buNone/>
            </a:pPr>
            <a:endParaRPr lang="en-US" dirty="0">
              <a:solidFill>
                <a:srgbClr val="0070C0"/>
              </a:solidFill>
            </a:endParaRPr>
          </a:p>
        </p:txBody>
      </p:sp>
      <p:sp>
        <p:nvSpPr>
          <p:cNvPr id="5" name="مربع نص 4"/>
          <p:cNvSpPr txBox="1"/>
          <p:nvPr/>
        </p:nvSpPr>
        <p:spPr>
          <a:xfrm>
            <a:off x="539551" y="5696634"/>
            <a:ext cx="814724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ar-SA" dirty="0" smtClean="0"/>
              <a:t>في هذه التوصيلة تجمع نهايات الملفات الثلاث معا ويوصل مصدر التيار مع البدايات ومن الممكن العكس.</a:t>
            </a:r>
          </a:p>
          <a:p>
            <a:r>
              <a:rPr lang="ar-SA" dirty="0" smtClean="0"/>
              <a:t>في هذه التوصيلة يعمل المحرك على الجهد الأعلى المسجل على لوحة المحرك ويسحب أقل شدة تيار.</a:t>
            </a:r>
            <a:endParaRPr lang="en-US" dirty="0"/>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788" y="1417638"/>
            <a:ext cx="8486775" cy="4030756"/>
          </a:xfrm>
          <a:prstGeom prst="rect">
            <a:avLst/>
          </a:prstGeom>
        </p:spPr>
      </p:pic>
    </p:spTree>
    <p:extLst>
      <p:ext uri="{BB962C8B-B14F-4D97-AF65-F5344CB8AC3E}">
        <p14:creationId xmlns:p14="http://schemas.microsoft.com/office/powerpoint/2010/main" val="72273635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عنوان 1"/>
              <p:cNvSpPr>
                <a:spLocks noGrp="1"/>
              </p:cNvSpPr>
              <p:nvPr>
                <p:ph type="title"/>
              </p:nvPr>
            </p:nvSpPr>
            <p:spPr/>
            <p:txBody>
              <a:bodyPr/>
              <a:lstStyle/>
              <a:p>
                <a:pPr algn="r"/>
                <a:r>
                  <a:rPr lang="ar-SA" dirty="0" smtClean="0">
                    <a:solidFill>
                      <a:srgbClr val="0070C0"/>
                    </a:solidFill>
                    <a:cs typeface="+mn-cs"/>
                  </a:rPr>
                  <a:t>التوصيل </a:t>
                </a:r>
                <a:r>
                  <a:rPr lang="ar-SA" dirty="0" err="1" smtClean="0">
                    <a:solidFill>
                      <a:srgbClr val="0070C0"/>
                    </a:solidFill>
                    <a:cs typeface="+mn-cs"/>
                  </a:rPr>
                  <a:t>المثلثي</a:t>
                </a:r>
                <a:r>
                  <a:rPr lang="ar-SA" dirty="0" smtClean="0">
                    <a:solidFill>
                      <a:srgbClr val="0070C0"/>
                    </a:solidFill>
                    <a:cs typeface="+mn-cs"/>
                  </a:rPr>
                  <a:t>(</a:t>
                </a:r>
                <a:r>
                  <a:rPr lang="en-US" dirty="0" smtClean="0">
                    <a:solidFill>
                      <a:srgbClr val="0070C0"/>
                    </a:solidFill>
                    <a:cs typeface="+mn-cs"/>
                  </a:rPr>
                  <a:t>DELTA </a:t>
                </a:r>
                <a14:m>
                  <m:oMath xmlns:m="http://schemas.openxmlformats.org/officeDocument/2006/math">
                    <m:r>
                      <a:rPr lang="en-US" i="1" smtClean="0">
                        <a:solidFill>
                          <a:srgbClr val="0070C0"/>
                        </a:solidFill>
                        <a:latin typeface="Cambria Math" panose="02040503050406030204" pitchFamily="18" charset="0"/>
                        <a:ea typeface="Cambria Math" panose="02040503050406030204" pitchFamily="18" charset="0"/>
                        <a:cs typeface="+mn-cs"/>
                      </a:rPr>
                      <m:t>∆</m:t>
                    </m:r>
                  </m:oMath>
                </a14:m>
                <a:r>
                  <a:rPr lang="ar-SA" dirty="0" smtClean="0">
                    <a:solidFill>
                      <a:srgbClr val="0070C0"/>
                    </a:solidFill>
                    <a:cs typeface="+mn-cs"/>
                  </a:rPr>
                  <a:t>):</a:t>
                </a:r>
                <a:endParaRPr lang="en-US" dirty="0">
                  <a:solidFill>
                    <a:srgbClr val="0070C0"/>
                  </a:solidFill>
                  <a:cs typeface="+mn-cs"/>
                </a:endParaRPr>
              </a:p>
            </p:txBody>
          </p:sp>
        </mc:Choice>
        <mc:Fallback xmlns="">
          <p:sp>
            <p:nvSpPr>
              <p:cNvPr id="2" name="عنوان 1"/>
              <p:cNvSpPr>
                <a:spLocks noGrp="1" noRot="1" noChangeAspect="1" noMove="1" noResize="1" noEditPoints="1" noAdjustHandles="1" noChangeArrowheads="1" noChangeShapeType="1" noTextEdit="1"/>
              </p:cNvSpPr>
              <p:nvPr>
                <p:ph type="title"/>
              </p:nvPr>
            </p:nvSpPr>
            <p:spPr>
              <a:blipFill rotWithShape="0">
                <a:blip r:embed="rId2"/>
                <a:stretch>
                  <a:fillRect r="-2745" b="-19149"/>
                </a:stretch>
              </a:blipFill>
            </p:spPr>
            <p:txBody>
              <a:bodyPr/>
              <a:lstStyle/>
              <a:p>
                <a:r>
                  <a:rPr lang="en-US">
                    <a:noFill/>
                  </a:rPr>
                  <a:t> </a:t>
                </a:r>
              </a:p>
            </p:txBody>
          </p:sp>
        </mc:Fallback>
      </mc:AlternateContent>
      <p:sp>
        <p:nvSpPr>
          <p:cNvPr id="5" name="مربع نص 4"/>
          <p:cNvSpPr txBox="1"/>
          <p:nvPr/>
        </p:nvSpPr>
        <p:spPr>
          <a:xfrm>
            <a:off x="1020180" y="5230700"/>
            <a:ext cx="7560840" cy="147732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ar-SA" dirty="0" smtClean="0"/>
              <a:t>في هذه التوصيلة يوصل نهاية كل فاز مع بداية </a:t>
            </a:r>
            <a:r>
              <a:rPr lang="ar-SA" dirty="0" err="1" smtClean="0"/>
              <a:t>الفاز</a:t>
            </a:r>
            <a:r>
              <a:rPr lang="ar-SA" dirty="0" smtClean="0"/>
              <a:t> الأخر .</a:t>
            </a:r>
          </a:p>
          <a:p>
            <a:r>
              <a:rPr lang="ar-SA" dirty="0" smtClean="0"/>
              <a:t>يعمل المحرك في هذه التوصيلة على أقل جهد مسجل على لوحة المحرك ويسحب اعلى شدة تيار.</a:t>
            </a:r>
          </a:p>
          <a:p>
            <a:r>
              <a:rPr lang="ar-SA" dirty="0" smtClean="0"/>
              <a:t>ملاحظة :</a:t>
            </a:r>
          </a:p>
          <a:p>
            <a:r>
              <a:rPr lang="ar-SA" dirty="0" smtClean="0"/>
              <a:t>إذا وصلت الملفات بشكل نجمي وقيمة الجهد كانت الأقل مثلا 220</a:t>
            </a:r>
            <a:r>
              <a:rPr lang="en-US" dirty="0" smtClean="0"/>
              <a:t> </a:t>
            </a:r>
            <a:r>
              <a:rPr lang="ar-SA" dirty="0" smtClean="0"/>
              <a:t> فسيعمل المحرك بنصف قدرته تقريبا مما يؤدي إلى احتراق المحرك عند تحميله حمل كامل.</a:t>
            </a:r>
            <a:endParaRPr lang="en-US" dirty="0"/>
          </a:p>
        </p:txBody>
      </p:sp>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417638"/>
            <a:ext cx="8343900" cy="3848100"/>
          </a:xfrm>
          <a:prstGeom prst="rect">
            <a:avLst/>
          </a:prstGeom>
        </p:spPr>
      </p:pic>
    </p:spTree>
    <p:extLst>
      <p:ext uri="{BB962C8B-B14F-4D97-AF65-F5344CB8AC3E}">
        <p14:creationId xmlns:p14="http://schemas.microsoft.com/office/powerpoint/2010/main" val="390551696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rgbClr val="0070C0"/>
                </a:solidFill>
                <a:cs typeface="+mn-cs"/>
              </a:rPr>
              <a:t>قوانين هامة :</a:t>
            </a:r>
            <a:endParaRPr lang="en-US" dirty="0">
              <a:solidFill>
                <a:srgbClr val="0070C0"/>
              </a:solidFill>
              <a:cs typeface="+mn-cs"/>
            </a:endParaRPr>
          </a:p>
        </p:txBody>
      </p:sp>
      <mc:AlternateContent xmlns:mc="http://schemas.openxmlformats.org/markup-compatibility/2006" xmlns:a14="http://schemas.microsoft.com/office/drawing/2010/main">
        <mc:Choice Requires="a14">
          <p:sp>
            <p:nvSpPr>
              <p:cNvPr id="3" name="عنصر نائب للمحتوى 2"/>
              <p:cNvSpPr>
                <a:spLocks noGrp="1"/>
              </p:cNvSpPr>
              <p:nvPr>
                <p:ph sz="quarter" idx="1"/>
              </p:nvPr>
            </p:nvSpPr>
            <p:spPr/>
            <p:txBody>
              <a:bodyPr>
                <a:normAutofit lnSpcReduction="10000"/>
              </a:bodyPr>
              <a:lstStyle/>
              <a:p>
                <a:pPr marL="0" indent="0">
                  <a:buNone/>
                </a:pPr>
                <a:r>
                  <a:rPr lang="ar-SA" dirty="0" smtClean="0"/>
                  <a:t>حساب الاستطاعة لحمل تحريضي ثلاثي الطور:</a:t>
                </a:r>
              </a:p>
              <a:p>
                <a:pPr marL="0" indent="0">
                  <a:buNone/>
                </a:pPr>
                <a:r>
                  <a:rPr lang="ar-SA" dirty="0" smtClean="0"/>
                  <a:t>استطاعة ظاهرية</a:t>
                </a:r>
                <a:r>
                  <a:rPr lang="en-US" dirty="0" smtClean="0"/>
                  <a:t>                          </a:t>
                </a:r>
                <a:r>
                  <a:rPr lang="ar-SA" dirty="0" smtClean="0"/>
                  <a:t> </a:t>
                </a:r>
                <a:r>
                  <a:rPr lang="en-US" dirty="0" smtClean="0"/>
                  <a:t> </a:t>
                </a:r>
                <a14:m>
                  <m:oMath xmlns:m="http://schemas.openxmlformats.org/officeDocument/2006/math">
                    <m:r>
                      <a:rPr lang="en-US" b="0" i="1" smtClean="0">
                        <a:latin typeface="Cambria Math" panose="02040503050406030204" pitchFamily="18" charset="0"/>
                      </a:rPr>
                      <m:t>𝑆</m:t>
                    </m:r>
                    <m:d>
                      <m:dPr>
                        <m:ctrlPr>
                          <a:rPr lang="en-US" b="0" i="1" smtClean="0">
                            <a:latin typeface="Cambria Math" panose="02040503050406030204" pitchFamily="18" charset="0"/>
                          </a:rPr>
                        </m:ctrlPr>
                      </m:dPr>
                      <m:e>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𝐴</m:t>
                        </m:r>
                      </m:e>
                    </m: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3</m:t>
                        </m:r>
                      </m:e>
                    </m:rad>
                    <m:r>
                      <a:rPr lang="en-US" b="0" i="1" smtClean="0">
                        <a:latin typeface="Cambria Math" panose="02040503050406030204" pitchFamily="18" charset="0"/>
                      </a:rPr>
                      <m:t>∗</m:t>
                    </m:r>
                    <m:r>
                      <a:rPr lang="en-US" b="0" i="1" smtClean="0">
                        <a:latin typeface="Cambria Math" panose="02040503050406030204" pitchFamily="18" charset="0"/>
                      </a:rPr>
                      <m:t>𝑈𝑙</m:t>
                    </m:r>
                    <m:r>
                      <a:rPr lang="en-US" b="0" i="1" smtClean="0">
                        <a:latin typeface="Cambria Math" panose="02040503050406030204" pitchFamily="18" charset="0"/>
                      </a:rPr>
                      <m:t>∗</m:t>
                    </m:r>
                    <m:r>
                      <a:rPr lang="en-US" b="0" i="1" smtClean="0">
                        <a:latin typeface="Cambria Math" panose="02040503050406030204" pitchFamily="18" charset="0"/>
                      </a:rPr>
                      <m:t>𝐼𝑙</m:t>
                    </m:r>
                  </m:oMath>
                </a14:m>
                <a:endParaRPr lang="en-US" dirty="0" smtClean="0"/>
              </a:p>
              <a:p>
                <a:pPr marL="0" indent="0">
                  <a:buNone/>
                </a:pPr>
                <a:r>
                  <a:rPr lang="ar-SA" dirty="0" smtClean="0"/>
                  <a:t>استطاعة فعلية</a:t>
                </a:r>
                <a:r>
                  <a:rPr lang="en-US" dirty="0" smtClean="0"/>
                  <a:t>                  </a:t>
                </a:r>
                <a:r>
                  <a:rPr lang="ar-SA" dirty="0" smtClean="0"/>
                  <a:t> </a:t>
                </a:r>
                <a:r>
                  <a:rPr lang="en-US" dirty="0" smtClean="0"/>
                  <a:t>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𝑊</m:t>
                        </m:r>
                      </m:e>
                    </m: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3</m:t>
                        </m:r>
                      </m:e>
                    </m:rad>
                    <m:r>
                      <a:rPr lang="en-US" b="0" i="1" smtClean="0">
                        <a:latin typeface="Cambria Math" panose="02040503050406030204" pitchFamily="18" charset="0"/>
                      </a:rPr>
                      <m:t>∗</m:t>
                    </m:r>
                    <m:r>
                      <a:rPr lang="en-US" b="0" i="1" smtClean="0">
                        <a:latin typeface="Cambria Math" panose="02040503050406030204" pitchFamily="18" charset="0"/>
                      </a:rPr>
                      <m:t>𝑈𝑙</m:t>
                    </m:r>
                    <m:r>
                      <a:rPr lang="en-US" b="0" i="1" smtClean="0">
                        <a:latin typeface="Cambria Math" panose="02040503050406030204" pitchFamily="18" charset="0"/>
                      </a:rPr>
                      <m:t>∗</m:t>
                    </m:r>
                    <m:r>
                      <a:rPr lang="en-US" b="0" i="1" smtClean="0">
                        <a:latin typeface="Cambria Math" panose="02040503050406030204" pitchFamily="18" charset="0"/>
                      </a:rPr>
                      <m:t>𝐼𝑙</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 </m:t>
                        </m:r>
                      </m:e>
                    </m:func>
                  </m:oMath>
                </a14:m>
                <a:endParaRPr lang="en-US" dirty="0" smtClean="0"/>
              </a:p>
              <a:p>
                <a:pPr marL="0" indent="0">
                  <a:buNone/>
                </a:pPr>
                <a:r>
                  <a:rPr lang="ar-SA" dirty="0" smtClean="0"/>
                  <a:t>حيث :</a:t>
                </a:r>
              </a:p>
              <a:p>
                <a:pPr marL="0" indent="0">
                  <a:buNone/>
                </a:pPr>
                <a:r>
                  <a:rPr lang="en-US" dirty="0" smtClean="0"/>
                  <a:t>IL</a:t>
                </a:r>
                <a:r>
                  <a:rPr lang="ar-SA" dirty="0" smtClean="0"/>
                  <a:t>: تيار الخط </a:t>
                </a:r>
              </a:p>
              <a:p>
                <a:pPr marL="0" indent="0">
                  <a:buNone/>
                </a:pPr>
                <a:r>
                  <a:rPr lang="en-US" dirty="0" err="1" smtClean="0"/>
                  <a:t>Ul</a:t>
                </a:r>
                <a:r>
                  <a:rPr lang="ar-SA" dirty="0" smtClean="0"/>
                  <a:t>: جهد الخط </a:t>
                </a:r>
                <a:endParaRPr lang="en-US" dirty="0" smtClean="0"/>
              </a:p>
              <a:p>
                <a:pPr marL="0" indent="0">
                  <a:buNone/>
                </a:pPr>
                <a14:m>
                  <m:oMathPara xmlns:m="http://schemas.openxmlformats.org/officeDocument/2006/math">
                    <m:oMathParaPr>
                      <m:jc m:val="left"/>
                    </m:oMathParaPr>
                    <m:oMath xmlns:m="http://schemas.openxmlformats.org/officeDocument/2006/math">
                      <m:sSub>
                        <m:sSubPr>
                          <m:ctrlPr>
                            <a:rPr lang="en-US" sz="1800" b="0" i="1" smtClean="0">
                              <a:latin typeface="Cambria Math" panose="02040503050406030204" pitchFamily="18" charset="0"/>
                            </a:rPr>
                          </m:ctrlPr>
                        </m:sSubPr>
                        <m:e>
                          <m:r>
                            <a:rPr lang="en-US" sz="1800" i="1">
                              <a:latin typeface="Cambria Math" panose="02040503050406030204" pitchFamily="18" charset="0"/>
                            </a:rPr>
                            <m:t>𝑈</m:t>
                          </m:r>
                        </m:e>
                        <m:sub>
                          <m:r>
                            <a:rPr lang="en-US" sz="1800" b="0" i="1" smtClean="0">
                              <a:latin typeface="Cambria Math" panose="02040503050406030204" pitchFamily="18" charset="0"/>
                            </a:rPr>
                            <m:t>𝑝h</m:t>
                          </m:r>
                          <m:r>
                            <a:rPr lang="en-US" sz="1800" b="0" i="1" smtClean="0">
                              <a:latin typeface="Cambria Math" panose="02040503050406030204" pitchFamily="18" charset="0"/>
                              <a:ea typeface="Cambria Math" panose="02040503050406030204" pitchFamily="18" charset="0"/>
                            </a:rPr>
                            <m:t>𝜆</m:t>
                          </m:r>
                        </m:sub>
                      </m:sSub>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sSub>
                            <m:sSubPr>
                              <m:ctrlPr>
                                <a:rPr lang="en-US" sz="1800" b="0" i="1" smtClean="0">
                                  <a:latin typeface="Cambria Math" panose="02040503050406030204" pitchFamily="18" charset="0"/>
                                </a:rPr>
                              </m:ctrlPr>
                            </m:sSubPr>
                            <m:e>
                              <m:r>
                                <a:rPr lang="en-US" sz="1800" i="1" smtClean="0">
                                  <a:latin typeface="Cambria Math" panose="02040503050406030204" pitchFamily="18" charset="0"/>
                                </a:rPr>
                                <m:t>𝑈</m:t>
                              </m:r>
                            </m:e>
                            <m:sub>
                              <m:r>
                                <a:rPr lang="en-US" sz="1800" b="0" i="1" smtClean="0">
                                  <a:latin typeface="Cambria Math" panose="02040503050406030204" pitchFamily="18" charset="0"/>
                                </a:rPr>
                                <m:t>𝐿</m:t>
                              </m:r>
                              <m:r>
                                <a:rPr lang="en-US" sz="1800" b="0" i="1" smtClean="0">
                                  <a:latin typeface="Cambria Math" panose="02040503050406030204" pitchFamily="18" charset="0"/>
                                  <a:ea typeface="Cambria Math" panose="02040503050406030204" pitchFamily="18" charset="0"/>
                                </a:rPr>
                                <m:t>𝜆</m:t>
                              </m:r>
                            </m:sub>
                          </m:sSub>
                        </m:num>
                        <m:den>
                          <m:rad>
                            <m:radPr>
                              <m:degHide m:val="on"/>
                              <m:ctrlPr>
                                <a:rPr lang="en-US" sz="1800" b="0" i="1" smtClean="0">
                                  <a:latin typeface="Cambria Math" panose="02040503050406030204" pitchFamily="18" charset="0"/>
                                </a:rPr>
                              </m:ctrlPr>
                            </m:radPr>
                            <m:deg/>
                            <m:e>
                              <m:r>
                                <a:rPr lang="en-US" sz="1800" b="0" i="1" smtClean="0">
                                  <a:latin typeface="Cambria Math" panose="02040503050406030204" pitchFamily="18" charset="0"/>
                                </a:rPr>
                                <m:t>3</m:t>
                              </m:r>
                            </m:e>
                          </m:rad>
                        </m:den>
                      </m:f>
                    </m:oMath>
                  </m:oMathPara>
                </a14:m>
                <a:endParaRPr lang="en-US" sz="1800" dirty="0" smtClean="0"/>
              </a:p>
              <a:p>
                <a:pPr marL="0" indent="0">
                  <a:buNone/>
                </a:pPr>
                <a14:m>
                  <m:oMathPara xmlns:m="http://schemas.openxmlformats.org/officeDocument/2006/math">
                    <m:oMathParaPr>
                      <m:jc m:val="left"/>
                    </m:oMathParaPr>
                    <m:oMath xmlns:m="http://schemas.openxmlformats.org/officeDocument/2006/math">
                      <m:sSub>
                        <m:sSubPr>
                          <m:ctrlPr>
                            <a:rPr lang="ar-SA" sz="180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𝑝h</m:t>
                          </m:r>
                          <m:r>
                            <a:rPr lang="en-US" sz="1800" b="0" i="1" smtClean="0">
                              <a:latin typeface="Cambria Math" panose="02040503050406030204" pitchFamily="18" charset="0"/>
                              <a:ea typeface="Cambria Math" panose="02040503050406030204" pitchFamily="18" charset="0"/>
                            </a:rPr>
                            <m:t>𝜆</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𝐿</m:t>
                          </m:r>
                          <m:r>
                            <a:rPr lang="en-US" sz="1800" b="0" i="1" smtClean="0">
                              <a:latin typeface="Cambria Math" panose="02040503050406030204" pitchFamily="18" charset="0"/>
                              <a:ea typeface="Cambria Math" panose="02040503050406030204" pitchFamily="18" charset="0"/>
                            </a:rPr>
                            <m:t>𝜆</m:t>
                          </m:r>
                        </m:sub>
                      </m:sSub>
                    </m:oMath>
                  </m:oMathPara>
                </a14:m>
                <a:endParaRPr lang="en-US" sz="1800" dirty="0" smtClean="0"/>
              </a:p>
              <a:p>
                <a:pPr marL="0" indent="0">
                  <a:buNone/>
                </a:pPr>
                <a14:m>
                  <m:oMathPara xmlns:m="http://schemas.openxmlformats.org/officeDocument/2006/math">
                    <m:oMathParaPr>
                      <m:jc m:val="left"/>
                    </m:oMathParaPr>
                    <m:oMath xmlns:m="http://schemas.openxmlformats.org/officeDocument/2006/math">
                      <m:sSub>
                        <m:sSubPr>
                          <m:ctrlPr>
                            <a:rPr lang="ar-SA" sz="1800" i="1" smtClean="0">
                              <a:latin typeface="Cambria Math" panose="02040503050406030204" pitchFamily="18" charset="0"/>
                            </a:rPr>
                          </m:ctrlPr>
                        </m:sSubPr>
                        <m:e>
                          <m:r>
                            <a:rPr lang="en-US" sz="1800" b="0" i="1" smtClean="0">
                              <a:latin typeface="Cambria Math" panose="02040503050406030204" pitchFamily="18" charset="0"/>
                            </a:rPr>
                            <m:t>𝑈</m:t>
                          </m:r>
                        </m:e>
                        <m:sub>
                          <m:r>
                            <a:rPr lang="en-US" sz="1800" b="0" i="1" smtClean="0">
                              <a:latin typeface="Cambria Math" panose="02040503050406030204" pitchFamily="18" charset="0"/>
                            </a:rPr>
                            <m:t>𝑝h</m:t>
                          </m:r>
                          <m:r>
                            <m:rPr>
                              <m:sty m:val="p"/>
                            </m:rPr>
                            <a:rPr lang="el-GR" sz="1800" b="0" i="1" smtClean="0">
                              <a:latin typeface="Cambria Math" panose="02040503050406030204" pitchFamily="18" charset="0"/>
                              <a:ea typeface="Cambria Math" panose="02040503050406030204" pitchFamily="18" charset="0"/>
                            </a:rPr>
                            <m:t>Δ</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𝑈</m:t>
                          </m:r>
                        </m:e>
                        <m:sub>
                          <m:r>
                            <a:rPr lang="en-US" sz="1800" b="0" i="1" smtClean="0">
                              <a:latin typeface="Cambria Math" panose="02040503050406030204" pitchFamily="18" charset="0"/>
                            </a:rPr>
                            <m:t>𝐿</m:t>
                          </m:r>
                          <m:r>
                            <m:rPr>
                              <m:sty m:val="p"/>
                            </m:rPr>
                            <a:rPr lang="el-GR" sz="1800" b="0" i="1" smtClean="0">
                              <a:latin typeface="Cambria Math" panose="02040503050406030204" pitchFamily="18" charset="0"/>
                              <a:ea typeface="Cambria Math" panose="02040503050406030204" pitchFamily="18" charset="0"/>
                            </a:rPr>
                            <m:t>Δ</m:t>
                          </m:r>
                        </m:sub>
                      </m:sSub>
                      <m:r>
                        <a:rPr lang="en-US" sz="1800" b="0" i="1" smtClean="0">
                          <a:latin typeface="Cambria Math" panose="02040503050406030204" pitchFamily="18" charset="0"/>
                        </a:rPr>
                        <m:t>      </m:t>
                      </m:r>
                    </m:oMath>
                  </m:oMathPara>
                </a14:m>
                <a:endParaRPr lang="en-US" sz="1800" b="0" i="1" dirty="0" smtClean="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sSub>
                        <m:sSubPr>
                          <m:ctrlPr>
                            <a:rPr lang="ar-SA" sz="180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𝑝h</m:t>
                          </m:r>
                          <m:r>
                            <m:rPr>
                              <m:sty m:val="p"/>
                            </m:rPr>
                            <a:rPr lang="el-GR" sz="1800" b="0" i="1" smtClean="0">
                              <a:latin typeface="Cambria Math" panose="02040503050406030204" pitchFamily="18" charset="0"/>
                              <a:ea typeface="Cambria Math" panose="02040503050406030204" pitchFamily="18" charset="0"/>
                            </a:rPr>
                            <m:t>Δ</m:t>
                          </m:r>
                        </m:sub>
                      </m:sSub>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𝐿</m:t>
                              </m:r>
                              <m:r>
                                <m:rPr>
                                  <m:sty m:val="p"/>
                                </m:rPr>
                                <a:rPr lang="el-GR" sz="1800" i="1">
                                  <a:latin typeface="Cambria Math" panose="02040503050406030204" pitchFamily="18" charset="0"/>
                                  <a:ea typeface="Cambria Math" panose="02040503050406030204" pitchFamily="18" charset="0"/>
                                </a:rPr>
                                <m:t>Δ</m:t>
                              </m:r>
                            </m:sub>
                          </m:sSub>
                        </m:num>
                        <m:den>
                          <m:rad>
                            <m:radPr>
                              <m:degHide m:val="on"/>
                              <m:ctrlPr>
                                <a:rPr lang="en-US" sz="1800" b="0" i="1" smtClean="0">
                                  <a:latin typeface="Cambria Math" panose="02040503050406030204" pitchFamily="18" charset="0"/>
                                </a:rPr>
                              </m:ctrlPr>
                            </m:radPr>
                            <m:deg/>
                            <m:e>
                              <m:r>
                                <a:rPr lang="en-US" sz="1800" b="0" i="1" smtClean="0">
                                  <a:latin typeface="Cambria Math" panose="02040503050406030204" pitchFamily="18" charset="0"/>
                                </a:rPr>
                                <m:t>3</m:t>
                              </m:r>
                            </m:e>
                          </m:rad>
                        </m:den>
                      </m:f>
                    </m:oMath>
                  </m:oMathPara>
                </a14:m>
                <a:endParaRPr lang="en-US" sz="1800" dirty="0" smtClean="0"/>
              </a:p>
              <a:p>
                <a:pPr marL="0" indent="0">
                  <a:buNone/>
                </a:pPr>
                <a:endParaRPr lang="ar-SA" sz="1800" dirty="0" smtClean="0"/>
              </a:p>
              <a:p>
                <a:pPr marL="0" indent="0">
                  <a:buNone/>
                </a:pPr>
                <a:endParaRPr lang="en-US" dirty="0"/>
              </a:p>
            </p:txBody>
          </p:sp>
        </mc:Choice>
        <mc:Fallback xmlns="">
          <p:sp>
            <p:nvSpPr>
              <p:cNvPr id="3" name="عنصر نائب للمحتوى 2"/>
              <p:cNvSpPr>
                <a:spLocks noGrp="1" noRot="1" noChangeAspect="1" noMove="1" noResize="1" noEditPoints="1" noAdjustHandles="1" noChangeArrowheads="1" noChangeShapeType="1" noTextEdit="1"/>
              </p:cNvSpPr>
              <p:nvPr>
                <p:ph sz="quarter" idx="1"/>
              </p:nvPr>
            </p:nvSpPr>
            <p:spPr>
              <a:blipFill rotWithShape="0">
                <a:blip r:embed="rId3"/>
                <a:stretch>
                  <a:fillRect t="-2133" r="-1490"/>
                </a:stretch>
              </a:blipFill>
            </p:spPr>
            <p:txBody>
              <a:bodyPr/>
              <a:lstStyle/>
              <a:p>
                <a:r>
                  <a:rPr lang="en-US">
                    <a:noFill/>
                  </a:rPr>
                  <a:t> </a:t>
                </a:r>
              </a:p>
            </p:txBody>
          </p:sp>
        </mc:Fallback>
      </mc:AlternateContent>
      <p:sp>
        <p:nvSpPr>
          <p:cNvPr id="4" name="سهم إلى اليمين 3"/>
          <p:cNvSpPr/>
          <p:nvPr/>
        </p:nvSpPr>
        <p:spPr>
          <a:xfrm>
            <a:off x="2627784" y="4725144"/>
            <a:ext cx="64807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مربع نص 4"/>
              <p:cNvSpPr txBox="1"/>
              <p:nvPr/>
            </p:nvSpPr>
            <p:spPr>
              <a:xfrm>
                <a:off x="3635896" y="3700140"/>
                <a:ext cx="3312368" cy="32851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ar-SA" i="1" smtClean="0">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𝑝h</m:t>
                          </m:r>
                          <m:r>
                            <a:rPr lang="en-US" i="1">
                              <a:latin typeface="Cambria Math" panose="02040503050406030204" pitchFamily="18" charset="0"/>
                              <a:ea typeface="Cambria Math" panose="02040503050406030204" pitchFamily="18" charset="0"/>
                            </a:rPr>
                            <m:t>𝜆</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smtClean="0">
                              <a:latin typeface="Cambria Math" panose="02040503050406030204" pitchFamily="18" charset="0"/>
                            </a:rPr>
                            <m:t>𝐿</m:t>
                          </m:r>
                          <m:r>
                            <a:rPr lang="en-US" i="1">
                              <a:latin typeface="Cambria Math" panose="02040503050406030204" pitchFamily="18" charset="0"/>
                              <a:ea typeface="Cambria Math" panose="02040503050406030204" pitchFamily="18" charset="0"/>
                            </a:rPr>
                            <m:t>𝜆</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𝑈</m:t>
                              </m:r>
                            </m:e>
                            <m:sub>
                              <m:r>
                                <a:rPr lang="en-US" b="0" i="1" smtClean="0">
                                  <a:latin typeface="Cambria Math" panose="02040503050406030204" pitchFamily="18" charset="0"/>
                                  <a:ea typeface="Cambria Math" panose="02040503050406030204" pitchFamily="18" charset="0"/>
                                </a:rPr>
                                <m:t>𝑝h</m:t>
                              </m:r>
                              <m:r>
                                <a:rPr lang="en-US" b="0" i="1" smtClean="0">
                                  <a:latin typeface="Cambria Math" panose="02040503050406030204" pitchFamily="18" charset="0"/>
                                  <a:ea typeface="Cambria Math" panose="02040503050406030204" pitchFamily="18" charset="0"/>
                                </a:rPr>
                                <m:t>𝜆</m:t>
                              </m:r>
                            </m:sub>
                          </m:sSub>
                        </m:num>
                        <m:den>
                          <m:r>
                            <a:rPr lang="en-US" b="0" i="1" smtClean="0">
                              <a:latin typeface="Cambria Math" panose="02040503050406030204" pitchFamily="18" charset="0"/>
                              <a:ea typeface="Cambria Math" panose="02040503050406030204" pitchFamily="18" charset="0"/>
                            </a:rPr>
                            <m:t>𝑍</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𝑈</m:t>
                              </m:r>
                            </m:e>
                            <m:sub>
                              <m:r>
                                <a:rPr lang="en-US" b="0" i="1" smtClean="0">
                                  <a:latin typeface="Cambria Math" panose="02040503050406030204" pitchFamily="18" charset="0"/>
                                  <a:ea typeface="Cambria Math" panose="02040503050406030204" pitchFamily="18" charset="0"/>
                                </a:rPr>
                                <m:t>𝐿</m:t>
                              </m:r>
                              <m:r>
                                <a:rPr lang="en-US" b="0" i="1" smtClean="0">
                                  <a:latin typeface="Cambria Math" panose="02040503050406030204" pitchFamily="18" charset="0"/>
                                  <a:ea typeface="Cambria Math" panose="02040503050406030204" pitchFamily="18" charset="0"/>
                                </a:rPr>
                                <m:t>𝜆</m:t>
                              </m:r>
                            </m:sub>
                          </m:sSub>
                        </m:num>
                        <m:den>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3</m:t>
                              </m:r>
                            </m:e>
                          </m:rad>
                          <m:r>
                            <a:rPr lang="en-US" b="0" i="1" smtClean="0">
                              <a:latin typeface="Cambria Math" panose="02040503050406030204" pitchFamily="18" charset="0"/>
                              <a:ea typeface="Cambria Math" panose="02040503050406030204" pitchFamily="18" charset="0"/>
                            </a:rPr>
                            <m:t>𝑧</m:t>
                          </m:r>
                        </m:den>
                      </m:f>
                    </m:oMath>
                  </m:oMathPara>
                </a14:m>
                <a:endParaRPr lang="en-US" dirty="0" smtClean="0"/>
              </a:p>
              <a:p>
                <a:pPr/>
                <a14:m>
                  <m:oMathPara xmlns:m="http://schemas.openxmlformats.org/officeDocument/2006/math">
                    <m:oMathParaPr>
                      <m:jc m:val="centerGroup"/>
                    </m:oMathParaPr>
                    <m:oMath xmlns:m="http://schemas.openxmlformats.org/officeDocument/2006/math">
                      <m:sSub>
                        <m:sSubPr>
                          <m:ctrlPr>
                            <a:rPr lang="ar-SA"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𝑝h</m:t>
                          </m:r>
                          <m:r>
                            <m:rPr>
                              <m:sty m:val="p"/>
                            </m:rPr>
                            <a:rPr lang="el-GR" i="1" smtClean="0">
                              <a:latin typeface="Cambria Math" panose="02040503050406030204" pitchFamily="18" charset="0"/>
                              <a:ea typeface="Cambria Math" panose="02040503050406030204" pitchFamily="18" charset="0"/>
                            </a:rPr>
                            <m:t>Δ</m:t>
                          </m:r>
                        </m:sub>
                      </m:sSub>
                      <m:r>
                        <a:rPr lang="en-US" i="1">
                          <a:latin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𝐿</m:t>
                              </m:r>
                              <m:r>
                                <m:rPr>
                                  <m:sty m:val="p"/>
                                </m:rPr>
                                <a:rPr lang="el-GR" i="1">
                                  <a:latin typeface="Cambria Math" panose="02040503050406030204" pitchFamily="18" charset="0"/>
                                  <a:ea typeface="Cambria Math" panose="02040503050406030204" pitchFamily="18" charset="0"/>
                                </a:rPr>
                                <m:t>Δ</m:t>
                              </m:r>
                            </m:sub>
                          </m:sSub>
                        </m:num>
                        <m:den>
                          <m:rad>
                            <m:radPr>
                              <m:degHide m:val="on"/>
                              <m:ctrlPr>
                                <a:rPr lang="en-US"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3</m:t>
                              </m:r>
                            </m:e>
                          </m:rad>
                        </m:den>
                      </m:f>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𝑈</m:t>
                              </m:r>
                            </m:e>
                            <m:sub>
                              <m:r>
                                <a:rPr lang="en-US" i="1">
                                  <a:latin typeface="Cambria Math" panose="02040503050406030204" pitchFamily="18" charset="0"/>
                                  <a:ea typeface="Cambria Math" panose="02040503050406030204" pitchFamily="18" charset="0"/>
                                </a:rPr>
                                <m:t>𝑝h</m:t>
                              </m:r>
                              <m:r>
                                <m:rPr>
                                  <m:sty m:val="p"/>
                                </m:rPr>
                                <a:rPr lang="el-GR" i="1" smtClean="0">
                                  <a:latin typeface="Cambria Math" panose="02040503050406030204" pitchFamily="18" charset="0"/>
                                  <a:ea typeface="Cambria Math" panose="02040503050406030204" pitchFamily="18" charset="0"/>
                                </a:rPr>
                                <m:t>Δ</m:t>
                              </m:r>
                            </m:sub>
                          </m:sSub>
                        </m:num>
                        <m:den>
                          <m:r>
                            <a:rPr lang="en-US" i="1">
                              <a:latin typeface="Cambria Math" panose="02040503050406030204" pitchFamily="18" charset="0"/>
                              <a:ea typeface="Cambria Math" panose="02040503050406030204" pitchFamily="18" charset="0"/>
                            </a:rPr>
                            <m:t>𝑍</m:t>
                          </m:r>
                        </m:den>
                      </m:f>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𝑈</m:t>
                              </m:r>
                            </m:e>
                            <m:sub>
                              <m:r>
                                <a:rPr lang="en-US" i="1">
                                  <a:latin typeface="Cambria Math" panose="02040503050406030204" pitchFamily="18" charset="0"/>
                                  <a:ea typeface="Cambria Math" panose="02040503050406030204" pitchFamily="18" charset="0"/>
                                </a:rPr>
                                <m:t>𝐿</m:t>
                              </m:r>
                              <m:r>
                                <m:rPr>
                                  <m:sty m:val="p"/>
                                </m:rPr>
                                <a:rPr lang="el-GR" i="1" smtClean="0">
                                  <a:latin typeface="Cambria Math" panose="02040503050406030204" pitchFamily="18" charset="0"/>
                                  <a:ea typeface="Cambria Math" panose="02040503050406030204" pitchFamily="18" charset="0"/>
                                </a:rPr>
                                <m:t>Δ</m:t>
                              </m:r>
                            </m:sub>
                          </m:sSub>
                        </m:num>
                        <m:den>
                          <m:r>
                            <a:rPr lang="en-US" i="1">
                              <a:latin typeface="Cambria Math" panose="02040503050406030204" pitchFamily="18" charset="0"/>
                              <a:ea typeface="Cambria Math" panose="02040503050406030204" pitchFamily="18" charset="0"/>
                            </a:rPr>
                            <m:t>𝑧</m:t>
                          </m:r>
                        </m:den>
                      </m:f>
                    </m:oMath>
                  </m:oMathPara>
                </a14:m>
                <a:endParaRPr lang="en-US" dirty="0" smtClean="0"/>
              </a:p>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𝐿</m:t>
                              </m:r>
                              <m:r>
                                <m:rPr>
                                  <m:sty m:val="p"/>
                                </m:rPr>
                                <a:rPr lang="el-GR" i="1">
                                  <a:latin typeface="Cambria Math" panose="02040503050406030204" pitchFamily="18" charset="0"/>
                                  <a:ea typeface="Cambria Math" panose="02040503050406030204" pitchFamily="18" charset="0"/>
                                </a:rPr>
                                <m:t>Δ</m:t>
                              </m:r>
                            </m:sub>
                          </m:sSub>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3</m:t>
                              </m:r>
                            </m:e>
                          </m:rad>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i="1">
                                  <a:latin typeface="Cambria Math" panose="02040503050406030204" pitchFamily="18" charset="0"/>
                                </a:rPr>
                                <m:t>𝑈</m:t>
                              </m:r>
                            </m:e>
                            <m:sub>
                              <m:r>
                                <a:rPr lang="en-US" b="0" i="1" smtClean="0">
                                  <a:latin typeface="Cambria Math" panose="02040503050406030204" pitchFamily="18" charset="0"/>
                                </a:rPr>
                                <m:t>𝐿</m:t>
                              </m:r>
                              <m:r>
                                <m:rPr>
                                  <m:sty m:val="p"/>
                                </m:rPr>
                                <a:rPr lang="el-GR" b="0" i="1" smtClean="0">
                                  <a:latin typeface="Cambria Math" panose="02040503050406030204" pitchFamily="18" charset="0"/>
                                  <a:ea typeface="Cambria Math" panose="02040503050406030204" pitchFamily="18" charset="0"/>
                                </a:rPr>
                                <m:t>Δ</m:t>
                              </m:r>
                            </m:sub>
                          </m:sSub>
                        </m:num>
                        <m:den>
                          <m:r>
                            <a:rPr lang="en-US" b="0" i="1" smtClean="0">
                              <a:latin typeface="Cambria Math" panose="02040503050406030204" pitchFamily="18" charset="0"/>
                            </a:rPr>
                            <m:t>𝑧</m:t>
                          </m:r>
                        </m:den>
                      </m:f>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𝐿</m:t>
                          </m:r>
                          <m:r>
                            <a:rPr lang="en-US" b="0" i="1" smtClean="0">
                              <a:latin typeface="Cambria Math" panose="02040503050406030204" pitchFamily="18" charset="0"/>
                              <a:ea typeface="Cambria Math" panose="02040503050406030204" pitchFamily="18" charset="0"/>
                            </a:rPr>
                            <m:t>∆</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3</m:t>
                              </m:r>
                            </m:e>
                          </m:ra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𝑈</m:t>
                              </m:r>
                            </m:e>
                            <m:sub>
                              <m:r>
                                <a:rPr lang="en-US" b="0" i="1" smtClean="0">
                                  <a:latin typeface="Cambria Math" panose="02040503050406030204" pitchFamily="18" charset="0"/>
                                  <a:ea typeface="Cambria Math" panose="02040503050406030204" pitchFamily="18" charset="0"/>
                                </a:rPr>
                                <m:t>𝐿</m:t>
                              </m:r>
                              <m:r>
                                <a:rPr lang="en-US" b="0" i="1" smtClean="0">
                                  <a:latin typeface="Cambria Math" panose="02040503050406030204" pitchFamily="18" charset="0"/>
                                  <a:ea typeface="Cambria Math" panose="02040503050406030204" pitchFamily="18" charset="0"/>
                                </a:rPr>
                                <m:t>∆</m:t>
                              </m:r>
                            </m:sub>
                          </m:sSub>
                        </m:num>
                        <m:den>
                          <m:r>
                            <a:rPr lang="en-US" b="0" i="1" smtClean="0">
                              <a:latin typeface="Cambria Math" panose="02040503050406030204" pitchFamily="18" charset="0"/>
                              <a:ea typeface="Cambria Math" panose="02040503050406030204" pitchFamily="18" charset="0"/>
                            </a:rPr>
                            <m:t>𝑧</m:t>
                          </m:r>
                        </m:den>
                      </m:f>
                    </m:oMath>
                  </m:oMathPara>
                </a14:m>
                <a:endParaRPr lang="en-US" dirty="0" smtClean="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𝐿</m:t>
                          </m:r>
                          <m:r>
                            <a:rPr lang="en-US" b="0" i="1" smtClean="0">
                              <a:latin typeface="Cambria Math" panose="02040503050406030204" pitchFamily="18" charset="0"/>
                              <a:ea typeface="Cambria Math" panose="02040503050406030204" pitchFamily="18" charset="0"/>
                            </a:rPr>
                            <m:t>𝜆</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i="1" smtClean="0">
                                  <a:latin typeface="Cambria Math" panose="02040503050406030204" pitchFamily="18" charset="0"/>
                                </a:rPr>
                                <m:t>𝑈</m:t>
                              </m:r>
                            </m:e>
                            <m:sub>
                              <m:r>
                                <a:rPr lang="en-US" b="0" i="1" smtClean="0">
                                  <a:latin typeface="Cambria Math" panose="02040503050406030204" pitchFamily="18" charset="0"/>
                                </a:rPr>
                                <m:t>𝐿</m:t>
                              </m:r>
                            </m:sub>
                          </m:sSub>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3</m:t>
                              </m:r>
                            </m:e>
                          </m:rad>
                          <m:r>
                            <a:rPr lang="en-US" b="0" i="1" smtClean="0">
                              <a:latin typeface="Cambria Math" panose="02040503050406030204" pitchFamily="18" charset="0"/>
                            </a:rPr>
                            <m:t>∗</m:t>
                          </m:r>
                          <m:r>
                            <a:rPr lang="en-US" b="0" i="1" smtClean="0">
                              <a:latin typeface="Cambria Math" panose="02040503050406030204" pitchFamily="18" charset="0"/>
                            </a:rPr>
                            <m:t>𝑧</m:t>
                          </m:r>
                        </m:den>
                      </m:f>
                      <m:r>
                        <a:rPr lang="en-US" i="1">
                          <a:latin typeface="Cambria Math" panose="02040503050406030204" pitchFamily="18" charset="0"/>
                          <a:ea typeface="Cambria Math" panose="02040503050406030204" pitchFamily="18" charset="0"/>
                        </a:rPr>
                        <m:t>⟹</m:t>
                      </m:r>
                      <m:f>
                        <m:fPr>
                          <m:ctrlPr>
                            <a:rPr lang="en-US" b="1" i="1" smtClean="0">
                              <a:solidFill>
                                <a:srgbClr val="0070C0"/>
                              </a:solidFill>
                              <a:latin typeface="Cambria Math" panose="02040503050406030204" pitchFamily="18" charset="0"/>
                              <a:ea typeface="Cambria Math" panose="02040503050406030204" pitchFamily="18" charset="0"/>
                            </a:rPr>
                          </m:ctrlPr>
                        </m:fPr>
                        <m:num>
                          <m:sSub>
                            <m:sSubPr>
                              <m:ctrlPr>
                                <a:rPr lang="en-US" b="1" i="1" smtClean="0">
                                  <a:solidFill>
                                    <a:srgbClr val="0070C0"/>
                                  </a:solidFill>
                                  <a:latin typeface="Cambria Math" panose="02040503050406030204" pitchFamily="18" charset="0"/>
                                  <a:ea typeface="Cambria Math" panose="02040503050406030204" pitchFamily="18" charset="0"/>
                                </a:rPr>
                              </m:ctrlPr>
                            </m:sSubPr>
                            <m:e>
                              <m:r>
                                <a:rPr lang="en-US" b="1" i="1">
                                  <a:solidFill>
                                    <a:srgbClr val="0070C0"/>
                                  </a:solidFill>
                                  <a:latin typeface="Cambria Math" panose="02040503050406030204" pitchFamily="18" charset="0"/>
                                  <a:ea typeface="Cambria Math" panose="02040503050406030204" pitchFamily="18" charset="0"/>
                                </a:rPr>
                                <m:t>𝑰</m:t>
                              </m:r>
                            </m:e>
                            <m:sub>
                              <m:r>
                                <a:rPr lang="en-US" b="1" i="1" smtClean="0">
                                  <a:solidFill>
                                    <a:srgbClr val="0070C0"/>
                                  </a:solidFill>
                                  <a:latin typeface="Cambria Math" panose="02040503050406030204" pitchFamily="18" charset="0"/>
                                  <a:ea typeface="Cambria Math" panose="02040503050406030204" pitchFamily="18" charset="0"/>
                                </a:rPr>
                                <m:t>𝑳</m:t>
                              </m:r>
                              <m:r>
                                <a:rPr lang="en-US" b="1" i="1" smtClean="0">
                                  <a:solidFill>
                                    <a:srgbClr val="0070C0"/>
                                  </a:solidFill>
                                  <a:latin typeface="Cambria Math" panose="02040503050406030204" pitchFamily="18" charset="0"/>
                                  <a:ea typeface="Cambria Math" panose="02040503050406030204" pitchFamily="18" charset="0"/>
                                </a:rPr>
                                <m:t>𝝀</m:t>
                              </m:r>
                            </m:sub>
                          </m:sSub>
                        </m:num>
                        <m:den>
                          <m:sSub>
                            <m:sSubPr>
                              <m:ctrlPr>
                                <a:rPr lang="en-US" b="1" i="1" smtClean="0">
                                  <a:solidFill>
                                    <a:srgbClr val="0070C0"/>
                                  </a:solidFill>
                                  <a:latin typeface="Cambria Math" panose="02040503050406030204" pitchFamily="18" charset="0"/>
                                  <a:ea typeface="Cambria Math" panose="02040503050406030204" pitchFamily="18" charset="0"/>
                                </a:rPr>
                              </m:ctrlPr>
                            </m:sSubPr>
                            <m:e>
                              <m:r>
                                <a:rPr lang="en-US" b="1" i="1" smtClean="0">
                                  <a:solidFill>
                                    <a:srgbClr val="0070C0"/>
                                  </a:solidFill>
                                  <a:latin typeface="Cambria Math" panose="02040503050406030204" pitchFamily="18" charset="0"/>
                                  <a:ea typeface="Cambria Math" panose="02040503050406030204" pitchFamily="18" charset="0"/>
                                </a:rPr>
                                <m:t>𝑰</m:t>
                              </m:r>
                            </m:e>
                            <m:sub>
                              <m:r>
                                <a:rPr lang="en-US" b="1" i="1" smtClean="0">
                                  <a:solidFill>
                                    <a:srgbClr val="0070C0"/>
                                  </a:solidFill>
                                  <a:latin typeface="Cambria Math" panose="02040503050406030204" pitchFamily="18" charset="0"/>
                                  <a:ea typeface="Cambria Math" panose="02040503050406030204" pitchFamily="18" charset="0"/>
                                </a:rPr>
                                <m:t>𝑳</m:t>
                              </m:r>
                              <m:r>
                                <a:rPr lang="el-GR" b="1" i="1" smtClean="0">
                                  <a:solidFill>
                                    <a:srgbClr val="0070C0"/>
                                  </a:solidFill>
                                  <a:latin typeface="Cambria Math" panose="02040503050406030204" pitchFamily="18" charset="0"/>
                                  <a:ea typeface="Cambria Math" panose="02040503050406030204" pitchFamily="18" charset="0"/>
                                </a:rPr>
                                <m:t>𝜟</m:t>
                              </m:r>
                            </m:sub>
                          </m:sSub>
                        </m:den>
                      </m:f>
                      <m:r>
                        <a:rPr lang="en-US" b="0" i="1" smtClean="0">
                          <a:latin typeface="Cambria Math" panose="02040503050406030204" pitchFamily="18" charset="0"/>
                          <a:ea typeface="Cambria Math" panose="02040503050406030204" pitchFamily="18" charset="0"/>
                        </a:rPr>
                        <m:t>=</m:t>
                      </m:r>
                      <m:f>
                        <m:fPr>
                          <m:ctrlPr>
                            <a:rPr lang="en-US" b="0" i="1" smtClean="0">
                              <a:solidFill>
                                <a:srgbClr val="FF2121"/>
                              </a:solidFill>
                              <a:latin typeface="Cambria Math" panose="02040503050406030204" pitchFamily="18" charset="0"/>
                              <a:ea typeface="Cambria Math" panose="02040503050406030204" pitchFamily="18" charset="0"/>
                            </a:rPr>
                          </m:ctrlPr>
                        </m:fPr>
                        <m:num>
                          <m:r>
                            <a:rPr lang="en-US" b="0" i="1" smtClean="0">
                              <a:solidFill>
                                <a:srgbClr val="FF2121"/>
                              </a:solidFill>
                              <a:latin typeface="Cambria Math" panose="02040503050406030204" pitchFamily="18" charset="0"/>
                              <a:ea typeface="Cambria Math" panose="02040503050406030204" pitchFamily="18" charset="0"/>
                            </a:rPr>
                            <m:t>1</m:t>
                          </m:r>
                        </m:num>
                        <m:den>
                          <m:r>
                            <a:rPr lang="en-US" b="0" i="1" smtClean="0">
                              <a:solidFill>
                                <a:srgbClr val="FF2121"/>
                              </a:solidFill>
                              <a:latin typeface="Cambria Math" panose="02040503050406030204" pitchFamily="18" charset="0"/>
                              <a:ea typeface="Cambria Math" panose="02040503050406030204" pitchFamily="18" charset="0"/>
                            </a:rPr>
                            <m:t>3</m:t>
                          </m:r>
                        </m:den>
                      </m:f>
                    </m:oMath>
                  </m:oMathPara>
                </a14:m>
                <a:endParaRPr lang="en-US" b="0" dirty="0" smtClean="0">
                  <a:ea typeface="Cambria Math" panose="02040503050406030204" pitchFamily="18" charset="0"/>
                </a:endParaRPr>
              </a:p>
              <a:p>
                <a:endParaRPr lang="en-US" b="0"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𝐼</m:t>
                          </m:r>
                        </m:e>
                        <m:sub>
                          <m:r>
                            <a:rPr lang="en-US" b="0" i="1" smtClean="0">
                              <a:solidFill>
                                <a:srgbClr val="0070C0"/>
                              </a:solidFill>
                              <a:latin typeface="Cambria Math" panose="02040503050406030204" pitchFamily="18" charset="0"/>
                            </a:rPr>
                            <m:t>𝐿</m:t>
                          </m:r>
                          <m:r>
                            <m:rPr>
                              <m:sty m:val="p"/>
                            </m:rPr>
                            <a:rPr lang="el-GR" b="0" i="1" smtClean="0">
                              <a:solidFill>
                                <a:srgbClr val="0070C0"/>
                              </a:solidFill>
                              <a:latin typeface="Cambria Math" panose="02040503050406030204" pitchFamily="18" charset="0"/>
                              <a:ea typeface="Cambria Math" panose="02040503050406030204" pitchFamily="18" charset="0"/>
                            </a:rPr>
                            <m:t>Δ</m:t>
                          </m:r>
                        </m:sub>
                      </m:sSub>
                      <m:r>
                        <a:rPr lang="en-US" b="0" i="1" smtClean="0">
                          <a:solidFill>
                            <a:srgbClr val="0070C0"/>
                          </a:solidFill>
                          <a:latin typeface="Cambria Math" panose="02040503050406030204" pitchFamily="18" charset="0"/>
                        </a:rPr>
                        <m:t>=</m:t>
                      </m:r>
                      <m:r>
                        <a:rPr lang="en-US" b="0" i="1" smtClean="0">
                          <a:solidFill>
                            <a:srgbClr val="FF2121"/>
                          </a:solidFill>
                          <a:effectLst>
                            <a:outerShdw blurRad="38100" dist="38100" dir="2700000" algn="tl">
                              <a:srgbClr val="000000">
                                <a:alpha val="43137"/>
                              </a:srgbClr>
                            </a:outerShdw>
                          </a:effectLst>
                          <a:latin typeface="Cambria Math" panose="02040503050406030204" pitchFamily="18" charset="0"/>
                        </a:rPr>
                        <m:t>3</m:t>
                      </m:r>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𝐼</m:t>
                          </m:r>
                        </m:e>
                        <m:sub>
                          <m:r>
                            <a:rPr lang="en-US" b="0" i="1" smtClean="0">
                              <a:solidFill>
                                <a:srgbClr val="0070C0"/>
                              </a:solidFill>
                              <a:latin typeface="Cambria Math" panose="02040503050406030204" pitchFamily="18" charset="0"/>
                            </a:rPr>
                            <m:t>𝐿</m:t>
                          </m:r>
                          <m:r>
                            <a:rPr lang="en-US" b="0" i="1" smtClean="0">
                              <a:solidFill>
                                <a:srgbClr val="0070C0"/>
                              </a:solidFill>
                              <a:latin typeface="Cambria Math" panose="02040503050406030204" pitchFamily="18" charset="0"/>
                              <a:ea typeface="Cambria Math" panose="02040503050406030204" pitchFamily="18" charset="0"/>
                            </a:rPr>
                            <m:t>𝜆</m:t>
                          </m:r>
                        </m:sub>
                      </m:sSub>
                    </m:oMath>
                  </m:oMathPara>
                </a14:m>
                <a:endParaRPr lang="en-US" dirty="0">
                  <a:solidFill>
                    <a:srgbClr val="0070C0"/>
                  </a:solidFill>
                </a:endParaRPr>
              </a:p>
              <a:p>
                <a:endParaRPr lang="en-US" dirty="0"/>
              </a:p>
            </p:txBody>
          </p:sp>
        </mc:Choice>
        <mc:Fallback xmlns="">
          <p:sp>
            <p:nvSpPr>
              <p:cNvPr id="5" name="مربع نص 4"/>
              <p:cNvSpPr txBox="1">
                <a:spLocks noRot="1" noChangeAspect="1" noMove="1" noResize="1" noEditPoints="1" noAdjustHandles="1" noChangeArrowheads="1" noChangeShapeType="1" noTextEdit="1"/>
              </p:cNvSpPr>
              <p:nvPr/>
            </p:nvSpPr>
            <p:spPr>
              <a:xfrm>
                <a:off x="3635896" y="3700140"/>
                <a:ext cx="3312368" cy="3285130"/>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1571451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عنوان 1"/>
              <p:cNvSpPr>
                <a:spLocks noGrp="1"/>
              </p:cNvSpPr>
              <p:nvPr>
                <p:ph type="title"/>
              </p:nvPr>
            </p:nvSpPr>
            <p:spPr/>
            <p:txBody>
              <a:bodyPr/>
              <a:lstStyle/>
              <a:p>
                <a:pPr algn="r"/>
                <a:r>
                  <a:rPr lang="ar-SA" dirty="0" smtClean="0">
                    <a:solidFill>
                      <a:srgbClr val="0070C0"/>
                    </a:solidFill>
                    <a:cs typeface="+mn-cs"/>
                  </a:rPr>
                  <a:t>الإقلاع النجمي المثلثي </a:t>
                </a:r>
                <a14:m>
                  <m:oMath xmlns:m="http://schemas.openxmlformats.org/officeDocument/2006/math">
                    <m:r>
                      <a:rPr lang="ar-SA" i="1" smtClean="0">
                        <a:solidFill>
                          <a:srgbClr val="0070C0"/>
                        </a:solidFill>
                        <a:latin typeface="Cambria Math" panose="02040503050406030204" pitchFamily="18" charset="0"/>
                        <a:ea typeface="Cambria Math" panose="02040503050406030204" pitchFamily="18" charset="0"/>
                        <a:cs typeface="+mn-cs"/>
                      </a:rPr>
                      <m:t>𝜆</m:t>
                    </m:r>
                    <m:r>
                      <a:rPr lang="ar-SA" b="0" i="1" smtClean="0">
                        <a:solidFill>
                          <a:srgbClr val="0070C0"/>
                        </a:solidFill>
                        <a:latin typeface="Cambria Math" panose="02040503050406030204" pitchFamily="18" charset="0"/>
                        <a:ea typeface="Cambria Math" panose="02040503050406030204" pitchFamily="18" charset="0"/>
                        <a:cs typeface="+mn-cs"/>
                      </a:rPr>
                      <m:t>/</m:t>
                    </m:r>
                    <m:r>
                      <m:rPr>
                        <m:sty m:val="p"/>
                      </m:rPr>
                      <a:rPr lang="el-GR" b="0" i="1" smtClean="0">
                        <a:solidFill>
                          <a:srgbClr val="0070C0"/>
                        </a:solidFill>
                        <a:latin typeface="Cambria Math" panose="02040503050406030204" pitchFamily="18" charset="0"/>
                        <a:ea typeface="Cambria Math" panose="02040503050406030204" pitchFamily="18" charset="0"/>
                        <a:cs typeface="+mn-cs"/>
                      </a:rPr>
                      <m:t>Δ</m:t>
                    </m:r>
                  </m:oMath>
                </a14:m>
                <a:r>
                  <a:rPr lang="ar-SA" dirty="0" smtClean="0">
                    <a:solidFill>
                      <a:srgbClr val="0070C0"/>
                    </a:solidFill>
                    <a:cs typeface="+mn-cs"/>
                  </a:rPr>
                  <a:t>:</a:t>
                </a:r>
                <a:endParaRPr lang="en-US" dirty="0">
                  <a:solidFill>
                    <a:srgbClr val="0070C0"/>
                  </a:solidFill>
                  <a:cs typeface="+mn-cs"/>
                </a:endParaRPr>
              </a:p>
            </p:txBody>
          </p:sp>
        </mc:Choice>
        <mc:Fallback xmlns="">
          <p:sp>
            <p:nvSpPr>
              <p:cNvPr id="2" name="عنوان 1"/>
              <p:cNvSpPr>
                <a:spLocks noGrp="1" noRot="1" noChangeAspect="1" noMove="1" noResize="1" noEditPoints="1" noAdjustHandles="1" noChangeArrowheads="1" noChangeShapeType="1" noTextEdit="1"/>
              </p:cNvSpPr>
              <p:nvPr>
                <p:ph type="title"/>
              </p:nvPr>
            </p:nvSpPr>
            <p:spPr>
              <a:blipFill rotWithShape="0">
                <a:blip r:embed="rId2"/>
                <a:stretch>
                  <a:fillRect r="-2745" b="-191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عنصر نائب للمحتوى 2"/>
              <p:cNvSpPr>
                <a:spLocks noGrp="1"/>
              </p:cNvSpPr>
              <p:nvPr>
                <p:ph sz="quarter" idx="1"/>
              </p:nvPr>
            </p:nvSpPr>
            <p:spPr>
              <a:xfrm>
                <a:off x="755576" y="1447800"/>
                <a:ext cx="7931224" cy="4572000"/>
              </a:xfrm>
            </p:spPr>
            <p:txBody>
              <a:bodyPr>
                <a:normAutofit fontScale="70000" lnSpcReduction="20000"/>
              </a:bodyPr>
              <a:lstStyle/>
              <a:p>
                <a:pPr marL="0" indent="0" algn="just">
                  <a:buNone/>
                </a:pPr>
                <a:r>
                  <a:rPr lang="ar-SA" dirty="0" smtClean="0"/>
                  <a:t>من المعلوم أن المحرك عند بدء دورانه يحتاج إلى طاقة أكبر وبالتالي يسحب شدة تيار بدء أعلى من القيمة المسجلة على لوحته الاسمية والتي تتحملها ملفات المحرك.</a:t>
                </a:r>
              </a:p>
              <a:p>
                <a:pPr marL="0" indent="0" algn="just">
                  <a:buNone/>
                </a:pPr>
                <a:r>
                  <a:rPr lang="ar-SA" dirty="0" smtClean="0"/>
                  <a:t>كلما زادت قدرة المحرك كلما ارتفعت قيمة تيار البدء لتصل إلى أكثر من خمسة أو ستة أضعاف القيمة الاسمية مما ينتج عنه :</a:t>
                </a:r>
              </a:p>
              <a:p>
                <a:pPr marL="0" indent="0" algn="just">
                  <a:buNone/>
                </a:pPr>
                <a:r>
                  <a:rPr lang="ar-SA" dirty="0" smtClean="0"/>
                  <a:t>ارتفاع في درجة حرارة الملفات تؤدي إلى احتراق المحرك</a:t>
                </a:r>
              </a:p>
              <a:p>
                <a:pPr marL="0" indent="0" algn="just">
                  <a:buNone/>
                </a:pPr>
                <a:r>
                  <a:rPr lang="ar-SA" dirty="0" smtClean="0"/>
                  <a:t> كما يؤدي إلى هبوط في جهد الشبكة العامة.</a:t>
                </a:r>
              </a:p>
              <a:p>
                <a:pPr marL="0" indent="0" algn="just">
                  <a:buNone/>
                </a:pPr>
                <a:r>
                  <a:rPr lang="ar-SA" dirty="0" smtClean="0"/>
                  <a:t>لتلافي شدة تيار البدء العالية توجد عدة طرق مستخدمة أكثرها انتشاراَ طريق الإقلاع النجمي المثلثي </a:t>
                </a:r>
              </a:p>
              <a:p>
                <a:pPr marL="0" indent="0" algn="just">
                  <a:buNone/>
                </a:pPr>
                <a:r>
                  <a:rPr lang="ar-SA" dirty="0" smtClean="0"/>
                  <a:t>باستخدام هذه الطريقة فإننا نخفض  قيمة تيار الإقلاع إلى الثلث (وكذلك عزم الإقلاع) مما يؤدي للتخلص من مساوئ تيار الإقلاع وتتم آلية الإقلاع كما يلي :</a:t>
                </a:r>
              </a:p>
              <a:p>
                <a:pPr marL="0" indent="0" algn="just">
                  <a:buNone/>
                </a:pPr>
                <a:r>
                  <a:rPr lang="ar-SA" dirty="0" smtClean="0"/>
                  <a:t>بالنسبة لأي محرك </a:t>
                </a:r>
                <a:r>
                  <a:rPr lang="en-US" dirty="0" smtClean="0"/>
                  <a:t>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380</m:t>
                    </m:r>
                    <m:r>
                      <m:rPr>
                        <m:sty m:val="p"/>
                      </m:rPr>
                      <a:rPr lang="el-GR" b="0"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660</m:t>
                    </m:r>
                    <m:r>
                      <a:rPr lang="en-US" b="0" i="1" smtClean="0">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m:t>
                    </m:r>
                  </m:oMath>
                </a14:m>
                <a:r>
                  <a:rPr lang="ar-SA" dirty="0" smtClean="0"/>
                  <a:t>حيث يبدأ إقلاعه بتوصيل ملفاته على شكل نجمي وتطبيق جهد التوصيل المثلثي </a:t>
                </a:r>
                <a14:m>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660</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3</m:t>
                                </m:r>
                              </m:e>
                            </m:rad>
                          </m:den>
                        </m:f>
                      </m:e>
                    </m:d>
                    <m:r>
                      <a:rPr lang="en-US" b="0" i="1" smtClean="0">
                        <a:latin typeface="Cambria Math" panose="02040503050406030204" pitchFamily="18" charset="0"/>
                      </a:rPr>
                      <m:t>=</m:t>
                    </m:r>
                    <m:r>
                      <a:rPr lang="en-US" b="0" i="1" smtClean="0">
                        <a:latin typeface="Cambria Math" panose="02040503050406030204" pitchFamily="18" charset="0"/>
                      </a:rPr>
                      <m:t>380</m:t>
                    </m:r>
                    <m:r>
                      <a:rPr lang="en-US" b="0" i="1" smtClean="0">
                        <a:latin typeface="Cambria Math" panose="02040503050406030204" pitchFamily="18" charset="0"/>
                      </a:rPr>
                      <m:t>𝑉</m:t>
                    </m:r>
                    <m:r>
                      <a:rPr lang="en-US" b="0" i="1" smtClean="0">
                        <a:latin typeface="Cambria Math" panose="02040503050406030204" pitchFamily="18" charset="0"/>
                      </a:rPr>
                      <m:t>)</m:t>
                    </m:r>
                  </m:oMath>
                </a14:m>
                <a:r>
                  <a:rPr lang="ar-SA" dirty="0" smtClean="0"/>
                  <a:t> أي ما يعادل </a:t>
                </a:r>
                <a:r>
                  <a:rPr lang="en-US" dirty="0" smtClean="0"/>
                  <a:t>58%</a:t>
                </a:r>
                <a:r>
                  <a:rPr lang="ar-SA" dirty="0" smtClean="0"/>
                  <a:t> من جهده الاسمي وبهذا ينخفض تيار الإقلاع إلى الثلث وبعد فترة بحدود </a:t>
                </a:r>
                <a:r>
                  <a:rPr lang="en-US" dirty="0" smtClean="0"/>
                  <a:t> </a:t>
                </a:r>
                <a:r>
                  <a:rPr lang="en-US" dirty="0"/>
                  <a:t> </a:t>
                </a:r>
                <a:r>
                  <a:rPr lang="en-US" dirty="0" smtClean="0"/>
                  <a:t>(7-15sec)</a:t>
                </a:r>
                <a:r>
                  <a:rPr lang="ar-SA" dirty="0" smtClean="0"/>
                  <a:t>(حسب كتلة المحرك وعزم عطالته) بحيث يصل المحرك لسرعة دوران مساوية تقريبا إلى </a:t>
                </a:r>
                <a:r>
                  <a:rPr lang="en-US" dirty="0" smtClean="0"/>
                  <a:t>70%</a:t>
                </a:r>
                <a:r>
                  <a:rPr lang="ar-SA" dirty="0" smtClean="0"/>
                  <a:t> من سرعة الدوران الاسمية له عندها نبدل توصيل الملفات إلى الشكل المثلثي</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Δ</m:t>
                    </m:r>
                    <m:r>
                      <a:rPr lang="ar-SA" b="0" i="1" smtClean="0">
                        <a:latin typeface="Cambria Math" panose="02040503050406030204" pitchFamily="18" charset="0"/>
                        <a:ea typeface="Cambria Math" panose="02040503050406030204" pitchFamily="18" charset="0"/>
                      </a:rPr>
                      <m:t> </m:t>
                    </m:r>
                  </m:oMath>
                </a14:m>
                <a:r>
                  <a:rPr lang="ar-SA" dirty="0" smtClean="0"/>
                  <a:t> أثناء دوران المحرك وجهد التغذية هو نفسه جهد المثلثي </a:t>
                </a:r>
                <a:r>
                  <a:rPr lang="en-US" dirty="0" smtClean="0"/>
                  <a:t>380V</a:t>
                </a:r>
                <a:r>
                  <a:rPr lang="ar-SA" dirty="0" smtClean="0"/>
                  <a:t> عندها يدور المحرك بكامل استطاعته ومن الممكن تحميله بحمل كامل </a:t>
                </a:r>
              </a:p>
              <a:p>
                <a:pPr marL="0" indent="0" algn="just">
                  <a:buNone/>
                </a:pPr>
                <a:r>
                  <a:rPr lang="ar-SA" dirty="0" smtClean="0"/>
                  <a:t>تستخدم هذه الطريقة عادة في المراوح والمضخات.</a:t>
                </a:r>
              </a:p>
              <a:p>
                <a:pPr marL="0" indent="0" algn="just">
                  <a:buNone/>
                </a:pPr>
                <a:r>
                  <a:rPr lang="ar-SA" dirty="0" smtClean="0"/>
                  <a:t>لذلك عند توصيل المحركات بهذه الطريقة يجب أن يكون جهد المصدر نفس جهد المحرك في </a:t>
                </a:r>
                <a:r>
                  <a:rPr lang="ar-SA" smtClean="0"/>
                  <a:t>توصيلة المثلثي.</a:t>
                </a:r>
                <a:endParaRPr lang="ar-SA" dirty="0" smtClean="0"/>
              </a:p>
            </p:txBody>
          </p:sp>
        </mc:Choice>
        <mc:Fallback xmlns="">
          <p:sp>
            <p:nvSpPr>
              <p:cNvPr id="3" name="عنصر نائب للمحتوى 2"/>
              <p:cNvSpPr>
                <a:spLocks noGrp="1" noRot="1" noChangeAspect="1" noMove="1" noResize="1" noEditPoints="1" noAdjustHandles="1" noChangeArrowheads="1" noChangeShapeType="1" noTextEdit="1"/>
              </p:cNvSpPr>
              <p:nvPr>
                <p:ph sz="quarter" idx="1"/>
              </p:nvPr>
            </p:nvSpPr>
            <p:spPr>
              <a:xfrm>
                <a:off x="755576" y="1447800"/>
                <a:ext cx="7931224" cy="4572000"/>
              </a:xfrm>
              <a:blipFill rotWithShape="0">
                <a:blip r:embed="rId5"/>
                <a:stretch>
                  <a:fillRect l="-1384" t="-2000" r="-615" b="-1467"/>
                </a:stretch>
              </a:blipFill>
            </p:spPr>
            <p:txBody>
              <a:bodyPr/>
              <a:lstStyle/>
              <a:p>
                <a:r>
                  <a:rPr lang="en-US">
                    <a:noFill/>
                  </a:rPr>
                  <a:t> </a:t>
                </a:r>
              </a:p>
            </p:txBody>
          </p:sp>
        </mc:Fallback>
      </mc:AlternateContent>
    </p:spTree>
    <p:extLst>
      <p:ext uri="{BB962C8B-B14F-4D97-AF65-F5344CB8AC3E}">
        <p14:creationId xmlns:p14="http://schemas.microsoft.com/office/powerpoint/2010/main" val="128890263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عنوان 1"/>
              <p:cNvSpPr>
                <a:spLocks noGrp="1"/>
              </p:cNvSpPr>
              <p:nvPr>
                <p:ph type="title"/>
              </p:nvPr>
            </p:nvSpPr>
            <p:spPr/>
            <p:txBody>
              <a:bodyPr>
                <a:normAutofit fontScale="90000"/>
              </a:bodyPr>
              <a:lstStyle/>
              <a:p>
                <a:pPr algn="r"/>
                <a:r>
                  <a:rPr lang="ar-SA" dirty="0" smtClean="0">
                    <a:solidFill>
                      <a:srgbClr val="0070C0"/>
                    </a:solidFill>
                    <a:cs typeface="+mn-cs"/>
                  </a:rPr>
                  <a:t>الإقلاع النجمي المثلثي </a:t>
                </a:r>
                <a14:m>
                  <m:oMath xmlns:m="http://schemas.openxmlformats.org/officeDocument/2006/math">
                    <m:r>
                      <a:rPr lang="ar-SA" i="1" smtClean="0">
                        <a:solidFill>
                          <a:srgbClr val="0070C0"/>
                        </a:solidFill>
                        <a:latin typeface="Cambria Math" panose="02040503050406030204" pitchFamily="18" charset="0"/>
                        <a:ea typeface="Cambria Math" panose="02040503050406030204" pitchFamily="18" charset="0"/>
                        <a:cs typeface="+mn-cs"/>
                      </a:rPr>
                      <m:t>𝜆</m:t>
                    </m:r>
                    <m:r>
                      <a:rPr lang="ar-SA" b="0" i="1" smtClean="0">
                        <a:solidFill>
                          <a:srgbClr val="0070C0"/>
                        </a:solidFill>
                        <a:latin typeface="Cambria Math" panose="02040503050406030204" pitchFamily="18" charset="0"/>
                        <a:ea typeface="Cambria Math" panose="02040503050406030204" pitchFamily="18" charset="0"/>
                        <a:cs typeface="+mn-cs"/>
                      </a:rPr>
                      <m:t>/</m:t>
                    </m:r>
                    <m:r>
                      <m:rPr>
                        <m:sty m:val="p"/>
                      </m:rPr>
                      <a:rPr lang="el-GR" b="0" i="1" smtClean="0">
                        <a:solidFill>
                          <a:srgbClr val="0070C0"/>
                        </a:solidFill>
                        <a:latin typeface="Cambria Math" panose="02040503050406030204" pitchFamily="18" charset="0"/>
                        <a:ea typeface="Cambria Math" panose="02040503050406030204" pitchFamily="18" charset="0"/>
                        <a:cs typeface="+mn-cs"/>
                      </a:rPr>
                      <m:t>Δ</m:t>
                    </m:r>
                  </m:oMath>
                </a14:m>
                <a:r>
                  <a:rPr lang="ar-SA" dirty="0" smtClean="0">
                    <a:solidFill>
                      <a:srgbClr val="0070C0"/>
                    </a:solidFill>
                    <a:cs typeface="+mn-cs"/>
                  </a:rPr>
                  <a:t>:</a:t>
                </a:r>
                <a:br>
                  <a:rPr lang="ar-SA" dirty="0" smtClean="0">
                    <a:solidFill>
                      <a:srgbClr val="0070C0"/>
                    </a:solidFill>
                    <a:cs typeface="+mn-cs"/>
                  </a:rPr>
                </a:br>
                <a:r>
                  <a:rPr lang="ar-SA" dirty="0" smtClean="0">
                    <a:solidFill>
                      <a:srgbClr val="0070C0"/>
                    </a:solidFill>
                    <a:cs typeface="+mn-cs"/>
                  </a:rPr>
                  <a:t>تصميم دارة الاستطاعة .</a:t>
                </a:r>
                <a:endParaRPr lang="en-US" dirty="0">
                  <a:solidFill>
                    <a:srgbClr val="0070C0"/>
                  </a:solidFill>
                  <a:cs typeface="+mn-cs"/>
                </a:endParaRPr>
              </a:p>
            </p:txBody>
          </p:sp>
        </mc:Choice>
        <mc:Fallback xmlns="">
          <p:sp>
            <p:nvSpPr>
              <p:cNvPr id="4" name="عنوان 1"/>
              <p:cNvSpPr>
                <a:spLocks noGrp="1" noRot="1" noChangeAspect="1" noMove="1" noResize="1" noEditPoints="1" noAdjustHandles="1" noChangeArrowheads="1" noChangeShapeType="1" noTextEdit="1"/>
              </p:cNvSpPr>
              <p:nvPr>
                <p:ph type="title"/>
              </p:nvPr>
            </p:nvSpPr>
            <p:spPr>
              <a:blipFill rotWithShape="0">
                <a:blip r:embed="rId4"/>
                <a:stretch>
                  <a:fillRect t="-16489" r="-2353" b="-15426"/>
                </a:stretch>
              </a:blipFill>
            </p:spPr>
            <p:txBody>
              <a:bodyPr/>
              <a:lstStyle/>
              <a:p>
                <a:r>
                  <a:rPr lang="en-US">
                    <a:noFill/>
                  </a:rPr>
                  <a:t> </a:t>
                </a:r>
              </a:p>
            </p:txBody>
          </p:sp>
        </mc:Fallback>
      </mc:AlternateContent>
      <p:pic>
        <p:nvPicPr>
          <p:cNvPr id="5" name="صورة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1417638"/>
            <a:ext cx="5766614" cy="5188173"/>
          </a:xfrm>
          <a:prstGeom prst="rect">
            <a:avLst/>
          </a:prstGeom>
        </p:spPr>
      </p:pic>
      <p:sp>
        <p:nvSpPr>
          <p:cNvPr id="6" name="مربع نص 5"/>
          <p:cNvSpPr txBox="1"/>
          <p:nvPr/>
        </p:nvSpPr>
        <p:spPr>
          <a:xfrm>
            <a:off x="6372200" y="1556792"/>
            <a:ext cx="2520280" cy="34163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ar-SA" dirty="0" smtClean="0"/>
              <a:t>لاحظ في التوصيل المثلثي أن بداية الملف الأول </a:t>
            </a:r>
            <a:r>
              <a:rPr lang="en-US" dirty="0" smtClean="0"/>
              <a:t>U1</a:t>
            </a:r>
            <a:r>
              <a:rPr lang="ar-SA" dirty="0" smtClean="0"/>
              <a:t> مع نهاية الملف الثالث </a:t>
            </a:r>
            <a:r>
              <a:rPr lang="en-US" dirty="0" smtClean="0"/>
              <a:t>W2</a:t>
            </a:r>
            <a:r>
              <a:rPr lang="ar-SA" dirty="0" smtClean="0"/>
              <a:t> موصولين مع نفس</a:t>
            </a:r>
            <a:r>
              <a:rPr lang="en-US" dirty="0" smtClean="0"/>
              <a:t> </a:t>
            </a:r>
            <a:r>
              <a:rPr lang="ar-SA" dirty="0" smtClean="0"/>
              <a:t>الفاز عن طريق الكونتاكتورين </a:t>
            </a:r>
            <a:r>
              <a:rPr lang="en-US" dirty="0" smtClean="0"/>
              <a:t>KM,KD</a:t>
            </a:r>
            <a:r>
              <a:rPr lang="ar-SA" dirty="0" smtClean="0"/>
              <a:t> وكذلك الامر بالنسبة لبقية الملفات.</a:t>
            </a:r>
          </a:p>
          <a:p>
            <a:pPr algn="just"/>
            <a:r>
              <a:rPr lang="ar-SA" dirty="0" smtClean="0"/>
              <a:t>في حين في التوصيل النجمي تم توصيل نهايات الملفات مع بعض عن طريق الكونتاكتور </a:t>
            </a:r>
            <a:r>
              <a:rPr lang="en-US" dirty="0" smtClean="0"/>
              <a:t>KY</a:t>
            </a:r>
            <a:r>
              <a:rPr lang="ar-SA" dirty="0" smtClean="0"/>
              <a:t> في حين تم توصيل الفازات مع بدايات ملفات المحرك عن طريق </a:t>
            </a:r>
            <a:r>
              <a:rPr lang="en-US" dirty="0" smtClean="0"/>
              <a:t>KM</a:t>
            </a:r>
            <a:endParaRPr lang="en-US" dirty="0"/>
          </a:p>
        </p:txBody>
      </p:sp>
    </p:spTree>
    <p:extLst>
      <p:ext uri="{BB962C8B-B14F-4D97-AF65-F5344CB8AC3E}">
        <p14:creationId xmlns:p14="http://schemas.microsoft.com/office/powerpoint/2010/main" val="399324072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عنوان 1"/>
              <p:cNvSpPr>
                <a:spLocks noGrp="1"/>
              </p:cNvSpPr>
              <p:nvPr>
                <p:ph type="title"/>
              </p:nvPr>
            </p:nvSpPr>
            <p:spPr/>
            <p:txBody>
              <a:bodyPr>
                <a:normAutofit fontScale="90000"/>
              </a:bodyPr>
              <a:lstStyle/>
              <a:p>
                <a:pPr algn="r"/>
                <a:r>
                  <a:rPr lang="ar-SA" dirty="0" smtClean="0">
                    <a:solidFill>
                      <a:srgbClr val="0070C0"/>
                    </a:solidFill>
                    <a:cs typeface="+mn-cs"/>
                  </a:rPr>
                  <a:t>الإقلاع النجمي المثلثي </a:t>
                </a:r>
                <a14:m>
                  <m:oMath xmlns:m="http://schemas.openxmlformats.org/officeDocument/2006/math">
                    <m:r>
                      <a:rPr lang="ar-SA" i="1" smtClean="0">
                        <a:solidFill>
                          <a:srgbClr val="0070C0"/>
                        </a:solidFill>
                        <a:latin typeface="Cambria Math" panose="02040503050406030204" pitchFamily="18" charset="0"/>
                        <a:ea typeface="Cambria Math" panose="02040503050406030204" pitchFamily="18" charset="0"/>
                        <a:cs typeface="+mn-cs"/>
                      </a:rPr>
                      <m:t>𝜆</m:t>
                    </m:r>
                    <m:r>
                      <a:rPr lang="ar-SA" b="0" i="1" smtClean="0">
                        <a:solidFill>
                          <a:srgbClr val="0070C0"/>
                        </a:solidFill>
                        <a:latin typeface="Cambria Math" panose="02040503050406030204" pitchFamily="18" charset="0"/>
                        <a:ea typeface="Cambria Math" panose="02040503050406030204" pitchFamily="18" charset="0"/>
                        <a:cs typeface="+mn-cs"/>
                      </a:rPr>
                      <m:t>/</m:t>
                    </m:r>
                    <m:r>
                      <m:rPr>
                        <m:sty m:val="p"/>
                      </m:rPr>
                      <a:rPr lang="el-GR" b="0" i="1" smtClean="0">
                        <a:solidFill>
                          <a:srgbClr val="0070C0"/>
                        </a:solidFill>
                        <a:latin typeface="Cambria Math" panose="02040503050406030204" pitchFamily="18" charset="0"/>
                        <a:ea typeface="Cambria Math" panose="02040503050406030204" pitchFamily="18" charset="0"/>
                        <a:cs typeface="+mn-cs"/>
                      </a:rPr>
                      <m:t>Δ</m:t>
                    </m:r>
                  </m:oMath>
                </a14:m>
                <a:r>
                  <a:rPr lang="ar-SA" dirty="0" smtClean="0">
                    <a:solidFill>
                      <a:srgbClr val="0070C0"/>
                    </a:solidFill>
                    <a:cs typeface="+mn-cs"/>
                  </a:rPr>
                  <a:t>:</a:t>
                </a:r>
                <a:br>
                  <a:rPr lang="ar-SA" dirty="0" smtClean="0">
                    <a:solidFill>
                      <a:srgbClr val="0070C0"/>
                    </a:solidFill>
                    <a:cs typeface="+mn-cs"/>
                  </a:rPr>
                </a:br>
                <a:r>
                  <a:rPr lang="ar-SA" dirty="0" smtClean="0">
                    <a:solidFill>
                      <a:srgbClr val="0070C0"/>
                    </a:solidFill>
                    <a:cs typeface="+mn-cs"/>
                  </a:rPr>
                  <a:t>تصميم دارة التحكم  .</a:t>
                </a:r>
                <a:endParaRPr lang="en-US" dirty="0">
                  <a:solidFill>
                    <a:srgbClr val="0070C0"/>
                  </a:solidFill>
                  <a:cs typeface="+mn-cs"/>
                </a:endParaRPr>
              </a:p>
            </p:txBody>
          </p:sp>
        </mc:Choice>
        <mc:Fallback xmlns="">
          <p:sp>
            <p:nvSpPr>
              <p:cNvPr id="4" name="عنوان 1"/>
              <p:cNvSpPr>
                <a:spLocks noGrp="1" noRot="1" noChangeAspect="1" noMove="1" noResize="1" noEditPoints="1" noAdjustHandles="1" noChangeArrowheads="1" noChangeShapeType="1" noTextEdit="1"/>
              </p:cNvSpPr>
              <p:nvPr>
                <p:ph type="title"/>
              </p:nvPr>
            </p:nvSpPr>
            <p:spPr>
              <a:blipFill rotWithShape="0">
                <a:blip r:embed="rId2"/>
                <a:stretch>
                  <a:fillRect t="-16489" r="-2353" b="-15426"/>
                </a:stretch>
              </a:blipFill>
            </p:spPr>
            <p:txBody>
              <a:bodyPr/>
              <a:lstStyle/>
              <a:p>
                <a:r>
                  <a:rPr lang="en-US">
                    <a:noFill/>
                  </a:rPr>
                  <a:t> </a:t>
                </a:r>
              </a:p>
            </p:txBody>
          </p:sp>
        </mc:Fallback>
      </mc:AlternateContent>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268760"/>
            <a:ext cx="5384453" cy="5151090"/>
          </a:xfrm>
          <a:prstGeom prst="rect">
            <a:avLst/>
          </a:prstGeom>
        </p:spPr>
      </p:pic>
      <p:sp>
        <p:nvSpPr>
          <p:cNvPr id="8" name="مربع نص 7"/>
          <p:cNvSpPr txBox="1"/>
          <p:nvPr/>
        </p:nvSpPr>
        <p:spPr>
          <a:xfrm>
            <a:off x="5796136" y="1417638"/>
            <a:ext cx="2890664" cy="5355312"/>
          </a:xfrm>
          <a:prstGeom prst="rect">
            <a:avLst/>
          </a:prstGeom>
          <a:noFill/>
        </p:spPr>
        <p:txBody>
          <a:bodyPr wrap="square" rtlCol="0">
            <a:spAutoFit/>
          </a:bodyPr>
          <a:lstStyle/>
          <a:p>
            <a:pPr marL="285750" indent="-285750" algn="just">
              <a:buFont typeface="Arial" panose="020B0604020202020204" pitchFamily="34" charset="0"/>
              <a:buChar char="•"/>
            </a:pPr>
            <a:r>
              <a:rPr lang="ar-SA" dirty="0" smtClean="0">
                <a:solidFill>
                  <a:srgbClr val="0070C0"/>
                </a:solidFill>
              </a:rPr>
              <a:t>في البدء وعند ضغط مفتاح </a:t>
            </a:r>
            <a:r>
              <a:rPr lang="en-US" dirty="0" smtClean="0">
                <a:solidFill>
                  <a:srgbClr val="0070C0"/>
                </a:solidFill>
              </a:rPr>
              <a:t>start</a:t>
            </a:r>
            <a:r>
              <a:rPr lang="ar-SA" dirty="0" smtClean="0">
                <a:solidFill>
                  <a:srgbClr val="0070C0"/>
                </a:solidFill>
              </a:rPr>
              <a:t> </a:t>
            </a:r>
          </a:p>
          <a:p>
            <a:pPr algn="just"/>
            <a:r>
              <a:rPr lang="ar-SA" dirty="0" smtClean="0">
                <a:solidFill>
                  <a:srgbClr val="0070C0"/>
                </a:solidFill>
              </a:rPr>
              <a:t>تعمل كل من </a:t>
            </a:r>
            <a:r>
              <a:rPr lang="ar-SA" dirty="0" err="1" smtClean="0">
                <a:solidFill>
                  <a:srgbClr val="0070C0"/>
                </a:solidFill>
              </a:rPr>
              <a:t>بوبينة</a:t>
            </a:r>
            <a:r>
              <a:rPr lang="ar-SA" dirty="0" smtClean="0">
                <a:solidFill>
                  <a:srgbClr val="0070C0"/>
                </a:solidFill>
              </a:rPr>
              <a:t> الكونتاكتور الرئيسي والمؤقت ويبدأ الموقت بالعد </a:t>
            </a:r>
          </a:p>
          <a:p>
            <a:pPr algn="just"/>
            <a:r>
              <a:rPr lang="ar-SA" dirty="0" smtClean="0">
                <a:solidFill>
                  <a:srgbClr val="0070C0"/>
                </a:solidFill>
              </a:rPr>
              <a:t>وبما أنه متأخر بالوصل فتماسه المغلق الموصول على التسلسل مع </a:t>
            </a:r>
            <a:r>
              <a:rPr lang="ar-SA" dirty="0" err="1" smtClean="0">
                <a:solidFill>
                  <a:srgbClr val="0070C0"/>
                </a:solidFill>
              </a:rPr>
              <a:t>بوبينة</a:t>
            </a:r>
            <a:r>
              <a:rPr lang="ar-SA" dirty="0" smtClean="0">
                <a:solidFill>
                  <a:srgbClr val="0070C0"/>
                </a:solidFill>
              </a:rPr>
              <a:t> كونتاكتور النجمي سيبقى مغلق خلال فترة التأخير  فيعمل المحرك بتوصيلة النجمي .</a:t>
            </a:r>
          </a:p>
          <a:p>
            <a:pPr algn="just">
              <a:buFont typeface="Arial" panose="020B0604020202020204" pitchFamily="34" charset="0"/>
              <a:buChar char="•"/>
            </a:pPr>
            <a:r>
              <a:rPr lang="ar-SA" dirty="0" smtClean="0">
                <a:solidFill>
                  <a:srgbClr val="0070C0"/>
                </a:solidFill>
              </a:rPr>
              <a:t> </a:t>
            </a:r>
            <a:r>
              <a:rPr lang="ar-SA" dirty="0" smtClean="0">
                <a:solidFill>
                  <a:srgbClr val="00B050"/>
                </a:solidFill>
              </a:rPr>
              <a:t>بعد انتهاء التأخير تغير تماسات المؤقت حالتها فتفصل التوصيل النجمي ويعمل المحرك بالتوصيل المثلثي ويمكن تحميله بالحمل الكامل.</a:t>
            </a:r>
          </a:p>
          <a:p>
            <a:pPr algn="just">
              <a:buFont typeface="Arial" panose="020B0604020202020204" pitchFamily="34" charset="0"/>
              <a:buChar char="•"/>
            </a:pPr>
            <a:r>
              <a:rPr lang="ar-SA" dirty="0" smtClean="0">
                <a:solidFill>
                  <a:srgbClr val="FF0000"/>
                </a:solidFill>
              </a:rPr>
              <a:t> التماس المساعد المغلق </a:t>
            </a:r>
            <a:r>
              <a:rPr lang="ar-SA" dirty="0" err="1" smtClean="0">
                <a:solidFill>
                  <a:srgbClr val="FF0000"/>
                </a:solidFill>
              </a:rPr>
              <a:t>للكونتاكتور</a:t>
            </a:r>
            <a:r>
              <a:rPr lang="ar-SA" dirty="0" smtClean="0">
                <a:solidFill>
                  <a:srgbClr val="FF0000"/>
                </a:solidFill>
              </a:rPr>
              <a:t> </a:t>
            </a:r>
            <a:r>
              <a:rPr lang="en-US" dirty="0" smtClean="0">
                <a:solidFill>
                  <a:srgbClr val="FF0000"/>
                </a:solidFill>
              </a:rPr>
              <a:t>KD</a:t>
            </a:r>
            <a:r>
              <a:rPr lang="ar-SA" dirty="0" smtClean="0">
                <a:solidFill>
                  <a:srgbClr val="FF0000"/>
                </a:solidFill>
              </a:rPr>
              <a:t> موصول على التوازي مع تماس المؤقت المفتوح لاستمرار التغذية .</a:t>
            </a:r>
          </a:p>
          <a:p>
            <a:pPr algn="just">
              <a:buFont typeface="Arial" panose="020B0604020202020204" pitchFamily="34" charset="0"/>
              <a:buChar char="•"/>
            </a:pPr>
            <a:r>
              <a:rPr lang="ar-SA" dirty="0" smtClean="0">
                <a:solidFill>
                  <a:srgbClr val="002060"/>
                </a:solidFill>
              </a:rPr>
              <a:t> التماس المغلق </a:t>
            </a:r>
            <a:r>
              <a:rPr lang="ar-SA" dirty="0" err="1" smtClean="0">
                <a:solidFill>
                  <a:srgbClr val="002060"/>
                </a:solidFill>
              </a:rPr>
              <a:t>للكونتاكتور</a:t>
            </a:r>
            <a:r>
              <a:rPr lang="ar-SA" dirty="0" smtClean="0">
                <a:solidFill>
                  <a:srgbClr val="002060"/>
                </a:solidFill>
              </a:rPr>
              <a:t> </a:t>
            </a:r>
            <a:r>
              <a:rPr lang="en-US" dirty="0" smtClean="0">
                <a:solidFill>
                  <a:srgbClr val="002060"/>
                </a:solidFill>
              </a:rPr>
              <a:t>KD</a:t>
            </a:r>
            <a:r>
              <a:rPr lang="ar-SA" dirty="0" smtClean="0">
                <a:solidFill>
                  <a:srgbClr val="002060"/>
                </a:solidFill>
              </a:rPr>
              <a:t> موصول على التسلسل مع </a:t>
            </a:r>
            <a:r>
              <a:rPr lang="ar-SA" dirty="0" err="1" smtClean="0">
                <a:solidFill>
                  <a:srgbClr val="002060"/>
                </a:solidFill>
              </a:rPr>
              <a:t>بوبينة</a:t>
            </a:r>
            <a:r>
              <a:rPr lang="ar-SA" dirty="0" smtClean="0">
                <a:solidFill>
                  <a:srgbClr val="002060"/>
                </a:solidFill>
              </a:rPr>
              <a:t> المؤقت لتفصل عند عمل المحرك بالتوصيل المثلثي </a:t>
            </a:r>
            <a:r>
              <a:rPr lang="ar-SA" dirty="0" err="1" smtClean="0">
                <a:solidFill>
                  <a:srgbClr val="002060"/>
                </a:solidFill>
              </a:rPr>
              <a:t>لاطالة</a:t>
            </a:r>
            <a:r>
              <a:rPr lang="ar-SA" dirty="0" smtClean="0">
                <a:solidFill>
                  <a:srgbClr val="002060"/>
                </a:solidFill>
              </a:rPr>
              <a:t> عمر المؤقت</a:t>
            </a:r>
            <a:endParaRPr lang="en-US" dirty="0">
              <a:solidFill>
                <a:srgbClr val="002060"/>
              </a:solidFill>
            </a:endParaRPr>
          </a:p>
        </p:txBody>
      </p:sp>
    </p:spTree>
    <p:extLst>
      <p:ext uri="{BB962C8B-B14F-4D97-AF65-F5344CB8AC3E}">
        <p14:creationId xmlns:p14="http://schemas.microsoft.com/office/powerpoint/2010/main" val="17604459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2800" dirty="0" smtClean="0">
                <a:solidFill>
                  <a:srgbClr val="002060"/>
                </a:solidFill>
                <a:cs typeface="+mn-cs"/>
              </a:rPr>
              <a:t>علاقة تيار الإقلاع بالسرعة في الإقلاع نجمي مثلثي:</a:t>
            </a:r>
            <a:endParaRPr lang="en-US" sz="2800" dirty="0">
              <a:solidFill>
                <a:srgbClr val="002060"/>
              </a:solidFill>
              <a:cs typeface="+mn-cs"/>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628800"/>
            <a:ext cx="5657850" cy="5124450"/>
          </a:xfrm>
          <a:prstGeom prst="rect">
            <a:avLst/>
          </a:prstGeom>
        </p:spPr>
      </p:pic>
      <p:sp>
        <p:nvSpPr>
          <p:cNvPr id="5" name="مربع نص 4"/>
          <p:cNvSpPr txBox="1"/>
          <p:nvPr/>
        </p:nvSpPr>
        <p:spPr>
          <a:xfrm>
            <a:off x="6660232" y="1628800"/>
            <a:ext cx="2026568" cy="92333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ar-SA" dirty="0" smtClean="0">
                <a:solidFill>
                  <a:srgbClr val="FF0000"/>
                </a:solidFill>
              </a:rPr>
              <a:t>لاحظ ظهور القفزة في التيار عند الانتقال إلى التوصيل المثلثي</a:t>
            </a:r>
            <a:r>
              <a:rPr lang="ar-SA" dirty="0" smtClean="0"/>
              <a:t>.</a:t>
            </a:r>
            <a:endParaRPr lang="en-US" dirty="0"/>
          </a:p>
        </p:txBody>
      </p:sp>
      <p:cxnSp>
        <p:nvCxnSpPr>
          <p:cNvPr id="7" name="رابط كسهم مستقيم 6"/>
          <p:cNvCxnSpPr/>
          <p:nvPr/>
        </p:nvCxnSpPr>
        <p:spPr>
          <a:xfrm flipH="1">
            <a:off x="4499992" y="2276872"/>
            <a:ext cx="2016224" cy="3096344"/>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 name="مربع نص 7"/>
          <p:cNvSpPr txBox="1"/>
          <p:nvPr/>
        </p:nvSpPr>
        <p:spPr>
          <a:xfrm>
            <a:off x="6660232" y="2852936"/>
            <a:ext cx="2160240" cy="1200329"/>
          </a:xfrm>
          <a:prstGeom prst="rect">
            <a:avLst/>
          </a:prstGeom>
          <a:solidFill>
            <a:srgbClr val="00B0F0"/>
          </a:solidFill>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ar-SA" dirty="0" smtClean="0">
                <a:solidFill>
                  <a:srgbClr val="FFFF00"/>
                </a:solidFill>
              </a:rPr>
              <a:t>استطعنا في هذه الطريقة تخفيض تيار الإقلاع من 6 اضعاف التيار الاسمي إلى ضعفين فقط.</a:t>
            </a:r>
            <a:endParaRPr lang="en-US" dirty="0">
              <a:solidFill>
                <a:srgbClr val="FFFF00"/>
              </a:solidFill>
            </a:endParaRPr>
          </a:p>
        </p:txBody>
      </p:sp>
      <p:cxnSp>
        <p:nvCxnSpPr>
          <p:cNvPr id="10" name="رابط كسهم مستقيم 9"/>
          <p:cNvCxnSpPr/>
          <p:nvPr/>
        </p:nvCxnSpPr>
        <p:spPr>
          <a:xfrm flipH="1" flipV="1">
            <a:off x="1331640" y="2852936"/>
            <a:ext cx="5328592" cy="432048"/>
          </a:xfrm>
          <a:prstGeom prst="straightConnector1">
            <a:avLst/>
          </a:prstGeom>
          <a:ln>
            <a:solidFill>
              <a:srgbClr val="00B05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12" name="رابط كسهم مستقيم 11"/>
          <p:cNvCxnSpPr/>
          <p:nvPr/>
        </p:nvCxnSpPr>
        <p:spPr>
          <a:xfrm flipH="1">
            <a:off x="1187624" y="3585790"/>
            <a:ext cx="5472608" cy="1283370"/>
          </a:xfrm>
          <a:prstGeom prst="straightConnector1">
            <a:avLst/>
          </a:prstGeom>
          <a:ln>
            <a:solidFill>
              <a:srgbClr val="00B050"/>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15" name="مربع نص 14"/>
          <p:cNvSpPr txBox="1"/>
          <p:nvPr/>
        </p:nvSpPr>
        <p:spPr>
          <a:xfrm>
            <a:off x="6660232" y="4365104"/>
            <a:ext cx="2160240" cy="120032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ar-SA" dirty="0" smtClean="0"/>
              <a:t>هذه الطريقة مناسبة للتطبيقات ذات الاستطاعة المتوسطة كالمراوح والمضخات</a:t>
            </a:r>
            <a:endParaRPr lang="en-US" dirty="0"/>
          </a:p>
        </p:txBody>
      </p:sp>
    </p:spTree>
    <p:extLst>
      <p:ext uri="{BB962C8B-B14F-4D97-AF65-F5344CB8AC3E}">
        <p14:creationId xmlns:p14="http://schemas.microsoft.com/office/powerpoint/2010/main" val="131292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a:bodyPr>
          <a:lstStyle/>
          <a:p>
            <a:r>
              <a:rPr lang="ar-SA" sz="2800" dirty="0" smtClean="0">
                <a:solidFill>
                  <a:srgbClr val="002060"/>
                </a:solidFill>
              </a:rPr>
              <a:t>العدادات:</a:t>
            </a:r>
          </a:p>
          <a:p>
            <a:pPr marL="0" indent="0">
              <a:buNone/>
            </a:pPr>
            <a:r>
              <a:rPr lang="ar-SA" sz="2400" dirty="0" smtClean="0"/>
              <a:t>العدادات :تستخدم لعد النبضات الناتجة عن حساس ما </a:t>
            </a:r>
            <a:r>
              <a:rPr lang="ar-SA" sz="2400" dirty="0" err="1" smtClean="0"/>
              <a:t>و</a:t>
            </a:r>
            <a:r>
              <a:rPr lang="ar-SA" sz="2400" dirty="0" smtClean="0"/>
              <a:t> إعطاء أوامر تحكم تناسب العملية الإنتاجية.</a:t>
            </a:r>
          </a:p>
          <a:p>
            <a:pPr marL="0" indent="0" algn="just">
              <a:buNone/>
            </a:pPr>
            <a:r>
              <a:rPr lang="ar-SA" sz="2400" dirty="0" smtClean="0">
                <a:solidFill>
                  <a:srgbClr val="002060"/>
                </a:solidFill>
              </a:rPr>
              <a:t>عدادات قراءة فقط (ليس لها مخارج تحكم) :</a:t>
            </a:r>
            <a:r>
              <a:rPr lang="ar-SA" sz="2400" dirty="0" smtClean="0"/>
              <a:t> مثل عداد ساعات العمل الذي يقوم بعد ساعات العمل للآلة ويبدأ بالعد عند تطبيق التغذية ويقف بانقطاعها ثم يتابع عند عودتها.</a:t>
            </a:r>
          </a:p>
          <a:p>
            <a:pPr marL="0" indent="0" algn="just">
              <a:buNone/>
            </a:pPr>
            <a:r>
              <a:rPr lang="ar-SA" sz="2400" dirty="0" smtClean="0">
                <a:solidFill>
                  <a:srgbClr val="002060"/>
                </a:solidFill>
              </a:rPr>
              <a:t>عدادات لها مخارج تحكم:</a:t>
            </a:r>
            <a:endParaRPr lang="en-US" sz="2400" dirty="0" smtClean="0">
              <a:solidFill>
                <a:srgbClr val="002060"/>
              </a:solidFill>
            </a:endParaRPr>
          </a:p>
          <a:p>
            <a:pPr marL="0" indent="0">
              <a:buNone/>
              <a:defRPr/>
            </a:pPr>
            <a:r>
              <a:rPr lang="ar-SA" sz="2400" dirty="0" smtClean="0"/>
              <a:t>وهي بشكل عام نوعين </a:t>
            </a:r>
            <a:r>
              <a:rPr lang="ar-SA" sz="2400" dirty="0" smtClean="0">
                <a:solidFill>
                  <a:srgbClr val="002060"/>
                </a:solidFill>
              </a:rPr>
              <a:t>تصاعدي</a:t>
            </a:r>
            <a:r>
              <a:rPr lang="ar-SA" sz="2400" dirty="0" smtClean="0"/>
              <a:t> </a:t>
            </a:r>
            <a:r>
              <a:rPr lang="ar-SA" sz="2400" dirty="0" err="1" smtClean="0"/>
              <a:t>و</a:t>
            </a:r>
            <a:r>
              <a:rPr lang="ar-SA" sz="2400" dirty="0" smtClean="0"/>
              <a:t> </a:t>
            </a:r>
            <a:r>
              <a:rPr lang="ar-SA" sz="2400" dirty="0" smtClean="0">
                <a:solidFill>
                  <a:srgbClr val="FF0000"/>
                </a:solidFill>
              </a:rPr>
              <a:t>تنازلي</a:t>
            </a:r>
            <a:r>
              <a:rPr lang="ar-SA" sz="2400" dirty="0" smtClean="0"/>
              <a:t> </a:t>
            </a:r>
            <a:r>
              <a:rPr lang="ar-SA" sz="2400" dirty="0" err="1" smtClean="0"/>
              <a:t>و</a:t>
            </a:r>
            <a:r>
              <a:rPr lang="ar-SA" sz="2400" dirty="0" smtClean="0"/>
              <a:t> لها قيمة مرجعية تضبط عليها </a:t>
            </a:r>
            <a:r>
              <a:rPr lang="ar-SA" sz="2400" dirty="0" err="1" smtClean="0"/>
              <a:t>و</a:t>
            </a:r>
            <a:r>
              <a:rPr lang="ar-SA" sz="2400" dirty="0" smtClean="0"/>
              <a:t> عندما يصل العداد إلى هذه القيمة يفعل الخرج طالما أن العداد متجاوز للقيمة المرجعية أو لمدة معينة . و منها لها قطب تصفير </a:t>
            </a:r>
            <a:r>
              <a:rPr lang="ar-SA" sz="2400" dirty="0" err="1" smtClean="0"/>
              <a:t>و</a:t>
            </a:r>
            <a:r>
              <a:rPr lang="ar-SA" sz="2400" dirty="0" smtClean="0"/>
              <a:t> مدخل نبضات </a:t>
            </a:r>
            <a:r>
              <a:rPr lang="ar-SA" sz="2400" dirty="0" err="1" smtClean="0"/>
              <a:t>و</a:t>
            </a:r>
            <a:r>
              <a:rPr lang="ar-SA" sz="2400" dirty="0" smtClean="0"/>
              <a:t> قطب تحكم ( </a:t>
            </a:r>
            <a:r>
              <a:rPr lang="en-US" sz="2400" dirty="0" smtClean="0"/>
              <a:t>up\ </a:t>
            </a:r>
            <a:r>
              <a:rPr lang="en-US" sz="2400" dirty="0" err="1" smtClean="0"/>
              <a:t>dn</a:t>
            </a:r>
            <a:r>
              <a:rPr lang="ar-SA" sz="2400" dirty="0" smtClean="0"/>
              <a:t>) </a:t>
            </a:r>
            <a:endParaRPr lang="en-US" sz="2400" dirty="0" smtClean="0"/>
          </a:p>
          <a:p>
            <a:pPr marL="0" indent="0" algn="just">
              <a:buNone/>
            </a:pPr>
            <a:endParaRPr lang="ar-SA" sz="2400" dirty="0" smtClean="0">
              <a:solidFill>
                <a:srgbClr val="002060"/>
              </a:solidFill>
            </a:endParaRPr>
          </a:p>
          <a:p>
            <a:pPr>
              <a:buNone/>
            </a:pPr>
            <a:endParaRPr lang="ar-SA" sz="2800" dirty="0">
              <a:solidFill>
                <a:srgbClr val="002060"/>
              </a:solidFill>
            </a:endParaRPr>
          </a:p>
        </p:txBody>
      </p:sp>
      <p:sp>
        <p:nvSpPr>
          <p:cNvPr id="4" name="عنوان 1"/>
          <p:cNvSpPr>
            <a:spLocks noGrp="1"/>
          </p:cNvSpPr>
          <p:nvPr>
            <p:ph type="title"/>
          </p:nvPr>
        </p:nvSpPr>
        <p:spPr/>
        <p:txBody>
          <a:bodyPr/>
          <a:lstStyle/>
          <a:p>
            <a:pPr algn="r"/>
            <a:r>
              <a:rPr lang="ar-SA" dirty="0" smtClean="0">
                <a:solidFill>
                  <a:schemeClr val="accent1">
                    <a:lumMod val="75000"/>
                  </a:schemeClr>
                </a:solidFill>
                <a:cs typeface="Akhbar MT" pitchFamily="2" charset="-78"/>
              </a:rPr>
              <a:t>عناصر الدخل:</a:t>
            </a:r>
            <a:endParaRPr lang="ar-SA" dirty="0">
              <a:solidFill>
                <a:schemeClr val="accent1">
                  <a:lumMod val="75000"/>
                </a:schemeClr>
              </a:solidFill>
              <a:cs typeface="Akhbar MT" pitchFamily="2" charset="-78"/>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عنوان 1"/>
              <p:cNvSpPr>
                <a:spLocks noGrp="1"/>
              </p:cNvSpPr>
              <p:nvPr>
                <p:ph type="title"/>
              </p:nvPr>
            </p:nvSpPr>
            <p:spPr/>
            <p:txBody>
              <a:bodyPr>
                <a:normAutofit fontScale="90000"/>
              </a:bodyPr>
              <a:lstStyle/>
              <a:p>
                <a:pPr algn="r"/>
                <a:r>
                  <a:rPr lang="ar-SA" dirty="0">
                    <a:solidFill>
                      <a:srgbClr val="0070C0"/>
                    </a:solidFill>
                    <a:cs typeface="+mn-cs"/>
                  </a:rPr>
                  <a:t>الإقلاع النجمي المثلثي </a:t>
                </a:r>
                <a14:m>
                  <m:oMath xmlns:m="http://schemas.openxmlformats.org/officeDocument/2006/math">
                    <m:r>
                      <a:rPr lang="ar-SA" i="1">
                        <a:solidFill>
                          <a:srgbClr val="0070C0"/>
                        </a:solidFill>
                        <a:latin typeface="Cambria Math" panose="02040503050406030204" pitchFamily="18" charset="0"/>
                        <a:ea typeface="Cambria Math" panose="02040503050406030204" pitchFamily="18" charset="0"/>
                        <a:cs typeface="+mn-cs"/>
                      </a:rPr>
                      <m:t>𝜆</m:t>
                    </m:r>
                    <m:r>
                      <a:rPr lang="ar-SA" i="1">
                        <a:solidFill>
                          <a:srgbClr val="0070C0"/>
                        </a:solidFill>
                        <a:latin typeface="Cambria Math" panose="02040503050406030204" pitchFamily="18" charset="0"/>
                        <a:ea typeface="Cambria Math" panose="02040503050406030204" pitchFamily="18" charset="0"/>
                        <a:cs typeface="+mn-cs"/>
                      </a:rPr>
                      <m:t>/</m:t>
                    </m:r>
                    <m:r>
                      <m:rPr>
                        <m:sty m:val="p"/>
                      </m:rPr>
                      <a:rPr lang="el-GR" i="1">
                        <a:solidFill>
                          <a:srgbClr val="0070C0"/>
                        </a:solidFill>
                        <a:latin typeface="Cambria Math" panose="02040503050406030204" pitchFamily="18" charset="0"/>
                        <a:ea typeface="Cambria Math" panose="02040503050406030204" pitchFamily="18" charset="0"/>
                        <a:cs typeface="+mn-cs"/>
                      </a:rPr>
                      <m:t>Δ</m:t>
                    </m:r>
                  </m:oMath>
                </a14:m>
                <a:r>
                  <a:rPr lang="ar-SA" dirty="0" smtClean="0">
                    <a:solidFill>
                      <a:srgbClr val="0070C0"/>
                    </a:solidFill>
                    <a:cs typeface="+mn-cs"/>
                  </a:rPr>
                  <a:t>:</a:t>
                </a:r>
                <a:br>
                  <a:rPr lang="ar-SA" dirty="0" smtClean="0">
                    <a:solidFill>
                      <a:srgbClr val="0070C0"/>
                    </a:solidFill>
                    <a:cs typeface="+mn-cs"/>
                  </a:rPr>
                </a:br>
                <a:r>
                  <a:rPr lang="ar-SA" dirty="0" smtClean="0">
                    <a:solidFill>
                      <a:srgbClr val="0070C0"/>
                    </a:solidFill>
                    <a:cs typeface="+mn-cs"/>
                  </a:rPr>
                  <a:t>قيم تيارات المكونات:</a:t>
                </a:r>
                <a:endParaRPr lang="en-US" dirty="0">
                  <a:cs typeface="+mn-cs"/>
                </a:endParaRPr>
              </a:p>
            </p:txBody>
          </p:sp>
        </mc:Choice>
        <mc:Fallback xmlns="">
          <p:sp>
            <p:nvSpPr>
              <p:cNvPr id="2" name="عنوان 1"/>
              <p:cNvSpPr>
                <a:spLocks noGrp="1" noRot="1" noChangeAspect="1" noMove="1" noResize="1" noEditPoints="1" noAdjustHandles="1" noChangeArrowheads="1" noChangeShapeType="1" noTextEdit="1"/>
              </p:cNvSpPr>
              <p:nvPr>
                <p:ph type="title"/>
              </p:nvPr>
            </p:nvSpPr>
            <p:spPr>
              <a:blipFill rotWithShape="0">
                <a:blip r:embed="rId2"/>
                <a:stretch>
                  <a:fillRect t="-16489" r="-2353" b="-15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عنصر نائب للمحتوى 3"/>
              <p:cNvGraphicFramePr>
                <a:graphicFrameLocks noGrp="1"/>
              </p:cNvGraphicFramePr>
              <p:nvPr>
                <p:ph sz="quarter" idx="1"/>
                <p:extLst>
                  <p:ext uri="{D42A27DB-BD31-4B8C-83A1-F6EECF244321}">
                    <p14:modId xmlns:p14="http://schemas.microsoft.com/office/powerpoint/2010/main" val="4195245989"/>
                  </p:ext>
                </p:extLst>
              </p:nvPr>
            </p:nvGraphicFramePr>
            <p:xfrm>
              <a:off x="1043608" y="1772816"/>
              <a:ext cx="7528242" cy="1032129"/>
            </p:xfrm>
            <a:graphic>
              <a:graphicData uri="http://schemas.openxmlformats.org/drawingml/2006/table">
                <a:tbl>
                  <a:tblPr firstRow="1" bandRow="1">
                    <a:tableStyleId>{073A0DAA-6AF3-43AB-8588-CEC1D06C72B9}</a:tableStyleId>
                  </a:tblPr>
                  <a:tblGrid>
                    <a:gridCol w="2346642"/>
                    <a:gridCol w="1295400"/>
                    <a:gridCol w="1295400"/>
                    <a:gridCol w="1295400"/>
                    <a:gridCol w="1295400"/>
                  </a:tblGrid>
                  <a:tr h="370840">
                    <a:tc>
                      <a:txBody>
                        <a:bodyPr/>
                        <a:lstStyle/>
                        <a:p>
                          <a:pPr algn="ctr"/>
                          <a:r>
                            <a:rPr lang="en-US" dirty="0" smtClean="0"/>
                            <a:t>Q</a:t>
                          </a:r>
                          <a:endParaRPr lang="en-US" dirty="0"/>
                        </a:p>
                      </a:txBody>
                      <a:tcPr/>
                    </a:tc>
                    <a:tc>
                      <a:txBody>
                        <a:bodyPr/>
                        <a:lstStyle/>
                        <a:p>
                          <a:pPr algn="ctr"/>
                          <a:r>
                            <a:rPr lang="en-US" dirty="0" smtClean="0"/>
                            <a:t>RT1</a:t>
                          </a:r>
                          <a:endParaRPr lang="en-US" dirty="0"/>
                        </a:p>
                      </a:txBody>
                      <a:tcPr/>
                    </a:tc>
                    <a:tc>
                      <a:txBody>
                        <a:bodyPr/>
                        <a:lstStyle/>
                        <a:p>
                          <a:pPr algn="ctr"/>
                          <a:r>
                            <a:rPr lang="en-US" dirty="0" smtClean="0"/>
                            <a:t>KM</a:t>
                          </a:r>
                          <a:endParaRPr lang="en-US" dirty="0"/>
                        </a:p>
                      </a:txBody>
                      <a:tcPr/>
                    </a:tc>
                    <a:tc>
                      <a:txBody>
                        <a:bodyPr/>
                        <a:lstStyle/>
                        <a:p>
                          <a:pPr algn="ctr"/>
                          <a:r>
                            <a:rPr lang="en-US" dirty="0" smtClean="0"/>
                            <a:t>KY</a:t>
                          </a:r>
                          <a:endParaRPr lang="en-US" dirty="0"/>
                        </a:p>
                      </a:txBody>
                      <a:tcPr/>
                    </a:tc>
                    <a:tc>
                      <a:txBody>
                        <a:bodyPr/>
                        <a:lstStyle/>
                        <a:p>
                          <a:pPr algn="ctr"/>
                          <a:r>
                            <a:rPr lang="en-US" dirty="0" smtClean="0"/>
                            <a:t>KD</a:t>
                          </a:r>
                          <a:endParaRPr lang="en-US" dirty="0"/>
                        </a:p>
                      </a:txBody>
                      <a:tcPr/>
                    </a:tc>
                  </a:tr>
                  <a:tr h="370840">
                    <a:tc>
                      <a:txBody>
                        <a:bodyPr/>
                        <a:lstStyle/>
                        <a:p>
                          <a:pPr algn="ctr"/>
                          <a:r>
                            <a:rPr lang="en-US" dirty="0" err="1" smtClean="0"/>
                            <a:t>I∆n</a:t>
                          </a:r>
                          <a:endParaRPr lang="en-US" dirty="0" smtClean="0"/>
                        </a:p>
                        <a:p>
                          <a:pPr algn="ctr"/>
                          <a:r>
                            <a:rPr lang="ar-SA" dirty="0" smtClean="0"/>
                            <a:t>التيار</a:t>
                          </a:r>
                          <a:r>
                            <a:rPr lang="ar-SA" baseline="0" dirty="0" smtClean="0"/>
                            <a:t> الاسمي بتوصيل المثلثي</a:t>
                          </a:r>
                          <a:endParaRPr lang="en-US"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dirty="0" err="1" smtClean="0"/>
                            <a:t>I∆n</a:t>
                          </a:r>
                          <a:endParaRPr lang="en-US" dirty="0" smtClean="0"/>
                        </a:p>
                        <a:p>
                          <a:pPr algn="ct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m:rPr>
                                        <m:nor/>
                                      </m:rPr>
                                      <a:rPr lang="en-US" dirty="0" smtClean="0"/>
                                      <m:t>I</m:t>
                                    </m:r>
                                    <m:r>
                                      <m:rPr>
                                        <m:nor/>
                                      </m:rPr>
                                      <a:rPr lang="en-US" dirty="0" smtClean="0"/>
                                      <m:t>∆</m:t>
                                    </m:r>
                                    <m:r>
                                      <m:rPr>
                                        <m:nor/>
                                      </m:rPr>
                                      <a:rPr lang="en-US" dirty="0" smtClean="0"/>
                                      <m:t>n</m:t>
                                    </m:r>
                                    <m:r>
                                      <m:rPr>
                                        <m:nor/>
                                      </m:rPr>
                                      <a:rPr lang="en-US" dirty="0" smtClean="0"/>
                                      <m:t> </m:t>
                                    </m:r>
                                  </m:num>
                                  <m:den>
                                    <m:rad>
                                      <m:radPr>
                                        <m:degHide m:val="on"/>
                                        <m:ctrlPr>
                                          <a:rPr lang="en-US" i="1" smtClean="0">
                                            <a:latin typeface="Cambria Math" panose="02040503050406030204" pitchFamily="18" charset="0"/>
                                          </a:rPr>
                                        </m:ctrlPr>
                                      </m:radPr>
                                      <m:deg/>
                                      <m:e>
                                        <m:r>
                                          <a:rPr lang="en-US" smtClean="0">
                                            <a:latin typeface="Cambria Math" panose="02040503050406030204" pitchFamily="18" charset="0"/>
                                          </a:rPr>
                                          <m:t>3</m:t>
                                        </m:r>
                                      </m:e>
                                    </m:rad>
                                  </m:den>
                                </m:f>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m:rPr>
                                        <m:nor/>
                                      </m:rPr>
                                      <a:rPr lang="en-US" dirty="0" smtClean="0"/>
                                      <m:t>I</m:t>
                                    </m:r>
                                    <m:r>
                                      <m:rPr>
                                        <m:nor/>
                                      </m:rPr>
                                      <a:rPr lang="en-US" dirty="0" smtClean="0"/>
                                      <m:t>∆</m:t>
                                    </m:r>
                                    <m:r>
                                      <m:rPr>
                                        <m:nor/>
                                      </m:rPr>
                                      <a:rPr lang="en-US" dirty="0" smtClean="0"/>
                                      <m:t>n</m:t>
                                    </m:r>
                                    <m:r>
                                      <m:rPr>
                                        <m:nor/>
                                      </m:rPr>
                                      <a:rPr lang="en-US" dirty="0" smtClean="0"/>
                                      <m:t> </m:t>
                                    </m:r>
                                  </m:num>
                                  <m:den>
                                    <m:r>
                                      <a:rPr lang="en-US" dirty="0" smtClean="0">
                                        <a:latin typeface="Cambria Math" panose="02040503050406030204" pitchFamily="18" charset="0"/>
                                      </a:rPr>
                                      <m:t>3</m:t>
                                    </m:r>
                                  </m:den>
                                </m:f>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m:rPr>
                                        <m:nor/>
                                      </m:rPr>
                                      <a:rPr lang="en-US" dirty="0" smtClean="0"/>
                                      <m:t>I</m:t>
                                    </m:r>
                                    <m:r>
                                      <m:rPr>
                                        <m:nor/>
                                      </m:rPr>
                                      <a:rPr lang="en-US" dirty="0" smtClean="0"/>
                                      <m:t>∆</m:t>
                                    </m:r>
                                    <m:r>
                                      <m:rPr>
                                        <m:nor/>
                                      </m:rPr>
                                      <a:rPr lang="en-US" dirty="0" smtClean="0"/>
                                      <m:t>n</m:t>
                                    </m:r>
                                    <m:r>
                                      <m:rPr>
                                        <m:nor/>
                                      </m:rPr>
                                      <a:rPr lang="en-US" dirty="0" smtClean="0"/>
                                      <m:t> </m:t>
                                    </m:r>
                                  </m:num>
                                  <m:den>
                                    <m:rad>
                                      <m:radPr>
                                        <m:degHide m:val="on"/>
                                        <m:ctrlPr>
                                          <a:rPr lang="en-US" i="1" smtClean="0">
                                            <a:latin typeface="Cambria Math" panose="02040503050406030204" pitchFamily="18" charset="0"/>
                                          </a:rPr>
                                        </m:ctrlPr>
                                      </m:radPr>
                                      <m:deg/>
                                      <m:e>
                                        <m:r>
                                          <a:rPr lang="en-US" smtClean="0">
                                            <a:latin typeface="Cambria Math" panose="02040503050406030204" pitchFamily="18" charset="0"/>
                                          </a:rPr>
                                          <m:t>3</m:t>
                                        </m:r>
                                      </m:e>
                                    </m:rad>
                                  </m:den>
                                </m:f>
                              </m:oMath>
                            </m:oMathPara>
                          </a14:m>
                          <a:endParaRPr lang="en-US" dirty="0"/>
                        </a:p>
                      </a:txBody>
                      <a:tcPr/>
                    </a:tc>
                  </a:tr>
                </a:tbl>
              </a:graphicData>
            </a:graphic>
          </p:graphicFrame>
        </mc:Choice>
        <mc:Fallback xmlns="">
          <p:graphicFrame>
            <p:nvGraphicFramePr>
              <p:cNvPr id="4" name="عنصر نائب للمحتوى 3"/>
              <p:cNvGraphicFramePr>
                <a:graphicFrameLocks noGrp="1"/>
              </p:cNvGraphicFramePr>
              <p:nvPr>
                <p:ph sz="quarter" idx="1"/>
                <p:extLst>
                  <p:ext uri="{D42A27DB-BD31-4B8C-83A1-F6EECF244321}">
                    <p14:modId xmlns:p14="http://schemas.microsoft.com/office/powerpoint/2010/main" val="4195245989"/>
                  </p:ext>
                </p:extLst>
              </p:nvPr>
            </p:nvGraphicFramePr>
            <p:xfrm>
              <a:off x="1043608" y="1772816"/>
              <a:ext cx="7528242" cy="1032129"/>
            </p:xfrm>
            <a:graphic>
              <a:graphicData uri="http://schemas.openxmlformats.org/drawingml/2006/table">
                <a:tbl>
                  <a:tblPr firstRow="1" bandRow="1">
                    <a:tableStyleId>{073A0DAA-6AF3-43AB-8588-CEC1D06C72B9}</a:tableStyleId>
                  </a:tblPr>
                  <a:tblGrid>
                    <a:gridCol w="2346642"/>
                    <a:gridCol w="1295400"/>
                    <a:gridCol w="1295400"/>
                    <a:gridCol w="1295400"/>
                    <a:gridCol w="1295400"/>
                  </a:tblGrid>
                  <a:tr h="370840">
                    <a:tc>
                      <a:txBody>
                        <a:bodyPr/>
                        <a:lstStyle/>
                        <a:p>
                          <a:pPr algn="ctr"/>
                          <a:r>
                            <a:rPr lang="en-US" dirty="0" smtClean="0"/>
                            <a:t>Q</a:t>
                          </a:r>
                          <a:endParaRPr lang="en-US" dirty="0"/>
                        </a:p>
                      </a:txBody>
                      <a:tcPr/>
                    </a:tc>
                    <a:tc>
                      <a:txBody>
                        <a:bodyPr/>
                        <a:lstStyle/>
                        <a:p>
                          <a:pPr algn="ctr"/>
                          <a:r>
                            <a:rPr lang="en-US" dirty="0" smtClean="0"/>
                            <a:t>RT1</a:t>
                          </a:r>
                          <a:endParaRPr lang="en-US" dirty="0"/>
                        </a:p>
                      </a:txBody>
                      <a:tcPr/>
                    </a:tc>
                    <a:tc>
                      <a:txBody>
                        <a:bodyPr/>
                        <a:lstStyle/>
                        <a:p>
                          <a:pPr algn="ctr"/>
                          <a:r>
                            <a:rPr lang="en-US" dirty="0" smtClean="0"/>
                            <a:t>KM</a:t>
                          </a:r>
                          <a:endParaRPr lang="en-US" dirty="0"/>
                        </a:p>
                      </a:txBody>
                      <a:tcPr/>
                    </a:tc>
                    <a:tc>
                      <a:txBody>
                        <a:bodyPr/>
                        <a:lstStyle/>
                        <a:p>
                          <a:pPr algn="ctr"/>
                          <a:r>
                            <a:rPr lang="en-US" dirty="0" smtClean="0"/>
                            <a:t>KY</a:t>
                          </a:r>
                          <a:endParaRPr lang="en-US" dirty="0"/>
                        </a:p>
                      </a:txBody>
                      <a:tcPr/>
                    </a:tc>
                    <a:tc>
                      <a:txBody>
                        <a:bodyPr/>
                        <a:lstStyle/>
                        <a:p>
                          <a:pPr algn="ctr"/>
                          <a:r>
                            <a:rPr lang="en-US" dirty="0" smtClean="0"/>
                            <a:t>KD</a:t>
                          </a:r>
                          <a:endParaRPr lang="en-US" dirty="0"/>
                        </a:p>
                      </a:txBody>
                      <a:tcPr/>
                    </a:tc>
                  </a:tr>
                  <a:tr h="661289">
                    <a:tc>
                      <a:txBody>
                        <a:bodyPr/>
                        <a:lstStyle/>
                        <a:p>
                          <a:pPr algn="ctr"/>
                          <a:r>
                            <a:rPr lang="en-US" dirty="0" err="1" smtClean="0"/>
                            <a:t>I∆n</a:t>
                          </a:r>
                          <a:endParaRPr lang="en-US" dirty="0" smtClean="0"/>
                        </a:p>
                        <a:p>
                          <a:pPr algn="ctr"/>
                          <a:r>
                            <a:rPr lang="ar-SA" dirty="0" smtClean="0"/>
                            <a:t>التيار</a:t>
                          </a:r>
                          <a:r>
                            <a:rPr lang="ar-SA" baseline="0" dirty="0" smtClean="0"/>
                            <a:t> الاسمي بتوصيل المثلثي</a:t>
                          </a:r>
                          <a:endParaRPr lang="en-US"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dirty="0" err="1" smtClean="0"/>
                            <a:t>I∆n</a:t>
                          </a:r>
                          <a:endParaRPr lang="en-US" dirty="0" smtClean="0"/>
                        </a:p>
                        <a:p>
                          <a:pPr algn="ctr"/>
                          <a:endParaRPr lang="en-US" dirty="0"/>
                        </a:p>
                      </a:txBody>
                      <a:tcPr/>
                    </a:tc>
                    <a:tc>
                      <a:txBody>
                        <a:bodyPr/>
                        <a:lstStyle/>
                        <a:p>
                          <a:endParaRPr lang="en-US"/>
                        </a:p>
                      </a:txBody>
                      <a:tcPr>
                        <a:blipFill rotWithShape="0">
                          <a:blip r:embed="rId3"/>
                          <a:stretch>
                            <a:fillRect l="-281221" t="-60000" r="-201408" b="-8182"/>
                          </a:stretch>
                        </a:blipFill>
                      </a:tcPr>
                    </a:tc>
                    <a:tc>
                      <a:txBody>
                        <a:bodyPr/>
                        <a:lstStyle/>
                        <a:p>
                          <a:endParaRPr lang="en-US"/>
                        </a:p>
                      </a:txBody>
                      <a:tcPr>
                        <a:blipFill rotWithShape="0">
                          <a:blip r:embed="rId3"/>
                          <a:stretch>
                            <a:fillRect l="-383019" t="-60000" r="-102358" b="-8182"/>
                          </a:stretch>
                        </a:blipFill>
                      </a:tcPr>
                    </a:tc>
                    <a:tc>
                      <a:txBody>
                        <a:bodyPr/>
                        <a:lstStyle/>
                        <a:p>
                          <a:endParaRPr lang="en-US"/>
                        </a:p>
                      </a:txBody>
                      <a:tcPr>
                        <a:blipFill rotWithShape="0">
                          <a:blip r:embed="rId3"/>
                          <a:stretch>
                            <a:fillRect l="-480751" t="-60000" r="-1878" b="-8182"/>
                          </a:stretch>
                        </a:blipFill>
                      </a:tcPr>
                    </a:tc>
                  </a:tr>
                </a:tbl>
              </a:graphicData>
            </a:graphic>
          </p:graphicFrame>
        </mc:Fallback>
      </mc:AlternateContent>
      <mc:AlternateContent xmlns:mc="http://schemas.openxmlformats.org/markup-compatibility/2006" xmlns:a14="http://schemas.microsoft.com/office/drawing/2010/main">
        <mc:Choice Requires="a14">
          <p:sp>
            <p:nvSpPr>
              <p:cNvPr id="5" name="مربع نص 4"/>
              <p:cNvSpPr txBox="1"/>
              <p:nvPr/>
            </p:nvSpPr>
            <p:spPr>
              <a:xfrm>
                <a:off x="1043608" y="2996952"/>
                <a:ext cx="7488832" cy="1807995"/>
              </a:xfrm>
              <a:prstGeom prst="rect">
                <a:avLst/>
              </a:prstGeom>
              <a:noFill/>
            </p:spPr>
            <p:txBody>
              <a:bodyPr wrap="square" rtlCol="0">
                <a:spAutoFit/>
              </a:bodyPr>
              <a:lstStyle/>
              <a:p>
                <a:r>
                  <a:rPr lang="ar-SA" dirty="0" smtClean="0"/>
                  <a:t>مثال كانت بيانات المحرك </a:t>
                </a:r>
                <a:r>
                  <a:rPr lang="en-US" dirty="0" smtClean="0"/>
                  <a:t>660/380V</a:t>
                </a:r>
                <a:r>
                  <a:rPr lang="ar-SA" dirty="0" smtClean="0"/>
                  <a:t> و استطاعته </a:t>
                </a:r>
                <a:r>
                  <a:rPr lang="en-US" dirty="0" smtClean="0"/>
                  <a:t>15KW</a:t>
                </a:r>
                <a:r>
                  <a:rPr lang="ar-SA" dirty="0" smtClean="0"/>
                  <a:t> وعامل الاستطاعة </a:t>
                </a:r>
                <a14:m>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cos</m:t>
                        </m:r>
                      </m:fName>
                      <m:e>
                        <m:r>
                          <a:rPr lang="en-US" i="1" smtClean="0">
                            <a:latin typeface="Cambria Math" panose="02040503050406030204" pitchFamily="18" charset="0"/>
                            <a:ea typeface="Cambria Math" panose="02040503050406030204" pitchFamily="18" charset="0"/>
                          </a:rPr>
                          <m:t>𝜙</m:t>
                        </m:r>
                      </m:e>
                    </m:func>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86</m:t>
                    </m:r>
                  </m:oMath>
                </a14:m>
                <a:r>
                  <a:rPr lang="en-US" dirty="0" smtClean="0"/>
                  <a:t> </a:t>
                </a:r>
                <a:r>
                  <a:rPr lang="ar-SA" dirty="0" smtClean="0"/>
                  <a:t> </a:t>
                </a:r>
              </a:p>
              <a:p>
                <a:r>
                  <a:rPr lang="ar-SA" dirty="0" smtClean="0"/>
                  <a:t>أحسب التيارات التي يجب أن يتحملها العناصر في الإقلاع نجمي مثلثي.</a:t>
                </a:r>
              </a:p>
              <a:p>
                <a:r>
                  <a:rPr lang="ar-SA" dirty="0" smtClean="0"/>
                  <a:t>الحل :</a:t>
                </a: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𝐿</m:t>
                          </m:r>
                          <m:r>
                            <m:rPr>
                              <m:sty m:val="p"/>
                            </m:rPr>
                            <a:rPr lang="el-GR" b="0" i="1" smtClean="0">
                              <a:latin typeface="Cambria Math" panose="02040503050406030204" pitchFamily="18" charset="0"/>
                              <a:ea typeface="Cambria Math" panose="02040503050406030204" pitchFamily="18" charset="0"/>
                            </a:rPr>
                            <m:t>Δ</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15</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m:t>
                              </m:r>
                            </m:sup>
                          </m:sSup>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3</m:t>
                              </m:r>
                            </m:e>
                          </m:rad>
                          <m:r>
                            <a:rPr lang="en-US" b="0" i="1" smtClean="0">
                              <a:latin typeface="Cambria Math" panose="02040503050406030204" pitchFamily="18" charset="0"/>
                            </a:rPr>
                            <m:t>∗</m:t>
                          </m:r>
                          <m:r>
                            <a:rPr lang="en-US" b="0" i="1" smtClean="0">
                              <a:latin typeface="Cambria Math" panose="02040503050406030204" pitchFamily="18" charset="0"/>
                            </a:rPr>
                            <m:t>380</m:t>
                          </m:r>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86</m:t>
                          </m:r>
                        </m:den>
                      </m:f>
                      <m:r>
                        <a:rPr lang="en-US" b="0" i="1" smtClean="0">
                          <a:latin typeface="Cambria Math" panose="02040503050406030204" pitchFamily="18" charset="0"/>
                        </a:rPr>
                        <m:t>=</m:t>
                      </m:r>
                      <m:r>
                        <a:rPr lang="en-US" b="0" i="1" smtClean="0">
                          <a:latin typeface="Cambria Math" panose="02040503050406030204" pitchFamily="18" charset="0"/>
                        </a:rPr>
                        <m:t>26</m:t>
                      </m:r>
                      <m:r>
                        <a:rPr lang="en-US" b="0" i="1" smtClean="0">
                          <a:latin typeface="Cambria Math" panose="02040503050406030204" pitchFamily="18" charset="0"/>
                        </a:rPr>
                        <m:t>.</m:t>
                      </m:r>
                      <m:r>
                        <a:rPr lang="en-US" b="0" i="1" smtClean="0">
                          <a:latin typeface="Cambria Math" panose="02040503050406030204" pitchFamily="18" charset="0"/>
                        </a:rPr>
                        <m:t>5</m:t>
                      </m:r>
                      <m:r>
                        <a:rPr lang="en-US" b="0" i="1" smtClean="0">
                          <a:latin typeface="Cambria Math" panose="02040503050406030204" pitchFamily="18" charset="0"/>
                        </a:rPr>
                        <m:t>𝐴</m:t>
                      </m:r>
                    </m:oMath>
                  </m:oMathPara>
                </a14:m>
                <a:endParaRPr lang="en-US" b="0" dirty="0" smtClean="0"/>
              </a:p>
              <a:p>
                <a:endParaRPr lang="en-US" dirty="0"/>
              </a:p>
            </p:txBody>
          </p:sp>
        </mc:Choice>
        <mc:Fallback xmlns="">
          <p:sp>
            <p:nvSpPr>
              <p:cNvPr id="5" name="مربع نص 4"/>
              <p:cNvSpPr txBox="1">
                <a:spLocks noRot="1" noChangeAspect="1" noMove="1" noResize="1" noEditPoints="1" noAdjustHandles="1" noChangeArrowheads="1" noChangeShapeType="1" noTextEdit="1"/>
              </p:cNvSpPr>
              <p:nvPr/>
            </p:nvSpPr>
            <p:spPr>
              <a:xfrm>
                <a:off x="1043608" y="2996952"/>
                <a:ext cx="7488832" cy="1807995"/>
              </a:xfrm>
              <a:prstGeom prst="rect">
                <a:avLst/>
              </a:prstGeom>
              <a:blipFill rotWithShape="0">
                <a:blip r:embed="rId4"/>
                <a:stretch>
                  <a:fillRect t="-3041" r="-651"/>
                </a:stretch>
              </a:blipFill>
            </p:spPr>
            <p:txBody>
              <a:bodyPr/>
              <a:lstStyle/>
              <a:p>
                <a:r>
                  <a:rPr lang="en-US">
                    <a:noFill/>
                  </a:rPr>
                  <a:t> </a:t>
                </a:r>
              </a:p>
            </p:txBody>
          </p:sp>
        </mc:Fallback>
      </mc:AlternateContent>
      <p:graphicFrame>
        <p:nvGraphicFramePr>
          <p:cNvPr id="3" name="جدول 2"/>
          <p:cNvGraphicFramePr>
            <a:graphicFrameLocks noGrp="1"/>
          </p:cNvGraphicFramePr>
          <p:nvPr>
            <p:extLst>
              <p:ext uri="{D42A27DB-BD31-4B8C-83A1-F6EECF244321}">
                <p14:modId xmlns:p14="http://schemas.microsoft.com/office/powerpoint/2010/main" val="3253410173"/>
              </p:ext>
            </p:extLst>
          </p:nvPr>
        </p:nvGraphicFramePr>
        <p:xfrm>
          <a:off x="1907704" y="4795847"/>
          <a:ext cx="6096000" cy="741680"/>
        </p:xfrm>
        <a:graphic>
          <a:graphicData uri="http://schemas.openxmlformats.org/drawingml/2006/table">
            <a:tbl>
              <a:tblPr firstRow="1" bandRow="1">
                <a:tableStyleId>{073A0DAA-6AF3-43AB-8588-CEC1D06C72B9}</a:tableStyleId>
              </a:tblPr>
              <a:tblGrid>
                <a:gridCol w="1219200"/>
                <a:gridCol w="1219200"/>
                <a:gridCol w="1219200"/>
                <a:gridCol w="1219200"/>
                <a:gridCol w="1219200"/>
              </a:tblGrid>
              <a:tr h="370840">
                <a:tc>
                  <a:txBody>
                    <a:bodyPr/>
                    <a:lstStyle/>
                    <a:p>
                      <a:pPr algn="ctr"/>
                      <a:r>
                        <a:rPr lang="en-US" dirty="0" smtClean="0"/>
                        <a:t>Q</a:t>
                      </a:r>
                      <a:endParaRPr lang="en-US" dirty="0"/>
                    </a:p>
                  </a:txBody>
                  <a:tcPr/>
                </a:tc>
                <a:tc>
                  <a:txBody>
                    <a:bodyPr/>
                    <a:lstStyle/>
                    <a:p>
                      <a:pPr algn="ctr"/>
                      <a:r>
                        <a:rPr lang="en-US" dirty="0" smtClean="0"/>
                        <a:t>RT1</a:t>
                      </a:r>
                      <a:endParaRPr lang="en-US" dirty="0"/>
                    </a:p>
                  </a:txBody>
                  <a:tcPr/>
                </a:tc>
                <a:tc>
                  <a:txBody>
                    <a:bodyPr/>
                    <a:lstStyle/>
                    <a:p>
                      <a:pPr algn="ctr"/>
                      <a:r>
                        <a:rPr lang="en-US" dirty="0" smtClean="0"/>
                        <a:t>KM</a:t>
                      </a:r>
                      <a:endParaRPr lang="en-US" dirty="0"/>
                    </a:p>
                  </a:txBody>
                  <a:tcPr/>
                </a:tc>
                <a:tc>
                  <a:txBody>
                    <a:bodyPr/>
                    <a:lstStyle/>
                    <a:p>
                      <a:pPr algn="ctr"/>
                      <a:r>
                        <a:rPr lang="en-US" dirty="0" smtClean="0"/>
                        <a:t>KY</a:t>
                      </a:r>
                      <a:endParaRPr lang="en-US" dirty="0"/>
                    </a:p>
                  </a:txBody>
                  <a:tcPr/>
                </a:tc>
                <a:tc>
                  <a:txBody>
                    <a:bodyPr/>
                    <a:lstStyle/>
                    <a:p>
                      <a:pPr algn="ctr"/>
                      <a:r>
                        <a:rPr lang="en-US" dirty="0" smtClean="0"/>
                        <a:t>KD</a:t>
                      </a:r>
                      <a:endParaRPr lang="en-US" dirty="0"/>
                    </a:p>
                  </a:txBody>
                  <a:tcPr/>
                </a:tc>
              </a:tr>
              <a:tr h="370840">
                <a:tc>
                  <a:txBody>
                    <a:bodyPr/>
                    <a:lstStyle/>
                    <a:p>
                      <a:pPr algn="ctr"/>
                      <a:r>
                        <a:rPr lang="en-US" dirty="0" smtClean="0"/>
                        <a:t>26.5</a:t>
                      </a:r>
                    </a:p>
                  </a:txBody>
                  <a:tcPr/>
                </a:tc>
                <a:tc>
                  <a:txBody>
                    <a:bodyPr/>
                    <a:lstStyle/>
                    <a:p>
                      <a:pPr algn="ctr"/>
                      <a:r>
                        <a:rPr lang="en-US" dirty="0" smtClean="0"/>
                        <a:t>26.5</a:t>
                      </a:r>
                    </a:p>
                  </a:txBody>
                  <a:tcPr/>
                </a:tc>
                <a:tc>
                  <a:txBody>
                    <a:bodyPr/>
                    <a:lstStyle/>
                    <a:p>
                      <a:pPr algn="ctr"/>
                      <a:r>
                        <a:rPr lang="en-US" dirty="0" smtClean="0"/>
                        <a:t>15.3</a:t>
                      </a:r>
                      <a:endParaRPr lang="en-US" dirty="0"/>
                    </a:p>
                  </a:txBody>
                  <a:tcPr/>
                </a:tc>
                <a:tc>
                  <a:txBody>
                    <a:bodyPr/>
                    <a:lstStyle/>
                    <a:p>
                      <a:pPr algn="ctr"/>
                      <a:r>
                        <a:rPr lang="en-US" dirty="0" smtClean="0"/>
                        <a:t>8.8</a:t>
                      </a:r>
                      <a:endParaRPr lang="en-US" dirty="0"/>
                    </a:p>
                  </a:txBody>
                  <a:tcPr/>
                </a:tc>
                <a:tc>
                  <a:txBody>
                    <a:bodyPr/>
                    <a:lstStyle/>
                    <a:p>
                      <a:pPr algn="ctr"/>
                      <a:r>
                        <a:rPr lang="en-US" dirty="0" smtClean="0"/>
                        <a:t>15.3</a:t>
                      </a:r>
                      <a:endParaRPr lang="en-US" dirty="0"/>
                    </a:p>
                  </a:txBody>
                  <a:tcPr/>
                </a:tc>
              </a:tr>
            </a:tbl>
          </a:graphicData>
        </a:graphic>
      </p:graphicFrame>
      <p:sp>
        <p:nvSpPr>
          <p:cNvPr id="6" name="مربع نص 5"/>
          <p:cNvSpPr txBox="1"/>
          <p:nvPr/>
        </p:nvSpPr>
        <p:spPr>
          <a:xfrm>
            <a:off x="1367644" y="5737930"/>
            <a:ext cx="6840760" cy="923330"/>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ar-SA" dirty="0" smtClean="0"/>
              <a:t>وظيفة : قم باختيار العناصر المناسبة من الكتالوجات و أنشأ جدولا بها مع رموزها المرجعية</a:t>
            </a:r>
          </a:p>
          <a:p>
            <a:r>
              <a:rPr lang="ar-SA" dirty="0" smtClean="0"/>
              <a:t>ما التعديل الذي تراه مناسبا في الدارة السابقة لتحسين الكلفة الاقتصادية؟؟</a:t>
            </a:r>
          </a:p>
          <a:p>
            <a:endParaRPr lang="en-US" dirty="0"/>
          </a:p>
        </p:txBody>
      </p:sp>
    </p:spTree>
    <p:extLst>
      <p:ext uri="{BB962C8B-B14F-4D97-AF65-F5344CB8AC3E}">
        <p14:creationId xmlns:p14="http://schemas.microsoft.com/office/powerpoint/2010/main" val="4587842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124744"/>
            <a:ext cx="5695950" cy="5200650"/>
          </a:xfrm>
          <a:prstGeom prst="rect">
            <a:avLst/>
          </a:prstGeom>
        </p:spPr>
      </p:pic>
      <p:sp>
        <p:nvSpPr>
          <p:cNvPr id="5" name="مربع نص 4"/>
          <p:cNvSpPr txBox="1"/>
          <p:nvPr/>
        </p:nvSpPr>
        <p:spPr>
          <a:xfrm>
            <a:off x="6300192" y="476672"/>
            <a:ext cx="2736304" cy="147732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just"/>
            <a:r>
              <a:rPr lang="ar-SA" dirty="0" smtClean="0"/>
              <a:t>الجواب : </a:t>
            </a:r>
          </a:p>
          <a:p>
            <a:pPr algn="just"/>
            <a:r>
              <a:rPr lang="ar-SA" dirty="0" smtClean="0"/>
              <a:t>نضع الحماية الحرارية بعد الكونتاكتور الرئيسي فيصبح التيار الذي يجب ان تعاير عليه يساوي تيار الكونتاكتور الرئيسي.</a:t>
            </a:r>
            <a:endParaRPr lang="en-US" dirty="0"/>
          </a:p>
        </p:txBody>
      </p:sp>
    </p:spTree>
    <p:extLst>
      <p:ext uri="{BB962C8B-B14F-4D97-AF65-F5344CB8AC3E}">
        <p14:creationId xmlns:p14="http://schemas.microsoft.com/office/powerpoint/2010/main" val="422781543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3200" dirty="0" smtClean="0">
                <a:solidFill>
                  <a:srgbClr val="0070C0"/>
                </a:solidFill>
                <a:cs typeface="+mn-cs"/>
              </a:rPr>
              <a:t>إقلاع نجمي مثلثي مع عكس الدوران:</a:t>
            </a:r>
            <a:endParaRPr lang="en-US" sz="3200" dirty="0">
              <a:solidFill>
                <a:srgbClr val="0070C0"/>
              </a:solidFill>
              <a:cs typeface="+mn-cs"/>
            </a:endParaRPr>
          </a:p>
        </p:txBody>
      </p:sp>
      <p:sp>
        <p:nvSpPr>
          <p:cNvPr id="3" name="عنصر نائب للمحتوى 2"/>
          <p:cNvSpPr>
            <a:spLocks noGrp="1"/>
          </p:cNvSpPr>
          <p:nvPr>
            <p:ph sz="quarter" idx="1"/>
          </p:nvPr>
        </p:nvSpPr>
        <p:spPr/>
        <p:txBody>
          <a:bodyPr/>
          <a:lstStyle/>
          <a:p>
            <a:pPr marL="0" indent="0">
              <a:buNone/>
            </a:pPr>
            <a:r>
              <a:rPr lang="ar-SA" dirty="0" smtClean="0"/>
              <a:t>صمم دارة التحكم والاستطاعة لتشغيل محرك ثلاثي الطور مع إمكانية عكس الاتجاه .</a:t>
            </a:r>
            <a:endParaRPr lang="en-US"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060848"/>
            <a:ext cx="3853607" cy="4470758"/>
          </a:xfrm>
          <a:prstGeom prst="rect">
            <a:avLst/>
          </a:prstGeom>
        </p:spPr>
      </p:pic>
      <mc:AlternateContent xmlns:mc="http://schemas.openxmlformats.org/markup-compatibility/2006" xmlns:a14="http://schemas.microsoft.com/office/drawing/2010/main">
        <mc:Choice Requires="a14">
          <p:graphicFrame>
            <p:nvGraphicFramePr>
              <p:cNvPr id="5" name="جدول 4"/>
              <p:cNvGraphicFramePr>
                <a:graphicFrameLocks noGrp="1"/>
              </p:cNvGraphicFramePr>
              <p:nvPr>
                <p:extLst>
                  <p:ext uri="{D42A27DB-BD31-4B8C-83A1-F6EECF244321}">
                    <p14:modId xmlns:p14="http://schemas.microsoft.com/office/powerpoint/2010/main" val="161151310"/>
                  </p:ext>
                </p:extLst>
              </p:nvPr>
            </p:nvGraphicFramePr>
            <p:xfrm>
              <a:off x="4569632" y="2708920"/>
              <a:ext cx="4148871" cy="1301369"/>
            </p:xfrm>
            <a:graphic>
              <a:graphicData uri="http://schemas.openxmlformats.org/drawingml/2006/table">
                <a:tbl>
                  <a:tblPr firstRow="1" bandRow="1">
                    <a:tableStyleId>{073A0DAA-6AF3-43AB-8588-CEC1D06C72B9}</a:tableStyleId>
                  </a:tblPr>
                  <a:tblGrid>
                    <a:gridCol w="1868043"/>
                    <a:gridCol w="1140414"/>
                    <a:gridCol w="1140414"/>
                  </a:tblGrid>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dirty="0" smtClean="0"/>
                            <a:t>Q,KM1,KM2,RT1</a:t>
                          </a:r>
                        </a:p>
                        <a:p>
                          <a:pPr algn="ctr"/>
                          <a:endParaRPr lang="en-US" dirty="0"/>
                        </a:p>
                      </a:txBody>
                      <a:tcPr/>
                    </a:tc>
                    <a:tc>
                      <a:txBody>
                        <a:bodyPr/>
                        <a:lstStyle/>
                        <a:p>
                          <a:pPr algn="ctr"/>
                          <a:r>
                            <a:rPr lang="en-US" dirty="0" smtClean="0"/>
                            <a:t>KY</a:t>
                          </a:r>
                          <a:endParaRPr lang="en-US" dirty="0"/>
                        </a:p>
                      </a:txBody>
                      <a:tcPr/>
                    </a:tc>
                    <a:tc>
                      <a:txBody>
                        <a:bodyPr/>
                        <a:lstStyle/>
                        <a:p>
                          <a:pPr algn="ctr"/>
                          <a:r>
                            <a:rPr lang="en-US" dirty="0" smtClean="0"/>
                            <a:t>KD</a:t>
                          </a:r>
                          <a:endParaRPr lang="en-US" dirty="0"/>
                        </a:p>
                      </a:txBody>
                      <a:tcPr/>
                    </a:tc>
                  </a:tr>
                  <a:tr h="370840">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𝐼</m:t>
                                    </m:r>
                                  </m:e>
                                  <m:sub>
                                    <m:r>
                                      <m:rPr>
                                        <m:sty m:val="p"/>
                                      </m:rPr>
                                      <a:rPr lang="el-GR" smtClean="0">
                                        <a:latin typeface="Cambria Math" panose="02040503050406030204" pitchFamily="18" charset="0"/>
                                      </a:rPr>
                                      <m:t>Δ</m:t>
                                    </m:r>
                                    <m:r>
                                      <m:rPr>
                                        <m:sty m:val="p"/>
                                      </m:rPr>
                                      <a:rPr lang="en-US" b="0" i="0" smtClean="0">
                                        <a:latin typeface="Cambria Math" panose="02040503050406030204" pitchFamily="18" charset="0"/>
                                      </a:rPr>
                                      <m:t>n</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m:rPr>
                                        <m:nor/>
                                      </m:rPr>
                                      <a:rPr lang="en-US" dirty="0" smtClean="0"/>
                                      <m:t>I</m:t>
                                    </m:r>
                                    <m:r>
                                      <m:rPr>
                                        <m:nor/>
                                      </m:rPr>
                                      <a:rPr lang="en-US" dirty="0" smtClean="0"/>
                                      <m:t>∆</m:t>
                                    </m:r>
                                    <m:r>
                                      <m:rPr>
                                        <m:nor/>
                                      </m:rPr>
                                      <a:rPr lang="en-US" dirty="0" smtClean="0"/>
                                      <m:t>n</m:t>
                                    </m:r>
                                    <m:r>
                                      <m:rPr>
                                        <m:nor/>
                                      </m:rPr>
                                      <a:rPr lang="en-US" dirty="0" smtClean="0"/>
                                      <m:t> </m:t>
                                    </m:r>
                                  </m:num>
                                  <m:den>
                                    <m:r>
                                      <a:rPr lang="en-US" dirty="0" smtClean="0">
                                        <a:latin typeface="Cambria Math" panose="02040503050406030204" pitchFamily="18" charset="0"/>
                                      </a:rPr>
                                      <m:t>3</m:t>
                                    </m:r>
                                  </m:den>
                                </m:f>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m:rPr>
                                        <m:nor/>
                                      </m:rPr>
                                      <a:rPr lang="en-US" dirty="0" smtClean="0"/>
                                      <m:t>I</m:t>
                                    </m:r>
                                    <m:r>
                                      <m:rPr>
                                        <m:nor/>
                                      </m:rPr>
                                      <a:rPr lang="en-US" dirty="0" smtClean="0"/>
                                      <m:t>∆</m:t>
                                    </m:r>
                                    <m:r>
                                      <m:rPr>
                                        <m:nor/>
                                      </m:rPr>
                                      <a:rPr lang="en-US" dirty="0" smtClean="0"/>
                                      <m:t>n</m:t>
                                    </m:r>
                                    <m:r>
                                      <m:rPr>
                                        <m:nor/>
                                      </m:rPr>
                                      <a:rPr lang="en-US" dirty="0" smtClean="0"/>
                                      <m:t> </m:t>
                                    </m:r>
                                  </m:num>
                                  <m:den>
                                    <m:rad>
                                      <m:radPr>
                                        <m:degHide m:val="on"/>
                                        <m:ctrlPr>
                                          <a:rPr lang="en-US" i="1" smtClean="0">
                                            <a:latin typeface="Cambria Math" panose="02040503050406030204" pitchFamily="18" charset="0"/>
                                          </a:rPr>
                                        </m:ctrlPr>
                                      </m:radPr>
                                      <m:deg/>
                                      <m:e>
                                        <m:r>
                                          <a:rPr lang="en-US" smtClean="0">
                                            <a:latin typeface="Cambria Math" panose="02040503050406030204" pitchFamily="18" charset="0"/>
                                          </a:rPr>
                                          <m:t>3</m:t>
                                        </m:r>
                                      </m:e>
                                    </m:rad>
                                  </m:den>
                                </m:f>
                              </m:oMath>
                            </m:oMathPara>
                          </a14:m>
                          <a:endParaRPr lang="en-US" dirty="0"/>
                        </a:p>
                      </a:txBody>
                      <a:tcPr/>
                    </a:tc>
                  </a:tr>
                </a:tbl>
              </a:graphicData>
            </a:graphic>
          </p:graphicFrame>
        </mc:Choice>
        <mc:Fallback xmlns="">
          <p:graphicFrame>
            <p:nvGraphicFramePr>
              <p:cNvPr id="5" name="جدول 4"/>
              <p:cNvGraphicFramePr>
                <a:graphicFrameLocks noGrp="1"/>
              </p:cNvGraphicFramePr>
              <p:nvPr>
                <p:extLst>
                  <p:ext uri="{D42A27DB-BD31-4B8C-83A1-F6EECF244321}">
                    <p14:modId xmlns:p14="http://schemas.microsoft.com/office/powerpoint/2010/main" val="161151310"/>
                  </p:ext>
                </p:extLst>
              </p:nvPr>
            </p:nvGraphicFramePr>
            <p:xfrm>
              <a:off x="4569632" y="2708920"/>
              <a:ext cx="4148871" cy="1301369"/>
            </p:xfrm>
            <a:graphic>
              <a:graphicData uri="http://schemas.openxmlformats.org/drawingml/2006/table">
                <a:tbl>
                  <a:tblPr firstRow="1" bandRow="1">
                    <a:tableStyleId>{073A0DAA-6AF3-43AB-8588-CEC1D06C72B9}</a:tableStyleId>
                  </a:tblPr>
                  <a:tblGrid>
                    <a:gridCol w="1868043"/>
                    <a:gridCol w="1140414"/>
                    <a:gridCol w="1140414"/>
                  </a:tblGrid>
                  <a:tr h="64008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dirty="0" smtClean="0"/>
                            <a:t>Q,KM1,KM2,RT1</a:t>
                          </a:r>
                        </a:p>
                        <a:p>
                          <a:pPr algn="ctr"/>
                          <a:endParaRPr lang="en-US" dirty="0"/>
                        </a:p>
                      </a:txBody>
                      <a:tcPr/>
                    </a:tc>
                    <a:tc>
                      <a:txBody>
                        <a:bodyPr/>
                        <a:lstStyle/>
                        <a:p>
                          <a:pPr algn="ctr"/>
                          <a:r>
                            <a:rPr lang="en-US" dirty="0" smtClean="0"/>
                            <a:t>KY</a:t>
                          </a:r>
                          <a:endParaRPr lang="en-US" dirty="0"/>
                        </a:p>
                      </a:txBody>
                      <a:tcPr/>
                    </a:tc>
                    <a:tc>
                      <a:txBody>
                        <a:bodyPr/>
                        <a:lstStyle/>
                        <a:p>
                          <a:pPr algn="ctr"/>
                          <a:r>
                            <a:rPr lang="en-US" dirty="0" smtClean="0"/>
                            <a:t>KD</a:t>
                          </a:r>
                          <a:endParaRPr lang="en-US" dirty="0"/>
                        </a:p>
                      </a:txBody>
                      <a:tcPr/>
                    </a:tc>
                  </a:tr>
                  <a:tr h="661289">
                    <a:tc>
                      <a:txBody>
                        <a:bodyPr/>
                        <a:lstStyle/>
                        <a:p>
                          <a:endParaRPr lang="en-US"/>
                        </a:p>
                      </a:txBody>
                      <a:tcPr>
                        <a:blipFill rotWithShape="0">
                          <a:blip r:embed="rId3"/>
                          <a:stretch>
                            <a:fillRect l="-326" t="-100917" r="-123453" b="-1835"/>
                          </a:stretch>
                        </a:blipFill>
                      </a:tcPr>
                    </a:tc>
                    <a:tc>
                      <a:txBody>
                        <a:bodyPr/>
                        <a:lstStyle/>
                        <a:p>
                          <a:endParaRPr lang="en-US"/>
                        </a:p>
                      </a:txBody>
                      <a:tcPr>
                        <a:blipFill rotWithShape="0">
                          <a:blip r:embed="rId3"/>
                          <a:stretch>
                            <a:fillRect l="-163830" t="-100917" r="-101596" b="-1835"/>
                          </a:stretch>
                        </a:blipFill>
                      </a:tcPr>
                    </a:tc>
                    <a:tc>
                      <a:txBody>
                        <a:bodyPr/>
                        <a:lstStyle/>
                        <a:p>
                          <a:endParaRPr lang="en-US"/>
                        </a:p>
                      </a:txBody>
                      <a:tcPr>
                        <a:blipFill rotWithShape="0">
                          <a:blip r:embed="rId3"/>
                          <a:stretch>
                            <a:fillRect l="-265241" t="-100917" r="-2139" b="-1835"/>
                          </a:stretch>
                        </a:blipFill>
                      </a:tcPr>
                    </a:tc>
                  </a:tr>
                </a:tbl>
              </a:graphicData>
            </a:graphic>
          </p:graphicFrame>
        </mc:Fallback>
      </mc:AlternateContent>
      <p:sp>
        <p:nvSpPr>
          <p:cNvPr id="6" name="مربع نص 5"/>
          <p:cNvSpPr txBox="1"/>
          <p:nvPr/>
        </p:nvSpPr>
        <p:spPr>
          <a:xfrm>
            <a:off x="5292080" y="4725144"/>
            <a:ext cx="244827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ar-SA" dirty="0" smtClean="0"/>
              <a:t>دارة الاستطاعة</a:t>
            </a:r>
            <a:endParaRPr lang="en-US" dirty="0"/>
          </a:p>
        </p:txBody>
      </p:sp>
    </p:spTree>
    <p:extLst>
      <p:ext uri="{BB962C8B-B14F-4D97-AF65-F5344CB8AC3E}">
        <p14:creationId xmlns:p14="http://schemas.microsoft.com/office/powerpoint/2010/main" val="16473722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p:txBody>
          <a:bodyPr>
            <a:normAutofit/>
          </a:bodyPr>
          <a:lstStyle/>
          <a:p>
            <a:pPr algn="r"/>
            <a:r>
              <a:rPr lang="ar-SA" sz="3200" dirty="0" smtClean="0">
                <a:solidFill>
                  <a:srgbClr val="0070C0"/>
                </a:solidFill>
                <a:cs typeface="+mn-cs"/>
              </a:rPr>
              <a:t>إقلاع نجمي مثلثي مع عكس الدوران:</a:t>
            </a:r>
            <a:r>
              <a:rPr lang="en-US" sz="3200" dirty="0" smtClean="0">
                <a:solidFill>
                  <a:srgbClr val="0070C0"/>
                </a:solidFill>
                <a:cs typeface="+mn-cs"/>
              </a:rPr>
              <a:t/>
            </a:r>
            <a:br>
              <a:rPr lang="en-US" sz="3200" dirty="0" smtClean="0">
                <a:solidFill>
                  <a:srgbClr val="0070C0"/>
                </a:solidFill>
                <a:cs typeface="+mn-cs"/>
              </a:rPr>
            </a:br>
            <a:r>
              <a:rPr lang="ar-SA" sz="3200" dirty="0" smtClean="0">
                <a:solidFill>
                  <a:srgbClr val="0070C0"/>
                </a:solidFill>
                <a:cs typeface="+mn-cs"/>
              </a:rPr>
              <a:t>دارة التحكم</a:t>
            </a:r>
            <a:endParaRPr lang="en-US" sz="3200" dirty="0">
              <a:solidFill>
                <a:srgbClr val="0070C0"/>
              </a:solidFill>
              <a:cs typeface="+mn-cs"/>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417638"/>
            <a:ext cx="5184576" cy="5163850"/>
          </a:xfrm>
          <a:prstGeom prst="rect">
            <a:avLst/>
          </a:prstGeom>
        </p:spPr>
      </p:pic>
      <p:sp>
        <p:nvSpPr>
          <p:cNvPr id="6" name="مربع نص 5"/>
          <p:cNvSpPr txBox="1"/>
          <p:nvPr/>
        </p:nvSpPr>
        <p:spPr>
          <a:xfrm>
            <a:off x="6372200" y="1700808"/>
            <a:ext cx="2314600"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just"/>
            <a:r>
              <a:rPr lang="ar-SA" dirty="0" smtClean="0"/>
              <a:t>عند تشغيل المحرك في أي اتجاه يبدأ الإقلاع النجمي مثلثي من البداية.</a:t>
            </a:r>
            <a:endParaRPr lang="en-US" dirty="0"/>
          </a:p>
        </p:txBody>
      </p:sp>
      <p:cxnSp>
        <p:nvCxnSpPr>
          <p:cNvPr id="8" name="رابط كسهم مستقيم 7"/>
          <p:cNvCxnSpPr/>
          <p:nvPr/>
        </p:nvCxnSpPr>
        <p:spPr>
          <a:xfrm flipH="1">
            <a:off x="4067944" y="2062882"/>
            <a:ext cx="2285165" cy="1375425"/>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272040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b="1" dirty="0">
                <a:solidFill>
                  <a:srgbClr val="0070C0"/>
                </a:solidFill>
                <a:cs typeface="+mn-cs"/>
              </a:rPr>
              <a:t>التحكم بخلاط  مواد </a:t>
            </a:r>
            <a:r>
              <a:rPr lang="ar-SA" b="1" dirty="0" smtClean="0">
                <a:solidFill>
                  <a:srgbClr val="0070C0"/>
                </a:solidFill>
                <a:cs typeface="+mn-cs"/>
              </a:rPr>
              <a:t>كيمائية:</a:t>
            </a:r>
            <a:endParaRPr lang="en-US" dirty="0">
              <a:solidFill>
                <a:srgbClr val="0070C0"/>
              </a:solidFill>
              <a:cs typeface="+mn-cs"/>
            </a:endParaRPr>
          </a:p>
        </p:txBody>
      </p:sp>
      <p:sp>
        <p:nvSpPr>
          <p:cNvPr id="5" name="مربع نص 4"/>
          <p:cNvSpPr txBox="1"/>
          <p:nvPr/>
        </p:nvSpPr>
        <p:spPr>
          <a:xfrm>
            <a:off x="539552" y="1700808"/>
            <a:ext cx="8147248" cy="3139321"/>
          </a:xfrm>
          <a:prstGeom prst="rect">
            <a:avLst/>
          </a:prstGeom>
          <a:noFill/>
        </p:spPr>
        <p:txBody>
          <a:bodyPr wrap="square" rtlCol="0">
            <a:spAutoFit/>
          </a:bodyPr>
          <a:lstStyle/>
          <a:p>
            <a:r>
              <a:rPr lang="ar-SA" b="1" dirty="0"/>
              <a:t>صمم دارة التحكم والقدرة لخلاط مواد كيميائية المبين في الشكل بحيث يتم على العمل وفق مراحل التالية:</a:t>
            </a:r>
            <a:endParaRPr lang="en-US" dirty="0"/>
          </a:p>
          <a:p>
            <a:pPr marL="342900" lvl="0" indent="-342900">
              <a:buFont typeface="+mj-lt"/>
              <a:buAutoNum type="arabicPeriod"/>
            </a:pPr>
            <a:r>
              <a:rPr lang="ar-SA" b="1" dirty="0"/>
              <a:t>تعمل المضخة 1 لتدخل المادة إلى الخلاط حتى يصل السائل إلى </a:t>
            </a:r>
            <a:r>
              <a:rPr lang="en-US" b="1" dirty="0" smtClean="0"/>
              <a:t>L2</a:t>
            </a:r>
            <a:endParaRPr lang="ar-SA" b="1" dirty="0" smtClean="0"/>
          </a:p>
          <a:p>
            <a:pPr marL="342900" indent="-342900">
              <a:buFont typeface="+mj-lt"/>
              <a:buAutoNum type="arabicPeriod"/>
            </a:pPr>
            <a:r>
              <a:rPr lang="ar-SA" b="1" dirty="0"/>
              <a:t>تتوقف المضخة1 وتعمل المضخة 2 لتدخل المادة الثانية حتى يصل السائل إلى مستوى </a:t>
            </a:r>
            <a:r>
              <a:rPr lang="en-US" b="1" dirty="0"/>
              <a:t>L1</a:t>
            </a:r>
            <a:r>
              <a:rPr lang="ar-SA" b="1" dirty="0"/>
              <a:t> .</a:t>
            </a:r>
            <a:endParaRPr lang="en-US" dirty="0"/>
          </a:p>
          <a:p>
            <a:pPr marL="342900" indent="-342900">
              <a:buFont typeface="+mj-lt"/>
              <a:buAutoNum type="arabicPeriod"/>
            </a:pPr>
            <a:r>
              <a:rPr lang="ar-SA" b="1" dirty="0"/>
              <a:t>يعمل محرك المزج مع صمام البخار لمدة 3 دقائق</a:t>
            </a:r>
            <a:r>
              <a:rPr lang="ar-SA" b="1" dirty="0" smtClean="0"/>
              <a:t>.</a:t>
            </a:r>
          </a:p>
          <a:p>
            <a:pPr marL="342900" lvl="0" indent="-342900">
              <a:buFont typeface="+mj-lt"/>
              <a:buAutoNum type="arabicPeriod"/>
            </a:pPr>
            <a:r>
              <a:rPr lang="ar-SA" b="1" dirty="0"/>
              <a:t>بعد توقف محرك المزج تعمل مضخة التصريف حتى مستوى </a:t>
            </a:r>
            <a:r>
              <a:rPr lang="en-US" b="1" dirty="0"/>
              <a:t>L3</a:t>
            </a:r>
            <a:r>
              <a:rPr lang="ar-SA" b="1" dirty="0"/>
              <a:t> أسفل الخزان.</a:t>
            </a:r>
            <a:endParaRPr lang="en-US" dirty="0"/>
          </a:p>
          <a:p>
            <a:r>
              <a:rPr lang="ar-SA" b="1" dirty="0" smtClean="0"/>
              <a:t>ملاحظة الصمامات المستخدمة صمامات كهربائية</a:t>
            </a:r>
          </a:p>
          <a:p>
            <a:r>
              <a:rPr lang="ar-SA" b="1" dirty="0" smtClean="0"/>
              <a:t>(أي يتم فتح وإغلاق الصمام عن طريق محرك</a:t>
            </a:r>
          </a:p>
          <a:p>
            <a:r>
              <a:rPr lang="ar-SA" b="1" dirty="0" smtClean="0"/>
              <a:t>كهربائي استطاعته 0.5 حصان بخاري)</a:t>
            </a:r>
          </a:p>
          <a:p>
            <a:pPr marL="342900" indent="-342900">
              <a:buFont typeface="+mj-lt"/>
              <a:buAutoNum type="arabicPeriod"/>
            </a:pPr>
            <a:endParaRPr lang="en-US" dirty="0"/>
          </a:p>
          <a:p>
            <a:pPr marL="342900" lvl="0" indent="-342900">
              <a:buFont typeface="+mj-lt"/>
              <a:buAutoNum type="arabicPeriod"/>
            </a:pPr>
            <a:endParaRPr lang="en-US" dirty="0"/>
          </a:p>
          <a:p>
            <a:endParaRPr lang="en-US" dirty="0"/>
          </a:p>
        </p:txBody>
      </p:sp>
      <p:pic>
        <p:nvPicPr>
          <p:cNvPr id="7" name="عنصر نائب للمحتوى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27473" y="3212976"/>
            <a:ext cx="4190476" cy="2857143"/>
          </a:xfrm>
        </p:spPr>
      </p:pic>
    </p:spTree>
    <p:extLst>
      <p:ext uri="{BB962C8B-B14F-4D97-AF65-F5344CB8AC3E}">
        <p14:creationId xmlns:p14="http://schemas.microsoft.com/office/powerpoint/2010/main" val="408508751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132856"/>
            <a:ext cx="8676456" cy="3975652"/>
          </a:xfrm>
          <a:prstGeom prst="rect">
            <a:avLst/>
          </a:prstGeom>
        </p:spPr>
      </p:pic>
      <p:sp>
        <p:nvSpPr>
          <p:cNvPr id="5" name="مربع نص 4"/>
          <p:cNvSpPr txBox="1"/>
          <p:nvPr/>
        </p:nvSpPr>
        <p:spPr>
          <a:xfrm>
            <a:off x="179512" y="548680"/>
            <a:ext cx="8424936" cy="1200329"/>
          </a:xfrm>
          <a:prstGeom prst="rect">
            <a:avLst/>
          </a:prstGeom>
          <a:noFill/>
        </p:spPr>
        <p:txBody>
          <a:bodyPr wrap="square" rtlCol="0">
            <a:spAutoFit/>
          </a:bodyPr>
          <a:lstStyle/>
          <a:p>
            <a:r>
              <a:rPr lang="ar-SA" b="1" dirty="0" smtClean="0">
                <a:solidFill>
                  <a:srgbClr val="0070C0"/>
                </a:solidFill>
              </a:rPr>
              <a:t>دارة الاستطاعة:</a:t>
            </a:r>
          </a:p>
          <a:p>
            <a:r>
              <a:rPr lang="ar-SA" b="1" dirty="0" smtClean="0">
                <a:solidFill>
                  <a:srgbClr val="0070C0"/>
                </a:solidFill>
              </a:rPr>
              <a:t>لدينا </a:t>
            </a:r>
            <a:r>
              <a:rPr lang="en-US" b="1" dirty="0" smtClean="0">
                <a:solidFill>
                  <a:srgbClr val="0070C0"/>
                </a:solidFill>
              </a:rPr>
              <a:t>4</a:t>
            </a:r>
            <a:r>
              <a:rPr lang="ar-SA" b="1" dirty="0" smtClean="0">
                <a:solidFill>
                  <a:srgbClr val="0070C0"/>
                </a:solidFill>
              </a:rPr>
              <a:t> محركات إقلاع مباشر باستطاعة </a:t>
            </a:r>
            <a:r>
              <a:rPr lang="en-US" b="1" dirty="0" smtClean="0">
                <a:solidFill>
                  <a:srgbClr val="0070C0"/>
                </a:solidFill>
              </a:rPr>
              <a:t>3KWatt </a:t>
            </a:r>
            <a:r>
              <a:rPr lang="ar-SA" b="1" dirty="0" smtClean="0">
                <a:solidFill>
                  <a:srgbClr val="0070C0"/>
                </a:solidFill>
              </a:rPr>
              <a:t> للمضخات و </a:t>
            </a:r>
            <a:r>
              <a:rPr lang="en-US" b="1" dirty="0" smtClean="0">
                <a:solidFill>
                  <a:srgbClr val="0070C0"/>
                </a:solidFill>
              </a:rPr>
              <a:t>5kwatt</a:t>
            </a:r>
            <a:r>
              <a:rPr lang="ar-SA" b="1" dirty="0" smtClean="0">
                <a:solidFill>
                  <a:srgbClr val="0070C0"/>
                </a:solidFill>
              </a:rPr>
              <a:t> لمحرك المزج</a:t>
            </a:r>
            <a:endParaRPr lang="en-US" b="1" dirty="0" smtClean="0">
              <a:solidFill>
                <a:srgbClr val="0070C0"/>
              </a:solidFill>
            </a:endParaRPr>
          </a:p>
          <a:p>
            <a:r>
              <a:rPr lang="ar-SA" b="1" dirty="0" smtClean="0">
                <a:solidFill>
                  <a:srgbClr val="0070C0"/>
                </a:solidFill>
              </a:rPr>
              <a:t>ولدينا محرك لفتح وإغلاق صمام إدخال البخار لتسخين المزيج وتسريع التفاعل .</a:t>
            </a:r>
          </a:p>
          <a:p>
            <a:r>
              <a:rPr lang="ar-SA" b="1" dirty="0" smtClean="0">
                <a:solidFill>
                  <a:srgbClr val="0070C0"/>
                </a:solidFill>
              </a:rPr>
              <a:t>احتاج : قاطع رئيسي لكل الدارة + عدد </a:t>
            </a:r>
            <a:r>
              <a:rPr lang="en-US" b="1" dirty="0" smtClean="0">
                <a:solidFill>
                  <a:srgbClr val="0070C0"/>
                </a:solidFill>
              </a:rPr>
              <a:t>6  </a:t>
            </a:r>
            <a:r>
              <a:rPr lang="ar-SA" b="1" dirty="0" smtClean="0">
                <a:solidFill>
                  <a:srgbClr val="0070C0"/>
                </a:solidFill>
              </a:rPr>
              <a:t> كونتاكتور + عدد </a:t>
            </a:r>
            <a:r>
              <a:rPr lang="en-US" b="1" dirty="0" smtClean="0">
                <a:solidFill>
                  <a:srgbClr val="0070C0"/>
                </a:solidFill>
              </a:rPr>
              <a:t>5 </a:t>
            </a:r>
            <a:r>
              <a:rPr lang="ar-SA" b="1" dirty="0" smtClean="0">
                <a:solidFill>
                  <a:srgbClr val="0070C0"/>
                </a:solidFill>
              </a:rPr>
              <a:t> حماية حرارية.</a:t>
            </a:r>
            <a:endParaRPr lang="en-US" b="1" dirty="0">
              <a:solidFill>
                <a:srgbClr val="0070C0"/>
              </a:solidFill>
            </a:endParaRPr>
          </a:p>
        </p:txBody>
      </p:sp>
    </p:spTree>
    <p:extLst>
      <p:ext uri="{BB962C8B-B14F-4D97-AF65-F5344CB8AC3E}">
        <p14:creationId xmlns:p14="http://schemas.microsoft.com/office/powerpoint/2010/main" val="308838254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052736"/>
            <a:ext cx="8748464" cy="5508545"/>
          </a:xfrm>
          <a:prstGeom prst="rect">
            <a:avLst/>
          </a:prstGeom>
        </p:spPr>
      </p:pic>
      <p:sp>
        <p:nvSpPr>
          <p:cNvPr id="5" name="مربع نص 4"/>
          <p:cNvSpPr txBox="1"/>
          <p:nvPr/>
        </p:nvSpPr>
        <p:spPr>
          <a:xfrm>
            <a:off x="5940152" y="188640"/>
            <a:ext cx="2880320" cy="400110"/>
          </a:xfrm>
          <a:prstGeom prst="rect">
            <a:avLst/>
          </a:prstGeom>
          <a:noFill/>
        </p:spPr>
        <p:txBody>
          <a:bodyPr wrap="square" rtlCol="0">
            <a:spAutoFit/>
          </a:bodyPr>
          <a:lstStyle/>
          <a:p>
            <a:r>
              <a:rPr lang="ar-SA" sz="2000" b="1" dirty="0" smtClean="0">
                <a:solidFill>
                  <a:srgbClr val="0070C0"/>
                </a:solidFill>
              </a:rPr>
              <a:t>دارة التحكم :</a:t>
            </a:r>
            <a:endParaRPr lang="en-US" sz="2000" b="1" dirty="0">
              <a:solidFill>
                <a:srgbClr val="0070C0"/>
              </a:solidFill>
            </a:endParaRPr>
          </a:p>
        </p:txBody>
      </p:sp>
    </p:spTree>
    <p:extLst>
      <p:ext uri="{BB962C8B-B14F-4D97-AF65-F5344CB8AC3E}">
        <p14:creationId xmlns:p14="http://schemas.microsoft.com/office/powerpoint/2010/main" val="401308784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b="1" dirty="0" smtClean="0">
                <a:solidFill>
                  <a:srgbClr val="0070C0"/>
                </a:solidFill>
                <a:cs typeface="+mn-cs"/>
              </a:rPr>
              <a:t>المحرك متعدد السرعات:</a:t>
            </a:r>
            <a:endParaRPr lang="en-US" b="1" dirty="0">
              <a:solidFill>
                <a:srgbClr val="0070C0"/>
              </a:solidFill>
              <a:cs typeface="+mn-cs"/>
            </a:endParaRPr>
          </a:p>
        </p:txBody>
      </p:sp>
      <p:sp>
        <p:nvSpPr>
          <p:cNvPr id="3" name="عنصر نائب للمحتوى 2"/>
          <p:cNvSpPr>
            <a:spLocks noGrp="1"/>
          </p:cNvSpPr>
          <p:nvPr>
            <p:ph sz="quarter" idx="1"/>
          </p:nvPr>
        </p:nvSpPr>
        <p:spPr/>
        <p:txBody>
          <a:bodyPr>
            <a:normAutofit lnSpcReduction="10000"/>
          </a:bodyPr>
          <a:lstStyle/>
          <a:p>
            <a:pPr marL="0" indent="0" algn="just">
              <a:buNone/>
            </a:pPr>
            <a:r>
              <a:rPr lang="ar-SA" dirty="0" smtClean="0"/>
              <a:t>طريقة تغيير سرعات المحرك ذو القفص السنجابي عن طريق تغيير عدد الأقطاب ينتج عنه سرعات محدودة متباعدة وليست سرعات تدريجية كما هو الحال عند تغيير قيمة التردد( عن طريق المبدلة الترددية /مغير السرعة/).</a:t>
            </a:r>
          </a:p>
          <a:p>
            <a:pPr marL="0" indent="0" algn="just">
              <a:buNone/>
            </a:pPr>
            <a:r>
              <a:rPr lang="ar-SA" dirty="0" smtClean="0"/>
              <a:t>اذا تم لف المحرك مثلا على أساس 2 أو 4 اقطاب فالسرعات الناتجة ستكون حسب القانون 3000 أو 1500</a:t>
            </a:r>
            <a:r>
              <a:rPr lang="en-US" dirty="0" smtClean="0"/>
              <a:t> </a:t>
            </a:r>
            <a:r>
              <a:rPr lang="ar-SA" dirty="0" smtClean="0"/>
              <a:t> دورة في الدقي</a:t>
            </a:r>
            <a:r>
              <a:rPr lang="ar-SA" dirty="0"/>
              <a:t>ق</a:t>
            </a:r>
            <a:r>
              <a:rPr lang="ar-SA" dirty="0" smtClean="0"/>
              <a:t>ة (إذا كان تردد التيار 50 هرتز) أو 1000 دورة إذا كان المحرك يحتوي سرعة ثالثة 6 أقطاب.</a:t>
            </a:r>
          </a:p>
          <a:p>
            <a:pPr marL="0" indent="0" algn="just">
              <a:buNone/>
            </a:pPr>
            <a:r>
              <a:rPr lang="ar-SA" dirty="0" smtClean="0">
                <a:solidFill>
                  <a:srgbClr val="FF0000"/>
                </a:solidFill>
              </a:rPr>
              <a:t>تنقسم طريقة لف مثل هذه المحركات إلى قسمين:</a:t>
            </a:r>
          </a:p>
          <a:p>
            <a:pPr marL="0" indent="0" algn="just">
              <a:buNone/>
            </a:pPr>
            <a:r>
              <a:rPr lang="ar-SA" dirty="0" smtClean="0"/>
              <a:t>1- سرعات غير متضاعفة مثل : </a:t>
            </a:r>
            <a:r>
              <a:rPr lang="ar-SA" dirty="0" smtClean="0">
                <a:solidFill>
                  <a:srgbClr val="002060"/>
                </a:solidFill>
              </a:rPr>
              <a:t>4 و6 اقطاب أو 2 و 10 أقطاب</a:t>
            </a:r>
            <a:r>
              <a:rPr lang="ar-SA" dirty="0" smtClean="0"/>
              <a:t>.</a:t>
            </a:r>
          </a:p>
          <a:p>
            <a:pPr marL="0" indent="0" algn="just">
              <a:buNone/>
            </a:pPr>
            <a:r>
              <a:rPr lang="ar-SA" dirty="0" smtClean="0"/>
              <a:t>2- سرعات متضاعفة  </a:t>
            </a:r>
            <a:r>
              <a:rPr lang="ar-SA" dirty="0" smtClean="0">
                <a:solidFill>
                  <a:srgbClr val="002060"/>
                </a:solidFill>
              </a:rPr>
              <a:t>مثل 2 و 4 أقطاب أو 4 و 8 أقطاب</a:t>
            </a:r>
            <a:r>
              <a:rPr lang="ar-SA" dirty="0" smtClean="0"/>
              <a:t>.</a:t>
            </a:r>
            <a:endParaRPr lang="en-US" dirty="0"/>
          </a:p>
        </p:txBody>
      </p:sp>
    </p:spTree>
    <p:extLst>
      <p:ext uri="{BB962C8B-B14F-4D97-AF65-F5344CB8AC3E}">
        <p14:creationId xmlns:p14="http://schemas.microsoft.com/office/powerpoint/2010/main" val="398936419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fontScale="77500" lnSpcReduction="20000"/>
          </a:bodyPr>
          <a:lstStyle/>
          <a:p>
            <a:pPr marL="0" indent="0">
              <a:buNone/>
            </a:pPr>
            <a:r>
              <a:rPr lang="ar-SA" dirty="0" smtClean="0"/>
              <a:t>إذا كانت السرعات غير متضاعفة يتم لف المحرك على أساس انه محركين إذا كان سرعتين أو ثلاث محركات إذا كان ثلاث سرعات  </a:t>
            </a:r>
          </a:p>
          <a:p>
            <a:pPr>
              <a:buFont typeface="Wingdings" panose="05000000000000000000" pitchFamily="2" charset="2"/>
              <a:buChar char="Ø"/>
            </a:pPr>
            <a:r>
              <a:rPr lang="ar-SA" dirty="0" smtClean="0"/>
              <a:t>مثلا إذا كان المحرك 36 مجرى ومطلوب لفه ليعطي سرعة 1000 و 1500 دورة في الدقيقة أي 6 و 4 قطب فيتم تقسيم ال36 مجرى على أساس 6 أقطاب بالكامل كانه محرك منفصل له عدد لفاته وقطر سلكه وخطوة ملفاته وطريقة توصيله. وبعد الانتهاء من لف هذه السرعة بالكامل يتم تقسيم نفس المجاري على أساس السرعة الثانية 4 اقطاب ويتم تسقيط ملفاتها فوق ملفات السرعة الأولى وكأنها  محرك آخر.</a:t>
            </a:r>
          </a:p>
          <a:p>
            <a:pPr>
              <a:buFont typeface="Wingdings" panose="05000000000000000000" pitchFamily="2" charset="2"/>
              <a:buChar char="Ø"/>
            </a:pPr>
            <a:r>
              <a:rPr lang="ar-SA" dirty="0" smtClean="0"/>
              <a:t>عند تشغيلها يصل التيار إلى ملفات سرعة أو ملفات السرعة الأخرى وليس الاثنين معا.</a:t>
            </a:r>
          </a:p>
          <a:p>
            <a:pPr>
              <a:buFont typeface="Wingdings" panose="05000000000000000000" pitchFamily="2" charset="2"/>
              <a:buChar char="Ø"/>
            </a:pPr>
            <a:r>
              <a:rPr lang="ar-SA" dirty="0" smtClean="0"/>
              <a:t>من الممكن ان يكون عدد أطرف التوصيل لمثل هذه المحركات 12 طرف لكل سرعة 6 اطراف تتصل نجمي أو مثلثي تبعا لقيمة الجهد الذي سيعمل عليه المحرك. او يتم توصيل كل سرعة داخليا نجمي او مثلثي يخرج ثلاث أطراف فقط</a:t>
            </a:r>
          </a:p>
          <a:p>
            <a:pPr>
              <a:buFont typeface="Wingdings" panose="05000000000000000000" pitchFamily="2" charset="2"/>
              <a:buChar char="Ø"/>
            </a:pPr>
            <a:r>
              <a:rPr lang="ar-SA" dirty="0" smtClean="0"/>
              <a:t>حجم هذا النوع من المحركات يكون كبيرا بالنسبة لقدرته. لأنه يعمل بقوة مجال جزء من الملفات الموجودة بداخله وليست جميعها.</a:t>
            </a:r>
          </a:p>
          <a:p>
            <a:pPr>
              <a:buFont typeface="Wingdings" panose="05000000000000000000" pitchFamily="2" charset="2"/>
              <a:buChar char="Ø"/>
            </a:pPr>
            <a:r>
              <a:rPr lang="ar-SA" dirty="0" smtClean="0"/>
              <a:t>لكل سرعة قدرة وشدة تيار مختلفة عن السرعة الأخرى ولذلك يكون لكل سرعة الأوفرلود الخاص بها.</a:t>
            </a:r>
          </a:p>
          <a:p>
            <a:pPr>
              <a:buFont typeface="Wingdings" panose="05000000000000000000" pitchFamily="2" charset="2"/>
              <a:buChar char="Ø"/>
            </a:pPr>
            <a:r>
              <a:rPr lang="ar-SA" dirty="0" smtClean="0"/>
              <a:t>إذا حدث خطأ وتم توصيل التيار على ملفات السرعتين معا يؤدي إلى احتراق المحرك. </a:t>
            </a:r>
            <a:endParaRPr lang="en-US" dirty="0"/>
          </a:p>
        </p:txBody>
      </p:sp>
      <p:sp>
        <p:nvSpPr>
          <p:cNvPr id="4" name="عنوان 1"/>
          <p:cNvSpPr>
            <a:spLocks noGrp="1"/>
          </p:cNvSpPr>
          <p:nvPr>
            <p:ph type="title"/>
          </p:nvPr>
        </p:nvSpPr>
        <p:spPr/>
        <p:txBody>
          <a:bodyPr>
            <a:normAutofit fontScale="90000"/>
          </a:bodyPr>
          <a:lstStyle/>
          <a:p>
            <a:pPr algn="r"/>
            <a:r>
              <a:rPr lang="ar-SA" b="1" dirty="0" smtClean="0">
                <a:solidFill>
                  <a:srgbClr val="0070C0"/>
                </a:solidFill>
                <a:cs typeface="+mn-cs"/>
              </a:rPr>
              <a:t>المحرك متعدد السرعات</a:t>
            </a:r>
            <a:br>
              <a:rPr lang="ar-SA" b="1" dirty="0" smtClean="0">
                <a:solidFill>
                  <a:srgbClr val="0070C0"/>
                </a:solidFill>
                <a:cs typeface="+mn-cs"/>
              </a:rPr>
            </a:br>
            <a:r>
              <a:rPr lang="ar-SA" b="1" dirty="0" smtClean="0">
                <a:solidFill>
                  <a:srgbClr val="0070C0"/>
                </a:solidFill>
                <a:cs typeface="+mn-cs"/>
              </a:rPr>
              <a:t>السرعات غير المتضاعفة:</a:t>
            </a:r>
            <a:endParaRPr lang="en-US" b="1" dirty="0">
              <a:solidFill>
                <a:srgbClr val="0070C0"/>
              </a:solidFill>
              <a:cs typeface="+mn-cs"/>
            </a:endParaRPr>
          </a:p>
        </p:txBody>
      </p:sp>
    </p:spTree>
    <p:extLst>
      <p:ext uri="{BB962C8B-B14F-4D97-AF65-F5344CB8AC3E}">
        <p14:creationId xmlns:p14="http://schemas.microsoft.com/office/powerpoint/2010/main" val="253106080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3200" dirty="0" smtClean="0">
                <a:solidFill>
                  <a:srgbClr val="002060"/>
                </a:solidFill>
                <a:cs typeface="+mn-cs"/>
              </a:rPr>
              <a:t>تصميم دارة الاستطاعة والتحكم لمحرك سرعتين عادي</a:t>
            </a:r>
            <a:endParaRPr lang="en-US" sz="3200" dirty="0">
              <a:solidFill>
                <a:srgbClr val="002060"/>
              </a:solidFill>
              <a:cs typeface="+mn-cs"/>
            </a:endParaRPr>
          </a:p>
        </p:txBody>
      </p:sp>
      <p:sp>
        <p:nvSpPr>
          <p:cNvPr id="3" name="عنصر نائب للمحتوى 2"/>
          <p:cNvSpPr>
            <a:spLocks noGrp="1"/>
          </p:cNvSpPr>
          <p:nvPr>
            <p:ph sz="quarter" idx="1"/>
          </p:nvPr>
        </p:nvSpPr>
        <p:spPr/>
        <p:txBody>
          <a:bodyPr>
            <a:normAutofit fontScale="92500" lnSpcReduction="10000"/>
          </a:bodyPr>
          <a:lstStyle/>
          <a:p>
            <a:pPr marL="0" indent="0">
              <a:buNone/>
            </a:pPr>
            <a:r>
              <a:rPr lang="ar-SA" dirty="0" smtClean="0"/>
              <a:t>دارة الاستطاعة.</a:t>
            </a:r>
          </a:p>
          <a:p>
            <a:pPr algn="just"/>
            <a:r>
              <a:rPr lang="ar-SA" sz="2200" dirty="0" smtClean="0"/>
              <a:t>يجب أن لا يعمل الكونتاكتورين </a:t>
            </a:r>
          </a:p>
          <a:p>
            <a:pPr marL="0" indent="0" algn="just">
              <a:buNone/>
            </a:pPr>
            <a:r>
              <a:rPr lang="ar-SA" sz="2200" dirty="0" smtClean="0"/>
              <a:t>معا فلذلك وضعنا قفل ميكانيكي </a:t>
            </a:r>
          </a:p>
          <a:p>
            <a:pPr marL="0" indent="0" algn="just">
              <a:buNone/>
            </a:pPr>
            <a:r>
              <a:rPr lang="ar-SA" sz="2200" dirty="0" smtClean="0"/>
              <a:t>بينهما.</a:t>
            </a:r>
          </a:p>
          <a:p>
            <a:pPr algn="just"/>
            <a:r>
              <a:rPr lang="ar-SA" sz="2200" dirty="0" smtClean="0"/>
              <a:t>لكل سرعة </a:t>
            </a:r>
            <a:r>
              <a:rPr lang="ar-SA" sz="2200" dirty="0" err="1" smtClean="0"/>
              <a:t>آوفرلود</a:t>
            </a:r>
            <a:r>
              <a:rPr lang="ar-SA" sz="2200" dirty="0" smtClean="0"/>
              <a:t> خاص بها</a:t>
            </a:r>
          </a:p>
          <a:p>
            <a:pPr marL="0" indent="0" algn="just">
              <a:buNone/>
            </a:pPr>
            <a:r>
              <a:rPr lang="ar-SA" sz="2200" dirty="0" smtClean="0"/>
              <a:t>اذا اردنا أن يعمل المحرك  بالسرعتين</a:t>
            </a:r>
          </a:p>
          <a:p>
            <a:pPr marL="0" indent="0" algn="just">
              <a:buNone/>
            </a:pPr>
            <a:r>
              <a:rPr lang="ar-SA" sz="2200" dirty="0" smtClean="0"/>
              <a:t>( ليس معا) بنفس العزم والقدرة.</a:t>
            </a:r>
          </a:p>
          <a:p>
            <a:pPr marL="0" indent="0" algn="just">
              <a:buNone/>
            </a:pPr>
            <a:r>
              <a:rPr lang="ar-SA" sz="2200" dirty="0" smtClean="0"/>
              <a:t>سيختلف سمك الملف بين السرعتين</a:t>
            </a:r>
            <a:endParaRPr lang="ar-SA" sz="2200" dirty="0"/>
          </a:p>
          <a:p>
            <a:pPr marL="0" indent="0" algn="just">
              <a:buNone/>
            </a:pPr>
            <a:r>
              <a:rPr lang="ar-SA" sz="2200" dirty="0" smtClean="0"/>
              <a:t>كما سيختلف مقدار التيار المسحوب</a:t>
            </a:r>
          </a:p>
          <a:p>
            <a:pPr marL="0" indent="0" algn="just">
              <a:buNone/>
            </a:pPr>
            <a:r>
              <a:rPr lang="ar-SA" sz="2200" dirty="0" smtClean="0"/>
              <a:t>وبالتالي سيختلف كل من </a:t>
            </a:r>
          </a:p>
          <a:p>
            <a:pPr marL="0" indent="0" algn="just">
              <a:buNone/>
            </a:pPr>
            <a:r>
              <a:rPr lang="ar-SA" sz="2200" dirty="0" smtClean="0"/>
              <a:t>الكونتاكتورين والآوفرلود الخاص </a:t>
            </a:r>
          </a:p>
          <a:p>
            <a:pPr marL="0" indent="0" algn="just">
              <a:buNone/>
            </a:pPr>
            <a:r>
              <a:rPr lang="ar-SA" sz="2200" dirty="0" smtClean="0"/>
              <a:t>بكل سرعة.</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487760"/>
            <a:ext cx="4457700" cy="5181600"/>
          </a:xfrm>
          <a:prstGeom prst="rect">
            <a:avLst/>
          </a:prstGeom>
        </p:spPr>
      </p:pic>
    </p:spTree>
    <p:extLst>
      <p:ext uri="{BB962C8B-B14F-4D97-AF65-F5344CB8AC3E}">
        <p14:creationId xmlns:p14="http://schemas.microsoft.com/office/powerpoint/2010/main" val="3070221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conter.jpg"/>
          <p:cNvPicPr>
            <a:picLocks noGrp="1" noChangeAspect="1"/>
          </p:cNvPicPr>
          <p:nvPr>
            <p:ph sz="quarter" idx="1"/>
          </p:nvPr>
        </p:nvPicPr>
        <p:blipFill>
          <a:blip r:embed="rId2"/>
          <a:stretch>
            <a:fillRect/>
          </a:stretch>
        </p:blipFill>
        <p:spPr>
          <a:xfrm>
            <a:off x="928662" y="1785926"/>
            <a:ext cx="2171700" cy="2105025"/>
          </a:xfrm>
        </p:spPr>
      </p:pic>
      <p:pic>
        <p:nvPicPr>
          <p:cNvPr id="5" name="صورة 4" descr="c45.jpg"/>
          <p:cNvPicPr>
            <a:picLocks noChangeAspect="1"/>
          </p:cNvPicPr>
          <p:nvPr/>
        </p:nvPicPr>
        <p:blipFill>
          <a:blip r:embed="rId3"/>
          <a:stretch>
            <a:fillRect/>
          </a:stretch>
        </p:blipFill>
        <p:spPr>
          <a:xfrm>
            <a:off x="4433908" y="2143116"/>
            <a:ext cx="3067050" cy="1485900"/>
          </a:xfrm>
          <a:prstGeom prst="rect">
            <a:avLst/>
          </a:prstGeom>
        </p:spPr>
      </p:pic>
      <p:pic>
        <p:nvPicPr>
          <p:cNvPr id="6" name="صورة 5" descr="index.jpg"/>
          <p:cNvPicPr>
            <a:picLocks noChangeAspect="1"/>
          </p:cNvPicPr>
          <p:nvPr/>
        </p:nvPicPr>
        <p:blipFill>
          <a:blip r:embed="rId4"/>
          <a:stretch>
            <a:fillRect/>
          </a:stretch>
        </p:blipFill>
        <p:spPr>
          <a:xfrm>
            <a:off x="5138758" y="3995755"/>
            <a:ext cx="2362200" cy="1933575"/>
          </a:xfrm>
          <a:prstGeom prst="rect">
            <a:avLst/>
          </a:prstGeom>
        </p:spPr>
      </p:pic>
      <p:pic>
        <p:nvPicPr>
          <p:cNvPr id="7" name="صورة 6" descr="dfdf'.jpg"/>
          <p:cNvPicPr>
            <a:picLocks noChangeAspect="1"/>
          </p:cNvPicPr>
          <p:nvPr/>
        </p:nvPicPr>
        <p:blipFill>
          <a:blip r:embed="rId5"/>
          <a:stretch>
            <a:fillRect/>
          </a:stretch>
        </p:blipFill>
        <p:spPr>
          <a:xfrm>
            <a:off x="785786" y="4286256"/>
            <a:ext cx="2609850" cy="1752600"/>
          </a:xfrm>
          <a:prstGeom prst="rect">
            <a:avLst/>
          </a:prstGeom>
        </p:spPr>
      </p:pic>
      <p:sp>
        <p:nvSpPr>
          <p:cNvPr id="8" name="عنوان 1"/>
          <p:cNvSpPr>
            <a:spLocks noGrp="1"/>
          </p:cNvSpPr>
          <p:nvPr>
            <p:ph type="title"/>
          </p:nvPr>
        </p:nvSpPr>
        <p:spPr/>
        <p:txBody>
          <a:bodyPr/>
          <a:lstStyle/>
          <a:p>
            <a:pPr algn="r"/>
            <a:r>
              <a:rPr lang="ar-SA" dirty="0" smtClean="0">
                <a:solidFill>
                  <a:schemeClr val="accent1">
                    <a:lumMod val="75000"/>
                  </a:schemeClr>
                </a:solidFill>
                <a:cs typeface="Akhbar MT" pitchFamily="2" charset="-78"/>
              </a:rPr>
              <a:t>عناصر الدخل:</a:t>
            </a:r>
            <a:endParaRPr lang="ar-SA" dirty="0">
              <a:solidFill>
                <a:schemeClr val="accent1">
                  <a:lumMod val="75000"/>
                </a:schemeClr>
              </a:solidFill>
              <a:cs typeface="Akhbar MT" pitchFamily="2" charset="-78"/>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p:txBody>
          <a:bodyPr>
            <a:normAutofit/>
          </a:bodyPr>
          <a:lstStyle/>
          <a:p>
            <a:pPr algn="r"/>
            <a:r>
              <a:rPr lang="ar-SA" sz="3200" dirty="0" smtClean="0">
                <a:solidFill>
                  <a:srgbClr val="002060"/>
                </a:solidFill>
                <a:cs typeface="+mn-cs"/>
              </a:rPr>
              <a:t>تصميم دارة الاستطاعة والتحكم لمحرك سرعتين عادي</a:t>
            </a:r>
            <a:br>
              <a:rPr lang="ar-SA" sz="3200" dirty="0" smtClean="0">
                <a:solidFill>
                  <a:srgbClr val="002060"/>
                </a:solidFill>
                <a:cs typeface="+mn-cs"/>
              </a:rPr>
            </a:br>
            <a:r>
              <a:rPr lang="ar-SA" sz="3200" dirty="0" smtClean="0">
                <a:solidFill>
                  <a:srgbClr val="002060"/>
                </a:solidFill>
                <a:cs typeface="+mn-cs"/>
              </a:rPr>
              <a:t>دارة التحكم.</a:t>
            </a:r>
            <a:endParaRPr lang="en-US" sz="3200" dirty="0">
              <a:solidFill>
                <a:srgbClr val="002060"/>
              </a:solidFill>
              <a:cs typeface="+mn-cs"/>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417638"/>
            <a:ext cx="3600450" cy="5076825"/>
          </a:xfrm>
          <a:prstGeom prst="rect">
            <a:avLst/>
          </a:prstGeom>
        </p:spPr>
      </p:pic>
      <p:sp>
        <p:nvSpPr>
          <p:cNvPr id="6" name="مربع نص 5"/>
          <p:cNvSpPr txBox="1"/>
          <p:nvPr/>
        </p:nvSpPr>
        <p:spPr>
          <a:xfrm>
            <a:off x="4283968" y="1556792"/>
            <a:ext cx="4402832" cy="923330"/>
          </a:xfrm>
          <a:prstGeom prst="rect">
            <a:avLst/>
          </a:prstGeom>
          <a:noFill/>
        </p:spPr>
        <p:txBody>
          <a:bodyPr wrap="square" rtlCol="0">
            <a:spAutoFit/>
          </a:bodyPr>
          <a:lstStyle/>
          <a:p>
            <a:r>
              <a:rPr lang="ar-SA" dirty="0" smtClean="0"/>
              <a:t>نلاحظ ان دارة التحكم تشابه دارة التحكم بمحرك باتجاهين.</a:t>
            </a:r>
          </a:p>
          <a:p>
            <a:r>
              <a:rPr lang="ar-SA" dirty="0" smtClean="0"/>
              <a:t>يمكن تغير دارة التحكم كما نشاء ليحقق لنا شروط تحكمية نريدها ولكن يجب تامين عدم عمل الكونتاكتورين مع بعض.</a:t>
            </a:r>
          </a:p>
        </p:txBody>
      </p:sp>
    </p:spTree>
    <p:extLst>
      <p:ext uri="{BB962C8B-B14F-4D97-AF65-F5344CB8AC3E}">
        <p14:creationId xmlns:p14="http://schemas.microsoft.com/office/powerpoint/2010/main" val="180576836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4427984" y="1556792"/>
            <a:ext cx="4392488" cy="1477328"/>
          </a:xfrm>
          <a:prstGeom prst="rect">
            <a:avLst/>
          </a:prstGeom>
          <a:noFill/>
        </p:spPr>
        <p:txBody>
          <a:bodyPr wrap="square" rtlCol="0">
            <a:spAutoFit/>
          </a:bodyPr>
          <a:lstStyle/>
          <a:p>
            <a:r>
              <a:rPr lang="ar-SA" dirty="0"/>
              <a:t>حتى ننتقل للسرعة الثانية يجب أن نضغط زر الإيقاف أولا</a:t>
            </a:r>
          </a:p>
          <a:p>
            <a:r>
              <a:rPr lang="ar-SA" dirty="0"/>
              <a:t>أما اذا اردنا أن ننتقل بين السرعتين دون المرور </a:t>
            </a:r>
            <a:r>
              <a:rPr lang="ar-SA" dirty="0" smtClean="0"/>
              <a:t>بالإيقاف </a:t>
            </a:r>
            <a:endParaRPr lang="ar-SA" dirty="0"/>
          </a:p>
          <a:p>
            <a:r>
              <a:rPr lang="ar-SA" dirty="0"/>
              <a:t>نستخدم مفاتيح تشغيل مزدوجة (مغلقة بالوضع الطبيعي لها تماس مفتوح او مفتوح بالوضع الطبيعي وله تماس مغلق )</a:t>
            </a:r>
            <a:endParaRPr lang="en-US" dirty="0"/>
          </a:p>
          <a:p>
            <a:endParaRPr lang="en-US" dirty="0"/>
          </a:p>
        </p:txBody>
      </p:sp>
      <p:sp>
        <p:nvSpPr>
          <p:cNvPr id="5" name="عنوان 1"/>
          <p:cNvSpPr>
            <a:spLocks noGrp="1"/>
          </p:cNvSpPr>
          <p:nvPr>
            <p:ph type="title"/>
          </p:nvPr>
        </p:nvSpPr>
        <p:spPr/>
        <p:txBody>
          <a:bodyPr>
            <a:normAutofit/>
          </a:bodyPr>
          <a:lstStyle/>
          <a:p>
            <a:pPr algn="r"/>
            <a:r>
              <a:rPr lang="ar-SA" sz="3200" dirty="0" smtClean="0">
                <a:solidFill>
                  <a:srgbClr val="002060"/>
                </a:solidFill>
                <a:cs typeface="+mn-cs"/>
              </a:rPr>
              <a:t>تصميم دارة الاستطاعة والتحكم لمحرك سرعتين عادي</a:t>
            </a:r>
            <a:br>
              <a:rPr lang="ar-SA" sz="3200" dirty="0" smtClean="0">
                <a:solidFill>
                  <a:srgbClr val="002060"/>
                </a:solidFill>
                <a:cs typeface="+mn-cs"/>
              </a:rPr>
            </a:br>
            <a:r>
              <a:rPr lang="ar-SA" sz="3200" dirty="0" smtClean="0">
                <a:solidFill>
                  <a:srgbClr val="002060"/>
                </a:solidFill>
                <a:cs typeface="+mn-cs"/>
              </a:rPr>
              <a:t>دارة التحكم.</a:t>
            </a:r>
            <a:endParaRPr lang="en-US" sz="3200" dirty="0">
              <a:solidFill>
                <a:srgbClr val="002060"/>
              </a:solidFill>
              <a:cs typeface="+mn-cs"/>
            </a:endParaRP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878222"/>
            <a:ext cx="3429000" cy="5695950"/>
          </a:xfrm>
          <a:prstGeom prst="rect">
            <a:avLst/>
          </a:prstGeom>
        </p:spPr>
      </p:pic>
    </p:spTree>
    <p:extLst>
      <p:ext uri="{BB962C8B-B14F-4D97-AF65-F5344CB8AC3E}">
        <p14:creationId xmlns:p14="http://schemas.microsoft.com/office/powerpoint/2010/main" val="71743916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fontScale="92500"/>
          </a:bodyPr>
          <a:lstStyle/>
          <a:p>
            <a:pPr marL="0" indent="0">
              <a:buNone/>
            </a:pPr>
            <a:r>
              <a:rPr lang="ar-SA" dirty="0" smtClean="0"/>
              <a:t>تستخدم هذه الطريقة في السرعات المتضاعفة فقط أي مثلا 1500/3000</a:t>
            </a:r>
            <a:r>
              <a:rPr lang="en-US" dirty="0" smtClean="0"/>
              <a:t> </a:t>
            </a:r>
            <a:r>
              <a:rPr lang="ar-SA" dirty="0" smtClean="0"/>
              <a:t> دورة في الدقيقة أو 750/1500 وهكذا.</a:t>
            </a:r>
          </a:p>
          <a:p>
            <a:pPr marL="0" indent="0">
              <a:buNone/>
            </a:pPr>
            <a:r>
              <a:rPr lang="ar-SA" dirty="0" smtClean="0"/>
              <a:t>يتم التوصيل بطريقة خاصة بحيث نستغل نفس الملفات لتشغيل السرعة البطيئة او السرعة العالية. ويعتمد على اتجاه مرور التيار داخل الملفات فإذا سار التيار في اتجاه واحد داخل المجموعات فإن عدد الأقطاب يسوي ضعف عدد المجموعات وإذا مر عكس الاتجاه فإن عدد الأقطاب يساوي عدد المجموعات. </a:t>
            </a:r>
          </a:p>
          <a:p>
            <a:pPr marL="0" indent="0">
              <a:buNone/>
            </a:pPr>
            <a:r>
              <a:rPr lang="ar-SA" dirty="0" smtClean="0"/>
              <a:t>فمثلا إذا كان لدينا  المحرك ذو سرعتين 3000/1500دورة في الدقيقة أي يملك 2/4 أقطاب يقسم المحرك على أن يكون عدد مجموعات الفاز الواحد يساوي عدد أقطاب السرعة العالية أي مجموعتين فإذا مر التيار في اتجاه واحد داخل المجموعتين يدور المحرك بالسرعة البطيئة أربع أقطاب. وإذا مر التيار في نفس المجموعتين باتجاه معاكس يدور المحرك بالسرعة العالية  قطبين.</a:t>
            </a:r>
            <a:endParaRPr lang="en-US" dirty="0"/>
          </a:p>
        </p:txBody>
      </p:sp>
      <p:sp>
        <p:nvSpPr>
          <p:cNvPr id="4" name="عنوان 1"/>
          <p:cNvSpPr>
            <a:spLocks noGrp="1"/>
          </p:cNvSpPr>
          <p:nvPr>
            <p:ph type="title"/>
          </p:nvPr>
        </p:nvSpPr>
        <p:spPr/>
        <p:txBody>
          <a:bodyPr>
            <a:normAutofit/>
          </a:bodyPr>
          <a:lstStyle/>
          <a:p>
            <a:pPr algn="r"/>
            <a:r>
              <a:rPr lang="ar-SA" sz="3200" b="1" dirty="0" smtClean="0">
                <a:solidFill>
                  <a:srgbClr val="0070C0"/>
                </a:solidFill>
                <a:cs typeface="+mn-cs"/>
              </a:rPr>
              <a:t>المحرك متعدد السرعات</a:t>
            </a:r>
            <a:br>
              <a:rPr lang="ar-SA" sz="3200" b="1" dirty="0" smtClean="0">
                <a:solidFill>
                  <a:srgbClr val="0070C0"/>
                </a:solidFill>
                <a:cs typeface="+mn-cs"/>
              </a:rPr>
            </a:br>
            <a:r>
              <a:rPr lang="ar-SA" sz="3200" b="1" dirty="0" err="1" smtClean="0">
                <a:solidFill>
                  <a:srgbClr val="0070C0"/>
                </a:solidFill>
                <a:cs typeface="+mn-cs"/>
              </a:rPr>
              <a:t>السرعات</a:t>
            </a:r>
            <a:r>
              <a:rPr lang="ar-SA" sz="3200" b="1" dirty="0" smtClean="0">
                <a:solidFill>
                  <a:srgbClr val="0070C0"/>
                </a:solidFill>
                <a:cs typeface="+mn-cs"/>
              </a:rPr>
              <a:t> المتضاعفة (محرك سرعتين </a:t>
            </a:r>
            <a:r>
              <a:rPr lang="en-US" sz="3200" b="1" dirty="0" smtClean="0">
                <a:solidFill>
                  <a:srgbClr val="0070C0"/>
                </a:solidFill>
                <a:cs typeface="+mn-cs"/>
              </a:rPr>
              <a:t>(DAHLADER</a:t>
            </a:r>
            <a:r>
              <a:rPr lang="ar-SA" sz="3200" b="1" dirty="0" smtClean="0">
                <a:solidFill>
                  <a:srgbClr val="0070C0"/>
                </a:solidFill>
                <a:cs typeface="+mn-cs"/>
              </a:rPr>
              <a:t>:</a:t>
            </a:r>
            <a:endParaRPr lang="en-US" sz="3200" b="1" dirty="0">
              <a:solidFill>
                <a:srgbClr val="0070C0"/>
              </a:solidFill>
              <a:cs typeface="+mn-cs"/>
            </a:endParaRPr>
          </a:p>
        </p:txBody>
      </p:sp>
    </p:spTree>
    <p:extLst>
      <p:ext uri="{BB962C8B-B14F-4D97-AF65-F5344CB8AC3E}">
        <p14:creationId xmlns:p14="http://schemas.microsoft.com/office/powerpoint/2010/main" val="168911822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p:txBody>
          <a:bodyPr>
            <a:normAutofit fontScale="90000"/>
          </a:bodyPr>
          <a:lstStyle/>
          <a:p>
            <a:pPr algn="r"/>
            <a:r>
              <a:rPr lang="ar-SA" sz="3200" b="1" dirty="0" smtClean="0">
                <a:solidFill>
                  <a:srgbClr val="0070C0"/>
                </a:solidFill>
                <a:cs typeface="+mn-cs"/>
              </a:rPr>
              <a:t>المحرك متعدد السرعات</a:t>
            </a:r>
            <a:br>
              <a:rPr lang="ar-SA" sz="3200" b="1" dirty="0" smtClean="0">
                <a:solidFill>
                  <a:srgbClr val="0070C0"/>
                </a:solidFill>
                <a:cs typeface="+mn-cs"/>
              </a:rPr>
            </a:br>
            <a:r>
              <a:rPr lang="ar-SA" sz="3200" b="1" dirty="0" err="1" smtClean="0">
                <a:solidFill>
                  <a:srgbClr val="0070C0"/>
                </a:solidFill>
                <a:cs typeface="+mn-cs"/>
              </a:rPr>
              <a:t>السرعات</a:t>
            </a:r>
            <a:r>
              <a:rPr lang="ar-SA" sz="3200" b="1" dirty="0" smtClean="0">
                <a:solidFill>
                  <a:srgbClr val="0070C0"/>
                </a:solidFill>
                <a:cs typeface="+mn-cs"/>
              </a:rPr>
              <a:t> المتضاعفة (محرك سرعتين </a:t>
            </a:r>
            <a:r>
              <a:rPr lang="en-US" sz="3200" b="1" dirty="0" smtClean="0">
                <a:solidFill>
                  <a:srgbClr val="0070C0"/>
                </a:solidFill>
                <a:cs typeface="+mn-cs"/>
              </a:rPr>
              <a:t>(DAHLADER</a:t>
            </a:r>
            <a:r>
              <a:rPr lang="ar-SA" sz="3200" b="1" dirty="0" smtClean="0">
                <a:solidFill>
                  <a:srgbClr val="0070C0"/>
                </a:solidFill>
                <a:cs typeface="+mn-cs"/>
              </a:rPr>
              <a:t>:</a:t>
            </a:r>
            <a:br>
              <a:rPr lang="ar-SA" sz="3200" b="1" dirty="0" smtClean="0">
                <a:solidFill>
                  <a:srgbClr val="0070C0"/>
                </a:solidFill>
                <a:cs typeface="+mn-cs"/>
              </a:rPr>
            </a:br>
            <a:r>
              <a:rPr lang="ar-SA" sz="3200" b="1" dirty="0" smtClean="0">
                <a:solidFill>
                  <a:srgbClr val="0070C0"/>
                </a:solidFill>
                <a:cs typeface="+mn-cs"/>
              </a:rPr>
              <a:t>التوصيل الخارجي.</a:t>
            </a:r>
            <a:endParaRPr lang="en-US" sz="3200" b="1" dirty="0">
              <a:solidFill>
                <a:srgbClr val="0070C0"/>
              </a:solidFill>
              <a:cs typeface="+mn-cs"/>
            </a:endParaRP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430214"/>
            <a:ext cx="5410200" cy="2590800"/>
          </a:xfrm>
          <a:prstGeom prst="rect">
            <a:avLst/>
          </a:prstGeom>
        </p:spPr>
      </p:pic>
      <p:pic>
        <p:nvPicPr>
          <p:cNvPr id="9" name="صورة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233" y="4013211"/>
            <a:ext cx="3381375" cy="2514600"/>
          </a:xfrm>
          <a:prstGeom prst="rect">
            <a:avLst/>
          </a:prstGeom>
        </p:spPr>
      </p:pic>
      <p:sp>
        <p:nvSpPr>
          <p:cNvPr id="10" name="مربع نص 9"/>
          <p:cNvSpPr txBox="1"/>
          <p:nvPr/>
        </p:nvSpPr>
        <p:spPr>
          <a:xfrm>
            <a:off x="6012160" y="1854191"/>
            <a:ext cx="2880320" cy="3416320"/>
          </a:xfrm>
          <a:prstGeom prst="rect">
            <a:avLst/>
          </a:prstGeom>
          <a:noFill/>
        </p:spPr>
        <p:txBody>
          <a:bodyPr wrap="square" rtlCol="0">
            <a:spAutoFit/>
          </a:bodyPr>
          <a:lstStyle/>
          <a:p>
            <a:r>
              <a:rPr lang="ar-SA" dirty="0" smtClean="0"/>
              <a:t>علبة التوصيل لهذا النوع من المحرك </a:t>
            </a:r>
          </a:p>
          <a:p>
            <a:r>
              <a:rPr lang="ar-SA" dirty="0" smtClean="0"/>
              <a:t>نفسها للمحرك ذو السرعة الواحدة  6 أطراف توصيل .</a:t>
            </a:r>
          </a:p>
          <a:p>
            <a:r>
              <a:rPr lang="ar-SA" dirty="0" smtClean="0"/>
              <a:t>في حال التشغيل في السرعة المنخفضة  نوصل الفازات الثلاث إلى الأطراف </a:t>
            </a:r>
            <a:r>
              <a:rPr lang="en-US" dirty="0" smtClean="0"/>
              <a:t>U1,V1,W1</a:t>
            </a:r>
            <a:r>
              <a:rPr lang="ar-SA" dirty="0" smtClean="0"/>
              <a:t> وتترك الأطراف الأخرى حرة .</a:t>
            </a:r>
          </a:p>
          <a:p>
            <a:r>
              <a:rPr lang="ar-SA" dirty="0" smtClean="0"/>
              <a:t>في حال التشغيل في السرعة العالية نوصل </a:t>
            </a:r>
            <a:r>
              <a:rPr lang="en-US" dirty="0" smtClean="0"/>
              <a:t>U1,V1,W1</a:t>
            </a:r>
            <a:r>
              <a:rPr lang="ar-SA" dirty="0" smtClean="0"/>
              <a:t> مع بعضها في حين نصل الفازات للأطراف الـ</a:t>
            </a:r>
            <a:r>
              <a:rPr lang="en-US" dirty="0" smtClean="0"/>
              <a:t> U2,V2,W2</a:t>
            </a:r>
            <a:r>
              <a:rPr lang="ar-SA" dirty="0" smtClean="0"/>
              <a:t>  كما هو مبين في الشكل.</a:t>
            </a:r>
          </a:p>
        </p:txBody>
      </p:sp>
    </p:spTree>
    <p:extLst>
      <p:ext uri="{BB962C8B-B14F-4D97-AF65-F5344CB8AC3E}">
        <p14:creationId xmlns:p14="http://schemas.microsoft.com/office/powerpoint/2010/main" val="197034003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rgbClr val="002060"/>
                </a:solidFill>
                <a:cs typeface="+mn-cs"/>
              </a:rPr>
              <a:t>دارة الاستطاعة:</a:t>
            </a:r>
            <a:endParaRPr lang="en-US" dirty="0">
              <a:solidFill>
                <a:srgbClr val="002060"/>
              </a:solidFill>
              <a:cs typeface="+mn-cs"/>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228025"/>
            <a:ext cx="5976664" cy="5439128"/>
          </a:xfrm>
          <a:prstGeom prst="rect">
            <a:avLst/>
          </a:prstGeom>
        </p:spPr>
      </p:pic>
      <p:sp>
        <p:nvSpPr>
          <p:cNvPr id="5" name="مربع نص 4"/>
          <p:cNvSpPr txBox="1"/>
          <p:nvPr/>
        </p:nvSpPr>
        <p:spPr>
          <a:xfrm>
            <a:off x="6588224" y="1417638"/>
            <a:ext cx="2376264" cy="1200329"/>
          </a:xfrm>
          <a:prstGeom prst="rect">
            <a:avLst/>
          </a:prstGeom>
          <a:noFill/>
        </p:spPr>
        <p:txBody>
          <a:bodyPr wrap="square" rtlCol="0">
            <a:spAutoFit/>
          </a:bodyPr>
          <a:lstStyle/>
          <a:p>
            <a:r>
              <a:rPr lang="ar-SA" dirty="0" smtClean="0"/>
              <a:t>كل سرعة لها قدرة وتيار مختلف عن السرعة الأخرى </a:t>
            </a:r>
          </a:p>
          <a:p>
            <a:r>
              <a:rPr lang="ar-SA" dirty="0" smtClean="0"/>
              <a:t>لذلك يتم اختيار </a:t>
            </a:r>
            <a:r>
              <a:rPr lang="ar-SA" dirty="0" err="1" smtClean="0"/>
              <a:t>آوفرلود</a:t>
            </a:r>
            <a:r>
              <a:rPr lang="ar-SA" dirty="0" smtClean="0"/>
              <a:t> خاص لكل سرعة.</a:t>
            </a:r>
            <a:endParaRPr lang="en-US" dirty="0"/>
          </a:p>
        </p:txBody>
      </p:sp>
    </p:spTree>
    <p:extLst>
      <p:ext uri="{BB962C8B-B14F-4D97-AF65-F5344CB8AC3E}">
        <p14:creationId xmlns:p14="http://schemas.microsoft.com/office/powerpoint/2010/main" val="189646444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rgbClr val="002060"/>
                </a:solidFill>
                <a:cs typeface="+mn-cs"/>
              </a:rPr>
              <a:t>دارة التحكم:</a:t>
            </a:r>
            <a:endParaRPr lang="en-US" dirty="0">
              <a:solidFill>
                <a:srgbClr val="002060"/>
              </a:solidFill>
              <a:cs typeface="+mn-cs"/>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980728"/>
            <a:ext cx="4057650" cy="5676900"/>
          </a:xfrm>
          <a:prstGeom prst="rect">
            <a:avLst/>
          </a:prstGeom>
        </p:spPr>
      </p:pic>
      <p:sp>
        <p:nvSpPr>
          <p:cNvPr id="5" name="مربع نص 4"/>
          <p:cNvSpPr txBox="1"/>
          <p:nvPr/>
        </p:nvSpPr>
        <p:spPr>
          <a:xfrm>
            <a:off x="5436096" y="1417638"/>
            <a:ext cx="3384376" cy="2031325"/>
          </a:xfrm>
          <a:prstGeom prst="rect">
            <a:avLst/>
          </a:prstGeom>
          <a:noFill/>
        </p:spPr>
        <p:txBody>
          <a:bodyPr wrap="square" rtlCol="0">
            <a:spAutoFit/>
          </a:bodyPr>
          <a:lstStyle/>
          <a:p>
            <a:r>
              <a:rPr lang="ar-SA" dirty="0" smtClean="0"/>
              <a:t>في دوائر </a:t>
            </a:r>
            <a:r>
              <a:rPr lang="ar-SA" dirty="0" err="1" smtClean="0"/>
              <a:t>الدالندر</a:t>
            </a:r>
            <a:r>
              <a:rPr lang="ar-SA" dirty="0" smtClean="0"/>
              <a:t> يجب التأكد من وجود التماس العكسي </a:t>
            </a:r>
            <a:r>
              <a:rPr lang="ar-SA" dirty="0" err="1" smtClean="0"/>
              <a:t>لكونتاكتور</a:t>
            </a:r>
            <a:r>
              <a:rPr lang="ar-SA" dirty="0" smtClean="0"/>
              <a:t> السرعة المنخفضة على التسلسل مع ملفي الكونتاكتورين الخاصين بالسرعة العالية وكذلك وضع التماس مغلق من كل كونتاكتور من  </a:t>
            </a:r>
            <a:r>
              <a:rPr lang="ar-SA" dirty="0" err="1" smtClean="0"/>
              <a:t>كونتاكتورين</a:t>
            </a:r>
            <a:r>
              <a:rPr lang="ar-SA" dirty="0" smtClean="0"/>
              <a:t> السرعة العالية  على التسلسل مع كونتاكتور السرعة المنخفضة .</a:t>
            </a:r>
            <a:endParaRPr lang="en-US" dirty="0"/>
          </a:p>
        </p:txBody>
      </p:sp>
    </p:spTree>
    <p:extLst>
      <p:ext uri="{BB962C8B-B14F-4D97-AF65-F5344CB8AC3E}">
        <p14:creationId xmlns:p14="http://schemas.microsoft.com/office/powerpoint/2010/main" val="341755130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rgbClr val="0070C0"/>
                </a:solidFill>
                <a:cs typeface="+mn-cs"/>
              </a:rPr>
              <a:t>المقلع الناعم </a:t>
            </a:r>
            <a:r>
              <a:rPr lang="en-US" dirty="0" smtClean="0">
                <a:solidFill>
                  <a:srgbClr val="0070C0"/>
                </a:solidFill>
                <a:cs typeface="+mn-cs"/>
              </a:rPr>
              <a:t>soft starter</a:t>
            </a:r>
            <a:r>
              <a:rPr lang="ar-SA" dirty="0" smtClean="0">
                <a:solidFill>
                  <a:srgbClr val="0070C0"/>
                </a:solidFill>
                <a:cs typeface="+mn-cs"/>
              </a:rPr>
              <a:t>:</a:t>
            </a:r>
            <a:endParaRPr lang="en-US" dirty="0">
              <a:solidFill>
                <a:srgbClr val="0070C0"/>
              </a:solidFill>
              <a:cs typeface="+mn-cs"/>
            </a:endParaRPr>
          </a:p>
        </p:txBody>
      </p:sp>
      <p:sp>
        <p:nvSpPr>
          <p:cNvPr id="3" name="عنصر نائب للمحتوى 2"/>
          <p:cNvSpPr>
            <a:spLocks noGrp="1"/>
          </p:cNvSpPr>
          <p:nvPr>
            <p:ph sz="quarter" idx="1"/>
          </p:nvPr>
        </p:nvSpPr>
        <p:spPr/>
        <p:txBody>
          <a:bodyPr>
            <a:normAutofit lnSpcReduction="10000"/>
          </a:bodyPr>
          <a:lstStyle/>
          <a:p>
            <a:pPr marL="0" indent="0" algn="just">
              <a:buNone/>
            </a:pPr>
            <a:r>
              <a:rPr lang="ar-SA" dirty="0" smtClean="0"/>
              <a:t>رأينا من قبل أن المحرك التحريضي يستجر تيار اقلاع كبير هذه الزيادة الكبيرة قد تؤدي إلى تلف العزل للمحرك.</a:t>
            </a:r>
          </a:p>
          <a:p>
            <a:pPr marL="0" indent="0" algn="just">
              <a:buNone/>
            </a:pPr>
            <a:r>
              <a:rPr lang="ar-SA" dirty="0" smtClean="0"/>
              <a:t>تتنوع طرق اقلاع المحرك ذو القفص السنجابي إلى :</a:t>
            </a:r>
          </a:p>
          <a:p>
            <a:pPr marL="0" indent="0" algn="just">
              <a:buNone/>
            </a:pPr>
            <a:r>
              <a:rPr lang="ar-SA" dirty="0" smtClean="0"/>
              <a:t>الإقلاع المباشر ( يستخدم مع المحركات ذات القدرة اصغر من </a:t>
            </a:r>
            <a:r>
              <a:rPr lang="en-US" dirty="0" smtClean="0"/>
              <a:t>5kw</a:t>
            </a:r>
            <a:r>
              <a:rPr lang="ar-SA" dirty="0" smtClean="0"/>
              <a:t> </a:t>
            </a:r>
            <a:r>
              <a:rPr lang="en-US" dirty="0" smtClean="0"/>
              <a:t>(</a:t>
            </a:r>
            <a:endParaRPr lang="ar-SA" dirty="0" smtClean="0"/>
          </a:p>
          <a:p>
            <a:pPr marL="0" indent="0" algn="just">
              <a:buNone/>
            </a:pPr>
            <a:r>
              <a:rPr lang="ar-SA" dirty="0" smtClean="0"/>
              <a:t>الاقلاع النجمي المثلثي (يجب أن يكون الإقلاع من دون تحميل ولكن في هذه الطريقة يكون العزم هو ثلث العزم الاسمي للمحرك وهذا قد لا يكون مناسب لبعض التطبيقات) لذلك كان لابد من طريقة تمكننا من تلافي تيار الإقلاع العالي ويكون عزم البدء مناسب للتطبيق فكانت فكرة المقلع الناعم </a:t>
            </a:r>
          </a:p>
          <a:p>
            <a:pPr marL="0" indent="0" algn="just">
              <a:buNone/>
            </a:pPr>
            <a:r>
              <a:rPr lang="ar-SA" dirty="0" smtClean="0"/>
              <a:t>حيث صمم لإيصال المحرك ذو القفص السنجابي إلى السرعة الاسمية اثناء البدء وكذلك تخفيض سرعته تدريجيا للوقوف دون تحركات مفاجئة وبدون التسبب في هبوط كبير في الجهد .</a:t>
            </a:r>
          </a:p>
        </p:txBody>
      </p:sp>
    </p:spTree>
    <p:extLst>
      <p:ext uri="{BB962C8B-B14F-4D97-AF65-F5344CB8AC3E}">
        <p14:creationId xmlns:p14="http://schemas.microsoft.com/office/powerpoint/2010/main" val="234270481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3600" dirty="0" smtClean="0">
                <a:solidFill>
                  <a:srgbClr val="FF0000"/>
                </a:solidFill>
                <a:cs typeface="+mn-cs"/>
              </a:rPr>
              <a:t>طريقة العمل:</a:t>
            </a:r>
            <a:endParaRPr lang="en-US" sz="3600" dirty="0">
              <a:solidFill>
                <a:srgbClr val="FF0000"/>
              </a:solidFill>
              <a:cs typeface="+mn-cs"/>
            </a:endParaRPr>
          </a:p>
        </p:txBody>
      </p:sp>
      <p:sp>
        <p:nvSpPr>
          <p:cNvPr id="3" name="عنصر نائب للمحتوى 2"/>
          <p:cNvSpPr>
            <a:spLocks noGrp="1"/>
          </p:cNvSpPr>
          <p:nvPr>
            <p:ph sz="quarter" idx="1"/>
          </p:nvPr>
        </p:nvSpPr>
        <p:spPr/>
        <p:txBody>
          <a:bodyPr>
            <a:normAutofit/>
          </a:bodyPr>
          <a:lstStyle/>
          <a:p>
            <a:pPr marL="0" indent="0" algn="just">
              <a:buNone/>
            </a:pPr>
            <a:r>
              <a:rPr lang="ar-SA" sz="2000" dirty="0" smtClean="0"/>
              <a:t>يتكون ال</a:t>
            </a:r>
            <a:r>
              <a:rPr lang="ar-SA" sz="2000" dirty="0"/>
              <a:t>م</a:t>
            </a:r>
            <a:r>
              <a:rPr lang="ar-SA" sz="2000" dirty="0" smtClean="0"/>
              <a:t>قلع الناعم من مجموعة من الكروت الالكترونية للتحكم بإقلاع المحرك وتوصيل القوى للمحرك.</a:t>
            </a:r>
          </a:p>
          <a:p>
            <a:pPr marL="0" indent="0" algn="just">
              <a:buNone/>
            </a:pPr>
            <a:r>
              <a:rPr lang="ar-SA" sz="2000" dirty="0" smtClean="0"/>
              <a:t>تتكون دوائر القوى من إثنين من الثيريثتورات في وضع متعاكس (</a:t>
            </a:r>
            <a:r>
              <a:rPr lang="en-US" sz="2000" dirty="0" smtClean="0"/>
              <a:t>back to back </a:t>
            </a:r>
            <a:r>
              <a:rPr lang="ar-SA" sz="2000" dirty="0" smtClean="0"/>
              <a:t>) وذلك لكل فاز من الفازات الثلاث ويتم تغير قيمة الجهد عن طريق تغيير زمن توصيل هذه الثيريثتورات خلال كل نصف دورة للجهد ويقل جهد الخرج كلما زاد زمن الاشتعال ويتم التحكم بهذه المنظومة عن طريق معالج دقيق( </a:t>
            </a:r>
            <a:r>
              <a:rPr lang="en-US" sz="2000" dirty="0" smtClean="0"/>
              <a:t>microprocessor</a:t>
            </a:r>
            <a:r>
              <a:rPr lang="ar-SA" sz="2000" dirty="0" smtClean="0"/>
              <a:t>) بالإضافة إلى بعض الخصائص الأخرى كالمراقبة والحماية للمحرك مثل ارتفاع شدة التيار أو سقوط فاز .</a:t>
            </a:r>
            <a:endParaRPr lang="en-US" sz="20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4133029"/>
            <a:ext cx="2376264" cy="1886771"/>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3956645"/>
            <a:ext cx="5572125" cy="2352675"/>
          </a:xfrm>
          <a:prstGeom prst="rect">
            <a:avLst/>
          </a:prstGeom>
        </p:spPr>
      </p:pic>
    </p:spTree>
    <p:extLst>
      <p:ext uri="{BB962C8B-B14F-4D97-AF65-F5344CB8AC3E}">
        <p14:creationId xmlns:p14="http://schemas.microsoft.com/office/powerpoint/2010/main" val="211259553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rgbClr val="0070C0"/>
                </a:solidFill>
                <a:cs typeface="+mn-cs"/>
              </a:rPr>
              <a:t>فوائد استخدام المقلع الناعم:</a:t>
            </a:r>
            <a:endParaRPr lang="en-US" dirty="0">
              <a:solidFill>
                <a:srgbClr val="0070C0"/>
              </a:solidFill>
              <a:cs typeface="+mn-cs"/>
            </a:endParaRPr>
          </a:p>
        </p:txBody>
      </p:sp>
      <p:sp>
        <p:nvSpPr>
          <p:cNvPr id="3" name="عنصر نائب للمحتوى 2"/>
          <p:cNvSpPr>
            <a:spLocks noGrp="1"/>
          </p:cNvSpPr>
          <p:nvPr>
            <p:ph sz="quarter" idx="1"/>
          </p:nvPr>
        </p:nvSpPr>
        <p:spPr/>
        <p:txBody>
          <a:bodyPr>
            <a:normAutofit fontScale="92500"/>
          </a:bodyPr>
          <a:lstStyle/>
          <a:p>
            <a:pPr>
              <a:buFont typeface="Wingdings" panose="05000000000000000000" pitchFamily="2" charset="2"/>
              <a:buChar char="§"/>
            </a:pPr>
            <a:r>
              <a:rPr lang="ar-SA" dirty="0" smtClean="0"/>
              <a:t>تقليل تيار البدء الذي يصل إلى </a:t>
            </a:r>
            <a:r>
              <a:rPr lang="en-US" dirty="0" smtClean="0"/>
              <a:t>800% </a:t>
            </a:r>
            <a:r>
              <a:rPr lang="ar-SA" dirty="0" smtClean="0"/>
              <a:t> من التيار المقنن إلى  </a:t>
            </a:r>
            <a:r>
              <a:rPr lang="en-US" dirty="0" smtClean="0"/>
              <a:t>300%.</a:t>
            </a:r>
          </a:p>
          <a:p>
            <a:pPr>
              <a:buFont typeface="Wingdings" panose="05000000000000000000" pitchFamily="2" charset="2"/>
              <a:buChar char="§"/>
            </a:pPr>
            <a:r>
              <a:rPr lang="ar-SA" dirty="0" smtClean="0"/>
              <a:t>تقليل عزم البدء إلى الحد المناسب للحمل.</a:t>
            </a:r>
          </a:p>
          <a:p>
            <a:pPr>
              <a:buFont typeface="Wingdings" panose="05000000000000000000" pitchFamily="2" charset="2"/>
              <a:buChar char="§"/>
            </a:pPr>
            <a:r>
              <a:rPr lang="ar-SA" dirty="0" smtClean="0"/>
              <a:t>تقليل الاجهادات على المنظومة الميكانيكية (صندوق التروس, السيور الناقلة)</a:t>
            </a:r>
          </a:p>
          <a:p>
            <a:pPr>
              <a:buFont typeface="Wingdings" panose="05000000000000000000" pitchFamily="2" charset="2"/>
              <a:buChar char="§"/>
            </a:pPr>
            <a:r>
              <a:rPr lang="ar-SA" dirty="0" smtClean="0"/>
              <a:t>إمكانية زيادة عدد مرات بدء التشغيل في الساعة.</a:t>
            </a:r>
          </a:p>
          <a:p>
            <a:pPr>
              <a:buFont typeface="Wingdings" panose="05000000000000000000" pitchFamily="2" charset="2"/>
              <a:buChar char="§"/>
            </a:pPr>
            <a:r>
              <a:rPr lang="ar-SA" dirty="0" smtClean="0"/>
              <a:t>تقليل تكاليف التوصيل(</a:t>
            </a:r>
            <a:r>
              <a:rPr lang="en-US" dirty="0" smtClean="0"/>
              <a:t>6 </a:t>
            </a:r>
            <a:r>
              <a:rPr lang="ar-SA" dirty="0" smtClean="0"/>
              <a:t> كابلات في حالات توصيل نجمي/ مثلثي + </a:t>
            </a:r>
            <a:r>
              <a:rPr lang="en-US" dirty="0" smtClean="0"/>
              <a:t>3 </a:t>
            </a:r>
            <a:r>
              <a:rPr lang="ar-SA" dirty="0" smtClean="0"/>
              <a:t>كونتاكتور).</a:t>
            </a:r>
          </a:p>
          <a:p>
            <a:pPr>
              <a:buFont typeface="Wingdings" panose="05000000000000000000" pitchFamily="2" charset="2"/>
              <a:buChar char="§"/>
            </a:pPr>
            <a:r>
              <a:rPr lang="ar-SA" dirty="0" smtClean="0"/>
              <a:t>الإيقاف التدريجي الذي يمنع حدوث انزلاقات السيور ( التي قد تؤدي إلى تكسير العبوات الزجاجية ) كذلك يمنع حدوث ظاهرة المطرقة المائية </a:t>
            </a:r>
            <a:r>
              <a:rPr lang="en-US" dirty="0" smtClean="0"/>
              <a:t>water hammer</a:t>
            </a:r>
            <a:r>
              <a:rPr lang="ar-SA" dirty="0" smtClean="0"/>
              <a:t> في حال استخدامه مع مضخات الطرد المركزية حيث تؤثر هذه الظاهرة على نظام الانابيب.</a:t>
            </a:r>
          </a:p>
          <a:p>
            <a:pPr>
              <a:buFont typeface="Wingdings" panose="05000000000000000000" pitchFamily="2" charset="2"/>
              <a:buChar char="§"/>
            </a:pPr>
            <a:r>
              <a:rPr lang="ar-SA" dirty="0" smtClean="0"/>
              <a:t>ضمان اعتمادية المنظومة الكهربائية في حالة التغذية بالمولدات الكهربائية.</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419984875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rgbClr val="0070C0"/>
                </a:solidFill>
                <a:cs typeface="+mn-cs"/>
              </a:rPr>
              <a:t>التطبيقات التقليدية للمقلع الناعم </a:t>
            </a:r>
            <a:endParaRPr lang="en-US" dirty="0">
              <a:solidFill>
                <a:srgbClr val="0070C0"/>
              </a:solidFill>
              <a:cs typeface="+mn-cs"/>
            </a:endParaRPr>
          </a:p>
        </p:txBody>
      </p:sp>
      <p:sp>
        <p:nvSpPr>
          <p:cNvPr id="3" name="عنصر نائب للمحتوى 2"/>
          <p:cNvSpPr>
            <a:spLocks noGrp="1"/>
          </p:cNvSpPr>
          <p:nvPr>
            <p:ph sz="quarter" idx="1"/>
          </p:nvPr>
        </p:nvSpPr>
        <p:spPr/>
        <p:txBody>
          <a:bodyPr/>
          <a:lstStyle/>
          <a:p>
            <a:r>
              <a:rPr lang="ar-SA" dirty="0" smtClean="0"/>
              <a:t>مراوح </a:t>
            </a:r>
            <a:r>
              <a:rPr lang="ar-SA" dirty="0"/>
              <a:t>الطرد المركزية</a:t>
            </a:r>
          </a:p>
          <a:p>
            <a:r>
              <a:rPr lang="ar-SA" dirty="0"/>
              <a:t>مضخات الطرد المركزية </a:t>
            </a:r>
            <a:endParaRPr lang="ar-SA" dirty="0" smtClean="0"/>
          </a:p>
          <a:p>
            <a:r>
              <a:rPr lang="ar-SA" dirty="0" smtClean="0"/>
              <a:t>ناقلات الحركة (السير الناقل)</a:t>
            </a:r>
          </a:p>
          <a:p>
            <a:r>
              <a:rPr lang="ar-SA" dirty="0" smtClean="0"/>
              <a:t>المكابس </a:t>
            </a:r>
          </a:p>
          <a:p>
            <a:pPr marL="0" indent="0">
              <a:buNone/>
            </a:pPr>
            <a:endParaRPr lang="ar-SA" dirty="0" smtClean="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417638"/>
            <a:ext cx="3419475" cy="1009650"/>
          </a:xfrm>
          <a:prstGeom prst="rect">
            <a:avLst/>
          </a:prstGeom>
        </p:spPr>
      </p:pic>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410479"/>
            <a:ext cx="3619500" cy="800100"/>
          </a:xfrm>
          <a:prstGeom prst="rect">
            <a:avLst/>
          </a:prstGeom>
        </p:spPr>
      </p:pic>
      <p:pic>
        <p:nvPicPr>
          <p:cNvPr id="7" name="صورة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907" y="4382620"/>
            <a:ext cx="3362325" cy="638175"/>
          </a:xfrm>
          <a:prstGeom prst="rect">
            <a:avLst/>
          </a:prstGeom>
        </p:spPr>
      </p:pic>
      <p:pic>
        <p:nvPicPr>
          <p:cNvPr id="8" name="صورة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60" y="3240741"/>
            <a:ext cx="3286125" cy="781050"/>
          </a:xfrm>
          <a:prstGeom prst="rect">
            <a:avLst/>
          </a:prstGeom>
        </p:spPr>
      </p:pic>
      <p:pic>
        <p:nvPicPr>
          <p:cNvPr id="9" name="صورة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3507" y="3370198"/>
            <a:ext cx="2699792" cy="2024844"/>
          </a:xfrm>
          <a:prstGeom prst="rect">
            <a:avLst/>
          </a:prstGeom>
        </p:spPr>
      </p:pic>
      <p:pic>
        <p:nvPicPr>
          <p:cNvPr id="10" name="صورة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01699" y="4805296"/>
            <a:ext cx="2943616" cy="1934830"/>
          </a:xfrm>
          <a:prstGeom prst="rect">
            <a:avLst/>
          </a:prstGeom>
        </p:spPr>
      </p:pic>
      <p:pic>
        <p:nvPicPr>
          <p:cNvPr id="11" name="صورة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15899" y="4913136"/>
            <a:ext cx="2697313" cy="1845974"/>
          </a:xfrm>
          <a:prstGeom prst="rect">
            <a:avLst/>
          </a:prstGeom>
        </p:spPr>
      </p:pic>
    </p:spTree>
    <p:extLst>
      <p:ext uri="{BB962C8B-B14F-4D97-AF65-F5344CB8AC3E}">
        <p14:creationId xmlns:p14="http://schemas.microsoft.com/office/powerpoint/2010/main" val="41894616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t>عناصر الخرج</a:t>
            </a:r>
            <a:endParaRPr lang="ar-SA" dirty="0"/>
          </a:p>
        </p:txBody>
      </p:sp>
      <p:sp>
        <p:nvSpPr>
          <p:cNvPr id="3" name="عنصر نائب للمحتوى 2"/>
          <p:cNvSpPr>
            <a:spLocks noGrp="1"/>
          </p:cNvSpPr>
          <p:nvPr>
            <p:ph sz="quarter" idx="1"/>
          </p:nvPr>
        </p:nvSpPr>
        <p:spPr>
          <a:xfrm>
            <a:off x="714348" y="1285860"/>
            <a:ext cx="7901014" cy="4572000"/>
          </a:xfrm>
        </p:spPr>
        <p:txBody>
          <a:bodyPr/>
          <a:lstStyle/>
          <a:p>
            <a:r>
              <a:rPr lang="ar-SA" dirty="0" smtClean="0">
                <a:solidFill>
                  <a:srgbClr val="FF0000"/>
                </a:solidFill>
              </a:rPr>
              <a:t>لمبات الإشارة </a:t>
            </a:r>
            <a:r>
              <a:rPr lang="en-US" sz="2800" dirty="0" smtClean="0">
                <a:solidFill>
                  <a:srgbClr val="FF0000"/>
                </a:solidFill>
              </a:rPr>
              <a:t>Indicator Lamps</a:t>
            </a:r>
            <a:r>
              <a:rPr lang="ar-SA" sz="2800" dirty="0" smtClean="0">
                <a:solidFill>
                  <a:srgbClr val="FF0000"/>
                </a:solidFill>
              </a:rPr>
              <a:t>:</a:t>
            </a:r>
          </a:p>
          <a:p>
            <a:pPr marL="0" indent="0" algn="just">
              <a:buNone/>
            </a:pPr>
            <a:r>
              <a:rPr lang="ar-SA" dirty="0" smtClean="0"/>
              <a:t>تستخدم للإشارة عن حالة النظام, ممكن أن تدل على عمل آلة ما, أو توقفها, أو حدوث عطل </a:t>
            </a:r>
            <a:r>
              <a:rPr lang="ar-SA" dirty="0" err="1" smtClean="0"/>
              <a:t>بها</a:t>
            </a:r>
            <a:r>
              <a:rPr lang="ar-SA" dirty="0" smtClean="0"/>
              <a:t>. كما تدل على وجود التغذية الكهربائية وتتواجد في الأسواق بألوان متعددة </a:t>
            </a:r>
          </a:p>
        </p:txBody>
      </p:sp>
      <p:pic>
        <p:nvPicPr>
          <p:cNvPr id="4" name="Picture 3"/>
          <p:cNvPicPr>
            <a:picLocks noChangeAspect="1" noChangeArrowheads="1"/>
          </p:cNvPicPr>
          <p:nvPr/>
        </p:nvPicPr>
        <p:blipFill>
          <a:blip r:embed="rId2"/>
          <a:srcRect/>
          <a:stretch>
            <a:fillRect/>
          </a:stretch>
        </p:blipFill>
        <p:spPr bwMode="auto">
          <a:xfrm>
            <a:off x="2285984" y="3214686"/>
            <a:ext cx="1352550" cy="990600"/>
          </a:xfrm>
          <a:prstGeom prst="rect">
            <a:avLst/>
          </a:prstGeom>
          <a:noFill/>
          <a:ln w="9525">
            <a:noFill/>
            <a:miter lim="800000"/>
            <a:headEnd/>
            <a:tailEnd/>
          </a:ln>
          <a:effectLst/>
        </p:spPr>
      </p:pic>
      <p:pic>
        <p:nvPicPr>
          <p:cNvPr id="5" name="Picture 4"/>
          <p:cNvPicPr>
            <a:picLocks noChangeAspect="1" noChangeArrowheads="1"/>
          </p:cNvPicPr>
          <p:nvPr/>
        </p:nvPicPr>
        <p:blipFill>
          <a:blip r:embed="rId3"/>
          <a:srcRect/>
          <a:stretch>
            <a:fillRect/>
          </a:stretch>
        </p:blipFill>
        <p:spPr bwMode="auto">
          <a:xfrm>
            <a:off x="714348" y="2643182"/>
            <a:ext cx="1285875" cy="914400"/>
          </a:xfrm>
          <a:prstGeom prst="rect">
            <a:avLst/>
          </a:prstGeom>
          <a:noFill/>
          <a:ln w="9525">
            <a:noFill/>
            <a:miter lim="800000"/>
            <a:headEnd/>
            <a:tailEnd/>
          </a:ln>
          <a:effectLst/>
        </p:spPr>
      </p:pic>
      <p:pic>
        <p:nvPicPr>
          <p:cNvPr id="6" name="Picture 5"/>
          <p:cNvPicPr>
            <a:picLocks noChangeAspect="1" noChangeArrowheads="1"/>
          </p:cNvPicPr>
          <p:nvPr/>
        </p:nvPicPr>
        <p:blipFill>
          <a:blip r:embed="rId4"/>
          <a:srcRect/>
          <a:stretch>
            <a:fillRect/>
          </a:stretch>
        </p:blipFill>
        <p:spPr bwMode="auto">
          <a:xfrm>
            <a:off x="4143372" y="3429000"/>
            <a:ext cx="3600450" cy="904875"/>
          </a:xfrm>
          <a:prstGeom prst="rect">
            <a:avLst/>
          </a:prstGeom>
          <a:noFill/>
          <a:ln w="9525">
            <a:noFill/>
            <a:miter lim="800000"/>
            <a:headEnd/>
            <a:tailEnd/>
          </a:ln>
          <a:effectLst/>
        </p:spPr>
      </p:pic>
      <p:pic>
        <p:nvPicPr>
          <p:cNvPr id="7" name="Picture 2"/>
          <p:cNvPicPr>
            <a:picLocks noChangeAspect="1" noChangeArrowheads="1"/>
          </p:cNvPicPr>
          <p:nvPr/>
        </p:nvPicPr>
        <p:blipFill>
          <a:blip r:embed="rId5"/>
          <a:srcRect/>
          <a:stretch>
            <a:fillRect/>
          </a:stretch>
        </p:blipFill>
        <p:spPr bwMode="auto">
          <a:xfrm>
            <a:off x="571472" y="3857628"/>
            <a:ext cx="1314450" cy="990600"/>
          </a:xfrm>
          <a:prstGeom prst="rect">
            <a:avLst/>
          </a:prstGeom>
          <a:noFill/>
          <a:ln w="9525">
            <a:noFill/>
            <a:miter lim="800000"/>
            <a:headEnd/>
            <a:tailEnd/>
          </a:ln>
          <a:effectLst/>
        </p:spPr>
      </p:pic>
      <p:pic>
        <p:nvPicPr>
          <p:cNvPr id="8" name="صورة 7" descr="Snap_2014.04.06_21h29m00s_001.png"/>
          <p:cNvPicPr>
            <a:picLocks noChangeAspect="1"/>
          </p:cNvPicPr>
          <p:nvPr/>
        </p:nvPicPr>
        <p:blipFill>
          <a:blip r:embed="rId6"/>
          <a:stretch>
            <a:fillRect/>
          </a:stretch>
        </p:blipFill>
        <p:spPr>
          <a:xfrm>
            <a:off x="2314918" y="4572008"/>
            <a:ext cx="5686106" cy="2119618"/>
          </a:xfrm>
          <a:prstGeom prst="rect">
            <a:avLst/>
          </a:prstGeom>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a:extLst>
              <a:ext uri="{28A0092B-C50C-407E-A947-70E740481C1C}">
                <a14:useLocalDpi xmlns:a14="http://schemas.microsoft.com/office/drawing/2010/main" val="0"/>
              </a:ext>
            </a:extLst>
          </a:blip>
          <a:srcRect r="8726"/>
          <a:stretch/>
        </p:blipFill>
        <p:spPr>
          <a:xfrm>
            <a:off x="323529" y="764704"/>
            <a:ext cx="3312368" cy="5343525"/>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7" y="1644070"/>
            <a:ext cx="4892558" cy="4445522"/>
          </a:xfrm>
          <a:prstGeom prst="rect">
            <a:avLst/>
          </a:prstGeom>
        </p:spPr>
      </p:pic>
      <p:pic>
        <p:nvPicPr>
          <p:cNvPr id="6"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6655" y="651264"/>
            <a:ext cx="2971800" cy="914400"/>
          </a:xfrm>
          <a:prstGeom prst="rect">
            <a:avLst/>
          </a:prstGeom>
        </p:spPr>
      </p:pic>
    </p:spTree>
    <p:extLst>
      <p:ext uri="{BB962C8B-B14F-4D97-AF65-F5344CB8AC3E}">
        <p14:creationId xmlns:p14="http://schemas.microsoft.com/office/powerpoint/2010/main" val="1897924980"/>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692696"/>
            <a:ext cx="8429320" cy="5472607"/>
          </a:xfrm>
          <a:prstGeom prst="rect">
            <a:avLst/>
          </a:prstGeom>
        </p:spPr>
      </p:pic>
    </p:spTree>
    <p:extLst>
      <p:ext uri="{BB962C8B-B14F-4D97-AF65-F5344CB8AC3E}">
        <p14:creationId xmlns:p14="http://schemas.microsoft.com/office/powerpoint/2010/main" val="4184729044"/>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836712"/>
            <a:ext cx="3105150" cy="5057775"/>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980728"/>
            <a:ext cx="3019425" cy="4476750"/>
          </a:xfrm>
          <a:prstGeom prst="rect">
            <a:avLst/>
          </a:prstGeom>
        </p:spPr>
      </p:pic>
    </p:spTree>
    <p:extLst>
      <p:ext uri="{BB962C8B-B14F-4D97-AF65-F5344CB8AC3E}">
        <p14:creationId xmlns:p14="http://schemas.microsoft.com/office/powerpoint/2010/main" val="1172279809"/>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692696"/>
            <a:ext cx="3609975" cy="5314950"/>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836712"/>
            <a:ext cx="3171825" cy="4191000"/>
          </a:xfrm>
          <a:prstGeom prst="rect">
            <a:avLst/>
          </a:prstGeom>
        </p:spPr>
      </p:pic>
    </p:spTree>
    <p:extLst>
      <p:ext uri="{BB962C8B-B14F-4D97-AF65-F5344CB8AC3E}">
        <p14:creationId xmlns:p14="http://schemas.microsoft.com/office/powerpoint/2010/main" val="511652923"/>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908719"/>
            <a:ext cx="4169271" cy="5262653"/>
          </a:xfrm>
          <a:prstGeom prst="rect">
            <a:avLst/>
          </a:prstGeom>
        </p:spPr>
      </p:pic>
    </p:spTree>
    <p:extLst>
      <p:ext uri="{BB962C8B-B14F-4D97-AF65-F5344CB8AC3E}">
        <p14:creationId xmlns:p14="http://schemas.microsoft.com/office/powerpoint/2010/main" val="4030443861"/>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dk1"/>
          </a:lnRef>
          <a:fillRef idx="3">
            <a:schemeClr val="dk1"/>
          </a:fillRef>
          <a:effectRef idx="2">
            <a:schemeClr val="dk1"/>
          </a:effectRef>
          <a:fontRef idx="minor">
            <a:schemeClr val="lt1"/>
          </a:fontRef>
        </p:style>
        <p:txBody>
          <a:bodyPr>
            <a:normAutofit fontScale="90000"/>
          </a:bodyPr>
          <a:lstStyle/>
          <a:p>
            <a:pPr algn="r"/>
            <a:r>
              <a:rPr lang="ar-SA" dirty="0" smtClean="0">
                <a:solidFill>
                  <a:srgbClr val="0070C0"/>
                </a:solidFill>
                <a:cs typeface="+mn-cs"/>
              </a:rPr>
              <a:t>مفتاح التحويل الاوتوماتيكي</a:t>
            </a:r>
            <a:br>
              <a:rPr lang="ar-SA" dirty="0" smtClean="0">
                <a:solidFill>
                  <a:srgbClr val="0070C0"/>
                </a:solidFill>
                <a:cs typeface="+mn-cs"/>
              </a:rPr>
            </a:br>
            <a:r>
              <a:rPr lang="en-US" dirty="0" smtClean="0">
                <a:solidFill>
                  <a:srgbClr val="0070C0"/>
                </a:solidFill>
                <a:cs typeface="+mn-cs"/>
              </a:rPr>
              <a:t>Automatic Transfer Switch (ATS)</a:t>
            </a:r>
            <a:endParaRPr lang="en-US" dirty="0">
              <a:solidFill>
                <a:srgbClr val="0070C0"/>
              </a:solidFill>
              <a:cs typeface="+mn-cs"/>
            </a:endParaRPr>
          </a:p>
        </p:txBody>
      </p:sp>
      <p:sp>
        <p:nvSpPr>
          <p:cNvPr id="3" name="عنصر نائب للمحتوى 2"/>
          <p:cNvSpPr>
            <a:spLocks noGrp="1"/>
          </p:cNvSpPr>
          <p:nvPr>
            <p:ph sz="quarter" idx="1"/>
          </p:nvPr>
        </p:nvSpPr>
        <p:spPr/>
        <p:txBody>
          <a:bodyPr>
            <a:normAutofit lnSpcReduction="10000"/>
          </a:bodyPr>
          <a:lstStyle/>
          <a:p>
            <a:pPr marL="0" indent="0" algn="just">
              <a:buNone/>
            </a:pPr>
            <a:r>
              <a:rPr lang="ar-SA" dirty="0" smtClean="0"/>
              <a:t>كما نعلم بأن التغذية الكهربائية تباع من قبل الدولة وتسمى بالكهرباء العمومية ولكن قد تتعرض هذه التغذية إلى الانقطاع وهذا لا يناسب العملية الصناعية لما له أثر على العملية الإنتاجية فتلجأ المعامل والشركات إلى شراء مولدة قادرة على تشغيل الاحمال الكهربائية في حال انقطاع التغذية العمومية وحتى نحقق كفأة أكبر يتم التحويل من التغذية العمومية إلى التغذية الاحتياطية (المولدة) يجب ان يكون هذا التحويل ألي بحيث يؤمن عملية الانتقال بين التغذيتين فعمد المهندسون إلى بناء لوحة تحكم تقوم بهذا العمل ويطلق عليها </a:t>
            </a:r>
            <a:r>
              <a:rPr lang="en-US" dirty="0" smtClean="0"/>
              <a:t>ATS</a:t>
            </a:r>
            <a:r>
              <a:rPr lang="ar-SA" dirty="0" smtClean="0"/>
              <a:t> .</a:t>
            </a:r>
          </a:p>
          <a:p>
            <a:pPr marL="0" indent="0" algn="just">
              <a:buNone/>
            </a:pPr>
            <a:r>
              <a:rPr lang="ar-SA" dirty="0" smtClean="0">
                <a:solidFill>
                  <a:srgbClr val="0070C0"/>
                </a:solidFill>
              </a:rPr>
              <a:t>فما هي </a:t>
            </a:r>
            <a:r>
              <a:rPr lang="en-US" dirty="0" smtClean="0">
                <a:solidFill>
                  <a:srgbClr val="0070C0"/>
                </a:solidFill>
              </a:rPr>
              <a:t>ATS </a:t>
            </a:r>
            <a:r>
              <a:rPr lang="ar-SA" dirty="0" smtClean="0">
                <a:solidFill>
                  <a:srgbClr val="0070C0"/>
                </a:solidFill>
              </a:rPr>
              <a:t>؟ وما أهميتها؟ وكيف تعمل؟ </a:t>
            </a:r>
          </a:p>
          <a:p>
            <a:pPr marL="0" indent="0" algn="just">
              <a:buNone/>
            </a:pPr>
            <a:r>
              <a:rPr lang="ar-SA" dirty="0" smtClean="0">
                <a:solidFill>
                  <a:srgbClr val="0070C0"/>
                </a:solidFill>
              </a:rPr>
              <a:t>كيف نرسم دارة التحكم ودارة الاستطاعة الخاصة بها؟</a:t>
            </a:r>
          </a:p>
          <a:p>
            <a:pPr marL="0" indent="0" algn="just">
              <a:buNone/>
            </a:pPr>
            <a:r>
              <a:rPr lang="ar-SA" dirty="0" smtClean="0"/>
              <a:t>كل هذه التساؤلات سنجيب عنها بإذن الله.</a:t>
            </a:r>
            <a:endParaRPr lang="en-US" dirty="0"/>
          </a:p>
        </p:txBody>
      </p:sp>
    </p:spTree>
    <p:extLst>
      <p:ext uri="{BB962C8B-B14F-4D97-AF65-F5344CB8AC3E}">
        <p14:creationId xmlns:p14="http://schemas.microsoft.com/office/powerpoint/2010/main" val="1363173"/>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rgbClr val="0070C0"/>
                </a:solidFill>
                <a:cs typeface="+mn-cs"/>
              </a:rPr>
              <a:t>أهمية لوحة </a:t>
            </a:r>
            <a:r>
              <a:rPr lang="en-US" dirty="0" smtClean="0">
                <a:solidFill>
                  <a:srgbClr val="0070C0"/>
                </a:solidFill>
                <a:cs typeface="+mn-cs"/>
              </a:rPr>
              <a:t>ATS</a:t>
            </a:r>
            <a:r>
              <a:rPr lang="ar-SA" dirty="0" smtClean="0">
                <a:solidFill>
                  <a:srgbClr val="0070C0"/>
                </a:solidFill>
                <a:cs typeface="+mn-cs"/>
              </a:rPr>
              <a:t>:</a:t>
            </a:r>
            <a:endParaRPr lang="en-US" dirty="0">
              <a:solidFill>
                <a:srgbClr val="0070C0"/>
              </a:solidFill>
              <a:cs typeface="+mn-cs"/>
            </a:endParaRPr>
          </a:p>
        </p:txBody>
      </p:sp>
      <p:sp>
        <p:nvSpPr>
          <p:cNvPr id="3" name="عنصر نائب للمحتوى 2"/>
          <p:cNvSpPr>
            <a:spLocks noGrp="1"/>
          </p:cNvSpPr>
          <p:nvPr>
            <p:ph sz="quarter" idx="1"/>
          </p:nvPr>
        </p:nvSpPr>
        <p:spPr/>
        <p:txBody>
          <a:bodyPr>
            <a:normAutofit fontScale="92500" lnSpcReduction="10000"/>
          </a:bodyPr>
          <a:lstStyle/>
          <a:p>
            <a:pPr marL="0" indent="0" algn="just">
              <a:buNone/>
            </a:pPr>
            <a:r>
              <a:rPr lang="ar-SA" dirty="0" smtClean="0"/>
              <a:t>تستخدم </a:t>
            </a:r>
            <a:r>
              <a:rPr lang="ar-SA" dirty="0"/>
              <a:t>لوحة </a:t>
            </a:r>
            <a:r>
              <a:rPr lang="en-US" dirty="0"/>
              <a:t>ATS</a:t>
            </a:r>
            <a:r>
              <a:rPr lang="ar-SA" dirty="0"/>
              <a:t> للتحويل </a:t>
            </a:r>
            <a:r>
              <a:rPr lang="ar-SA" dirty="0" smtClean="0"/>
              <a:t>الآلي </a:t>
            </a:r>
            <a:r>
              <a:rPr lang="ar-SA" dirty="0"/>
              <a:t>بين التغذية بالكهرباء العمومية و التغذية من المولدات </a:t>
            </a:r>
            <a:r>
              <a:rPr lang="ar-SA" dirty="0" smtClean="0"/>
              <a:t>الكهربائية (ثلاثية الطور أو أحادية الطور) حيث يكون استخدام المولدة ذات الخرج ثلاثي الطور في المعامل والشركات الكبيرة في حين تستخدم المولدة ذات الخرج أحادي الطور لتغذية المحلات التجارية والمباني السكنية.</a:t>
            </a:r>
          </a:p>
          <a:p>
            <a:pPr marL="0" indent="0">
              <a:buNone/>
            </a:pPr>
            <a:r>
              <a:rPr lang="ar-SA" dirty="0" smtClean="0">
                <a:solidFill>
                  <a:srgbClr val="0070C0"/>
                </a:solidFill>
              </a:rPr>
              <a:t>أمور هامة :</a:t>
            </a:r>
          </a:p>
          <a:p>
            <a:pPr marL="0" indent="0" algn="just">
              <a:buNone/>
            </a:pPr>
            <a:r>
              <a:rPr lang="ar-SA" dirty="0" smtClean="0"/>
              <a:t>في حال وجود التغذية العمومية وانتظامها تربط الاحمال عليها وتكون ذات أولوية أعلى </a:t>
            </a:r>
          </a:p>
          <a:p>
            <a:pPr marL="0" indent="0" algn="just">
              <a:buNone/>
            </a:pPr>
            <a:r>
              <a:rPr lang="ar-SA" dirty="0" smtClean="0"/>
              <a:t>أما في حال عدم انتظام التغذية العمومية يتم الانتقال إلى التغذية الاحتياطية (المولدة) بعد فترة من انقطاع التغذية العمومية وتربط الاحمال مع خرج المولدة بعد التأكد من انتظام خرج المولدة أيضا.</a:t>
            </a:r>
          </a:p>
          <a:p>
            <a:pPr marL="0" indent="0" algn="justLow">
              <a:buNone/>
            </a:pPr>
            <a:r>
              <a:rPr lang="ar-SA" dirty="0" smtClean="0"/>
              <a:t>تزود لوحات </a:t>
            </a:r>
            <a:r>
              <a:rPr lang="en-US" dirty="0" smtClean="0"/>
              <a:t>ATS</a:t>
            </a:r>
            <a:r>
              <a:rPr lang="ar-SA" dirty="0" smtClean="0"/>
              <a:t> بنمطي عمل ( آلي – يدوي) ويتم التحويل بينهما باستخدام مفتاح اختيار</a:t>
            </a:r>
            <a:endParaRPr lang="en-US" dirty="0" smtClean="0"/>
          </a:p>
        </p:txBody>
      </p:sp>
    </p:spTree>
    <p:extLst>
      <p:ext uri="{BB962C8B-B14F-4D97-AF65-F5344CB8AC3E}">
        <p14:creationId xmlns:p14="http://schemas.microsoft.com/office/powerpoint/2010/main" val="3754141129"/>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SA" dirty="0" smtClean="0">
                <a:solidFill>
                  <a:srgbClr val="0070C0"/>
                </a:solidFill>
                <a:cs typeface="+mn-cs"/>
              </a:rPr>
              <a:t>آلية العمل:</a:t>
            </a:r>
            <a:br>
              <a:rPr lang="ar-SA" dirty="0" smtClean="0">
                <a:solidFill>
                  <a:srgbClr val="0070C0"/>
                </a:solidFill>
                <a:cs typeface="+mn-cs"/>
              </a:rPr>
            </a:br>
            <a:r>
              <a:rPr lang="ar-SA" dirty="0" smtClean="0">
                <a:solidFill>
                  <a:srgbClr val="0070C0"/>
                </a:solidFill>
                <a:cs typeface="+mn-cs"/>
              </a:rPr>
              <a:t>الوضع اليدوي </a:t>
            </a:r>
            <a:r>
              <a:rPr lang="en-US" dirty="0" smtClean="0">
                <a:solidFill>
                  <a:srgbClr val="0070C0"/>
                </a:solidFill>
                <a:cs typeface="+mn-cs"/>
              </a:rPr>
              <a:t>Manual mode</a:t>
            </a:r>
            <a:endParaRPr lang="en-US" dirty="0">
              <a:solidFill>
                <a:srgbClr val="0070C0"/>
              </a:solidFill>
              <a:cs typeface="+mn-cs"/>
            </a:endParaRPr>
          </a:p>
        </p:txBody>
      </p:sp>
      <p:sp>
        <p:nvSpPr>
          <p:cNvPr id="3" name="عنصر نائب للمحتوى 2"/>
          <p:cNvSpPr>
            <a:spLocks noGrp="1"/>
          </p:cNvSpPr>
          <p:nvPr>
            <p:ph sz="quarter" idx="1"/>
          </p:nvPr>
        </p:nvSpPr>
        <p:spPr/>
        <p:txBody>
          <a:bodyPr>
            <a:normAutofit lnSpcReduction="10000"/>
          </a:bodyPr>
          <a:lstStyle/>
          <a:p>
            <a:pPr marL="0" indent="0">
              <a:buNone/>
            </a:pPr>
            <a:r>
              <a:rPr lang="ar-SA" dirty="0" smtClean="0"/>
              <a:t>في هذا النمط يتم التحويل بين التغذية العمومية والاحتياطية بشكل يدوي عن طريق مفتاح اختيار ثلاثي الحالة (تغذية عمومية – ايقاف – تغذية احتياطية).</a:t>
            </a:r>
          </a:p>
          <a:p>
            <a:pPr marL="0" indent="0">
              <a:buNone/>
            </a:pPr>
            <a:r>
              <a:rPr lang="ar-SA" sz="3600" dirty="0" smtClean="0">
                <a:solidFill>
                  <a:srgbClr val="0070C0"/>
                </a:solidFill>
              </a:rPr>
              <a:t>الوضع الآلي </a:t>
            </a:r>
            <a:r>
              <a:rPr lang="en-US" sz="3600" dirty="0" smtClean="0">
                <a:solidFill>
                  <a:srgbClr val="0070C0"/>
                </a:solidFill>
              </a:rPr>
              <a:t>Automatic Mode</a:t>
            </a:r>
            <a:r>
              <a:rPr lang="ar-SA" sz="3600" dirty="0" smtClean="0">
                <a:solidFill>
                  <a:srgbClr val="0070C0"/>
                </a:solidFill>
              </a:rPr>
              <a:t> </a:t>
            </a:r>
          </a:p>
          <a:p>
            <a:pPr marL="0" indent="0">
              <a:buNone/>
            </a:pPr>
            <a:r>
              <a:rPr lang="ar-SA" dirty="0" smtClean="0"/>
              <a:t>في هذا النمط يتم التحويل بين التغذيتين بشكل آلي وتكون الأولوية للتغذية العمومية </a:t>
            </a:r>
          </a:p>
          <a:p>
            <a:pPr marL="0" indent="0">
              <a:buNone/>
            </a:pPr>
            <a:r>
              <a:rPr lang="ar-SA" dirty="0" smtClean="0"/>
              <a:t>في حال انقطاع التغذية العمومية أو عدم انتظامها(ارتفاع أو انخفاض الجهد) يتم الانتقال بشكل آلي إلى التغذية الاحتياطية ويتم تشغيل المولدة وبعد انتظام جهد خرج المولدة يتم ربط الخرج مع الاحمال.</a:t>
            </a:r>
          </a:p>
          <a:p>
            <a:pPr marL="0" indent="0">
              <a:buNone/>
            </a:pPr>
            <a:r>
              <a:rPr lang="ar-SA" dirty="0" smtClean="0"/>
              <a:t>في حال عودة التغذية العمومية يتم الانتظار فترة ويتم الانتقال اليها ويتم إطفاء المولدة.</a:t>
            </a:r>
          </a:p>
          <a:p>
            <a:pPr marL="0" indent="0">
              <a:buNone/>
            </a:pPr>
            <a:endParaRPr lang="en-US" dirty="0"/>
          </a:p>
        </p:txBody>
      </p:sp>
    </p:spTree>
    <p:extLst>
      <p:ext uri="{BB962C8B-B14F-4D97-AF65-F5344CB8AC3E}">
        <p14:creationId xmlns:p14="http://schemas.microsoft.com/office/powerpoint/2010/main" val="332976238"/>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rgbClr val="0070C0"/>
                </a:solidFill>
                <a:cs typeface="+mn-cs"/>
              </a:rPr>
              <a:t>تصميم دارة التحكم </a:t>
            </a:r>
            <a:endParaRPr lang="en-US" dirty="0">
              <a:solidFill>
                <a:srgbClr val="0070C0"/>
              </a:solidFill>
              <a:cs typeface="+mn-cs"/>
            </a:endParaRPr>
          </a:p>
        </p:txBody>
      </p:sp>
      <p:graphicFrame>
        <p:nvGraphicFramePr>
          <p:cNvPr id="4" name="عنصر نائب للمحتوى 3"/>
          <p:cNvGraphicFramePr>
            <a:graphicFrameLocks noGrp="1"/>
          </p:cNvGraphicFramePr>
          <p:nvPr>
            <p:ph sz="quarter" idx="1"/>
            <p:extLst>
              <p:ext uri="{D42A27DB-BD31-4B8C-83A1-F6EECF244321}">
                <p14:modId xmlns:p14="http://schemas.microsoft.com/office/powerpoint/2010/main" val="639636853"/>
              </p:ext>
            </p:extLst>
          </p:nvPr>
        </p:nvGraphicFramePr>
        <p:xfrm>
          <a:off x="500833" y="1772816"/>
          <a:ext cx="8177783" cy="3708400"/>
        </p:xfrm>
        <a:graphic>
          <a:graphicData uri="http://schemas.openxmlformats.org/drawingml/2006/table">
            <a:tbl>
              <a:tblPr firstRow="1" bandRow="1">
                <a:tableStyleId>{616DA210-FB5B-4158-B5E0-FEB733F419BA}</a:tableStyleId>
              </a:tblPr>
              <a:tblGrid>
                <a:gridCol w="4737417"/>
                <a:gridCol w="632142"/>
                <a:gridCol w="2808224"/>
              </a:tblGrid>
              <a:tr h="370840">
                <a:tc gridSpan="3">
                  <a:txBody>
                    <a:bodyPr/>
                    <a:lstStyle/>
                    <a:p>
                      <a:pPr algn="ctr"/>
                      <a:r>
                        <a:rPr lang="ar-SA" dirty="0" smtClean="0">
                          <a:solidFill>
                            <a:srgbClr val="FF0000"/>
                          </a:solidFill>
                        </a:rPr>
                        <a:t>مكونات</a:t>
                      </a:r>
                      <a:r>
                        <a:rPr lang="ar-SA" baseline="0" dirty="0" smtClean="0">
                          <a:solidFill>
                            <a:srgbClr val="FF0000"/>
                          </a:solidFill>
                        </a:rPr>
                        <a:t> دارة التحكم </a:t>
                      </a:r>
                      <a:endParaRPr lang="en-US" dirty="0">
                        <a:solidFill>
                          <a:srgbClr val="FF0000"/>
                        </a:solidFill>
                      </a:endParaRPr>
                    </a:p>
                  </a:txBody>
                  <a:tcPr anchor="ctr"/>
                </a:tc>
                <a:tc hMerge="1">
                  <a:txBody>
                    <a:bodyPr/>
                    <a:lstStyle/>
                    <a:p>
                      <a:endParaRPr lang="en-US" dirty="0"/>
                    </a:p>
                  </a:txBody>
                  <a:tcPr/>
                </a:tc>
                <a:tc hMerge="1">
                  <a:txBody>
                    <a:bodyPr/>
                    <a:lstStyle/>
                    <a:p>
                      <a:endParaRPr lang="en-US" dirty="0"/>
                    </a:p>
                  </a:txBody>
                  <a:tcPr/>
                </a:tc>
              </a:tr>
              <a:tr h="370840">
                <a:tc>
                  <a:txBody>
                    <a:bodyPr/>
                    <a:lstStyle/>
                    <a:p>
                      <a:r>
                        <a:rPr lang="ar-SA" dirty="0" smtClean="0"/>
                        <a:t>الوظيفة</a:t>
                      </a:r>
                      <a:endParaRPr lang="en-US" dirty="0"/>
                    </a:p>
                  </a:txBody>
                  <a:tcPr/>
                </a:tc>
                <a:tc>
                  <a:txBody>
                    <a:bodyPr/>
                    <a:lstStyle/>
                    <a:p>
                      <a:r>
                        <a:rPr lang="ar-SA" dirty="0" smtClean="0"/>
                        <a:t>العدد </a:t>
                      </a:r>
                      <a:endParaRPr lang="en-US" dirty="0"/>
                    </a:p>
                  </a:txBody>
                  <a:tcPr/>
                </a:tc>
                <a:tc>
                  <a:txBody>
                    <a:bodyPr/>
                    <a:lstStyle/>
                    <a:p>
                      <a:r>
                        <a:rPr lang="ar-SA" dirty="0" smtClean="0"/>
                        <a:t> العنصر</a:t>
                      </a:r>
                      <a:endParaRPr lang="en-US" dirty="0"/>
                    </a:p>
                  </a:txBody>
                  <a:tcPr/>
                </a:tc>
              </a:tr>
              <a:tr h="370840">
                <a:tc>
                  <a:txBody>
                    <a:bodyPr/>
                    <a:lstStyle/>
                    <a:p>
                      <a:r>
                        <a:rPr lang="ar-SA" dirty="0" smtClean="0"/>
                        <a:t>للتنقل</a:t>
                      </a:r>
                      <a:r>
                        <a:rPr lang="ar-SA" baseline="0" dirty="0" smtClean="0"/>
                        <a:t> بين التشغيل الآلي واليدوي</a:t>
                      </a:r>
                      <a:endParaRPr lang="en-US" dirty="0"/>
                    </a:p>
                  </a:txBody>
                  <a:tcPr/>
                </a:tc>
                <a:tc>
                  <a:txBody>
                    <a:bodyPr/>
                    <a:lstStyle/>
                    <a:p>
                      <a:r>
                        <a:rPr lang="en-US" dirty="0" smtClean="0"/>
                        <a:t>1</a:t>
                      </a:r>
                      <a:endParaRPr lang="en-US" dirty="0"/>
                    </a:p>
                  </a:txBody>
                  <a:tcPr/>
                </a:tc>
                <a:tc>
                  <a:txBody>
                    <a:bodyPr/>
                    <a:lstStyle/>
                    <a:p>
                      <a:r>
                        <a:rPr lang="ar-SA" dirty="0" smtClean="0"/>
                        <a:t>مفتاح اختيار </a:t>
                      </a:r>
                      <a:r>
                        <a:rPr lang="en-US" dirty="0" smtClean="0"/>
                        <a:t>selector</a:t>
                      </a:r>
                      <a:r>
                        <a:rPr lang="ar-SA" dirty="0" smtClean="0"/>
                        <a:t> ثلاثي</a:t>
                      </a:r>
                      <a:r>
                        <a:rPr lang="ar-SA" baseline="0" dirty="0" smtClean="0"/>
                        <a:t> الحالة</a:t>
                      </a:r>
                      <a:endParaRPr lang="en-US" dirty="0"/>
                    </a:p>
                  </a:txBody>
                  <a:tcPr/>
                </a:tc>
              </a:tr>
              <a:tr h="370840">
                <a:tc>
                  <a:txBody>
                    <a:bodyPr/>
                    <a:lstStyle/>
                    <a:p>
                      <a:r>
                        <a:rPr lang="ar-SA" dirty="0" smtClean="0"/>
                        <a:t>للحماية</a:t>
                      </a:r>
                      <a:r>
                        <a:rPr lang="ar-SA" baseline="0" dirty="0" smtClean="0"/>
                        <a:t> من تبديل الاطوار</a:t>
                      </a:r>
                      <a:endParaRPr lang="en-US" dirty="0"/>
                    </a:p>
                  </a:txBody>
                  <a:tcPr/>
                </a:tc>
                <a:tc>
                  <a:txBody>
                    <a:bodyPr/>
                    <a:lstStyle/>
                    <a:p>
                      <a:r>
                        <a:rPr lang="en-US" dirty="0" smtClean="0"/>
                        <a:t>1</a:t>
                      </a:r>
                      <a:endParaRPr lang="en-US" dirty="0"/>
                    </a:p>
                  </a:txBody>
                  <a:tcPr/>
                </a:tc>
                <a:tc>
                  <a:txBody>
                    <a:bodyPr/>
                    <a:lstStyle/>
                    <a:p>
                      <a:r>
                        <a:rPr lang="ar-SA" dirty="0" smtClean="0"/>
                        <a:t>قاطع فاز </a:t>
                      </a:r>
                      <a:endParaRPr lang="en-US" dirty="0"/>
                    </a:p>
                  </a:txBody>
                  <a:tcPr/>
                </a:tc>
              </a:tr>
              <a:tr h="370840">
                <a:tc>
                  <a:txBody>
                    <a:bodyPr/>
                    <a:lstStyle/>
                    <a:p>
                      <a:r>
                        <a:rPr lang="ar-SA" dirty="0" smtClean="0"/>
                        <a:t>لمراقبة</a:t>
                      </a:r>
                      <a:r>
                        <a:rPr lang="ar-SA" baseline="0" dirty="0" smtClean="0"/>
                        <a:t> جهد التغذية وانتظامه</a:t>
                      </a:r>
                      <a:endParaRPr lang="en-US" dirty="0"/>
                    </a:p>
                  </a:txBody>
                  <a:tcPr/>
                </a:tc>
                <a:tc>
                  <a:txBody>
                    <a:bodyPr/>
                    <a:lstStyle/>
                    <a:p>
                      <a:r>
                        <a:rPr lang="en-US" dirty="0" smtClean="0"/>
                        <a:t>1</a:t>
                      </a:r>
                      <a:endParaRPr lang="en-US" dirty="0"/>
                    </a:p>
                  </a:txBody>
                  <a:tcPr/>
                </a:tc>
                <a:tc>
                  <a:txBody>
                    <a:bodyPr/>
                    <a:lstStyle/>
                    <a:p>
                      <a:r>
                        <a:rPr lang="en-US" dirty="0" smtClean="0"/>
                        <a:t>Over_and _under voltage relay</a:t>
                      </a:r>
                      <a:endParaRPr lang="en-US" dirty="0"/>
                    </a:p>
                  </a:txBody>
                  <a:tcPr/>
                </a:tc>
              </a:tr>
              <a:tr h="370840">
                <a:tc>
                  <a:txBody>
                    <a:bodyPr/>
                    <a:lstStyle/>
                    <a:p>
                      <a:r>
                        <a:rPr lang="ar-SA" dirty="0" smtClean="0"/>
                        <a:t>لتأمين</a:t>
                      </a:r>
                      <a:r>
                        <a:rPr lang="ar-SA" baseline="0" dirty="0" smtClean="0"/>
                        <a:t> فواصل زمنية بين حالات الانتقال</a:t>
                      </a:r>
                      <a:endParaRPr lang="en-US" dirty="0"/>
                    </a:p>
                  </a:txBody>
                  <a:tcPr/>
                </a:tc>
                <a:tc>
                  <a:txBody>
                    <a:bodyPr/>
                    <a:lstStyle/>
                    <a:p>
                      <a:r>
                        <a:rPr lang="en-US" dirty="0" smtClean="0"/>
                        <a:t>3</a:t>
                      </a:r>
                      <a:endParaRPr lang="en-US" dirty="0"/>
                    </a:p>
                  </a:txBody>
                  <a:tcPr/>
                </a:tc>
                <a:tc>
                  <a:txBody>
                    <a:bodyPr/>
                    <a:lstStyle/>
                    <a:p>
                      <a:r>
                        <a:rPr lang="ar-SA" dirty="0" smtClean="0"/>
                        <a:t>مؤقت</a:t>
                      </a:r>
                      <a:r>
                        <a:rPr lang="ar-SA" baseline="0" dirty="0" smtClean="0"/>
                        <a:t> متأخر بالوصل </a:t>
                      </a:r>
                      <a:r>
                        <a:rPr lang="en-US" baseline="0" dirty="0" err="1" smtClean="0"/>
                        <a:t>On_delay</a:t>
                      </a:r>
                      <a:endParaRPr lang="en-US" dirty="0"/>
                    </a:p>
                  </a:txBody>
                  <a:tcPr/>
                </a:tc>
              </a:tr>
              <a:tr h="370840">
                <a:tc>
                  <a:txBody>
                    <a:bodyPr/>
                    <a:lstStyle/>
                    <a:p>
                      <a:r>
                        <a:rPr lang="ar-SA" dirty="0" smtClean="0"/>
                        <a:t>يعمل</a:t>
                      </a:r>
                      <a:r>
                        <a:rPr lang="ar-SA" baseline="0" dirty="0" smtClean="0"/>
                        <a:t> بشكل آلي لشحن البطارية للمحافظة عليها بحالة الجهوزية </a:t>
                      </a:r>
                      <a:endParaRPr lang="en-US" dirty="0"/>
                    </a:p>
                  </a:txBody>
                  <a:tcPr/>
                </a:tc>
                <a:tc>
                  <a:txBody>
                    <a:bodyPr/>
                    <a:lstStyle/>
                    <a:p>
                      <a:r>
                        <a:rPr lang="en-US" dirty="0" smtClean="0"/>
                        <a:t>1</a:t>
                      </a:r>
                      <a:endParaRPr lang="en-US" dirty="0"/>
                    </a:p>
                  </a:txBody>
                  <a:tcPr/>
                </a:tc>
                <a:tc>
                  <a:txBody>
                    <a:bodyPr/>
                    <a:lstStyle/>
                    <a:p>
                      <a:r>
                        <a:rPr lang="ar-SA" dirty="0" smtClean="0"/>
                        <a:t>شاحن</a:t>
                      </a:r>
                      <a:r>
                        <a:rPr lang="ar-SA" baseline="0" dirty="0" smtClean="0"/>
                        <a:t> لبطارية المولدة </a:t>
                      </a:r>
                      <a:endParaRPr lang="en-US" dirty="0"/>
                    </a:p>
                  </a:txBody>
                  <a:tcPr/>
                </a:tc>
              </a:tr>
              <a:tr h="370840">
                <a:tc>
                  <a:txBody>
                    <a:bodyPr/>
                    <a:lstStyle/>
                    <a:p>
                      <a:endParaRPr lang="en-US" dirty="0"/>
                    </a:p>
                  </a:txBody>
                  <a:tcPr/>
                </a:tc>
                <a:tc>
                  <a:txBody>
                    <a:bodyPr/>
                    <a:lstStyle/>
                    <a:p>
                      <a:r>
                        <a:rPr lang="en-US" dirty="0" smtClean="0"/>
                        <a:t>2</a:t>
                      </a:r>
                      <a:endParaRPr lang="en-US" dirty="0"/>
                    </a:p>
                  </a:txBody>
                  <a:tcPr/>
                </a:tc>
                <a:tc>
                  <a:txBody>
                    <a:bodyPr/>
                    <a:lstStyle/>
                    <a:p>
                      <a:r>
                        <a:rPr lang="ar-SA" dirty="0" smtClean="0"/>
                        <a:t>ريليه </a:t>
                      </a:r>
                      <a:endParaRPr lang="en-US" dirty="0"/>
                    </a:p>
                  </a:txBody>
                  <a:tcPr/>
                </a:tc>
              </a:tr>
              <a:tr h="370840">
                <a:tc>
                  <a:txBody>
                    <a:bodyPr/>
                    <a:lstStyle/>
                    <a:p>
                      <a:r>
                        <a:rPr lang="ar-SA" dirty="0" smtClean="0"/>
                        <a:t>لبيان</a:t>
                      </a:r>
                      <a:r>
                        <a:rPr lang="ar-SA" baseline="0" dirty="0" smtClean="0"/>
                        <a:t> أوضاع التشغيل والايقاف</a:t>
                      </a:r>
                      <a:endParaRPr lang="en-US" dirty="0"/>
                    </a:p>
                  </a:txBody>
                  <a:tcPr/>
                </a:tc>
                <a:tc>
                  <a:txBody>
                    <a:bodyPr/>
                    <a:lstStyle/>
                    <a:p>
                      <a:r>
                        <a:rPr lang="en-US" dirty="0" smtClean="0"/>
                        <a:t>4</a:t>
                      </a:r>
                      <a:endParaRPr lang="en-US" dirty="0"/>
                    </a:p>
                  </a:txBody>
                  <a:tcPr/>
                </a:tc>
                <a:tc>
                  <a:txBody>
                    <a:bodyPr/>
                    <a:lstStyle/>
                    <a:p>
                      <a:r>
                        <a:rPr lang="ar-SA" dirty="0" smtClean="0"/>
                        <a:t>لمبات</a:t>
                      </a:r>
                      <a:r>
                        <a:rPr lang="ar-SA" baseline="0" dirty="0" smtClean="0"/>
                        <a:t> بيان </a:t>
                      </a:r>
                      <a:endParaRPr lang="en-US" dirty="0"/>
                    </a:p>
                  </a:txBody>
                  <a:tcPr/>
                </a:tc>
              </a:tr>
              <a:tr h="370840">
                <a:tc>
                  <a:txBody>
                    <a:bodyPr/>
                    <a:lstStyle/>
                    <a:p>
                      <a:r>
                        <a:rPr lang="ar-SA" dirty="0" smtClean="0"/>
                        <a:t>لوضع</a:t>
                      </a:r>
                      <a:r>
                        <a:rPr lang="ar-SA" baseline="0" dirty="0" smtClean="0"/>
                        <a:t> التشغيل اليدوي (اثنان مغلق- </a:t>
                      </a:r>
                      <a:r>
                        <a:rPr lang="ar-SA" baseline="0" dirty="0" err="1" smtClean="0"/>
                        <a:t>اثتان</a:t>
                      </a:r>
                      <a:r>
                        <a:rPr lang="ar-SA" baseline="0" dirty="0" smtClean="0"/>
                        <a:t> مفتوح)</a:t>
                      </a:r>
                      <a:endParaRPr lang="en-US" dirty="0"/>
                    </a:p>
                  </a:txBody>
                  <a:tcPr/>
                </a:tc>
                <a:tc>
                  <a:txBody>
                    <a:bodyPr/>
                    <a:lstStyle/>
                    <a:p>
                      <a:r>
                        <a:rPr lang="en-US" dirty="0" smtClean="0"/>
                        <a:t>4</a:t>
                      </a:r>
                      <a:endParaRPr lang="en-US" dirty="0"/>
                    </a:p>
                  </a:txBody>
                  <a:tcPr/>
                </a:tc>
                <a:tc>
                  <a:txBody>
                    <a:bodyPr/>
                    <a:lstStyle/>
                    <a:p>
                      <a:r>
                        <a:rPr lang="ar-SA" dirty="0" err="1" smtClean="0"/>
                        <a:t>كبسات</a:t>
                      </a:r>
                      <a:r>
                        <a:rPr lang="ar-SA" dirty="0" smtClean="0"/>
                        <a:t> تشغيل </a:t>
                      </a:r>
                      <a:endParaRPr lang="en-US" dirty="0"/>
                    </a:p>
                  </a:txBody>
                  <a:tcPr/>
                </a:tc>
              </a:tr>
            </a:tbl>
          </a:graphicData>
        </a:graphic>
      </p:graphicFrame>
    </p:spTree>
    <p:extLst>
      <p:ext uri="{BB962C8B-B14F-4D97-AF65-F5344CB8AC3E}">
        <p14:creationId xmlns:p14="http://schemas.microsoft.com/office/powerpoint/2010/main" val="250079178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27584" y="188640"/>
            <a:ext cx="7772400" cy="1143000"/>
          </a:xfrm>
        </p:spPr>
        <p:txBody>
          <a:bodyPr/>
          <a:lstStyle/>
          <a:p>
            <a:pPr algn="r"/>
            <a:r>
              <a:rPr lang="ar-SA" dirty="0">
                <a:solidFill>
                  <a:srgbClr val="0070C0"/>
                </a:solidFill>
                <a:cs typeface="+mn-cs"/>
              </a:rPr>
              <a:t>تصميم دارة التحكم </a:t>
            </a:r>
            <a:endParaRPr lang="en-US" dirty="0">
              <a:cs typeface="+mn-cs"/>
            </a:endParaRPr>
          </a:p>
        </p:txBody>
      </p:sp>
      <p:sp>
        <p:nvSpPr>
          <p:cNvPr id="6" name="مربع نص 5"/>
          <p:cNvSpPr txBox="1"/>
          <p:nvPr/>
        </p:nvSpPr>
        <p:spPr>
          <a:xfrm>
            <a:off x="6660232" y="1844824"/>
            <a:ext cx="216024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ar-SA" dirty="0" smtClean="0"/>
              <a:t>يوجد قفل ميكانيكي بين الكونتاكتورين </a:t>
            </a:r>
            <a:r>
              <a:rPr lang="en-US" dirty="0" err="1" smtClean="0"/>
              <a:t>KM,Kg</a:t>
            </a:r>
            <a:r>
              <a:rPr lang="ar-SA" dirty="0" smtClean="0"/>
              <a:t> المسؤلين عن امداد الحمل بالتغذية</a:t>
            </a:r>
            <a:endParaRPr lang="en-US" dirty="0"/>
          </a:p>
        </p:txBody>
      </p:sp>
      <p:sp>
        <p:nvSpPr>
          <p:cNvPr id="4" name="مربع نص 3"/>
          <p:cNvSpPr txBox="1"/>
          <p:nvPr/>
        </p:nvSpPr>
        <p:spPr>
          <a:xfrm>
            <a:off x="6372200" y="3212976"/>
            <a:ext cx="2592288" cy="313932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just"/>
            <a:r>
              <a:rPr lang="ar-SA" dirty="0" smtClean="0"/>
              <a:t>في حال التغذية العمومية موجودة ومنتظمة  تعمل </a:t>
            </a:r>
            <a:r>
              <a:rPr lang="ar-SA" dirty="0" err="1" smtClean="0"/>
              <a:t>الريليه</a:t>
            </a:r>
            <a:r>
              <a:rPr lang="ar-SA" dirty="0" smtClean="0"/>
              <a:t> </a:t>
            </a:r>
            <a:r>
              <a:rPr lang="en-US" dirty="0" smtClean="0"/>
              <a:t>KA1</a:t>
            </a:r>
            <a:r>
              <a:rPr lang="ar-SA" dirty="0" smtClean="0"/>
              <a:t> فتغير </a:t>
            </a:r>
            <a:r>
              <a:rPr lang="ar-SA" dirty="0" err="1" smtClean="0"/>
              <a:t>تماساتها</a:t>
            </a:r>
            <a:r>
              <a:rPr lang="ar-SA" dirty="0" smtClean="0"/>
              <a:t> وضعيتها  وتغذى المؤقتات المتأخرة بالفصل </a:t>
            </a:r>
            <a:r>
              <a:rPr lang="en-US" dirty="0" smtClean="0"/>
              <a:t>KT1,2</a:t>
            </a:r>
            <a:endParaRPr lang="ar-SA" dirty="0" smtClean="0"/>
          </a:p>
          <a:p>
            <a:pPr algn="just"/>
            <a:r>
              <a:rPr lang="ar-SA" dirty="0" smtClean="0"/>
              <a:t>لو ان المستخدم وضع الدارة في التشغيل الألي (</a:t>
            </a:r>
            <a:r>
              <a:rPr lang="en-US" dirty="0" smtClean="0"/>
              <a:t>s1 </a:t>
            </a:r>
            <a:r>
              <a:rPr lang="ar-SA" dirty="0" smtClean="0"/>
              <a:t> موضع على الخيار </a:t>
            </a:r>
            <a:r>
              <a:rPr lang="en-US" dirty="0" smtClean="0"/>
              <a:t>1</a:t>
            </a:r>
            <a:r>
              <a:rPr lang="ar-SA" dirty="0" smtClean="0"/>
              <a:t>) ستغذى الاحمال عبر الكونتاكتور </a:t>
            </a:r>
            <a:r>
              <a:rPr lang="en-US" dirty="0" smtClean="0"/>
              <a:t>km </a:t>
            </a:r>
            <a:r>
              <a:rPr lang="ar-SA" dirty="0" smtClean="0"/>
              <a:t> بعد زمن وليكن </a:t>
            </a:r>
            <a:r>
              <a:rPr lang="en-US" dirty="0" smtClean="0"/>
              <a:t>10SEC</a:t>
            </a:r>
            <a:r>
              <a:rPr lang="ar-SA" dirty="0" smtClean="0"/>
              <a:t> لضمان استقرار التغذية في حال الانقطاع والعودة.</a:t>
            </a:r>
            <a:endParaRPr lang="en-US"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340768"/>
            <a:ext cx="6086475" cy="5353050"/>
          </a:xfrm>
          <a:prstGeom prst="rect">
            <a:avLst/>
          </a:prstGeom>
        </p:spPr>
      </p:pic>
    </p:spTree>
    <p:extLst>
      <p:ext uri="{BB962C8B-B14F-4D97-AF65-F5344CB8AC3E}">
        <p14:creationId xmlns:p14="http://schemas.microsoft.com/office/powerpoint/2010/main" val="4282778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err="1" smtClean="0">
                <a:solidFill>
                  <a:srgbClr val="FF2121"/>
                </a:solidFill>
                <a:cs typeface="+mn-cs"/>
              </a:rPr>
              <a:t>الحواكم</a:t>
            </a:r>
            <a:r>
              <a:rPr lang="ar-SA" dirty="0" smtClean="0">
                <a:solidFill>
                  <a:srgbClr val="FF2121"/>
                </a:solidFill>
                <a:cs typeface="+mn-cs"/>
              </a:rPr>
              <a:t> </a:t>
            </a:r>
            <a:r>
              <a:rPr lang="en-US" dirty="0" smtClean="0">
                <a:solidFill>
                  <a:srgbClr val="FF2121"/>
                </a:solidFill>
                <a:cs typeface="+mn-cs"/>
              </a:rPr>
              <a:t>Relay</a:t>
            </a:r>
            <a:endParaRPr lang="ar-SA" dirty="0">
              <a:solidFill>
                <a:srgbClr val="FF2121"/>
              </a:solidFill>
              <a:cs typeface="+mn-cs"/>
            </a:endParaRPr>
          </a:p>
        </p:txBody>
      </p:sp>
      <p:sp>
        <p:nvSpPr>
          <p:cNvPr id="3" name="عنصر نائب للمحتوى 2"/>
          <p:cNvSpPr>
            <a:spLocks noGrp="1"/>
          </p:cNvSpPr>
          <p:nvPr>
            <p:ph sz="quarter" idx="1"/>
          </p:nvPr>
        </p:nvSpPr>
        <p:spPr/>
        <p:txBody>
          <a:bodyPr>
            <a:normAutofit/>
          </a:bodyPr>
          <a:lstStyle/>
          <a:p>
            <a:pPr marL="0" indent="0" algn="just">
              <a:buNone/>
            </a:pPr>
            <a:r>
              <a:rPr lang="ar-SA" sz="2800" dirty="0" smtClean="0"/>
              <a:t> عنصر </a:t>
            </a:r>
            <a:r>
              <a:rPr lang="ar-SA" sz="2800" dirty="0" err="1" smtClean="0"/>
              <a:t>اساسي</a:t>
            </a:r>
            <a:r>
              <a:rPr lang="ar-SA" sz="2800" dirty="0" smtClean="0"/>
              <a:t> في دارت التحكم, إذ تقوم بعدد كبير من الوظائف مثل:</a:t>
            </a:r>
          </a:p>
          <a:p>
            <a:pPr marL="0" indent="0" algn="just">
              <a:buFont typeface="Wingdings" pitchFamily="2" charset="2"/>
              <a:buChar char="Ø"/>
            </a:pPr>
            <a:r>
              <a:rPr lang="ar-SA" sz="2800" dirty="0" smtClean="0"/>
              <a:t>اختيار الدارة العاملة وبرمجة تتابع عمل الدارات</a:t>
            </a:r>
          </a:p>
          <a:p>
            <a:pPr marL="0" indent="0" algn="just">
              <a:buFont typeface="Wingdings" pitchFamily="2" charset="2"/>
              <a:buChar char="Ø"/>
            </a:pPr>
            <a:r>
              <a:rPr lang="ar-SA" sz="2800" dirty="0" smtClean="0"/>
              <a:t>المحافظة على أمان التشغيل وإعطاء أوامر لتشغيل لمبات الإشارة وللقياس والإنذارات... </a:t>
            </a:r>
          </a:p>
          <a:p>
            <a:pPr marL="0" indent="0" algn="just">
              <a:buNone/>
            </a:pPr>
            <a:r>
              <a:rPr lang="ar-SA" sz="2800" dirty="0" smtClean="0"/>
              <a:t>مصممة لتتحمل تيارات منخفضة القيمة ( حتى 10 أمبير) ويعتمد التشغيل السليم لأجهزة التحكم على </a:t>
            </a:r>
            <a:r>
              <a:rPr lang="ar-SA" sz="2800" dirty="0" err="1" smtClean="0"/>
              <a:t>وثوقيتها</a:t>
            </a:r>
            <a:r>
              <a:rPr lang="ar-SA" sz="2800" dirty="0" smtClean="0"/>
              <a:t>.</a:t>
            </a:r>
          </a:p>
          <a:p>
            <a:pPr marL="0" indent="0" algn="just">
              <a:buNone/>
            </a:pPr>
            <a:endParaRPr lang="ar-SA" sz="2800" dirty="0" smtClean="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p:txBody>
          <a:bodyPr/>
          <a:lstStyle/>
          <a:p>
            <a:pPr algn="r"/>
            <a:r>
              <a:rPr lang="ar-SA" dirty="0">
                <a:solidFill>
                  <a:srgbClr val="0070C0"/>
                </a:solidFill>
                <a:cs typeface="+mn-cs"/>
              </a:rPr>
              <a:t>تصميم دارة التحكم </a:t>
            </a:r>
            <a:endParaRPr lang="en-US" dirty="0">
              <a:cs typeface="+mn-cs"/>
            </a:endParaRP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988840"/>
            <a:ext cx="5362575" cy="4429125"/>
          </a:xfrm>
          <a:prstGeom prst="rect">
            <a:avLst/>
          </a:prstGeom>
        </p:spPr>
      </p:pic>
      <p:sp>
        <p:nvSpPr>
          <p:cNvPr id="3" name="مربع نص 2"/>
          <p:cNvSpPr txBox="1"/>
          <p:nvPr/>
        </p:nvSpPr>
        <p:spPr>
          <a:xfrm>
            <a:off x="5920837" y="1772816"/>
            <a:ext cx="3062361" cy="2308324"/>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just"/>
            <a:r>
              <a:rPr lang="ar-SA" dirty="0" smtClean="0">
                <a:effectLst>
                  <a:outerShdw blurRad="38100" dist="38100" dir="2700000" algn="tl">
                    <a:srgbClr val="000000">
                      <a:alpha val="43137"/>
                    </a:srgbClr>
                  </a:outerShdw>
                </a:effectLst>
              </a:rPr>
              <a:t>في حال انقطاع التغذية العمومية وبعد عمل المولدة والتأكد من انتظام جهد الخرج الخاص بها عن طريق </a:t>
            </a:r>
            <a:r>
              <a:rPr lang="en-US" dirty="0" smtClean="0">
                <a:effectLst>
                  <a:outerShdw blurRad="38100" dist="38100" dir="2700000" algn="tl">
                    <a:srgbClr val="000000">
                      <a:alpha val="43137"/>
                    </a:srgbClr>
                  </a:outerShdw>
                </a:effectLst>
              </a:rPr>
              <a:t> </a:t>
            </a:r>
            <a:r>
              <a:rPr lang="ar-SA" dirty="0" smtClean="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 </a:t>
            </a:r>
            <a:r>
              <a:rPr lang="ar-SA" dirty="0" smtClean="0">
                <a:effectLst>
                  <a:outerShdw blurRad="38100" dist="38100" dir="2700000" algn="tl">
                    <a:srgbClr val="000000">
                      <a:alpha val="43137"/>
                    </a:srgbClr>
                  </a:outerShdw>
                </a:effectLst>
              </a:rPr>
              <a:t> </a:t>
            </a:r>
          </a:p>
          <a:p>
            <a:pPr algn="just"/>
            <a:r>
              <a:rPr lang="en-US" dirty="0" smtClean="0">
                <a:effectLst>
                  <a:outerShdw blurRad="38100" dist="38100" dir="2700000" algn="tl">
                    <a:srgbClr val="000000">
                      <a:alpha val="43137"/>
                    </a:srgbClr>
                  </a:outerShdw>
                </a:effectLst>
              </a:rPr>
              <a:t>Over_and </a:t>
            </a:r>
            <a:r>
              <a:rPr lang="en-US" dirty="0">
                <a:effectLst>
                  <a:outerShdw blurRad="38100" dist="38100" dir="2700000" algn="tl">
                    <a:srgbClr val="000000">
                      <a:alpha val="43137"/>
                    </a:srgbClr>
                  </a:outerShdw>
                </a:effectLst>
              </a:rPr>
              <a:t>_under voltage </a:t>
            </a:r>
            <a:r>
              <a:rPr lang="en-US" dirty="0" smtClean="0">
                <a:effectLst>
                  <a:outerShdw blurRad="38100" dist="38100" dir="2700000" algn="tl">
                    <a:srgbClr val="000000">
                      <a:alpha val="43137"/>
                    </a:srgbClr>
                  </a:outerShdw>
                </a:effectLst>
              </a:rPr>
              <a:t>relay</a:t>
            </a:r>
            <a:endParaRPr lang="ar-SA" dirty="0" smtClean="0">
              <a:effectLst>
                <a:outerShdw blurRad="38100" dist="38100" dir="2700000" algn="tl">
                  <a:srgbClr val="000000">
                    <a:alpha val="43137"/>
                  </a:srgbClr>
                </a:outerShdw>
              </a:effectLst>
            </a:endParaRPr>
          </a:p>
          <a:p>
            <a:pPr algn="just"/>
            <a:r>
              <a:rPr lang="ar-SA" dirty="0" smtClean="0">
                <a:effectLst>
                  <a:outerShdw blurRad="38100" dist="38100" dir="2700000" algn="tl">
                    <a:srgbClr val="000000">
                      <a:alpha val="43137"/>
                    </a:srgbClr>
                  </a:outerShdw>
                </a:effectLst>
              </a:rPr>
              <a:t>الذي يقيس جهد خرج المولدة في حال انتظامه تغير </a:t>
            </a:r>
            <a:r>
              <a:rPr lang="ar-SA" dirty="0" err="1" smtClean="0">
                <a:effectLst>
                  <a:outerShdw blurRad="38100" dist="38100" dir="2700000" algn="tl">
                    <a:srgbClr val="000000">
                      <a:alpha val="43137"/>
                    </a:srgbClr>
                  </a:outerShdw>
                </a:effectLst>
              </a:rPr>
              <a:t>تماساته</a:t>
            </a:r>
            <a:r>
              <a:rPr lang="ar-SA" dirty="0" smtClean="0">
                <a:effectLst>
                  <a:outerShdw blurRad="38100" dist="38100" dir="2700000" algn="tl">
                    <a:srgbClr val="000000">
                      <a:alpha val="43137"/>
                    </a:srgbClr>
                  </a:outerShdw>
                </a:effectLst>
              </a:rPr>
              <a:t> وضعها ( فيغلق التماس المفتوح الموصول مع ملف </a:t>
            </a:r>
            <a:r>
              <a:rPr lang="ar-SA" dirty="0" err="1" smtClean="0">
                <a:effectLst>
                  <a:outerShdw blurRad="38100" dist="38100" dir="2700000" algn="tl">
                    <a:srgbClr val="000000">
                      <a:alpha val="43137"/>
                    </a:srgbClr>
                  </a:outerShdw>
                </a:effectLst>
              </a:rPr>
              <a:t>الريليه</a:t>
            </a:r>
            <a:r>
              <a:rPr lang="ar-SA" dirty="0" smtClean="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KA2</a:t>
            </a:r>
            <a:r>
              <a:rPr lang="ar-SA" dirty="0" smtClean="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p:txBody>
      </p:sp>
      <p:sp>
        <p:nvSpPr>
          <p:cNvPr id="5" name="مربع نص 4"/>
          <p:cNvSpPr txBox="1"/>
          <p:nvPr/>
        </p:nvSpPr>
        <p:spPr>
          <a:xfrm>
            <a:off x="5830119" y="4221088"/>
            <a:ext cx="3134369" cy="2308324"/>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ar-SA" dirty="0" smtClean="0">
                <a:solidFill>
                  <a:srgbClr val="002060"/>
                </a:solidFill>
              </a:rPr>
              <a:t>في حال عاد التيار العمومي وكنا في وضع التشغيل الآلي عندها سوف تبقى التغذية الاحتياطية فترة زمنية معينة المضبوط عليها المؤقت </a:t>
            </a:r>
            <a:r>
              <a:rPr lang="en-US" dirty="0" smtClean="0">
                <a:solidFill>
                  <a:srgbClr val="002060"/>
                </a:solidFill>
              </a:rPr>
              <a:t>KT2</a:t>
            </a:r>
            <a:r>
              <a:rPr lang="ar-SA" dirty="0" smtClean="0">
                <a:solidFill>
                  <a:srgbClr val="002060"/>
                </a:solidFill>
              </a:rPr>
              <a:t> بعدها سيغير المؤقت </a:t>
            </a:r>
            <a:r>
              <a:rPr lang="ar-SA" dirty="0" err="1" smtClean="0">
                <a:solidFill>
                  <a:srgbClr val="002060"/>
                </a:solidFill>
              </a:rPr>
              <a:t>تماساته</a:t>
            </a:r>
            <a:r>
              <a:rPr lang="ar-SA" dirty="0" smtClean="0">
                <a:solidFill>
                  <a:srgbClr val="002060"/>
                </a:solidFill>
              </a:rPr>
              <a:t> فيفتح التماس المغلق الموضوع في طريق تغذية المؤقت </a:t>
            </a:r>
            <a:r>
              <a:rPr lang="en-US" dirty="0" smtClean="0">
                <a:solidFill>
                  <a:srgbClr val="002060"/>
                </a:solidFill>
              </a:rPr>
              <a:t>KT3</a:t>
            </a:r>
            <a:r>
              <a:rPr lang="ar-SA" dirty="0" smtClean="0">
                <a:solidFill>
                  <a:srgbClr val="002060"/>
                </a:solidFill>
              </a:rPr>
              <a:t> </a:t>
            </a:r>
            <a:r>
              <a:rPr lang="ar-SA" dirty="0" err="1" smtClean="0">
                <a:solidFill>
                  <a:srgbClr val="002060"/>
                </a:solidFill>
              </a:rPr>
              <a:t>والكونتاكتور</a:t>
            </a:r>
            <a:r>
              <a:rPr lang="ar-SA" dirty="0" smtClean="0">
                <a:solidFill>
                  <a:srgbClr val="002060"/>
                </a:solidFill>
              </a:rPr>
              <a:t> الخاص بالتغذية الاحتياطية </a:t>
            </a:r>
            <a:r>
              <a:rPr lang="en-US" dirty="0" smtClean="0">
                <a:solidFill>
                  <a:srgbClr val="002060"/>
                </a:solidFill>
              </a:rPr>
              <a:t>Kg</a:t>
            </a:r>
            <a:endParaRPr lang="en-US" dirty="0">
              <a:solidFill>
                <a:srgbClr val="002060"/>
              </a:solidFill>
            </a:endParaRPr>
          </a:p>
        </p:txBody>
      </p:sp>
      <p:cxnSp>
        <p:nvCxnSpPr>
          <p:cNvPr id="7" name="رابط كسهم مستقيم 6"/>
          <p:cNvCxnSpPr/>
          <p:nvPr/>
        </p:nvCxnSpPr>
        <p:spPr>
          <a:xfrm flipH="1">
            <a:off x="2051720" y="2708920"/>
            <a:ext cx="3778399" cy="1080120"/>
          </a:xfrm>
          <a:prstGeom prst="straightConnector1">
            <a:avLst/>
          </a:prstGeom>
          <a:ln>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flipH="1" flipV="1">
            <a:off x="2555776" y="3212976"/>
            <a:ext cx="3365061" cy="576064"/>
          </a:xfrm>
          <a:prstGeom prst="straightConnector1">
            <a:avLst/>
          </a:prstGeom>
          <a:ln>
            <a:solidFill>
              <a:srgbClr val="00206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1" name="رابط كسهم مستقيم 10"/>
          <p:cNvCxnSpPr/>
          <p:nvPr/>
        </p:nvCxnSpPr>
        <p:spPr>
          <a:xfrm flipH="1" flipV="1">
            <a:off x="4238306" y="4203402"/>
            <a:ext cx="1591813" cy="1313830"/>
          </a:xfrm>
          <a:prstGeom prst="straightConnector1">
            <a:avLst/>
          </a:prstGeom>
          <a:ln>
            <a:solidFill>
              <a:srgbClr val="7030A0"/>
            </a:solidFill>
            <a:prstDash val="lg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29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rgbClr val="0070C0"/>
                </a:solidFill>
                <a:cs typeface="+mn-cs"/>
              </a:rPr>
              <a:t>دارة الاستطاعة</a:t>
            </a:r>
            <a:endParaRPr lang="en-US" dirty="0">
              <a:solidFill>
                <a:srgbClr val="0070C0"/>
              </a:solidFill>
              <a:cs typeface="+mn-cs"/>
            </a:endParaRPr>
          </a:p>
        </p:txBody>
      </p:sp>
      <p:pic>
        <p:nvPicPr>
          <p:cNvPr id="4" name="عنصر نائب للمحتوى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67544" y="1628800"/>
            <a:ext cx="4781550" cy="4314825"/>
          </a:xfrm>
        </p:spPr>
      </p:pic>
      <p:sp>
        <p:nvSpPr>
          <p:cNvPr id="3" name="مربع نص 2"/>
          <p:cNvSpPr txBox="1"/>
          <p:nvPr/>
        </p:nvSpPr>
        <p:spPr>
          <a:xfrm>
            <a:off x="5249094" y="1700808"/>
            <a:ext cx="364338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ar-SA" dirty="0" smtClean="0"/>
              <a:t>يجب أن يكون قفل ميكانيكي بين الكونتاكتورين </a:t>
            </a:r>
            <a:endParaRPr lang="en-US" dirty="0"/>
          </a:p>
        </p:txBody>
      </p:sp>
    </p:spTree>
    <p:extLst>
      <p:ext uri="{BB962C8B-B14F-4D97-AF65-F5344CB8AC3E}">
        <p14:creationId xmlns:p14="http://schemas.microsoft.com/office/powerpoint/2010/main" val="13240422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rgbClr val="FF0000"/>
                </a:solidFill>
                <a:cs typeface="+mn-cs"/>
              </a:rPr>
              <a:t>الحاكمة:</a:t>
            </a:r>
            <a:endParaRPr lang="ar-SA" dirty="0">
              <a:solidFill>
                <a:srgbClr val="FF0000"/>
              </a:solidFill>
              <a:cs typeface="+mn-cs"/>
            </a:endParaRPr>
          </a:p>
        </p:txBody>
      </p:sp>
      <p:sp>
        <p:nvSpPr>
          <p:cNvPr id="3" name="عنصر نائب للمحتوى 2"/>
          <p:cNvSpPr>
            <a:spLocks noGrp="1"/>
          </p:cNvSpPr>
          <p:nvPr>
            <p:ph sz="quarter" idx="1"/>
          </p:nvPr>
        </p:nvSpPr>
        <p:spPr>
          <a:xfrm>
            <a:off x="1071538" y="1428736"/>
            <a:ext cx="7772400" cy="4572000"/>
          </a:xfrm>
        </p:spPr>
        <p:txBody>
          <a:bodyPr>
            <a:normAutofit lnSpcReduction="10000"/>
          </a:bodyPr>
          <a:lstStyle/>
          <a:p>
            <a:pPr>
              <a:buNone/>
            </a:pPr>
            <a:r>
              <a:rPr lang="ar-SA" dirty="0" smtClean="0"/>
              <a:t>تتكون </a:t>
            </a:r>
            <a:r>
              <a:rPr lang="ar-SA" dirty="0" err="1" smtClean="0"/>
              <a:t>الريليه</a:t>
            </a:r>
            <a:r>
              <a:rPr lang="ar-SA" dirty="0" smtClean="0"/>
              <a:t> من جزئيين أساسيين :</a:t>
            </a:r>
          </a:p>
          <a:p>
            <a:pPr marL="514350" indent="-514350">
              <a:buFont typeface="Wingdings" pitchFamily="2" charset="2"/>
              <a:buChar char="v"/>
            </a:pPr>
            <a:r>
              <a:rPr lang="ar-SA" dirty="0" smtClean="0"/>
              <a:t>المغناطيس الكهربائي (</a:t>
            </a:r>
            <a:r>
              <a:rPr lang="ar-SA" dirty="0" err="1" smtClean="0"/>
              <a:t>البوبين</a:t>
            </a:r>
            <a:r>
              <a:rPr lang="ar-SA" dirty="0" smtClean="0"/>
              <a:t>)</a:t>
            </a:r>
          </a:p>
          <a:p>
            <a:pPr marL="514350" indent="-514350">
              <a:buFont typeface="Wingdings" pitchFamily="2" charset="2"/>
              <a:buChar char="v"/>
            </a:pPr>
            <a:r>
              <a:rPr lang="ar-SA" dirty="0" smtClean="0"/>
              <a:t>التماسات </a:t>
            </a:r>
            <a:r>
              <a:rPr lang="en-US" dirty="0" smtClean="0"/>
              <a:t>/NO ,NC/</a:t>
            </a:r>
            <a:endParaRPr lang="ar-SA" dirty="0" smtClean="0"/>
          </a:p>
          <a:p>
            <a:pPr marL="514350" indent="-514350">
              <a:buNone/>
            </a:pPr>
            <a:r>
              <a:rPr lang="ar-SA" dirty="0" err="1" smtClean="0"/>
              <a:t>للتماسات</a:t>
            </a:r>
            <a:r>
              <a:rPr lang="ar-SA" dirty="0" smtClean="0"/>
              <a:t> الموجودة  عدة أنواع</a:t>
            </a:r>
          </a:p>
          <a:p>
            <a:pPr marL="514350" indent="-514350">
              <a:buFont typeface="Arial" pitchFamily="34" charset="0"/>
              <a:buChar char="•"/>
            </a:pPr>
            <a:r>
              <a:rPr lang="ar-SA" dirty="0" err="1" smtClean="0"/>
              <a:t>ريليه</a:t>
            </a:r>
            <a:r>
              <a:rPr lang="ar-SA" dirty="0" smtClean="0"/>
              <a:t> بتماس وحيد مفتوح</a:t>
            </a:r>
          </a:p>
          <a:p>
            <a:pPr marL="514350" indent="-514350">
              <a:buFont typeface="Arial" pitchFamily="34" charset="0"/>
              <a:buChar char="•"/>
            </a:pPr>
            <a:r>
              <a:rPr lang="ar-SA" dirty="0" err="1" smtClean="0"/>
              <a:t>ريليه</a:t>
            </a:r>
            <a:r>
              <a:rPr lang="ar-SA" dirty="0" smtClean="0"/>
              <a:t> </a:t>
            </a:r>
            <a:r>
              <a:rPr lang="ar-SA" dirty="0" err="1" smtClean="0"/>
              <a:t>بتماسين</a:t>
            </a:r>
            <a:r>
              <a:rPr lang="ar-SA" dirty="0" smtClean="0"/>
              <a:t> مفتوحين</a:t>
            </a:r>
          </a:p>
          <a:p>
            <a:pPr marL="514350" indent="-514350">
              <a:buFont typeface="Arial" pitchFamily="34" charset="0"/>
              <a:buChar char="•"/>
            </a:pPr>
            <a:r>
              <a:rPr lang="ar-SA" dirty="0" err="1" smtClean="0"/>
              <a:t>ريليه</a:t>
            </a:r>
            <a:r>
              <a:rPr lang="ar-SA" dirty="0" smtClean="0"/>
              <a:t> بثلاث تماسات مفتوحة</a:t>
            </a:r>
          </a:p>
          <a:p>
            <a:pPr marL="514350" indent="-514350">
              <a:buFont typeface="Arial" pitchFamily="34" charset="0"/>
              <a:buChar char="•"/>
            </a:pPr>
            <a:r>
              <a:rPr lang="ar-SA" dirty="0" err="1" smtClean="0"/>
              <a:t>ريليه</a:t>
            </a:r>
            <a:r>
              <a:rPr lang="ar-SA" dirty="0" smtClean="0"/>
              <a:t> بتماس وحيد </a:t>
            </a:r>
            <a:r>
              <a:rPr lang="ar-SA" dirty="0" err="1" smtClean="0"/>
              <a:t>قلاب</a:t>
            </a:r>
            <a:endParaRPr lang="ar-SA" dirty="0" smtClean="0"/>
          </a:p>
          <a:p>
            <a:pPr marL="514350" indent="-514350">
              <a:buFont typeface="Arial" pitchFamily="34" charset="0"/>
              <a:buChar char="•"/>
            </a:pPr>
            <a:r>
              <a:rPr lang="ar-SA" dirty="0" err="1" smtClean="0"/>
              <a:t>ريليه</a:t>
            </a:r>
            <a:r>
              <a:rPr lang="ar-SA" dirty="0" smtClean="0"/>
              <a:t> </a:t>
            </a:r>
            <a:r>
              <a:rPr lang="ar-SA" dirty="0" err="1" smtClean="0"/>
              <a:t>بتماسين</a:t>
            </a:r>
            <a:r>
              <a:rPr lang="ar-SA" dirty="0" smtClean="0"/>
              <a:t> </a:t>
            </a:r>
            <a:r>
              <a:rPr lang="ar-SA" dirty="0" err="1" smtClean="0"/>
              <a:t>قلابين</a:t>
            </a:r>
            <a:r>
              <a:rPr lang="ar-SA" dirty="0" smtClean="0"/>
              <a:t> </a:t>
            </a:r>
          </a:p>
          <a:p>
            <a:pPr marL="514350" indent="-514350">
              <a:buFont typeface="Arial" pitchFamily="34" charset="0"/>
              <a:buChar char="•"/>
            </a:pPr>
            <a:r>
              <a:rPr lang="ar-SA" dirty="0" err="1" smtClean="0"/>
              <a:t>ريليه</a:t>
            </a:r>
            <a:r>
              <a:rPr lang="ar-SA" dirty="0" smtClean="0"/>
              <a:t> بثلاث تماسات </a:t>
            </a:r>
            <a:r>
              <a:rPr lang="ar-SA" dirty="0" err="1" smtClean="0"/>
              <a:t>قلابة</a:t>
            </a:r>
            <a:endParaRPr lang="ar-SA" dirty="0"/>
          </a:p>
        </p:txBody>
      </p:sp>
      <p:pic>
        <p:nvPicPr>
          <p:cNvPr id="2050" name="Picture 2"/>
          <p:cNvPicPr>
            <a:picLocks noChangeAspect="1" noChangeArrowheads="1"/>
          </p:cNvPicPr>
          <p:nvPr/>
        </p:nvPicPr>
        <p:blipFill>
          <a:blip r:embed="rId3"/>
          <a:srcRect/>
          <a:stretch>
            <a:fillRect/>
          </a:stretch>
        </p:blipFill>
        <p:spPr bwMode="auto">
          <a:xfrm>
            <a:off x="214282" y="1571612"/>
            <a:ext cx="4714876" cy="47057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fontScale="92500"/>
          </a:bodyPr>
          <a:lstStyle/>
          <a:p>
            <a:pPr>
              <a:buNone/>
            </a:pPr>
            <a:r>
              <a:rPr lang="ar-SA" dirty="0" smtClean="0"/>
              <a:t>مبدأ العمل:</a:t>
            </a:r>
          </a:p>
          <a:p>
            <a:pPr>
              <a:buNone/>
            </a:pPr>
            <a:r>
              <a:rPr lang="ar-SA" dirty="0" smtClean="0"/>
              <a:t>تعتبر </a:t>
            </a:r>
            <a:r>
              <a:rPr lang="ar-SA" dirty="0" err="1" smtClean="0"/>
              <a:t>الريليه</a:t>
            </a:r>
            <a:r>
              <a:rPr lang="ar-SA" dirty="0" smtClean="0"/>
              <a:t> جهاز فصل وصل كهروميكانيكي .</a:t>
            </a:r>
          </a:p>
          <a:p>
            <a:pPr>
              <a:buNone/>
            </a:pPr>
            <a:r>
              <a:rPr lang="ar-SA" dirty="0" smtClean="0"/>
              <a:t>عندما تصل التغذية </a:t>
            </a:r>
            <a:r>
              <a:rPr lang="ar-SA" dirty="0" err="1" smtClean="0"/>
              <a:t>للبوبين</a:t>
            </a:r>
            <a:r>
              <a:rPr lang="ar-SA" dirty="0" smtClean="0"/>
              <a:t> تنقلب جميع التماس ( المفتوح يغلق , والمغلق يفتح).</a:t>
            </a:r>
          </a:p>
          <a:p>
            <a:pPr>
              <a:buNone/>
            </a:pPr>
            <a:r>
              <a:rPr lang="ar-SA" dirty="0" smtClean="0"/>
              <a:t>اكبر تيار أن تتحمله تماسات </a:t>
            </a:r>
            <a:r>
              <a:rPr lang="ar-SA" dirty="0" err="1" smtClean="0"/>
              <a:t>الريليه</a:t>
            </a:r>
            <a:r>
              <a:rPr lang="ar-SA" dirty="0" smtClean="0"/>
              <a:t> هو 10 أمبير.</a:t>
            </a:r>
          </a:p>
          <a:p>
            <a:pPr>
              <a:buNone/>
            </a:pPr>
            <a:r>
              <a:rPr lang="ar-SA" dirty="0" smtClean="0"/>
              <a:t>يمكن أن تكون تغذية الملف المغناطيسي (</a:t>
            </a:r>
            <a:r>
              <a:rPr lang="ar-SA" dirty="0" err="1" smtClean="0"/>
              <a:t>البوبين</a:t>
            </a:r>
            <a:r>
              <a:rPr lang="ar-SA" dirty="0" smtClean="0"/>
              <a:t>) متناوبة </a:t>
            </a:r>
            <a:r>
              <a:rPr lang="en-US" dirty="0" smtClean="0"/>
              <a:t>AC</a:t>
            </a:r>
            <a:r>
              <a:rPr lang="ar-SA" dirty="0" smtClean="0"/>
              <a:t> أو مستمرة </a:t>
            </a:r>
            <a:r>
              <a:rPr lang="en-US" dirty="0" smtClean="0"/>
              <a:t>DC</a:t>
            </a:r>
            <a:r>
              <a:rPr lang="ar-SA" dirty="0" smtClean="0"/>
              <a:t> وفق القيم التالية:</a:t>
            </a:r>
          </a:p>
          <a:p>
            <a:pPr>
              <a:buNone/>
            </a:pPr>
            <a:r>
              <a:rPr lang="en-US" dirty="0" smtClean="0"/>
              <a:t>380, 220,110, 60, 24 </a:t>
            </a:r>
            <a:r>
              <a:rPr lang="en-US" dirty="0" smtClean="0">
                <a:solidFill>
                  <a:srgbClr val="0070C0"/>
                </a:solidFill>
              </a:rPr>
              <a:t>VAC </a:t>
            </a:r>
            <a:endParaRPr lang="ar-SA" dirty="0" smtClean="0">
              <a:solidFill>
                <a:srgbClr val="0070C0"/>
              </a:solidFill>
            </a:endParaRPr>
          </a:p>
          <a:p>
            <a:pPr>
              <a:buNone/>
            </a:pPr>
            <a:r>
              <a:rPr lang="da-DK" dirty="0" smtClean="0"/>
              <a:t>12, 24, 48, 60, 80 </a:t>
            </a:r>
            <a:r>
              <a:rPr lang="da-DK" dirty="0" smtClean="0">
                <a:solidFill>
                  <a:srgbClr val="FF0000"/>
                </a:solidFill>
              </a:rPr>
              <a:t>VDC </a:t>
            </a:r>
            <a:endParaRPr lang="ar-SA" dirty="0" smtClean="0">
              <a:solidFill>
                <a:srgbClr val="FF0000"/>
              </a:solidFill>
            </a:endParaRPr>
          </a:p>
          <a:p>
            <a:pPr>
              <a:buNone/>
            </a:pPr>
            <a:r>
              <a:rPr lang="ar-SA" dirty="0" smtClean="0">
                <a:solidFill>
                  <a:srgbClr val="0070C0"/>
                </a:solidFill>
              </a:rPr>
              <a:t>(يمكن </a:t>
            </a:r>
            <a:r>
              <a:rPr lang="ar-SA" dirty="0" err="1" smtClean="0">
                <a:solidFill>
                  <a:srgbClr val="0070C0"/>
                </a:solidFill>
              </a:rPr>
              <a:t>ان</a:t>
            </a:r>
            <a:r>
              <a:rPr lang="ar-SA" dirty="0" smtClean="0">
                <a:solidFill>
                  <a:srgbClr val="0070C0"/>
                </a:solidFill>
              </a:rPr>
              <a:t> تتواجد جهود أخرى حسب الشركة المصنعة)</a:t>
            </a:r>
            <a:endParaRPr lang="ar-SA" dirty="0" smtClean="0"/>
          </a:p>
          <a:p>
            <a:pPr>
              <a:buNone/>
            </a:pPr>
            <a:r>
              <a:rPr lang="ar-SA" dirty="0" smtClean="0"/>
              <a:t>أنظر </a:t>
            </a:r>
            <a:r>
              <a:rPr lang="ar-SA" dirty="0" err="1" smtClean="0"/>
              <a:t>كاتلوك</a:t>
            </a:r>
            <a:r>
              <a:rPr lang="ar-SA" dirty="0" smtClean="0"/>
              <a:t> </a:t>
            </a:r>
            <a:r>
              <a:rPr lang="ar-SA" dirty="0" err="1" smtClean="0"/>
              <a:t>سيمنس</a:t>
            </a:r>
            <a:r>
              <a:rPr lang="ar-SA" dirty="0" smtClean="0"/>
              <a:t> صفحة 84</a:t>
            </a:r>
          </a:p>
          <a:p>
            <a:pPr>
              <a:buNone/>
            </a:pPr>
            <a:endParaRPr lang="ar-SA" dirty="0" smtClean="0"/>
          </a:p>
        </p:txBody>
      </p:sp>
      <p:sp>
        <p:nvSpPr>
          <p:cNvPr id="4" name="عنوان 1"/>
          <p:cNvSpPr>
            <a:spLocks noGrp="1"/>
          </p:cNvSpPr>
          <p:nvPr>
            <p:ph type="title"/>
          </p:nvPr>
        </p:nvSpPr>
        <p:spPr/>
        <p:txBody>
          <a:bodyPr/>
          <a:lstStyle/>
          <a:p>
            <a:pPr algn="r"/>
            <a:r>
              <a:rPr lang="ar-SA" dirty="0" smtClean="0"/>
              <a:t>الحاكمة:</a:t>
            </a:r>
            <a:endParaRPr lang="ar-SA" dirty="0"/>
          </a:p>
        </p:txBody>
      </p:sp>
      <p:pic>
        <p:nvPicPr>
          <p:cNvPr id="6" name="صورة 5" descr="Snap_2014.04.06_23h55m41s_008.png"/>
          <p:cNvPicPr>
            <a:picLocks noChangeAspect="1"/>
          </p:cNvPicPr>
          <p:nvPr/>
        </p:nvPicPr>
        <p:blipFill>
          <a:blip r:embed="rId2"/>
          <a:stretch>
            <a:fillRect/>
          </a:stretch>
        </p:blipFill>
        <p:spPr>
          <a:xfrm>
            <a:off x="1000100" y="3929066"/>
            <a:ext cx="1714739" cy="1981477"/>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Snap_2014.04.06_23h12m15s_005.png"/>
          <p:cNvPicPr>
            <a:picLocks noGrp="1" noChangeAspect="1"/>
          </p:cNvPicPr>
          <p:nvPr>
            <p:ph sz="quarter" idx="1"/>
          </p:nvPr>
        </p:nvPicPr>
        <p:blipFill>
          <a:blip r:embed="rId2"/>
          <a:srcRect l="3968"/>
          <a:stretch>
            <a:fillRect/>
          </a:stretch>
        </p:blipFill>
        <p:spPr>
          <a:xfrm>
            <a:off x="6786578" y="214290"/>
            <a:ext cx="1729038" cy="1905266"/>
          </a:xfrm>
        </p:spPr>
      </p:pic>
      <p:pic>
        <p:nvPicPr>
          <p:cNvPr id="5" name="صورة 4" descr="Snap_2014.04.06_23h11m54s_004.png"/>
          <p:cNvPicPr>
            <a:picLocks noChangeAspect="1"/>
          </p:cNvPicPr>
          <p:nvPr/>
        </p:nvPicPr>
        <p:blipFill>
          <a:blip r:embed="rId3"/>
          <a:stretch>
            <a:fillRect/>
          </a:stretch>
        </p:blipFill>
        <p:spPr>
          <a:xfrm>
            <a:off x="785786" y="214290"/>
            <a:ext cx="1448002" cy="1667108"/>
          </a:xfrm>
          <a:prstGeom prst="rect">
            <a:avLst/>
          </a:prstGeom>
        </p:spPr>
      </p:pic>
      <p:sp>
        <p:nvSpPr>
          <p:cNvPr id="6" name="مربع نص 5"/>
          <p:cNvSpPr txBox="1"/>
          <p:nvPr/>
        </p:nvSpPr>
        <p:spPr>
          <a:xfrm>
            <a:off x="357158" y="2000240"/>
            <a:ext cx="271464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r>
              <a:rPr lang="ar-SA" dirty="0" err="1" smtClean="0"/>
              <a:t>ريليه</a:t>
            </a:r>
            <a:r>
              <a:rPr lang="ar-SA" dirty="0" smtClean="0"/>
              <a:t> من شركة </a:t>
            </a:r>
            <a:r>
              <a:rPr lang="ar-SA" dirty="0" err="1" smtClean="0"/>
              <a:t>سيمنس</a:t>
            </a:r>
            <a:r>
              <a:rPr lang="ar-SA" dirty="0" smtClean="0"/>
              <a:t> </a:t>
            </a:r>
            <a:r>
              <a:rPr lang="ar-SA" dirty="0" err="1" smtClean="0"/>
              <a:t>بـ</a:t>
            </a:r>
            <a:r>
              <a:rPr lang="ar-SA" dirty="0" smtClean="0"/>
              <a:t> 4 أقطاب</a:t>
            </a:r>
            <a:endParaRPr lang="ar-SA" dirty="0"/>
          </a:p>
        </p:txBody>
      </p:sp>
      <p:sp>
        <p:nvSpPr>
          <p:cNvPr id="7" name="مربع نص 6"/>
          <p:cNvSpPr txBox="1"/>
          <p:nvPr/>
        </p:nvSpPr>
        <p:spPr>
          <a:xfrm>
            <a:off x="3714744" y="1071546"/>
            <a:ext cx="2714644"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ar-SA" dirty="0" err="1" smtClean="0"/>
              <a:t>ريليه</a:t>
            </a:r>
            <a:r>
              <a:rPr lang="ar-SA" dirty="0" smtClean="0"/>
              <a:t> من شركة </a:t>
            </a:r>
            <a:r>
              <a:rPr lang="ar-SA" dirty="0" err="1" smtClean="0"/>
              <a:t>سيمنس</a:t>
            </a:r>
            <a:r>
              <a:rPr lang="ar-SA" dirty="0" smtClean="0"/>
              <a:t> </a:t>
            </a:r>
            <a:r>
              <a:rPr lang="ar-SA" dirty="0" err="1" smtClean="0"/>
              <a:t>بـ</a:t>
            </a:r>
            <a:r>
              <a:rPr lang="ar-SA" dirty="0" smtClean="0"/>
              <a:t> 4 أقطاب</a:t>
            </a:r>
          </a:p>
          <a:p>
            <a:pPr algn="ctr"/>
            <a:r>
              <a:rPr lang="ar-SA" dirty="0" err="1" smtClean="0"/>
              <a:t>واربع</a:t>
            </a:r>
            <a:r>
              <a:rPr lang="ar-SA" dirty="0" smtClean="0"/>
              <a:t> أقطاب مساعدة</a:t>
            </a:r>
            <a:endParaRPr lang="ar-SA" dirty="0"/>
          </a:p>
        </p:txBody>
      </p:sp>
      <p:sp>
        <p:nvSpPr>
          <p:cNvPr id="8" name="مربع نص 7"/>
          <p:cNvSpPr txBox="1"/>
          <p:nvPr/>
        </p:nvSpPr>
        <p:spPr>
          <a:xfrm>
            <a:off x="714348" y="2500306"/>
            <a:ext cx="7786742" cy="923330"/>
          </a:xfrm>
          <a:prstGeom prst="rect">
            <a:avLst/>
          </a:prstGeom>
          <a:noFill/>
        </p:spPr>
        <p:txBody>
          <a:bodyPr wrap="square" rtlCol="1">
            <a:spAutoFit/>
          </a:bodyPr>
          <a:lstStyle/>
          <a:p>
            <a:pPr algn="just"/>
            <a:r>
              <a:rPr lang="ar-SA" b="1" dirty="0" smtClean="0">
                <a:solidFill>
                  <a:srgbClr val="00B050"/>
                </a:solidFill>
              </a:rPr>
              <a:t>عند التعامل مع القطع الكهربائية الصناعية نلاحظ وجود رمز مرجعي على الجهاز هذا الرمز يدل على عمل الجهاز ومكوناته  مثال شركة </a:t>
            </a:r>
            <a:r>
              <a:rPr lang="ar-SA" b="1" dirty="0" err="1" smtClean="0">
                <a:solidFill>
                  <a:srgbClr val="00B050"/>
                </a:solidFill>
              </a:rPr>
              <a:t>سيمنس</a:t>
            </a:r>
            <a:r>
              <a:rPr lang="ar-SA" b="1" dirty="0" smtClean="0">
                <a:solidFill>
                  <a:srgbClr val="00B050"/>
                </a:solidFill>
              </a:rPr>
              <a:t> تأخذ الرمز </a:t>
            </a:r>
            <a:r>
              <a:rPr lang="en-US" b="1" dirty="0" smtClean="0">
                <a:solidFill>
                  <a:srgbClr val="00B050"/>
                </a:solidFill>
              </a:rPr>
              <a:t>3RH</a:t>
            </a:r>
            <a:r>
              <a:rPr lang="ar-SA" b="1" dirty="0" smtClean="0">
                <a:solidFill>
                  <a:srgbClr val="00B050"/>
                </a:solidFill>
              </a:rPr>
              <a:t> </a:t>
            </a:r>
            <a:r>
              <a:rPr lang="ar-SA" b="1" dirty="0" err="1" smtClean="0">
                <a:solidFill>
                  <a:srgbClr val="00B050"/>
                </a:solidFill>
              </a:rPr>
              <a:t>للريليه</a:t>
            </a:r>
            <a:r>
              <a:rPr lang="ar-SA" b="1" dirty="0" smtClean="0">
                <a:solidFill>
                  <a:srgbClr val="00B050"/>
                </a:solidFill>
              </a:rPr>
              <a:t> وباقي مكونات الرمز تختلف حسب مكونات هذا </a:t>
            </a:r>
            <a:r>
              <a:rPr lang="ar-SA" b="1" dirty="0" err="1" smtClean="0">
                <a:solidFill>
                  <a:srgbClr val="00B050"/>
                </a:solidFill>
              </a:rPr>
              <a:t>الريليه</a:t>
            </a:r>
            <a:r>
              <a:rPr lang="ar-SA" b="1" dirty="0" smtClean="0">
                <a:solidFill>
                  <a:srgbClr val="00B050"/>
                </a:solidFill>
              </a:rPr>
              <a:t> والجهد الذي تتعامل معه</a:t>
            </a:r>
            <a:endParaRPr lang="ar-SA" b="1" dirty="0">
              <a:solidFill>
                <a:srgbClr val="00B050"/>
              </a:solidFill>
            </a:endParaRPr>
          </a:p>
        </p:txBody>
      </p:sp>
      <p:pic>
        <p:nvPicPr>
          <p:cNvPr id="9" name="صورة 8" descr="Snap_2014.04.06_23h37m31s_007.png"/>
          <p:cNvPicPr>
            <a:picLocks noChangeAspect="1"/>
          </p:cNvPicPr>
          <p:nvPr/>
        </p:nvPicPr>
        <p:blipFill>
          <a:blip r:embed="rId4"/>
          <a:stretch>
            <a:fillRect/>
          </a:stretch>
        </p:blipFill>
        <p:spPr>
          <a:xfrm>
            <a:off x="285720" y="3571876"/>
            <a:ext cx="8643998" cy="307368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Y" dirty="0" smtClean="0">
                <a:solidFill>
                  <a:schemeClr val="accent1">
                    <a:lumMod val="75000"/>
                  </a:schemeClr>
                </a:solidFill>
                <a:cs typeface="Akhbar MT" pitchFamily="2" charset="-78"/>
              </a:rPr>
              <a:t>مقدمة عن التحكم الصناعي:</a:t>
            </a:r>
            <a:endParaRPr lang="ar-SA" dirty="0">
              <a:solidFill>
                <a:schemeClr val="accent1">
                  <a:lumMod val="75000"/>
                </a:schemeClr>
              </a:solidFill>
              <a:cs typeface="Akhbar MT" pitchFamily="2" charset="-78"/>
            </a:endParaRPr>
          </a:p>
        </p:txBody>
      </p:sp>
      <p:sp>
        <p:nvSpPr>
          <p:cNvPr id="3" name="عنصر نائب للمحتوى 2"/>
          <p:cNvSpPr>
            <a:spLocks noGrp="1"/>
          </p:cNvSpPr>
          <p:nvPr>
            <p:ph sz="quarter" idx="1"/>
          </p:nvPr>
        </p:nvSpPr>
        <p:spPr/>
        <p:txBody>
          <a:bodyPr>
            <a:normAutofit lnSpcReduction="10000"/>
          </a:bodyPr>
          <a:lstStyle/>
          <a:p>
            <a:pPr algn="just"/>
            <a:r>
              <a:rPr lang="ar-SA" sz="2400" dirty="0" smtClean="0"/>
              <a:t>إن أي منظومة تحكم  تتألف من إشارات دخل وإشارات خرج ومنطق ربط بين المداخل والمخارج لذلك نستطيع أن نقول أن منطق الربط هو التحكم الصناعي. </a:t>
            </a:r>
          </a:p>
          <a:p>
            <a:endParaRPr lang="ar-SA" dirty="0" smtClean="0"/>
          </a:p>
          <a:p>
            <a:endParaRPr lang="ar-SA" dirty="0" smtClean="0"/>
          </a:p>
          <a:p>
            <a:endParaRPr lang="ar-SA" dirty="0" smtClean="0"/>
          </a:p>
          <a:p>
            <a:pPr>
              <a:buFont typeface="Wingdings" pitchFamily="2" charset="2"/>
              <a:buNone/>
              <a:defRPr/>
            </a:pPr>
            <a:r>
              <a:rPr lang="ar-SA" sz="2000" dirty="0" smtClean="0"/>
              <a:t>يمكن أن يكون منطق الربط:</a:t>
            </a:r>
            <a:endParaRPr lang="en-US" sz="2000" dirty="0" smtClean="0"/>
          </a:p>
          <a:p>
            <a:pPr lvl="2">
              <a:defRPr/>
            </a:pPr>
            <a:r>
              <a:rPr lang="ar-SA" dirty="0" err="1" smtClean="0"/>
              <a:t>دارات</a:t>
            </a:r>
            <a:r>
              <a:rPr lang="ar-SA" dirty="0" smtClean="0"/>
              <a:t> تستخدم </a:t>
            </a:r>
            <a:r>
              <a:rPr lang="ar-SA" dirty="0" err="1" smtClean="0"/>
              <a:t>الريليات</a:t>
            </a:r>
            <a:endParaRPr lang="en-US" dirty="0" smtClean="0"/>
          </a:p>
          <a:p>
            <a:pPr lvl="2">
              <a:defRPr/>
            </a:pPr>
            <a:r>
              <a:rPr lang="ar-SA" dirty="0" err="1" smtClean="0"/>
              <a:t>دارات</a:t>
            </a:r>
            <a:r>
              <a:rPr lang="ar-SA" dirty="0" smtClean="0"/>
              <a:t> إلكترونية غير مبرمجة</a:t>
            </a:r>
            <a:endParaRPr lang="en-US" dirty="0" smtClean="0"/>
          </a:p>
          <a:p>
            <a:pPr lvl="2">
              <a:defRPr/>
            </a:pPr>
            <a:r>
              <a:rPr lang="ar-SA" dirty="0" err="1" smtClean="0"/>
              <a:t>دارات</a:t>
            </a:r>
            <a:r>
              <a:rPr lang="ar-SA" dirty="0" smtClean="0"/>
              <a:t> إلكترونية مبرمجة</a:t>
            </a:r>
            <a:endParaRPr lang="en-US" dirty="0" smtClean="0"/>
          </a:p>
          <a:p>
            <a:pPr lvl="2">
              <a:defRPr/>
            </a:pPr>
            <a:r>
              <a:rPr lang="ar-SA" dirty="0" smtClean="0"/>
              <a:t>الكمبيوتر</a:t>
            </a:r>
            <a:endParaRPr lang="en-US" dirty="0" smtClean="0"/>
          </a:p>
          <a:p>
            <a:pPr lvl="2">
              <a:defRPr/>
            </a:pPr>
            <a:r>
              <a:rPr lang="ar-SA" dirty="0" smtClean="0"/>
              <a:t>أجهزة </a:t>
            </a:r>
            <a:r>
              <a:rPr lang="en-US" dirty="0" smtClean="0"/>
              <a:t>PLC</a:t>
            </a:r>
          </a:p>
          <a:p>
            <a:endParaRPr lang="ar-SA" dirty="0" smtClean="0"/>
          </a:p>
          <a:p>
            <a:endParaRPr lang="ar-SA" dirty="0"/>
          </a:p>
        </p:txBody>
      </p:sp>
      <p:pic>
        <p:nvPicPr>
          <p:cNvPr id="4" name="صورة 3" descr="44.jpg"/>
          <p:cNvPicPr>
            <a:picLocks noChangeAspect="1"/>
          </p:cNvPicPr>
          <p:nvPr/>
        </p:nvPicPr>
        <p:blipFill>
          <a:blip r:embed="rId2"/>
          <a:stretch>
            <a:fillRect/>
          </a:stretch>
        </p:blipFill>
        <p:spPr>
          <a:xfrm>
            <a:off x="2290777" y="2643182"/>
            <a:ext cx="4352925" cy="9810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rgbClr val="FF0000"/>
                </a:solidFill>
                <a:cs typeface="+mn-cs"/>
              </a:rPr>
              <a:t>أنواع </a:t>
            </a:r>
            <a:r>
              <a:rPr lang="ar-SA" dirty="0" err="1" smtClean="0">
                <a:solidFill>
                  <a:srgbClr val="FF0000"/>
                </a:solidFill>
                <a:cs typeface="+mn-cs"/>
              </a:rPr>
              <a:t>الريليه</a:t>
            </a:r>
            <a:r>
              <a:rPr lang="ar-SA" dirty="0" smtClean="0">
                <a:solidFill>
                  <a:srgbClr val="FF0000"/>
                </a:solidFill>
                <a:cs typeface="+mn-cs"/>
              </a:rPr>
              <a:t>:</a:t>
            </a:r>
            <a:endParaRPr lang="ar-SA" dirty="0">
              <a:solidFill>
                <a:srgbClr val="FF0000"/>
              </a:solidFill>
              <a:cs typeface="+mn-cs"/>
            </a:endParaRPr>
          </a:p>
        </p:txBody>
      </p:sp>
      <p:sp>
        <p:nvSpPr>
          <p:cNvPr id="3" name="عنصر نائب للمحتوى 2"/>
          <p:cNvSpPr>
            <a:spLocks noGrp="1"/>
          </p:cNvSpPr>
          <p:nvPr>
            <p:ph sz="quarter" idx="1"/>
          </p:nvPr>
        </p:nvSpPr>
        <p:spPr/>
        <p:txBody>
          <a:bodyPr>
            <a:normAutofit/>
          </a:bodyPr>
          <a:lstStyle/>
          <a:p>
            <a:r>
              <a:rPr lang="ar-SA" dirty="0" smtClean="0"/>
              <a:t>عادية: يتغير وضع التماسات بمجرد تطبيق تغذية على </a:t>
            </a:r>
            <a:r>
              <a:rPr lang="ar-SA" dirty="0" err="1" smtClean="0"/>
              <a:t>البوبين</a:t>
            </a:r>
            <a:r>
              <a:rPr lang="ar-SA" dirty="0" smtClean="0"/>
              <a:t> وتعود إلى وضعها الأساسي (وضع الراحة) بعد إزالة التغذية .</a:t>
            </a:r>
          </a:p>
          <a:p>
            <a:endParaRPr lang="ar-SA" dirty="0" smtClean="0"/>
          </a:p>
          <a:p>
            <a:pPr>
              <a:buNone/>
            </a:pPr>
            <a:endParaRPr lang="ar-SA" dirty="0" smtClean="0"/>
          </a:p>
          <a:p>
            <a:pPr>
              <a:buNone/>
            </a:pPr>
            <a:endParaRPr lang="ar-SA" dirty="0" smtClean="0"/>
          </a:p>
          <a:p>
            <a:r>
              <a:rPr lang="ar-SA" dirty="0" smtClean="0"/>
              <a:t>نبضية:  يتغير وضع التماسات بمجرد تطبيق تغذية على </a:t>
            </a:r>
            <a:r>
              <a:rPr lang="ar-SA" dirty="0" err="1" smtClean="0"/>
              <a:t>البوبين</a:t>
            </a:r>
            <a:r>
              <a:rPr lang="ar-SA" dirty="0" smtClean="0"/>
              <a:t> وتبقى على حالها حتى بعد فصل التغذية وتغير وضعها الجديد عند إعطاء نبضة تغذية</a:t>
            </a:r>
          </a:p>
        </p:txBody>
      </p:sp>
      <p:pic>
        <p:nvPicPr>
          <p:cNvPr id="4" name="صورة 3" descr="13.jpg"/>
          <p:cNvPicPr>
            <a:picLocks noChangeAspect="1"/>
          </p:cNvPicPr>
          <p:nvPr/>
        </p:nvPicPr>
        <p:blipFill>
          <a:blip r:embed="rId2"/>
          <a:stretch>
            <a:fillRect/>
          </a:stretch>
        </p:blipFill>
        <p:spPr>
          <a:xfrm>
            <a:off x="3428992" y="2571744"/>
            <a:ext cx="2550813" cy="9286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صورة 4" descr="14.jpg"/>
          <p:cNvPicPr>
            <a:picLocks noChangeAspect="1"/>
          </p:cNvPicPr>
          <p:nvPr/>
        </p:nvPicPr>
        <p:blipFill>
          <a:blip r:embed="rId3"/>
          <a:stretch>
            <a:fillRect/>
          </a:stretch>
        </p:blipFill>
        <p:spPr>
          <a:xfrm>
            <a:off x="3500430" y="5286388"/>
            <a:ext cx="2428892" cy="909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rgbClr val="FF0000"/>
                </a:solidFill>
                <a:cs typeface="+mn-cs"/>
              </a:rPr>
              <a:t>الكونتاكتور </a:t>
            </a:r>
            <a:r>
              <a:rPr lang="en-US" dirty="0" smtClean="0">
                <a:solidFill>
                  <a:srgbClr val="FF0000"/>
                </a:solidFill>
                <a:cs typeface="+mn-cs"/>
              </a:rPr>
              <a:t>contactor</a:t>
            </a:r>
            <a:endParaRPr lang="ar-SA" dirty="0">
              <a:solidFill>
                <a:srgbClr val="FF0000"/>
              </a:solidFill>
              <a:cs typeface="+mn-cs"/>
            </a:endParaRPr>
          </a:p>
        </p:txBody>
      </p:sp>
      <p:sp>
        <p:nvSpPr>
          <p:cNvPr id="3" name="عنصر نائب للمحتوى 2"/>
          <p:cNvSpPr>
            <a:spLocks noGrp="1"/>
          </p:cNvSpPr>
          <p:nvPr>
            <p:ph sz="quarter" idx="1"/>
          </p:nvPr>
        </p:nvSpPr>
        <p:spPr/>
        <p:txBody>
          <a:bodyPr>
            <a:normAutofit fontScale="92500" lnSpcReduction="20000"/>
          </a:bodyPr>
          <a:lstStyle/>
          <a:p>
            <a:pPr algn="just"/>
            <a:r>
              <a:rPr lang="ar-SA" dirty="0" smtClean="0"/>
              <a:t>هو جهاز </a:t>
            </a:r>
            <a:r>
              <a:rPr lang="ar-SA" dirty="0" smtClean="0">
                <a:solidFill>
                  <a:srgbClr val="0070C0"/>
                </a:solidFill>
              </a:rPr>
              <a:t>فصل وصل </a:t>
            </a:r>
            <a:r>
              <a:rPr lang="ar-SA" dirty="0" smtClean="0"/>
              <a:t>كهروميكانيكي يتم التحكم به عن طريق وشيعة  مغناطيسية (</a:t>
            </a:r>
            <a:r>
              <a:rPr lang="ar-SA" dirty="0" err="1" smtClean="0"/>
              <a:t>بوبين</a:t>
            </a:r>
            <a:r>
              <a:rPr lang="ar-SA" dirty="0" smtClean="0"/>
              <a:t>), عند مرور تيار في هذه الوشيعة يغلق الكونتاكتور تماساته وتكتمل الدارة الكهربائية بين الحمل والتغذية.</a:t>
            </a:r>
          </a:p>
          <a:p>
            <a:pPr algn="just"/>
            <a:r>
              <a:rPr lang="ar-SA" dirty="0" smtClean="0"/>
              <a:t>يعتبر الكونتاكتور من العناصر الأساسية في دوائر التحكم بالمحركات و دوائر الإنارة عالية القدرة.</a:t>
            </a:r>
          </a:p>
          <a:p>
            <a:pPr algn="just">
              <a:buNone/>
            </a:pPr>
            <a:r>
              <a:rPr lang="ar-SA" dirty="0" smtClean="0">
                <a:solidFill>
                  <a:srgbClr val="0070C0"/>
                </a:solidFill>
                <a:effectLst>
                  <a:outerShdw blurRad="38100" dist="38100" dir="2700000" algn="tl">
                    <a:srgbClr val="000000">
                      <a:alpha val="43137"/>
                    </a:srgbClr>
                  </a:outerShdw>
                </a:effectLst>
              </a:rPr>
              <a:t>تركيب الكونتاكتور:</a:t>
            </a:r>
          </a:p>
          <a:p>
            <a:pPr algn="just">
              <a:buFont typeface="Wingdings" pitchFamily="2" charset="2"/>
              <a:buChar char="§"/>
            </a:pPr>
            <a:r>
              <a:rPr lang="ar-SA" dirty="0" smtClean="0"/>
              <a:t>يتركب من </a:t>
            </a:r>
            <a:r>
              <a:rPr lang="ar-SA" dirty="0" smtClean="0">
                <a:solidFill>
                  <a:srgbClr val="FF0000"/>
                </a:solidFill>
              </a:rPr>
              <a:t>قلبين</a:t>
            </a:r>
            <a:r>
              <a:rPr lang="ar-SA" dirty="0" smtClean="0"/>
              <a:t> (من شرائح الحديد </a:t>
            </a:r>
          </a:p>
          <a:p>
            <a:pPr algn="just">
              <a:buNone/>
            </a:pPr>
            <a:r>
              <a:rPr lang="ar-SA" dirty="0" smtClean="0"/>
              <a:t>المطاوع) أحدهما ثابت والأخر متحرك.</a:t>
            </a:r>
          </a:p>
          <a:p>
            <a:pPr algn="just">
              <a:buFont typeface="Wingdings" pitchFamily="2" charset="2"/>
              <a:buChar char="§"/>
            </a:pPr>
            <a:r>
              <a:rPr lang="ar-SA" dirty="0" smtClean="0">
                <a:solidFill>
                  <a:srgbClr val="FF0000"/>
                </a:solidFill>
              </a:rPr>
              <a:t>ملف (</a:t>
            </a:r>
            <a:r>
              <a:rPr lang="ar-SA" dirty="0" err="1" smtClean="0">
                <a:solidFill>
                  <a:srgbClr val="FF0000"/>
                </a:solidFill>
              </a:rPr>
              <a:t>بوبين</a:t>
            </a:r>
            <a:r>
              <a:rPr lang="ar-SA" dirty="0" smtClean="0">
                <a:solidFill>
                  <a:srgbClr val="FF0000"/>
                </a:solidFill>
              </a:rPr>
              <a:t>) </a:t>
            </a:r>
            <a:r>
              <a:rPr lang="ar-SA" dirty="0" smtClean="0"/>
              <a:t>يوجد حول القلب الثابت </a:t>
            </a:r>
          </a:p>
          <a:p>
            <a:pPr algn="just">
              <a:buNone/>
            </a:pPr>
            <a:r>
              <a:rPr lang="ar-SA" dirty="0" smtClean="0"/>
              <a:t>وهو عبارة عن سلك معزول ملفوف </a:t>
            </a:r>
          </a:p>
          <a:p>
            <a:pPr algn="just">
              <a:buNone/>
            </a:pPr>
            <a:r>
              <a:rPr lang="ar-SA" dirty="0" smtClean="0"/>
              <a:t>يتحدد عدد اللفات وسمك السلك على جهد </a:t>
            </a:r>
          </a:p>
          <a:p>
            <a:pPr algn="just">
              <a:buNone/>
            </a:pPr>
            <a:r>
              <a:rPr lang="ar-SA" dirty="0" smtClean="0"/>
              <a:t>الوشيعة. </a:t>
            </a:r>
          </a:p>
          <a:p>
            <a:pPr algn="just">
              <a:buNone/>
            </a:pPr>
            <a:endParaRPr lang="ar-SA" dirty="0" smtClean="0"/>
          </a:p>
          <a:p>
            <a:pPr algn="just">
              <a:buNone/>
            </a:pPr>
            <a:endParaRPr lang="ar-SA" dirty="0" smtClean="0"/>
          </a:p>
          <a:p>
            <a:pPr algn="just">
              <a:buNone/>
            </a:pPr>
            <a:endParaRPr lang="ar-SA" dirty="0" smtClean="0"/>
          </a:p>
          <a:p>
            <a:pPr>
              <a:buNone/>
            </a:pPr>
            <a:endParaRPr lang="ar-SA" dirty="0"/>
          </a:p>
        </p:txBody>
      </p:sp>
      <p:pic>
        <p:nvPicPr>
          <p:cNvPr id="5" name="صورة 4" descr="dbaascod02f09fbbe.jpg"/>
          <p:cNvPicPr>
            <a:picLocks noChangeAspect="1"/>
          </p:cNvPicPr>
          <p:nvPr/>
        </p:nvPicPr>
        <p:blipFill>
          <a:blip r:embed="rId2"/>
          <a:stretch>
            <a:fillRect/>
          </a:stretch>
        </p:blipFill>
        <p:spPr>
          <a:xfrm>
            <a:off x="214282" y="3571876"/>
            <a:ext cx="3929090" cy="2953687"/>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914400" y="285728"/>
            <a:ext cx="7772400" cy="4572000"/>
          </a:xfrm>
        </p:spPr>
        <p:txBody>
          <a:bodyPr>
            <a:normAutofit fontScale="92500" lnSpcReduction="20000"/>
          </a:bodyPr>
          <a:lstStyle/>
          <a:p>
            <a:pPr algn="just">
              <a:buFont typeface="Wingdings" pitchFamily="2" charset="2"/>
              <a:buChar char="§"/>
            </a:pPr>
            <a:r>
              <a:rPr lang="ar-SA" dirty="0" smtClean="0">
                <a:solidFill>
                  <a:srgbClr val="FF0000"/>
                </a:solidFill>
              </a:rPr>
              <a:t>تماسات قدرة : </a:t>
            </a:r>
            <a:r>
              <a:rPr lang="ar-SA" dirty="0" smtClean="0"/>
              <a:t>عددها ثلاث أو أربع تماسات </a:t>
            </a:r>
            <a:r>
              <a:rPr lang="en-US" dirty="0" smtClean="0"/>
              <a:t>NO</a:t>
            </a:r>
            <a:r>
              <a:rPr lang="ar-SA" dirty="0" smtClean="0"/>
              <a:t> </a:t>
            </a:r>
            <a:r>
              <a:rPr lang="ar-SA" dirty="0" err="1" smtClean="0"/>
              <a:t>تتوضع</a:t>
            </a:r>
            <a:r>
              <a:rPr lang="ar-SA" dirty="0" smtClean="0"/>
              <a:t> على القلب المتحرك وتفصل  وتوصل التيار عن المحرك, هذه التماسات تتحمل تيار من </a:t>
            </a:r>
            <a:r>
              <a:rPr lang="en-US" dirty="0" smtClean="0"/>
              <a:t>9 </a:t>
            </a:r>
            <a:r>
              <a:rPr lang="ar-SA" dirty="0" smtClean="0"/>
              <a:t> إلى </a:t>
            </a:r>
            <a:r>
              <a:rPr lang="en-US" dirty="0" smtClean="0"/>
              <a:t>1000 </a:t>
            </a:r>
            <a:r>
              <a:rPr lang="ar-SA" dirty="0" smtClean="0"/>
              <a:t> أمبير </a:t>
            </a:r>
          </a:p>
          <a:p>
            <a:pPr algn="just">
              <a:buFont typeface="Wingdings" pitchFamily="2" charset="2"/>
              <a:buChar char="§"/>
            </a:pPr>
            <a:r>
              <a:rPr lang="ar-SA" dirty="0" smtClean="0">
                <a:solidFill>
                  <a:srgbClr val="FF0000"/>
                </a:solidFill>
              </a:rPr>
              <a:t>تماسات التحكم : </a:t>
            </a:r>
            <a:r>
              <a:rPr lang="ar-SA" dirty="0" smtClean="0"/>
              <a:t>يوجد منها </a:t>
            </a:r>
            <a:r>
              <a:rPr lang="en-US" dirty="0" smtClean="0"/>
              <a:t>NO </a:t>
            </a:r>
            <a:r>
              <a:rPr lang="ar-SA" dirty="0" smtClean="0"/>
              <a:t> و </a:t>
            </a:r>
            <a:r>
              <a:rPr lang="en-US" dirty="0" smtClean="0"/>
              <a:t>NC</a:t>
            </a:r>
            <a:r>
              <a:rPr lang="ar-SA" dirty="0" smtClean="0"/>
              <a:t> تستخدم في دارة التحكم لتبين حالة العمل للحمل عن طريق لمبات الإشارة و لا تتحمل هذه التماسات تيارات كبيرة (مثل تماسات </a:t>
            </a:r>
            <a:r>
              <a:rPr lang="ar-SA" dirty="0" err="1" smtClean="0"/>
              <a:t>الريليه</a:t>
            </a:r>
            <a:r>
              <a:rPr lang="ar-SA" dirty="0" smtClean="0"/>
              <a:t>)</a:t>
            </a:r>
          </a:p>
          <a:p>
            <a:pPr algn="just">
              <a:buNone/>
            </a:pPr>
            <a:r>
              <a:rPr lang="ar-SA" dirty="0" smtClean="0">
                <a:solidFill>
                  <a:srgbClr val="0070C0"/>
                </a:solidFill>
                <a:effectLst>
                  <a:outerShdw blurRad="38100" dist="38100" dir="2700000" algn="tl">
                    <a:srgbClr val="000000">
                      <a:alpha val="43137"/>
                    </a:srgbClr>
                  </a:outerShdw>
                </a:effectLst>
              </a:rPr>
              <a:t>مبدأ العمل :</a:t>
            </a:r>
          </a:p>
          <a:p>
            <a:pPr algn="just">
              <a:buNone/>
            </a:pPr>
            <a:r>
              <a:rPr lang="ar-SA" dirty="0" smtClean="0"/>
              <a:t>عندما يصل تيار  إلى الوشيعة  عن طريق دارة التحكم تولد حقل مغناطيسي يجذب القلب المتحرك الحامل </a:t>
            </a:r>
            <a:r>
              <a:rPr lang="ar-SA" dirty="0" err="1" smtClean="0"/>
              <a:t>للتماسات</a:t>
            </a:r>
            <a:r>
              <a:rPr lang="ar-SA" dirty="0" smtClean="0"/>
              <a:t> باتجاه القلب الثابت فيتغير وضع جميع التماسات فيصبح المغلق مفتوح والعكس صحيح وتحافظ على هذا الوضع حتى ينقطع التيار عن الوشيعة فيبتعد القلب المتحرك وتعود التماسات إلى وضعها الطبيعي .</a:t>
            </a:r>
          </a:p>
          <a:p>
            <a:pPr algn="just">
              <a:buNone/>
            </a:pPr>
            <a:r>
              <a:rPr lang="ar-SA" dirty="0" smtClean="0"/>
              <a:t>وبالتالي يمكننا القول أن </a:t>
            </a:r>
            <a:r>
              <a:rPr lang="ar-SA" dirty="0" smtClean="0">
                <a:solidFill>
                  <a:srgbClr val="0070C0"/>
                </a:solidFill>
                <a:effectLst>
                  <a:outerShdw blurRad="38100" dist="38100" dir="2700000" algn="tl">
                    <a:srgbClr val="000000">
                      <a:alpha val="43137"/>
                    </a:srgbClr>
                  </a:outerShdw>
                </a:effectLst>
              </a:rPr>
              <a:t>الكونتاكتور يمكننا من التحكم في تيارات عالية بواسطة تيارات منخفضة</a:t>
            </a:r>
            <a:endParaRPr lang="ar-SA" dirty="0">
              <a:solidFill>
                <a:srgbClr val="0070C0"/>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srcRect/>
          <a:stretch>
            <a:fillRect/>
          </a:stretch>
        </p:blipFill>
        <p:spPr bwMode="auto">
          <a:xfrm>
            <a:off x="642910" y="4500570"/>
            <a:ext cx="1888621" cy="2143116"/>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4286248" y="4786322"/>
            <a:ext cx="2786082" cy="18489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Snap_2014.04.13_23h37m58s_002.png"/>
          <p:cNvPicPr>
            <a:picLocks noGrp="1" noChangeAspect="1"/>
          </p:cNvPicPr>
          <p:nvPr>
            <p:ph sz="quarter" idx="1"/>
          </p:nvPr>
        </p:nvPicPr>
        <p:blipFill>
          <a:blip r:embed="rId2"/>
          <a:stretch>
            <a:fillRect/>
          </a:stretch>
        </p:blipFill>
        <p:spPr>
          <a:xfrm>
            <a:off x="1071538" y="1928802"/>
            <a:ext cx="2219635" cy="1752845"/>
          </a:xfrm>
        </p:spPr>
      </p:pic>
      <p:pic>
        <p:nvPicPr>
          <p:cNvPr id="5" name="صورة 4" descr="Snap_2014.04.13_23h40m33s_003.png"/>
          <p:cNvPicPr>
            <a:picLocks noChangeAspect="1"/>
          </p:cNvPicPr>
          <p:nvPr/>
        </p:nvPicPr>
        <p:blipFill>
          <a:blip r:embed="rId3"/>
          <a:stretch>
            <a:fillRect/>
          </a:stretch>
        </p:blipFill>
        <p:spPr>
          <a:xfrm>
            <a:off x="3357554" y="1928802"/>
            <a:ext cx="1588881" cy="1785950"/>
          </a:xfrm>
          <a:prstGeom prst="rect">
            <a:avLst/>
          </a:prstGeom>
        </p:spPr>
      </p:pic>
      <p:pic>
        <p:nvPicPr>
          <p:cNvPr id="2050" name="Picture 2"/>
          <p:cNvPicPr>
            <a:picLocks noChangeAspect="1" noChangeArrowheads="1"/>
          </p:cNvPicPr>
          <p:nvPr/>
        </p:nvPicPr>
        <p:blipFill>
          <a:blip r:embed="rId4"/>
          <a:srcRect/>
          <a:stretch>
            <a:fillRect/>
          </a:stretch>
        </p:blipFill>
        <p:spPr bwMode="auto">
          <a:xfrm>
            <a:off x="5000628" y="1857364"/>
            <a:ext cx="3607594" cy="3571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3600" dirty="0" smtClean="0">
                <a:solidFill>
                  <a:srgbClr val="FF0000"/>
                </a:solidFill>
                <a:cs typeface="+mn-cs"/>
              </a:rPr>
              <a:t>المواصفات الأساسية الكونتاكتور</a:t>
            </a:r>
            <a:endParaRPr lang="ar-SA" sz="3600" dirty="0">
              <a:solidFill>
                <a:srgbClr val="FF0000"/>
              </a:solidFill>
              <a:cs typeface="+mn-cs"/>
            </a:endParaRPr>
          </a:p>
        </p:txBody>
      </p:sp>
      <p:sp>
        <p:nvSpPr>
          <p:cNvPr id="3" name="عنصر نائب للمحتوى 2"/>
          <p:cNvSpPr>
            <a:spLocks noGrp="1"/>
          </p:cNvSpPr>
          <p:nvPr>
            <p:ph sz="quarter" idx="1"/>
          </p:nvPr>
        </p:nvSpPr>
        <p:spPr/>
        <p:txBody>
          <a:bodyPr>
            <a:normAutofit lnSpcReduction="10000"/>
          </a:bodyPr>
          <a:lstStyle/>
          <a:p>
            <a:r>
              <a:rPr lang="ar-SA" dirty="0" smtClean="0">
                <a:solidFill>
                  <a:srgbClr val="0070C0"/>
                </a:solidFill>
              </a:rPr>
              <a:t>جهد تشغيل الوشيعة: </a:t>
            </a:r>
            <a:r>
              <a:rPr lang="ar-SA" dirty="0" smtClean="0"/>
              <a:t>(</a:t>
            </a:r>
            <a:r>
              <a:rPr lang="en-US" dirty="0" smtClean="0"/>
              <a:t>12,24,48,60,80V</a:t>
            </a:r>
            <a:r>
              <a:rPr lang="ar-SA" dirty="0" smtClean="0"/>
              <a:t>) بالنسبة للتيار المستمر</a:t>
            </a:r>
          </a:p>
          <a:p>
            <a:pPr>
              <a:buNone/>
            </a:pPr>
            <a:r>
              <a:rPr lang="ar-SA" dirty="0" smtClean="0"/>
              <a:t>(</a:t>
            </a:r>
            <a:r>
              <a:rPr lang="en-US" dirty="0" smtClean="0"/>
              <a:t>24,60,110,220,380,440,500,660V</a:t>
            </a:r>
            <a:r>
              <a:rPr lang="ar-SA" dirty="0" smtClean="0"/>
              <a:t>) بالنسبة للتيار المتناوب</a:t>
            </a:r>
          </a:p>
          <a:p>
            <a:r>
              <a:rPr lang="ar-SA" dirty="0" smtClean="0">
                <a:solidFill>
                  <a:srgbClr val="0070C0"/>
                </a:solidFill>
              </a:rPr>
              <a:t>عدد الأقطاب المساعدة ونوعها: </a:t>
            </a:r>
            <a:r>
              <a:rPr lang="ar-SA" dirty="0" smtClean="0"/>
              <a:t>في أغلب الأحيان يكون الكونتاكتور مزودا بقطب مساعد واحد من النوع </a:t>
            </a:r>
            <a:r>
              <a:rPr lang="en-US" dirty="0" smtClean="0"/>
              <a:t>NO</a:t>
            </a:r>
            <a:r>
              <a:rPr lang="ar-SA" dirty="0" smtClean="0"/>
              <a:t> (</a:t>
            </a:r>
            <a:r>
              <a:rPr lang="en-US" dirty="0" smtClean="0"/>
              <a:t>13/14</a:t>
            </a:r>
            <a:r>
              <a:rPr lang="ar-SA" dirty="0" smtClean="0"/>
              <a:t>)ومعه قطب مساعد مغلق </a:t>
            </a:r>
            <a:r>
              <a:rPr lang="en-US" dirty="0" smtClean="0"/>
              <a:t>NC </a:t>
            </a:r>
            <a:r>
              <a:rPr lang="ar-SA" dirty="0" smtClean="0"/>
              <a:t>(</a:t>
            </a:r>
            <a:r>
              <a:rPr lang="en-US" dirty="0" smtClean="0"/>
              <a:t>21/22</a:t>
            </a:r>
            <a:r>
              <a:rPr lang="ar-SA" dirty="0" smtClean="0"/>
              <a:t>). </a:t>
            </a:r>
          </a:p>
          <a:p>
            <a:r>
              <a:rPr lang="ar-SA" dirty="0" smtClean="0">
                <a:solidFill>
                  <a:srgbClr val="0070C0"/>
                </a:solidFill>
              </a:rPr>
              <a:t>التيار المقنن </a:t>
            </a:r>
            <a:r>
              <a:rPr lang="en-US" dirty="0" smtClean="0">
                <a:solidFill>
                  <a:srgbClr val="0070C0"/>
                </a:solidFill>
              </a:rPr>
              <a:t>Rated current</a:t>
            </a:r>
            <a:r>
              <a:rPr lang="ar-SA" dirty="0" smtClean="0"/>
              <a:t> الذي يمر من خلال التماسات الرئيسية (يختار حسب تيار الحمل) .</a:t>
            </a:r>
          </a:p>
          <a:p>
            <a:r>
              <a:rPr lang="ar-SA" dirty="0" smtClean="0">
                <a:solidFill>
                  <a:srgbClr val="0070C0"/>
                </a:solidFill>
              </a:rPr>
              <a:t>جهد الأقطاب الرئيسية </a:t>
            </a:r>
          </a:p>
          <a:p>
            <a:r>
              <a:rPr lang="ar-SA" dirty="0" smtClean="0">
                <a:solidFill>
                  <a:srgbClr val="0070C0"/>
                </a:solidFill>
              </a:rPr>
              <a:t>زمرة التشغيل </a:t>
            </a:r>
            <a:r>
              <a:rPr lang="en-US" dirty="0" smtClean="0">
                <a:solidFill>
                  <a:srgbClr val="0070C0"/>
                </a:solidFill>
              </a:rPr>
              <a:t>AC1,AC2,AC3..</a:t>
            </a:r>
            <a:endParaRPr lang="ar-SA" dirty="0" smtClean="0">
              <a:solidFill>
                <a:srgbClr val="0070C0"/>
              </a:solidFill>
            </a:endParaRPr>
          </a:p>
          <a:p>
            <a:pPr>
              <a:buNone/>
            </a:pPr>
            <a:r>
              <a:rPr lang="ar-SA" dirty="0" smtClean="0"/>
              <a:t>ويتم التوصيف طبقا لمعلومات عن أقصى جهد تشغيل وأقصى جهد مفاجئ وأقل تيار لتشغيله وعدد مرات التشغيل ومجموعة عوامل أخرى.</a:t>
            </a:r>
            <a:endParaRPr lang="ar-S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3600" dirty="0" smtClean="0">
                <a:solidFill>
                  <a:srgbClr val="0070C0"/>
                </a:solidFill>
                <a:cs typeface="+mn-cs"/>
              </a:rPr>
              <a:t>زمرة تشغيل الكونتاكتور</a:t>
            </a:r>
            <a:endParaRPr lang="ar-SA" sz="3600" dirty="0">
              <a:solidFill>
                <a:srgbClr val="0070C0"/>
              </a:solidFill>
              <a:cs typeface="+mn-cs"/>
            </a:endParaRPr>
          </a:p>
        </p:txBody>
      </p:sp>
      <p:sp>
        <p:nvSpPr>
          <p:cNvPr id="3" name="عنصر نائب للمحتوى 2"/>
          <p:cNvSpPr>
            <a:spLocks noGrp="1"/>
          </p:cNvSpPr>
          <p:nvPr>
            <p:ph sz="quarter" idx="1"/>
          </p:nvPr>
        </p:nvSpPr>
        <p:spPr/>
        <p:txBody>
          <a:bodyPr/>
          <a:lstStyle/>
          <a:p>
            <a:pPr>
              <a:buNone/>
            </a:pPr>
            <a:r>
              <a:rPr lang="ar-SA" dirty="0" smtClean="0"/>
              <a:t>نحتاج إلى معرفة زمرة التشغيل لنتمكن من اختيار الكونتاكتور المناسب </a:t>
            </a:r>
          </a:p>
          <a:p>
            <a:pPr>
              <a:buNone/>
            </a:pPr>
            <a:r>
              <a:rPr lang="ar-SA" dirty="0" smtClean="0"/>
              <a:t>لأن زمرة التشغيل تلحظ التيار الذي يستطيع الكونتاكتور إمراره أو فصله أثناء عمليات التشغيل المختلفة في حالة الحمل ويعتمد هذا على:</a:t>
            </a:r>
          </a:p>
          <a:p>
            <a:pPr>
              <a:buFont typeface="Wingdings" pitchFamily="2" charset="2"/>
              <a:buChar char="Ø"/>
            </a:pPr>
            <a:r>
              <a:rPr lang="ar-SA" dirty="0" smtClean="0"/>
              <a:t>نوع الدارة: محرك ذو قفص سنجابي, محرك ذو حلقات انزلاق, تدفئة, إنارة...</a:t>
            </a:r>
          </a:p>
          <a:p>
            <a:pPr>
              <a:buFont typeface="Wingdings" pitchFamily="2" charset="2"/>
              <a:buChar char="Ø"/>
            </a:pPr>
            <a:r>
              <a:rPr lang="ar-SA" dirty="0" smtClean="0"/>
              <a:t>الظروف التي يعمل بها الكونتاكتور: تشغيل عادي, فرملة محرك, إقلاع</a:t>
            </a:r>
          </a:p>
          <a:p>
            <a:pPr>
              <a:buNone/>
            </a:pPr>
            <a:r>
              <a:rPr lang="ar-SA" dirty="0" smtClean="0">
                <a:solidFill>
                  <a:srgbClr val="0070C0"/>
                </a:solidFill>
                <a:effectLst>
                  <a:outerShdw blurRad="38100" dist="38100" dir="2700000" algn="tl">
                    <a:srgbClr val="000000">
                      <a:alpha val="43137"/>
                    </a:srgbClr>
                  </a:outerShdw>
                </a:effectLst>
              </a:rPr>
              <a:t>الزمرة </a:t>
            </a:r>
            <a:r>
              <a:rPr lang="en-US" dirty="0" smtClean="0">
                <a:solidFill>
                  <a:srgbClr val="0070C0"/>
                </a:solidFill>
                <a:effectLst>
                  <a:outerShdw blurRad="38100" dist="38100" dir="2700000" algn="tl">
                    <a:srgbClr val="000000">
                      <a:alpha val="43137"/>
                    </a:srgbClr>
                  </a:outerShdw>
                </a:effectLst>
              </a:rPr>
              <a:t>AC1 </a:t>
            </a:r>
            <a:r>
              <a:rPr lang="ar-SA" dirty="0" smtClean="0">
                <a:solidFill>
                  <a:srgbClr val="0070C0"/>
                </a:solidFill>
              </a:rPr>
              <a:t>: </a:t>
            </a:r>
            <a:r>
              <a:rPr lang="ar-SA" dirty="0" smtClean="0"/>
              <a:t>أبرز استخدامات الكونتاكتور من هذه الفئة هي فصل وتشغيل دوائر </a:t>
            </a:r>
            <a:r>
              <a:rPr lang="ar-SA" dirty="0" err="1" smtClean="0"/>
              <a:t>الأنارة</a:t>
            </a:r>
            <a:r>
              <a:rPr lang="ar-SA" dirty="0" smtClean="0"/>
              <a:t> والأحمال </a:t>
            </a:r>
            <a:r>
              <a:rPr lang="ar-SA" dirty="0" err="1" smtClean="0"/>
              <a:t>الأومية</a:t>
            </a:r>
            <a:r>
              <a:rPr lang="ar-SA" dirty="0" smtClean="0"/>
              <a:t> (سخانات) أي تستخدم في الأحمال غير التحريضية.</a:t>
            </a:r>
          </a:p>
          <a:p>
            <a:pPr>
              <a:buNone/>
            </a:pPr>
            <a:r>
              <a:rPr lang="ar-SA" dirty="0" smtClean="0">
                <a:solidFill>
                  <a:srgbClr val="0070C0"/>
                </a:solidFill>
                <a:effectLst>
                  <a:outerShdw blurRad="38100" dist="38100" dir="2700000" algn="tl">
                    <a:srgbClr val="000000">
                      <a:alpha val="43137"/>
                    </a:srgbClr>
                  </a:outerShdw>
                </a:effectLst>
              </a:rPr>
              <a:t>الزمرة </a:t>
            </a:r>
            <a:r>
              <a:rPr lang="en-US" dirty="0" smtClean="0">
                <a:solidFill>
                  <a:srgbClr val="0070C0"/>
                </a:solidFill>
                <a:effectLst>
                  <a:outerShdw blurRad="38100" dist="38100" dir="2700000" algn="tl">
                    <a:srgbClr val="000000">
                      <a:alpha val="43137"/>
                    </a:srgbClr>
                  </a:outerShdw>
                </a:effectLst>
              </a:rPr>
              <a:t>AC’2</a:t>
            </a:r>
            <a:r>
              <a:rPr lang="ar-SA" dirty="0" smtClean="0">
                <a:solidFill>
                  <a:srgbClr val="0070C0"/>
                </a:solidFill>
                <a:effectLst>
                  <a:outerShdw blurRad="38100" dist="38100" dir="2700000" algn="tl">
                    <a:srgbClr val="000000">
                      <a:alpha val="43137"/>
                    </a:srgbClr>
                  </a:outerShdw>
                </a:effectLst>
              </a:rPr>
              <a:t>: </a:t>
            </a:r>
            <a:r>
              <a:rPr lang="ar-SA" dirty="0" smtClean="0"/>
              <a:t>تنطبق هذه الزمرة على محركات ذات حلقات الانزلاق.</a:t>
            </a:r>
          </a:p>
          <a:p>
            <a:pPr>
              <a:buNone/>
            </a:pPr>
            <a:endParaRPr lang="ar-SA" dirty="0" smtClean="0"/>
          </a:p>
          <a:p>
            <a:pPr>
              <a:buFont typeface="Wingdings" pitchFamily="2" charset="2"/>
              <a:buChar char="Ø"/>
            </a:pPr>
            <a:endParaRPr lang="ar-SA"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571472" y="1447800"/>
            <a:ext cx="8115328" cy="4572000"/>
          </a:xfrm>
        </p:spPr>
        <p:txBody>
          <a:bodyPr/>
          <a:lstStyle/>
          <a:p>
            <a:pPr algn="just">
              <a:buNone/>
            </a:pPr>
            <a:r>
              <a:rPr lang="ar-SA" dirty="0" smtClean="0">
                <a:solidFill>
                  <a:srgbClr val="0070C0"/>
                </a:solidFill>
                <a:effectLst>
                  <a:outerShdw blurRad="38100" dist="38100" dir="2700000" algn="tl">
                    <a:srgbClr val="000000">
                      <a:alpha val="43137"/>
                    </a:srgbClr>
                  </a:outerShdw>
                </a:effectLst>
              </a:rPr>
              <a:t>الزمرة </a:t>
            </a:r>
            <a:r>
              <a:rPr lang="en-US" dirty="0" smtClean="0">
                <a:solidFill>
                  <a:srgbClr val="0070C0"/>
                </a:solidFill>
                <a:effectLst>
                  <a:outerShdw blurRad="38100" dist="38100" dir="2700000" algn="tl">
                    <a:srgbClr val="000000">
                      <a:alpha val="43137"/>
                    </a:srgbClr>
                  </a:outerShdw>
                </a:effectLst>
              </a:rPr>
              <a:t>AC3</a:t>
            </a:r>
            <a:r>
              <a:rPr lang="ar-SA" dirty="0" smtClean="0">
                <a:solidFill>
                  <a:srgbClr val="0070C0"/>
                </a:solidFill>
                <a:effectLst>
                  <a:outerShdw blurRad="38100" dist="38100" dir="2700000" algn="tl">
                    <a:srgbClr val="000000">
                      <a:alpha val="43137"/>
                    </a:srgbClr>
                  </a:outerShdw>
                </a:effectLst>
              </a:rPr>
              <a:t>: </a:t>
            </a:r>
            <a:r>
              <a:rPr lang="ar-SA" dirty="0" smtClean="0"/>
              <a:t>هي أكثر الفئات المستخدمة في الكونتاكتور والتي تغطي الأحمال التحريضية مثل المحركات ذات القفص السنجابي.</a:t>
            </a:r>
          </a:p>
          <a:p>
            <a:pPr algn="just">
              <a:buNone/>
            </a:pPr>
            <a:r>
              <a:rPr lang="ar-SA" dirty="0" smtClean="0">
                <a:solidFill>
                  <a:srgbClr val="0070C0"/>
                </a:solidFill>
                <a:effectLst>
                  <a:outerShdw blurRad="38100" dist="38100" dir="2700000" algn="tl">
                    <a:srgbClr val="000000">
                      <a:alpha val="43137"/>
                    </a:srgbClr>
                  </a:outerShdw>
                </a:effectLst>
              </a:rPr>
              <a:t>الزمرة </a:t>
            </a:r>
            <a:r>
              <a:rPr lang="en-US" dirty="0" smtClean="0">
                <a:solidFill>
                  <a:srgbClr val="0070C0"/>
                </a:solidFill>
                <a:effectLst>
                  <a:outerShdw blurRad="38100" dist="38100" dir="2700000" algn="tl">
                    <a:srgbClr val="000000">
                      <a:alpha val="43137"/>
                    </a:srgbClr>
                  </a:outerShdw>
                </a:effectLst>
              </a:rPr>
              <a:t>AC2</a:t>
            </a:r>
            <a:r>
              <a:rPr lang="ar-SA" dirty="0" smtClean="0">
                <a:solidFill>
                  <a:srgbClr val="0070C0"/>
                </a:solidFill>
                <a:effectLst>
                  <a:outerShdw blurRad="38100" dist="38100" dir="2700000" algn="tl">
                    <a:srgbClr val="000000">
                      <a:alpha val="43137"/>
                    </a:srgbClr>
                  </a:outerShdw>
                </a:effectLst>
              </a:rPr>
              <a:t>: </a:t>
            </a:r>
            <a:r>
              <a:rPr lang="ar-SA" dirty="0" smtClean="0"/>
              <a:t>هذه الزمرة تشمل الإقلاع والفرملة بطريقة عكس التيار والتشغيل لمدد متقطعة للمحركات ذات حلقات الانزلاق.</a:t>
            </a:r>
          </a:p>
          <a:p>
            <a:pPr algn="just">
              <a:buNone/>
            </a:pPr>
            <a:r>
              <a:rPr lang="ar-SA" dirty="0" smtClean="0"/>
              <a:t>الجدول التالي يحدد الموصفات الاختبار المتعلقة بزمرة التشغيل:</a:t>
            </a:r>
          </a:p>
          <a:p>
            <a:pPr algn="just">
              <a:buNone/>
            </a:pPr>
            <a:r>
              <a:rPr lang="en-US" dirty="0" err="1" smtClean="0">
                <a:solidFill>
                  <a:srgbClr val="FF0000"/>
                </a:solidFill>
              </a:rPr>
              <a:t>Ie</a:t>
            </a:r>
            <a:r>
              <a:rPr lang="ar-SA" dirty="0" smtClean="0">
                <a:solidFill>
                  <a:srgbClr val="FF0000"/>
                </a:solidFill>
              </a:rPr>
              <a:t>: </a:t>
            </a:r>
            <a:r>
              <a:rPr lang="ar-SA" dirty="0" smtClean="0"/>
              <a:t>التيار </a:t>
            </a:r>
            <a:r>
              <a:rPr lang="ar-SA" dirty="0" err="1" smtClean="0"/>
              <a:t>المستجر</a:t>
            </a:r>
            <a:r>
              <a:rPr lang="ar-SA" dirty="0" smtClean="0"/>
              <a:t> (الاسمي)   </a:t>
            </a:r>
            <a:r>
              <a:rPr lang="en-US" dirty="0" smtClean="0"/>
              <a:t> </a:t>
            </a:r>
            <a:r>
              <a:rPr lang="en-US" dirty="0" smtClean="0">
                <a:solidFill>
                  <a:srgbClr val="FF0000"/>
                </a:solidFill>
              </a:rPr>
              <a:t>Id</a:t>
            </a:r>
            <a:r>
              <a:rPr lang="ar-SA" dirty="0" smtClean="0"/>
              <a:t>: تيار إقلاع المحرك </a:t>
            </a:r>
            <a:r>
              <a:rPr lang="en-US" dirty="0" err="1" smtClean="0">
                <a:solidFill>
                  <a:srgbClr val="FF0000"/>
                </a:solidFill>
              </a:rPr>
              <a:t>Ue</a:t>
            </a:r>
            <a:r>
              <a:rPr lang="en-US" dirty="0" smtClean="0"/>
              <a:t>   </a:t>
            </a:r>
            <a:r>
              <a:rPr lang="ar-SA" dirty="0" smtClean="0"/>
              <a:t>:الجهد المطبق</a:t>
            </a:r>
            <a:endParaRPr lang="ar-SA" dirty="0"/>
          </a:p>
        </p:txBody>
      </p:sp>
      <p:sp>
        <p:nvSpPr>
          <p:cNvPr id="4" name="عنوان 1"/>
          <p:cNvSpPr>
            <a:spLocks noGrp="1"/>
          </p:cNvSpPr>
          <p:nvPr>
            <p:ph type="title"/>
          </p:nvPr>
        </p:nvSpPr>
        <p:spPr/>
        <p:txBody>
          <a:bodyPr>
            <a:normAutofit/>
          </a:bodyPr>
          <a:lstStyle/>
          <a:p>
            <a:pPr algn="r"/>
            <a:r>
              <a:rPr lang="ar-SA" sz="3600" dirty="0" smtClean="0">
                <a:solidFill>
                  <a:srgbClr val="0070C0"/>
                </a:solidFill>
                <a:cs typeface="+mn-cs"/>
              </a:rPr>
              <a:t>زمرة تشغيل الكونتاكتور</a:t>
            </a:r>
            <a:endParaRPr lang="ar-SA" sz="3600" dirty="0">
              <a:solidFill>
                <a:srgbClr val="0070C0"/>
              </a:solidFill>
              <a:cs typeface="+mn-cs"/>
            </a:endParaRPr>
          </a:p>
        </p:txBody>
      </p:sp>
      <p:pic>
        <p:nvPicPr>
          <p:cNvPr id="6" name="صورة 5" descr="Snap_2014.04.14_09h17m41s_010.png"/>
          <p:cNvPicPr>
            <a:picLocks noChangeAspect="1"/>
          </p:cNvPicPr>
          <p:nvPr/>
        </p:nvPicPr>
        <p:blipFill>
          <a:blip r:embed="rId2">
            <a:lum bright="-20000" contrast="40000"/>
          </a:blip>
          <a:stretch>
            <a:fillRect/>
          </a:stretch>
        </p:blipFill>
        <p:spPr>
          <a:xfrm>
            <a:off x="570392" y="4214818"/>
            <a:ext cx="8145012" cy="2229161"/>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3200" dirty="0" smtClean="0">
                <a:solidFill>
                  <a:srgbClr val="FF0000"/>
                </a:solidFill>
                <a:cs typeface="+mn-cs"/>
              </a:rPr>
              <a:t>اختيار الكونتاكتور المناسب في دارة التحكم</a:t>
            </a:r>
            <a:endParaRPr lang="ar-SA" sz="3200" dirty="0">
              <a:solidFill>
                <a:srgbClr val="FF0000"/>
              </a:solidFill>
              <a:cs typeface="+mn-cs"/>
            </a:endParaRPr>
          </a:p>
        </p:txBody>
      </p:sp>
      <p:sp>
        <p:nvSpPr>
          <p:cNvPr id="3" name="عنصر نائب للمحتوى 2"/>
          <p:cNvSpPr>
            <a:spLocks noGrp="1"/>
          </p:cNvSpPr>
          <p:nvPr>
            <p:ph sz="quarter" idx="1"/>
          </p:nvPr>
        </p:nvSpPr>
        <p:spPr/>
        <p:txBody>
          <a:bodyPr>
            <a:normAutofit fontScale="85000" lnSpcReduction="20000"/>
          </a:bodyPr>
          <a:lstStyle/>
          <a:p>
            <a:r>
              <a:rPr lang="ar-SA" dirty="0" smtClean="0"/>
              <a:t>يعتمد اختيار الكونتاكتور على :</a:t>
            </a:r>
          </a:p>
          <a:p>
            <a:pPr>
              <a:buNone/>
            </a:pPr>
            <a:r>
              <a:rPr lang="ar-SA" dirty="0" smtClean="0"/>
              <a:t>توتر التغذية</a:t>
            </a:r>
          </a:p>
          <a:p>
            <a:pPr>
              <a:buNone/>
            </a:pPr>
            <a:r>
              <a:rPr lang="ar-SA" dirty="0" smtClean="0"/>
              <a:t>مواصفات الحمل, ونوعه, واستطاعته مقدرة بالكيلو </a:t>
            </a:r>
            <a:r>
              <a:rPr lang="ar-SA" dirty="0" err="1" smtClean="0"/>
              <a:t>واط</a:t>
            </a:r>
            <a:endParaRPr lang="ar-SA" dirty="0" smtClean="0"/>
          </a:p>
          <a:p>
            <a:pPr>
              <a:buNone/>
            </a:pPr>
            <a:r>
              <a:rPr lang="ar-SA" dirty="0" smtClean="0"/>
              <a:t>متطلبات العمل طريقة التشغيل وعدد </a:t>
            </a:r>
            <a:r>
              <a:rPr lang="ar-SA" dirty="0" err="1" smtClean="0"/>
              <a:t>مراته</a:t>
            </a:r>
            <a:r>
              <a:rPr lang="ar-SA" dirty="0" smtClean="0"/>
              <a:t>.</a:t>
            </a:r>
          </a:p>
          <a:p>
            <a:pPr>
              <a:buNone/>
            </a:pPr>
            <a:r>
              <a:rPr lang="ar-SA" dirty="0" smtClean="0"/>
              <a:t>مثال على اختيار كونتاكتور من شركة </a:t>
            </a:r>
            <a:r>
              <a:rPr lang="ar-SA" dirty="0" err="1" smtClean="0"/>
              <a:t>شنايدر</a:t>
            </a:r>
            <a:r>
              <a:rPr lang="ar-SA" dirty="0" smtClean="0"/>
              <a:t>:</a:t>
            </a:r>
          </a:p>
          <a:p>
            <a:pPr algn="ctr">
              <a:buNone/>
            </a:pPr>
            <a:r>
              <a:rPr lang="en-US" dirty="0" smtClean="0">
                <a:solidFill>
                  <a:srgbClr val="FF0000"/>
                </a:solidFill>
              </a:rPr>
              <a:t>LC1</a:t>
            </a:r>
            <a:r>
              <a:rPr lang="en-US" dirty="0" smtClean="0"/>
              <a:t>  </a:t>
            </a:r>
            <a:r>
              <a:rPr lang="en-US" dirty="0" smtClean="0">
                <a:solidFill>
                  <a:srgbClr val="0070C0"/>
                </a:solidFill>
              </a:rPr>
              <a:t>D</a:t>
            </a:r>
            <a:r>
              <a:rPr lang="en-US" dirty="0" smtClean="0">
                <a:solidFill>
                  <a:schemeClr val="accent2">
                    <a:lumMod val="75000"/>
                  </a:schemeClr>
                </a:solidFill>
              </a:rPr>
              <a:t>09</a:t>
            </a:r>
            <a:r>
              <a:rPr lang="en-US" dirty="0" smtClean="0"/>
              <a:t> </a:t>
            </a:r>
            <a:r>
              <a:rPr lang="en-US" dirty="0" smtClean="0">
                <a:solidFill>
                  <a:srgbClr val="00B050"/>
                </a:solidFill>
              </a:rPr>
              <a:t>M7</a:t>
            </a:r>
          </a:p>
          <a:p>
            <a:pPr>
              <a:buNone/>
            </a:pPr>
            <a:r>
              <a:rPr lang="ar-SA" dirty="0" smtClean="0">
                <a:solidFill>
                  <a:srgbClr val="FF0000"/>
                </a:solidFill>
              </a:rPr>
              <a:t>حسب نوع الحمولة (حمولة تحريضية).</a:t>
            </a:r>
          </a:p>
          <a:p>
            <a:pPr>
              <a:buNone/>
            </a:pPr>
            <a:r>
              <a:rPr lang="ar-SA" dirty="0" smtClean="0">
                <a:solidFill>
                  <a:srgbClr val="00B050"/>
                </a:solidFill>
              </a:rPr>
              <a:t>موديل الكونتاكتور:                                          زمن التشغيل</a:t>
            </a:r>
          </a:p>
          <a:p>
            <a:pPr>
              <a:buNone/>
            </a:pPr>
            <a:r>
              <a:rPr lang="ar-SA" dirty="0" smtClean="0">
                <a:solidFill>
                  <a:srgbClr val="00B050"/>
                </a:solidFill>
              </a:rPr>
              <a:t>                                               </a:t>
            </a:r>
            <a:r>
              <a:rPr lang="en-US" dirty="0" smtClean="0">
                <a:solidFill>
                  <a:srgbClr val="00B050"/>
                </a:solidFill>
              </a:rPr>
              <a:t>K:9…16A</a:t>
            </a:r>
            <a:r>
              <a:rPr lang="ar-SA" dirty="0" smtClean="0">
                <a:solidFill>
                  <a:srgbClr val="00B050"/>
                </a:solidFill>
              </a:rPr>
              <a:t>        </a:t>
            </a:r>
            <a:r>
              <a:rPr lang="en-US" dirty="0" smtClean="0">
                <a:solidFill>
                  <a:srgbClr val="00B050"/>
                </a:solidFill>
              </a:rPr>
              <a:t>30ms</a:t>
            </a:r>
          </a:p>
          <a:p>
            <a:pPr>
              <a:buNone/>
            </a:pPr>
            <a:r>
              <a:rPr lang="en-US" dirty="0" smtClean="0">
                <a:solidFill>
                  <a:srgbClr val="00B050"/>
                </a:solidFill>
              </a:rPr>
              <a:t>                            </a:t>
            </a:r>
            <a:r>
              <a:rPr lang="ar-SA" dirty="0" smtClean="0">
                <a:solidFill>
                  <a:srgbClr val="00B050"/>
                </a:solidFill>
              </a:rPr>
              <a:t>     </a:t>
            </a:r>
            <a:r>
              <a:rPr lang="en-US" dirty="0" smtClean="0">
                <a:solidFill>
                  <a:srgbClr val="00B050"/>
                </a:solidFill>
              </a:rPr>
              <a:t>D:9…..150 A             </a:t>
            </a:r>
            <a:r>
              <a:rPr lang="ar-SA" dirty="0" smtClean="0">
                <a:solidFill>
                  <a:srgbClr val="00B050"/>
                </a:solidFill>
              </a:rPr>
              <a:t>   </a:t>
            </a:r>
            <a:r>
              <a:rPr lang="en-US" dirty="0" smtClean="0">
                <a:solidFill>
                  <a:srgbClr val="00B050"/>
                </a:solidFill>
              </a:rPr>
              <a:t>30ms     </a:t>
            </a:r>
          </a:p>
          <a:p>
            <a:pPr>
              <a:buNone/>
            </a:pPr>
            <a:r>
              <a:rPr lang="en-US" dirty="0" smtClean="0">
                <a:solidFill>
                  <a:srgbClr val="00B050"/>
                </a:solidFill>
              </a:rPr>
              <a:t>       </a:t>
            </a:r>
            <a:r>
              <a:rPr lang="ar-SA" dirty="0" smtClean="0">
                <a:solidFill>
                  <a:srgbClr val="00B050"/>
                </a:solidFill>
              </a:rPr>
              <a:t>                  </a:t>
            </a:r>
            <a:r>
              <a:rPr lang="en-US" dirty="0" smtClean="0">
                <a:solidFill>
                  <a:srgbClr val="00B050"/>
                </a:solidFill>
              </a:rPr>
              <a:t>F:115….800A                  </a:t>
            </a:r>
            <a:r>
              <a:rPr lang="ar-SA" dirty="0" smtClean="0">
                <a:solidFill>
                  <a:srgbClr val="00B050"/>
                </a:solidFill>
              </a:rPr>
              <a:t>    </a:t>
            </a:r>
            <a:r>
              <a:rPr lang="en-US" dirty="0" smtClean="0">
                <a:solidFill>
                  <a:srgbClr val="00B050"/>
                </a:solidFill>
              </a:rPr>
              <a:t>20 ms    </a:t>
            </a:r>
            <a:endParaRPr lang="ar-SA" dirty="0" smtClean="0">
              <a:solidFill>
                <a:srgbClr val="00B050"/>
              </a:solidFill>
            </a:endParaRPr>
          </a:p>
          <a:p>
            <a:pPr>
              <a:buNone/>
            </a:pPr>
            <a:r>
              <a:rPr lang="ar-SA" dirty="0" smtClean="0">
                <a:solidFill>
                  <a:srgbClr val="002060"/>
                </a:solidFill>
              </a:rPr>
              <a:t>عدد مرات التشغيل </a:t>
            </a:r>
            <a:r>
              <a:rPr lang="ar-SA" dirty="0" err="1" smtClean="0">
                <a:solidFill>
                  <a:srgbClr val="002060"/>
                </a:solidFill>
              </a:rPr>
              <a:t>الأعظمي</a:t>
            </a:r>
            <a:r>
              <a:rPr lang="ar-SA" dirty="0" smtClean="0">
                <a:solidFill>
                  <a:srgbClr val="002060"/>
                </a:solidFill>
              </a:rPr>
              <a:t>:                             </a:t>
            </a:r>
            <a:r>
              <a:rPr lang="en-US" dirty="0" smtClean="0">
                <a:solidFill>
                  <a:srgbClr val="002060"/>
                </a:solidFill>
              </a:rPr>
              <a:t>LC1-D:30 start/H</a:t>
            </a:r>
          </a:p>
          <a:p>
            <a:pPr>
              <a:buNone/>
            </a:pPr>
            <a:r>
              <a:rPr lang="en-US" dirty="0" smtClean="0">
                <a:solidFill>
                  <a:srgbClr val="002060"/>
                </a:solidFill>
              </a:rPr>
              <a:t>                                              </a:t>
            </a:r>
            <a:r>
              <a:rPr lang="ar-SA" dirty="0" smtClean="0">
                <a:solidFill>
                  <a:srgbClr val="002060"/>
                </a:solidFill>
              </a:rPr>
              <a:t>                    </a:t>
            </a:r>
            <a:r>
              <a:rPr lang="en-US" dirty="0" smtClean="0">
                <a:solidFill>
                  <a:srgbClr val="002060"/>
                </a:solidFill>
              </a:rPr>
              <a:t>LC1-F:12 start/H     </a:t>
            </a:r>
            <a:endParaRPr lang="ar-SA" dirty="0" smtClean="0">
              <a:solidFill>
                <a:srgbClr val="00206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fontScale="92500" lnSpcReduction="10000"/>
          </a:bodyPr>
          <a:lstStyle/>
          <a:p>
            <a:pPr>
              <a:buNone/>
            </a:pPr>
            <a:r>
              <a:rPr lang="ar-SA" dirty="0" smtClean="0"/>
              <a:t>تيار التحريض التي تستطيع  تحمله تماسات القدرة </a:t>
            </a:r>
            <a:r>
              <a:rPr lang="ar-SA" dirty="0" err="1" smtClean="0"/>
              <a:t>للكونتاكتور</a:t>
            </a:r>
            <a:endParaRPr lang="ar-SA" dirty="0" smtClean="0"/>
          </a:p>
          <a:p>
            <a:pPr>
              <a:buNone/>
            </a:pPr>
            <a:r>
              <a:rPr lang="ar-SA" dirty="0" smtClean="0">
                <a:solidFill>
                  <a:srgbClr val="00B0F0"/>
                </a:solidFill>
              </a:rPr>
              <a:t>تغذية الملف :                         </a:t>
            </a:r>
            <a:r>
              <a:rPr lang="en-US" dirty="0" smtClean="0">
                <a:solidFill>
                  <a:srgbClr val="00B0F0"/>
                </a:solidFill>
              </a:rPr>
              <a:t>M=220V</a:t>
            </a:r>
          </a:p>
          <a:p>
            <a:pPr>
              <a:buNone/>
            </a:pPr>
            <a:r>
              <a:rPr lang="en-US" dirty="0" smtClean="0">
                <a:solidFill>
                  <a:srgbClr val="00B0F0"/>
                </a:solidFill>
              </a:rPr>
              <a:t>             </a:t>
            </a:r>
            <a:r>
              <a:rPr lang="ar-SA" dirty="0" smtClean="0">
                <a:solidFill>
                  <a:srgbClr val="00B0F0"/>
                </a:solidFill>
              </a:rPr>
              <a:t>                           </a:t>
            </a:r>
            <a:r>
              <a:rPr lang="en-US" dirty="0" smtClean="0">
                <a:solidFill>
                  <a:srgbClr val="00B0F0"/>
                </a:solidFill>
              </a:rPr>
              <a:t>B=24V      </a:t>
            </a:r>
          </a:p>
          <a:p>
            <a:pPr>
              <a:buNone/>
            </a:pPr>
            <a:r>
              <a:rPr lang="ar-SA" dirty="0" smtClean="0">
                <a:solidFill>
                  <a:srgbClr val="00B0F0"/>
                </a:solidFill>
              </a:rPr>
              <a:t>                                      </a:t>
            </a:r>
            <a:r>
              <a:rPr lang="en-US" dirty="0" smtClean="0">
                <a:solidFill>
                  <a:srgbClr val="00B0F0"/>
                </a:solidFill>
              </a:rPr>
              <a:t>E=48V       </a:t>
            </a:r>
            <a:endParaRPr lang="ar-SA" dirty="0" smtClean="0">
              <a:solidFill>
                <a:srgbClr val="00B0F0"/>
              </a:solidFill>
            </a:endParaRPr>
          </a:p>
          <a:p>
            <a:pPr>
              <a:buNone/>
            </a:pPr>
            <a:r>
              <a:rPr lang="en-US" dirty="0" smtClean="0">
                <a:solidFill>
                  <a:srgbClr val="00B0F0"/>
                </a:solidFill>
              </a:rPr>
              <a:t>Q =380V                                             </a:t>
            </a:r>
          </a:p>
          <a:p>
            <a:pPr>
              <a:buNone/>
            </a:pPr>
            <a:r>
              <a:rPr lang="ar-SA" dirty="0" smtClean="0">
                <a:solidFill>
                  <a:srgbClr val="FF0000"/>
                </a:solidFill>
              </a:rPr>
              <a:t>والباقي حسب </a:t>
            </a:r>
            <a:r>
              <a:rPr lang="ar-SA" dirty="0" err="1" smtClean="0">
                <a:solidFill>
                  <a:srgbClr val="FF0000"/>
                </a:solidFill>
              </a:rPr>
              <a:t>الكاتلوك</a:t>
            </a:r>
            <a:r>
              <a:rPr lang="ar-SA" dirty="0" smtClean="0">
                <a:solidFill>
                  <a:srgbClr val="FF0000"/>
                </a:solidFill>
              </a:rPr>
              <a:t>....</a:t>
            </a:r>
          </a:p>
          <a:p>
            <a:pPr>
              <a:buNone/>
            </a:pPr>
            <a:r>
              <a:rPr lang="ar-SA" dirty="0" smtClean="0">
                <a:solidFill>
                  <a:schemeClr val="tx1">
                    <a:lumMod val="65000"/>
                    <a:lumOff val="35000"/>
                  </a:schemeClr>
                </a:solidFill>
              </a:rPr>
              <a:t>تردد الشبكة :                                      </a:t>
            </a:r>
            <a:r>
              <a:rPr lang="en-US" dirty="0" smtClean="0">
                <a:solidFill>
                  <a:schemeClr val="tx1">
                    <a:lumMod val="65000"/>
                    <a:lumOff val="35000"/>
                  </a:schemeClr>
                </a:solidFill>
              </a:rPr>
              <a:t>5:50Hz</a:t>
            </a:r>
          </a:p>
          <a:p>
            <a:pPr>
              <a:buNone/>
            </a:pPr>
            <a:r>
              <a:rPr lang="en-US" dirty="0" smtClean="0">
                <a:solidFill>
                  <a:schemeClr val="tx1">
                    <a:lumMod val="65000"/>
                    <a:lumOff val="35000"/>
                  </a:schemeClr>
                </a:solidFill>
              </a:rPr>
              <a:t>                    </a:t>
            </a:r>
            <a:r>
              <a:rPr lang="ar-SA" dirty="0" smtClean="0">
                <a:solidFill>
                  <a:schemeClr val="tx1">
                    <a:lumMod val="65000"/>
                    <a:lumOff val="35000"/>
                  </a:schemeClr>
                </a:solidFill>
              </a:rPr>
              <a:t>                                   </a:t>
            </a:r>
            <a:r>
              <a:rPr lang="en-US" dirty="0" smtClean="0">
                <a:solidFill>
                  <a:schemeClr val="tx1">
                    <a:lumMod val="65000"/>
                    <a:lumOff val="35000"/>
                  </a:schemeClr>
                </a:solidFill>
              </a:rPr>
              <a:t>6:60Hz </a:t>
            </a:r>
          </a:p>
          <a:p>
            <a:pPr>
              <a:buNone/>
            </a:pPr>
            <a:r>
              <a:rPr lang="en-US" dirty="0" smtClean="0">
                <a:solidFill>
                  <a:schemeClr val="tx1">
                    <a:lumMod val="65000"/>
                    <a:lumOff val="35000"/>
                  </a:schemeClr>
                </a:solidFill>
              </a:rPr>
              <a:t>7:50/60 Hz                                                     </a:t>
            </a:r>
            <a:endParaRPr lang="ar-SA" dirty="0" smtClean="0">
              <a:solidFill>
                <a:schemeClr val="tx1">
                  <a:lumMod val="65000"/>
                  <a:lumOff val="35000"/>
                </a:schemeClr>
              </a:solidFill>
            </a:endParaRPr>
          </a:p>
          <a:p>
            <a:pPr>
              <a:buNone/>
            </a:pPr>
            <a:r>
              <a:rPr lang="ar-SA" dirty="0" smtClean="0">
                <a:solidFill>
                  <a:srgbClr val="FF0000"/>
                </a:solidFill>
              </a:rPr>
              <a:t>ملاحظة: </a:t>
            </a:r>
            <a:r>
              <a:rPr lang="ar-SA" dirty="0" smtClean="0">
                <a:solidFill>
                  <a:srgbClr val="002060"/>
                </a:solidFill>
              </a:rPr>
              <a:t>إذا كان لدينا محرك استطاعته </a:t>
            </a:r>
            <a:r>
              <a:rPr lang="en-US" dirty="0" smtClean="0">
                <a:solidFill>
                  <a:srgbClr val="002060"/>
                </a:solidFill>
              </a:rPr>
              <a:t>15KW</a:t>
            </a:r>
            <a:r>
              <a:rPr lang="ar-SA" dirty="0" smtClean="0">
                <a:solidFill>
                  <a:srgbClr val="002060"/>
                </a:solidFill>
              </a:rPr>
              <a:t> و</a:t>
            </a:r>
            <a:r>
              <a:rPr lang="en-US" dirty="0" smtClean="0">
                <a:solidFill>
                  <a:srgbClr val="002060"/>
                </a:solidFill>
              </a:rPr>
              <a:t>3Phase</a:t>
            </a:r>
            <a:r>
              <a:rPr lang="ar-SA" dirty="0" smtClean="0">
                <a:solidFill>
                  <a:srgbClr val="002060"/>
                </a:solidFill>
              </a:rPr>
              <a:t> يكون تياره الاسمي حوالي </a:t>
            </a:r>
            <a:r>
              <a:rPr lang="en-US" dirty="0" smtClean="0">
                <a:solidFill>
                  <a:srgbClr val="002060"/>
                </a:solidFill>
              </a:rPr>
              <a:t>30 A</a:t>
            </a:r>
            <a:r>
              <a:rPr lang="ar-SA" dirty="0" smtClean="0">
                <a:solidFill>
                  <a:srgbClr val="002060"/>
                </a:solidFill>
              </a:rPr>
              <a:t> تقريبا:</a:t>
            </a:r>
          </a:p>
          <a:p>
            <a:pPr>
              <a:buNone/>
            </a:pPr>
            <a:endParaRPr lang="en-US" dirty="0" smtClean="0">
              <a:solidFill>
                <a:srgbClr val="FF0000"/>
              </a:solidFill>
            </a:endParaRPr>
          </a:p>
          <a:p>
            <a:pPr>
              <a:buNone/>
            </a:pPr>
            <a:endParaRPr lang="ar-SA" dirty="0">
              <a:solidFill>
                <a:srgbClr val="FF0000"/>
              </a:solidFill>
            </a:endParaRPr>
          </a:p>
        </p:txBody>
      </p:sp>
      <p:sp>
        <p:nvSpPr>
          <p:cNvPr id="4" name="عنوان 1"/>
          <p:cNvSpPr>
            <a:spLocks noGrp="1"/>
          </p:cNvSpPr>
          <p:nvPr>
            <p:ph type="title"/>
          </p:nvPr>
        </p:nvSpPr>
        <p:spPr/>
        <p:txBody>
          <a:bodyPr>
            <a:normAutofit/>
          </a:bodyPr>
          <a:lstStyle/>
          <a:p>
            <a:pPr algn="r"/>
            <a:r>
              <a:rPr lang="ar-SA" sz="3200" dirty="0" smtClean="0">
                <a:solidFill>
                  <a:srgbClr val="FF0000"/>
                </a:solidFill>
                <a:cs typeface="+mn-cs"/>
              </a:rPr>
              <a:t>اختيار الكونتاكتور المناسب في دارة التحكم</a:t>
            </a:r>
            <a:endParaRPr lang="ar-SA" sz="3200" dirty="0">
              <a:solidFill>
                <a:srgbClr val="FF0000"/>
              </a:solidFill>
              <a:cs typeface="+mn-cs"/>
            </a:endParaRPr>
          </a:p>
        </p:txBody>
      </p:sp>
      <p:pic>
        <p:nvPicPr>
          <p:cNvPr id="5" name="صورة 4" descr="Snap_2014.04.14_09h57m08s_012.png"/>
          <p:cNvPicPr>
            <a:picLocks noChangeAspect="1"/>
          </p:cNvPicPr>
          <p:nvPr/>
        </p:nvPicPr>
        <p:blipFill>
          <a:blip r:embed="rId2"/>
          <a:srcRect t="81622" r="1233"/>
          <a:stretch>
            <a:fillRect/>
          </a:stretch>
        </p:blipFill>
        <p:spPr>
          <a:xfrm>
            <a:off x="1428728" y="5786454"/>
            <a:ext cx="5786478" cy="772064"/>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Snap_2014.04.14_10h15m02s_014.png"/>
          <p:cNvPicPr>
            <a:picLocks noChangeAspect="1"/>
          </p:cNvPicPr>
          <p:nvPr/>
        </p:nvPicPr>
        <p:blipFill>
          <a:blip r:embed="rId2"/>
          <a:srcRect l="1652"/>
          <a:stretch>
            <a:fillRect/>
          </a:stretch>
        </p:blipFill>
        <p:spPr>
          <a:xfrm>
            <a:off x="214282" y="214290"/>
            <a:ext cx="4253516" cy="6000792"/>
          </a:xfrm>
          <a:prstGeom prst="rect">
            <a:avLst/>
          </a:prstGeom>
        </p:spPr>
      </p:pic>
      <p:pic>
        <p:nvPicPr>
          <p:cNvPr id="6" name="صورة 5" descr="Snap_2014.04.14_10h16m26s_015.png"/>
          <p:cNvPicPr>
            <a:picLocks noChangeAspect="1"/>
          </p:cNvPicPr>
          <p:nvPr/>
        </p:nvPicPr>
        <p:blipFill>
          <a:blip r:embed="rId3"/>
          <a:srcRect t="1408"/>
          <a:stretch>
            <a:fillRect/>
          </a:stretch>
        </p:blipFill>
        <p:spPr>
          <a:xfrm>
            <a:off x="4786314" y="285728"/>
            <a:ext cx="4163006" cy="500066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algn="just"/>
            <a:r>
              <a:rPr lang="ar-SA" dirty="0" smtClean="0"/>
              <a:t>تستخدم دوائر التحكم في أي آلة للتحكم في تشغيل محرك أو أي نوع من الأحمال في الاتجاه والوقت أو المسافة المحددة </a:t>
            </a:r>
            <a:r>
              <a:rPr lang="ar-SA" dirty="0" err="1" smtClean="0"/>
              <a:t>و</a:t>
            </a:r>
            <a:r>
              <a:rPr lang="ar-SA" dirty="0" smtClean="0"/>
              <a:t> بالحمايات المناسبة لهذه الأحمال.</a:t>
            </a:r>
            <a:endParaRPr lang="ar-SA" dirty="0"/>
          </a:p>
        </p:txBody>
      </p:sp>
      <p:sp>
        <p:nvSpPr>
          <p:cNvPr id="4" name="عنوان 1"/>
          <p:cNvSpPr>
            <a:spLocks noGrp="1"/>
          </p:cNvSpPr>
          <p:nvPr>
            <p:ph type="title"/>
          </p:nvPr>
        </p:nvSpPr>
        <p:spPr/>
        <p:txBody>
          <a:bodyPr>
            <a:normAutofit/>
          </a:bodyPr>
          <a:lstStyle/>
          <a:p>
            <a:pPr algn="r"/>
            <a:r>
              <a:rPr lang="ar-SY" dirty="0" smtClean="0">
                <a:solidFill>
                  <a:schemeClr val="accent1">
                    <a:lumMod val="75000"/>
                  </a:schemeClr>
                </a:solidFill>
                <a:cs typeface="Akhbar MT" pitchFamily="2" charset="-78"/>
              </a:rPr>
              <a:t>مقدمة عن التحكم الصناعي:</a:t>
            </a:r>
            <a:endParaRPr lang="ar-SA" dirty="0">
              <a:solidFill>
                <a:schemeClr val="accent1">
                  <a:lumMod val="75000"/>
                </a:schemeClr>
              </a:solidFill>
              <a:cs typeface="Akhbar MT" pitchFamily="2" charset="-78"/>
            </a:endParaRPr>
          </a:p>
        </p:txBody>
      </p:sp>
      <p:pic>
        <p:nvPicPr>
          <p:cNvPr id="5" name="صورة 4" descr="188861_433174906764699_1401478044_n.jpg"/>
          <p:cNvPicPr>
            <a:picLocks noChangeAspect="1"/>
          </p:cNvPicPr>
          <p:nvPr/>
        </p:nvPicPr>
        <p:blipFill>
          <a:blip r:embed="rId2"/>
          <a:stretch>
            <a:fillRect/>
          </a:stretch>
        </p:blipFill>
        <p:spPr>
          <a:xfrm>
            <a:off x="642910" y="2786058"/>
            <a:ext cx="2841423" cy="3786214"/>
          </a:xfrm>
          <a:prstGeom prst="rect">
            <a:avLst/>
          </a:prstGeom>
        </p:spPr>
      </p:pic>
      <p:pic>
        <p:nvPicPr>
          <p:cNvPr id="6" name="صورة 5" descr="550032_433174336764756_60538806_n.jpg"/>
          <p:cNvPicPr>
            <a:picLocks noChangeAspect="1"/>
          </p:cNvPicPr>
          <p:nvPr/>
        </p:nvPicPr>
        <p:blipFill>
          <a:blip r:embed="rId3"/>
          <a:stretch>
            <a:fillRect/>
          </a:stretch>
        </p:blipFill>
        <p:spPr>
          <a:xfrm>
            <a:off x="4429124" y="2714620"/>
            <a:ext cx="4143404" cy="3831417"/>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Snap_2014.04.14_10h17m46s_016.png"/>
          <p:cNvPicPr>
            <a:picLocks noChangeAspect="1"/>
          </p:cNvPicPr>
          <p:nvPr/>
        </p:nvPicPr>
        <p:blipFill>
          <a:blip r:embed="rId2"/>
          <a:stretch>
            <a:fillRect/>
          </a:stretch>
        </p:blipFill>
        <p:spPr>
          <a:xfrm>
            <a:off x="285720" y="285728"/>
            <a:ext cx="4048690" cy="5429288"/>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rgbClr val="FF0000"/>
                </a:solidFill>
                <a:cs typeface="+mn-cs"/>
              </a:rPr>
              <a:t>التيار الكهربائي ودرجة الحرارة </a:t>
            </a:r>
            <a:endParaRPr lang="ar-SA" dirty="0">
              <a:solidFill>
                <a:srgbClr val="FF0000"/>
              </a:solidFill>
              <a:cs typeface="+mn-cs"/>
            </a:endParaRPr>
          </a:p>
        </p:txBody>
      </p:sp>
      <p:sp>
        <p:nvSpPr>
          <p:cNvPr id="3" name="عنصر نائب للمحتوى 2"/>
          <p:cNvSpPr>
            <a:spLocks noGrp="1"/>
          </p:cNvSpPr>
          <p:nvPr>
            <p:ph sz="quarter" idx="1"/>
          </p:nvPr>
        </p:nvSpPr>
        <p:spPr/>
        <p:txBody>
          <a:bodyPr/>
          <a:lstStyle/>
          <a:p>
            <a:r>
              <a:rPr lang="ar-SA" dirty="0" smtClean="0"/>
              <a:t>إن مرور التيار الكهربائي في النواقل ينتج حرارة نتيجة المقاومة </a:t>
            </a:r>
          </a:p>
          <a:p>
            <a:r>
              <a:rPr lang="ar-SA" dirty="0" smtClean="0"/>
              <a:t>زيادة مرور التيار في الناقل يؤدي إلى زيادة الحرارة (هذه الحرارة الزائدة قد تؤدي إلى انهيار العازل واحتراق ملفات المحرك)</a:t>
            </a:r>
            <a:endParaRPr lang="ar-SA" dirty="0"/>
          </a:p>
        </p:txBody>
      </p:sp>
      <p:pic>
        <p:nvPicPr>
          <p:cNvPr id="4" name="صورة 3" descr="Snap_2014.04.12_18h17m40s_001.png"/>
          <p:cNvPicPr>
            <a:picLocks noChangeAspect="1"/>
          </p:cNvPicPr>
          <p:nvPr/>
        </p:nvPicPr>
        <p:blipFill>
          <a:blip r:embed="rId2"/>
          <a:srcRect l="1786" r="3571" b="3067"/>
          <a:stretch>
            <a:fillRect/>
          </a:stretch>
        </p:blipFill>
        <p:spPr>
          <a:xfrm>
            <a:off x="4714876" y="2857496"/>
            <a:ext cx="3786214" cy="3571900"/>
          </a:xfrm>
          <a:prstGeom prst="rect">
            <a:avLst/>
          </a:prstGeom>
        </p:spPr>
      </p:pic>
      <p:sp>
        <p:nvSpPr>
          <p:cNvPr id="5" name="مربع نص 4"/>
          <p:cNvSpPr txBox="1"/>
          <p:nvPr/>
        </p:nvSpPr>
        <p:spPr>
          <a:xfrm>
            <a:off x="571472" y="3357562"/>
            <a:ext cx="3929090" cy="923330"/>
          </a:xfrm>
          <a:prstGeom prst="rect">
            <a:avLst/>
          </a:prstGeom>
          <a:noFill/>
        </p:spPr>
        <p:txBody>
          <a:bodyPr wrap="square" rtlCol="1">
            <a:spAutoFit/>
          </a:bodyPr>
          <a:lstStyle/>
          <a:p>
            <a:r>
              <a:rPr lang="ar-SA" b="1" dirty="0" smtClean="0"/>
              <a:t>ينتج زيادة التيار أو ما يعرف </a:t>
            </a:r>
            <a:r>
              <a:rPr lang="en-US" b="1" dirty="0" smtClean="0"/>
              <a:t> </a:t>
            </a:r>
            <a:r>
              <a:rPr lang="en-US" b="1" dirty="0" err="1" smtClean="0">
                <a:solidFill>
                  <a:schemeClr val="accent2"/>
                </a:solidFill>
                <a:effectLst>
                  <a:outerShdw blurRad="38100" dist="38100" dir="2700000" algn="tl">
                    <a:srgbClr val="000000">
                      <a:alpha val="43137"/>
                    </a:srgbClr>
                  </a:outerShdw>
                </a:effectLst>
              </a:rPr>
              <a:t>overcurrent</a:t>
            </a:r>
            <a:r>
              <a:rPr lang="ar-SA" b="1" dirty="0" smtClean="0"/>
              <a:t>من:</a:t>
            </a:r>
          </a:p>
          <a:p>
            <a:pPr>
              <a:buFont typeface="Wingdings" pitchFamily="2" charset="2"/>
              <a:buChar char="v"/>
            </a:pPr>
            <a:r>
              <a:rPr lang="ar-SA" b="1" dirty="0" smtClean="0">
                <a:solidFill>
                  <a:srgbClr val="0070C0"/>
                </a:solidFill>
              </a:rPr>
              <a:t>دارة القصر </a:t>
            </a:r>
          </a:p>
          <a:p>
            <a:pPr>
              <a:buFont typeface="Wingdings" pitchFamily="2" charset="2"/>
              <a:buChar char="v"/>
            </a:pPr>
            <a:r>
              <a:rPr lang="ar-SA" b="1" dirty="0" smtClean="0">
                <a:solidFill>
                  <a:srgbClr val="FF0000"/>
                </a:solidFill>
              </a:rPr>
              <a:t>أو زيادة التحميل </a:t>
            </a:r>
            <a:endParaRPr lang="en-US" b="1" dirty="0" smtClean="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rgbClr val="0070C0"/>
                </a:solidFill>
                <a:cs typeface="+mn-cs"/>
              </a:rPr>
              <a:t>دارة القصر </a:t>
            </a:r>
            <a:r>
              <a:rPr lang="en-US" dirty="0" smtClean="0">
                <a:solidFill>
                  <a:srgbClr val="0070C0"/>
                </a:solidFill>
                <a:cs typeface="+mn-cs"/>
              </a:rPr>
              <a:t>Short circuit </a:t>
            </a:r>
            <a:endParaRPr lang="ar-SA" dirty="0">
              <a:solidFill>
                <a:srgbClr val="0070C0"/>
              </a:solidFill>
              <a:cs typeface="+mn-cs"/>
            </a:endParaRPr>
          </a:p>
        </p:txBody>
      </p:sp>
      <p:sp>
        <p:nvSpPr>
          <p:cNvPr id="3" name="عنصر نائب للمحتوى 2"/>
          <p:cNvSpPr>
            <a:spLocks noGrp="1"/>
          </p:cNvSpPr>
          <p:nvPr>
            <p:ph sz="quarter" idx="1"/>
          </p:nvPr>
        </p:nvSpPr>
        <p:spPr/>
        <p:txBody>
          <a:bodyPr/>
          <a:lstStyle/>
          <a:p>
            <a:pPr marL="0" indent="0" algn="just">
              <a:buNone/>
            </a:pPr>
            <a:r>
              <a:rPr lang="ar-SA" dirty="0" smtClean="0"/>
              <a:t>تحدث دارة القصر عندما يتلامس ناقلين ( فاز مع فاز أو فاز مع حيادي) وتنخفض المقاومة بينهم إلى </a:t>
            </a:r>
            <a:r>
              <a:rPr lang="ar-SA" dirty="0" smtClean="0">
                <a:solidFill>
                  <a:srgbClr val="FF0000"/>
                </a:solidFill>
              </a:rPr>
              <a:t>الصفر</a:t>
            </a:r>
            <a:r>
              <a:rPr lang="ar-SA" dirty="0" smtClean="0"/>
              <a:t> فيمر تيار أكبر بكثير من التيار الاسمي للدارة .</a:t>
            </a:r>
          </a:p>
          <a:p>
            <a:pPr>
              <a:buNone/>
            </a:pPr>
            <a:r>
              <a:rPr lang="ar-SA" dirty="0" smtClean="0"/>
              <a:t>لتوضيح ذلك نأخذ المثال التالي :</a:t>
            </a:r>
          </a:p>
          <a:p>
            <a:pPr>
              <a:buNone/>
            </a:pPr>
            <a:endParaRPr lang="ar-SA" dirty="0" smtClean="0"/>
          </a:p>
          <a:p>
            <a:pPr>
              <a:buNone/>
            </a:pPr>
            <a:endParaRPr lang="ar-SA" dirty="0" smtClean="0"/>
          </a:p>
          <a:p>
            <a:pPr>
              <a:buNone/>
            </a:pPr>
            <a:endParaRPr lang="ar-SA" dirty="0" smtClean="0"/>
          </a:p>
          <a:p>
            <a:pPr marL="0" indent="0" algn="just">
              <a:buNone/>
            </a:pPr>
            <a:r>
              <a:rPr lang="ar-SA" dirty="0" smtClean="0">
                <a:solidFill>
                  <a:srgbClr val="FF0000"/>
                </a:solidFill>
              </a:rPr>
              <a:t>الحرارة</a:t>
            </a:r>
            <a:r>
              <a:rPr lang="ar-SA" dirty="0" smtClean="0"/>
              <a:t> الناتجة عن هذا </a:t>
            </a:r>
            <a:r>
              <a:rPr lang="ar-SA" dirty="0" smtClean="0">
                <a:solidFill>
                  <a:srgbClr val="0070C0"/>
                </a:solidFill>
              </a:rPr>
              <a:t>التيار</a:t>
            </a:r>
            <a:r>
              <a:rPr lang="ar-SA" dirty="0" smtClean="0"/>
              <a:t> ستؤدي إلى ضرر بالغ في المعدات الموصلة بالإضافة للنواقل </a:t>
            </a:r>
            <a:r>
              <a:rPr lang="ar-SA" dirty="0" err="1" smtClean="0"/>
              <a:t>مالم</a:t>
            </a:r>
            <a:r>
              <a:rPr lang="ar-SA" dirty="0" smtClean="0"/>
              <a:t> يتم قطعه مباشرة عن طريق قاطع التيار </a:t>
            </a:r>
            <a:r>
              <a:rPr lang="en-US" dirty="0" smtClean="0"/>
              <a:t>CB</a:t>
            </a:r>
            <a:r>
              <a:rPr lang="ar-SA" dirty="0" smtClean="0"/>
              <a:t> أو الفاصمة </a:t>
            </a:r>
            <a:r>
              <a:rPr lang="en-US" dirty="0" smtClean="0"/>
              <a:t>Fuse </a:t>
            </a:r>
            <a:r>
              <a:rPr lang="ar-SA" dirty="0" smtClean="0"/>
              <a:t>.</a:t>
            </a:r>
            <a:endParaRPr lang="ar-SA" dirty="0"/>
          </a:p>
        </p:txBody>
      </p:sp>
      <p:pic>
        <p:nvPicPr>
          <p:cNvPr id="4" name="صورة 3" descr="Snap_2014.04.12_18h49m20s_003.png"/>
          <p:cNvPicPr>
            <a:picLocks noChangeAspect="1"/>
          </p:cNvPicPr>
          <p:nvPr/>
        </p:nvPicPr>
        <p:blipFill>
          <a:blip r:embed="rId2"/>
          <a:srcRect r="2625"/>
          <a:stretch>
            <a:fillRect/>
          </a:stretch>
        </p:blipFill>
        <p:spPr>
          <a:xfrm>
            <a:off x="1357290" y="3500438"/>
            <a:ext cx="6215106" cy="1200318"/>
          </a:xfrm>
          <a:prstGeom prst="rect">
            <a:avLst/>
          </a:prstGeom>
        </p:spPr>
      </p:pic>
      <p:pic>
        <p:nvPicPr>
          <p:cNvPr id="5" name="صورة 4" descr="Snap_2014.04.12_18h38m07s_002.png"/>
          <p:cNvPicPr>
            <a:picLocks noChangeAspect="1"/>
          </p:cNvPicPr>
          <p:nvPr/>
        </p:nvPicPr>
        <p:blipFill>
          <a:blip r:embed="rId3"/>
          <a:stretch>
            <a:fillRect/>
          </a:stretch>
        </p:blipFill>
        <p:spPr>
          <a:xfrm>
            <a:off x="214282" y="2285992"/>
            <a:ext cx="3143240" cy="143937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rgbClr val="FF0000"/>
                </a:solidFill>
                <a:cs typeface="+mn-cs"/>
              </a:rPr>
              <a:t>زيادة الحمولة </a:t>
            </a:r>
            <a:r>
              <a:rPr lang="en-US" dirty="0" smtClean="0">
                <a:solidFill>
                  <a:srgbClr val="FF0000"/>
                </a:solidFill>
                <a:cs typeface="+mn-cs"/>
              </a:rPr>
              <a:t>overload</a:t>
            </a:r>
            <a:endParaRPr lang="ar-SA" dirty="0">
              <a:solidFill>
                <a:srgbClr val="FF0000"/>
              </a:solidFill>
              <a:cs typeface="+mn-cs"/>
            </a:endParaRPr>
          </a:p>
        </p:txBody>
      </p:sp>
      <p:sp>
        <p:nvSpPr>
          <p:cNvPr id="3" name="عنصر نائب للمحتوى 2"/>
          <p:cNvSpPr>
            <a:spLocks noGrp="1"/>
          </p:cNvSpPr>
          <p:nvPr>
            <p:ph sz="quarter" idx="1"/>
          </p:nvPr>
        </p:nvSpPr>
        <p:spPr>
          <a:xfrm>
            <a:off x="928662" y="1500174"/>
            <a:ext cx="7772400" cy="4572000"/>
          </a:xfrm>
        </p:spPr>
        <p:txBody>
          <a:bodyPr/>
          <a:lstStyle/>
          <a:p>
            <a:r>
              <a:rPr lang="ar-SA" dirty="0" smtClean="0"/>
              <a:t>تيار زيادة الحمولة اقل بكثير من تيار القصر </a:t>
            </a:r>
          </a:p>
          <a:p>
            <a:pPr marL="0" indent="0"/>
            <a:r>
              <a:rPr lang="ar-SA" dirty="0" smtClean="0"/>
              <a:t> تحدث زيادة الحمولة عندما تتصل العديد من التجهيزات على الدارة أو عندما تعمل الأجهزة فوق قدرتها المصممة عليها</a:t>
            </a:r>
          </a:p>
          <a:p>
            <a:pPr algn="just"/>
            <a:r>
              <a:rPr lang="ar-SA" u="sng" dirty="0" smtClean="0">
                <a:solidFill>
                  <a:srgbClr val="FF0000"/>
                </a:solidFill>
              </a:rPr>
              <a:t>مثال</a:t>
            </a:r>
            <a:r>
              <a:rPr lang="ar-SA" dirty="0" smtClean="0"/>
              <a:t> : </a:t>
            </a:r>
            <a:r>
              <a:rPr lang="ar-SA" sz="2400" dirty="0" smtClean="0"/>
              <a:t>إذا تعوق السير الناقل </a:t>
            </a:r>
          </a:p>
          <a:p>
            <a:pPr algn="just">
              <a:buNone/>
            </a:pPr>
            <a:r>
              <a:rPr lang="ar-SA" sz="2400" dirty="0" smtClean="0"/>
              <a:t>فإن محركه يستجر تيار ضعف </a:t>
            </a:r>
          </a:p>
          <a:p>
            <a:pPr algn="just">
              <a:buNone/>
            </a:pPr>
            <a:r>
              <a:rPr lang="ar-SA" sz="2400" dirty="0" smtClean="0"/>
              <a:t>أو ثلاث أضعاف تياره الاسمي </a:t>
            </a:r>
          </a:p>
          <a:p>
            <a:pPr algn="just">
              <a:buNone/>
            </a:pPr>
            <a:r>
              <a:rPr lang="ar-SA" sz="2400" dirty="0" smtClean="0"/>
              <a:t>إذا استمر هذا الاستجرار لمدة </a:t>
            </a:r>
          </a:p>
          <a:p>
            <a:pPr algn="just">
              <a:buNone/>
            </a:pPr>
            <a:r>
              <a:rPr lang="ar-SA" sz="2400" dirty="0" smtClean="0"/>
              <a:t>من الوقت </a:t>
            </a:r>
            <a:r>
              <a:rPr lang="ar-SA" sz="2400" dirty="0" smtClean="0">
                <a:solidFill>
                  <a:srgbClr val="FF0000"/>
                </a:solidFill>
              </a:rPr>
              <a:t>سترتفع حرارة </a:t>
            </a:r>
          </a:p>
          <a:p>
            <a:pPr algn="just">
              <a:buNone/>
            </a:pPr>
            <a:r>
              <a:rPr lang="ar-SA" sz="2000" dirty="0" smtClean="0"/>
              <a:t>ا</a:t>
            </a:r>
            <a:r>
              <a:rPr lang="ar-SA" sz="2400" dirty="0" smtClean="0"/>
              <a:t>لمحرك فتنهار </a:t>
            </a:r>
            <a:r>
              <a:rPr lang="ar-SA" sz="2400" dirty="0" err="1" smtClean="0"/>
              <a:t>عازلية</a:t>
            </a:r>
            <a:r>
              <a:rPr lang="ar-SA" sz="2400" dirty="0" smtClean="0"/>
              <a:t> و</a:t>
            </a:r>
            <a:r>
              <a:rPr lang="ar-SA" sz="2400" dirty="0" smtClean="0">
                <a:solidFill>
                  <a:srgbClr val="FF0000"/>
                </a:solidFill>
              </a:rPr>
              <a:t>يحترق</a:t>
            </a:r>
          </a:p>
          <a:p>
            <a:pPr algn="just">
              <a:buNone/>
            </a:pPr>
            <a:r>
              <a:rPr lang="ar-SA" sz="2400" dirty="0" smtClean="0">
                <a:solidFill>
                  <a:srgbClr val="0070C0"/>
                </a:solidFill>
              </a:rPr>
              <a:t>فلذلك لا بد من حمايته </a:t>
            </a:r>
          </a:p>
        </p:txBody>
      </p:sp>
      <p:pic>
        <p:nvPicPr>
          <p:cNvPr id="4" name="صورة 3" descr="Snap_2014.04.12_13h02m47s_002.png"/>
          <p:cNvPicPr>
            <a:picLocks noChangeAspect="1"/>
          </p:cNvPicPr>
          <p:nvPr/>
        </p:nvPicPr>
        <p:blipFill>
          <a:blip r:embed="rId2"/>
          <a:srcRect l="1332" b="5328"/>
          <a:stretch>
            <a:fillRect/>
          </a:stretch>
        </p:blipFill>
        <p:spPr>
          <a:xfrm>
            <a:off x="71406" y="3000372"/>
            <a:ext cx="5291886" cy="2714644"/>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chemeClr val="accent1">
                    <a:lumMod val="75000"/>
                  </a:schemeClr>
                </a:solidFill>
                <a:cs typeface="Akhbar MT" pitchFamily="2" charset="-78"/>
              </a:rPr>
              <a:t>أجهزة الحماية:</a:t>
            </a:r>
            <a:endParaRPr lang="ar-SA" dirty="0">
              <a:solidFill>
                <a:schemeClr val="accent1">
                  <a:lumMod val="75000"/>
                </a:schemeClr>
              </a:solidFill>
              <a:cs typeface="Akhbar MT" pitchFamily="2" charset="-78"/>
            </a:endParaRPr>
          </a:p>
        </p:txBody>
      </p:sp>
      <p:sp>
        <p:nvSpPr>
          <p:cNvPr id="3" name="عنصر نائب للمحتوى 2"/>
          <p:cNvSpPr>
            <a:spLocks noGrp="1"/>
          </p:cNvSpPr>
          <p:nvPr>
            <p:ph sz="quarter" idx="1"/>
          </p:nvPr>
        </p:nvSpPr>
        <p:spPr/>
        <p:txBody>
          <a:bodyPr>
            <a:normAutofit fontScale="85000" lnSpcReduction="20000"/>
          </a:bodyPr>
          <a:lstStyle/>
          <a:p>
            <a:pPr algn="just">
              <a:defRPr/>
            </a:pPr>
            <a:r>
              <a:rPr lang="ar-SA" dirty="0" smtClean="0">
                <a:solidFill>
                  <a:srgbClr val="002060"/>
                </a:solidFill>
              </a:rPr>
              <a:t>فواصم الحماية:</a:t>
            </a:r>
            <a:r>
              <a:rPr lang="ar-SA" sz="2400" dirty="0" smtClean="0"/>
              <a:t>الفاصمة أداة من أدوات الحماية </a:t>
            </a:r>
            <a:r>
              <a:rPr lang="ar-SA" sz="2400" dirty="0" err="1" smtClean="0"/>
              <a:t>للدارات</a:t>
            </a:r>
            <a:r>
              <a:rPr lang="ar-SA" sz="2400" dirty="0" smtClean="0"/>
              <a:t> الكهربائية ضد أعمال القصر وزيادة الحمولة إذ يوجد بين طرفيه وصلة سلكية تنصهر بارتفاع درجة الحرارة الناتجة عن زيادة قيمة التيار عن الحد المسموح به</a:t>
            </a:r>
            <a:endParaRPr lang="ar-SA" sz="2800" dirty="0" smtClean="0"/>
          </a:p>
          <a:p>
            <a:pPr>
              <a:defRPr/>
            </a:pPr>
            <a:r>
              <a:rPr lang="ar-SA" sz="2400" dirty="0" smtClean="0"/>
              <a:t>وتمثل </a:t>
            </a:r>
            <a:r>
              <a:rPr lang="ar-SA" sz="2400" dirty="0" err="1" smtClean="0"/>
              <a:t>الفواصم</a:t>
            </a:r>
            <a:r>
              <a:rPr lang="ar-SA" sz="2400" dirty="0" smtClean="0"/>
              <a:t> في مخططات التحكم بحرفين:</a:t>
            </a:r>
          </a:p>
          <a:p>
            <a:pPr>
              <a:defRPr/>
            </a:pPr>
            <a:r>
              <a:rPr lang="ar-SA" sz="2800" dirty="0" smtClean="0">
                <a:solidFill>
                  <a:srgbClr val="002060"/>
                </a:solidFill>
              </a:rPr>
              <a:t>حرف صغير يمثل وظيفة الفاصمة فمثلا</a:t>
            </a:r>
            <a:r>
              <a:rPr lang="ar-SA" sz="2000" dirty="0" smtClean="0">
                <a:solidFill>
                  <a:srgbClr val="002060"/>
                </a:solidFill>
              </a:rPr>
              <a:t>:</a:t>
            </a:r>
          </a:p>
          <a:p>
            <a:pPr>
              <a:buNone/>
              <a:defRPr/>
            </a:pPr>
            <a:r>
              <a:rPr lang="en-US" sz="2000" dirty="0" smtClean="0">
                <a:solidFill>
                  <a:srgbClr val="002060"/>
                </a:solidFill>
                <a:effectLst>
                  <a:outerShdw blurRad="38100" dist="38100" dir="2700000" algn="tl">
                    <a:srgbClr val="000000">
                      <a:alpha val="43137"/>
                    </a:srgbClr>
                  </a:outerShdw>
                </a:effectLst>
              </a:rPr>
              <a:t>g  </a:t>
            </a:r>
            <a:r>
              <a:rPr lang="ar-SA" sz="2000" dirty="0" smtClean="0">
                <a:solidFill>
                  <a:srgbClr val="002060"/>
                </a:solidFill>
                <a:effectLst>
                  <a:outerShdw blurRad="38100" dist="38100" dir="2700000" algn="tl">
                    <a:srgbClr val="000000">
                      <a:alpha val="43137"/>
                    </a:srgbClr>
                  </a:outerShdw>
                </a:effectLst>
              </a:rPr>
              <a:t> يعني الحماية ضد زيادة الحمولة والقصر</a:t>
            </a:r>
          </a:p>
          <a:p>
            <a:pPr>
              <a:buNone/>
              <a:defRPr/>
            </a:pPr>
            <a:r>
              <a:rPr lang="ar-SA" sz="2000" dirty="0" smtClean="0">
                <a:solidFill>
                  <a:srgbClr val="002060"/>
                </a:solidFill>
                <a:effectLst>
                  <a:outerShdw blurRad="38100" dist="38100" dir="2700000" algn="tl">
                    <a:srgbClr val="000000">
                      <a:alpha val="43137"/>
                    </a:srgbClr>
                  </a:outerShdw>
                </a:effectLst>
              </a:rPr>
              <a:t>  </a:t>
            </a:r>
            <a:r>
              <a:rPr lang="en-US" sz="2000" dirty="0" smtClean="0">
                <a:solidFill>
                  <a:srgbClr val="002060"/>
                </a:solidFill>
                <a:effectLst>
                  <a:outerShdw blurRad="38100" dist="38100" dir="2700000" algn="tl">
                    <a:srgbClr val="000000">
                      <a:alpha val="43137"/>
                    </a:srgbClr>
                  </a:outerShdw>
                </a:effectLst>
              </a:rPr>
              <a:t> a</a:t>
            </a:r>
            <a:r>
              <a:rPr lang="ar-SY" sz="2000" dirty="0" smtClean="0">
                <a:solidFill>
                  <a:srgbClr val="002060"/>
                </a:solidFill>
                <a:effectLst>
                  <a:outerShdw blurRad="38100" dist="38100" dir="2700000" algn="tl">
                    <a:srgbClr val="000000">
                      <a:alpha val="43137"/>
                    </a:srgbClr>
                  </a:outerShdw>
                </a:effectLst>
              </a:rPr>
              <a:t> </a:t>
            </a:r>
            <a:r>
              <a:rPr lang="ar-SA" sz="2000" dirty="0" smtClean="0">
                <a:solidFill>
                  <a:srgbClr val="002060"/>
                </a:solidFill>
                <a:effectLst>
                  <a:outerShdw blurRad="38100" dist="38100" dir="2700000" algn="tl">
                    <a:srgbClr val="000000">
                      <a:alpha val="43137"/>
                    </a:srgbClr>
                  </a:outerShdw>
                </a:effectLst>
              </a:rPr>
              <a:t>يعني الحماية ضد القصر فقط</a:t>
            </a:r>
          </a:p>
          <a:p>
            <a:pPr>
              <a:defRPr/>
            </a:pPr>
            <a:r>
              <a:rPr lang="ar-SA" sz="2800" dirty="0" smtClean="0">
                <a:solidFill>
                  <a:srgbClr val="002060"/>
                </a:solidFill>
              </a:rPr>
              <a:t>حرف كبير يمثل التجهيزات المراد حمايتها وهي كما يلي:</a:t>
            </a:r>
          </a:p>
          <a:p>
            <a:pPr>
              <a:defRPr/>
            </a:pPr>
            <a:r>
              <a:rPr lang="ar-SA" sz="2400" dirty="0" smtClean="0"/>
              <a:t>  </a:t>
            </a:r>
            <a:r>
              <a:rPr lang="en-US" sz="2400" dirty="0" smtClean="0"/>
              <a:t>L</a:t>
            </a:r>
            <a:r>
              <a:rPr lang="ar-SA" sz="2400" dirty="0" smtClean="0"/>
              <a:t> كابلات وأسلاك</a:t>
            </a:r>
          </a:p>
          <a:p>
            <a:pPr>
              <a:defRPr/>
            </a:pPr>
            <a:r>
              <a:rPr lang="ar-SA" sz="2400" dirty="0" smtClean="0"/>
              <a:t> </a:t>
            </a:r>
            <a:r>
              <a:rPr lang="en-US" sz="2400" dirty="0" smtClean="0"/>
              <a:t>M</a:t>
            </a:r>
            <a:r>
              <a:rPr lang="ar-SA" sz="2400" dirty="0" smtClean="0"/>
              <a:t> مفاتيح فصل/وصل</a:t>
            </a:r>
          </a:p>
          <a:p>
            <a:pPr>
              <a:defRPr/>
            </a:pPr>
            <a:r>
              <a:rPr lang="ar-SA" sz="2400" dirty="0" smtClean="0"/>
              <a:t>  </a:t>
            </a:r>
            <a:r>
              <a:rPr lang="en-US" sz="2400" dirty="0" err="1" smtClean="0"/>
              <a:t>Tr</a:t>
            </a:r>
            <a:r>
              <a:rPr lang="ar-SA" sz="2400" dirty="0" smtClean="0"/>
              <a:t> محولات</a:t>
            </a:r>
          </a:p>
          <a:p>
            <a:pPr>
              <a:defRPr/>
            </a:pPr>
            <a:r>
              <a:rPr lang="ar-SA" sz="2400" dirty="0" smtClean="0"/>
              <a:t>فالزمرة </a:t>
            </a:r>
            <a:r>
              <a:rPr lang="en-US" sz="2400" dirty="0" err="1" smtClean="0"/>
              <a:t>gL</a:t>
            </a:r>
            <a:r>
              <a:rPr lang="ar-SA" sz="2400" dirty="0" smtClean="0"/>
              <a:t> تستخدم لحماية الخطوط</a:t>
            </a:r>
          </a:p>
          <a:p>
            <a:pPr>
              <a:defRPr/>
            </a:pPr>
            <a:r>
              <a:rPr lang="ar-SA" sz="2400" dirty="0" smtClean="0"/>
              <a:t>الزمرة </a:t>
            </a:r>
            <a:r>
              <a:rPr lang="en-US" sz="2400" dirty="0" err="1" smtClean="0"/>
              <a:t>aM</a:t>
            </a:r>
            <a:r>
              <a:rPr lang="ar-SA" sz="2400" dirty="0" smtClean="0"/>
              <a:t> تستخدم للحماية من تيار القصر للمفاتيح </a:t>
            </a:r>
          </a:p>
          <a:p>
            <a:pPr>
              <a:buFont typeface="Wingdings" pitchFamily="2" charset="2"/>
              <a:buNone/>
              <a:defRPr/>
            </a:pPr>
            <a:r>
              <a:rPr lang="ar-SA" sz="2400" dirty="0" smtClean="0"/>
              <a:t>      التي تتعرض لذروة تحميل </a:t>
            </a:r>
          </a:p>
          <a:p>
            <a:endParaRPr lang="ar-SA" dirty="0">
              <a:solidFill>
                <a:srgbClr val="002060"/>
              </a:solidFill>
            </a:endParaRPr>
          </a:p>
        </p:txBody>
      </p:sp>
      <p:pic>
        <p:nvPicPr>
          <p:cNvPr id="4" name="صورة 3" descr="74.jpg"/>
          <p:cNvPicPr>
            <a:picLocks noChangeAspect="1"/>
          </p:cNvPicPr>
          <p:nvPr/>
        </p:nvPicPr>
        <p:blipFill>
          <a:blip r:embed="rId3"/>
          <a:stretch>
            <a:fillRect/>
          </a:stretch>
        </p:blipFill>
        <p:spPr>
          <a:xfrm>
            <a:off x="1785918" y="2000240"/>
            <a:ext cx="928694" cy="1676809"/>
          </a:xfrm>
          <a:prstGeom prst="rect">
            <a:avLst/>
          </a:prstGeom>
          <a:ln>
            <a:noFill/>
          </a:ln>
          <a:effectLst>
            <a:softEdge rad="112500"/>
          </a:effectLst>
        </p:spPr>
      </p:pic>
      <p:pic>
        <p:nvPicPr>
          <p:cNvPr id="5" name="صورة 4" descr="77.jpg"/>
          <p:cNvPicPr>
            <a:picLocks noChangeAspect="1"/>
          </p:cNvPicPr>
          <p:nvPr/>
        </p:nvPicPr>
        <p:blipFill>
          <a:blip r:embed="rId4"/>
          <a:stretch>
            <a:fillRect/>
          </a:stretch>
        </p:blipFill>
        <p:spPr>
          <a:xfrm>
            <a:off x="357158" y="2000240"/>
            <a:ext cx="1357322" cy="165259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642910" y="3429000"/>
            <a:ext cx="1519236" cy="3233207"/>
          </a:xfrm>
          <a:prstGeom prst="rect">
            <a:avLst/>
          </a:prstGeom>
          <a:noFill/>
          <a:ln w="9525">
            <a:noFill/>
            <a:miter lim="800000"/>
            <a:headEnd/>
            <a:tailEnd/>
          </a:ln>
          <a:effectLst/>
        </p:spPr>
      </p:pic>
      <p:sp>
        <p:nvSpPr>
          <p:cNvPr id="3" name="عنصر نائب للمحتوى 2"/>
          <p:cNvSpPr>
            <a:spLocks noGrp="1"/>
          </p:cNvSpPr>
          <p:nvPr>
            <p:ph sz="quarter" idx="1"/>
          </p:nvPr>
        </p:nvSpPr>
        <p:spPr/>
        <p:txBody>
          <a:bodyPr>
            <a:normAutofit fontScale="92500" lnSpcReduction="10000"/>
          </a:bodyPr>
          <a:lstStyle/>
          <a:p>
            <a:pPr>
              <a:buNone/>
            </a:pPr>
            <a:r>
              <a:rPr lang="ar-SA" sz="3000" dirty="0" smtClean="0">
                <a:solidFill>
                  <a:srgbClr val="0070C0"/>
                </a:solidFill>
              </a:rPr>
              <a:t>القواطع الآلية </a:t>
            </a:r>
            <a:r>
              <a:rPr lang="ar-SA" dirty="0" smtClean="0"/>
              <a:t>:</a:t>
            </a:r>
          </a:p>
          <a:p>
            <a:pPr>
              <a:buNone/>
            </a:pPr>
            <a:r>
              <a:rPr lang="ar-SA" dirty="0" smtClean="0"/>
              <a:t>القاطع الآلي هو عبارة عن أداة ميكانيكية يجب أن تقوم :</a:t>
            </a:r>
          </a:p>
          <a:p>
            <a:pPr marL="0" indent="0" algn="just">
              <a:buFont typeface="Wingdings" pitchFamily="2" charset="2"/>
              <a:buChar char="ü"/>
            </a:pPr>
            <a:r>
              <a:rPr lang="ar-SA" dirty="0" smtClean="0"/>
              <a:t> </a:t>
            </a:r>
            <a:r>
              <a:rPr lang="ar-SA" dirty="0" smtClean="0">
                <a:solidFill>
                  <a:srgbClr val="0070C0"/>
                </a:solidFill>
                <a:effectLst>
                  <a:outerShdw blurRad="38100" dist="38100" dir="2700000" algn="tl">
                    <a:srgbClr val="000000">
                      <a:alpha val="43137"/>
                    </a:srgbClr>
                  </a:outerShdw>
                </a:effectLst>
              </a:rPr>
              <a:t>بتمرير, فصل , وصل </a:t>
            </a:r>
            <a:r>
              <a:rPr lang="ar-SA" dirty="0" smtClean="0"/>
              <a:t>كامل قيمة </a:t>
            </a:r>
            <a:r>
              <a:rPr lang="ar-SA" u="sng" dirty="0" smtClean="0"/>
              <a:t>التيار الاسمي </a:t>
            </a:r>
            <a:r>
              <a:rPr lang="ar-SA" dirty="0" smtClean="0"/>
              <a:t>المحدد ضمن شروط العمل الطبيعية وفق الشروط النظامية المحددة من هذا النظام المذكور....</a:t>
            </a:r>
          </a:p>
          <a:p>
            <a:pPr>
              <a:buFont typeface="Wingdings" pitchFamily="2" charset="2"/>
              <a:buChar char="ü"/>
            </a:pPr>
            <a:r>
              <a:rPr lang="ar-SA" dirty="0" smtClean="0"/>
              <a:t>وأن تستطيع تحمل </a:t>
            </a:r>
            <a:r>
              <a:rPr lang="ar-SA" dirty="0" smtClean="0">
                <a:effectLst>
                  <a:outerShdw blurRad="38100" dist="38100" dir="2700000" algn="tl">
                    <a:srgbClr val="000000">
                      <a:alpha val="43137"/>
                    </a:srgbClr>
                  </a:outerShdw>
                </a:effectLst>
              </a:rPr>
              <a:t>قيمة تيار كبيرة لفترة زمنية  محددة </a:t>
            </a:r>
            <a:r>
              <a:rPr lang="ar-SA" dirty="0" smtClean="0"/>
              <a:t>وأن يتم فصل هذا التيار ضمن شروط العمل غير الطبيعية  مثل </a:t>
            </a:r>
            <a:r>
              <a:rPr lang="ar-SA" dirty="0" smtClean="0">
                <a:solidFill>
                  <a:srgbClr val="FF0000"/>
                </a:solidFill>
              </a:rPr>
              <a:t>دارة القصر</a:t>
            </a:r>
          </a:p>
          <a:p>
            <a:pPr>
              <a:buNone/>
            </a:pPr>
            <a:r>
              <a:rPr lang="ar-SA" dirty="0" smtClean="0"/>
              <a:t>تستخدم القواطع الآلية في الشبكات الكهربائية لتؤمن :</a:t>
            </a:r>
          </a:p>
          <a:p>
            <a:pPr>
              <a:buNone/>
            </a:pPr>
            <a:r>
              <a:rPr lang="ar-SA" dirty="0" smtClean="0"/>
              <a:t>1 - العزل.</a:t>
            </a:r>
          </a:p>
          <a:p>
            <a:pPr>
              <a:buNone/>
            </a:pPr>
            <a:r>
              <a:rPr lang="ar-SA" dirty="0" smtClean="0"/>
              <a:t>2 – الحماية  من كافة الأعطال:</a:t>
            </a:r>
          </a:p>
          <a:p>
            <a:pPr>
              <a:buFont typeface="Wingdings" pitchFamily="2" charset="2"/>
              <a:buChar char="v"/>
            </a:pPr>
            <a:r>
              <a:rPr lang="ar-SA" dirty="0" smtClean="0"/>
              <a:t>الحماية من التيار الزائد </a:t>
            </a:r>
            <a:r>
              <a:rPr lang="en-US" dirty="0" smtClean="0"/>
              <a:t>/</a:t>
            </a:r>
            <a:r>
              <a:rPr lang="en-US" dirty="0" smtClean="0">
                <a:solidFill>
                  <a:srgbClr val="FF0000"/>
                </a:solidFill>
              </a:rPr>
              <a:t>overload</a:t>
            </a:r>
            <a:r>
              <a:rPr lang="en-US" dirty="0" smtClean="0"/>
              <a:t>/</a:t>
            </a:r>
          </a:p>
          <a:p>
            <a:pPr>
              <a:buFont typeface="Wingdings" pitchFamily="2" charset="2"/>
              <a:buChar char="v"/>
            </a:pPr>
            <a:r>
              <a:rPr lang="ar-SA" dirty="0" smtClean="0"/>
              <a:t>الحماية من دارة القصر </a:t>
            </a:r>
            <a:r>
              <a:rPr lang="en-US" dirty="0" smtClean="0"/>
              <a:t>/</a:t>
            </a:r>
            <a:r>
              <a:rPr lang="en-US" dirty="0" smtClean="0">
                <a:solidFill>
                  <a:srgbClr val="0070C0"/>
                </a:solidFill>
                <a:effectLst>
                  <a:outerShdw blurRad="38100" dist="38100" dir="2700000" algn="tl">
                    <a:srgbClr val="000000">
                      <a:alpha val="43137"/>
                    </a:srgbClr>
                  </a:outerShdw>
                </a:effectLst>
              </a:rPr>
              <a:t>short circuit</a:t>
            </a:r>
            <a:r>
              <a:rPr lang="en-US" dirty="0" smtClean="0"/>
              <a:t>/</a:t>
            </a:r>
            <a:endParaRPr lang="ar-SA" dirty="0">
              <a:solidFill>
                <a:srgbClr val="FF0000"/>
              </a:solidFill>
            </a:endParaRPr>
          </a:p>
        </p:txBody>
      </p:sp>
      <p:sp>
        <p:nvSpPr>
          <p:cNvPr id="4" name="عنوان 1"/>
          <p:cNvSpPr>
            <a:spLocks noGrp="1"/>
          </p:cNvSpPr>
          <p:nvPr>
            <p:ph type="title"/>
          </p:nvPr>
        </p:nvSpPr>
        <p:spPr/>
        <p:txBody>
          <a:bodyPr/>
          <a:lstStyle/>
          <a:p>
            <a:pPr algn="r"/>
            <a:r>
              <a:rPr lang="ar-SA" dirty="0" smtClean="0">
                <a:solidFill>
                  <a:schemeClr val="accent1">
                    <a:lumMod val="75000"/>
                  </a:schemeClr>
                </a:solidFill>
                <a:cs typeface="Akhbar MT" pitchFamily="2" charset="-78"/>
              </a:rPr>
              <a:t>أجهزة الحماية:</a:t>
            </a:r>
            <a:endParaRPr lang="ar-SA" dirty="0">
              <a:solidFill>
                <a:schemeClr val="accent1">
                  <a:lumMod val="75000"/>
                </a:schemeClr>
              </a:solidFill>
              <a:cs typeface="Akhbar MT" pitchFamily="2" charset="-7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rgbClr val="0070C0"/>
                </a:solidFill>
                <a:cs typeface="+mn-cs"/>
              </a:rPr>
              <a:t>القواطع الآلية وفق معيار </a:t>
            </a:r>
            <a:r>
              <a:rPr lang="en-US" dirty="0" smtClean="0">
                <a:solidFill>
                  <a:srgbClr val="0070C0"/>
                </a:solidFill>
                <a:cs typeface="+mn-cs"/>
              </a:rPr>
              <a:t>IEC</a:t>
            </a:r>
            <a:r>
              <a:rPr lang="ar-SA" dirty="0" smtClean="0">
                <a:cs typeface="+mn-cs"/>
              </a:rPr>
              <a:t>:</a:t>
            </a:r>
          </a:p>
        </p:txBody>
      </p:sp>
      <p:sp>
        <p:nvSpPr>
          <p:cNvPr id="3" name="عنصر نائب للمحتوى 2"/>
          <p:cNvSpPr>
            <a:spLocks noGrp="1"/>
          </p:cNvSpPr>
          <p:nvPr>
            <p:ph sz="quarter" idx="1"/>
          </p:nvPr>
        </p:nvSpPr>
        <p:spPr/>
        <p:txBody>
          <a:bodyPr>
            <a:normAutofit fontScale="92500" lnSpcReduction="10000"/>
          </a:bodyPr>
          <a:lstStyle/>
          <a:p>
            <a:r>
              <a:rPr lang="ar-SA" dirty="0" smtClean="0"/>
              <a:t>محددات القواطع الآلية:</a:t>
            </a:r>
          </a:p>
          <a:p>
            <a:pPr>
              <a:buFont typeface="Wingdings" pitchFamily="2" charset="2"/>
              <a:buChar char="Ø"/>
            </a:pPr>
            <a:r>
              <a:rPr lang="ar-SA" dirty="0" smtClean="0"/>
              <a:t> </a:t>
            </a:r>
            <a:r>
              <a:rPr lang="ar-SA" dirty="0" smtClean="0">
                <a:solidFill>
                  <a:srgbClr val="FF0000"/>
                </a:solidFill>
              </a:rPr>
              <a:t>التيار الاسمي للقاطع </a:t>
            </a:r>
            <a:r>
              <a:rPr lang="en-US" dirty="0" smtClean="0">
                <a:solidFill>
                  <a:srgbClr val="FF0000"/>
                </a:solidFill>
              </a:rPr>
              <a:t>In </a:t>
            </a:r>
            <a:r>
              <a:rPr lang="ar-SA" dirty="0" smtClean="0">
                <a:solidFill>
                  <a:srgbClr val="FF0000"/>
                </a:solidFill>
              </a:rPr>
              <a:t>:</a:t>
            </a:r>
          </a:p>
          <a:p>
            <a:pPr algn="just"/>
            <a:r>
              <a:rPr lang="ar-SA" sz="2400" b="1" dirty="0" smtClean="0">
                <a:solidFill>
                  <a:srgbClr val="0070C0"/>
                </a:solidFill>
              </a:rPr>
              <a:t>هو التيار الذي يمر بالقاطع بدون إحداث فصل بالقاطع وذلك ضمن شروط العمل الطبيعية التي حددها النظام </a:t>
            </a:r>
            <a:r>
              <a:rPr lang="en-US" sz="2400" b="1" dirty="0" smtClean="0">
                <a:solidFill>
                  <a:schemeClr val="accent3">
                    <a:lumMod val="50000"/>
                  </a:schemeClr>
                </a:solidFill>
                <a:effectLst>
                  <a:outerShdw blurRad="38100" dist="38100" dir="2700000" algn="tl">
                    <a:srgbClr val="000000">
                      <a:alpha val="43137"/>
                    </a:srgbClr>
                  </a:outerShdw>
                </a:effectLst>
              </a:rPr>
              <a:t>IEC 947-2 </a:t>
            </a:r>
            <a:r>
              <a:rPr lang="ar-SA" sz="2400" b="1" dirty="0" smtClean="0">
                <a:solidFill>
                  <a:schemeClr val="accent3">
                    <a:lumMod val="50000"/>
                  </a:schemeClr>
                </a:solidFill>
                <a:effectLst>
                  <a:outerShdw blurRad="38100" dist="38100" dir="2700000" algn="tl">
                    <a:srgbClr val="000000">
                      <a:alpha val="43137"/>
                    </a:srgbClr>
                  </a:outerShdw>
                </a:effectLst>
              </a:rPr>
              <a:t> </a:t>
            </a:r>
            <a:r>
              <a:rPr lang="ar-SA" sz="2400" b="1" dirty="0" smtClean="0"/>
              <a:t>وأهمها:</a:t>
            </a:r>
          </a:p>
          <a:p>
            <a:pPr algn="just"/>
            <a:r>
              <a:rPr lang="ar-SA" sz="2400" b="1" dirty="0" smtClean="0"/>
              <a:t>درجة الحرارة المحيطة المرجعية حيث لا تزيد درجة الحرارة عن 40 ولا تقل عن   -5  درجة مئوية. </a:t>
            </a:r>
          </a:p>
          <a:p>
            <a:pPr algn="just">
              <a:buNone/>
            </a:pPr>
            <a:r>
              <a:rPr lang="ar-SA" sz="2400" b="1" u="sng" dirty="0" smtClean="0">
                <a:effectLst>
                  <a:outerShdw blurRad="38100" dist="38100" dir="2700000" algn="tl">
                    <a:srgbClr val="000000">
                      <a:alpha val="43137"/>
                    </a:srgbClr>
                  </a:outerShdw>
                </a:effectLst>
              </a:rPr>
              <a:t>ملاحظة: </a:t>
            </a:r>
            <a:r>
              <a:rPr lang="ar-SA" sz="2400" b="1" dirty="0" smtClean="0"/>
              <a:t>عندما تكون درجة الحرارة المحيطة أكبر من 40 فإن قيمة التيار  الاسمي تتغير ويتوجب على الشركات المصنعة تحديد قيمة هذا التيار تبعا لدرجة الحرارة المحيطة.</a:t>
            </a:r>
          </a:p>
          <a:p>
            <a:pPr algn="just">
              <a:buNone/>
            </a:pPr>
            <a:r>
              <a:rPr lang="ar-SA" sz="2400" b="1" dirty="0" smtClean="0"/>
              <a:t>قيمة هذا التيار تكون </a:t>
            </a:r>
            <a:r>
              <a:rPr lang="en-US" sz="2400" b="1" dirty="0" smtClean="0"/>
              <a:t>stander </a:t>
            </a:r>
            <a:r>
              <a:rPr lang="ar-SA" sz="2400" b="1" dirty="0" smtClean="0"/>
              <a:t> بين جميع الشركات</a:t>
            </a:r>
          </a:p>
          <a:p>
            <a:pPr algn="just" rtl="0">
              <a:buNone/>
            </a:pPr>
            <a:r>
              <a:rPr lang="en-US" sz="2200" b="1" dirty="0" smtClean="0">
                <a:latin typeface="Times New Roman"/>
              </a:rPr>
              <a:t>6,10,16,25,32,40,50,63,100,125,150,163,200,225,250,300,400,630,800</a:t>
            </a:r>
          </a:p>
          <a:p>
            <a:pPr algn="just" rtl="0">
              <a:buNone/>
            </a:pPr>
            <a:r>
              <a:rPr lang="en-US" sz="2400" b="1" dirty="0" smtClean="0">
                <a:latin typeface="Times New Roman"/>
              </a:rPr>
              <a:t>1000,1200,1500,1750,2000,2500,3000,3200,4000,5000,6300  </a:t>
            </a:r>
            <a:r>
              <a:rPr lang="en-US" sz="2400" b="1" dirty="0" smtClean="0">
                <a:solidFill>
                  <a:srgbClr val="FF0000"/>
                </a:solidFill>
                <a:latin typeface="Times New Roman"/>
              </a:rPr>
              <a:t>Amp</a:t>
            </a:r>
            <a:endParaRPr lang="ar-SA" sz="2400" b="1" dirty="0" smtClean="0">
              <a:solidFill>
                <a:srgbClr val="FF0000"/>
              </a:solidFill>
            </a:endParaRPr>
          </a:p>
          <a:p>
            <a:pPr algn="just">
              <a:buNone/>
            </a:pPr>
            <a:endParaRPr lang="ar-SA" sz="2400" b="1" dirty="0" smtClean="0">
              <a:solidFill>
                <a:srgbClr val="FF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a:buFont typeface="Wingdings" pitchFamily="2" charset="2"/>
              <a:buChar char="Ø"/>
            </a:pPr>
            <a:r>
              <a:rPr lang="ar-SA" dirty="0" smtClean="0">
                <a:solidFill>
                  <a:srgbClr val="FF0000"/>
                </a:solidFill>
              </a:rPr>
              <a:t>استطاعة القطع أو سعة القطع :</a:t>
            </a:r>
          </a:p>
          <a:p>
            <a:r>
              <a:rPr lang="ar-SA" dirty="0" smtClean="0">
                <a:solidFill>
                  <a:srgbClr val="0070C0"/>
                </a:solidFill>
              </a:rPr>
              <a:t>هو أقصى تيار يمكن من مروره في القاطع لحظة القصر والقيام بعملية الفصل دون حدوث أضرار أو تشوهات لمكونات القاطع</a:t>
            </a:r>
            <a:r>
              <a:rPr lang="ar-SA" dirty="0" smtClean="0"/>
              <a:t>.</a:t>
            </a:r>
          </a:p>
          <a:p>
            <a:r>
              <a:rPr lang="ar-SA" dirty="0" smtClean="0"/>
              <a:t>توضع سعة القطع على الواجهة الأمامية للقاطع ضمن مستطيل.</a:t>
            </a:r>
          </a:p>
          <a:p>
            <a:pPr>
              <a:buNone/>
            </a:pPr>
            <a:r>
              <a:rPr lang="ar-SA" dirty="0" smtClean="0"/>
              <a:t>القيم النظامية لاستطاعة القطع :</a:t>
            </a:r>
          </a:p>
          <a:p>
            <a:pPr>
              <a:buNone/>
            </a:pPr>
            <a:r>
              <a:rPr lang="pt-BR" b="1" dirty="0" smtClean="0">
                <a:solidFill>
                  <a:srgbClr val="FF0000"/>
                </a:solidFill>
              </a:rPr>
              <a:t>3000 ;4500 ; 6000</a:t>
            </a:r>
            <a:r>
              <a:rPr lang="pt-BR" b="1" dirty="0" smtClean="0"/>
              <a:t>; 10000 ; 15000 ; 20000 ; 25000 A</a:t>
            </a:r>
          </a:p>
          <a:p>
            <a:pPr algn="just">
              <a:buFont typeface="Wingdings" pitchFamily="2" charset="2"/>
              <a:buChar char="Ø"/>
            </a:pPr>
            <a:r>
              <a:rPr lang="ar-SA" dirty="0" smtClean="0">
                <a:solidFill>
                  <a:srgbClr val="FF0000"/>
                </a:solidFill>
              </a:rPr>
              <a:t>تيار الفصل اللحظي: </a:t>
            </a:r>
            <a:r>
              <a:rPr lang="ar-SA" dirty="0" smtClean="0"/>
              <a:t>وهو أقل تيار يعمل على فصل القاطع في زمن يتراوح بين </a:t>
            </a:r>
            <a:r>
              <a:rPr lang="en-US" dirty="0" smtClean="0"/>
              <a:t>(0.5 to 2sec)</a:t>
            </a:r>
          </a:p>
          <a:p>
            <a:pPr algn="just">
              <a:buFont typeface="Wingdings" pitchFamily="2" charset="2"/>
              <a:buChar char="Ø"/>
            </a:pPr>
            <a:r>
              <a:rPr lang="ar-SA" dirty="0" smtClean="0">
                <a:solidFill>
                  <a:srgbClr val="FF0000"/>
                </a:solidFill>
              </a:rPr>
              <a:t>تيار الفصل التقليدي </a:t>
            </a:r>
            <a:r>
              <a:rPr lang="en-US" dirty="0" smtClean="0">
                <a:solidFill>
                  <a:srgbClr val="FF0000"/>
                </a:solidFill>
              </a:rPr>
              <a:t>It</a:t>
            </a:r>
            <a:r>
              <a:rPr lang="ar-SA" dirty="0" smtClean="0">
                <a:solidFill>
                  <a:srgbClr val="FF0000"/>
                </a:solidFill>
              </a:rPr>
              <a:t>: </a:t>
            </a:r>
            <a:r>
              <a:rPr lang="ar-SA" dirty="0" smtClean="0"/>
              <a:t>هو التيار الذي يحدث فصل في القاطع في زمن أقل من ساعة ويساوي عادة 1.45</a:t>
            </a:r>
            <a:r>
              <a:rPr lang="en-US" dirty="0" smtClean="0"/>
              <a:t>In</a:t>
            </a:r>
            <a:endParaRPr lang="ar-SA" dirty="0"/>
          </a:p>
        </p:txBody>
      </p:sp>
      <p:sp>
        <p:nvSpPr>
          <p:cNvPr id="4" name="عنوان 1"/>
          <p:cNvSpPr>
            <a:spLocks noGrp="1"/>
          </p:cNvSpPr>
          <p:nvPr>
            <p:ph type="title"/>
          </p:nvPr>
        </p:nvSpPr>
        <p:spPr/>
        <p:txBody>
          <a:bodyPr/>
          <a:lstStyle/>
          <a:p>
            <a:pPr algn="r"/>
            <a:r>
              <a:rPr lang="ar-SA" dirty="0" smtClean="0">
                <a:solidFill>
                  <a:srgbClr val="0070C0"/>
                </a:solidFill>
                <a:cs typeface="+mn-cs"/>
              </a:rPr>
              <a:t>القواطع الآلية وفق معيار </a:t>
            </a:r>
            <a:r>
              <a:rPr lang="en-US" dirty="0" smtClean="0">
                <a:solidFill>
                  <a:srgbClr val="0070C0"/>
                </a:solidFill>
                <a:cs typeface="+mn-cs"/>
              </a:rPr>
              <a:t>IEC</a:t>
            </a:r>
            <a:r>
              <a:rPr lang="ar-SA" dirty="0" smtClean="0">
                <a:cs typeface="+mn-cs"/>
              </a:rPr>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fontScale="92500" lnSpcReduction="20000"/>
          </a:bodyPr>
          <a:lstStyle/>
          <a:p>
            <a:r>
              <a:rPr lang="ar-SA" dirty="0" smtClean="0"/>
              <a:t>يحوي القاطع على نوعين من الحماية:</a:t>
            </a:r>
          </a:p>
          <a:p>
            <a:pPr>
              <a:buNone/>
            </a:pPr>
            <a:r>
              <a:rPr lang="ar-SA" dirty="0" smtClean="0">
                <a:solidFill>
                  <a:srgbClr val="FF0000"/>
                </a:solidFill>
              </a:rPr>
              <a:t>حماية حرارية: </a:t>
            </a:r>
            <a:r>
              <a:rPr lang="ar-SA" dirty="0" smtClean="0"/>
              <a:t>تؤمن حماية من التيار الزائد </a:t>
            </a:r>
            <a:r>
              <a:rPr lang="en-US" dirty="0" smtClean="0"/>
              <a:t>overload </a:t>
            </a:r>
            <a:endParaRPr lang="ar-SA" dirty="0" smtClean="0"/>
          </a:p>
          <a:p>
            <a:pPr>
              <a:buNone/>
            </a:pPr>
            <a:r>
              <a:rPr lang="ar-SA" dirty="0" smtClean="0"/>
              <a:t>وتوضع قيمة الحماية الحرارية على الواجهة الأمامية للقاطع وتتواجد بالتيارات التالية: </a:t>
            </a:r>
          </a:p>
          <a:p>
            <a:pPr>
              <a:buNone/>
            </a:pPr>
            <a:r>
              <a:rPr lang="pt-BR" b="1" dirty="0" smtClean="0"/>
              <a:t>0.5, 1, 2, 4,6, 10, 16, 20, 25, 32, 40, 50, 63, 80, 100, 125 A</a:t>
            </a:r>
            <a:r>
              <a:rPr lang="ar-SA" b="1" dirty="0" smtClean="0"/>
              <a:t> بالنسبة </a:t>
            </a:r>
            <a:r>
              <a:rPr lang="ar-SA" b="1" dirty="0" err="1" smtClean="0"/>
              <a:t>لل</a:t>
            </a:r>
            <a:r>
              <a:rPr lang="ar-SA" b="1" dirty="0" smtClean="0"/>
              <a:t> </a:t>
            </a:r>
            <a:r>
              <a:rPr lang="en-US" b="1" dirty="0" smtClean="0"/>
              <a:t>MCB</a:t>
            </a:r>
            <a:endParaRPr lang="ar-SA" b="1" dirty="0" smtClean="0"/>
          </a:p>
          <a:p>
            <a:pPr>
              <a:buNone/>
            </a:pPr>
            <a:r>
              <a:rPr lang="ar-SA" dirty="0" smtClean="0">
                <a:solidFill>
                  <a:srgbClr val="FF0000"/>
                </a:solidFill>
              </a:rPr>
              <a:t>حماية مغناطيسية: </a:t>
            </a:r>
          </a:p>
          <a:p>
            <a:pPr>
              <a:buNone/>
            </a:pPr>
            <a:r>
              <a:rPr lang="ar-SA" dirty="0" smtClean="0">
                <a:solidFill>
                  <a:srgbClr val="0070C0"/>
                </a:solidFill>
              </a:rPr>
              <a:t>تؤمن حماية من دارة القصر </a:t>
            </a:r>
            <a:r>
              <a:rPr lang="en-US" dirty="0" smtClean="0">
                <a:solidFill>
                  <a:srgbClr val="0070C0"/>
                </a:solidFill>
              </a:rPr>
              <a:t>short circuit </a:t>
            </a:r>
            <a:endParaRPr lang="ar-SA" dirty="0" smtClean="0">
              <a:solidFill>
                <a:srgbClr val="0070C0"/>
              </a:solidFill>
            </a:endParaRPr>
          </a:p>
          <a:p>
            <a:pPr>
              <a:buNone/>
            </a:pPr>
            <a:r>
              <a:rPr lang="ar-SA" dirty="0" err="1" smtClean="0"/>
              <a:t>تتوفرفي</a:t>
            </a:r>
            <a:r>
              <a:rPr lang="ar-SA" dirty="0" smtClean="0"/>
              <a:t> النماذج التالية:</a:t>
            </a:r>
          </a:p>
          <a:p>
            <a:pPr>
              <a:buNone/>
            </a:pPr>
            <a:r>
              <a:rPr lang="ar-SA" dirty="0" smtClean="0">
                <a:solidFill>
                  <a:srgbClr val="0070C0"/>
                </a:solidFill>
              </a:rPr>
              <a:t>الصنف </a:t>
            </a:r>
            <a:r>
              <a:rPr lang="en-US" dirty="0" smtClean="0">
                <a:solidFill>
                  <a:srgbClr val="0070C0"/>
                </a:solidFill>
              </a:rPr>
              <a:t>B</a:t>
            </a:r>
            <a:r>
              <a:rPr lang="ar-SA" dirty="0" smtClean="0">
                <a:solidFill>
                  <a:srgbClr val="0070C0"/>
                </a:solidFill>
              </a:rPr>
              <a:t>:</a:t>
            </a:r>
            <a:r>
              <a:rPr lang="en-US" dirty="0" smtClean="0">
                <a:solidFill>
                  <a:srgbClr val="FF0000"/>
                </a:solidFill>
              </a:rPr>
              <a:t>3…5Ir /</a:t>
            </a:r>
            <a:r>
              <a:rPr lang="ar-SA" dirty="0" smtClean="0">
                <a:solidFill>
                  <a:srgbClr val="FF0000"/>
                </a:solidFill>
              </a:rPr>
              <a:t>/</a:t>
            </a:r>
          </a:p>
          <a:p>
            <a:pPr>
              <a:buNone/>
            </a:pPr>
            <a:r>
              <a:rPr lang="ar-SA" dirty="0" smtClean="0"/>
              <a:t>تستخدم :للمولدات, النواقل الطويلة ذات المقاطع الصغيرة , بعض </a:t>
            </a:r>
            <a:r>
              <a:rPr lang="ar-SA" dirty="0" err="1" smtClean="0"/>
              <a:t>دارارت</a:t>
            </a:r>
            <a:r>
              <a:rPr lang="ar-SA" dirty="0" smtClean="0"/>
              <a:t> الإنارة</a:t>
            </a:r>
          </a:p>
        </p:txBody>
      </p:sp>
      <p:sp>
        <p:nvSpPr>
          <p:cNvPr id="4" name="عنوان 1"/>
          <p:cNvSpPr>
            <a:spLocks noGrp="1"/>
          </p:cNvSpPr>
          <p:nvPr>
            <p:ph type="title"/>
          </p:nvPr>
        </p:nvSpPr>
        <p:spPr/>
        <p:txBody>
          <a:bodyPr/>
          <a:lstStyle/>
          <a:p>
            <a:pPr algn="r"/>
            <a:r>
              <a:rPr lang="ar-SA" dirty="0" smtClean="0">
                <a:solidFill>
                  <a:srgbClr val="0070C0"/>
                </a:solidFill>
                <a:cs typeface="+mn-cs"/>
              </a:rPr>
              <a:t>القواطع الآلية وفق معيار </a:t>
            </a:r>
            <a:r>
              <a:rPr lang="en-US" dirty="0" smtClean="0">
                <a:solidFill>
                  <a:srgbClr val="0070C0"/>
                </a:solidFill>
                <a:cs typeface="+mn-cs"/>
              </a:rPr>
              <a:t>IEC</a:t>
            </a:r>
            <a:r>
              <a:rPr lang="ar-SA" dirty="0" smtClean="0">
                <a:cs typeface="+mn-cs"/>
              </a:rPr>
              <a: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a:buNone/>
            </a:pPr>
            <a:r>
              <a:rPr lang="ar-SA" dirty="0" smtClean="0">
                <a:solidFill>
                  <a:srgbClr val="0070C0"/>
                </a:solidFill>
              </a:rPr>
              <a:t>الصنف </a:t>
            </a:r>
            <a:r>
              <a:rPr lang="en-US" dirty="0" smtClean="0">
                <a:solidFill>
                  <a:srgbClr val="0070C0"/>
                </a:solidFill>
              </a:rPr>
              <a:t>C</a:t>
            </a:r>
            <a:r>
              <a:rPr lang="ar-SA" dirty="0" smtClean="0">
                <a:solidFill>
                  <a:srgbClr val="0070C0"/>
                </a:solidFill>
              </a:rPr>
              <a:t>:</a:t>
            </a:r>
            <a:r>
              <a:rPr lang="en-US" dirty="0" smtClean="0">
                <a:solidFill>
                  <a:srgbClr val="FF0000"/>
                </a:solidFill>
              </a:rPr>
              <a:t>5…10Ir/</a:t>
            </a:r>
            <a:r>
              <a:rPr lang="ar-SA" dirty="0" smtClean="0">
                <a:solidFill>
                  <a:srgbClr val="FF0000"/>
                </a:solidFill>
              </a:rPr>
              <a:t>/</a:t>
            </a:r>
          </a:p>
          <a:p>
            <a:pPr>
              <a:buNone/>
            </a:pPr>
            <a:r>
              <a:rPr lang="ar-SA" dirty="0" smtClean="0"/>
              <a:t>المحركات أجهزة الإنارة مع المقلعات.</a:t>
            </a:r>
          </a:p>
          <a:p>
            <a:pPr>
              <a:buNone/>
            </a:pPr>
            <a:r>
              <a:rPr lang="ar-SA" dirty="0" smtClean="0">
                <a:solidFill>
                  <a:srgbClr val="0070C0"/>
                </a:solidFill>
              </a:rPr>
              <a:t>الصنف </a:t>
            </a:r>
            <a:r>
              <a:rPr lang="en-US" dirty="0" smtClean="0">
                <a:solidFill>
                  <a:srgbClr val="0070C0"/>
                </a:solidFill>
              </a:rPr>
              <a:t>D </a:t>
            </a:r>
            <a:r>
              <a:rPr lang="ar-SA" dirty="0" smtClean="0"/>
              <a:t> :</a:t>
            </a:r>
            <a:r>
              <a:rPr lang="en-US" dirty="0" smtClean="0">
                <a:solidFill>
                  <a:srgbClr val="FF0000"/>
                </a:solidFill>
              </a:rPr>
              <a:t>/10..20Ir/ </a:t>
            </a:r>
            <a:endParaRPr lang="ar-SA" dirty="0" smtClean="0">
              <a:solidFill>
                <a:srgbClr val="FF0000"/>
              </a:solidFill>
            </a:endParaRPr>
          </a:p>
          <a:p>
            <a:pPr>
              <a:buNone/>
            </a:pPr>
            <a:r>
              <a:rPr lang="ar-SA" dirty="0" smtClean="0"/>
              <a:t>بعض المحركات والتجهيزات الخاصة, بعض أنواع المحولات</a:t>
            </a:r>
          </a:p>
        </p:txBody>
      </p:sp>
      <p:sp>
        <p:nvSpPr>
          <p:cNvPr id="4" name="عنوان 1"/>
          <p:cNvSpPr>
            <a:spLocks noGrp="1"/>
          </p:cNvSpPr>
          <p:nvPr>
            <p:ph type="title"/>
          </p:nvPr>
        </p:nvSpPr>
        <p:spPr/>
        <p:txBody>
          <a:bodyPr/>
          <a:lstStyle/>
          <a:p>
            <a:pPr algn="r"/>
            <a:r>
              <a:rPr lang="ar-SA" dirty="0" smtClean="0">
                <a:solidFill>
                  <a:srgbClr val="0070C0"/>
                </a:solidFill>
                <a:cs typeface="+mn-cs"/>
              </a:rPr>
              <a:t>القواطع الآلية وفق معيار </a:t>
            </a:r>
            <a:r>
              <a:rPr lang="en-US" dirty="0" smtClean="0">
                <a:solidFill>
                  <a:srgbClr val="0070C0"/>
                </a:solidFill>
                <a:cs typeface="+mn-cs"/>
              </a:rPr>
              <a:t>IEC</a:t>
            </a:r>
            <a:r>
              <a:rPr lang="ar-SA" dirty="0" smtClean="0">
                <a:cs typeface="+mn-cs"/>
              </a:rPr>
              <a:t>:</a:t>
            </a:r>
          </a:p>
        </p:txBody>
      </p:sp>
      <p:pic>
        <p:nvPicPr>
          <p:cNvPr id="5" name="صورة 4" descr="Snap_2014.04.07_01h34m41s_009.png"/>
          <p:cNvPicPr>
            <a:picLocks noChangeAspect="1"/>
          </p:cNvPicPr>
          <p:nvPr/>
        </p:nvPicPr>
        <p:blipFill>
          <a:blip r:embed="rId2"/>
          <a:stretch>
            <a:fillRect/>
          </a:stretch>
        </p:blipFill>
        <p:spPr>
          <a:xfrm>
            <a:off x="1285852" y="3357562"/>
            <a:ext cx="6143667" cy="315098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chemeClr val="accent1">
                    <a:lumMod val="75000"/>
                  </a:schemeClr>
                </a:solidFill>
                <a:cs typeface="Akhbar MT" pitchFamily="2" charset="-78"/>
              </a:rPr>
              <a:t>مكونات لوحة التحكم:</a:t>
            </a:r>
            <a:endParaRPr lang="ar-SA" dirty="0">
              <a:solidFill>
                <a:schemeClr val="accent1">
                  <a:lumMod val="75000"/>
                </a:schemeClr>
              </a:solidFill>
              <a:cs typeface="Akhbar MT" pitchFamily="2" charset="-78"/>
            </a:endParaRPr>
          </a:p>
        </p:txBody>
      </p:sp>
      <p:sp>
        <p:nvSpPr>
          <p:cNvPr id="3" name="عنصر نائب للمحتوى 2"/>
          <p:cNvSpPr>
            <a:spLocks noGrp="1"/>
          </p:cNvSpPr>
          <p:nvPr>
            <p:ph sz="quarter" idx="1"/>
          </p:nvPr>
        </p:nvSpPr>
        <p:spPr/>
        <p:txBody>
          <a:bodyPr>
            <a:normAutofit fontScale="92500" lnSpcReduction="20000"/>
          </a:bodyPr>
          <a:lstStyle/>
          <a:p>
            <a:r>
              <a:rPr lang="ar-SA" dirty="0" smtClean="0">
                <a:solidFill>
                  <a:srgbClr val="002060"/>
                </a:solidFill>
              </a:rPr>
              <a:t>عناصر الدخل:</a:t>
            </a:r>
          </a:p>
          <a:p>
            <a:pPr>
              <a:defRPr/>
            </a:pPr>
            <a:r>
              <a:rPr lang="ar-SA" sz="2800" dirty="0" err="1" smtClean="0"/>
              <a:t>كباسات</a:t>
            </a:r>
            <a:r>
              <a:rPr lang="ar-SA" sz="2800" dirty="0" smtClean="0"/>
              <a:t> التشغيل</a:t>
            </a:r>
          </a:p>
          <a:p>
            <a:pPr>
              <a:defRPr/>
            </a:pPr>
            <a:r>
              <a:rPr lang="ar-SA" sz="2800" dirty="0" smtClean="0"/>
              <a:t>مفاتيح نهاية الشوط</a:t>
            </a:r>
          </a:p>
          <a:p>
            <a:pPr>
              <a:defRPr/>
            </a:pPr>
            <a:r>
              <a:rPr lang="ar-SA" sz="2800" dirty="0" smtClean="0"/>
              <a:t>المؤقتات الزمنية </a:t>
            </a:r>
          </a:p>
          <a:p>
            <a:pPr>
              <a:defRPr/>
            </a:pPr>
            <a:r>
              <a:rPr lang="ar-SA" sz="2800" dirty="0" smtClean="0"/>
              <a:t>العدادات</a:t>
            </a:r>
          </a:p>
          <a:p>
            <a:pPr>
              <a:defRPr/>
            </a:pPr>
            <a:r>
              <a:rPr lang="ar-SA" sz="2800" dirty="0" smtClean="0"/>
              <a:t>فواصم الحماية</a:t>
            </a:r>
          </a:p>
          <a:p>
            <a:pPr>
              <a:defRPr/>
            </a:pPr>
            <a:r>
              <a:rPr lang="ar-SA" sz="2800" dirty="0" smtClean="0"/>
              <a:t>القواطع</a:t>
            </a:r>
          </a:p>
          <a:p>
            <a:pPr>
              <a:defRPr/>
            </a:pPr>
            <a:r>
              <a:rPr lang="ar-SA" sz="2800" dirty="0" smtClean="0"/>
              <a:t>مفاتيح التشغيل</a:t>
            </a:r>
          </a:p>
          <a:p>
            <a:r>
              <a:rPr lang="ar-SA" dirty="0" smtClean="0">
                <a:solidFill>
                  <a:srgbClr val="002060"/>
                </a:solidFill>
              </a:rPr>
              <a:t>عناصر الخرج:</a:t>
            </a:r>
          </a:p>
          <a:p>
            <a:pPr>
              <a:defRPr/>
            </a:pPr>
            <a:r>
              <a:rPr lang="ar-SA" sz="2800" dirty="0" err="1" smtClean="0"/>
              <a:t>الريليهات</a:t>
            </a:r>
            <a:endParaRPr lang="ar-SA" sz="2800" dirty="0" smtClean="0"/>
          </a:p>
          <a:p>
            <a:pPr>
              <a:defRPr/>
            </a:pPr>
            <a:r>
              <a:rPr lang="ar-SA" sz="2800" dirty="0" err="1" smtClean="0"/>
              <a:t>الكونتكتورات</a:t>
            </a:r>
            <a:endParaRPr lang="ar-SA" sz="2800" dirty="0" smtClean="0"/>
          </a:p>
          <a:p>
            <a:endParaRPr lang="ar-SA" dirty="0" smtClean="0">
              <a:solidFill>
                <a:srgbClr val="002060"/>
              </a:solidFill>
            </a:endParaRPr>
          </a:p>
          <a:p>
            <a:endParaRPr lang="ar-SA" dirty="0"/>
          </a:p>
        </p:txBody>
      </p:sp>
      <p:pic>
        <p:nvPicPr>
          <p:cNvPr id="4" name="صورة 3" descr="644425_433137456768444_496713919_n.jpg"/>
          <p:cNvPicPr>
            <a:picLocks noChangeAspect="1"/>
          </p:cNvPicPr>
          <p:nvPr/>
        </p:nvPicPr>
        <p:blipFill>
          <a:blip r:embed="rId2"/>
          <a:srcRect l="7812" t="3125" r="12500" b="1562"/>
          <a:stretch>
            <a:fillRect/>
          </a:stretch>
        </p:blipFill>
        <p:spPr>
          <a:xfrm>
            <a:off x="357158" y="1685072"/>
            <a:ext cx="4572032" cy="4101382"/>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p:txBody>
          <a:bodyPr/>
          <a:lstStyle/>
          <a:p>
            <a:pPr algn="r"/>
            <a:r>
              <a:rPr lang="ar-SA" dirty="0" smtClean="0">
                <a:solidFill>
                  <a:srgbClr val="0070C0"/>
                </a:solidFill>
                <a:cs typeface="+mn-cs"/>
              </a:rPr>
              <a:t>القواطع الآلية وفق معيار </a:t>
            </a:r>
            <a:r>
              <a:rPr lang="en-US" dirty="0" smtClean="0">
                <a:solidFill>
                  <a:srgbClr val="0070C0"/>
                </a:solidFill>
                <a:cs typeface="+mn-cs"/>
              </a:rPr>
              <a:t>IEC</a:t>
            </a:r>
            <a:r>
              <a:rPr lang="ar-SA" dirty="0" smtClean="0">
                <a:cs typeface="+mn-cs"/>
              </a:rPr>
              <a:t>:</a:t>
            </a:r>
          </a:p>
        </p:txBody>
      </p:sp>
      <p:pic>
        <p:nvPicPr>
          <p:cNvPr id="6" name="صورة 5" descr="Snap_2014.04.07_01h36m16s_010.png"/>
          <p:cNvPicPr>
            <a:picLocks noChangeAspect="1"/>
          </p:cNvPicPr>
          <p:nvPr/>
        </p:nvPicPr>
        <p:blipFill>
          <a:blip r:embed="rId2"/>
          <a:stretch>
            <a:fillRect/>
          </a:stretch>
        </p:blipFill>
        <p:spPr>
          <a:xfrm>
            <a:off x="857224" y="1500174"/>
            <a:ext cx="6982800" cy="4963218"/>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descr="Snap_2014.04.07_01h39m06s_011.png"/>
          <p:cNvPicPr>
            <a:picLocks noGrp="1" noChangeAspect="1"/>
          </p:cNvPicPr>
          <p:nvPr>
            <p:ph sz="quarter" idx="1"/>
          </p:nvPr>
        </p:nvPicPr>
        <p:blipFill>
          <a:blip r:embed="rId2"/>
          <a:stretch>
            <a:fillRect/>
          </a:stretch>
        </p:blipFill>
        <p:spPr>
          <a:xfrm>
            <a:off x="357158" y="1571612"/>
            <a:ext cx="6324754" cy="4572000"/>
          </a:xfrm>
        </p:spPr>
      </p:pic>
      <p:sp>
        <p:nvSpPr>
          <p:cNvPr id="4" name="عنوان 1"/>
          <p:cNvSpPr>
            <a:spLocks noGrp="1"/>
          </p:cNvSpPr>
          <p:nvPr>
            <p:ph type="title"/>
          </p:nvPr>
        </p:nvSpPr>
        <p:spPr/>
        <p:txBody>
          <a:bodyPr/>
          <a:lstStyle/>
          <a:p>
            <a:pPr algn="r"/>
            <a:r>
              <a:rPr lang="ar-SA" dirty="0" smtClean="0">
                <a:solidFill>
                  <a:srgbClr val="0070C0"/>
                </a:solidFill>
                <a:cs typeface="+mn-cs"/>
              </a:rPr>
              <a:t>القواطع الآلية </a:t>
            </a:r>
            <a:r>
              <a:rPr lang="en-US" dirty="0" smtClean="0">
                <a:solidFill>
                  <a:srgbClr val="0070C0"/>
                </a:solidFill>
                <a:cs typeface="+mn-cs"/>
              </a:rPr>
              <a:t>MCB </a:t>
            </a:r>
            <a:r>
              <a:rPr lang="ar-SA" dirty="0" smtClean="0">
                <a:solidFill>
                  <a:srgbClr val="0070C0"/>
                </a:solidFill>
                <a:cs typeface="+mn-cs"/>
              </a:rPr>
              <a:t> وفق معيار </a:t>
            </a:r>
            <a:r>
              <a:rPr lang="en-US" dirty="0" smtClean="0">
                <a:solidFill>
                  <a:srgbClr val="0070C0"/>
                </a:solidFill>
                <a:cs typeface="+mn-cs"/>
              </a:rPr>
              <a:t>IEC</a:t>
            </a:r>
            <a:r>
              <a:rPr lang="ar-SA" dirty="0" smtClean="0">
                <a:cs typeface="+mn-cs"/>
              </a:rPr>
              <a:t>:</a:t>
            </a:r>
          </a:p>
        </p:txBody>
      </p:sp>
      <p:sp>
        <p:nvSpPr>
          <p:cNvPr id="6" name="مربع نص 5"/>
          <p:cNvSpPr txBox="1"/>
          <p:nvPr/>
        </p:nvSpPr>
        <p:spPr>
          <a:xfrm>
            <a:off x="6143636" y="3214686"/>
            <a:ext cx="2786082"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just"/>
            <a:r>
              <a:rPr lang="ar-SA" dirty="0" smtClean="0"/>
              <a:t>يعني </a:t>
            </a:r>
            <a:r>
              <a:rPr lang="ar-SA" dirty="0" err="1" smtClean="0"/>
              <a:t>ان</a:t>
            </a:r>
            <a:r>
              <a:rPr lang="ar-SA" dirty="0" smtClean="0"/>
              <a:t> القاطع يقوم بتحديد تيار القصر بفصله قبل الوصول لقيمته العظمى </a:t>
            </a:r>
            <a:endParaRPr lang="ar-SA"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r>
              <a:rPr lang="ar-SA" dirty="0" smtClean="0"/>
              <a:t>تصنف القواطع حسب عدد الأقطاب  إلى :</a:t>
            </a:r>
            <a:endParaRPr lang="ar-SA" dirty="0"/>
          </a:p>
        </p:txBody>
      </p:sp>
      <p:sp>
        <p:nvSpPr>
          <p:cNvPr id="4" name="عنوان 1"/>
          <p:cNvSpPr>
            <a:spLocks noGrp="1"/>
          </p:cNvSpPr>
          <p:nvPr>
            <p:ph type="title"/>
          </p:nvPr>
        </p:nvSpPr>
        <p:spPr/>
        <p:txBody>
          <a:bodyPr/>
          <a:lstStyle/>
          <a:p>
            <a:pPr algn="r"/>
            <a:r>
              <a:rPr lang="ar-SA" dirty="0" smtClean="0">
                <a:solidFill>
                  <a:srgbClr val="0070C0"/>
                </a:solidFill>
                <a:cs typeface="+mn-cs"/>
              </a:rPr>
              <a:t>القواطع الآلية </a:t>
            </a:r>
            <a:r>
              <a:rPr lang="en-US" dirty="0" smtClean="0">
                <a:solidFill>
                  <a:srgbClr val="0070C0"/>
                </a:solidFill>
                <a:cs typeface="+mn-cs"/>
              </a:rPr>
              <a:t>MCB </a:t>
            </a:r>
            <a:r>
              <a:rPr lang="ar-SA" dirty="0" smtClean="0">
                <a:solidFill>
                  <a:srgbClr val="0070C0"/>
                </a:solidFill>
                <a:cs typeface="+mn-cs"/>
              </a:rPr>
              <a:t> وفق معيار </a:t>
            </a:r>
            <a:r>
              <a:rPr lang="en-US" dirty="0" smtClean="0">
                <a:solidFill>
                  <a:srgbClr val="0070C0"/>
                </a:solidFill>
                <a:cs typeface="+mn-cs"/>
              </a:rPr>
              <a:t>IEC</a:t>
            </a:r>
            <a:r>
              <a:rPr lang="ar-SA" dirty="0" smtClean="0">
                <a:cs typeface="+mn-cs"/>
              </a:rPr>
              <a:t>:</a:t>
            </a:r>
          </a:p>
        </p:txBody>
      </p:sp>
      <p:pic>
        <p:nvPicPr>
          <p:cNvPr id="10" name="صورة 9" descr="Snap_2014.04.07_01h49m28s_013.png"/>
          <p:cNvPicPr>
            <a:picLocks noChangeAspect="1"/>
          </p:cNvPicPr>
          <p:nvPr/>
        </p:nvPicPr>
        <p:blipFill>
          <a:blip r:embed="rId2"/>
          <a:stretch>
            <a:fillRect/>
          </a:stretch>
        </p:blipFill>
        <p:spPr>
          <a:xfrm>
            <a:off x="928662" y="2357430"/>
            <a:ext cx="6763694" cy="3496163"/>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a:buNone/>
            </a:pPr>
            <a:r>
              <a:rPr lang="ar-SA" dirty="0" smtClean="0">
                <a:solidFill>
                  <a:srgbClr val="FF0000"/>
                </a:solidFill>
              </a:rPr>
              <a:t>نسبة الجهد </a:t>
            </a:r>
            <a:r>
              <a:rPr lang="en-US" dirty="0" smtClean="0">
                <a:solidFill>
                  <a:srgbClr val="FF0000"/>
                </a:solidFill>
              </a:rPr>
              <a:t>Voltage rating</a:t>
            </a:r>
            <a:r>
              <a:rPr lang="ar-SA" dirty="0" smtClean="0">
                <a:solidFill>
                  <a:srgbClr val="FF0000"/>
                </a:solidFill>
              </a:rPr>
              <a:t>:</a:t>
            </a:r>
          </a:p>
          <a:p>
            <a:pPr>
              <a:buFont typeface="Wingdings" pitchFamily="2" charset="2"/>
              <a:buChar char="v"/>
            </a:pPr>
            <a:r>
              <a:rPr lang="ar-SA" dirty="0" smtClean="0"/>
              <a:t>أعظم قيمة جهد ممكن أن يتعامل معها القاطع.</a:t>
            </a:r>
          </a:p>
          <a:p>
            <a:pPr>
              <a:buFont typeface="Wingdings" pitchFamily="2" charset="2"/>
              <a:buChar char="v"/>
            </a:pPr>
            <a:r>
              <a:rPr lang="ar-SA" dirty="0" smtClean="0"/>
              <a:t>نسبة جهد القاطع ممكن أن تكون اكبر من جهد الدارة ولكن ليس أقل منه مثال:    </a:t>
            </a:r>
          </a:p>
          <a:p>
            <a:pPr lvl="1">
              <a:buNone/>
            </a:pPr>
            <a:r>
              <a:rPr lang="ar-SA" dirty="0" smtClean="0"/>
              <a:t>قاطع بنسبة جهد </a:t>
            </a:r>
            <a:r>
              <a:rPr lang="en-US" dirty="0" smtClean="0"/>
              <a:t>480VAC</a:t>
            </a:r>
            <a:r>
              <a:rPr lang="ar-SA" dirty="0" smtClean="0"/>
              <a:t> يمكن أن يستخدم مع دارة جهدها </a:t>
            </a:r>
            <a:r>
              <a:rPr lang="en-US" dirty="0" smtClean="0"/>
              <a:t>240VAC</a:t>
            </a:r>
            <a:r>
              <a:rPr lang="ar-SA" dirty="0" smtClean="0"/>
              <a:t> ولكن العكس غير صحيح.</a:t>
            </a:r>
          </a:p>
          <a:p>
            <a:pPr marL="92075" lvl="1" indent="0">
              <a:buFont typeface="Wingdings" pitchFamily="2" charset="2"/>
              <a:buChar char="v"/>
            </a:pPr>
            <a:r>
              <a:rPr lang="ar-SA" dirty="0" smtClean="0"/>
              <a:t>تعبر نسبة الجهد على قدرة القاطع على </a:t>
            </a:r>
            <a:r>
              <a:rPr lang="ar-SA" u="sng" dirty="0" smtClean="0">
                <a:effectLst>
                  <a:outerShdw blurRad="38100" dist="38100" dir="2700000" algn="tl">
                    <a:srgbClr val="000000">
                      <a:alpha val="43137"/>
                    </a:srgbClr>
                  </a:outerShdw>
                </a:effectLst>
              </a:rPr>
              <a:t>إخماد القوس الداخلي </a:t>
            </a:r>
            <a:r>
              <a:rPr lang="ar-SA" dirty="0" smtClean="0"/>
              <a:t>الذي يحدث عند فتح تماسات القاطع</a:t>
            </a:r>
          </a:p>
          <a:p>
            <a:pPr marL="92075" lvl="1" indent="0">
              <a:buFont typeface="Wingdings" pitchFamily="2" charset="2"/>
              <a:buChar char="v"/>
            </a:pPr>
            <a:r>
              <a:rPr lang="ar-SA" dirty="0" smtClean="0"/>
              <a:t>في حال وضع نسبة الجهد كالتالي </a:t>
            </a:r>
            <a:r>
              <a:rPr lang="en-US" dirty="0" smtClean="0">
                <a:solidFill>
                  <a:srgbClr val="FF0000"/>
                </a:solidFill>
              </a:rPr>
              <a:t>120/240</a:t>
            </a:r>
            <a:r>
              <a:rPr lang="ar-SA" dirty="0" smtClean="0"/>
              <a:t> هذا يشير إلى أن جهد بين الناقل والأرضي في الدارة لا يتجاوز </a:t>
            </a:r>
            <a:r>
              <a:rPr lang="en-US" dirty="0" smtClean="0"/>
              <a:t>120 v</a:t>
            </a:r>
            <a:r>
              <a:rPr lang="ar-SA" dirty="0" smtClean="0"/>
              <a:t> والجهد بين النواقل لا يتجاوز</a:t>
            </a:r>
            <a:r>
              <a:rPr lang="en-US" dirty="0" smtClean="0"/>
              <a:t>240v </a:t>
            </a:r>
            <a:r>
              <a:rPr lang="ar-SA" dirty="0" smtClean="0"/>
              <a:t> </a:t>
            </a:r>
            <a:endParaRPr lang="ar-SA"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3200" dirty="0" smtClean="0">
                <a:solidFill>
                  <a:srgbClr val="FF0000"/>
                </a:solidFill>
                <a:cs typeface="+mn-cs"/>
              </a:rPr>
              <a:t>تصنيف القواطع حسب التركيب والاستخدام:</a:t>
            </a:r>
            <a:endParaRPr lang="ar-SA" sz="3200" dirty="0">
              <a:solidFill>
                <a:srgbClr val="FF0000"/>
              </a:solidFill>
              <a:cs typeface="+mn-cs"/>
            </a:endParaRPr>
          </a:p>
        </p:txBody>
      </p:sp>
      <p:sp>
        <p:nvSpPr>
          <p:cNvPr id="3" name="عنصر نائب للمحتوى 2"/>
          <p:cNvSpPr>
            <a:spLocks noGrp="1"/>
          </p:cNvSpPr>
          <p:nvPr>
            <p:ph sz="quarter" idx="1"/>
          </p:nvPr>
        </p:nvSpPr>
        <p:spPr/>
        <p:txBody>
          <a:bodyPr/>
          <a:lstStyle/>
          <a:p>
            <a:pPr marL="514350" indent="-514350">
              <a:buFont typeface="+mj-lt"/>
              <a:buAutoNum type="arabicPeriod"/>
            </a:pPr>
            <a:r>
              <a:rPr lang="ar-SA" dirty="0" smtClean="0">
                <a:solidFill>
                  <a:srgbClr val="00B0F0"/>
                </a:solidFill>
              </a:rPr>
              <a:t>القاطع الآلي الصغير </a:t>
            </a:r>
            <a:r>
              <a:rPr lang="en-US" b="1" dirty="0" smtClean="0">
                <a:solidFill>
                  <a:srgbClr val="00B0F0"/>
                </a:solidFill>
              </a:rPr>
              <a:t>Miniature circuit Breaker(MCB)</a:t>
            </a:r>
            <a:endParaRPr lang="ar-SA" b="1" dirty="0" smtClean="0">
              <a:solidFill>
                <a:srgbClr val="00B0F0"/>
              </a:solidFill>
            </a:endParaRPr>
          </a:p>
          <a:p>
            <a:pPr marL="514350" indent="-514350">
              <a:buFont typeface="+mj-lt"/>
              <a:buAutoNum type="arabicPeriod"/>
            </a:pPr>
            <a:r>
              <a:rPr lang="ar-SA" b="1" dirty="0" smtClean="0">
                <a:solidFill>
                  <a:srgbClr val="00B0F0"/>
                </a:solidFill>
              </a:rPr>
              <a:t>القاطع الآلي </a:t>
            </a:r>
            <a:r>
              <a:rPr lang="ar-SA" b="1" dirty="0" err="1" smtClean="0">
                <a:solidFill>
                  <a:srgbClr val="00B0F0"/>
                </a:solidFill>
              </a:rPr>
              <a:t>المقولب</a:t>
            </a:r>
            <a:r>
              <a:rPr lang="ar-SA" b="1" dirty="0" smtClean="0">
                <a:solidFill>
                  <a:srgbClr val="00B0F0"/>
                </a:solidFill>
              </a:rPr>
              <a:t> </a:t>
            </a:r>
            <a:r>
              <a:rPr lang="en-US" b="1" dirty="0" smtClean="0">
                <a:solidFill>
                  <a:srgbClr val="00B0F0"/>
                </a:solidFill>
              </a:rPr>
              <a:t>Molded case Circuit Breaker</a:t>
            </a:r>
            <a:endParaRPr lang="ar-SA" b="1" dirty="0" smtClean="0">
              <a:solidFill>
                <a:srgbClr val="00B0F0"/>
              </a:solidFill>
            </a:endParaRPr>
          </a:p>
          <a:p>
            <a:pPr marL="514350" indent="-514350">
              <a:buFont typeface="+mj-lt"/>
              <a:buAutoNum type="arabicPeriod"/>
            </a:pPr>
            <a:r>
              <a:rPr lang="ar-SA" b="1" dirty="0" smtClean="0">
                <a:solidFill>
                  <a:srgbClr val="00B0F0"/>
                </a:solidFill>
              </a:rPr>
              <a:t>القاطع الآلي الهوائي </a:t>
            </a:r>
            <a:r>
              <a:rPr lang="en-US" b="1" dirty="0" smtClean="0">
                <a:solidFill>
                  <a:srgbClr val="00B0F0"/>
                </a:solidFill>
              </a:rPr>
              <a:t>POWER air circuit breaker</a:t>
            </a:r>
            <a:endParaRPr lang="ar-SA" dirty="0">
              <a:solidFill>
                <a:srgbClr val="00B0F0"/>
              </a:solidFill>
            </a:endParaRPr>
          </a:p>
        </p:txBody>
      </p:sp>
      <p:pic>
        <p:nvPicPr>
          <p:cNvPr id="4" name="صورة 3" descr="Snap_2014.04.07_01h46m21s_012.png"/>
          <p:cNvPicPr>
            <a:picLocks noChangeAspect="1"/>
          </p:cNvPicPr>
          <p:nvPr/>
        </p:nvPicPr>
        <p:blipFill>
          <a:blip r:embed="rId2"/>
          <a:stretch>
            <a:fillRect/>
          </a:stretch>
        </p:blipFill>
        <p:spPr>
          <a:xfrm>
            <a:off x="714348" y="3786190"/>
            <a:ext cx="1476581" cy="1876687"/>
          </a:xfrm>
          <a:prstGeom prst="rect">
            <a:avLst/>
          </a:prstGeom>
          <a:ln>
            <a:noFill/>
          </a:ln>
          <a:effectLst>
            <a:softEdge rad="112500"/>
          </a:effectLst>
        </p:spPr>
      </p:pic>
      <p:pic>
        <p:nvPicPr>
          <p:cNvPr id="5" name="صورة 4" descr="1390686_430007103771535_930109249_n.jpg"/>
          <p:cNvPicPr>
            <a:picLocks noChangeAspect="1"/>
          </p:cNvPicPr>
          <p:nvPr/>
        </p:nvPicPr>
        <p:blipFill>
          <a:blip r:embed="rId3"/>
          <a:stretch>
            <a:fillRect/>
          </a:stretch>
        </p:blipFill>
        <p:spPr>
          <a:xfrm>
            <a:off x="2643174" y="3214686"/>
            <a:ext cx="3333750" cy="3333750"/>
          </a:xfrm>
          <a:prstGeom prst="rect">
            <a:avLst/>
          </a:prstGeom>
        </p:spPr>
      </p:pic>
      <p:pic>
        <p:nvPicPr>
          <p:cNvPr id="6" name="صورة 5" descr="201313113524393313.jpg"/>
          <p:cNvPicPr>
            <a:picLocks noChangeAspect="1"/>
          </p:cNvPicPr>
          <p:nvPr/>
        </p:nvPicPr>
        <p:blipFill>
          <a:blip r:embed="rId4" cstate="print"/>
          <a:stretch>
            <a:fillRect/>
          </a:stretch>
        </p:blipFill>
        <p:spPr>
          <a:xfrm>
            <a:off x="6429388" y="3857628"/>
            <a:ext cx="2133600" cy="1938528"/>
          </a:xfrm>
          <a:prstGeom prst="rect">
            <a:avLst/>
          </a:prstGeom>
        </p:spPr>
      </p:pic>
      <p:sp>
        <p:nvSpPr>
          <p:cNvPr id="7" name="مربع نص 6"/>
          <p:cNvSpPr txBox="1"/>
          <p:nvPr/>
        </p:nvSpPr>
        <p:spPr>
          <a:xfrm>
            <a:off x="1000100" y="5929330"/>
            <a:ext cx="857256" cy="369332"/>
          </a:xfrm>
          <a:prstGeom prst="rect">
            <a:avLst/>
          </a:prstGeom>
          <a:noFill/>
        </p:spPr>
        <p:txBody>
          <a:bodyPr wrap="square" rtlCol="1">
            <a:spAutoFit/>
          </a:bodyPr>
          <a:lstStyle/>
          <a:p>
            <a:r>
              <a:rPr lang="en-US" dirty="0" smtClean="0"/>
              <a:t>MCB   </a:t>
            </a:r>
            <a:endParaRPr lang="ar-SA" dirty="0"/>
          </a:p>
        </p:txBody>
      </p:sp>
      <p:sp>
        <p:nvSpPr>
          <p:cNvPr id="8" name="مربع نص 7"/>
          <p:cNvSpPr txBox="1"/>
          <p:nvPr/>
        </p:nvSpPr>
        <p:spPr>
          <a:xfrm>
            <a:off x="3500430" y="6000768"/>
            <a:ext cx="1357322" cy="369332"/>
          </a:xfrm>
          <a:prstGeom prst="rect">
            <a:avLst/>
          </a:prstGeom>
          <a:noFill/>
        </p:spPr>
        <p:txBody>
          <a:bodyPr wrap="square" rtlCol="1">
            <a:spAutoFit/>
          </a:bodyPr>
          <a:lstStyle/>
          <a:p>
            <a:r>
              <a:rPr lang="en-US" dirty="0" smtClean="0"/>
              <a:t>MCCB</a:t>
            </a:r>
            <a:endParaRPr lang="ar-SA" dirty="0"/>
          </a:p>
        </p:txBody>
      </p:sp>
      <p:sp>
        <p:nvSpPr>
          <p:cNvPr id="9" name="مربع نص 8"/>
          <p:cNvSpPr txBox="1"/>
          <p:nvPr/>
        </p:nvSpPr>
        <p:spPr>
          <a:xfrm>
            <a:off x="6858016" y="5857892"/>
            <a:ext cx="1500198" cy="369332"/>
          </a:xfrm>
          <a:prstGeom prst="rect">
            <a:avLst/>
          </a:prstGeom>
          <a:noFill/>
        </p:spPr>
        <p:txBody>
          <a:bodyPr wrap="square" rtlCol="1">
            <a:spAutoFit/>
          </a:bodyPr>
          <a:lstStyle/>
          <a:p>
            <a:r>
              <a:rPr lang="en-US" dirty="0" smtClean="0"/>
              <a:t>Power air CB</a:t>
            </a:r>
            <a:endParaRPr lang="ar-SA"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err="1" smtClean="0">
                <a:solidFill>
                  <a:srgbClr val="FF0000"/>
                </a:solidFill>
                <a:cs typeface="+mn-cs"/>
              </a:rPr>
              <a:t>ريليه</a:t>
            </a:r>
            <a:r>
              <a:rPr lang="ar-SA" dirty="0" smtClean="0">
                <a:solidFill>
                  <a:srgbClr val="FF0000"/>
                </a:solidFill>
                <a:cs typeface="+mn-cs"/>
              </a:rPr>
              <a:t> الحماية الحرارية </a:t>
            </a:r>
            <a:r>
              <a:rPr lang="en-US" dirty="0" smtClean="0">
                <a:solidFill>
                  <a:srgbClr val="FF0000"/>
                </a:solidFill>
                <a:cs typeface="+mn-cs"/>
              </a:rPr>
              <a:t>overload relay</a:t>
            </a:r>
            <a:endParaRPr lang="ar-SA" dirty="0">
              <a:solidFill>
                <a:srgbClr val="FF0000"/>
              </a:solidFill>
              <a:cs typeface="+mn-cs"/>
            </a:endParaRPr>
          </a:p>
        </p:txBody>
      </p:sp>
      <p:sp>
        <p:nvSpPr>
          <p:cNvPr id="3" name="عنصر نائب للمحتوى 2"/>
          <p:cNvSpPr>
            <a:spLocks noGrp="1"/>
          </p:cNvSpPr>
          <p:nvPr>
            <p:ph sz="quarter" idx="1"/>
          </p:nvPr>
        </p:nvSpPr>
        <p:spPr/>
        <p:txBody>
          <a:bodyPr/>
          <a:lstStyle/>
          <a:p>
            <a:pPr marL="0" indent="0" algn="just">
              <a:buNone/>
            </a:pPr>
            <a:r>
              <a:rPr lang="ar-SA" dirty="0" smtClean="0"/>
              <a:t>وظيفة هذا </a:t>
            </a:r>
            <a:r>
              <a:rPr lang="ar-SA" dirty="0" err="1" smtClean="0"/>
              <a:t>الريليه</a:t>
            </a:r>
            <a:r>
              <a:rPr lang="ar-SA" dirty="0" smtClean="0"/>
              <a:t> (أو القاطع الحراري أو ما يعرف </a:t>
            </a:r>
            <a:r>
              <a:rPr lang="ar-SA" dirty="0" err="1" smtClean="0"/>
              <a:t>بـ</a:t>
            </a:r>
            <a:r>
              <a:rPr lang="ar-SA" dirty="0" smtClean="0"/>
              <a:t> </a:t>
            </a:r>
            <a:r>
              <a:rPr lang="en-US" dirty="0" smtClean="0"/>
              <a:t>overload</a:t>
            </a:r>
            <a:r>
              <a:rPr lang="ar-SA" dirty="0" smtClean="0"/>
              <a:t>) حماية المحرك من تيار زيادة التحميل.</a:t>
            </a:r>
          </a:p>
          <a:p>
            <a:pPr marL="0" indent="0" algn="just">
              <a:buNone/>
            </a:pPr>
            <a:r>
              <a:rPr lang="ar-SA" dirty="0" smtClean="0"/>
              <a:t>حيث يقوم بما يلي:</a:t>
            </a:r>
          </a:p>
          <a:p>
            <a:pPr marL="514350" indent="-514350" algn="just">
              <a:buFont typeface="+mj-lt"/>
              <a:buAutoNum type="arabicPeriod"/>
            </a:pPr>
            <a:r>
              <a:rPr lang="ar-SA" dirty="0" smtClean="0"/>
              <a:t>السماح لزيادة التيار عند بدأ التشغيل</a:t>
            </a:r>
          </a:p>
          <a:p>
            <a:pPr marL="514350" indent="-514350" algn="just">
              <a:buFont typeface="+mj-lt"/>
              <a:buAutoNum type="arabicPeriod"/>
            </a:pPr>
            <a:r>
              <a:rPr lang="ar-SA" dirty="0" smtClean="0"/>
              <a:t>فصل الدارة في حال حدوث زيادة التحميل</a:t>
            </a:r>
          </a:p>
          <a:p>
            <a:pPr marL="514350" indent="-514350" algn="just">
              <a:buFont typeface="+mj-lt"/>
              <a:buAutoNum type="arabicPeriod"/>
            </a:pPr>
            <a:r>
              <a:rPr lang="ar-SA" dirty="0" smtClean="0"/>
              <a:t>توصيل الدارة مرة أخرى بعد ذهاب ظروف زيادة التحميل</a:t>
            </a:r>
          </a:p>
          <a:p>
            <a:pPr marL="514350" indent="-514350" algn="just">
              <a:buNone/>
            </a:pPr>
            <a:r>
              <a:rPr lang="ar-SA" dirty="0" smtClean="0"/>
              <a:t>يوجد نوعين للحماية الحرارية حسب مبدأ العمل:</a:t>
            </a:r>
          </a:p>
          <a:p>
            <a:pPr marL="514350" indent="-514350" algn="just">
              <a:buFont typeface="Wingdings" pitchFamily="2" charset="2"/>
              <a:buChar char="Ø"/>
            </a:pPr>
            <a:r>
              <a:rPr lang="en-US" dirty="0" smtClean="0">
                <a:solidFill>
                  <a:srgbClr val="FF0000"/>
                </a:solidFill>
              </a:rPr>
              <a:t>Thermal over load</a:t>
            </a:r>
            <a:r>
              <a:rPr lang="ar-SA" dirty="0" smtClean="0">
                <a:solidFill>
                  <a:srgbClr val="FF0000"/>
                </a:solidFill>
              </a:rPr>
              <a:t> </a:t>
            </a:r>
            <a:r>
              <a:rPr lang="ar-SA" dirty="0" smtClean="0"/>
              <a:t>تعتمد على مبدأ المزدوجة الحرارية</a:t>
            </a:r>
          </a:p>
          <a:p>
            <a:pPr marL="514350" indent="-514350" algn="just">
              <a:buFont typeface="Wingdings" pitchFamily="2" charset="2"/>
              <a:buChar char="Ø"/>
            </a:pPr>
            <a:r>
              <a:rPr lang="en-US" dirty="0" smtClean="0">
                <a:solidFill>
                  <a:srgbClr val="0070C0"/>
                </a:solidFill>
              </a:rPr>
              <a:t>Magnetic overload</a:t>
            </a:r>
            <a:r>
              <a:rPr lang="ar-SA" dirty="0" smtClean="0">
                <a:solidFill>
                  <a:srgbClr val="0070C0"/>
                </a:solidFill>
              </a:rPr>
              <a:t> </a:t>
            </a:r>
            <a:r>
              <a:rPr lang="ar-SA" dirty="0" smtClean="0"/>
              <a:t>تعتمد على التحريض المغناطيسي</a:t>
            </a:r>
          </a:p>
          <a:p>
            <a:pPr marL="514350" indent="-514350" algn="just">
              <a:buNone/>
            </a:pPr>
            <a:endParaRPr lang="ar-SA"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rgbClr val="FF0000"/>
                </a:solidFill>
                <a:cs typeface="+mn-cs"/>
              </a:rPr>
              <a:t>صنف القطع </a:t>
            </a:r>
            <a:r>
              <a:rPr lang="en-US" dirty="0" smtClean="0">
                <a:solidFill>
                  <a:srgbClr val="FF0000"/>
                </a:solidFill>
                <a:cs typeface="+mn-cs"/>
              </a:rPr>
              <a:t>Trip class</a:t>
            </a:r>
            <a:endParaRPr lang="ar-SA" dirty="0">
              <a:solidFill>
                <a:srgbClr val="FF0000"/>
              </a:solidFill>
              <a:cs typeface="+mn-cs"/>
            </a:endParaRPr>
          </a:p>
        </p:txBody>
      </p:sp>
      <p:sp>
        <p:nvSpPr>
          <p:cNvPr id="3" name="عنصر نائب للمحتوى 2"/>
          <p:cNvSpPr>
            <a:spLocks noGrp="1"/>
          </p:cNvSpPr>
          <p:nvPr>
            <p:ph sz="quarter" idx="1"/>
          </p:nvPr>
        </p:nvSpPr>
        <p:spPr>
          <a:xfrm>
            <a:off x="642910" y="1447800"/>
            <a:ext cx="8043890" cy="4572000"/>
          </a:xfrm>
          <a:ln>
            <a:solidFill>
              <a:srgbClr val="DC2102"/>
            </a:solidFill>
          </a:ln>
        </p:spPr>
        <p:txBody>
          <a:bodyPr/>
          <a:lstStyle/>
          <a:p>
            <a:pPr algn="just"/>
            <a:r>
              <a:rPr lang="ar-SA" dirty="0" smtClean="0"/>
              <a:t>تنسب الحماية الحرارية حسب صنف القطع والذي يحدد </a:t>
            </a:r>
            <a:r>
              <a:rPr lang="ar-SA" dirty="0" smtClean="0">
                <a:solidFill>
                  <a:srgbClr val="0070C0"/>
                </a:solidFill>
              </a:rPr>
              <a:t>طول مدة الزمن التي سوف تأخذها الحماية الحرارية لتفصل في شروط زيادة الحمولة </a:t>
            </a:r>
            <a:r>
              <a:rPr lang="ar-SA" dirty="0" smtClean="0"/>
              <a:t>.</a:t>
            </a:r>
          </a:p>
          <a:p>
            <a:pPr algn="just"/>
            <a:r>
              <a:rPr lang="ar-SA" dirty="0" smtClean="0"/>
              <a:t>أكثر </a:t>
            </a:r>
            <a:r>
              <a:rPr lang="ar-SA" dirty="0" err="1" smtClean="0"/>
              <a:t>الاصناف</a:t>
            </a:r>
            <a:r>
              <a:rPr lang="ar-SA" dirty="0" smtClean="0"/>
              <a:t> شيوعا هم </a:t>
            </a:r>
            <a:r>
              <a:rPr lang="en-US" dirty="0" smtClean="0"/>
              <a:t>Class </a:t>
            </a:r>
            <a:r>
              <a:rPr lang="en-US" dirty="0" smtClean="0">
                <a:solidFill>
                  <a:srgbClr val="FF2121"/>
                </a:solidFill>
              </a:rPr>
              <a:t>10</a:t>
            </a:r>
            <a:r>
              <a:rPr lang="en-US" dirty="0" smtClean="0"/>
              <a:t>,</a:t>
            </a:r>
            <a:r>
              <a:rPr lang="en-US" dirty="0" smtClean="0">
                <a:solidFill>
                  <a:srgbClr val="DC2102"/>
                </a:solidFill>
              </a:rPr>
              <a:t>20</a:t>
            </a:r>
            <a:r>
              <a:rPr lang="en-US" dirty="0" smtClean="0"/>
              <a:t>,</a:t>
            </a:r>
            <a:r>
              <a:rPr lang="en-US" dirty="0" smtClean="0">
                <a:solidFill>
                  <a:srgbClr val="C00000"/>
                </a:solidFill>
              </a:rPr>
              <a:t>30</a:t>
            </a:r>
            <a:endParaRPr lang="ar-SA" dirty="0" smtClean="0">
              <a:solidFill>
                <a:srgbClr val="C00000"/>
              </a:solidFill>
            </a:endParaRPr>
          </a:p>
          <a:p>
            <a:pPr algn="just"/>
            <a:r>
              <a:rPr lang="en-US" dirty="0" smtClean="0"/>
              <a:t> Class 10  </a:t>
            </a:r>
            <a:r>
              <a:rPr lang="ar-SA" dirty="0" smtClean="0"/>
              <a:t>سوف تفصل المحرك خلال </a:t>
            </a:r>
            <a:r>
              <a:rPr lang="ar-SA" dirty="0" smtClean="0">
                <a:solidFill>
                  <a:srgbClr val="00B0F0"/>
                </a:solidFill>
              </a:rPr>
              <a:t>10 ثواني </a:t>
            </a:r>
            <a:r>
              <a:rPr lang="ar-SA" dirty="0" smtClean="0"/>
              <a:t>أو اقل عند يكون التيار 6 أضعاف التيار الاسمي للمحرك وهي المدة التي يحتاجها المحرك عادة ليصل للسرعة الكلية </a:t>
            </a:r>
          </a:p>
          <a:p>
            <a:pPr algn="just"/>
            <a:r>
              <a:rPr lang="ar-SA" dirty="0" smtClean="0"/>
              <a:t>العديد من الأحمال الصناعية وخاصة الأحمال ذات </a:t>
            </a:r>
            <a:r>
              <a:rPr lang="ar-SA" dirty="0" err="1" smtClean="0"/>
              <a:t>العطالة</a:t>
            </a:r>
            <a:r>
              <a:rPr lang="ar-SA" dirty="0" smtClean="0"/>
              <a:t> الكبيرة تتطلب الصنف </a:t>
            </a:r>
            <a:r>
              <a:rPr lang="en-US" dirty="0" smtClean="0"/>
              <a:t>Class 30</a:t>
            </a:r>
            <a:endParaRPr lang="ar-SA" dirty="0" smtClean="0"/>
          </a:p>
          <a:p>
            <a:pPr>
              <a:buNone/>
            </a:pPr>
            <a:endParaRPr lang="ar-SA"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Snap_2014.04.12_21h47m25s_014.png"/>
          <p:cNvPicPr>
            <a:picLocks noChangeAspect="1"/>
          </p:cNvPicPr>
          <p:nvPr/>
        </p:nvPicPr>
        <p:blipFill>
          <a:blip r:embed="rId2"/>
          <a:stretch>
            <a:fillRect/>
          </a:stretch>
        </p:blipFill>
        <p:spPr>
          <a:xfrm>
            <a:off x="285720" y="1000108"/>
            <a:ext cx="5039429" cy="5677693"/>
          </a:xfrm>
          <a:prstGeom prst="rect">
            <a:avLst/>
          </a:prstGeom>
        </p:spPr>
      </p:pic>
      <p:sp>
        <p:nvSpPr>
          <p:cNvPr id="4" name="عنوان 1"/>
          <p:cNvSpPr>
            <a:spLocks noGrp="1"/>
          </p:cNvSpPr>
          <p:nvPr>
            <p:ph type="title"/>
          </p:nvPr>
        </p:nvSpPr>
        <p:spPr/>
        <p:txBody>
          <a:bodyPr/>
          <a:lstStyle/>
          <a:p>
            <a:pPr algn="r"/>
            <a:r>
              <a:rPr lang="ar-SA" dirty="0" smtClean="0">
                <a:solidFill>
                  <a:srgbClr val="FF0000"/>
                </a:solidFill>
                <a:cs typeface="+mn-cs"/>
              </a:rPr>
              <a:t>صنف القطع </a:t>
            </a:r>
            <a:r>
              <a:rPr lang="en-US" dirty="0" smtClean="0">
                <a:solidFill>
                  <a:srgbClr val="FF0000"/>
                </a:solidFill>
                <a:cs typeface="+mn-cs"/>
              </a:rPr>
              <a:t>Trip class</a:t>
            </a:r>
            <a:endParaRPr lang="ar-SA" dirty="0">
              <a:solidFill>
                <a:srgbClr val="FF0000"/>
              </a:solidFill>
              <a:cs typeface="+mn-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en-US" dirty="0" smtClean="0">
                <a:solidFill>
                  <a:srgbClr val="FF0000"/>
                </a:solidFill>
                <a:cs typeface="+mn-cs"/>
              </a:rPr>
              <a:t>Thermal over load</a:t>
            </a:r>
            <a:endParaRPr lang="ar-SA" dirty="0">
              <a:cs typeface="+mn-cs"/>
            </a:endParaRPr>
          </a:p>
        </p:txBody>
      </p:sp>
      <p:sp>
        <p:nvSpPr>
          <p:cNvPr id="3" name="عنصر نائب للمحتوى 2"/>
          <p:cNvSpPr>
            <a:spLocks noGrp="1"/>
          </p:cNvSpPr>
          <p:nvPr>
            <p:ph sz="quarter" idx="1"/>
          </p:nvPr>
        </p:nvSpPr>
        <p:spPr/>
        <p:txBody>
          <a:bodyPr>
            <a:normAutofit lnSpcReduction="10000"/>
          </a:bodyPr>
          <a:lstStyle/>
          <a:p>
            <a:pPr algn="just">
              <a:buNone/>
            </a:pPr>
            <a:r>
              <a:rPr lang="ar-SA" dirty="0" smtClean="0"/>
              <a:t>تتركب هذه الحماية من:</a:t>
            </a:r>
          </a:p>
          <a:p>
            <a:pPr marL="0" indent="0" algn="just">
              <a:buFont typeface="Wingdings" pitchFamily="2" charset="2"/>
              <a:buChar char="v"/>
              <a:tabLst>
                <a:tab pos="0" algn="l"/>
              </a:tabLst>
            </a:pPr>
            <a:r>
              <a:rPr lang="ar-SA" dirty="0" smtClean="0"/>
              <a:t> ثلاث عناصر ازدواجية من ثنائي المعدن </a:t>
            </a:r>
            <a:r>
              <a:rPr lang="en-US" dirty="0" smtClean="0"/>
              <a:t>bimetal  </a:t>
            </a:r>
            <a:r>
              <a:rPr lang="ar-SA" dirty="0" smtClean="0"/>
              <a:t> تتصل على التوالي مع الكونتاكتور وله تدريج لشدة التيار هذا التدريج على نفس قيمة تيار المحرك</a:t>
            </a:r>
          </a:p>
          <a:p>
            <a:pPr marL="0" indent="0" algn="just">
              <a:buFont typeface="Wingdings" pitchFamily="2" charset="2"/>
              <a:buChar char="v"/>
            </a:pPr>
            <a:r>
              <a:rPr lang="ar-SA" dirty="0" smtClean="0"/>
              <a:t> في حال زيادة التيار عن القيمة المضبوطة عليها الحماية الحرارية يؤدي إلى ارتفاع حرارة المزدوجات الحرارية فتنحني وتتمدد وتحرك نقطة فيبر تفصل نقطة مغلقة داخل الحماية هذه النقطة تتصل على التوالي مع ملف الكونتاكتور الذي يعمل على هذا المحرك فيفصل نقاط تلامسه الرئيسية وينقطع التيار عن المحرك.</a:t>
            </a:r>
          </a:p>
          <a:p>
            <a:pPr marL="0" indent="0" algn="just">
              <a:buFont typeface="Wingdings" pitchFamily="2" charset="2"/>
              <a:buChar char="v"/>
            </a:pPr>
            <a:r>
              <a:rPr lang="ar-SA" dirty="0" smtClean="0"/>
              <a:t> بعد معرفة سبب ارتفاع التيار </a:t>
            </a:r>
            <a:r>
              <a:rPr lang="ar-SA" dirty="0" err="1" smtClean="0"/>
              <a:t>و</a:t>
            </a:r>
            <a:r>
              <a:rPr lang="ar-SA" dirty="0" smtClean="0"/>
              <a:t> إصلاحه يضغط على زر </a:t>
            </a:r>
            <a:r>
              <a:rPr lang="en-US" dirty="0" smtClean="0"/>
              <a:t>rest</a:t>
            </a:r>
            <a:r>
              <a:rPr lang="ar-SA" dirty="0" smtClean="0"/>
              <a:t> فتعود نقطة تلامس الحماية مغلقة ويمكن إعادة تشغيل الدارة مرة أخرى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Snap_2014.04.12_20h19m43s_004.png"/>
          <p:cNvPicPr>
            <a:picLocks noChangeAspect="1"/>
          </p:cNvPicPr>
          <p:nvPr/>
        </p:nvPicPr>
        <p:blipFill>
          <a:blip r:embed="rId2"/>
          <a:stretch>
            <a:fillRect/>
          </a:stretch>
        </p:blipFill>
        <p:spPr>
          <a:xfrm>
            <a:off x="5049979" y="1285860"/>
            <a:ext cx="3451111" cy="3500462"/>
          </a:xfrm>
          <a:prstGeom prst="rect">
            <a:avLst/>
          </a:prstGeom>
        </p:spPr>
      </p:pic>
      <p:sp>
        <p:nvSpPr>
          <p:cNvPr id="4" name="عنوان 1"/>
          <p:cNvSpPr>
            <a:spLocks noGrp="1"/>
          </p:cNvSpPr>
          <p:nvPr>
            <p:ph type="title"/>
          </p:nvPr>
        </p:nvSpPr>
        <p:spPr/>
        <p:txBody>
          <a:bodyPr/>
          <a:lstStyle/>
          <a:p>
            <a:pPr algn="r"/>
            <a:r>
              <a:rPr lang="en-US" dirty="0" smtClean="0">
                <a:solidFill>
                  <a:srgbClr val="FF0000"/>
                </a:solidFill>
                <a:cs typeface="+mn-cs"/>
              </a:rPr>
              <a:t>Thermal over load</a:t>
            </a:r>
            <a:endParaRPr lang="ar-SA" dirty="0">
              <a:cs typeface="+mn-cs"/>
            </a:endParaRPr>
          </a:p>
        </p:txBody>
      </p:sp>
      <p:pic>
        <p:nvPicPr>
          <p:cNvPr id="6" name="صورة 5" descr="Snap_2014.04.12_20h20m10s_005.png"/>
          <p:cNvPicPr>
            <a:picLocks noChangeAspect="1"/>
          </p:cNvPicPr>
          <p:nvPr/>
        </p:nvPicPr>
        <p:blipFill>
          <a:blip r:embed="rId3"/>
          <a:stretch>
            <a:fillRect/>
          </a:stretch>
        </p:blipFill>
        <p:spPr>
          <a:xfrm>
            <a:off x="808598" y="1285860"/>
            <a:ext cx="3691964" cy="3571900"/>
          </a:xfrm>
          <a:prstGeom prst="rect">
            <a:avLst/>
          </a:prstGeom>
        </p:spPr>
      </p:pic>
      <p:sp>
        <p:nvSpPr>
          <p:cNvPr id="7" name="مربع نص 6"/>
          <p:cNvSpPr txBox="1"/>
          <p:nvPr/>
        </p:nvSpPr>
        <p:spPr>
          <a:xfrm>
            <a:off x="714348" y="5345684"/>
            <a:ext cx="792961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r>
              <a:rPr lang="ar-SA" dirty="0" smtClean="0"/>
              <a:t>أحيانا تكون درجة الحرارة المحيطة مرتفعة مما يؤدي إلى فصل التيار عن المحرك لذلك تم إيجاد الحل التالي </a:t>
            </a:r>
            <a:endParaRPr lang="ar-S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dirty="0" smtClean="0">
                <a:solidFill>
                  <a:schemeClr val="accent1">
                    <a:lumMod val="75000"/>
                  </a:schemeClr>
                </a:solidFill>
                <a:cs typeface="Akhbar MT" pitchFamily="2" charset="-78"/>
              </a:rPr>
              <a:t>أنواع التماسات </a:t>
            </a:r>
            <a:r>
              <a:rPr lang="en-US" dirty="0" smtClean="0">
                <a:solidFill>
                  <a:schemeClr val="accent1">
                    <a:lumMod val="75000"/>
                  </a:schemeClr>
                </a:solidFill>
                <a:cs typeface="Akhbar MT" pitchFamily="2" charset="-78"/>
              </a:rPr>
              <a:t>Contact Types</a:t>
            </a:r>
            <a:r>
              <a:rPr lang="ar-SA" dirty="0" smtClean="0">
                <a:solidFill>
                  <a:schemeClr val="accent1">
                    <a:lumMod val="75000"/>
                  </a:schemeClr>
                </a:solidFill>
                <a:cs typeface="Akhbar MT" pitchFamily="2" charset="-78"/>
              </a:rPr>
              <a:t>:</a:t>
            </a:r>
            <a:endParaRPr lang="ar-SA" dirty="0">
              <a:solidFill>
                <a:schemeClr val="accent1">
                  <a:lumMod val="75000"/>
                </a:schemeClr>
              </a:solidFill>
              <a:cs typeface="Akhbar MT" pitchFamily="2" charset="-78"/>
            </a:endParaRPr>
          </a:p>
        </p:txBody>
      </p:sp>
      <p:sp>
        <p:nvSpPr>
          <p:cNvPr id="3" name="عنصر نائب للمحتوى 2"/>
          <p:cNvSpPr>
            <a:spLocks noGrp="1"/>
          </p:cNvSpPr>
          <p:nvPr>
            <p:ph sz="quarter" idx="1"/>
          </p:nvPr>
        </p:nvSpPr>
        <p:spPr/>
        <p:txBody>
          <a:bodyPr/>
          <a:lstStyle/>
          <a:p>
            <a:r>
              <a:rPr lang="ar-SA" dirty="0" smtClean="0"/>
              <a:t>أي منتج أو عنصر كهرباء في التحكم الصناعي يجب أن يحتوي على نوعين من التماسات :</a:t>
            </a:r>
          </a:p>
          <a:p>
            <a:r>
              <a:rPr lang="ar-SA" dirty="0" smtClean="0">
                <a:solidFill>
                  <a:srgbClr val="002060"/>
                </a:solidFill>
              </a:rPr>
              <a:t>تماس مفتوح طبيعياً </a:t>
            </a:r>
            <a:r>
              <a:rPr lang="en-US" dirty="0" smtClean="0">
                <a:solidFill>
                  <a:srgbClr val="002060"/>
                </a:solidFill>
              </a:rPr>
              <a:t>:</a:t>
            </a:r>
            <a:r>
              <a:rPr lang="en-US" sz="2800" dirty="0" smtClean="0">
                <a:solidFill>
                  <a:srgbClr val="002060"/>
                </a:solidFill>
              </a:rPr>
              <a:t>Normally Open Contact</a:t>
            </a:r>
            <a:r>
              <a:rPr lang="ar-SA" sz="2400" dirty="0" smtClean="0"/>
              <a:t>لا يمرر هذا التماس التغذية الكهربائية عبره في وضع الراحة (الوضع الطبيعي)</a:t>
            </a:r>
          </a:p>
          <a:p>
            <a:endParaRPr lang="ar-SA" sz="2400" dirty="0" smtClean="0"/>
          </a:p>
          <a:p>
            <a:endParaRPr lang="ar-SA" sz="2400" dirty="0" smtClean="0"/>
          </a:p>
          <a:p>
            <a:endParaRPr lang="ar-SA" sz="2400" dirty="0" smtClean="0">
              <a:solidFill>
                <a:srgbClr val="002060"/>
              </a:solidFill>
            </a:endParaRPr>
          </a:p>
          <a:p>
            <a:r>
              <a:rPr lang="ar-SA" sz="2400" dirty="0" smtClean="0">
                <a:solidFill>
                  <a:srgbClr val="002060"/>
                </a:solidFill>
              </a:rPr>
              <a:t>تماس مغلق طبيعياً </a:t>
            </a:r>
            <a:r>
              <a:rPr lang="en-US" sz="2400" dirty="0" smtClean="0">
                <a:solidFill>
                  <a:srgbClr val="002060"/>
                </a:solidFill>
              </a:rPr>
              <a:t>:</a:t>
            </a:r>
            <a:r>
              <a:rPr lang="en-US" sz="2800" dirty="0" smtClean="0">
                <a:solidFill>
                  <a:srgbClr val="002060"/>
                </a:solidFill>
              </a:rPr>
              <a:t>Normally Close Contact</a:t>
            </a:r>
            <a:r>
              <a:rPr lang="ar-SA" sz="2400" dirty="0" smtClean="0"/>
              <a:t> يمرر هذا التماس التغذية الكهربائية عبره في وضع الراحة (الوضع الطبيعي)</a:t>
            </a:r>
          </a:p>
          <a:p>
            <a:endParaRPr lang="ar-SA" sz="2400" dirty="0" smtClean="0"/>
          </a:p>
          <a:p>
            <a:endParaRPr lang="ar-SA" sz="2400" dirty="0" smtClean="0"/>
          </a:p>
          <a:p>
            <a:endParaRPr lang="ar-SA" sz="2400" dirty="0" smtClean="0"/>
          </a:p>
          <a:p>
            <a:endParaRPr lang="ar-SA" dirty="0" smtClean="0">
              <a:solidFill>
                <a:srgbClr val="002060"/>
              </a:solidFill>
            </a:endParaRPr>
          </a:p>
        </p:txBody>
      </p:sp>
      <p:pic>
        <p:nvPicPr>
          <p:cNvPr id="1027" name="Picture 3"/>
          <p:cNvPicPr>
            <a:picLocks noChangeAspect="1" noChangeArrowheads="1"/>
          </p:cNvPicPr>
          <p:nvPr/>
        </p:nvPicPr>
        <p:blipFill>
          <a:blip r:embed="rId2"/>
          <a:srcRect l="5510" t="24456" r="824" b="2174"/>
          <a:stretch>
            <a:fillRect/>
          </a:stretch>
        </p:blipFill>
        <p:spPr bwMode="auto">
          <a:xfrm>
            <a:off x="2857488" y="3429000"/>
            <a:ext cx="3000396" cy="7942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0" name="Picture 6"/>
          <p:cNvPicPr>
            <a:picLocks noChangeAspect="1" noChangeArrowheads="1"/>
          </p:cNvPicPr>
          <p:nvPr/>
        </p:nvPicPr>
        <p:blipFill>
          <a:blip r:embed="rId3"/>
          <a:srcRect l="5095" r="10842" b="8883"/>
          <a:stretch>
            <a:fillRect/>
          </a:stretch>
        </p:blipFill>
        <p:spPr bwMode="auto">
          <a:xfrm>
            <a:off x="2857488" y="5500701"/>
            <a:ext cx="3000396" cy="7858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p:txBody>
          <a:bodyPr/>
          <a:lstStyle/>
          <a:p>
            <a:pPr algn="r"/>
            <a:r>
              <a:rPr lang="en-US" dirty="0" smtClean="0">
                <a:solidFill>
                  <a:srgbClr val="FF0000"/>
                </a:solidFill>
                <a:cs typeface="+mn-cs"/>
              </a:rPr>
              <a:t>Thermal over load</a:t>
            </a:r>
            <a:endParaRPr lang="ar-SA" dirty="0">
              <a:cs typeface="+mn-cs"/>
            </a:endParaRPr>
          </a:p>
        </p:txBody>
      </p:sp>
      <p:pic>
        <p:nvPicPr>
          <p:cNvPr id="5" name="صورة 4" descr="Snap_2014.04.12_20h20m35s_006.png"/>
          <p:cNvPicPr>
            <a:picLocks noChangeAspect="1"/>
          </p:cNvPicPr>
          <p:nvPr/>
        </p:nvPicPr>
        <p:blipFill>
          <a:blip r:embed="rId2"/>
          <a:stretch>
            <a:fillRect/>
          </a:stretch>
        </p:blipFill>
        <p:spPr>
          <a:xfrm>
            <a:off x="1156810" y="1538023"/>
            <a:ext cx="6830379" cy="3781953"/>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p:txBody>
          <a:bodyPr/>
          <a:lstStyle/>
          <a:p>
            <a:pPr algn="r"/>
            <a:r>
              <a:rPr lang="en-US" dirty="0" smtClean="0">
                <a:solidFill>
                  <a:srgbClr val="FF0000"/>
                </a:solidFill>
                <a:cs typeface="+mn-cs"/>
              </a:rPr>
              <a:t>Thermal over load</a:t>
            </a:r>
            <a:endParaRPr lang="ar-SA" dirty="0">
              <a:cs typeface="+mn-cs"/>
            </a:endParaRPr>
          </a:p>
        </p:txBody>
      </p:sp>
      <p:pic>
        <p:nvPicPr>
          <p:cNvPr id="5" name="صورة 4" descr="overload.jpg"/>
          <p:cNvPicPr>
            <a:picLocks noChangeAspect="1"/>
          </p:cNvPicPr>
          <p:nvPr/>
        </p:nvPicPr>
        <p:blipFill>
          <a:blip r:embed="rId2"/>
          <a:stretch>
            <a:fillRect/>
          </a:stretch>
        </p:blipFill>
        <p:spPr>
          <a:xfrm>
            <a:off x="357158" y="1428736"/>
            <a:ext cx="5572164" cy="4192825"/>
          </a:xfrm>
          <a:prstGeom prst="rect">
            <a:avLst/>
          </a:prstGeom>
        </p:spPr>
      </p:pic>
      <p:pic>
        <p:nvPicPr>
          <p:cNvPr id="6" name="صورة 5" descr="Snap_2014.04.12_20h42m17s_007.png"/>
          <p:cNvPicPr>
            <a:picLocks noChangeAspect="1"/>
          </p:cNvPicPr>
          <p:nvPr/>
        </p:nvPicPr>
        <p:blipFill>
          <a:blip r:embed="rId3"/>
          <a:srcRect t="5681"/>
          <a:stretch>
            <a:fillRect/>
          </a:stretch>
        </p:blipFill>
        <p:spPr>
          <a:xfrm>
            <a:off x="5881387" y="1571612"/>
            <a:ext cx="2333951" cy="1186038"/>
          </a:xfrm>
          <a:prstGeom prst="rect">
            <a:avLst/>
          </a:prstGeom>
        </p:spPr>
      </p:pic>
      <p:pic>
        <p:nvPicPr>
          <p:cNvPr id="7" name="صورة 6" descr="Snap_2014.04.12_20h45m25s_008.png"/>
          <p:cNvPicPr>
            <a:picLocks noChangeAspect="1"/>
          </p:cNvPicPr>
          <p:nvPr/>
        </p:nvPicPr>
        <p:blipFill>
          <a:blip r:embed="rId4"/>
          <a:srcRect l="3571" r="3584"/>
          <a:stretch>
            <a:fillRect/>
          </a:stretch>
        </p:blipFill>
        <p:spPr>
          <a:xfrm>
            <a:off x="6215074" y="3000372"/>
            <a:ext cx="1857388" cy="1114581"/>
          </a:xfrm>
          <a:prstGeom prst="rect">
            <a:avLst/>
          </a:prstGeom>
        </p:spPr>
      </p:pic>
      <p:sp>
        <p:nvSpPr>
          <p:cNvPr id="8" name="مربع نص 7"/>
          <p:cNvSpPr txBox="1"/>
          <p:nvPr/>
        </p:nvSpPr>
        <p:spPr>
          <a:xfrm>
            <a:off x="5929322" y="4286256"/>
            <a:ext cx="3000396" cy="17543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1">
            <a:spAutoFit/>
          </a:bodyPr>
          <a:lstStyle/>
          <a:p>
            <a:pPr algn="just"/>
            <a:r>
              <a:rPr lang="ar-SA" dirty="0" smtClean="0"/>
              <a:t>تحوي الحماية الحرارية على </a:t>
            </a:r>
            <a:r>
              <a:rPr lang="ar-SA" dirty="0" err="1" smtClean="0"/>
              <a:t>تماسين</a:t>
            </a:r>
            <a:r>
              <a:rPr lang="ar-SA" dirty="0" smtClean="0"/>
              <a:t> مساعدين :</a:t>
            </a:r>
          </a:p>
          <a:p>
            <a:pPr algn="just"/>
            <a:r>
              <a:rPr lang="ar-SA" dirty="0" smtClean="0"/>
              <a:t>1- </a:t>
            </a:r>
            <a:r>
              <a:rPr lang="en-US" dirty="0" smtClean="0"/>
              <a:t>NC</a:t>
            </a:r>
            <a:r>
              <a:rPr lang="ar-SA" dirty="0" smtClean="0"/>
              <a:t> (</a:t>
            </a:r>
            <a:r>
              <a:rPr lang="en-US" dirty="0" smtClean="0"/>
              <a:t>(95-96 </a:t>
            </a:r>
            <a:r>
              <a:rPr lang="ar-SA" dirty="0" smtClean="0"/>
              <a:t> هو الذي يفصل تيار عن ملف الكونتاكتور </a:t>
            </a:r>
          </a:p>
          <a:p>
            <a:pPr algn="just"/>
            <a:r>
              <a:rPr lang="ar-SA" dirty="0" smtClean="0"/>
              <a:t>2- </a:t>
            </a:r>
            <a:r>
              <a:rPr lang="en-US" dirty="0" smtClean="0"/>
              <a:t>No </a:t>
            </a:r>
            <a:r>
              <a:rPr lang="ar-SA" dirty="0" smtClean="0"/>
              <a:t>( </a:t>
            </a:r>
            <a:r>
              <a:rPr lang="en-US" dirty="0" smtClean="0"/>
              <a:t>(95-98 or 97-98</a:t>
            </a:r>
            <a:r>
              <a:rPr lang="ar-SA" dirty="0" smtClean="0"/>
              <a:t> توصل مع لمبات تدل على حالة حدوث العطل </a:t>
            </a:r>
            <a:endParaRPr lang="ar-SA" dirty="0"/>
          </a:p>
        </p:txBody>
      </p:sp>
      <p:sp>
        <p:nvSpPr>
          <p:cNvPr id="9" name="مربع نص 8"/>
          <p:cNvSpPr txBox="1"/>
          <p:nvPr/>
        </p:nvSpPr>
        <p:spPr>
          <a:xfrm>
            <a:off x="428596" y="5786454"/>
            <a:ext cx="5000660" cy="646331"/>
          </a:xfrm>
          <a:prstGeom prst="rect">
            <a:avLst/>
          </a:prstGeom>
          <a:noFill/>
        </p:spPr>
        <p:txBody>
          <a:bodyPr wrap="square" rtlCol="1">
            <a:spAutoFit/>
          </a:bodyPr>
          <a:lstStyle/>
          <a:p>
            <a:r>
              <a:rPr lang="ar-SA" dirty="0" smtClean="0"/>
              <a:t>عندما نضغط على زر </a:t>
            </a:r>
            <a:r>
              <a:rPr lang="ar-SA" dirty="0" err="1" smtClean="0"/>
              <a:t>الأيقاف</a:t>
            </a:r>
            <a:r>
              <a:rPr lang="ar-SA" dirty="0" smtClean="0"/>
              <a:t> </a:t>
            </a:r>
            <a:r>
              <a:rPr lang="en-US" dirty="0" smtClean="0"/>
              <a:t>stop </a:t>
            </a:r>
            <a:r>
              <a:rPr lang="ar-SA" dirty="0" smtClean="0"/>
              <a:t> يفصل التماس المساعد المغلق فقط </a:t>
            </a:r>
            <a:endParaRPr lang="ar-SA"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Snap_2014.04.12_20h54m30s_009.png"/>
          <p:cNvPicPr>
            <a:picLocks noChangeAspect="1"/>
          </p:cNvPicPr>
          <p:nvPr/>
        </p:nvPicPr>
        <p:blipFill>
          <a:blip r:embed="rId2"/>
          <a:srcRect l="1667" b="1721"/>
          <a:stretch>
            <a:fillRect/>
          </a:stretch>
        </p:blipFill>
        <p:spPr>
          <a:xfrm>
            <a:off x="357158" y="142852"/>
            <a:ext cx="4214842" cy="6429420"/>
          </a:xfrm>
          <a:prstGeom prst="rect">
            <a:avLst/>
          </a:prstGeom>
        </p:spPr>
      </p:pic>
      <p:sp>
        <p:nvSpPr>
          <p:cNvPr id="5" name="مربع نص 4"/>
          <p:cNvSpPr txBox="1"/>
          <p:nvPr/>
        </p:nvSpPr>
        <p:spPr>
          <a:xfrm>
            <a:off x="1714480" y="1071546"/>
            <a:ext cx="1143008" cy="369332"/>
          </a:xfrm>
          <a:prstGeom prst="rect">
            <a:avLst/>
          </a:prstGeom>
          <a:noFill/>
        </p:spPr>
        <p:txBody>
          <a:bodyPr wrap="square" rtlCol="1">
            <a:spAutoFit/>
          </a:bodyPr>
          <a:lstStyle/>
          <a:p>
            <a:pPr algn="ctr"/>
            <a:r>
              <a:rPr lang="ar-SA" b="1" dirty="0" err="1" smtClean="0">
                <a:solidFill>
                  <a:srgbClr val="92D050"/>
                </a:solidFill>
              </a:rPr>
              <a:t>شنايدر</a:t>
            </a:r>
            <a:r>
              <a:rPr lang="ar-SA" b="1" dirty="0" smtClean="0">
                <a:solidFill>
                  <a:srgbClr val="92D050"/>
                </a:solidFill>
              </a:rPr>
              <a:t> </a:t>
            </a:r>
            <a:endParaRPr lang="ar-SA" b="1" dirty="0">
              <a:solidFill>
                <a:srgbClr val="92D050"/>
              </a:solidFill>
            </a:endParaRPr>
          </a:p>
        </p:txBody>
      </p:sp>
      <p:sp>
        <p:nvSpPr>
          <p:cNvPr id="7" name="مربع نص 6"/>
          <p:cNvSpPr txBox="1"/>
          <p:nvPr/>
        </p:nvSpPr>
        <p:spPr>
          <a:xfrm>
            <a:off x="5000628" y="1000108"/>
            <a:ext cx="3571900" cy="1631216"/>
          </a:xfrm>
          <a:prstGeom prst="rect">
            <a:avLst/>
          </a:prstGeom>
          <a:noFill/>
        </p:spPr>
        <p:txBody>
          <a:bodyPr wrap="square" rtlCol="1">
            <a:spAutoFit/>
          </a:bodyPr>
          <a:lstStyle/>
          <a:p>
            <a:pPr algn="just"/>
            <a:r>
              <a:rPr lang="ar-SA" sz="2000" dirty="0" smtClean="0"/>
              <a:t>الحماية الحرارية في شركة </a:t>
            </a:r>
            <a:r>
              <a:rPr lang="ar-SA" sz="2000" dirty="0" err="1" smtClean="0"/>
              <a:t>شنايدر</a:t>
            </a:r>
            <a:r>
              <a:rPr lang="ar-SA" sz="2000" dirty="0" smtClean="0"/>
              <a:t> يرمز لها </a:t>
            </a:r>
            <a:r>
              <a:rPr lang="en-US" sz="2000" b="1" dirty="0" err="1" smtClean="0">
                <a:solidFill>
                  <a:srgbClr val="92D050"/>
                </a:solidFill>
                <a:effectLst>
                  <a:outerShdw blurRad="38100" dist="38100" dir="2700000" algn="tl">
                    <a:srgbClr val="000000">
                      <a:alpha val="43137"/>
                    </a:srgbClr>
                  </a:outerShdw>
                </a:effectLst>
              </a:rPr>
              <a:t>Lrd</a:t>
            </a:r>
            <a:r>
              <a:rPr lang="en-US" sz="2000" b="1" dirty="0" smtClean="0">
                <a:solidFill>
                  <a:srgbClr val="92D050"/>
                </a:solidFill>
                <a:effectLst>
                  <a:outerShdw blurRad="38100" dist="38100" dir="2700000" algn="tl">
                    <a:srgbClr val="000000">
                      <a:alpha val="43137"/>
                    </a:srgbClr>
                  </a:outerShdw>
                </a:effectLst>
              </a:rPr>
              <a:t> </a:t>
            </a:r>
            <a:r>
              <a:rPr lang="ar-SA" sz="2000" dirty="0" smtClean="0"/>
              <a:t> </a:t>
            </a:r>
          </a:p>
          <a:p>
            <a:pPr algn="just"/>
            <a:r>
              <a:rPr lang="ar-SA" sz="2000" dirty="0" smtClean="0"/>
              <a:t>الجدول يوضح الرمز المرجعي للحماية الحرارية ومجال التيار التي تتعامل معه </a:t>
            </a:r>
          </a:p>
          <a:p>
            <a:pPr algn="just"/>
            <a:r>
              <a:rPr lang="ar-SA" sz="2000" dirty="0" smtClean="0"/>
              <a:t>ونوع الكونتاكتور التي توصل به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descr="Snap_2014.04.12_21h25m42s_012.png"/>
          <p:cNvPicPr>
            <a:picLocks noChangeAspect="1"/>
          </p:cNvPicPr>
          <p:nvPr/>
        </p:nvPicPr>
        <p:blipFill>
          <a:blip r:embed="rId2"/>
          <a:stretch>
            <a:fillRect/>
          </a:stretch>
        </p:blipFill>
        <p:spPr>
          <a:xfrm>
            <a:off x="0" y="1323202"/>
            <a:ext cx="4401165" cy="5534798"/>
          </a:xfrm>
          <a:prstGeom prst="rect">
            <a:avLst/>
          </a:prstGeom>
        </p:spPr>
      </p:pic>
      <p:pic>
        <p:nvPicPr>
          <p:cNvPr id="8" name="صورة 7" descr="Snap_2014.04.12_21h27m02s_013.png"/>
          <p:cNvPicPr>
            <a:picLocks noChangeAspect="1"/>
          </p:cNvPicPr>
          <p:nvPr/>
        </p:nvPicPr>
        <p:blipFill>
          <a:blip r:embed="rId3"/>
          <a:stretch>
            <a:fillRect/>
          </a:stretch>
        </p:blipFill>
        <p:spPr>
          <a:xfrm>
            <a:off x="0" y="0"/>
            <a:ext cx="7492203" cy="1348004"/>
          </a:xfrm>
          <a:prstGeom prst="rect">
            <a:avLst/>
          </a:prstGeom>
        </p:spPr>
      </p:pic>
      <p:sp>
        <p:nvSpPr>
          <p:cNvPr id="9" name="مربع نص 8"/>
          <p:cNvSpPr txBox="1"/>
          <p:nvPr/>
        </p:nvSpPr>
        <p:spPr>
          <a:xfrm>
            <a:off x="4572000" y="1428736"/>
            <a:ext cx="4357718"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ar-SA" sz="2000" dirty="0" smtClean="0"/>
              <a:t>مثال على الحماية الحرارية من شركة </a:t>
            </a:r>
            <a:r>
              <a:rPr lang="ar-SA" sz="2000" dirty="0" err="1" smtClean="0"/>
              <a:t>سيمنس</a:t>
            </a:r>
            <a:endParaRPr lang="ar-SA" sz="2000" dirty="0" smtClean="0"/>
          </a:p>
          <a:p>
            <a:r>
              <a:rPr lang="ar-SA" sz="2000" dirty="0" smtClean="0"/>
              <a:t>الحماية </a:t>
            </a:r>
            <a:r>
              <a:rPr lang="en-US" sz="2000" dirty="0" smtClean="0">
                <a:solidFill>
                  <a:srgbClr val="0070C0"/>
                </a:solidFill>
              </a:rPr>
              <a:t>3RU11</a:t>
            </a:r>
            <a:r>
              <a:rPr lang="en-US" sz="2000" dirty="0" smtClean="0"/>
              <a:t> </a:t>
            </a:r>
            <a:r>
              <a:rPr lang="ar-SA" sz="2000" dirty="0" smtClean="0"/>
              <a:t>تتعامل مع تيار حتى 100 أمبير </a:t>
            </a:r>
          </a:p>
          <a:p>
            <a:r>
              <a:rPr lang="ar-SA" sz="2000" dirty="0" smtClean="0"/>
              <a:t>صنف الفصل هو </a:t>
            </a:r>
            <a:r>
              <a:rPr lang="en-US" sz="2000" dirty="0" smtClean="0">
                <a:solidFill>
                  <a:srgbClr val="FF0000"/>
                </a:solidFill>
              </a:rPr>
              <a:t>Class10</a:t>
            </a:r>
            <a:r>
              <a:rPr lang="en-US" sz="2000" dirty="0" smtClean="0"/>
              <a:t> </a:t>
            </a:r>
            <a:endParaRPr lang="ar-SA" sz="2000" dirty="0" smtClean="0"/>
          </a:p>
          <a:p>
            <a:r>
              <a:rPr lang="ar-SA" sz="2000" dirty="0" smtClean="0"/>
              <a:t>تحوي الحماية ضمن هذه السلسلة على :</a:t>
            </a:r>
          </a:p>
          <a:p>
            <a:pPr>
              <a:buFont typeface="Wingdings" pitchFamily="2" charset="2"/>
              <a:buChar char="§"/>
            </a:pPr>
            <a:r>
              <a:rPr lang="ar-SA" sz="2000" dirty="0" smtClean="0"/>
              <a:t> </a:t>
            </a:r>
            <a:r>
              <a:rPr lang="ar-SA" sz="2000" dirty="0" err="1" smtClean="0"/>
              <a:t>تماسين</a:t>
            </a:r>
            <a:r>
              <a:rPr lang="ar-SA" sz="2000" dirty="0" smtClean="0"/>
              <a:t> مساعدين </a:t>
            </a:r>
            <a:r>
              <a:rPr lang="en-US" sz="2000" dirty="0" smtClean="0"/>
              <a:t>NO and NC</a:t>
            </a:r>
            <a:endParaRPr lang="ar-SA" sz="2000" dirty="0" smtClean="0"/>
          </a:p>
          <a:p>
            <a:pPr>
              <a:buFont typeface="Wingdings" pitchFamily="2" charset="2"/>
              <a:buChar char="§"/>
            </a:pPr>
            <a:r>
              <a:rPr lang="ar-SA" sz="2000" dirty="0" smtClean="0"/>
              <a:t>زر يختار إعادة التشغيل </a:t>
            </a:r>
            <a:r>
              <a:rPr lang="ar-SA" sz="2000" dirty="0" err="1" smtClean="0"/>
              <a:t>الي</a:t>
            </a:r>
            <a:r>
              <a:rPr lang="ar-SA" sz="2000" dirty="0" smtClean="0"/>
              <a:t> أو يدوي</a:t>
            </a:r>
          </a:p>
          <a:p>
            <a:pPr>
              <a:buFont typeface="Wingdings" pitchFamily="2" charset="2"/>
              <a:buChar char="§"/>
            </a:pPr>
            <a:r>
              <a:rPr lang="ar-SA" sz="2000" dirty="0" smtClean="0"/>
              <a:t> خاصية الاختبار </a:t>
            </a:r>
          </a:p>
          <a:p>
            <a:pPr>
              <a:buFont typeface="Wingdings" pitchFamily="2" charset="2"/>
              <a:buChar char="§"/>
            </a:pPr>
            <a:r>
              <a:rPr lang="ar-SA" sz="2000" dirty="0" smtClean="0"/>
              <a:t>زر </a:t>
            </a:r>
            <a:r>
              <a:rPr lang="ar-SA" sz="2000" dirty="0" err="1" smtClean="0"/>
              <a:t>الايقاف</a:t>
            </a:r>
            <a:endParaRPr lang="ar-SA" sz="2000" dirty="0" smtClean="0"/>
          </a:p>
          <a:p>
            <a:pPr>
              <a:buFont typeface="Wingdings" pitchFamily="2" charset="2"/>
              <a:buChar char="§"/>
            </a:pPr>
            <a:r>
              <a:rPr lang="ar-SA" sz="2000" dirty="0" smtClean="0"/>
              <a:t>حساس لسقوط أحد </a:t>
            </a:r>
            <a:r>
              <a:rPr lang="ar-SA" sz="2000" dirty="0" err="1" smtClean="0"/>
              <a:t>الفازات</a:t>
            </a:r>
            <a:endParaRPr lang="ar-SA" sz="20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SA" dirty="0" smtClean="0">
                <a:solidFill>
                  <a:srgbClr val="FF0000"/>
                </a:solidFill>
                <a:cs typeface="+mn-cs"/>
              </a:rPr>
              <a:t>الحماية الحرارية الإلكترونية</a:t>
            </a:r>
            <a:br>
              <a:rPr lang="ar-SA" dirty="0" smtClean="0">
                <a:solidFill>
                  <a:srgbClr val="FF0000"/>
                </a:solidFill>
                <a:cs typeface="+mn-cs"/>
              </a:rPr>
            </a:br>
            <a:r>
              <a:rPr lang="en-US" dirty="0" smtClean="0">
                <a:solidFill>
                  <a:srgbClr val="FF0000"/>
                </a:solidFill>
                <a:cs typeface="+mn-cs"/>
              </a:rPr>
              <a:t>Magnetic overload</a:t>
            </a:r>
            <a:endParaRPr lang="ar-SA" dirty="0">
              <a:solidFill>
                <a:srgbClr val="FF0000"/>
              </a:solidFill>
              <a:cs typeface="+mn-cs"/>
            </a:endParaRPr>
          </a:p>
        </p:txBody>
      </p:sp>
      <p:sp>
        <p:nvSpPr>
          <p:cNvPr id="3" name="عنصر نائب للمحتوى 2"/>
          <p:cNvSpPr>
            <a:spLocks noGrp="1"/>
          </p:cNvSpPr>
          <p:nvPr>
            <p:ph sz="quarter" idx="1"/>
          </p:nvPr>
        </p:nvSpPr>
        <p:spPr/>
        <p:txBody>
          <a:bodyPr>
            <a:noAutofit/>
          </a:bodyPr>
          <a:lstStyle/>
          <a:p>
            <a:pPr>
              <a:buNone/>
            </a:pPr>
            <a:r>
              <a:rPr lang="ar-SA" sz="1600" dirty="0" smtClean="0"/>
              <a:t>تمتاز عن الحماية الحرارية ذات المزدوجة:</a:t>
            </a:r>
          </a:p>
          <a:p>
            <a:r>
              <a:rPr lang="ar-SA" sz="1600" dirty="0" smtClean="0"/>
              <a:t>عدم </a:t>
            </a:r>
            <a:r>
              <a:rPr lang="ar-SA" sz="1600" dirty="0" err="1" smtClean="0"/>
              <a:t>تاثرها</a:t>
            </a:r>
            <a:r>
              <a:rPr lang="ar-SA" sz="1600" dirty="0" smtClean="0"/>
              <a:t> بدرجة الحرارة المحيطة</a:t>
            </a:r>
          </a:p>
          <a:p>
            <a:r>
              <a:rPr lang="ar-SA" sz="1600" dirty="0" smtClean="0"/>
              <a:t>حساسيتها العالية </a:t>
            </a:r>
          </a:p>
          <a:p>
            <a:r>
              <a:rPr lang="ar-SA" sz="1600" dirty="0" smtClean="0"/>
              <a:t>سرعتها العالية للتحسس بارتفاع التيار</a:t>
            </a:r>
          </a:p>
          <a:p>
            <a:pPr>
              <a:buNone/>
            </a:pPr>
            <a:r>
              <a:rPr lang="ar-SA" sz="1600" dirty="0" smtClean="0"/>
              <a:t>مبدأ العمل :</a:t>
            </a:r>
          </a:p>
          <a:p>
            <a:pPr marL="0" indent="0" algn="just">
              <a:buNone/>
            </a:pPr>
            <a:r>
              <a:rPr lang="ar-SA" sz="1800" dirty="0" smtClean="0"/>
              <a:t>تعتمد هذه الحماية على </a:t>
            </a:r>
            <a:r>
              <a:rPr lang="ar-SA" sz="1800" dirty="0" smtClean="0">
                <a:solidFill>
                  <a:srgbClr val="FF0000"/>
                </a:solidFill>
              </a:rPr>
              <a:t>قياس </a:t>
            </a:r>
            <a:r>
              <a:rPr lang="ar-SA" sz="1800" dirty="0" err="1" smtClean="0">
                <a:solidFill>
                  <a:srgbClr val="FF0000"/>
                </a:solidFill>
              </a:rPr>
              <a:t>الفيص</a:t>
            </a:r>
            <a:r>
              <a:rPr lang="ar-SA" sz="1800" dirty="0" smtClean="0">
                <a:solidFill>
                  <a:srgbClr val="FF0000"/>
                </a:solidFill>
              </a:rPr>
              <a:t> المغناطيسي</a:t>
            </a:r>
            <a:r>
              <a:rPr lang="ar-SA" sz="1800" dirty="0" smtClean="0"/>
              <a:t>.  حيث تبدل التماسات وضعها هند وصل التغذية وعند حدوث عطل تعود التماسات لوضعها السابق (عكس الحماية ذات المزدوجة من حيث التماسات).</a:t>
            </a:r>
          </a:p>
          <a:p>
            <a:pPr marL="0" indent="0" algn="just">
              <a:buNone/>
            </a:pPr>
            <a:r>
              <a:rPr lang="ar-SA" sz="1800" dirty="0" smtClean="0"/>
              <a:t>مكونات واجهة الحماية الالكترونية:</a:t>
            </a:r>
          </a:p>
          <a:p>
            <a:pPr marL="0" indent="0" algn="just">
              <a:buNone/>
            </a:pPr>
            <a:r>
              <a:rPr lang="ar-SA" sz="1200" b="1" dirty="0" smtClean="0"/>
              <a:t>تحوي ثلاث لوالب وهي :</a:t>
            </a:r>
            <a:endParaRPr lang="ar-SA" sz="1800" b="1" dirty="0" smtClean="0"/>
          </a:p>
          <a:p>
            <a:pPr marL="0" indent="0" algn="just">
              <a:buNone/>
            </a:pPr>
            <a:r>
              <a:rPr lang="ar-SA" sz="1800" b="1" dirty="0" smtClean="0">
                <a:solidFill>
                  <a:srgbClr val="0070C0"/>
                </a:solidFill>
              </a:rPr>
              <a:t>1- </a:t>
            </a:r>
            <a:r>
              <a:rPr lang="en-US" sz="1800" b="1" dirty="0" smtClean="0">
                <a:solidFill>
                  <a:srgbClr val="0070C0"/>
                </a:solidFill>
              </a:rPr>
              <a:t>Load</a:t>
            </a:r>
            <a:r>
              <a:rPr lang="ar-SA" sz="1800" b="1" dirty="0" smtClean="0">
                <a:solidFill>
                  <a:srgbClr val="0070C0"/>
                </a:solidFill>
              </a:rPr>
              <a:t> (</a:t>
            </a:r>
            <a:r>
              <a:rPr lang="en-US" sz="1800" b="1" dirty="0" smtClean="0">
                <a:solidFill>
                  <a:srgbClr val="0070C0"/>
                </a:solidFill>
              </a:rPr>
              <a:t>5..60A</a:t>
            </a:r>
            <a:r>
              <a:rPr lang="ar-SA" sz="1800" b="1" dirty="0" smtClean="0">
                <a:solidFill>
                  <a:srgbClr val="0070C0"/>
                </a:solidFill>
              </a:rPr>
              <a:t>) ويتحدد من خلال تيار الحمل .</a:t>
            </a:r>
          </a:p>
          <a:p>
            <a:pPr marL="0" indent="0" algn="just">
              <a:buNone/>
            </a:pPr>
            <a:r>
              <a:rPr lang="ar-SA" sz="1800" dirty="0" smtClean="0"/>
              <a:t>مثلا عند وصل محرك يستجر تيار </a:t>
            </a:r>
            <a:r>
              <a:rPr lang="en-US" sz="1800" dirty="0" smtClean="0"/>
              <a:t>10A </a:t>
            </a:r>
            <a:r>
              <a:rPr lang="ar-SA" sz="1800" dirty="0" smtClean="0"/>
              <a:t> نعاير هذا اللولب بأن تفصل الحماية عند تجاوز التيار الاسمي للمحرك القيمة </a:t>
            </a:r>
            <a:r>
              <a:rPr lang="en-US" sz="1800" dirty="0" smtClean="0"/>
              <a:t>10A .</a:t>
            </a:r>
            <a:endParaRPr lang="ar-SA" sz="1800" dirty="0" smtClean="0"/>
          </a:p>
          <a:p>
            <a:pPr marL="0" indent="0" algn="just">
              <a:buNone/>
            </a:pPr>
            <a:r>
              <a:rPr lang="ar-SA" sz="1800" b="1" dirty="0" smtClean="0">
                <a:solidFill>
                  <a:srgbClr val="0070C0"/>
                </a:solidFill>
              </a:rPr>
              <a:t>2- </a:t>
            </a:r>
            <a:r>
              <a:rPr lang="en-US" sz="1800" b="1" dirty="0" smtClean="0">
                <a:solidFill>
                  <a:srgbClr val="0070C0"/>
                </a:solidFill>
              </a:rPr>
              <a:t>D-Time</a:t>
            </a:r>
            <a:r>
              <a:rPr lang="ar-SA" sz="1800" b="1" dirty="0" smtClean="0">
                <a:solidFill>
                  <a:srgbClr val="0070C0"/>
                </a:solidFill>
              </a:rPr>
              <a:t> (</a:t>
            </a:r>
            <a:r>
              <a:rPr lang="en-US" sz="1800" b="1" dirty="0" smtClean="0">
                <a:solidFill>
                  <a:srgbClr val="0070C0"/>
                </a:solidFill>
              </a:rPr>
              <a:t>(10..50sec</a:t>
            </a:r>
            <a:r>
              <a:rPr lang="ar-SA" sz="1800" b="1" dirty="0" smtClean="0">
                <a:solidFill>
                  <a:srgbClr val="0070C0"/>
                </a:solidFill>
              </a:rPr>
              <a:t>: خاص بتيار الإقلاع </a:t>
            </a:r>
          </a:p>
          <a:p>
            <a:pPr marL="0" indent="0" algn="just">
              <a:buNone/>
            </a:pPr>
            <a:r>
              <a:rPr lang="ar-SA" sz="1800" dirty="0" smtClean="0"/>
              <a:t>عند </a:t>
            </a:r>
            <a:r>
              <a:rPr lang="ar-SA" sz="1800" dirty="0" err="1" smtClean="0"/>
              <a:t>اقلاع</a:t>
            </a:r>
            <a:r>
              <a:rPr lang="ar-SA" sz="1800" dirty="0" smtClean="0"/>
              <a:t> المحرك يتم سحب تيار أكبر من تياره الاسمي والذي قد يكون أكبر منه </a:t>
            </a:r>
            <a:r>
              <a:rPr lang="ar-SA" sz="1800" dirty="0" err="1" smtClean="0"/>
              <a:t>بـ</a:t>
            </a:r>
            <a:r>
              <a:rPr lang="ar-SA" sz="1800" dirty="0" smtClean="0"/>
              <a:t> </a:t>
            </a:r>
            <a:r>
              <a:rPr lang="en-US" sz="1800" dirty="0" smtClean="0"/>
              <a:t> 7 </a:t>
            </a:r>
            <a:r>
              <a:rPr lang="ar-SA" sz="1800" dirty="0" smtClean="0"/>
              <a:t> أضعاف لذلك نحدد عن طريق هذا اللولب زمن إقلاع المحرك فعند تجاوز هذا الزمن المضبوط وعدم انخفاض التيار عن قيمته العليا تقوم الحماية </a:t>
            </a:r>
            <a:r>
              <a:rPr lang="ar-SA" sz="1800" dirty="0" err="1" smtClean="0"/>
              <a:t>اللكترونية</a:t>
            </a:r>
            <a:r>
              <a:rPr lang="ar-SA" sz="1800" dirty="0" smtClean="0"/>
              <a:t> بفصل التيار عن المحرك لحمايته من التلف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fontScale="92500" lnSpcReduction="10000"/>
          </a:bodyPr>
          <a:lstStyle/>
          <a:p>
            <a:pPr marL="0" indent="0" algn="just">
              <a:buNone/>
            </a:pPr>
            <a:r>
              <a:rPr lang="ar-SA" sz="2800" b="1" dirty="0" smtClean="0">
                <a:solidFill>
                  <a:srgbClr val="0070C0"/>
                </a:solidFill>
              </a:rPr>
              <a:t> </a:t>
            </a:r>
            <a:r>
              <a:rPr lang="ar-SA" b="1" dirty="0" smtClean="0">
                <a:solidFill>
                  <a:srgbClr val="0070C0"/>
                </a:solidFill>
              </a:rPr>
              <a:t>3-</a:t>
            </a:r>
            <a:r>
              <a:rPr lang="en-US" b="1" dirty="0" smtClean="0">
                <a:solidFill>
                  <a:srgbClr val="0070C0"/>
                </a:solidFill>
              </a:rPr>
              <a:t> O-Time </a:t>
            </a:r>
            <a:r>
              <a:rPr lang="ar-SA" b="1" dirty="0" smtClean="0">
                <a:solidFill>
                  <a:srgbClr val="0070C0"/>
                </a:solidFill>
              </a:rPr>
              <a:t> (</a:t>
            </a:r>
            <a:r>
              <a:rPr lang="en-US" b="1" dirty="0" smtClean="0">
                <a:solidFill>
                  <a:srgbClr val="0070C0"/>
                </a:solidFill>
              </a:rPr>
              <a:t>0.2..10sec</a:t>
            </a:r>
            <a:r>
              <a:rPr lang="ar-SA" b="1" dirty="0" smtClean="0">
                <a:solidFill>
                  <a:srgbClr val="0070C0"/>
                </a:solidFill>
              </a:rPr>
              <a:t>): وهي تمثل فترة </a:t>
            </a:r>
            <a:r>
              <a:rPr lang="ar-SA" b="1" dirty="0" err="1" smtClean="0">
                <a:solidFill>
                  <a:srgbClr val="0070C0"/>
                </a:solidFill>
              </a:rPr>
              <a:t>السماحية</a:t>
            </a:r>
            <a:r>
              <a:rPr lang="ar-SA" b="1" dirty="0" smtClean="0">
                <a:solidFill>
                  <a:srgbClr val="0070C0"/>
                </a:solidFill>
              </a:rPr>
              <a:t> لحدوث خلل ما.</a:t>
            </a:r>
          </a:p>
          <a:p>
            <a:pPr marL="0" indent="0" algn="just">
              <a:buNone/>
            </a:pPr>
            <a:r>
              <a:rPr lang="ar-SA" dirty="0" smtClean="0"/>
              <a:t>عند حدوث خلل ما مثلا  يوجد مشكلة  في ملفات المحرك </a:t>
            </a:r>
            <a:r>
              <a:rPr lang="ar-SA" dirty="0" err="1" smtClean="0"/>
              <a:t>اثناء</a:t>
            </a:r>
            <a:r>
              <a:rPr lang="ar-SA" dirty="0" smtClean="0"/>
              <a:t> العمل وتم سحب تيار أكبر من التيار </a:t>
            </a:r>
            <a:r>
              <a:rPr lang="ar-SA" dirty="0" err="1" smtClean="0"/>
              <a:t>الأسمي</a:t>
            </a:r>
            <a:r>
              <a:rPr lang="ar-SA" dirty="0" smtClean="0"/>
              <a:t> المخصص وتم تجاوز زمن </a:t>
            </a:r>
            <a:r>
              <a:rPr lang="en-US" dirty="0" smtClean="0"/>
              <a:t>O-Time </a:t>
            </a:r>
            <a:r>
              <a:rPr lang="ar-SA" dirty="0" smtClean="0"/>
              <a:t> عندها تفصل الحماية الحرارية للمحرك.</a:t>
            </a:r>
          </a:p>
          <a:p>
            <a:pPr>
              <a:buNone/>
            </a:pPr>
            <a:endParaRPr lang="ar-SA" dirty="0" smtClean="0"/>
          </a:p>
          <a:p>
            <a:pPr>
              <a:buNone/>
            </a:pPr>
            <a:r>
              <a:rPr lang="ar-SA" dirty="0" smtClean="0"/>
              <a:t>الواجهة الأمامية للحماية الالكترونية:</a:t>
            </a:r>
          </a:p>
          <a:p>
            <a:pPr marL="514350" indent="-514350">
              <a:buFont typeface="+mj-lt"/>
              <a:buAutoNum type="arabicPeriod"/>
            </a:pPr>
            <a:r>
              <a:rPr lang="en-US" dirty="0" smtClean="0">
                <a:solidFill>
                  <a:srgbClr val="00B050"/>
                </a:solidFill>
              </a:rPr>
              <a:t>MON</a:t>
            </a:r>
            <a:r>
              <a:rPr lang="ar-SA" dirty="0" smtClean="0"/>
              <a:t> : ضوء يعطي نبضات بلون أخضر متقطع طالما أن النظام يعمل بشكل سليم .</a:t>
            </a:r>
          </a:p>
          <a:p>
            <a:pPr marL="514350" indent="-514350">
              <a:buFont typeface="+mj-lt"/>
              <a:buAutoNum type="arabicPeriod"/>
            </a:pPr>
            <a:r>
              <a:rPr lang="en-US" dirty="0" smtClean="0">
                <a:solidFill>
                  <a:srgbClr val="FF0000"/>
                </a:solidFill>
              </a:rPr>
              <a:t>TRIP</a:t>
            </a:r>
            <a:r>
              <a:rPr lang="ar-SA" dirty="0" smtClean="0"/>
              <a:t>: ليد يضيء بلون أحمر وبشكل مستمر عند حدوث مشكلة في النظام.</a:t>
            </a:r>
          </a:p>
          <a:p>
            <a:pPr marL="514350" indent="-514350">
              <a:buFont typeface="+mj-lt"/>
              <a:buAutoNum type="arabicPeriod"/>
            </a:pPr>
            <a:r>
              <a:rPr lang="en-US" dirty="0" smtClean="0">
                <a:solidFill>
                  <a:srgbClr val="0070C0"/>
                </a:solidFill>
              </a:rPr>
              <a:t>TEST</a:t>
            </a:r>
            <a:r>
              <a:rPr lang="ar-SA" dirty="0" smtClean="0"/>
              <a:t>: زر للاختبار ويتم من خلاله القيام بخطأ وهمي لتجريب عمل الدارة ( افتعال خطأ لاختبار) وعند زوال الخطأ نضغط زر </a:t>
            </a:r>
            <a:r>
              <a:rPr lang="en-US" dirty="0" smtClean="0"/>
              <a:t>REST</a:t>
            </a:r>
            <a:r>
              <a:rPr lang="ar-SA" dirty="0" smtClean="0"/>
              <a:t>.</a:t>
            </a:r>
          </a:p>
          <a:p>
            <a:pPr marL="514350" indent="-514350">
              <a:buFont typeface="+mj-lt"/>
              <a:buAutoNum type="arabicPeriod"/>
            </a:pPr>
            <a:endParaRPr lang="ar-SA" dirty="0"/>
          </a:p>
        </p:txBody>
      </p:sp>
      <p:sp>
        <p:nvSpPr>
          <p:cNvPr id="4" name="عنوان 1"/>
          <p:cNvSpPr>
            <a:spLocks noGrp="1"/>
          </p:cNvSpPr>
          <p:nvPr>
            <p:ph type="title"/>
          </p:nvPr>
        </p:nvSpPr>
        <p:spPr/>
        <p:txBody>
          <a:bodyPr>
            <a:normAutofit fontScale="90000"/>
          </a:bodyPr>
          <a:lstStyle/>
          <a:p>
            <a:pPr algn="r"/>
            <a:r>
              <a:rPr lang="ar-SA" dirty="0" smtClean="0">
                <a:solidFill>
                  <a:srgbClr val="FF0000"/>
                </a:solidFill>
                <a:cs typeface="+mn-cs"/>
              </a:rPr>
              <a:t>الحماية الحرارية الإلكترونية</a:t>
            </a:r>
            <a:br>
              <a:rPr lang="ar-SA" dirty="0" smtClean="0">
                <a:solidFill>
                  <a:srgbClr val="FF0000"/>
                </a:solidFill>
                <a:cs typeface="+mn-cs"/>
              </a:rPr>
            </a:br>
            <a:r>
              <a:rPr lang="en-US" dirty="0" smtClean="0">
                <a:solidFill>
                  <a:srgbClr val="FF0000"/>
                </a:solidFill>
                <a:cs typeface="+mn-cs"/>
              </a:rPr>
              <a:t>Magnetic overload</a:t>
            </a:r>
            <a:endParaRPr lang="ar-SA" dirty="0">
              <a:solidFill>
                <a:srgbClr val="FF0000"/>
              </a:solidFill>
              <a:cs typeface="+mn-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China_Electronic_Overload_Relay200911221042005.gif.jpg"/>
          <p:cNvPicPr>
            <a:picLocks noChangeAspect="1"/>
          </p:cNvPicPr>
          <p:nvPr/>
        </p:nvPicPr>
        <p:blipFill>
          <a:blip r:embed="rId2"/>
          <a:stretch>
            <a:fillRect/>
          </a:stretch>
        </p:blipFill>
        <p:spPr>
          <a:xfrm>
            <a:off x="252412" y="285728"/>
            <a:ext cx="4248150" cy="4343400"/>
          </a:xfrm>
          <a:prstGeom prst="rect">
            <a:avLst/>
          </a:prstGeom>
        </p:spPr>
      </p:pic>
      <p:pic>
        <p:nvPicPr>
          <p:cNvPr id="5" name="صورة 4" descr="images.jpg"/>
          <p:cNvPicPr>
            <a:picLocks noChangeAspect="1"/>
          </p:cNvPicPr>
          <p:nvPr/>
        </p:nvPicPr>
        <p:blipFill>
          <a:blip r:embed="rId3"/>
          <a:stretch>
            <a:fillRect/>
          </a:stretch>
        </p:blipFill>
        <p:spPr>
          <a:xfrm>
            <a:off x="5072066" y="714356"/>
            <a:ext cx="3286148" cy="3789290"/>
          </a:xfrm>
          <a:prstGeom prst="rect">
            <a:avLst/>
          </a:prstGeom>
        </p:spPr>
      </p:pic>
      <p:sp>
        <p:nvSpPr>
          <p:cNvPr id="6" name="مربع نص 5"/>
          <p:cNvSpPr txBox="1"/>
          <p:nvPr/>
        </p:nvSpPr>
        <p:spPr>
          <a:xfrm>
            <a:off x="5643570" y="5214950"/>
            <a:ext cx="271464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ar-SA" dirty="0" smtClean="0"/>
              <a:t>لهذه الحماية ملف تغذية </a:t>
            </a:r>
            <a:r>
              <a:rPr lang="en-US" dirty="0" smtClean="0"/>
              <a:t>A1-A2</a:t>
            </a:r>
            <a:endParaRPr lang="ar-SA" dirty="0" smtClean="0"/>
          </a:p>
          <a:p>
            <a:r>
              <a:rPr lang="ar-SA" dirty="0" err="1" smtClean="0"/>
              <a:t>تماسين</a:t>
            </a:r>
            <a:r>
              <a:rPr lang="ar-SA" dirty="0" smtClean="0"/>
              <a:t> مساعدات </a:t>
            </a:r>
            <a:r>
              <a:rPr lang="en-US" dirty="0" smtClean="0"/>
              <a:t> NO </a:t>
            </a:r>
            <a:r>
              <a:rPr lang="ar-SA" dirty="0" smtClean="0"/>
              <a:t>و </a:t>
            </a:r>
            <a:r>
              <a:rPr lang="en-US" dirty="0" smtClean="0"/>
              <a:t>NC</a:t>
            </a:r>
            <a:endParaRPr lang="ar-SA"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Snap_2014.04.12_23h19m23s_019.png"/>
          <p:cNvPicPr>
            <a:picLocks noChangeAspect="1"/>
          </p:cNvPicPr>
          <p:nvPr/>
        </p:nvPicPr>
        <p:blipFill>
          <a:blip r:embed="rId3"/>
          <a:stretch>
            <a:fillRect/>
          </a:stretch>
        </p:blipFill>
        <p:spPr>
          <a:xfrm>
            <a:off x="285720" y="428604"/>
            <a:ext cx="3643338" cy="5929354"/>
          </a:xfrm>
          <a:prstGeom prst="rect">
            <a:avLst/>
          </a:prstGeom>
        </p:spPr>
      </p:pic>
      <p:pic>
        <p:nvPicPr>
          <p:cNvPr id="5" name="صورة 4" descr="Snap_2014.04.12_23h20m35s_020.png"/>
          <p:cNvPicPr>
            <a:picLocks noChangeAspect="1"/>
          </p:cNvPicPr>
          <p:nvPr/>
        </p:nvPicPr>
        <p:blipFill>
          <a:blip r:embed="rId4"/>
          <a:stretch>
            <a:fillRect/>
          </a:stretch>
        </p:blipFill>
        <p:spPr>
          <a:xfrm>
            <a:off x="4786314" y="428604"/>
            <a:ext cx="3571900" cy="3486637"/>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rgbClr val="FF0000"/>
                </a:solidFill>
                <a:cs typeface="+mn-cs"/>
              </a:rPr>
              <a:t>قاطع </a:t>
            </a:r>
            <a:r>
              <a:rPr lang="ar-SA" dirty="0" err="1" smtClean="0">
                <a:solidFill>
                  <a:srgbClr val="FF0000"/>
                </a:solidFill>
                <a:cs typeface="+mn-cs"/>
              </a:rPr>
              <a:t>الفاز</a:t>
            </a:r>
            <a:r>
              <a:rPr lang="ar-SA" dirty="0" smtClean="0">
                <a:solidFill>
                  <a:srgbClr val="FF0000"/>
                </a:solidFill>
                <a:cs typeface="+mn-cs"/>
              </a:rPr>
              <a:t> </a:t>
            </a:r>
            <a:r>
              <a:rPr lang="en-US" dirty="0" smtClean="0">
                <a:solidFill>
                  <a:srgbClr val="FF0000"/>
                </a:solidFill>
                <a:cs typeface="+mn-cs"/>
              </a:rPr>
              <a:t>phase sequence relay</a:t>
            </a:r>
            <a:r>
              <a:rPr lang="ar-SA" dirty="0" smtClean="0">
                <a:solidFill>
                  <a:srgbClr val="FF0000"/>
                </a:solidFill>
                <a:cs typeface="+mn-cs"/>
              </a:rPr>
              <a:t> </a:t>
            </a:r>
            <a:endParaRPr lang="ar-SA" dirty="0">
              <a:solidFill>
                <a:srgbClr val="FF0000"/>
              </a:solidFill>
              <a:cs typeface="+mn-cs"/>
            </a:endParaRPr>
          </a:p>
        </p:txBody>
      </p:sp>
      <p:sp>
        <p:nvSpPr>
          <p:cNvPr id="5" name="عنصر نائب للمحتوى 4"/>
          <p:cNvSpPr>
            <a:spLocks noGrp="1"/>
          </p:cNvSpPr>
          <p:nvPr>
            <p:ph sz="quarter" idx="1"/>
          </p:nvPr>
        </p:nvSpPr>
        <p:spPr/>
        <p:txBody>
          <a:bodyPr>
            <a:normAutofit fontScale="92500" lnSpcReduction="10000"/>
          </a:bodyPr>
          <a:lstStyle/>
          <a:p>
            <a:pPr algn="just">
              <a:buNone/>
            </a:pPr>
            <a:r>
              <a:rPr lang="ar-SA" dirty="0" smtClean="0"/>
              <a:t>هو عبارة عن جهاز إلكتروني تغذيته </a:t>
            </a:r>
            <a:r>
              <a:rPr lang="en-US" dirty="0" smtClean="0"/>
              <a:t>3phase </a:t>
            </a:r>
            <a:r>
              <a:rPr lang="ar-SA" dirty="0" smtClean="0"/>
              <a:t> (</a:t>
            </a:r>
            <a:r>
              <a:rPr lang="en-US" dirty="0" smtClean="0"/>
              <a:t>L1,L2,L3</a:t>
            </a:r>
            <a:r>
              <a:rPr lang="ar-SA" dirty="0" smtClean="0"/>
              <a:t>)+</a:t>
            </a:r>
            <a:r>
              <a:rPr lang="en-US" dirty="0" smtClean="0"/>
              <a:t>N</a:t>
            </a:r>
            <a:endParaRPr lang="ar-SA" dirty="0" smtClean="0"/>
          </a:p>
          <a:p>
            <a:pPr algn="just">
              <a:buNone/>
            </a:pPr>
            <a:r>
              <a:rPr lang="ar-SA" dirty="0" smtClean="0">
                <a:solidFill>
                  <a:srgbClr val="0070C0"/>
                </a:solidFill>
              </a:rPr>
              <a:t>وظائفه:</a:t>
            </a:r>
          </a:p>
          <a:p>
            <a:pPr algn="just"/>
            <a:r>
              <a:rPr lang="ar-SA" sz="2000" b="1" dirty="0" smtClean="0"/>
              <a:t>يتحسس لانقطاع أي فاز من </a:t>
            </a:r>
            <a:r>
              <a:rPr lang="ar-SA" sz="2000" b="1" dirty="0" err="1" smtClean="0"/>
              <a:t>الفازات</a:t>
            </a:r>
            <a:r>
              <a:rPr lang="ar-SA" sz="2000" b="1" dirty="0" smtClean="0"/>
              <a:t> الثلاثة ويفصل الدارة مباشرة</a:t>
            </a:r>
          </a:p>
          <a:p>
            <a:pPr algn="just"/>
            <a:r>
              <a:rPr lang="ar-SA" sz="2000" b="1" dirty="0" smtClean="0"/>
              <a:t>يتحسس لانعكاس أحد </a:t>
            </a:r>
            <a:r>
              <a:rPr lang="ar-SA" sz="2000" b="1" dirty="0" err="1" smtClean="0"/>
              <a:t>الفازات</a:t>
            </a:r>
            <a:r>
              <a:rPr lang="ar-SA" sz="2000" b="1" dirty="0" smtClean="0"/>
              <a:t> وفصل الدارة مباشرة (عكس </a:t>
            </a:r>
            <a:r>
              <a:rPr lang="ar-SA" sz="2000" b="1" dirty="0" err="1" smtClean="0"/>
              <a:t>فازين</a:t>
            </a:r>
            <a:r>
              <a:rPr lang="ar-SA" sz="2000" b="1" dirty="0" smtClean="0"/>
              <a:t> يؤدي إلى عكس دوران المحرك وهذا من شأنه أن يحدث خطر كبير مثل حالة مصعد مثلا).</a:t>
            </a:r>
          </a:p>
          <a:p>
            <a:pPr algn="just"/>
            <a:r>
              <a:rPr lang="ar-SA" sz="2000" b="1" dirty="0" smtClean="0"/>
              <a:t>يتحسس </a:t>
            </a:r>
            <a:r>
              <a:rPr lang="ar-SA" sz="2000" b="1" dirty="0" smtClean="0">
                <a:solidFill>
                  <a:srgbClr val="FF0000"/>
                </a:solidFill>
              </a:rPr>
              <a:t>لارتفاع وانخفاض الجهد </a:t>
            </a:r>
            <a:r>
              <a:rPr lang="ar-SA" sz="2000" b="1" dirty="0" smtClean="0"/>
              <a:t>على أحد </a:t>
            </a:r>
            <a:r>
              <a:rPr lang="ar-SA" sz="2000" b="1" dirty="0" err="1" smtClean="0"/>
              <a:t>الفازات</a:t>
            </a:r>
            <a:r>
              <a:rPr lang="ar-SA" sz="2000" b="1" dirty="0" smtClean="0"/>
              <a:t>.</a:t>
            </a:r>
          </a:p>
          <a:p>
            <a:pPr algn="just"/>
            <a:r>
              <a:rPr lang="ar-SA" sz="2000" b="1" dirty="0" smtClean="0"/>
              <a:t>مكونات واجهة قاطع </a:t>
            </a:r>
            <a:r>
              <a:rPr lang="ar-SA" sz="2000" b="1" dirty="0" err="1" smtClean="0"/>
              <a:t>الفاز</a:t>
            </a:r>
            <a:r>
              <a:rPr lang="ar-SA" sz="2000" b="1" dirty="0" smtClean="0"/>
              <a:t>:</a:t>
            </a:r>
          </a:p>
          <a:p>
            <a:pPr algn="just">
              <a:buNone/>
            </a:pPr>
            <a:r>
              <a:rPr lang="ar-SA" sz="2000" b="1" dirty="0" smtClean="0"/>
              <a:t>يوجد لولبين :</a:t>
            </a:r>
          </a:p>
          <a:p>
            <a:pPr marL="457200" indent="-457200" algn="just">
              <a:buFont typeface="+mj-lt"/>
              <a:buAutoNum type="arabicPeriod"/>
            </a:pPr>
            <a:r>
              <a:rPr lang="ar-SA" sz="2000" b="1" dirty="0" smtClean="0"/>
              <a:t>أحدهما يتم ضبطه لتحديد الجهد الذي ينخفض على أحد </a:t>
            </a:r>
            <a:r>
              <a:rPr lang="ar-SA" sz="2000" b="1" dirty="0" err="1" smtClean="0"/>
              <a:t>الفازات</a:t>
            </a:r>
            <a:r>
              <a:rPr lang="ar-SA" sz="2000" b="1" dirty="0" smtClean="0"/>
              <a:t> مثلا  إذا تم ضبطه على قيمة  </a:t>
            </a:r>
            <a:r>
              <a:rPr lang="en-US" sz="2000" b="1" dirty="0" smtClean="0"/>
              <a:t>10 </a:t>
            </a:r>
            <a:r>
              <a:rPr lang="ar-SA" sz="2000" b="1" dirty="0" smtClean="0"/>
              <a:t> يعني إذا حدث </a:t>
            </a:r>
            <a:r>
              <a:rPr lang="ar-SA" sz="2000" b="1" dirty="0" err="1" smtClean="0"/>
              <a:t>أنخفاض</a:t>
            </a:r>
            <a:r>
              <a:rPr lang="ar-SA" sz="2000" b="1" dirty="0" smtClean="0"/>
              <a:t> بالجهد بمقدار </a:t>
            </a:r>
            <a:r>
              <a:rPr lang="en-US" sz="2000" b="1" dirty="0" smtClean="0"/>
              <a:t>10%</a:t>
            </a:r>
            <a:r>
              <a:rPr lang="ar-SA" sz="2000" b="1" dirty="0" smtClean="0"/>
              <a:t> من الجهد </a:t>
            </a:r>
            <a:r>
              <a:rPr lang="en-US" sz="2000" b="1" dirty="0" smtClean="0"/>
              <a:t>380 </a:t>
            </a:r>
            <a:r>
              <a:rPr lang="ar-SA" sz="2000" b="1" dirty="0" smtClean="0"/>
              <a:t> على أي فاز يفصل مباشرة.</a:t>
            </a:r>
          </a:p>
          <a:p>
            <a:pPr marL="457200" indent="-457200" algn="just">
              <a:buFont typeface="+mj-lt"/>
              <a:buAutoNum type="arabicPeriod"/>
            </a:pPr>
            <a:r>
              <a:rPr lang="ar-SA" sz="2000" b="1" dirty="0" smtClean="0"/>
              <a:t>اللولب الثاني لتحديد الفترة الزمنية حتى يفصل عند حدوث خلل معين(انخفاض الجهد </a:t>
            </a:r>
            <a:r>
              <a:rPr lang="ar-SA" sz="2000" b="1" dirty="0" err="1" smtClean="0"/>
              <a:t>او</a:t>
            </a:r>
            <a:r>
              <a:rPr lang="ar-SA" sz="2000" b="1" dirty="0" smtClean="0"/>
              <a:t> انقطاع أحد </a:t>
            </a:r>
            <a:r>
              <a:rPr lang="ar-SA" sz="2000" b="1" dirty="0" err="1" smtClean="0"/>
              <a:t>الفازات</a:t>
            </a:r>
            <a:r>
              <a:rPr lang="ar-SA" sz="2000" b="1" dirty="0" smtClean="0"/>
              <a:t> لتجنب الحالات العابرة في الشبكة)  يفصل ويكون مجاله </a:t>
            </a:r>
            <a:r>
              <a:rPr lang="en-US" sz="2000" b="1" dirty="0" smtClean="0"/>
              <a:t>0..10sec</a:t>
            </a:r>
            <a:r>
              <a:rPr lang="ar-SA" sz="2000" b="1" dirty="0" smtClean="0"/>
              <a:t> وهو مشابه لمبدأ عمل </a:t>
            </a:r>
            <a:r>
              <a:rPr lang="en-US" sz="2000" b="1" dirty="0" smtClean="0"/>
              <a:t>o-time </a:t>
            </a:r>
            <a:r>
              <a:rPr lang="ar-SA" sz="2000" b="1" dirty="0" smtClean="0"/>
              <a:t> في الحماية الالكترونية.</a:t>
            </a:r>
          </a:p>
          <a:p>
            <a:endParaRPr lang="ar-SA" sz="2000" b="1" dirty="0" smtClean="0"/>
          </a:p>
          <a:p>
            <a:pPr>
              <a:buNone/>
            </a:pPr>
            <a:endParaRPr lang="ar-SA" sz="2000" b="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3200" dirty="0" smtClean="0">
                <a:solidFill>
                  <a:srgbClr val="00B0F0"/>
                </a:solidFill>
                <a:cs typeface="+mn-cs"/>
              </a:rPr>
              <a:t>تماسات التحكم لقاطع </a:t>
            </a:r>
            <a:r>
              <a:rPr lang="ar-SA" sz="3200" dirty="0" err="1" smtClean="0">
                <a:solidFill>
                  <a:srgbClr val="00B0F0"/>
                </a:solidFill>
                <a:cs typeface="+mn-cs"/>
              </a:rPr>
              <a:t>الفاز</a:t>
            </a:r>
            <a:endParaRPr lang="ar-SA" sz="3200" dirty="0">
              <a:solidFill>
                <a:srgbClr val="00B0F0"/>
              </a:solidFill>
              <a:cs typeface="+mn-cs"/>
            </a:endParaRPr>
          </a:p>
        </p:txBody>
      </p:sp>
      <p:sp>
        <p:nvSpPr>
          <p:cNvPr id="3" name="عنصر نائب للمحتوى 2"/>
          <p:cNvSpPr>
            <a:spLocks noGrp="1"/>
          </p:cNvSpPr>
          <p:nvPr>
            <p:ph sz="quarter" idx="1"/>
          </p:nvPr>
        </p:nvSpPr>
        <p:spPr/>
        <p:txBody>
          <a:bodyPr/>
          <a:lstStyle/>
          <a:p>
            <a:pPr algn="just">
              <a:buFont typeface="Wingdings" pitchFamily="2" charset="2"/>
              <a:buChar char="Ø"/>
            </a:pPr>
            <a:r>
              <a:rPr lang="ar-SA" dirty="0" smtClean="0"/>
              <a:t>يوجد </a:t>
            </a:r>
            <a:r>
              <a:rPr lang="ar-SA" dirty="0" err="1" smtClean="0"/>
              <a:t>تماسين</a:t>
            </a:r>
            <a:r>
              <a:rPr lang="ar-SA" dirty="0" smtClean="0"/>
              <a:t> أحدهما </a:t>
            </a:r>
            <a:r>
              <a:rPr lang="en-US" dirty="0" smtClean="0">
                <a:solidFill>
                  <a:srgbClr val="00B0F0"/>
                </a:solidFill>
              </a:rPr>
              <a:t>NO</a:t>
            </a:r>
            <a:r>
              <a:rPr lang="ar-SA" dirty="0" smtClean="0"/>
              <a:t> والأخر </a:t>
            </a:r>
            <a:r>
              <a:rPr lang="en-US" dirty="0" smtClean="0">
                <a:solidFill>
                  <a:srgbClr val="FF0000"/>
                </a:solidFill>
              </a:rPr>
              <a:t>NC</a:t>
            </a:r>
            <a:r>
              <a:rPr lang="ar-SA" dirty="0" smtClean="0"/>
              <a:t>.</a:t>
            </a:r>
          </a:p>
          <a:p>
            <a:pPr algn="just">
              <a:buFont typeface="Wingdings" pitchFamily="2" charset="2"/>
              <a:buChar char="Ø"/>
            </a:pPr>
            <a:r>
              <a:rPr lang="ar-SA" dirty="0" smtClean="0"/>
              <a:t>عند </a:t>
            </a:r>
            <a:r>
              <a:rPr lang="ar-SA" dirty="0" smtClean="0">
                <a:solidFill>
                  <a:srgbClr val="00B050"/>
                </a:solidFill>
                <a:effectLst>
                  <a:outerShdw blurRad="38100" dist="38100" dir="2700000" algn="tl">
                    <a:srgbClr val="000000">
                      <a:alpha val="43137"/>
                    </a:srgbClr>
                  </a:outerShdw>
                </a:effectLst>
              </a:rPr>
              <a:t>وصل التغذية </a:t>
            </a:r>
            <a:r>
              <a:rPr lang="ar-SA" dirty="0" smtClean="0"/>
              <a:t>فإن التماسات تقلب مباشرة وعند حدوث خلل معين (انخفاض جهد أو قطع احد </a:t>
            </a:r>
            <a:r>
              <a:rPr lang="ar-SA" dirty="0" err="1" smtClean="0"/>
              <a:t>الفازات</a:t>
            </a:r>
            <a:r>
              <a:rPr lang="ar-SA" dirty="0" smtClean="0"/>
              <a:t> ...)تعود التماسات لوضعها الطبيعي.</a:t>
            </a:r>
          </a:p>
          <a:p>
            <a:pPr algn="just">
              <a:buFont typeface="Wingdings" pitchFamily="2" charset="2"/>
              <a:buChar char="Ø"/>
            </a:pPr>
            <a:r>
              <a:rPr lang="ar-SA" dirty="0" err="1" smtClean="0"/>
              <a:t>يتوضع</a:t>
            </a:r>
            <a:r>
              <a:rPr lang="ar-SA" dirty="0" smtClean="0"/>
              <a:t> قاطع </a:t>
            </a:r>
            <a:r>
              <a:rPr lang="ar-SA" dirty="0" err="1" smtClean="0"/>
              <a:t>الفاز</a:t>
            </a:r>
            <a:r>
              <a:rPr lang="ar-SA" dirty="0" smtClean="0"/>
              <a:t> في </a:t>
            </a:r>
            <a:r>
              <a:rPr lang="ar-SA" dirty="0" smtClean="0">
                <a:solidFill>
                  <a:srgbClr val="00B0F0"/>
                </a:solidFill>
                <a:effectLst>
                  <a:outerShdw blurRad="38100" dist="38100" dir="2700000" algn="tl">
                    <a:srgbClr val="000000">
                      <a:alpha val="43137"/>
                    </a:srgbClr>
                  </a:outerShdw>
                </a:effectLst>
              </a:rPr>
              <a:t>بداية دارة التحكم </a:t>
            </a:r>
            <a:r>
              <a:rPr lang="ar-SA" dirty="0" smtClean="0"/>
              <a:t>بعد القاطع الرئيسي مباشرة ويوصل التماس المفتوح له على التسلسل مع الكونتاكتور ومن ثم الحماية الحرارية ومن ثم المحرك (الحمل ).</a:t>
            </a:r>
          </a:p>
          <a:p>
            <a:pPr algn="just">
              <a:buFont typeface="Wingdings" pitchFamily="2" charset="2"/>
              <a:buChar char="Ø"/>
            </a:pPr>
            <a:endParaRPr lang="ar-SA" dirty="0" smtClean="0">
              <a:solidFill>
                <a:srgbClr val="00B0F0"/>
              </a:solidFill>
              <a:effectLst>
                <a:outerShdw blurRad="38100" dist="38100" dir="2700000" algn="tl">
                  <a:srgbClr val="000000">
                    <a:alpha val="43137"/>
                  </a:srgbClr>
                </a:outerShdw>
              </a:effectLst>
            </a:endParaRPr>
          </a:p>
          <a:p>
            <a:pPr algn="just">
              <a:buNone/>
            </a:pPr>
            <a:endParaRPr lang="ar-SA" dirty="0" smtClean="0">
              <a:solidFill>
                <a:srgbClr val="00B0F0"/>
              </a:solidFill>
              <a:effectLst>
                <a:outerShdw blurRad="38100" dist="38100" dir="2700000" algn="tl">
                  <a:srgbClr val="000000">
                    <a:alpha val="43137"/>
                  </a:srgbClr>
                </a:outerShdw>
              </a:effectLst>
            </a:endParaRPr>
          </a:p>
        </p:txBody>
      </p:sp>
      <p:pic>
        <p:nvPicPr>
          <p:cNvPr id="5" name="صورة 4" descr="63858_0.jpg"/>
          <p:cNvPicPr>
            <a:picLocks noChangeAspect="1"/>
          </p:cNvPicPr>
          <p:nvPr/>
        </p:nvPicPr>
        <p:blipFill>
          <a:blip r:embed="rId2"/>
          <a:stretch>
            <a:fillRect/>
          </a:stretch>
        </p:blipFill>
        <p:spPr>
          <a:xfrm>
            <a:off x="714348" y="4214818"/>
            <a:ext cx="1000132" cy="2307999"/>
          </a:xfrm>
          <a:prstGeom prst="rect">
            <a:avLst/>
          </a:prstGeom>
        </p:spPr>
      </p:pic>
      <p:pic>
        <p:nvPicPr>
          <p:cNvPr id="6" name="صورة 5" descr="R422548-01.jpg"/>
          <p:cNvPicPr>
            <a:picLocks noChangeAspect="1"/>
          </p:cNvPicPr>
          <p:nvPr/>
        </p:nvPicPr>
        <p:blipFill>
          <a:blip r:embed="rId3"/>
          <a:stretch>
            <a:fillRect/>
          </a:stretch>
        </p:blipFill>
        <p:spPr>
          <a:xfrm>
            <a:off x="2071670" y="4143380"/>
            <a:ext cx="1643073" cy="2484930"/>
          </a:xfrm>
          <a:prstGeom prst="rect">
            <a:avLst/>
          </a:prstGeom>
        </p:spPr>
      </p:pic>
      <p:pic>
        <p:nvPicPr>
          <p:cNvPr id="7" name="صورة 6" descr="x-18J8668-713418.jpg"/>
          <p:cNvPicPr>
            <a:picLocks noChangeAspect="1"/>
          </p:cNvPicPr>
          <p:nvPr/>
        </p:nvPicPr>
        <p:blipFill>
          <a:blip r:embed="rId4"/>
          <a:stretch>
            <a:fillRect/>
          </a:stretch>
        </p:blipFill>
        <p:spPr>
          <a:xfrm>
            <a:off x="4000496" y="4493156"/>
            <a:ext cx="1714512" cy="2079116"/>
          </a:xfrm>
          <a:prstGeom prst="rect">
            <a:avLst/>
          </a:prstGeom>
        </p:spPr>
      </p:pic>
      <p:pic>
        <p:nvPicPr>
          <p:cNvPr id="8" name="صورة 7" descr="Snap_2014.04.13_00h38m40s_024.png"/>
          <p:cNvPicPr>
            <a:picLocks noChangeAspect="1"/>
          </p:cNvPicPr>
          <p:nvPr/>
        </p:nvPicPr>
        <p:blipFill>
          <a:blip r:embed="rId5"/>
          <a:srcRect l="3260" r="2187"/>
          <a:stretch>
            <a:fillRect/>
          </a:stretch>
        </p:blipFill>
        <p:spPr>
          <a:xfrm>
            <a:off x="6286512" y="4643446"/>
            <a:ext cx="2071702" cy="16099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chemeClr val="accent1">
                    <a:lumMod val="75000"/>
                  </a:schemeClr>
                </a:solidFill>
                <a:cs typeface="Akhbar MT" pitchFamily="2" charset="-78"/>
              </a:rPr>
              <a:t>عناصر الدخل:</a:t>
            </a:r>
            <a:endParaRPr lang="ar-SA" dirty="0">
              <a:solidFill>
                <a:schemeClr val="accent1">
                  <a:lumMod val="75000"/>
                </a:schemeClr>
              </a:solidFill>
              <a:cs typeface="Akhbar MT" pitchFamily="2" charset="-78"/>
            </a:endParaRPr>
          </a:p>
        </p:txBody>
      </p:sp>
      <p:sp>
        <p:nvSpPr>
          <p:cNvPr id="3" name="عنصر نائب للمحتوى 2"/>
          <p:cNvSpPr>
            <a:spLocks noGrp="1"/>
          </p:cNvSpPr>
          <p:nvPr>
            <p:ph sz="quarter" idx="1"/>
          </p:nvPr>
        </p:nvSpPr>
        <p:spPr/>
        <p:txBody>
          <a:bodyPr/>
          <a:lstStyle/>
          <a:p>
            <a:r>
              <a:rPr lang="ar-SA" sz="2800" dirty="0" err="1" smtClean="0">
                <a:solidFill>
                  <a:srgbClr val="002060"/>
                </a:solidFill>
              </a:rPr>
              <a:t>كباسات</a:t>
            </a:r>
            <a:r>
              <a:rPr lang="ar-SA" sz="2800" dirty="0" smtClean="0">
                <a:solidFill>
                  <a:srgbClr val="002060"/>
                </a:solidFill>
              </a:rPr>
              <a:t> التشغيل </a:t>
            </a:r>
            <a:r>
              <a:rPr lang="en-US" sz="3200" dirty="0" smtClean="0">
                <a:solidFill>
                  <a:srgbClr val="002060"/>
                </a:solidFill>
              </a:rPr>
              <a:t>push button</a:t>
            </a:r>
            <a:r>
              <a:rPr lang="ar-SA" sz="2800" dirty="0" smtClean="0">
                <a:solidFill>
                  <a:srgbClr val="002060"/>
                </a:solidFill>
              </a:rPr>
              <a:t>:</a:t>
            </a:r>
          </a:p>
          <a:p>
            <a:pPr marL="0" indent="0" algn="just">
              <a:buNone/>
            </a:pPr>
            <a:r>
              <a:rPr lang="ar-SA" sz="2000" dirty="0" smtClean="0"/>
              <a:t>وهي عبارة عن مفاتيح لحظية ذات وضعية غير مستقرة أي أنها تغير وضعها عند تطبيق أثر ميكانيكي عليها وتعود إلى وضعها السابق عند زوال هذا الأثر .</a:t>
            </a:r>
          </a:p>
          <a:p>
            <a:pPr marL="0" indent="0" algn="just">
              <a:buNone/>
            </a:pPr>
            <a:endParaRPr lang="ar-SA" sz="2000" dirty="0">
              <a:solidFill>
                <a:srgbClr val="002060"/>
              </a:solidFill>
            </a:endParaRPr>
          </a:p>
        </p:txBody>
      </p:sp>
      <p:pic>
        <p:nvPicPr>
          <p:cNvPr id="4" name="صورة 3" descr="ps.jpg"/>
          <p:cNvPicPr>
            <a:picLocks noChangeAspect="1"/>
          </p:cNvPicPr>
          <p:nvPr/>
        </p:nvPicPr>
        <p:blipFill>
          <a:blip r:embed="rId2"/>
          <a:stretch>
            <a:fillRect/>
          </a:stretch>
        </p:blipFill>
        <p:spPr>
          <a:xfrm>
            <a:off x="857224" y="2867036"/>
            <a:ext cx="2133600" cy="2133600"/>
          </a:xfrm>
          <a:prstGeom prst="rect">
            <a:avLst/>
          </a:prstGeom>
        </p:spPr>
      </p:pic>
      <p:pic>
        <p:nvPicPr>
          <p:cNvPr id="5" name="صورة 4" descr="push.jpg"/>
          <p:cNvPicPr>
            <a:picLocks noChangeAspect="1"/>
          </p:cNvPicPr>
          <p:nvPr/>
        </p:nvPicPr>
        <p:blipFill>
          <a:blip r:embed="rId3"/>
          <a:stretch>
            <a:fillRect/>
          </a:stretch>
        </p:blipFill>
        <p:spPr>
          <a:xfrm>
            <a:off x="3481387" y="2905136"/>
            <a:ext cx="2181225" cy="2095500"/>
          </a:xfrm>
          <a:prstGeom prst="rect">
            <a:avLst/>
          </a:prstGeom>
        </p:spPr>
      </p:pic>
      <p:pic>
        <p:nvPicPr>
          <p:cNvPr id="6" name="صورة 5" descr="ldjs.jpg"/>
          <p:cNvPicPr>
            <a:picLocks noChangeAspect="1"/>
          </p:cNvPicPr>
          <p:nvPr/>
        </p:nvPicPr>
        <p:blipFill>
          <a:blip r:embed="rId4"/>
          <a:stretch>
            <a:fillRect/>
          </a:stretch>
        </p:blipFill>
        <p:spPr>
          <a:xfrm>
            <a:off x="6286526" y="2857496"/>
            <a:ext cx="2000250" cy="2286000"/>
          </a:xfrm>
          <a:prstGeom prst="rect">
            <a:avLst/>
          </a:prstGeom>
        </p:spPr>
      </p:pic>
      <p:pic>
        <p:nvPicPr>
          <p:cNvPr id="2051" name="Picture 3"/>
          <p:cNvPicPr>
            <a:picLocks noChangeAspect="1" noChangeArrowheads="1"/>
          </p:cNvPicPr>
          <p:nvPr/>
        </p:nvPicPr>
        <p:blipFill>
          <a:blip r:embed="rId5"/>
          <a:srcRect/>
          <a:stretch>
            <a:fillRect/>
          </a:stretch>
        </p:blipFill>
        <p:spPr bwMode="auto">
          <a:xfrm>
            <a:off x="3714745" y="5143512"/>
            <a:ext cx="1785950" cy="1209675"/>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a:srcRect/>
          <a:stretch>
            <a:fillRect/>
          </a:stretch>
        </p:blipFill>
        <p:spPr bwMode="auto">
          <a:xfrm>
            <a:off x="1071538" y="5429264"/>
            <a:ext cx="1733550" cy="819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rgbClr val="FF0000"/>
                </a:solidFill>
                <a:effectLst>
                  <a:outerShdw blurRad="38100" dist="38100" dir="2700000" algn="tl">
                    <a:srgbClr val="000000">
                      <a:alpha val="43137"/>
                    </a:srgbClr>
                  </a:outerShdw>
                </a:effectLst>
                <a:cs typeface="+mn-cs"/>
              </a:rPr>
              <a:t>المخططات الرمزية:</a:t>
            </a:r>
            <a:endParaRPr lang="ar-SA" dirty="0">
              <a:solidFill>
                <a:srgbClr val="FF0000"/>
              </a:solidFill>
              <a:effectLst>
                <a:outerShdw blurRad="38100" dist="38100" dir="2700000" algn="tl">
                  <a:srgbClr val="000000">
                    <a:alpha val="43137"/>
                  </a:srgbClr>
                </a:outerShdw>
              </a:effectLst>
              <a:cs typeface="+mn-cs"/>
            </a:endParaRPr>
          </a:p>
        </p:txBody>
      </p:sp>
      <p:sp>
        <p:nvSpPr>
          <p:cNvPr id="3" name="عنصر نائب للمحتوى 2"/>
          <p:cNvSpPr>
            <a:spLocks noGrp="1"/>
          </p:cNvSpPr>
          <p:nvPr>
            <p:ph sz="quarter" idx="1"/>
          </p:nvPr>
        </p:nvSpPr>
        <p:spPr/>
        <p:txBody>
          <a:bodyPr/>
          <a:lstStyle/>
          <a:p>
            <a:pPr algn="just">
              <a:buFont typeface="Wingdings" pitchFamily="2" charset="2"/>
              <a:buChar char="v"/>
            </a:pPr>
            <a:r>
              <a:rPr lang="ar-SA" dirty="0" smtClean="0"/>
              <a:t>تصمم هذه المخططات للمساعدة في </a:t>
            </a:r>
            <a:r>
              <a:rPr lang="ar-SA" u="sng" dirty="0" smtClean="0">
                <a:solidFill>
                  <a:srgbClr val="00B0F0"/>
                </a:solidFill>
              </a:rPr>
              <a:t>فهم</a:t>
            </a:r>
            <a:r>
              <a:rPr lang="ar-SA" dirty="0" smtClean="0"/>
              <a:t> الدارات وتشغيل التجهيزات </a:t>
            </a:r>
            <a:r>
              <a:rPr lang="ar-SA" u="sng" dirty="0" smtClean="0">
                <a:solidFill>
                  <a:srgbClr val="0070C0"/>
                </a:solidFill>
              </a:rPr>
              <a:t>وتسهيل التوصيل </a:t>
            </a:r>
            <a:r>
              <a:rPr lang="ar-SA" dirty="0" smtClean="0">
                <a:solidFill>
                  <a:srgbClr val="002060"/>
                </a:solidFill>
                <a:effectLst>
                  <a:outerShdw blurRad="38100" dist="38100" dir="2700000" algn="tl">
                    <a:srgbClr val="000000">
                      <a:alpha val="43137"/>
                    </a:srgbClr>
                  </a:outerShdw>
                </a:effectLst>
              </a:rPr>
              <a:t>وتحديد الأعطال </a:t>
            </a:r>
            <a:r>
              <a:rPr lang="ar-SA" dirty="0" smtClean="0"/>
              <a:t>عند الحاجة.</a:t>
            </a:r>
          </a:p>
          <a:p>
            <a:pPr algn="just">
              <a:buNone/>
            </a:pPr>
            <a:endParaRPr lang="ar-SA" dirty="0" smtClean="0"/>
          </a:p>
          <a:p>
            <a:pPr algn="just">
              <a:buFont typeface="Wingdings" pitchFamily="2" charset="2"/>
              <a:buChar char="v"/>
            </a:pPr>
            <a:r>
              <a:rPr lang="ar-SA" dirty="0" smtClean="0"/>
              <a:t>لا تظهر الأجزاء المختلفة لكل جهاز (وشيعة, تماسات رئيسية, تماسات مساعدة..)على المخططات كما هي متوضعة </a:t>
            </a:r>
            <a:r>
              <a:rPr lang="ar-SA" dirty="0" smtClean="0">
                <a:solidFill>
                  <a:srgbClr val="002060"/>
                </a:solidFill>
              </a:rPr>
              <a:t>فيزيائياً</a:t>
            </a:r>
            <a:r>
              <a:rPr lang="ar-SA" dirty="0" smtClean="0"/>
              <a:t> بالواقع, وإنما تظهر منفصلة عن بعضها لضرورة فهم عملها بوضوح..</a:t>
            </a:r>
          </a:p>
          <a:p>
            <a:pPr algn="just">
              <a:buNone/>
            </a:pPr>
            <a:endParaRPr lang="ar-SA" dirty="0" smtClean="0"/>
          </a:p>
          <a:p>
            <a:pPr algn="just">
              <a:buFont typeface="Wingdings" pitchFamily="2" charset="2"/>
              <a:buChar char="v"/>
            </a:pPr>
            <a:r>
              <a:rPr lang="ar-SA" dirty="0" smtClean="0"/>
              <a:t>تقسم المخططات الرمزية الدارات الكهربائية إلى قسمين :</a:t>
            </a:r>
          </a:p>
          <a:p>
            <a:pPr lvl="1" algn="just">
              <a:buFont typeface="Wingdings" pitchFamily="2" charset="2"/>
              <a:buChar char="v"/>
            </a:pPr>
            <a:r>
              <a:rPr lang="ar-SA" dirty="0" smtClean="0"/>
              <a:t>دارة الاستطاعة </a:t>
            </a:r>
          </a:p>
          <a:p>
            <a:pPr lvl="1" algn="just">
              <a:buFont typeface="Wingdings" pitchFamily="2" charset="2"/>
              <a:buChar char="v"/>
            </a:pPr>
            <a:r>
              <a:rPr lang="ar-SA" dirty="0" smtClean="0"/>
              <a:t>دارة التحكم</a:t>
            </a:r>
          </a:p>
          <a:p>
            <a:pPr>
              <a:buNone/>
            </a:pPr>
            <a:endParaRPr lang="ar-SA"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rgbClr val="0070C0"/>
                </a:solidFill>
                <a:effectLst>
                  <a:outerShdw blurRad="38100" dist="38100" dir="2700000" algn="tl">
                    <a:srgbClr val="000000">
                      <a:alpha val="43137"/>
                    </a:srgbClr>
                  </a:outerShdw>
                </a:effectLst>
                <a:latin typeface="Monotype Koufi" pitchFamily="2" charset="-78"/>
                <a:ea typeface="Monotype Koufi" pitchFamily="2" charset="-78"/>
                <a:cs typeface="+mn-cs"/>
              </a:rPr>
              <a:t>مخطط دارة الاستطاعة:</a:t>
            </a:r>
            <a:endParaRPr lang="ar-SA" dirty="0">
              <a:effectLst>
                <a:outerShdw blurRad="38100" dist="38100" dir="2700000" algn="tl">
                  <a:srgbClr val="000000">
                    <a:alpha val="43137"/>
                  </a:srgbClr>
                </a:outerShdw>
              </a:effectLst>
              <a:cs typeface="+mn-cs"/>
            </a:endParaRPr>
          </a:p>
        </p:txBody>
      </p:sp>
      <p:sp>
        <p:nvSpPr>
          <p:cNvPr id="3" name="عنصر نائب للمحتوى 2"/>
          <p:cNvSpPr>
            <a:spLocks noGrp="1"/>
          </p:cNvSpPr>
          <p:nvPr>
            <p:ph sz="quarter" idx="1"/>
          </p:nvPr>
        </p:nvSpPr>
        <p:spPr/>
        <p:txBody>
          <a:bodyPr/>
          <a:lstStyle/>
          <a:p>
            <a:pPr algn="just">
              <a:buFont typeface="Wingdings" pitchFamily="2" charset="2"/>
              <a:buChar char="Ø"/>
            </a:pPr>
            <a:r>
              <a:rPr lang="ar-SA" dirty="0" smtClean="0"/>
              <a:t>تمثل </a:t>
            </a:r>
            <a:r>
              <a:rPr lang="ar-SA" dirty="0" smtClean="0">
                <a:solidFill>
                  <a:srgbClr val="FF0000"/>
                </a:solidFill>
              </a:rPr>
              <a:t>خطوط التغذية </a:t>
            </a:r>
            <a:r>
              <a:rPr lang="ar-SA" dirty="0" smtClean="0"/>
              <a:t>في هذه الدارة بشكل أفقي في الجزء العلوي من المخطط.</a:t>
            </a:r>
          </a:p>
          <a:p>
            <a:pPr algn="just">
              <a:buFont typeface="Wingdings" pitchFamily="2" charset="2"/>
              <a:buChar char="Ø"/>
            </a:pPr>
            <a:r>
              <a:rPr lang="ar-SA" dirty="0" smtClean="0"/>
              <a:t>تمثل </a:t>
            </a:r>
            <a:r>
              <a:rPr lang="ar-SA" dirty="0" smtClean="0">
                <a:solidFill>
                  <a:srgbClr val="0070C0"/>
                </a:solidFill>
              </a:rPr>
              <a:t>المحركات والأحمال الأخرى </a:t>
            </a:r>
            <a:r>
              <a:rPr lang="ar-SA" dirty="0" smtClean="0"/>
              <a:t>بشكل </a:t>
            </a:r>
            <a:r>
              <a:rPr lang="ar-SA" dirty="0" err="1" smtClean="0"/>
              <a:t>شاقولي</a:t>
            </a:r>
            <a:r>
              <a:rPr lang="ar-SA" dirty="0" smtClean="0"/>
              <a:t> متصل مع خطوط التغذية .</a:t>
            </a:r>
          </a:p>
          <a:p>
            <a:pPr algn="just">
              <a:buFont typeface="Wingdings" pitchFamily="2" charset="2"/>
              <a:buChar char="Ø"/>
            </a:pPr>
            <a:r>
              <a:rPr lang="ar-SA" dirty="0" smtClean="0"/>
              <a:t>تمثل الدارة إما بخطوط أحادية في الحالات البسيطة (الإقلاع بالربط المباشر على الخط </a:t>
            </a:r>
            <a:r>
              <a:rPr lang="en-US" dirty="0" smtClean="0"/>
              <a:t>DOL</a:t>
            </a:r>
            <a:r>
              <a:rPr lang="ar-SA" dirty="0" smtClean="0"/>
              <a:t>), أو بخطوط ثلاثية من أجل حالات معقدة (الإقلاع بسرعتين, إقلاع نجمي مثلي....)</a:t>
            </a:r>
          </a:p>
          <a:p>
            <a:pPr algn="just">
              <a:buFont typeface="Wingdings" pitchFamily="2" charset="2"/>
              <a:buChar char="Ø"/>
            </a:pPr>
            <a:r>
              <a:rPr lang="ar-SA" dirty="0" smtClean="0"/>
              <a:t>يرسم في التمثيل الأحادي على الناقل خطان مائلان من أجل دارة أحادية الطور وثلاثة خطوط من أجل دارة ثلاثية الطور.</a:t>
            </a:r>
          </a:p>
          <a:p>
            <a:pPr algn="just">
              <a:buFont typeface="Wingdings" pitchFamily="2" charset="2"/>
              <a:buChar char="Ø"/>
            </a:pPr>
            <a:r>
              <a:rPr lang="ar-SA" dirty="0" smtClean="0"/>
              <a:t>يمكن حساب مقطع الكبل المغذي من المواصفات الفنية للحمل.</a:t>
            </a:r>
          </a:p>
          <a:p>
            <a:pPr>
              <a:buFont typeface="Wingdings" pitchFamily="2" charset="2"/>
              <a:buChar char="Ø"/>
            </a:pPr>
            <a:endParaRPr lang="ar-SA" dirty="0"/>
          </a:p>
        </p:txBody>
      </p:sp>
      <p:pic>
        <p:nvPicPr>
          <p:cNvPr id="4" name="صورة 3" descr="Snap_2013.11.13_12h46m18s_001.png"/>
          <p:cNvPicPr>
            <a:picLocks noChangeAspect="1"/>
          </p:cNvPicPr>
          <p:nvPr/>
        </p:nvPicPr>
        <p:blipFill>
          <a:blip r:embed="rId2"/>
          <a:stretch>
            <a:fillRect/>
          </a:stretch>
        </p:blipFill>
        <p:spPr>
          <a:xfrm>
            <a:off x="357158" y="4929046"/>
            <a:ext cx="1400371" cy="1143160"/>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rgbClr val="0070C0"/>
                </a:solidFill>
                <a:effectLst>
                  <a:outerShdw blurRad="38100" dist="38100" dir="2700000" algn="tl">
                    <a:srgbClr val="000000">
                      <a:alpha val="43137"/>
                    </a:srgbClr>
                  </a:outerShdw>
                </a:effectLst>
                <a:latin typeface="Monotype Koufi" pitchFamily="2" charset="-78"/>
                <a:ea typeface="Monotype Koufi" pitchFamily="2" charset="-78"/>
                <a:cs typeface="+mn-cs"/>
              </a:rPr>
              <a:t>مخطط دارة التحكم:</a:t>
            </a:r>
            <a:endParaRPr lang="ar-SA" dirty="0">
              <a:effectLst>
                <a:outerShdw blurRad="38100" dist="38100" dir="2700000" algn="tl">
                  <a:srgbClr val="000000">
                    <a:alpha val="43137"/>
                  </a:srgbClr>
                </a:outerShdw>
              </a:effectLst>
              <a:cs typeface="+mn-cs"/>
            </a:endParaRPr>
          </a:p>
        </p:txBody>
      </p:sp>
      <p:sp>
        <p:nvSpPr>
          <p:cNvPr id="3" name="عنصر نائب للمحتوى 2"/>
          <p:cNvSpPr>
            <a:spLocks noGrp="1"/>
          </p:cNvSpPr>
          <p:nvPr>
            <p:ph sz="quarter" idx="1"/>
          </p:nvPr>
        </p:nvSpPr>
        <p:spPr/>
        <p:txBody>
          <a:bodyPr/>
          <a:lstStyle/>
          <a:p>
            <a:pPr>
              <a:buFont typeface="Wingdings" pitchFamily="2" charset="2"/>
              <a:buChar char="Ø"/>
            </a:pPr>
            <a:r>
              <a:rPr lang="ar-SA" dirty="0" smtClean="0"/>
              <a:t>يرسم خط أفقي علوي يمثل أحد الأطوار وخط أفقي سفلي يمثل الحيادي</a:t>
            </a:r>
          </a:p>
          <a:p>
            <a:pPr algn="just">
              <a:buFont typeface="Wingdings" pitchFamily="2" charset="2"/>
              <a:buChar char="Ø"/>
            </a:pPr>
            <a:r>
              <a:rPr lang="ar-SA" dirty="0" smtClean="0"/>
              <a:t>ترسم </a:t>
            </a:r>
            <a:r>
              <a:rPr lang="ar-SA" dirty="0" smtClean="0">
                <a:solidFill>
                  <a:srgbClr val="00B050"/>
                </a:solidFill>
              </a:rPr>
              <a:t>رموز و وشائع الكونتاكتورات </a:t>
            </a:r>
            <a:r>
              <a:rPr lang="ar-SA" dirty="0" err="1" smtClean="0">
                <a:solidFill>
                  <a:srgbClr val="00B050"/>
                </a:solidFill>
              </a:rPr>
              <a:t>والحواكم</a:t>
            </a:r>
            <a:r>
              <a:rPr lang="ar-SA" dirty="0" smtClean="0">
                <a:solidFill>
                  <a:srgbClr val="00B050"/>
                </a:solidFill>
              </a:rPr>
              <a:t> </a:t>
            </a:r>
            <a:r>
              <a:rPr lang="ar-SA" dirty="0" smtClean="0"/>
              <a:t>وأجهزة التحكم الأخرى </a:t>
            </a:r>
            <a:r>
              <a:rPr lang="ar-SA" dirty="0" smtClean="0">
                <a:solidFill>
                  <a:srgbClr val="0070C0"/>
                </a:solidFill>
                <a:effectLst>
                  <a:outerShdw blurRad="38100" dist="38100" dir="2700000" algn="tl">
                    <a:srgbClr val="000000">
                      <a:alpha val="43137"/>
                    </a:srgbClr>
                  </a:outerShdw>
                </a:effectLst>
              </a:rPr>
              <a:t>بالترتيب نفسه (إن أمكن) الذي سيمر به التيار أثناء التتابع الطبيعي للتشغيل.</a:t>
            </a:r>
          </a:p>
          <a:p>
            <a:pPr algn="just">
              <a:buFont typeface="Wingdings" pitchFamily="2" charset="2"/>
              <a:buChar char="Ø"/>
            </a:pPr>
            <a:r>
              <a:rPr lang="ar-SA" dirty="0" smtClean="0"/>
              <a:t>إن وشائع الكونتاكتورات </a:t>
            </a:r>
            <a:r>
              <a:rPr lang="ar-SA" dirty="0" err="1" smtClean="0"/>
              <a:t>والحواكم</a:t>
            </a:r>
            <a:r>
              <a:rPr lang="ar-SA" dirty="0" smtClean="0"/>
              <a:t> ومختلف أحمال دارة التحكم وأضواء القيادة وغيرها... </a:t>
            </a:r>
            <a:r>
              <a:rPr lang="ar-SA" dirty="0" smtClean="0">
                <a:solidFill>
                  <a:srgbClr val="002060"/>
                </a:solidFill>
              </a:rPr>
              <a:t>توصل مباشرة مع خط الحيادي العام </a:t>
            </a:r>
            <a:r>
              <a:rPr lang="en-US" dirty="0" smtClean="0">
                <a:solidFill>
                  <a:srgbClr val="002060"/>
                </a:solidFill>
              </a:rPr>
              <a:t>N</a:t>
            </a:r>
            <a:r>
              <a:rPr lang="ar-SA" dirty="0" smtClean="0"/>
              <a:t>.</a:t>
            </a:r>
          </a:p>
          <a:p>
            <a:pPr algn="just">
              <a:buFont typeface="Wingdings" pitchFamily="2" charset="2"/>
              <a:buChar char="Ø"/>
            </a:pPr>
            <a:r>
              <a:rPr lang="ar-SA" dirty="0" smtClean="0"/>
              <a:t>الأجزاء الأخرى مثل التماسات المساعدة وأدوات التحكم الأخرى (</a:t>
            </a:r>
            <a:r>
              <a:rPr lang="ar-SA" dirty="0" err="1" smtClean="0"/>
              <a:t>كبسات</a:t>
            </a:r>
            <a:r>
              <a:rPr lang="ar-SA" dirty="0" smtClean="0"/>
              <a:t> التشغيل والإيقاف, قواطع نهاية الشوط...) </a:t>
            </a:r>
            <a:r>
              <a:rPr lang="ar-SA" dirty="0" smtClean="0">
                <a:solidFill>
                  <a:srgbClr val="002060"/>
                </a:solidFill>
              </a:rPr>
              <a:t>تظهر في أعلى الوشيعة العاملة أو الحمل</a:t>
            </a:r>
            <a:r>
              <a:rPr lang="ar-SA" dirty="0" smtClean="0"/>
              <a:t>, ويفضل رسم الأجهزة الخارجية داخل خطوط متقطعة ليسهل على المنفذ معرفة عدد الخطوط اللازمة للتشغيل.</a:t>
            </a:r>
          </a:p>
          <a:p>
            <a:pPr>
              <a:buFont typeface="Wingdings" pitchFamily="2" charset="2"/>
              <a:buChar char="Ø"/>
            </a:pPr>
            <a:endParaRPr lang="ar-SA" dirty="0" smtClean="0"/>
          </a:p>
          <a:p>
            <a:pPr>
              <a:buNone/>
            </a:pPr>
            <a:endParaRPr lang="ar-SA" dirty="0"/>
          </a:p>
        </p:txBody>
      </p:sp>
      <p:pic>
        <p:nvPicPr>
          <p:cNvPr id="4" name="صورة 3" descr="Snap_2013.11.13_12h59m44s_002.png"/>
          <p:cNvPicPr>
            <a:picLocks noChangeAspect="1"/>
          </p:cNvPicPr>
          <p:nvPr/>
        </p:nvPicPr>
        <p:blipFill>
          <a:blip r:embed="rId2"/>
          <a:stretch>
            <a:fillRect/>
          </a:stretch>
        </p:blipFill>
        <p:spPr>
          <a:xfrm>
            <a:off x="285720" y="5357826"/>
            <a:ext cx="1533835" cy="1243148"/>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a:buFont typeface="Wingdings" pitchFamily="2" charset="2"/>
              <a:buChar char="q"/>
            </a:pPr>
            <a:r>
              <a:rPr lang="ar-SA" dirty="0" smtClean="0"/>
              <a:t>في </a:t>
            </a:r>
            <a:r>
              <a:rPr lang="ar-SA" dirty="0" smtClean="0">
                <a:solidFill>
                  <a:srgbClr val="00B050"/>
                </a:solidFill>
              </a:rPr>
              <a:t>المخططات المعقدة عندما يصعب إيجاد تماسات أحد عناصر التحكم </a:t>
            </a:r>
            <a:r>
              <a:rPr lang="ar-SA" dirty="0" smtClean="0"/>
              <a:t>يتم </a:t>
            </a:r>
            <a:r>
              <a:rPr lang="ar-SA" dirty="0" smtClean="0">
                <a:solidFill>
                  <a:srgbClr val="FF0000"/>
                </a:solidFill>
              </a:rPr>
              <a:t>ترقيم الخطوط </a:t>
            </a:r>
            <a:r>
              <a:rPr lang="ar-SA" dirty="0" err="1" smtClean="0">
                <a:solidFill>
                  <a:srgbClr val="FF0000"/>
                </a:solidFill>
              </a:rPr>
              <a:t>الشاقولية</a:t>
            </a:r>
            <a:r>
              <a:rPr lang="ar-SA" dirty="0" smtClean="0">
                <a:solidFill>
                  <a:srgbClr val="FF0000"/>
                </a:solidFill>
              </a:rPr>
              <a:t> </a:t>
            </a:r>
            <a:r>
              <a:rPr lang="ar-SA" dirty="0" smtClean="0"/>
              <a:t>على المخطط </a:t>
            </a:r>
            <a:r>
              <a:rPr lang="ar-SA" dirty="0" smtClean="0">
                <a:solidFill>
                  <a:srgbClr val="0070C0"/>
                </a:solidFill>
              </a:rPr>
              <a:t>ويكتب تحت الوشائع أرقام التماسات العاملة ورقم الخط الشاقولي الموجود فيه.</a:t>
            </a:r>
          </a:p>
          <a:p>
            <a:endParaRPr lang="ar-SA" dirty="0"/>
          </a:p>
        </p:txBody>
      </p:sp>
      <p:sp>
        <p:nvSpPr>
          <p:cNvPr id="4" name="عنوان 1"/>
          <p:cNvSpPr>
            <a:spLocks noGrp="1"/>
          </p:cNvSpPr>
          <p:nvPr>
            <p:ph type="title"/>
          </p:nvPr>
        </p:nvSpPr>
        <p:spPr/>
        <p:txBody>
          <a:bodyPr/>
          <a:lstStyle/>
          <a:p>
            <a:pPr algn="r"/>
            <a:r>
              <a:rPr lang="ar-SA" dirty="0" smtClean="0">
                <a:solidFill>
                  <a:srgbClr val="0070C0"/>
                </a:solidFill>
                <a:effectLst>
                  <a:outerShdw blurRad="38100" dist="38100" dir="2700000" algn="tl">
                    <a:srgbClr val="000000">
                      <a:alpha val="43137"/>
                    </a:srgbClr>
                  </a:outerShdw>
                </a:effectLst>
                <a:latin typeface="Monotype Koufi" pitchFamily="2" charset="-78"/>
                <a:ea typeface="Monotype Koufi" pitchFamily="2" charset="-78"/>
                <a:cs typeface="+mn-cs"/>
              </a:rPr>
              <a:t>مخطط دارة التحكم:</a:t>
            </a:r>
            <a:endParaRPr lang="ar-SA" dirty="0">
              <a:effectLst>
                <a:outerShdw blurRad="38100" dist="38100" dir="2700000" algn="tl">
                  <a:srgbClr val="000000">
                    <a:alpha val="43137"/>
                  </a:srgbClr>
                </a:outerShdw>
              </a:effectLst>
              <a:cs typeface="+mn-cs"/>
            </a:endParaRPr>
          </a:p>
        </p:txBody>
      </p:sp>
      <p:pic>
        <p:nvPicPr>
          <p:cNvPr id="5" name="صورة 4" descr="Snap_2013.11.13_13h08m31s_005.png"/>
          <p:cNvPicPr>
            <a:picLocks noChangeAspect="1"/>
          </p:cNvPicPr>
          <p:nvPr/>
        </p:nvPicPr>
        <p:blipFill>
          <a:blip r:embed="rId2"/>
          <a:stretch>
            <a:fillRect/>
          </a:stretch>
        </p:blipFill>
        <p:spPr>
          <a:xfrm>
            <a:off x="642910" y="2380606"/>
            <a:ext cx="2086266" cy="4191666"/>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rgbClr val="0070C0"/>
                </a:solidFill>
                <a:effectLst>
                  <a:outerShdw blurRad="38100" dist="38100" dir="2700000" algn="tl">
                    <a:srgbClr val="000000">
                      <a:alpha val="43137"/>
                    </a:srgbClr>
                  </a:outerShdw>
                </a:effectLst>
                <a:latin typeface="Monotype Koufi" pitchFamily="2" charset="-78"/>
                <a:ea typeface="Monotype Koufi" pitchFamily="2" charset="-78"/>
                <a:cs typeface="+mn-cs"/>
              </a:rPr>
              <a:t>الرموز والمصطلحات المستخدمة:</a:t>
            </a:r>
            <a:endParaRPr lang="ar-SA" dirty="0">
              <a:effectLst>
                <a:outerShdw blurRad="38100" dist="38100" dir="2700000" algn="tl">
                  <a:srgbClr val="000000">
                    <a:alpha val="43137"/>
                  </a:srgbClr>
                </a:outerShdw>
              </a:effectLst>
              <a:cs typeface="+mn-cs"/>
            </a:endParaRPr>
          </a:p>
        </p:txBody>
      </p:sp>
      <p:sp>
        <p:nvSpPr>
          <p:cNvPr id="3" name="عنصر نائب للمحتوى 2"/>
          <p:cNvSpPr>
            <a:spLocks noGrp="1"/>
          </p:cNvSpPr>
          <p:nvPr>
            <p:ph sz="quarter" idx="1"/>
          </p:nvPr>
        </p:nvSpPr>
        <p:spPr/>
        <p:txBody>
          <a:bodyPr/>
          <a:lstStyle/>
          <a:p>
            <a:pPr algn="just">
              <a:buFont typeface="Wingdings" pitchFamily="2" charset="2"/>
              <a:buChar char="Ø"/>
            </a:pPr>
            <a:r>
              <a:rPr lang="ar-SA" dirty="0" smtClean="0"/>
              <a:t>تم اختيار هذه الرموز حسب الأنظمة العالمية </a:t>
            </a:r>
            <a:r>
              <a:rPr lang="en-US" dirty="0" smtClean="0">
                <a:solidFill>
                  <a:srgbClr val="0070C0"/>
                </a:solidFill>
              </a:rPr>
              <a:t>IEC,DIN</a:t>
            </a:r>
            <a:r>
              <a:rPr lang="ar-SA" dirty="0" smtClean="0"/>
              <a:t> وقد رتبت في الجدول التالي مع مراعاة أن:</a:t>
            </a:r>
          </a:p>
          <a:p>
            <a:pPr algn="just">
              <a:buNone/>
            </a:pPr>
            <a:endParaRPr lang="ar-SA" dirty="0" smtClean="0"/>
          </a:p>
          <a:p>
            <a:pPr lvl="1" algn="just">
              <a:buFont typeface="Wingdings" pitchFamily="2" charset="2"/>
              <a:buChar char="Ø"/>
            </a:pPr>
            <a:r>
              <a:rPr lang="ar-SA" dirty="0" smtClean="0">
                <a:solidFill>
                  <a:srgbClr val="00B050"/>
                </a:solidFill>
              </a:rPr>
              <a:t>الرموز على المخططات تبين دائما وضع الراحة (حالة عدم مرور تيار).</a:t>
            </a:r>
          </a:p>
          <a:p>
            <a:pPr lvl="1" algn="just">
              <a:buNone/>
            </a:pPr>
            <a:endParaRPr lang="ar-SA" dirty="0" smtClean="0"/>
          </a:p>
          <a:p>
            <a:pPr lvl="1" algn="just">
              <a:buFont typeface="Wingdings" pitchFamily="2" charset="2"/>
              <a:buChar char="Ø"/>
            </a:pPr>
            <a:r>
              <a:rPr lang="ar-SA" dirty="0" smtClean="0">
                <a:solidFill>
                  <a:srgbClr val="002060"/>
                </a:solidFill>
              </a:rPr>
              <a:t>حركة التماسات أثناء تبديل وضعيتها من اليسار لليمين ومن الأسفل للأعلى</a:t>
            </a:r>
            <a:endParaRPr lang="ar-SA" dirty="0">
              <a:solidFill>
                <a:srgbClr val="00206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عنصر نائب للمحتوى 3"/>
          <p:cNvGraphicFramePr>
            <a:graphicFrameLocks noGrp="1"/>
          </p:cNvGraphicFramePr>
          <p:nvPr>
            <p:ph sz="quarter" idx="1"/>
          </p:nvPr>
        </p:nvGraphicFramePr>
        <p:xfrm>
          <a:off x="914400" y="714372"/>
          <a:ext cx="7772400" cy="5072081"/>
        </p:xfrm>
        <a:graphic>
          <a:graphicData uri="http://schemas.openxmlformats.org/drawingml/2006/table">
            <a:tbl>
              <a:tblPr rtl="1" firstRow="1" bandRow="1">
                <a:tableStyleId>{ED083AE6-46FA-4A59-8FB0-9F97EB10719F}</a:tableStyleId>
              </a:tblPr>
              <a:tblGrid>
                <a:gridCol w="2683112"/>
                <a:gridCol w="5089288"/>
              </a:tblGrid>
              <a:tr h="724583">
                <a:tc>
                  <a:txBody>
                    <a:bodyPr/>
                    <a:lstStyle/>
                    <a:p>
                      <a:pPr rtl="1"/>
                      <a:endParaRPr lang="ar-SA" dirty="0"/>
                    </a:p>
                  </a:txBody>
                  <a:tcPr/>
                </a:tc>
                <a:tc>
                  <a:txBody>
                    <a:bodyPr/>
                    <a:lstStyle/>
                    <a:p>
                      <a:pPr algn="r" rtl="1"/>
                      <a:r>
                        <a:rPr lang="ar-SA" dirty="0" smtClean="0"/>
                        <a:t>سلك واحد</a:t>
                      </a:r>
                      <a:r>
                        <a:rPr lang="ar-SA" baseline="0" dirty="0" smtClean="0"/>
                        <a:t> أو مجموعة أسلاك</a:t>
                      </a:r>
                      <a:endParaRPr lang="ar-SA" dirty="0"/>
                    </a:p>
                  </a:txBody>
                  <a:tcPr/>
                </a:tc>
              </a:tr>
              <a:tr h="724583">
                <a:tc>
                  <a:txBody>
                    <a:bodyPr/>
                    <a:lstStyle/>
                    <a:p>
                      <a:pPr rtl="1"/>
                      <a:endParaRPr lang="ar-SA"/>
                    </a:p>
                  </a:txBody>
                  <a:tcPr/>
                </a:tc>
                <a:tc>
                  <a:txBody>
                    <a:bodyPr/>
                    <a:lstStyle/>
                    <a:p>
                      <a:pPr rtl="1"/>
                      <a:r>
                        <a:rPr lang="ar-SA" b="1" dirty="0" smtClean="0"/>
                        <a:t>خط</a:t>
                      </a:r>
                      <a:r>
                        <a:rPr lang="ar-SA" b="1" baseline="0" dirty="0" smtClean="0"/>
                        <a:t> مبين عليه عدد الأسلاك هنا 3 أسلاك</a:t>
                      </a:r>
                      <a:endParaRPr lang="ar-SA" b="1" dirty="0"/>
                    </a:p>
                  </a:txBody>
                  <a:tcPr/>
                </a:tc>
              </a:tr>
              <a:tr h="724583">
                <a:tc>
                  <a:txBody>
                    <a:bodyPr/>
                    <a:lstStyle/>
                    <a:p>
                      <a:pPr rtl="1"/>
                      <a:endParaRPr lang="ar-SA" dirty="0"/>
                    </a:p>
                  </a:txBody>
                  <a:tcPr/>
                </a:tc>
                <a:tc>
                  <a:txBody>
                    <a:bodyPr/>
                    <a:lstStyle/>
                    <a:p>
                      <a:pPr rtl="1"/>
                      <a:r>
                        <a:rPr lang="ar-SA" b="1" dirty="0" smtClean="0"/>
                        <a:t>تقاطع </a:t>
                      </a:r>
                      <a:r>
                        <a:rPr lang="ar-SA" b="1" dirty="0" err="1" smtClean="0"/>
                        <a:t>النواقل</a:t>
                      </a:r>
                      <a:r>
                        <a:rPr lang="ar-SA" b="1" dirty="0" smtClean="0"/>
                        <a:t> بدون توصيل</a:t>
                      </a:r>
                      <a:endParaRPr lang="ar-SA" b="1" dirty="0"/>
                    </a:p>
                  </a:txBody>
                  <a:tcPr/>
                </a:tc>
              </a:tr>
              <a:tr h="724583">
                <a:tc>
                  <a:txBody>
                    <a:bodyPr/>
                    <a:lstStyle/>
                    <a:p>
                      <a:pPr rtl="1"/>
                      <a:endParaRPr lang="ar-SA" dirty="0"/>
                    </a:p>
                  </a:txBody>
                  <a:tcPr/>
                </a:tc>
                <a:tc>
                  <a:txBody>
                    <a:bodyPr/>
                    <a:lstStyle/>
                    <a:p>
                      <a:pPr rtl="1"/>
                      <a:r>
                        <a:rPr lang="ar-SA" b="1" dirty="0" smtClean="0"/>
                        <a:t>توصيل </a:t>
                      </a:r>
                      <a:r>
                        <a:rPr lang="ar-SA" b="1" dirty="0" err="1" smtClean="0"/>
                        <a:t>النواقل</a:t>
                      </a:r>
                      <a:endParaRPr lang="ar-SA" b="1" dirty="0"/>
                    </a:p>
                  </a:txBody>
                  <a:tcPr/>
                </a:tc>
              </a:tr>
              <a:tr h="724583">
                <a:tc>
                  <a:txBody>
                    <a:bodyPr/>
                    <a:lstStyle/>
                    <a:p>
                      <a:pPr rtl="1"/>
                      <a:endParaRPr lang="ar-SA" dirty="0"/>
                    </a:p>
                  </a:txBody>
                  <a:tcPr/>
                </a:tc>
                <a:tc>
                  <a:txBody>
                    <a:bodyPr/>
                    <a:lstStyle/>
                    <a:p>
                      <a:pPr rtl="1"/>
                      <a:r>
                        <a:rPr lang="ar-SA" b="1" dirty="0" smtClean="0"/>
                        <a:t>قفل ميكانيكي</a:t>
                      </a:r>
                      <a:endParaRPr lang="ar-SA" b="1" dirty="0"/>
                    </a:p>
                  </a:txBody>
                  <a:tcPr/>
                </a:tc>
              </a:tr>
              <a:tr h="724583">
                <a:tc>
                  <a:txBody>
                    <a:bodyPr/>
                    <a:lstStyle/>
                    <a:p>
                      <a:pPr rtl="1"/>
                      <a:endParaRPr lang="ar-SA" dirty="0"/>
                    </a:p>
                  </a:txBody>
                  <a:tcPr/>
                </a:tc>
                <a:tc>
                  <a:txBody>
                    <a:bodyPr/>
                    <a:lstStyle/>
                    <a:p>
                      <a:pPr rtl="1"/>
                      <a:r>
                        <a:rPr lang="ar-SA" b="1" dirty="0" smtClean="0"/>
                        <a:t>تماس مفتوح بالوضع</a:t>
                      </a:r>
                      <a:r>
                        <a:rPr lang="ar-SA" b="1" baseline="0" dirty="0" smtClean="0"/>
                        <a:t> الطبيعي ويسمى أيضا تماس مساعد</a:t>
                      </a:r>
                      <a:endParaRPr lang="ar-SA" b="1" dirty="0"/>
                    </a:p>
                  </a:txBody>
                  <a:tcPr/>
                </a:tc>
              </a:tr>
              <a:tr h="724583">
                <a:tc>
                  <a:txBody>
                    <a:bodyPr/>
                    <a:lstStyle/>
                    <a:p>
                      <a:pPr rtl="1"/>
                      <a:endParaRPr lang="ar-SA" dirty="0"/>
                    </a:p>
                  </a:txBody>
                  <a:tcPr/>
                </a:tc>
                <a:tc>
                  <a:txBody>
                    <a:bodyPr/>
                    <a:lstStyle/>
                    <a:p>
                      <a:pPr rtl="1"/>
                      <a:r>
                        <a:rPr lang="ar-SA" b="1" dirty="0" smtClean="0"/>
                        <a:t>تماس مغلق بالوضع الطبيعي ويسمى أيضا تماس عكسي</a:t>
                      </a:r>
                      <a:endParaRPr lang="ar-SA" b="1" dirty="0"/>
                    </a:p>
                  </a:txBody>
                  <a:tcPr/>
                </a:tc>
              </a:tr>
            </a:tbl>
          </a:graphicData>
        </a:graphic>
      </p:graphicFrame>
      <p:cxnSp>
        <p:nvCxnSpPr>
          <p:cNvPr id="23" name="رابط مستقيم 22"/>
          <p:cNvCxnSpPr/>
          <p:nvPr/>
        </p:nvCxnSpPr>
        <p:spPr>
          <a:xfrm>
            <a:off x="6572264" y="1071546"/>
            <a:ext cx="157163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رابط مستقيم 23"/>
          <p:cNvCxnSpPr/>
          <p:nvPr/>
        </p:nvCxnSpPr>
        <p:spPr>
          <a:xfrm>
            <a:off x="6572264" y="1785926"/>
            <a:ext cx="164307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رابط مستقيم 24"/>
          <p:cNvCxnSpPr/>
          <p:nvPr/>
        </p:nvCxnSpPr>
        <p:spPr>
          <a:xfrm rot="16200000" flipH="1">
            <a:off x="6965173" y="1678769"/>
            <a:ext cx="285752" cy="214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رابط مستقيم 25"/>
          <p:cNvCxnSpPr/>
          <p:nvPr/>
        </p:nvCxnSpPr>
        <p:spPr>
          <a:xfrm rot="16200000" flipH="1">
            <a:off x="7117573" y="1678769"/>
            <a:ext cx="285752" cy="214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رابط مستقيم 26"/>
          <p:cNvCxnSpPr/>
          <p:nvPr/>
        </p:nvCxnSpPr>
        <p:spPr>
          <a:xfrm rot="16200000" flipH="1">
            <a:off x="7269973" y="1678769"/>
            <a:ext cx="285752" cy="214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رابط مستقيم 27"/>
          <p:cNvCxnSpPr/>
          <p:nvPr/>
        </p:nvCxnSpPr>
        <p:spPr>
          <a:xfrm>
            <a:off x="6715140" y="2571744"/>
            <a:ext cx="142876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رابط مستقيم 28"/>
          <p:cNvCxnSpPr/>
          <p:nvPr/>
        </p:nvCxnSpPr>
        <p:spPr>
          <a:xfrm rot="5400000">
            <a:off x="6894529" y="2536025"/>
            <a:ext cx="642148"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رابط مستقيم 29"/>
          <p:cNvCxnSpPr/>
          <p:nvPr/>
        </p:nvCxnSpPr>
        <p:spPr>
          <a:xfrm>
            <a:off x="6715140" y="3286124"/>
            <a:ext cx="142876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رابط مستقيم 30"/>
          <p:cNvCxnSpPr/>
          <p:nvPr/>
        </p:nvCxnSpPr>
        <p:spPr>
          <a:xfrm rot="5400000">
            <a:off x="6965173" y="3250405"/>
            <a:ext cx="500066" cy="1588"/>
          </a:xfrm>
          <a:prstGeom prst="line">
            <a:avLst/>
          </a:prstGeom>
        </p:spPr>
        <p:style>
          <a:lnRef idx="1">
            <a:schemeClr val="accent1"/>
          </a:lnRef>
          <a:fillRef idx="0">
            <a:schemeClr val="accent1"/>
          </a:fillRef>
          <a:effectRef idx="0">
            <a:schemeClr val="accent1"/>
          </a:effectRef>
          <a:fontRef idx="minor">
            <a:schemeClr val="tx1"/>
          </a:fontRef>
        </p:style>
      </p:cxnSp>
      <p:sp>
        <p:nvSpPr>
          <p:cNvPr id="32" name="مخطط انسيابي: رابط 31"/>
          <p:cNvSpPr/>
          <p:nvPr/>
        </p:nvSpPr>
        <p:spPr>
          <a:xfrm>
            <a:off x="7143768" y="3214686"/>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33" name="رابط مستقيم 32"/>
          <p:cNvCxnSpPr/>
          <p:nvPr/>
        </p:nvCxnSpPr>
        <p:spPr>
          <a:xfrm>
            <a:off x="7000892" y="4000504"/>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رابط مستقيم 33"/>
          <p:cNvCxnSpPr/>
          <p:nvPr/>
        </p:nvCxnSpPr>
        <p:spPr>
          <a:xfrm>
            <a:off x="7358082" y="4000504"/>
            <a:ext cx="142876" cy="1588"/>
          </a:xfrm>
          <a:prstGeom prst="line">
            <a:avLst/>
          </a:prstGeom>
        </p:spPr>
        <p:style>
          <a:lnRef idx="1">
            <a:schemeClr val="accent1"/>
          </a:lnRef>
          <a:fillRef idx="0">
            <a:schemeClr val="accent1"/>
          </a:fillRef>
          <a:effectRef idx="0">
            <a:schemeClr val="accent1"/>
          </a:effectRef>
          <a:fontRef idx="minor">
            <a:schemeClr val="tx1"/>
          </a:fontRef>
        </p:style>
      </p:cxnSp>
      <p:sp>
        <p:nvSpPr>
          <p:cNvPr id="35" name="مخطط انسيابي: دمج 34"/>
          <p:cNvSpPr/>
          <p:nvPr/>
        </p:nvSpPr>
        <p:spPr>
          <a:xfrm>
            <a:off x="7143768" y="3929066"/>
            <a:ext cx="214314" cy="214314"/>
          </a:xfrm>
          <a:prstGeom prst="flowChartMerge">
            <a:avLst/>
          </a:prstGeom>
        </p:spPr>
        <p:style>
          <a:lnRef idx="2">
            <a:schemeClr val="accent2"/>
          </a:lnRef>
          <a:fillRef idx="1">
            <a:schemeClr val="lt1"/>
          </a:fillRef>
          <a:effectRef idx="0">
            <a:schemeClr val="accent2"/>
          </a:effectRef>
          <a:fontRef idx="minor">
            <a:schemeClr val="dk1"/>
          </a:fontRef>
        </p:style>
        <p:txBody>
          <a:bodyPr rtlCol="1" anchor="ctr"/>
          <a:lstStyle/>
          <a:p>
            <a:pPr algn="ctr"/>
            <a:endParaRPr lang="ar-SA"/>
          </a:p>
        </p:txBody>
      </p:sp>
      <p:cxnSp>
        <p:nvCxnSpPr>
          <p:cNvPr id="36" name="رابط مستقيم 35"/>
          <p:cNvCxnSpPr/>
          <p:nvPr/>
        </p:nvCxnSpPr>
        <p:spPr>
          <a:xfrm>
            <a:off x="7572396" y="4000504"/>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رابط مستقيم 36"/>
          <p:cNvCxnSpPr/>
          <p:nvPr/>
        </p:nvCxnSpPr>
        <p:spPr>
          <a:xfrm>
            <a:off x="6786578" y="4000504"/>
            <a:ext cx="142876"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38" name="صورة 37" descr="Snap_2013.11.13_13h24m02s_007.png"/>
          <p:cNvPicPr>
            <a:picLocks noChangeAspect="1"/>
          </p:cNvPicPr>
          <p:nvPr/>
        </p:nvPicPr>
        <p:blipFill>
          <a:blip r:embed="rId2"/>
          <a:stretch>
            <a:fillRect/>
          </a:stretch>
        </p:blipFill>
        <p:spPr>
          <a:xfrm>
            <a:off x="7091345" y="4481460"/>
            <a:ext cx="266737" cy="447738"/>
          </a:xfrm>
          <a:prstGeom prst="rect">
            <a:avLst/>
          </a:prstGeom>
        </p:spPr>
      </p:pic>
      <p:pic>
        <p:nvPicPr>
          <p:cNvPr id="39" name="صورة 38" descr="Snap_2013.11.13_13h24m23s_008.png"/>
          <p:cNvPicPr>
            <a:picLocks noChangeAspect="1"/>
          </p:cNvPicPr>
          <p:nvPr/>
        </p:nvPicPr>
        <p:blipFill>
          <a:blip r:embed="rId3"/>
          <a:stretch>
            <a:fillRect/>
          </a:stretch>
        </p:blipFill>
        <p:spPr>
          <a:xfrm>
            <a:off x="7138976" y="5195840"/>
            <a:ext cx="219106" cy="447738"/>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nvGraphicFramePr>
        <p:xfrm>
          <a:off x="1500166" y="857232"/>
          <a:ext cx="6786610" cy="4357717"/>
        </p:xfrm>
        <a:graphic>
          <a:graphicData uri="http://schemas.openxmlformats.org/drawingml/2006/table">
            <a:tbl>
              <a:tblPr rtl="1" firstRow="1" bandRow="1">
                <a:tableStyleId>{ED083AE6-46FA-4A59-8FB0-9F97EB10719F}</a:tableStyleId>
              </a:tblPr>
              <a:tblGrid>
                <a:gridCol w="2004156"/>
                <a:gridCol w="4782454"/>
              </a:tblGrid>
              <a:tr h="622531">
                <a:tc>
                  <a:txBody>
                    <a:bodyPr/>
                    <a:lstStyle/>
                    <a:p>
                      <a:pPr rtl="1"/>
                      <a:endParaRPr lang="ar-SA" dirty="0"/>
                    </a:p>
                  </a:txBody>
                  <a:tcPr/>
                </a:tc>
                <a:tc>
                  <a:txBody>
                    <a:bodyPr/>
                    <a:lstStyle/>
                    <a:p>
                      <a:pPr rtl="1"/>
                      <a:r>
                        <a:rPr lang="ar-SA" dirty="0" smtClean="0"/>
                        <a:t>تماس فصل زيادة الحمل </a:t>
                      </a:r>
                      <a:r>
                        <a:rPr lang="ar-SA" dirty="0" err="1" smtClean="0"/>
                        <a:t>كهروحراري</a:t>
                      </a:r>
                      <a:r>
                        <a:rPr lang="ar-SA" dirty="0" smtClean="0"/>
                        <a:t> </a:t>
                      </a:r>
                      <a:endParaRPr lang="ar-SA" dirty="0"/>
                    </a:p>
                  </a:txBody>
                  <a:tcPr/>
                </a:tc>
              </a:tr>
              <a:tr h="622531">
                <a:tc>
                  <a:txBody>
                    <a:bodyPr/>
                    <a:lstStyle/>
                    <a:p>
                      <a:pPr rtl="1"/>
                      <a:endParaRPr lang="ar-SA" dirty="0"/>
                    </a:p>
                  </a:txBody>
                  <a:tcPr/>
                </a:tc>
                <a:tc>
                  <a:txBody>
                    <a:bodyPr/>
                    <a:lstStyle/>
                    <a:p>
                      <a:pPr rtl="1"/>
                      <a:r>
                        <a:rPr lang="ar-SA" b="1" dirty="0" smtClean="0"/>
                        <a:t>تماس مفتوح مع تأخير زمني في الإغلاق</a:t>
                      </a:r>
                      <a:endParaRPr lang="ar-SA" b="1" dirty="0"/>
                    </a:p>
                  </a:txBody>
                  <a:tcPr/>
                </a:tc>
              </a:tr>
              <a:tr h="622531">
                <a:tc>
                  <a:txBody>
                    <a:bodyPr/>
                    <a:lstStyle/>
                    <a:p>
                      <a:pPr rtl="1"/>
                      <a:endParaRPr lang="ar-SA" dirty="0"/>
                    </a:p>
                  </a:txBody>
                  <a:tcPr/>
                </a:tc>
                <a:tc>
                  <a:txBody>
                    <a:bodyPr/>
                    <a:lstStyle/>
                    <a:p>
                      <a:pPr rtl="1"/>
                      <a:r>
                        <a:rPr lang="ar-SA" b="1" dirty="0" smtClean="0"/>
                        <a:t>تماس مغلق مع تأخير زمني في الفتح</a:t>
                      </a:r>
                      <a:endParaRPr lang="ar-SA" b="1" dirty="0"/>
                    </a:p>
                  </a:txBody>
                  <a:tcPr/>
                </a:tc>
              </a:tr>
              <a:tr h="622531">
                <a:tc>
                  <a:txBody>
                    <a:bodyPr/>
                    <a:lstStyle/>
                    <a:p>
                      <a:pPr rtl="1"/>
                      <a:endParaRPr lang="ar-SA" dirty="0"/>
                    </a:p>
                  </a:txBody>
                  <a:tcPr/>
                </a:tc>
                <a:tc>
                  <a:txBody>
                    <a:bodyPr/>
                    <a:lstStyle/>
                    <a:p>
                      <a:pPr rtl="1"/>
                      <a:r>
                        <a:rPr lang="ar-SA" b="1" dirty="0" smtClean="0"/>
                        <a:t>تماس مفتوح مع </a:t>
                      </a:r>
                      <a:r>
                        <a:rPr lang="ar-SA" b="1" dirty="0" err="1" smtClean="0"/>
                        <a:t>تاخير</a:t>
                      </a:r>
                      <a:r>
                        <a:rPr lang="ar-SA" b="1" dirty="0" smtClean="0"/>
                        <a:t> زمني في الفتح</a:t>
                      </a:r>
                      <a:endParaRPr lang="ar-SA" b="1" dirty="0"/>
                    </a:p>
                  </a:txBody>
                  <a:tcPr/>
                </a:tc>
              </a:tr>
              <a:tr h="622531">
                <a:tc>
                  <a:txBody>
                    <a:bodyPr/>
                    <a:lstStyle/>
                    <a:p>
                      <a:pPr rtl="1"/>
                      <a:endParaRPr lang="ar-SA" dirty="0"/>
                    </a:p>
                  </a:txBody>
                  <a:tcPr/>
                </a:tc>
                <a:tc>
                  <a:txBody>
                    <a:bodyPr/>
                    <a:lstStyle/>
                    <a:p>
                      <a:pPr rtl="1"/>
                      <a:r>
                        <a:rPr lang="ar-SA" b="1" dirty="0" smtClean="0"/>
                        <a:t>تماس مغلق مع </a:t>
                      </a:r>
                      <a:r>
                        <a:rPr lang="ar-SA" b="1" dirty="0" err="1" smtClean="0"/>
                        <a:t>تاخير</a:t>
                      </a:r>
                      <a:r>
                        <a:rPr lang="ar-SA" b="1" dirty="0" smtClean="0"/>
                        <a:t> زمني في الإغلاق</a:t>
                      </a:r>
                      <a:endParaRPr lang="ar-SA" b="1" dirty="0"/>
                    </a:p>
                  </a:txBody>
                  <a:tcPr/>
                </a:tc>
              </a:tr>
              <a:tr h="622531">
                <a:tc>
                  <a:txBody>
                    <a:bodyPr/>
                    <a:lstStyle/>
                    <a:p>
                      <a:pPr rtl="1"/>
                      <a:endParaRPr lang="ar-SA" dirty="0"/>
                    </a:p>
                  </a:txBody>
                  <a:tcPr/>
                </a:tc>
                <a:tc>
                  <a:txBody>
                    <a:bodyPr/>
                    <a:lstStyle/>
                    <a:p>
                      <a:pPr rtl="1"/>
                      <a:r>
                        <a:rPr lang="ar-SA" b="1" dirty="0" smtClean="0"/>
                        <a:t>قاطع يدوي ثلاثي </a:t>
                      </a:r>
                      <a:endParaRPr lang="ar-SA" b="1" dirty="0"/>
                    </a:p>
                  </a:txBody>
                  <a:tcPr/>
                </a:tc>
              </a:tr>
              <a:tr h="622531">
                <a:tc>
                  <a:txBody>
                    <a:bodyPr/>
                    <a:lstStyle/>
                    <a:p>
                      <a:pPr rtl="1"/>
                      <a:endParaRPr lang="ar-SA"/>
                    </a:p>
                  </a:txBody>
                  <a:tcPr/>
                </a:tc>
                <a:tc>
                  <a:txBody>
                    <a:bodyPr/>
                    <a:lstStyle/>
                    <a:p>
                      <a:pPr rtl="1"/>
                      <a:r>
                        <a:rPr lang="ar-SA" b="1" dirty="0" smtClean="0"/>
                        <a:t>قاطع يدوي ثلاثي مع</a:t>
                      </a:r>
                      <a:r>
                        <a:rPr lang="ar-SA" b="1" baseline="0" dirty="0" smtClean="0"/>
                        <a:t> فواصم</a:t>
                      </a:r>
                      <a:endParaRPr lang="ar-SA" b="1" dirty="0"/>
                    </a:p>
                  </a:txBody>
                  <a:tcPr/>
                </a:tc>
              </a:tr>
            </a:tbl>
          </a:graphicData>
        </a:graphic>
      </p:graphicFrame>
      <p:pic>
        <p:nvPicPr>
          <p:cNvPr id="5" name="صورة 4" descr="Snap_2013.11.13_15h10m39s_001.png"/>
          <p:cNvPicPr>
            <a:picLocks noChangeAspect="1"/>
          </p:cNvPicPr>
          <p:nvPr/>
        </p:nvPicPr>
        <p:blipFill>
          <a:blip r:embed="rId2"/>
          <a:stretch>
            <a:fillRect/>
          </a:stretch>
        </p:blipFill>
        <p:spPr>
          <a:xfrm>
            <a:off x="6996062" y="885735"/>
            <a:ext cx="504896" cy="543001"/>
          </a:xfrm>
          <a:prstGeom prst="rect">
            <a:avLst/>
          </a:prstGeom>
        </p:spPr>
      </p:pic>
      <p:pic>
        <p:nvPicPr>
          <p:cNvPr id="6" name="صورة 5" descr="Snap_2013.11.13_15h13m52s_002.png"/>
          <p:cNvPicPr>
            <a:picLocks noChangeAspect="1"/>
          </p:cNvPicPr>
          <p:nvPr/>
        </p:nvPicPr>
        <p:blipFill>
          <a:blip r:embed="rId3"/>
          <a:stretch>
            <a:fillRect/>
          </a:stretch>
        </p:blipFill>
        <p:spPr>
          <a:xfrm>
            <a:off x="7100852" y="1500174"/>
            <a:ext cx="400106" cy="571504"/>
          </a:xfrm>
          <a:prstGeom prst="rect">
            <a:avLst/>
          </a:prstGeom>
        </p:spPr>
      </p:pic>
      <p:pic>
        <p:nvPicPr>
          <p:cNvPr id="7" name="صورة 6" descr="Snap_2013.11.13_15h14m23s_003.png"/>
          <p:cNvPicPr>
            <a:picLocks noChangeAspect="1"/>
          </p:cNvPicPr>
          <p:nvPr/>
        </p:nvPicPr>
        <p:blipFill>
          <a:blip r:embed="rId4"/>
          <a:stretch>
            <a:fillRect/>
          </a:stretch>
        </p:blipFill>
        <p:spPr>
          <a:xfrm>
            <a:off x="7072330" y="2143116"/>
            <a:ext cx="400106" cy="543001"/>
          </a:xfrm>
          <a:prstGeom prst="rect">
            <a:avLst/>
          </a:prstGeom>
        </p:spPr>
      </p:pic>
      <p:pic>
        <p:nvPicPr>
          <p:cNvPr id="8" name="صورة 7" descr="Snap_2013.11.13_15h14m50s_004.png"/>
          <p:cNvPicPr>
            <a:picLocks noChangeAspect="1"/>
          </p:cNvPicPr>
          <p:nvPr/>
        </p:nvPicPr>
        <p:blipFill>
          <a:blip r:embed="rId5"/>
          <a:stretch>
            <a:fillRect/>
          </a:stretch>
        </p:blipFill>
        <p:spPr>
          <a:xfrm>
            <a:off x="7138957" y="2786058"/>
            <a:ext cx="362001" cy="528721"/>
          </a:xfrm>
          <a:prstGeom prst="rect">
            <a:avLst/>
          </a:prstGeom>
        </p:spPr>
      </p:pic>
      <p:pic>
        <p:nvPicPr>
          <p:cNvPr id="9" name="صورة 8" descr="Snap_2013.11.13_15h15m13s_005.png"/>
          <p:cNvPicPr>
            <a:picLocks noChangeAspect="1"/>
          </p:cNvPicPr>
          <p:nvPr/>
        </p:nvPicPr>
        <p:blipFill>
          <a:blip r:embed="rId6"/>
          <a:stretch>
            <a:fillRect/>
          </a:stretch>
        </p:blipFill>
        <p:spPr>
          <a:xfrm>
            <a:off x="7138957" y="3405118"/>
            <a:ext cx="362001" cy="523948"/>
          </a:xfrm>
          <a:prstGeom prst="rect">
            <a:avLst/>
          </a:prstGeom>
        </p:spPr>
      </p:pic>
      <p:pic>
        <p:nvPicPr>
          <p:cNvPr id="10" name="صورة 9" descr="Snap_2013.11.13_15h15m50s_006.png"/>
          <p:cNvPicPr>
            <a:picLocks noChangeAspect="1"/>
          </p:cNvPicPr>
          <p:nvPr/>
        </p:nvPicPr>
        <p:blipFill>
          <a:blip r:embed="rId7"/>
          <a:stretch>
            <a:fillRect/>
          </a:stretch>
        </p:blipFill>
        <p:spPr>
          <a:xfrm>
            <a:off x="7000892" y="4000428"/>
            <a:ext cx="628738" cy="571580"/>
          </a:xfrm>
          <a:prstGeom prst="rect">
            <a:avLst/>
          </a:prstGeom>
        </p:spPr>
      </p:pic>
      <p:pic>
        <p:nvPicPr>
          <p:cNvPr id="11" name="صورة 10" descr="Snap_2013.11.13_15h16m15s_007.png"/>
          <p:cNvPicPr>
            <a:picLocks noChangeAspect="1"/>
          </p:cNvPicPr>
          <p:nvPr/>
        </p:nvPicPr>
        <p:blipFill>
          <a:blip r:embed="rId8"/>
          <a:stretch>
            <a:fillRect/>
          </a:stretch>
        </p:blipFill>
        <p:spPr>
          <a:xfrm>
            <a:off x="6986517" y="4652897"/>
            <a:ext cx="657317" cy="562053"/>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nvGraphicFramePr>
        <p:xfrm>
          <a:off x="1285852" y="1214419"/>
          <a:ext cx="6929486" cy="4786348"/>
        </p:xfrm>
        <a:graphic>
          <a:graphicData uri="http://schemas.openxmlformats.org/drawingml/2006/table">
            <a:tbl>
              <a:tblPr rtl="1" firstRow="1" bandRow="1">
                <a:tableStyleId>{ED083AE6-46FA-4A59-8FB0-9F97EB10719F}</a:tableStyleId>
              </a:tblPr>
              <a:tblGrid>
                <a:gridCol w="1603411"/>
                <a:gridCol w="5326075"/>
              </a:tblGrid>
              <a:tr h="683764">
                <a:tc>
                  <a:txBody>
                    <a:bodyPr/>
                    <a:lstStyle/>
                    <a:p>
                      <a:pPr rtl="1"/>
                      <a:endParaRPr lang="ar-SA" dirty="0"/>
                    </a:p>
                  </a:txBody>
                  <a:tcPr/>
                </a:tc>
                <a:tc>
                  <a:txBody>
                    <a:bodyPr/>
                    <a:lstStyle/>
                    <a:p>
                      <a:pPr rtl="1"/>
                      <a:r>
                        <a:rPr lang="ar-SA" dirty="0" smtClean="0"/>
                        <a:t>قاطع</a:t>
                      </a:r>
                      <a:r>
                        <a:rPr lang="ar-SA" baseline="0" dirty="0" smtClean="0"/>
                        <a:t> نهاية شوط ( مغلق بحالة الراحة / مفتوح بحالة الراحة)</a:t>
                      </a:r>
                      <a:endParaRPr lang="ar-SA" dirty="0"/>
                    </a:p>
                  </a:txBody>
                  <a:tcPr/>
                </a:tc>
              </a:tr>
              <a:tr h="683764">
                <a:tc>
                  <a:txBody>
                    <a:bodyPr/>
                    <a:lstStyle/>
                    <a:p>
                      <a:pPr rtl="1"/>
                      <a:endParaRPr lang="ar-SA" dirty="0"/>
                    </a:p>
                  </a:txBody>
                  <a:tcPr/>
                </a:tc>
                <a:tc>
                  <a:txBody>
                    <a:bodyPr/>
                    <a:lstStyle/>
                    <a:p>
                      <a:pPr rtl="1"/>
                      <a:r>
                        <a:rPr lang="ar-SA" dirty="0" smtClean="0"/>
                        <a:t>كونتاكتور</a:t>
                      </a:r>
                      <a:r>
                        <a:rPr lang="ar-SA" baseline="0" dirty="0" smtClean="0"/>
                        <a:t> </a:t>
                      </a:r>
                      <a:endParaRPr lang="ar-SA" b="1" dirty="0"/>
                    </a:p>
                  </a:txBody>
                  <a:tcPr/>
                </a:tc>
              </a:tr>
              <a:tr h="683764">
                <a:tc>
                  <a:txBody>
                    <a:bodyPr/>
                    <a:lstStyle/>
                    <a:p>
                      <a:pPr rtl="1"/>
                      <a:endParaRPr lang="ar-SA"/>
                    </a:p>
                  </a:txBody>
                  <a:tcPr/>
                </a:tc>
                <a:tc>
                  <a:txBody>
                    <a:bodyPr/>
                    <a:lstStyle/>
                    <a:p>
                      <a:pPr rtl="1"/>
                      <a:r>
                        <a:rPr lang="ar-SA" dirty="0" smtClean="0"/>
                        <a:t>وشيعة تشغيل بشكل</a:t>
                      </a:r>
                      <a:r>
                        <a:rPr lang="ar-SA" baseline="0" dirty="0" smtClean="0"/>
                        <a:t> عام ( وشيعة كونتاكتور / وشيعة  حاكمة)</a:t>
                      </a:r>
                      <a:endParaRPr lang="ar-SA" b="1" dirty="0"/>
                    </a:p>
                  </a:txBody>
                  <a:tcPr/>
                </a:tc>
              </a:tr>
              <a:tr h="683764">
                <a:tc>
                  <a:txBody>
                    <a:bodyPr/>
                    <a:lstStyle/>
                    <a:p>
                      <a:pPr rtl="1"/>
                      <a:endParaRPr lang="ar-SA"/>
                    </a:p>
                  </a:txBody>
                  <a:tcPr/>
                </a:tc>
                <a:tc>
                  <a:txBody>
                    <a:bodyPr/>
                    <a:lstStyle/>
                    <a:p>
                      <a:pPr rtl="1"/>
                      <a:r>
                        <a:rPr lang="ar-SA" dirty="0" smtClean="0"/>
                        <a:t>وشيعة مؤقت زمني يبدل وضيعة </a:t>
                      </a:r>
                      <a:r>
                        <a:rPr lang="ar-SA" dirty="0" err="1" smtClean="0"/>
                        <a:t>تماساته</a:t>
                      </a:r>
                      <a:r>
                        <a:rPr lang="ar-SA" baseline="0" dirty="0" smtClean="0"/>
                        <a:t> فور تطبيق الجهد عليه ثم يعود لوضعية الراحة بعد فترة التوليف (وشيعة مؤقت متأخر بالفصل)</a:t>
                      </a:r>
                      <a:endParaRPr lang="ar-SA" b="1" dirty="0"/>
                    </a:p>
                  </a:txBody>
                  <a:tcPr/>
                </a:tc>
              </a:tr>
              <a:tr h="683764">
                <a:tc>
                  <a:txBody>
                    <a:bodyPr/>
                    <a:lstStyle/>
                    <a:p>
                      <a:pPr rtl="1"/>
                      <a:endParaRPr lang="ar-SA"/>
                    </a:p>
                  </a:txBody>
                  <a:tcPr/>
                </a:tc>
                <a:tc>
                  <a:txBody>
                    <a:bodyPr/>
                    <a:lstStyle/>
                    <a:p>
                      <a:pPr rtl="1"/>
                      <a:r>
                        <a:rPr lang="ar-SA" dirty="0" smtClean="0"/>
                        <a:t>وشيعة مؤقت متأخر بالوصل.</a:t>
                      </a:r>
                      <a:endParaRPr lang="ar-SA" b="1" dirty="0"/>
                    </a:p>
                  </a:txBody>
                  <a:tcPr/>
                </a:tc>
              </a:tr>
              <a:tr h="683764">
                <a:tc>
                  <a:txBody>
                    <a:bodyPr/>
                    <a:lstStyle/>
                    <a:p>
                      <a:pPr rtl="1"/>
                      <a:endParaRPr lang="ar-SA" dirty="0"/>
                    </a:p>
                  </a:txBody>
                  <a:tcPr/>
                </a:tc>
                <a:tc>
                  <a:txBody>
                    <a:bodyPr/>
                    <a:lstStyle/>
                    <a:p>
                      <a:pPr rtl="1"/>
                      <a:r>
                        <a:rPr lang="ar-SA" dirty="0" smtClean="0"/>
                        <a:t>كبسة إيقاف ذات نابض إرجاع</a:t>
                      </a:r>
                      <a:endParaRPr lang="ar-SA" b="1" dirty="0"/>
                    </a:p>
                  </a:txBody>
                  <a:tcPr/>
                </a:tc>
              </a:tr>
              <a:tr h="683764">
                <a:tc>
                  <a:txBody>
                    <a:bodyPr/>
                    <a:lstStyle/>
                    <a:p>
                      <a:pPr rtl="1"/>
                      <a:endParaRPr lang="ar-SA" dirty="0"/>
                    </a:p>
                  </a:txBody>
                  <a:tcPr/>
                </a:tc>
                <a:tc>
                  <a:txBody>
                    <a:bodyPr/>
                    <a:lstStyle/>
                    <a:p>
                      <a:pPr rtl="1"/>
                      <a:r>
                        <a:rPr lang="ar-SA" dirty="0" smtClean="0"/>
                        <a:t>كبسة إقلاع  </a:t>
                      </a:r>
                      <a:r>
                        <a:rPr lang="en-US" dirty="0" err="1" smtClean="0"/>
                        <a:t>strat</a:t>
                      </a:r>
                      <a:r>
                        <a:rPr lang="ar-SA" dirty="0" smtClean="0"/>
                        <a:t> ذات نابض إرجاع</a:t>
                      </a:r>
                      <a:endParaRPr lang="ar-SA" b="1" dirty="0"/>
                    </a:p>
                  </a:txBody>
                  <a:tcPr/>
                </a:tc>
              </a:tr>
            </a:tbl>
          </a:graphicData>
        </a:graphic>
      </p:graphicFrame>
      <p:pic>
        <p:nvPicPr>
          <p:cNvPr id="5" name="صورة 4" descr="Snap_2013.11.13_15h16m49s_008.png"/>
          <p:cNvPicPr>
            <a:picLocks noChangeAspect="1"/>
          </p:cNvPicPr>
          <p:nvPr/>
        </p:nvPicPr>
        <p:blipFill>
          <a:blip r:embed="rId2"/>
          <a:stretch>
            <a:fillRect/>
          </a:stretch>
        </p:blipFill>
        <p:spPr>
          <a:xfrm>
            <a:off x="7634251" y="1285860"/>
            <a:ext cx="438211" cy="523948"/>
          </a:xfrm>
          <a:prstGeom prst="rect">
            <a:avLst/>
          </a:prstGeom>
        </p:spPr>
      </p:pic>
      <p:pic>
        <p:nvPicPr>
          <p:cNvPr id="6" name="صورة 5" descr="Snap_2013.11.13_15h17m07s_009.png"/>
          <p:cNvPicPr>
            <a:picLocks noChangeAspect="1"/>
          </p:cNvPicPr>
          <p:nvPr/>
        </p:nvPicPr>
        <p:blipFill>
          <a:blip r:embed="rId3"/>
          <a:stretch>
            <a:fillRect/>
          </a:stretch>
        </p:blipFill>
        <p:spPr>
          <a:xfrm>
            <a:off x="6738889" y="1285860"/>
            <a:ext cx="476317" cy="559133"/>
          </a:xfrm>
          <a:prstGeom prst="rect">
            <a:avLst/>
          </a:prstGeom>
        </p:spPr>
      </p:pic>
      <p:pic>
        <p:nvPicPr>
          <p:cNvPr id="7" name="صورة 6" descr="Snap_2013.11.13_15h17m31s_010.png"/>
          <p:cNvPicPr>
            <a:picLocks noChangeAspect="1"/>
          </p:cNvPicPr>
          <p:nvPr/>
        </p:nvPicPr>
        <p:blipFill>
          <a:blip r:embed="rId4"/>
          <a:stretch>
            <a:fillRect/>
          </a:stretch>
        </p:blipFill>
        <p:spPr>
          <a:xfrm>
            <a:off x="6976991" y="1928802"/>
            <a:ext cx="666843" cy="596008"/>
          </a:xfrm>
          <a:prstGeom prst="rect">
            <a:avLst/>
          </a:prstGeom>
        </p:spPr>
      </p:pic>
      <p:pic>
        <p:nvPicPr>
          <p:cNvPr id="8" name="صورة 7" descr="Snap_2013.11.13_15h17m54s_011.png"/>
          <p:cNvPicPr>
            <a:picLocks noChangeAspect="1"/>
          </p:cNvPicPr>
          <p:nvPr/>
        </p:nvPicPr>
        <p:blipFill>
          <a:blip r:embed="rId5"/>
          <a:stretch>
            <a:fillRect/>
          </a:stretch>
        </p:blipFill>
        <p:spPr>
          <a:xfrm>
            <a:off x="7072330" y="2714620"/>
            <a:ext cx="438211" cy="489379"/>
          </a:xfrm>
          <a:prstGeom prst="rect">
            <a:avLst/>
          </a:prstGeom>
        </p:spPr>
      </p:pic>
      <p:pic>
        <p:nvPicPr>
          <p:cNvPr id="9" name="صورة 8" descr="Snap_2013.11.13_15h18m13s_012.png"/>
          <p:cNvPicPr>
            <a:picLocks noChangeAspect="1"/>
          </p:cNvPicPr>
          <p:nvPr/>
        </p:nvPicPr>
        <p:blipFill>
          <a:blip r:embed="rId6"/>
          <a:stretch>
            <a:fillRect/>
          </a:stretch>
        </p:blipFill>
        <p:spPr>
          <a:xfrm>
            <a:off x="7000892" y="3429000"/>
            <a:ext cx="642942" cy="436378"/>
          </a:xfrm>
          <a:prstGeom prst="rect">
            <a:avLst/>
          </a:prstGeom>
        </p:spPr>
      </p:pic>
      <p:pic>
        <p:nvPicPr>
          <p:cNvPr id="10" name="صورة 9" descr="Snap_2013.11.13_15h18m36s_013.png"/>
          <p:cNvPicPr>
            <a:picLocks noChangeAspect="1"/>
          </p:cNvPicPr>
          <p:nvPr/>
        </p:nvPicPr>
        <p:blipFill>
          <a:blip r:embed="rId7"/>
          <a:stretch>
            <a:fillRect/>
          </a:stretch>
        </p:blipFill>
        <p:spPr>
          <a:xfrm>
            <a:off x="7000892" y="4071942"/>
            <a:ext cx="642942" cy="466128"/>
          </a:xfrm>
          <a:prstGeom prst="rect">
            <a:avLst/>
          </a:prstGeom>
        </p:spPr>
      </p:pic>
      <p:pic>
        <p:nvPicPr>
          <p:cNvPr id="11" name="صورة 10" descr="Snap_2013.11.13_15h19m25s_015.png"/>
          <p:cNvPicPr>
            <a:picLocks noChangeAspect="1"/>
          </p:cNvPicPr>
          <p:nvPr/>
        </p:nvPicPr>
        <p:blipFill>
          <a:blip r:embed="rId8"/>
          <a:stretch>
            <a:fillRect/>
          </a:stretch>
        </p:blipFill>
        <p:spPr>
          <a:xfrm>
            <a:off x="7000892" y="4714884"/>
            <a:ext cx="609685" cy="500066"/>
          </a:xfrm>
          <a:prstGeom prst="rect">
            <a:avLst/>
          </a:prstGeom>
        </p:spPr>
      </p:pic>
      <p:pic>
        <p:nvPicPr>
          <p:cNvPr id="12" name="صورة 11" descr="Snap_2013.11.13_15h19m48s_016.png"/>
          <p:cNvPicPr>
            <a:picLocks noChangeAspect="1"/>
          </p:cNvPicPr>
          <p:nvPr/>
        </p:nvPicPr>
        <p:blipFill>
          <a:blip r:embed="rId9"/>
          <a:stretch>
            <a:fillRect/>
          </a:stretch>
        </p:blipFill>
        <p:spPr>
          <a:xfrm>
            <a:off x="7000816" y="5429264"/>
            <a:ext cx="571580" cy="571504"/>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rgbClr val="FF0000"/>
                </a:solidFill>
                <a:effectLst>
                  <a:outerShdw blurRad="38100" dist="38100" dir="2700000" algn="tl">
                    <a:srgbClr val="000000">
                      <a:alpha val="43137"/>
                    </a:srgbClr>
                  </a:outerShdw>
                </a:effectLst>
                <a:cs typeface="+mn-cs"/>
              </a:rPr>
              <a:t>خطوات التصميم:</a:t>
            </a:r>
            <a:endParaRPr lang="ar-SA" dirty="0">
              <a:solidFill>
                <a:srgbClr val="FF0000"/>
              </a:solidFill>
              <a:effectLst>
                <a:outerShdw blurRad="38100" dist="38100" dir="2700000" algn="tl">
                  <a:srgbClr val="000000">
                    <a:alpha val="43137"/>
                  </a:srgbClr>
                </a:outerShdw>
              </a:effectLst>
              <a:cs typeface="+mn-cs"/>
            </a:endParaRPr>
          </a:p>
        </p:txBody>
      </p:sp>
      <p:sp>
        <p:nvSpPr>
          <p:cNvPr id="3" name="عنصر نائب للمحتوى 2"/>
          <p:cNvSpPr>
            <a:spLocks noGrp="1"/>
          </p:cNvSpPr>
          <p:nvPr>
            <p:ph sz="quarter" idx="1"/>
          </p:nvPr>
        </p:nvSpPr>
        <p:spPr/>
        <p:txBody>
          <a:bodyPr>
            <a:normAutofit fontScale="85000" lnSpcReduction="10000"/>
          </a:bodyPr>
          <a:lstStyle/>
          <a:p>
            <a:pPr>
              <a:buNone/>
            </a:pPr>
            <a:r>
              <a:rPr lang="ar-SA" dirty="0" smtClean="0"/>
              <a:t>لتصميم لوحة التحكم الصناعي نتبع الخطوات التالية:</a:t>
            </a:r>
          </a:p>
          <a:p>
            <a:pPr marL="514350" indent="-514350" algn="just">
              <a:buFont typeface="+mj-lt"/>
              <a:buAutoNum type="arabicPeriod"/>
            </a:pPr>
            <a:r>
              <a:rPr lang="ar-SA" dirty="0" smtClean="0">
                <a:solidFill>
                  <a:srgbClr val="002060"/>
                </a:solidFill>
                <a:effectLst>
                  <a:outerShdw blurRad="38100" dist="38100" dir="2700000" algn="tl">
                    <a:srgbClr val="000000">
                      <a:alpha val="43137"/>
                    </a:srgbClr>
                  </a:outerShdw>
                </a:effectLst>
              </a:rPr>
              <a:t>نحدد وظيفة الدارة وطريقة عمل الآلة </a:t>
            </a:r>
            <a:r>
              <a:rPr lang="ar-SA" dirty="0" smtClean="0"/>
              <a:t>:( عكس الاتجاه – إقلاع نجمي مثلثي – أو أي وظيفة </a:t>
            </a:r>
            <a:r>
              <a:rPr lang="ar-SA" dirty="0" err="1" smtClean="0"/>
              <a:t>آخرى</a:t>
            </a:r>
            <a:r>
              <a:rPr lang="ar-SA" dirty="0" smtClean="0"/>
              <a:t> ).</a:t>
            </a:r>
          </a:p>
          <a:p>
            <a:pPr marL="514350" indent="-514350" algn="just">
              <a:buFont typeface="+mj-lt"/>
              <a:buAutoNum type="arabicPeriod"/>
            </a:pPr>
            <a:r>
              <a:rPr lang="ar-SA" dirty="0" smtClean="0">
                <a:solidFill>
                  <a:srgbClr val="00B0F0"/>
                </a:solidFill>
                <a:effectLst>
                  <a:outerShdw blurRad="38100" dist="38100" dir="2700000" algn="tl">
                    <a:srgbClr val="000000">
                      <a:alpha val="43137"/>
                    </a:srgbClr>
                  </a:outerShdw>
                </a:effectLst>
              </a:rPr>
              <a:t>تصميم دارة الاستطاعة</a:t>
            </a:r>
            <a:r>
              <a:rPr lang="ar-SA" dirty="0" smtClean="0"/>
              <a:t>: (نحدد عدد </a:t>
            </a:r>
            <a:r>
              <a:rPr lang="ar-SA" dirty="0" err="1" smtClean="0"/>
              <a:t>الكونتاكتورات</a:t>
            </a:r>
            <a:r>
              <a:rPr lang="ar-SA" dirty="0" smtClean="0"/>
              <a:t>- </a:t>
            </a:r>
            <a:r>
              <a:rPr lang="ar-SA" dirty="0" err="1" smtClean="0"/>
              <a:t>الحمايات</a:t>
            </a:r>
            <a:r>
              <a:rPr lang="ar-SA" dirty="0" smtClean="0"/>
              <a:t> الحرارية - القواطع – المحركات أو الأحمال).</a:t>
            </a:r>
          </a:p>
          <a:p>
            <a:pPr marL="514350" indent="-514350" algn="just">
              <a:buFont typeface="+mj-lt"/>
              <a:buAutoNum type="arabicPeriod"/>
            </a:pPr>
            <a:r>
              <a:rPr lang="ar-SA" dirty="0" smtClean="0">
                <a:solidFill>
                  <a:srgbClr val="00B050"/>
                </a:solidFill>
                <a:effectLst>
                  <a:outerShdw blurRad="38100" dist="38100" dir="2700000" algn="tl">
                    <a:srgbClr val="000000">
                      <a:alpha val="43137"/>
                    </a:srgbClr>
                  </a:outerShdw>
                </a:effectLst>
              </a:rPr>
              <a:t>نصمم دارة التحكم </a:t>
            </a:r>
            <a:r>
              <a:rPr lang="ar-SA" dirty="0" smtClean="0"/>
              <a:t>وفق متطلبات العمل </a:t>
            </a:r>
          </a:p>
          <a:p>
            <a:pPr marL="514350" indent="-514350" algn="just">
              <a:buFont typeface="+mj-lt"/>
              <a:buAutoNum type="arabicPeriod"/>
            </a:pPr>
            <a:r>
              <a:rPr lang="ar-SA" dirty="0" smtClean="0">
                <a:solidFill>
                  <a:srgbClr val="7030A0"/>
                </a:solidFill>
                <a:effectLst>
                  <a:outerShdw blurRad="38100" dist="38100" dir="2700000" algn="tl">
                    <a:srgbClr val="000000">
                      <a:alpha val="43137"/>
                    </a:srgbClr>
                  </a:outerShdw>
                </a:effectLst>
              </a:rPr>
              <a:t>عمل محاكاة للدارة </a:t>
            </a:r>
            <a:r>
              <a:rPr lang="ar-SA" dirty="0" smtClean="0"/>
              <a:t>للتأكد أنها تلبي الوظيفة المطلوبة سنستخدم برنامج </a:t>
            </a:r>
            <a:r>
              <a:rPr lang="en-US" dirty="0" smtClean="0"/>
              <a:t>automation studio 5</a:t>
            </a:r>
            <a:r>
              <a:rPr lang="ar-SA" dirty="0" smtClean="0"/>
              <a:t> خلال هذه الدورة</a:t>
            </a:r>
          </a:p>
          <a:p>
            <a:pPr marL="514350" indent="-514350" algn="just">
              <a:buFont typeface="+mj-lt"/>
              <a:buAutoNum type="arabicPeriod"/>
            </a:pPr>
            <a:r>
              <a:rPr lang="ar-SA" dirty="0" smtClean="0">
                <a:solidFill>
                  <a:schemeClr val="accent1">
                    <a:lumMod val="60000"/>
                    <a:lumOff val="40000"/>
                  </a:schemeClr>
                </a:solidFill>
                <a:effectLst>
                  <a:outerShdw blurRad="38100" dist="38100" dir="2700000" algn="tl">
                    <a:srgbClr val="000000">
                      <a:alpha val="43137"/>
                    </a:srgbClr>
                  </a:outerShdw>
                </a:effectLst>
              </a:rPr>
              <a:t>اختيار العناصر المناسبة للعمل والتي تتناسب مع الحمل </a:t>
            </a:r>
            <a:r>
              <a:rPr lang="ar-SA" dirty="0" smtClean="0"/>
              <a:t>( تحديد الرمز المرجعي لكل من الكونتاكتور وأوفر لود والقاطع </a:t>
            </a:r>
            <a:r>
              <a:rPr lang="ar-SA" dirty="0" err="1" smtClean="0"/>
              <a:t>والريليهات</a:t>
            </a:r>
            <a:r>
              <a:rPr lang="ar-SA" dirty="0" smtClean="0"/>
              <a:t> والكابلات التي سبق شرحها.</a:t>
            </a:r>
          </a:p>
          <a:p>
            <a:pPr marL="514350" indent="-514350" algn="just">
              <a:buFont typeface="+mj-lt"/>
              <a:buAutoNum type="arabicPeriod"/>
            </a:pPr>
            <a:r>
              <a:rPr lang="ar-SA" dirty="0" smtClean="0">
                <a:solidFill>
                  <a:schemeClr val="accent2">
                    <a:lumMod val="75000"/>
                  </a:schemeClr>
                </a:solidFill>
                <a:effectLst>
                  <a:outerShdw blurRad="38100" dist="38100" dir="2700000" algn="tl">
                    <a:srgbClr val="000000">
                      <a:alpha val="43137"/>
                    </a:srgbClr>
                  </a:outerShdw>
                </a:effectLst>
              </a:rPr>
              <a:t>رسم لوحة عليها بيانات للعمل </a:t>
            </a:r>
            <a:r>
              <a:rPr lang="ar-SA" dirty="0" err="1" smtClean="0">
                <a:solidFill>
                  <a:schemeClr val="accent2">
                    <a:lumMod val="75000"/>
                  </a:schemeClr>
                </a:solidFill>
                <a:effectLst>
                  <a:outerShdw blurRad="38100" dist="38100" dir="2700000" algn="tl">
                    <a:srgbClr val="000000">
                      <a:alpha val="43137"/>
                    </a:srgbClr>
                  </a:outerShdw>
                </a:effectLst>
              </a:rPr>
              <a:t>بها</a:t>
            </a:r>
            <a:r>
              <a:rPr lang="ar-SA" dirty="0" smtClean="0">
                <a:solidFill>
                  <a:schemeClr val="accent2">
                    <a:lumMod val="75000"/>
                  </a:schemeClr>
                </a:solidFill>
                <a:effectLst>
                  <a:outerShdw blurRad="38100" dist="38100" dir="2700000" algn="tl">
                    <a:srgbClr val="000000">
                      <a:alpha val="43137"/>
                    </a:srgbClr>
                  </a:outerShdw>
                </a:effectLst>
              </a:rPr>
              <a:t> باستخدام احد البرامج المختصة مثل </a:t>
            </a:r>
            <a:r>
              <a:rPr lang="ar-SA" dirty="0" err="1" smtClean="0">
                <a:solidFill>
                  <a:schemeClr val="accent2">
                    <a:lumMod val="75000"/>
                  </a:schemeClr>
                </a:solidFill>
                <a:effectLst>
                  <a:outerShdw blurRad="38100" dist="38100" dir="2700000" algn="tl">
                    <a:srgbClr val="000000">
                      <a:alpha val="43137"/>
                    </a:srgbClr>
                  </a:outerShdw>
                </a:effectLst>
              </a:rPr>
              <a:t>الاوتكاد</a:t>
            </a:r>
            <a:endParaRPr lang="ar-SA" dirty="0" smtClean="0">
              <a:solidFill>
                <a:schemeClr val="accent2">
                  <a:lumMod val="75000"/>
                </a:schemeClr>
              </a:solidFill>
              <a:effectLst>
                <a:outerShdw blurRad="38100" dist="38100" dir="2700000" algn="tl">
                  <a:srgbClr val="000000">
                    <a:alpha val="43137"/>
                  </a:srgbClr>
                </a:outerShdw>
              </a:effectLst>
            </a:endParaRPr>
          </a:p>
          <a:p>
            <a:pPr marL="514350" indent="-514350" algn="just">
              <a:buFont typeface="+mj-lt"/>
              <a:buAutoNum type="arabicPeriod"/>
            </a:pPr>
            <a:r>
              <a:rPr lang="ar-SA" dirty="0" smtClean="0">
                <a:solidFill>
                  <a:srgbClr val="00B050"/>
                </a:solidFill>
                <a:effectLst>
                  <a:outerShdw blurRad="38100" dist="38100" dir="2700000" algn="tl">
                    <a:srgbClr val="000000">
                      <a:alpha val="43137"/>
                    </a:srgbClr>
                  </a:outerShdw>
                </a:effectLst>
              </a:rPr>
              <a:t>تركيب الدارة وتوصيل العناصر ثم عملية اختبار للتأكد من أنها مركبة بشكل صحيح.</a:t>
            </a:r>
          </a:p>
          <a:p>
            <a:pPr marL="514350" indent="-514350">
              <a:buFont typeface="+mj-lt"/>
              <a:buAutoNum type="arabicPeriod"/>
            </a:pPr>
            <a:endParaRPr lang="ar-SA"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rgbClr val="0070C0"/>
                </a:solidFill>
                <a:effectLst>
                  <a:outerShdw blurRad="38100" dist="38100" dir="2700000" algn="tl">
                    <a:srgbClr val="000000">
                      <a:alpha val="43137"/>
                    </a:srgbClr>
                  </a:outerShdw>
                </a:effectLst>
                <a:latin typeface="Monotype Koufi" pitchFamily="2" charset="-78"/>
                <a:ea typeface="Monotype Koufi" pitchFamily="2" charset="-78"/>
                <a:cs typeface="+mn-cs"/>
              </a:rPr>
              <a:t>دارة </a:t>
            </a:r>
            <a:r>
              <a:rPr lang="en-US" dirty="0" smtClean="0">
                <a:solidFill>
                  <a:srgbClr val="0070C0"/>
                </a:solidFill>
                <a:effectLst>
                  <a:outerShdw blurRad="38100" dist="38100" dir="2700000" algn="tl">
                    <a:srgbClr val="000000">
                      <a:alpha val="43137"/>
                    </a:srgbClr>
                  </a:outerShdw>
                </a:effectLst>
                <a:ea typeface="Monotype Koufi" pitchFamily="2" charset="-78"/>
                <a:cs typeface="+mn-cs"/>
              </a:rPr>
              <a:t>start/stop</a:t>
            </a:r>
            <a:r>
              <a:rPr lang="ar-SA" dirty="0" smtClean="0">
                <a:solidFill>
                  <a:srgbClr val="0070C0"/>
                </a:solidFill>
                <a:effectLst>
                  <a:outerShdw blurRad="38100" dist="38100" dir="2700000" algn="tl">
                    <a:srgbClr val="000000">
                      <a:alpha val="43137"/>
                    </a:srgbClr>
                  </a:outerShdw>
                </a:effectLst>
                <a:latin typeface="Monotype Koufi" pitchFamily="2" charset="-78"/>
                <a:ea typeface="Monotype Koufi" pitchFamily="2" charset="-78"/>
                <a:cs typeface="+mn-cs"/>
              </a:rPr>
              <a:t>:</a:t>
            </a:r>
            <a:endParaRPr lang="ar-SA" dirty="0">
              <a:effectLst>
                <a:outerShdw blurRad="38100" dist="38100" dir="2700000" algn="tl">
                  <a:srgbClr val="000000">
                    <a:alpha val="43137"/>
                  </a:srgbClr>
                </a:outerShdw>
              </a:effectLst>
              <a:cs typeface="+mn-cs"/>
            </a:endParaRPr>
          </a:p>
        </p:txBody>
      </p:sp>
      <p:sp>
        <p:nvSpPr>
          <p:cNvPr id="3" name="عنصر نائب للمحتوى 2"/>
          <p:cNvSpPr>
            <a:spLocks noGrp="1"/>
          </p:cNvSpPr>
          <p:nvPr>
            <p:ph sz="quarter" idx="1"/>
          </p:nvPr>
        </p:nvSpPr>
        <p:spPr/>
        <p:txBody>
          <a:bodyPr/>
          <a:lstStyle/>
          <a:p>
            <a:pPr marL="514350" indent="-514350">
              <a:buFont typeface="+mj-lt"/>
              <a:buAutoNum type="arabicPeriod"/>
            </a:pPr>
            <a:r>
              <a:rPr lang="ar-SA" dirty="0" smtClean="0"/>
              <a:t>صمم دارة التحكم لمحرك بطريقة التوصيل المباشر </a:t>
            </a:r>
            <a:r>
              <a:rPr lang="en-US" dirty="0" smtClean="0"/>
              <a:t>DOL</a:t>
            </a:r>
            <a:r>
              <a:rPr lang="ar-SA" dirty="0" smtClean="0"/>
              <a:t>.</a:t>
            </a:r>
          </a:p>
          <a:p>
            <a:pPr marL="514350" indent="-514350">
              <a:buFont typeface="+mj-lt"/>
              <a:buAutoNum type="arabicPeriod"/>
            </a:pPr>
            <a:r>
              <a:rPr lang="ar-SA" dirty="0" smtClean="0"/>
              <a:t>صمم دارة التحكم بمحرك مع إمكانية الإقلاع والإيقاف من عدة أماكن.</a:t>
            </a:r>
          </a:p>
          <a:p>
            <a:pPr>
              <a:buNone/>
            </a:pPr>
            <a:endParaRPr lang="ar-SA" dirty="0"/>
          </a:p>
        </p:txBody>
      </p:sp>
      <p:pic>
        <p:nvPicPr>
          <p:cNvPr id="4" name="صورة 3" descr="Snap_2013.11.13_15h59m18s_018.png"/>
          <p:cNvPicPr>
            <a:picLocks noChangeAspect="1"/>
          </p:cNvPicPr>
          <p:nvPr/>
        </p:nvPicPr>
        <p:blipFill>
          <a:blip r:embed="rId2"/>
          <a:srcRect l="3807" b="920"/>
          <a:stretch>
            <a:fillRect/>
          </a:stretch>
        </p:blipFill>
        <p:spPr>
          <a:xfrm>
            <a:off x="1571604" y="2500306"/>
            <a:ext cx="1805249" cy="3643338"/>
          </a:xfrm>
          <a:prstGeom prst="rect">
            <a:avLst/>
          </a:prstGeom>
        </p:spPr>
      </p:pic>
      <p:pic>
        <p:nvPicPr>
          <p:cNvPr id="5" name="صورة 4" descr="Snap_2013.11.13_15h55m53s_017.png"/>
          <p:cNvPicPr>
            <a:picLocks noChangeAspect="1"/>
          </p:cNvPicPr>
          <p:nvPr/>
        </p:nvPicPr>
        <p:blipFill>
          <a:blip r:embed="rId3"/>
          <a:stretch>
            <a:fillRect/>
          </a:stretch>
        </p:blipFill>
        <p:spPr>
          <a:xfrm>
            <a:off x="4714876" y="2500306"/>
            <a:ext cx="2428892" cy="35719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p:txBody>
          <a:bodyPr>
            <a:normAutofit/>
          </a:bodyPr>
          <a:lstStyle/>
          <a:p>
            <a:pPr algn="r"/>
            <a:r>
              <a:rPr lang="ar-SA" dirty="0" smtClean="0">
                <a:solidFill>
                  <a:schemeClr val="accent1">
                    <a:lumMod val="75000"/>
                  </a:schemeClr>
                </a:solidFill>
                <a:cs typeface="Akhbar MT" pitchFamily="2" charset="-78"/>
              </a:rPr>
              <a:t>عناصر الدخل:</a:t>
            </a:r>
            <a:endParaRPr lang="ar-SA" dirty="0">
              <a:solidFill>
                <a:schemeClr val="accent1">
                  <a:lumMod val="75000"/>
                </a:schemeClr>
              </a:solidFill>
              <a:cs typeface="Akhbar MT" pitchFamily="2" charset="-78"/>
            </a:endParaRPr>
          </a:p>
        </p:txBody>
      </p:sp>
      <p:pic>
        <p:nvPicPr>
          <p:cNvPr id="6" name="Picture 5"/>
          <p:cNvPicPr>
            <a:picLocks noChangeAspect="1" noChangeArrowheads="1"/>
          </p:cNvPicPr>
          <p:nvPr/>
        </p:nvPicPr>
        <p:blipFill>
          <a:blip r:embed="rId2"/>
          <a:srcRect/>
          <a:stretch>
            <a:fillRect/>
          </a:stretch>
        </p:blipFill>
        <p:spPr bwMode="auto">
          <a:xfrm>
            <a:off x="1409690" y="4824428"/>
            <a:ext cx="1733550" cy="819150"/>
          </a:xfrm>
          <a:prstGeom prst="rect">
            <a:avLst/>
          </a:prstGeom>
          <a:noFill/>
          <a:ln w="9525">
            <a:noFill/>
            <a:miter lim="800000"/>
            <a:headEnd/>
            <a:tailEnd/>
          </a:ln>
          <a:effectLst/>
        </p:spPr>
      </p:pic>
      <p:sp>
        <p:nvSpPr>
          <p:cNvPr id="8" name="عنصر نائب للمحتوى 7"/>
          <p:cNvSpPr>
            <a:spLocks noGrp="1"/>
          </p:cNvSpPr>
          <p:nvPr>
            <p:ph sz="quarter" idx="1"/>
          </p:nvPr>
        </p:nvSpPr>
        <p:spPr/>
        <p:txBody>
          <a:bodyPr>
            <a:normAutofit/>
          </a:bodyPr>
          <a:lstStyle/>
          <a:p>
            <a:pPr algn="just"/>
            <a:r>
              <a:rPr lang="ar-SA" sz="1800" b="1" dirty="0" smtClean="0"/>
              <a:t>یعتمد اختیار نوع الضاغط على تصمیم الدائرة ویجب ملاحظة انه یجب اختیار كبسة التشغيل المناسب من حیث تصمیم الدائرة وقوة التیار الذي یمر من خلال التلامس حتى لا یتلف التلامس ون ثم یؤدي إلى وجود مشاكل بالدائرة</a:t>
            </a:r>
            <a:endParaRPr lang="ar-SA" sz="1800" dirty="0"/>
          </a:p>
        </p:txBody>
      </p:sp>
      <p:pic>
        <p:nvPicPr>
          <p:cNvPr id="10" name="Picture 2"/>
          <p:cNvPicPr>
            <a:picLocks noChangeAspect="1" noChangeArrowheads="1"/>
          </p:cNvPicPr>
          <p:nvPr/>
        </p:nvPicPr>
        <p:blipFill>
          <a:blip r:embed="rId3"/>
          <a:srcRect/>
          <a:stretch>
            <a:fillRect/>
          </a:stretch>
        </p:blipFill>
        <p:spPr bwMode="auto">
          <a:xfrm>
            <a:off x="1285852" y="2390781"/>
            <a:ext cx="4895850" cy="1895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rgbClr val="00B050"/>
                </a:solidFill>
                <a:cs typeface="+mn-cs"/>
              </a:rPr>
              <a:t>خطوات العمل :</a:t>
            </a:r>
            <a:endParaRPr lang="ar-SA" dirty="0">
              <a:solidFill>
                <a:srgbClr val="00B050"/>
              </a:solidFill>
              <a:cs typeface="+mn-cs"/>
            </a:endParaRPr>
          </a:p>
        </p:txBody>
      </p:sp>
      <p:sp>
        <p:nvSpPr>
          <p:cNvPr id="3" name="عنصر نائب للمحتوى 2"/>
          <p:cNvSpPr>
            <a:spLocks noGrp="1"/>
          </p:cNvSpPr>
          <p:nvPr>
            <p:ph sz="quarter" idx="1"/>
          </p:nvPr>
        </p:nvSpPr>
        <p:spPr/>
        <p:txBody>
          <a:bodyPr/>
          <a:lstStyle/>
          <a:p>
            <a:pPr algn="just">
              <a:buNone/>
            </a:pPr>
            <a:r>
              <a:rPr lang="ar-SA" dirty="0" smtClean="0"/>
              <a:t>1- تحديد وظيفة الدارة:</a:t>
            </a:r>
          </a:p>
          <a:p>
            <a:pPr algn="just">
              <a:buNone/>
            </a:pPr>
            <a:r>
              <a:rPr lang="ar-SA" dirty="0" smtClean="0"/>
              <a:t>عمل تشغيل وإيقاف للمحرك من مكان واحد </a:t>
            </a:r>
          </a:p>
          <a:p>
            <a:pPr algn="just">
              <a:buNone/>
            </a:pPr>
            <a:r>
              <a:rPr lang="ar-SA" dirty="0" smtClean="0"/>
              <a:t>2- دارة الاستطاعة: </a:t>
            </a:r>
          </a:p>
          <a:p>
            <a:pPr algn="just">
              <a:buNone/>
            </a:pPr>
            <a:r>
              <a:rPr lang="ar-SA" dirty="0" smtClean="0"/>
              <a:t>احتاج </a:t>
            </a:r>
            <a:r>
              <a:rPr lang="ar-SA" dirty="0" smtClean="0">
                <a:solidFill>
                  <a:srgbClr val="0070C0"/>
                </a:solidFill>
              </a:rPr>
              <a:t>كونتاكتور واحد </a:t>
            </a:r>
            <a:r>
              <a:rPr lang="ar-SA" dirty="0" smtClean="0"/>
              <a:t>لتشغيل المحرك + </a:t>
            </a:r>
            <a:r>
              <a:rPr lang="ar-SA" dirty="0" smtClean="0">
                <a:solidFill>
                  <a:srgbClr val="FF0000"/>
                </a:solidFill>
              </a:rPr>
              <a:t>حماية حرارية </a:t>
            </a:r>
            <a:r>
              <a:rPr lang="ar-SA" dirty="0" smtClean="0"/>
              <a:t>+ </a:t>
            </a:r>
            <a:r>
              <a:rPr lang="ar-SA" dirty="0" smtClean="0">
                <a:solidFill>
                  <a:srgbClr val="00B050"/>
                </a:solidFill>
              </a:rPr>
              <a:t>قاطع يدوي</a:t>
            </a:r>
          </a:p>
          <a:p>
            <a:pPr algn="just">
              <a:buFont typeface="Wingdings" pitchFamily="2" charset="2"/>
              <a:buChar char="ü"/>
            </a:pPr>
            <a:r>
              <a:rPr lang="ar-SA" dirty="0" smtClean="0">
                <a:solidFill>
                  <a:srgbClr val="00B050"/>
                </a:solidFill>
              </a:rPr>
              <a:t>يتم وضع مصدر الجهد في البدء (</a:t>
            </a:r>
            <a:r>
              <a:rPr lang="en-US" dirty="0" smtClean="0">
                <a:solidFill>
                  <a:srgbClr val="0070C0"/>
                </a:solidFill>
              </a:rPr>
              <a:t>3Phase</a:t>
            </a:r>
            <a:r>
              <a:rPr lang="en-US" dirty="0" smtClean="0">
                <a:solidFill>
                  <a:srgbClr val="00B050"/>
                </a:solidFill>
              </a:rPr>
              <a:t> </a:t>
            </a:r>
            <a:r>
              <a:rPr lang="ar-SA" dirty="0" smtClean="0">
                <a:solidFill>
                  <a:srgbClr val="00B050"/>
                </a:solidFill>
              </a:rPr>
              <a:t> هنا </a:t>
            </a:r>
            <a:r>
              <a:rPr lang="en-US" dirty="0" smtClean="0">
                <a:solidFill>
                  <a:srgbClr val="00B050"/>
                </a:solidFill>
              </a:rPr>
              <a:t> </a:t>
            </a:r>
            <a:r>
              <a:rPr lang="en-US" dirty="0" smtClean="0">
                <a:solidFill>
                  <a:srgbClr val="0070C0"/>
                </a:solidFill>
              </a:rPr>
              <a:t>L1L2L3</a:t>
            </a:r>
            <a:r>
              <a:rPr lang="ar-SA" dirty="0" smtClean="0">
                <a:solidFill>
                  <a:srgbClr val="00B050"/>
                </a:solidFill>
              </a:rPr>
              <a:t>)</a:t>
            </a:r>
            <a:endParaRPr lang="en-US" dirty="0" smtClean="0">
              <a:solidFill>
                <a:srgbClr val="00B050"/>
              </a:solidFill>
            </a:endParaRPr>
          </a:p>
          <a:p>
            <a:pPr algn="just">
              <a:buFont typeface="Wingdings" pitchFamily="2" charset="2"/>
              <a:buChar char="ü"/>
            </a:pPr>
            <a:r>
              <a:rPr lang="ar-SA" dirty="0" smtClean="0">
                <a:solidFill>
                  <a:srgbClr val="00B050"/>
                </a:solidFill>
              </a:rPr>
              <a:t>يتم وضع عنصر الحماية من دارة القصر ( </a:t>
            </a:r>
            <a:r>
              <a:rPr lang="ar-SA" dirty="0" smtClean="0">
                <a:solidFill>
                  <a:srgbClr val="0070C0"/>
                </a:solidFill>
              </a:rPr>
              <a:t>القاطع اليدوي </a:t>
            </a:r>
            <a:r>
              <a:rPr lang="ar-SA" dirty="0" smtClean="0">
                <a:solidFill>
                  <a:srgbClr val="00B050"/>
                </a:solidFill>
              </a:rPr>
              <a:t>أو </a:t>
            </a:r>
            <a:r>
              <a:rPr lang="ar-SA" dirty="0" err="1" smtClean="0">
                <a:solidFill>
                  <a:srgbClr val="0070C0"/>
                </a:solidFill>
              </a:rPr>
              <a:t>الفيوزات</a:t>
            </a:r>
            <a:r>
              <a:rPr lang="ar-SA" dirty="0" smtClean="0">
                <a:solidFill>
                  <a:srgbClr val="00B050"/>
                </a:solidFill>
              </a:rPr>
              <a:t>)</a:t>
            </a:r>
          </a:p>
          <a:p>
            <a:pPr algn="just">
              <a:buFont typeface="Wingdings" pitchFamily="2" charset="2"/>
              <a:buChar char="ü"/>
            </a:pPr>
            <a:r>
              <a:rPr lang="ar-SA" dirty="0" smtClean="0">
                <a:solidFill>
                  <a:srgbClr val="00B050"/>
                </a:solidFill>
              </a:rPr>
              <a:t>وضع النقاط الرئيسية </a:t>
            </a:r>
            <a:r>
              <a:rPr lang="ar-SA" dirty="0" err="1" smtClean="0">
                <a:solidFill>
                  <a:srgbClr val="00B050"/>
                </a:solidFill>
              </a:rPr>
              <a:t>للكونتاكتور</a:t>
            </a:r>
            <a:r>
              <a:rPr lang="ar-SA" dirty="0" smtClean="0">
                <a:solidFill>
                  <a:srgbClr val="00B050"/>
                </a:solidFill>
              </a:rPr>
              <a:t>(</a:t>
            </a:r>
            <a:r>
              <a:rPr lang="ar-SA" dirty="0" smtClean="0">
                <a:solidFill>
                  <a:srgbClr val="0070C0"/>
                </a:solidFill>
              </a:rPr>
              <a:t>تماسات القدرة</a:t>
            </a:r>
            <a:r>
              <a:rPr lang="ar-SA" dirty="0" smtClean="0">
                <a:solidFill>
                  <a:srgbClr val="00B050"/>
                </a:solidFill>
              </a:rPr>
              <a:t>) </a:t>
            </a:r>
            <a:r>
              <a:rPr lang="ar-SA" dirty="0" smtClean="0">
                <a:solidFill>
                  <a:srgbClr val="0070C0"/>
                </a:solidFill>
              </a:rPr>
              <a:t>حسب وظيفة الدارة</a:t>
            </a:r>
          </a:p>
          <a:p>
            <a:pPr algn="just">
              <a:buFont typeface="Wingdings" pitchFamily="2" charset="2"/>
              <a:buChar char="ü"/>
            </a:pPr>
            <a:r>
              <a:rPr lang="ar-SA" dirty="0" smtClean="0">
                <a:solidFill>
                  <a:srgbClr val="FF0000"/>
                </a:solidFill>
              </a:rPr>
              <a:t>وضع الحماية الحرارية </a:t>
            </a:r>
          </a:p>
          <a:p>
            <a:pPr algn="just">
              <a:buFont typeface="Wingdings" pitchFamily="2" charset="2"/>
              <a:buChar char="ü"/>
            </a:pPr>
            <a:r>
              <a:rPr lang="ar-SA" dirty="0" smtClean="0">
                <a:solidFill>
                  <a:srgbClr val="7030A0"/>
                </a:solidFill>
              </a:rPr>
              <a:t>وضع الحمل في نهاية الدارة</a:t>
            </a:r>
            <a:endParaRPr lang="ar-SA" dirty="0">
              <a:solidFill>
                <a:srgbClr val="7030A0"/>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Snap_2014.05.04_22h42m26s_001.png"/>
          <p:cNvPicPr>
            <a:picLocks noChangeAspect="1"/>
          </p:cNvPicPr>
          <p:nvPr/>
        </p:nvPicPr>
        <p:blipFill>
          <a:blip r:embed="rId2"/>
          <a:stretch>
            <a:fillRect/>
          </a:stretch>
        </p:blipFill>
        <p:spPr>
          <a:xfrm>
            <a:off x="142844" y="904561"/>
            <a:ext cx="5486045" cy="4881893"/>
          </a:xfrm>
          <a:prstGeom prst="rect">
            <a:avLst/>
          </a:prstGeom>
        </p:spPr>
      </p:pic>
      <p:pic>
        <p:nvPicPr>
          <p:cNvPr id="5" name="صورة 4" descr="Snap_2014.05.04_22h50m14s_003.png"/>
          <p:cNvPicPr>
            <a:picLocks noChangeAspect="1"/>
          </p:cNvPicPr>
          <p:nvPr/>
        </p:nvPicPr>
        <p:blipFill>
          <a:blip r:embed="rId3"/>
          <a:stretch>
            <a:fillRect/>
          </a:stretch>
        </p:blipFill>
        <p:spPr>
          <a:xfrm>
            <a:off x="5786446" y="785794"/>
            <a:ext cx="3067478" cy="5214974"/>
          </a:xfrm>
          <a:prstGeom prst="rect">
            <a:avLst/>
          </a:prstGeom>
        </p:spPr>
      </p:pic>
      <p:sp>
        <p:nvSpPr>
          <p:cNvPr id="6" name="مربع نص 5"/>
          <p:cNvSpPr txBox="1"/>
          <p:nvPr/>
        </p:nvSpPr>
        <p:spPr>
          <a:xfrm>
            <a:off x="1500166" y="500042"/>
            <a:ext cx="1143008" cy="369332"/>
          </a:xfrm>
          <a:prstGeom prst="rect">
            <a:avLst/>
          </a:prstGeom>
          <a:noFill/>
        </p:spPr>
        <p:txBody>
          <a:bodyPr wrap="square" rtlCol="1">
            <a:spAutoFit/>
          </a:bodyPr>
          <a:lstStyle/>
          <a:p>
            <a:pPr algn="ctr"/>
            <a:r>
              <a:rPr lang="ar-SA" dirty="0" smtClean="0"/>
              <a:t>1</a:t>
            </a:r>
            <a:endParaRPr lang="ar-SA" dirty="0"/>
          </a:p>
        </p:txBody>
      </p:sp>
      <p:sp>
        <p:nvSpPr>
          <p:cNvPr id="7" name="مربع نص 6"/>
          <p:cNvSpPr txBox="1"/>
          <p:nvPr/>
        </p:nvSpPr>
        <p:spPr>
          <a:xfrm>
            <a:off x="6429388" y="428604"/>
            <a:ext cx="1143008" cy="369332"/>
          </a:xfrm>
          <a:prstGeom prst="rect">
            <a:avLst/>
          </a:prstGeom>
          <a:noFill/>
        </p:spPr>
        <p:txBody>
          <a:bodyPr wrap="square" rtlCol="1">
            <a:spAutoFit/>
          </a:bodyPr>
          <a:lstStyle/>
          <a:p>
            <a:pPr algn="ctr"/>
            <a:r>
              <a:rPr lang="ar-SA" dirty="0" smtClean="0"/>
              <a:t>2</a:t>
            </a:r>
            <a:endParaRPr lang="ar-SA" dirty="0"/>
          </a:p>
        </p:txBody>
      </p:sp>
      <p:cxnSp>
        <p:nvCxnSpPr>
          <p:cNvPr id="9" name="رابط كسهم مستقيم 8"/>
          <p:cNvCxnSpPr/>
          <p:nvPr/>
        </p:nvCxnSpPr>
        <p:spPr>
          <a:xfrm>
            <a:off x="3500430" y="642918"/>
            <a:ext cx="214314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مربع نص 9"/>
          <p:cNvSpPr txBox="1"/>
          <p:nvPr/>
        </p:nvSpPr>
        <p:spPr>
          <a:xfrm>
            <a:off x="2714612" y="6072206"/>
            <a:ext cx="5429288" cy="369332"/>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ar-SA" dirty="0" smtClean="0"/>
              <a:t>3 - نقوم بعمل محاكاة للدارة من خلال برنامج </a:t>
            </a:r>
            <a:r>
              <a:rPr lang="en-US" dirty="0" smtClean="0"/>
              <a:t> </a:t>
            </a:r>
            <a:r>
              <a:rPr lang="ar-SA" dirty="0" smtClean="0"/>
              <a:t> </a:t>
            </a:r>
            <a:r>
              <a:rPr lang="en-US" dirty="0" smtClean="0"/>
              <a:t>Automation </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i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rgbClr val="7030A0"/>
                </a:solidFill>
                <a:cs typeface="+mn-cs"/>
              </a:rPr>
              <a:t>اختيار العناصر وتوصيفها:</a:t>
            </a:r>
            <a:endParaRPr lang="ar-SA" dirty="0">
              <a:solidFill>
                <a:srgbClr val="7030A0"/>
              </a:solidFill>
              <a:cs typeface="+mn-cs"/>
            </a:endParaRPr>
          </a:p>
        </p:txBody>
      </p:sp>
      <p:sp>
        <p:nvSpPr>
          <p:cNvPr id="3" name="عنصر نائب للمحتوى 2"/>
          <p:cNvSpPr>
            <a:spLocks noGrp="1"/>
          </p:cNvSpPr>
          <p:nvPr>
            <p:ph sz="quarter" idx="1"/>
          </p:nvPr>
        </p:nvSpPr>
        <p:spPr/>
        <p:txBody>
          <a:bodyPr/>
          <a:lstStyle/>
          <a:p>
            <a:pPr>
              <a:buNone/>
            </a:pPr>
            <a:r>
              <a:rPr lang="ar-SA" dirty="0" smtClean="0"/>
              <a:t>خطوات التصميم:</a:t>
            </a:r>
          </a:p>
          <a:p>
            <a:pPr>
              <a:buNone/>
            </a:pPr>
            <a:r>
              <a:rPr lang="ar-SA" dirty="0" smtClean="0">
                <a:solidFill>
                  <a:srgbClr val="002060"/>
                </a:solidFill>
              </a:rPr>
              <a:t>تحديد استطاعة وتيار الحمل</a:t>
            </a:r>
          </a:p>
          <a:p>
            <a:pPr>
              <a:buNone/>
            </a:pPr>
            <a:r>
              <a:rPr lang="ar-SA" dirty="0" smtClean="0">
                <a:solidFill>
                  <a:srgbClr val="00B050"/>
                </a:solidFill>
              </a:rPr>
              <a:t>تحديد القاطع الرئيسي وتوصيفه</a:t>
            </a:r>
          </a:p>
          <a:p>
            <a:pPr>
              <a:buNone/>
            </a:pPr>
            <a:r>
              <a:rPr lang="ar-SA" dirty="0" smtClean="0">
                <a:solidFill>
                  <a:schemeClr val="accent2"/>
                </a:solidFill>
              </a:rPr>
              <a:t>تحديد الكبل المستخدم </a:t>
            </a:r>
          </a:p>
          <a:p>
            <a:pPr>
              <a:buNone/>
            </a:pPr>
            <a:r>
              <a:rPr lang="ar-SA" dirty="0" smtClean="0">
                <a:solidFill>
                  <a:srgbClr val="FF0000"/>
                </a:solidFill>
              </a:rPr>
              <a:t>اختيار الكونتاكتور</a:t>
            </a:r>
          </a:p>
          <a:p>
            <a:pPr>
              <a:buNone/>
            </a:pPr>
            <a:r>
              <a:rPr lang="ar-SA" dirty="0" smtClean="0">
                <a:solidFill>
                  <a:srgbClr val="FF2121"/>
                </a:solidFill>
              </a:rPr>
              <a:t>اختيار الأوفرلود</a:t>
            </a:r>
          </a:p>
          <a:p>
            <a:pPr>
              <a:buNone/>
            </a:pPr>
            <a:r>
              <a:rPr lang="ar-SA" dirty="0" smtClean="0"/>
              <a:t>نفرض أن المحرك الذي نريد العمل عليه 9 كيلو </a:t>
            </a:r>
            <a:r>
              <a:rPr lang="ar-SA" dirty="0" err="1" smtClean="0"/>
              <a:t>واط</a:t>
            </a:r>
            <a:r>
              <a:rPr lang="ar-SA" dirty="0" smtClean="0"/>
              <a:t> الجهد 380 </a:t>
            </a:r>
            <a:r>
              <a:rPr lang="ar-SA" dirty="0" err="1" smtClean="0"/>
              <a:t>فولط</a:t>
            </a:r>
            <a:r>
              <a:rPr lang="ar-SA" dirty="0" smtClean="0"/>
              <a:t> </a:t>
            </a:r>
            <a:endParaRPr lang="ar-SA" dirty="0"/>
          </a:p>
        </p:txBody>
      </p:sp>
      <p:graphicFrame>
        <p:nvGraphicFramePr>
          <p:cNvPr id="4" name="جدول 3"/>
          <p:cNvGraphicFramePr>
            <a:graphicFrameLocks noGrp="1"/>
          </p:cNvGraphicFramePr>
          <p:nvPr/>
        </p:nvGraphicFramePr>
        <p:xfrm>
          <a:off x="214282" y="4929198"/>
          <a:ext cx="8715440" cy="1664499"/>
        </p:xfrm>
        <a:graphic>
          <a:graphicData uri="http://schemas.openxmlformats.org/drawingml/2006/table">
            <a:tbl>
              <a:tblPr rtl="1" firstRow="1" bandRow="1">
                <a:tableStyleId>{35758FB7-9AC5-4552-8A53-C91805E547FA}</a:tableStyleId>
              </a:tblPr>
              <a:tblGrid>
                <a:gridCol w="2614632"/>
                <a:gridCol w="678448"/>
                <a:gridCol w="1035146"/>
                <a:gridCol w="901038"/>
                <a:gridCol w="871544"/>
                <a:gridCol w="871544"/>
                <a:gridCol w="871544"/>
                <a:gridCol w="871544"/>
              </a:tblGrid>
              <a:tr h="750099">
                <a:tc>
                  <a:txBody>
                    <a:bodyPr/>
                    <a:lstStyle/>
                    <a:p>
                      <a:pPr rtl="1"/>
                      <a:r>
                        <a:rPr lang="ar-SA" dirty="0" smtClean="0"/>
                        <a:t>توصيف</a:t>
                      </a:r>
                      <a:r>
                        <a:rPr lang="ar-SA" baseline="0" dirty="0" smtClean="0"/>
                        <a:t> القاطع </a:t>
                      </a:r>
                      <a:endParaRPr lang="ar-SA" dirty="0"/>
                    </a:p>
                  </a:txBody>
                  <a:tcPr/>
                </a:tc>
                <a:tc>
                  <a:txBody>
                    <a:bodyPr/>
                    <a:lstStyle/>
                    <a:p>
                      <a:pPr rtl="1"/>
                      <a:r>
                        <a:rPr lang="en-US" dirty="0" smtClean="0"/>
                        <a:t>I C.B (A) </a:t>
                      </a:r>
                      <a:endParaRPr lang="ar-SA" dirty="0"/>
                    </a:p>
                  </a:txBody>
                  <a:tcPr/>
                </a:tc>
                <a:tc>
                  <a:txBody>
                    <a:bodyPr/>
                    <a:lstStyle/>
                    <a:p>
                      <a:pPr algn="l" rtl="1"/>
                      <a:r>
                        <a:rPr lang="en-US" dirty="0" smtClean="0"/>
                        <a:t>I s. f (A)</a:t>
                      </a:r>
                    </a:p>
                    <a:p>
                      <a:pPr algn="l" rtl="1"/>
                      <a:r>
                        <a:rPr lang="en-US" dirty="0" smtClean="0"/>
                        <a:t>=1.25*</a:t>
                      </a:r>
                      <a:r>
                        <a:rPr lang="en-US" dirty="0" err="1" smtClean="0"/>
                        <a:t>Ir</a:t>
                      </a:r>
                      <a:r>
                        <a:rPr lang="en-US" dirty="0" smtClean="0"/>
                        <a:t>  </a:t>
                      </a:r>
                      <a:endParaRPr lang="ar-SA" dirty="0"/>
                    </a:p>
                  </a:txBody>
                  <a:tcPr/>
                </a:tc>
                <a:tc>
                  <a:txBody>
                    <a:bodyPr/>
                    <a:lstStyle/>
                    <a:p>
                      <a:pPr rtl="1"/>
                      <a:r>
                        <a:rPr lang="en-US" dirty="0" smtClean="0"/>
                        <a:t>I</a:t>
                      </a:r>
                      <a:r>
                        <a:rPr lang="en-US" baseline="0" dirty="0" smtClean="0"/>
                        <a:t> rated</a:t>
                      </a:r>
                      <a:endParaRPr lang="ar-SA" dirty="0"/>
                    </a:p>
                  </a:txBody>
                  <a:tcPr/>
                </a:tc>
                <a:tc>
                  <a:txBody>
                    <a:bodyPr/>
                    <a:lstStyle/>
                    <a:p>
                      <a:pPr rtl="1"/>
                      <a:r>
                        <a:rPr lang="en-US" dirty="0" smtClean="0"/>
                        <a:t>S(KVA)</a:t>
                      </a:r>
                    </a:p>
                    <a:p>
                      <a:pPr rtl="1"/>
                      <a:r>
                        <a:rPr lang="en-US" dirty="0" smtClean="0"/>
                        <a:t>=P/</a:t>
                      </a:r>
                      <a:r>
                        <a:rPr lang="en-US" dirty="0" err="1" smtClean="0"/>
                        <a:t>p.f</a:t>
                      </a:r>
                      <a:endParaRPr lang="ar-SA" dirty="0"/>
                    </a:p>
                  </a:txBody>
                  <a:tcPr/>
                </a:tc>
                <a:tc>
                  <a:txBody>
                    <a:bodyPr/>
                    <a:lstStyle/>
                    <a:p>
                      <a:pPr rtl="1"/>
                      <a:r>
                        <a:rPr lang="en-US" dirty="0" err="1" smtClean="0"/>
                        <a:t>p.F</a:t>
                      </a:r>
                      <a:r>
                        <a:rPr lang="en-US" dirty="0" smtClean="0"/>
                        <a:t>   </a:t>
                      </a:r>
                      <a:endParaRPr lang="ar-SA" dirty="0"/>
                    </a:p>
                  </a:txBody>
                  <a:tcPr/>
                </a:tc>
                <a:tc>
                  <a:txBody>
                    <a:bodyPr/>
                    <a:lstStyle/>
                    <a:p>
                      <a:pPr algn="ctr" rtl="1"/>
                      <a:r>
                        <a:rPr lang="en-US" dirty="0" smtClean="0"/>
                        <a:t>P(KW)</a:t>
                      </a:r>
                      <a:endParaRPr lang="ar-SA" dirty="0"/>
                    </a:p>
                  </a:txBody>
                  <a:tcPr/>
                </a:tc>
                <a:tc>
                  <a:txBody>
                    <a:bodyPr/>
                    <a:lstStyle/>
                    <a:p>
                      <a:pPr rtl="1"/>
                      <a:r>
                        <a:rPr lang="en-US" dirty="0" smtClean="0"/>
                        <a:t>Load</a:t>
                      </a:r>
                      <a:r>
                        <a:rPr lang="en-US" baseline="0" dirty="0" smtClean="0"/>
                        <a:t> name</a:t>
                      </a:r>
                      <a:endParaRPr lang="ar-SA" dirty="0"/>
                    </a:p>
                  </a:txBody>
                  <a:tcPr/>
                </a:tc>
              </a:tr>
              <a:tr h="750099">
                <a:tc>
                  <a:txBody>
                    <a:bodyPr/>
                    <a:lstStyle/>
                    <a:p>
                      <a:pPr algn="l" rtl="1"/>
                      <a:r>
                        <a:rPr lang="en-US" dirty="0" smtClean="0"/>
                        <a:t>10KA/20 A </a:t>
                      </a:r>
                      <a:r>
                        <a:rPr lang="en-US" dirty="0" err="1" smtClean="0"/>
                        <a:t>mcb</a:t>
                      </a:r>
                      <a:r>
                        <a:rPr lang="en-US" dirty="0" smtClean="0"/>
                        <a:t> 3-pole</a:t>
                      </a:r>
                      <a:endParaRPr lang="ar-SA" dirty="0"/>
                    </a:p>
                  </a:txBody>
                  <a:tcPr/>
                </a:tc>
                <a:tc>
                  <a:txBody>
                    <a:bodyPr/>
                    <a:lstStyle/>
                    <a:p>
                      <a:pPr rtl="1"/>
                      <a:r>
                        <a:rPr lang="en-US" dirty="0" smtClean="0"/>
                        <a:t>20</a:t>
                      </a:r>
                      <a:endParaRPr lang="ar-SA" dirty="0"/>
                    </a:p>
                  </a:txBody>
                  <a:tcPr/>
                </a:tc>
                <a:tc>
                  <a:txBody>
                    <a:bodyPr/>
                    <a:lstStyle/>
                    <a:p>
                      <a:pPr rtl="1"/>
                      <a:r>
                        <a:rPr lang="en-US" dirty="0" smtClean="0"/>
                        <a:t>19.852</a:t>
                      </a:r>
                      <a:endParaRPr lang="ar-SA" dirty="0"/>
                    </a:p>
                  </a:txBody>
                  <a:tcPr/>
                </a:tc>
                <a:tc>
                  <a:txBody>
                    <a:bodyPr/>
                    <a:lstStyle/>
                    <a:p>
                      <a:pPr rtl="1"/>
                      <a:r>
                        <a:rPr lang="en-US" dirty="0" smtClean="0"/>
                        <a:t>15.882</a:t>
                      </a:r>
                      <a:endParaRPr lang="ar-SA" dirty="0"/>
                    </a:p>
                  </a:txBody>
                  <a:tcPr/>
                </a:tc>
                <a:tc>
                  <a:txBody>
                    <a:bodyPr/>
                    <a:lstStyle/>
                    <a:p>
                      <a:pPr rtl="1"/>
                      <a:r>
                        <a:rPr lang="en-US" dirty="0" smtClean="0"/>
                        <a:t>10.588</a:t>
                      </a:r>
                      <a:r>
                        <a:rPr lang="en-US" baseline="0" dirty="0" smtClean="0"/>
                        <a:t> </a:t>
                      </a:r>
                      <a:endParaRPr lang="ar-SA" dirty="0"/>
                    </a:p>
                  </a:txBody>
                  <a:tcPr/>
                </a:tc>
                <a:tc>
                  <a:txBody>
                    <a:bodyPr/>
                    <a:lstStyle/>
                    <a:p>
                      <a:pPr algn="ctr" rtl="1"/>
                      <a:r>
                        <a:rPr lang="en-US" dirty="0" smtClean="0"/>
                        <a:t>0.85</a:t>
                      </a:r>
                      <a:endParaRPr lang="ar-SA" dirty="0"/>
                    </a:p>
                  </a:txBody>
                  <a:tcPr/>
                </a:tc>
                <a:tc>
                  <a:txBody>
                    <a:bodyPr/>
                    <a:lstStyle/>
                    <a:p>
                      <a:pPr algn="ctr" rtl="1"/>
                      <a:r>
                        <a:rPr lang="en-US" dirty="0" smtClean="0"/>
                        <a:t>9</a:t>
                      </a:r>
                      <a:endParaRPr lang="ar-SA" dirty="0"/>
                    </a:p>
                  </a:txBody>
                  <a:tcPr/>
                </a:tc>
                <a:tc>
                  <a:txBody>
                    <a:bodyPr/>
                    <a:lstStyle/>
                    <a:p>
                      <a:pPr rtl="1"/>
                      <a:r>
                        <a:rPr lang="en-US" dirty="0" smtClean="0"/>
                        <a:t>Motor</a:t>
                      </a:r>
                      <a:endParaRPr lang="ar-SA" dirty="0"/>
                    </a:p>
                  </a:txBody>
                  <a:tcPr/>
                </a:tc>
              </a:tr>
            </a:tbl>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914400" y="500042"/>
            <a:ext cx="7772400" cy="5519758"/>
          </a:xfrm>
        </p:spPr>
        <p:txBody>
          <a:bodyPr/>
          <a:lstStyle/>
          <a:p>
            <a:pPr marL="0" indent="0" algn="just">
              <a:buNone/>
            </a:pPr>
            <a:r>
              <a:rPr lang="ar-SA" dirty="0" smtClean="0"/>
              <a:t>نأتي بالرمز المرجعي للقاطع الرئيسي من </a:t>
            </a:r>
            <a:r>
              <a:rPr lang="ar-SA" dirty="0" err="1" smtClean="0"/>
              <a:t>الكتلوكات</a:t>
            </a:r>
            <a:r>
              <a:rPr lang="ar-SA" dirty="0" smtClean="0"/>
              <a:t> وفق الجهد </a:t>
            </a:r>
            <a:r>
              <a:rPr lang="ar-SA" dirty="0" err="1" smtClean="0"/>
              <a:t>و</a:t>
            </a:r>
            <a:r>
              <a:rPr lang="ar-SA" dirty="0" smtClean="0"/>
              <a:t> تيار القصر </a:t>
            </a:r>
            <a:r>
              <a:rPr lang="ar-SA" dirty="0" err="1" smtClean="0"/>
              <a:t>و</a:t>
            </a:r>
            <a:r>
              <a:rPr lang="ar-SA" dirty="0" smtClean="0"/>
              <a:t> التيار الذي يتحمله ومنحني الفصل </a:t>
            </a:r>
            <a:r>
              <a:rPr lang="en-US" dirty="0" smtClean="0"/>
              <a:t>D</a:t>
            </a:r>
            <a:endParaRPr lang="ar-SA" dirty="0" smtClean="0"/>
          </a:p>
          <a:p>
            <a:pPr marL="0" indent="0" algn="just">
              <a:buNone/>
            </a:pPr>
            <a:r>
              <a:rPr lang="ar-SA" dirty="0" smtClean="0"/>
              <a:t>شركة </a:t>
            </a:r>
            <a:r>
              <a:rPr lang="ar-SA" dirty="0" err="1" smtClean="0">
                <a:solidFill>
                  <a:srgbClr val="00B050"/>
                </a:solidFill>
              </a:rPr>
              <a:t>شنايدر</a:t>
            </a:r>
            <a:r>
              <a:rPr lang="ar-SA" dirty="0" smtClean="0"/>
              <a:t> سنجد الرمز المرجعي  </a:t>
            </a:r>
            <a:r>
              <a:rPr lang="en-US" dirty="0" err="1" smtClean="0">
                <a:solidFill>
                  <a:srgbClr val="00B050"/>
                </a:solidFill>
              </a:rPr>
              <a:t>Acti</a:t>
            </a:r>
            <a:r>
              <a:rPr lang="en-US" dirty="0" smtClean="0">
                <a:solidFill>
                  <a:srgbClr val="00B050"/>
                </a:solidFill>
              </a:rPr>
              <a:t> 9 iC60N</a:t>
            </a:r>
            <a:r>
              <a:rPr lang="en-US" dirty="0" smtClean="0"/>
              <a:t> </a:t>
            </a:r>
            <a:r>
              <a:rPr lang="ar-SA" dirty="0" smtClean="0"/>
              <a:t> </a:t>
            </a:r>
          </a:p>
          <a:p>
            <a:pPr marL="0" indent="0" algn="just">
              <a:buNone/>
            </a:pPr>
            <a:endParaRPr lang="ar-SA" dirty="0" smtClean="0"/>
          </a:p>
          <a:p>
            <a:pPr marL="0" indent="0" algn="just">
              <a:buNone/>
            </a:pPr>
            <a:endParaRPr lang="ar-SA" dirty="0"/>
          </a:p>
        </p:txBody>
      </p:sp>
      <p:pic>
        <p:nvPicPr>
          <p:cNvPr id="4" name="صورة 3" descr="Snap_2014.05.05_00h59m32s_009.png"/>
          <p:cNvPicPr>
            <a:picLocks noChangeAspect="1"/>
          </p:cNvPicPr>
          <p:nvPr/>
        </p:nvPicPr>
        <p:blipFill>
          <a:blip r:embed="rId2"/>
          <a:stretch>
            <a:fillRect/>
          </a:stretch>
        </p:blipFill>
        <p:spPr>
          <a:xfrm>
            <a:off x="214282" y="2204231"/>
            <a:ext cx="8643998" cy="4010184"/>
          </a:xfrm>
          <a:prstGeom prst="rect">
            <a:avLst/>
          </a:prstGeo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914400" y="642918"/>
            <a:ext cx="7772400" cy="5376882"/>
          </a:xfrm>
        </p:spPr>
        <p:txBody>
          <a:bodyPr/>
          <a:lstStyle/>
          <a:p>
            <a:pPr>
              <a:buNone/>
            </a:pPr>
            <a:r>
              <a:rPr lang="ar-SA" dirty="0" smtClean="0">
                <a:solidFill>
                  <a:srgbClr val="002060"/>
                </a:solidFill>
                <a:effectLst>
                  <a:outerShdw blurRad="38100" dist="38100" dir="2700000" algn="tl">
                    <a:srgbClr val="000000">
                      <a:alpha val="43137"/>
                    </a:srgbClr>
                  </a:outerShdw>
                </a:effectLst>
              </a:rPr>
              <a:t>حساب الكابلات :</a:t>
            </a:r>
          </a:p>
          <a:p>
            <a:pPr>
              <a:buNone/>
            </a:pPr>
            <a:r>
              <a:rPr lang="ar-SA" dirty="0" smtClean="0"/>
              <a:t>يكون </a:t>
            </a:r>
            <a:r>
              <a:rPr lang="en-US" dirty="0" smtClean="0"/>
              <a:t>I cable &gt; </a:t>
            </a:r>
            <a:r>
              <a:rPr lang="en-US" dirty="0" err="1" smtClean="0"/>
              <a:t>Ic.b</a:t>
            </a:r>
            <a:r>
              <a:rPr lang="en-US" dirty="0" smtClean="0"/>
              <a:t>  </a:t>
            </a:r>
            <a:r>
              <a:rPr lang="ar-SA" dirty="0" smtClean="0"/>
              <a:t> أي </a:t>
            </a:r>
            <a:r>
              <a:rPr lang="en-US" dirty="0" smtClean="0"/>
              <a:t>I cable &gt;20 A</a:t>
            </a:r>
            <a:r>
              <a:rPr lang="ar-SA" dirty="0" smtClean="0"/>
              <a:t> سنعتمد على </a:t>
            </a:r>
            <a:r>
              <a:rPr lang="ar-SA" dirty="0" err="1" smtClean="0"/>
              <a:t>كاتلوك</a:t>
            </a:r>
            <a:r>
              <a:rPr lang="ar-SA" dirty="0" smtClean="0"/>
              <a:t> السويدي في اختيار مقطع الكبل :</a:t>
            </a:r>
          </a:p>
          <a:p>
            <a:pPr>
              <a:buNone/>
            </a:pPr>
            <a:r>
              <a:rPr lang="en-US" dirty="0" err="1" smtClean="0"/>
              <a:t>Icable</a:t>
            </a:r>
            <a:r>
              <a:rPr lang="en-US" dirty="0" smtClean="0"/>
              <a:t> =23A </a:t>
            </a:r>
            <a:r>
              <a:rPr lang="ar-SA" dirty="0" smtClean="0"/>
              <a:t> ومقطع الناقل </a:t>
            </a:r>
            <a:r>
              <a:rPr lang="en-US" dirty="0" smtClean="0"/>
              <a:t>4mm</a:t>
            </a:r>
            <a:r>
              <a:rPr lang="en-US" sz="2000" dirty="0" smtClean="0"/>
              <a:t>2</a:t>
            </a:r>
            <a:r>
              <a:rPr lang="ar-SA" sz="2000" dirty="0" smtClean="0"/>
              <a:t> </a:t>
            </a:r>
          </a:p>
          <a:p>
            <a:pPr>
              <a:buNone/>
            </a:pPr>
            <a:r>
              <a:rPr lang="ar-SA" sz="2000" dirty="0" smtClean="0"/>
              <a:t>توصيف الكبل </a:t>
            </a:r>
            <a:r>
              <a:rPr lang="en-US" sz="2800" dirty="0" smtClean="0">
                <a:solidFill>
                  <a:srgbClr val="7030A0"/>
                </a:solidFill>
                <a:effectLst>
                  <a:outerShdw blurRad="38100" dist="38100" dir="2700000" algn="tl">
                    <a:srgbClr val="000000">
                      <a:alpha val="43137"/>
                    </a:srgbClr>
                  </a:outerShdw>
                </a:effectLst>
              </a:rPr>
              <a:t>3*(1*4)mm2 cu 450/750 </a:t>
            </a:r>
            <a:r>
              <a:rPr lang="en-US" sz="2800" dirty="0" err="1" smtClean="0">
                <a:solidFill>
                  <a:srgbClr val="7030A0"/>
                </a:solidFill>
                <a:effectLst>
                  <a:outerShdw blurRad="38100" dist="38100" dir="2700000" algn="tl">
                    <a:srgbClr val="000000">
                      <a:alpha val="43137"/>
                    </a:srgbClr>
                  </a:outerShdw>
                </a:effectLst>
              </a:rPr>
              <a:t>pvc</a:t>
            </a:r>
            <a:r>
              <a:rPr lang="en-US" sz="2800" dirty="0" smtClean="0">
                <a:solidFill>
                  <a:srgbClr val="7030A0"/>
                </a:solidFill>
                <a:effectLst>
                  <a:outerShdw blurRad="38100" dist="38100" dir="2700000" algn="tl">
                    <a:srgbClr val="000000">
                      <a:alpha val="43137"/>
                    </a:srgbClr>
                  </a:outerShdw>
                </a:effectLst>
              </a:rPr>
              <a:t> </a:t>
            </a:r>
            <a:endParaRPr lang="ar-SA" dirty="0">
              <a:solidFill>
                <a:srgbClr val="7030A0"/>
              </a:solidFill>
              <a:effectLst>
                <a:outerShdw blurRad="38100" dist="38100" dir="2700000" algn="tl">
                  <a:srgbClr val="000000">
                    <a:alpha val="43137"/>
                  </a:srgbClr>
                </a:outerShdw>
              </a:effectLst>
            </a:endParaRPr>
          </a:p>
        </p:txBody>
      </p:sp>
      <p:pic>
        <p:nvPicPr>
          <p:cNvPr id="4" name="صورة 3" descr="Snap_2014.05.05_00h23m49s_004.png"/>
          <p:cNvPicPr>
            <a:picLocks noChangeAspect="1"/>
          </p:cNvPicPr>
          <p:nvPr/>
        </p:nvPicPr>
        <p:blipFill>
          <a:blip r:embed="rId2"/>
          <a:stretch>
            <a:fillRect/>
          </a:stretch>
        </p:blipFill>
        <p:spPr>
          <a:xfrm>
            <a:off x="285720" y="3857628"/>
            <a:ext cx="8643966" cy="2845215"/>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914400" y="500042"/>
            <a:ext cx="7772400" cy="5519758"/>
          </a:xfrm>
        </p:spPr>
        <p:txBody>
          <a:bodyPr/>
          <a:lstStyle/>
          <a:p>
            <a:pPr>
              <a:buNone/>
            </a:pPr>
            <a:r>
              <a:rPr lang="ar-SA" dirty="0" smtClean="0">
                <a:solidFill>
                  <a:srgbClr val="002060"/>
                </a:solidFill>
                <a:effectLst>
                  <a:outerShdw blurRad="38100" dist="38100" dir="2700000" algn="tl">
                    <a:srgbClr val="000000">
                      <a:alpha val="43137"/>
                    </a:srgbClr>
                  </a:outerShdw>
                </a:effectLst>
              </a:rPr>
              <a:t>اختيار الكونتاكتور:</a:t>
            </a:r>
          </a:p>
          <a:p>
            <a:pPr>
              <a:buNone/>
            </a:pPr>
            <a:r>
              <a:rPr lang="ar-SA" dirty="0" smtClean="0">
                <a:solidFill>
                  <a:srgbClr val="002060"/>
                </a:solidFill>
                <a:effectLst>
                  <a:outerShdw blurRad="38100" dist="38100" dir="2700000" algn="tl">
                    <a:srgbClr val="000000">
                      <a:alpha val="43137"/>
                    </a:srgbClr>
                  </a:outerShdw>
                </a:effectLst>
              </a:rPr>
              <a:t>الحمل تحريضي فتكون زمرة التشغيل   </a:t>
            </a:r>
            <a:r>
              <a:rPr lang="en-US" dirty="0" smtClean="0">
                <a:solidFill>
                  <a:srgbClr val="FF0000"/>
                </a:solidFill>
                <a:effectLst>
                  <a:outerShdw blurRad="38100" dist="38100" dir="2700000" algn="tl">
                    <a:srgbClr val="000000">
                      <a:alpha val="43137"/>
                    </a:srgbClr>
                  </a:outerShdw>
                </a:effectLst>
              </a:rPr>
              <a:t>AC3</a:t>
            </a:r>
            <a:r>
              <a:rPr lang="ar-SA" dirty="0" smtClean="0">
                <a:solidFill>
                  <a:srgbClr val="FF0000"/>
                </a:solidFill>
                <a:effectLst>
                  <a:outerShdw blurRad="38100" dist="38100" dir="2700000" algn="tl">
                    <a:srgbClr val="000000">
                      <a:alpha val="43137"/>
                    </a:srgbClr>
                  </a:outerShdw>
                </a:effectLst>
              </a:rPr>
              <a:t> </a:t>
            </a:r>
          </a:p>
          <a:p>
            <a:pPr>
              <a:buNone/>
            </a:pPr>
            <a:r>
              <a:rPr lang="ar-SA" dirty="0" smtClean="0">
                <a:solidFill>
                  <a:srgbClr val="FF0000"/>
                </a:solidFill>
                <a:effectLst>
                  <a:outerShdw blurRad="38100" dist="38100" dir="2700000" algn="tl">
                    <a:srgbClr val="000000">
                      <a:alpha val="43137"/>
                    </a:srgbClr>
                  </a:outerShdw>
                </a:effectLst>
              </a:rPr>
              <a:t>الجهد الذي نعمل عليه 380 فولت متناوب </a:t>
            </a:r>
          </a:p>
          <a:p>
            <a:pPr marL="0" indent="0" algn="just">
              <a:buNone/>
            </a:pPr>
            <a:r>
              <a:rPr lang="ar-SA" dirty="0" smtClean="0">
                <a:solidFill>
                  <a:srgbClr val="00B050"/>
                </a:solidFill>
                <a:effectLst>
                  <a:outerShdw blurRad="38100" dist="38100" dir="2700000" algn="tl">
                    <a:srgbClr val="000000">
                      <a:alpha val="43137"/>
                    </a:srgbClr>
                  </a:outerShdw>
                </a:effectLst>
              </a:rPr>
              <a:t>الاستطاعة يجب ان تكون 9كيلو وات او أكثر (حسب </a:t>
            </a:r>
            <a:r>
              <a:rPr lang="ar-SA" dirty="0" err="1" smtClean="0">
                <a:solidFill>
                  <a:srgbClr val="00B050"/>
                </a:solidFill>
                <a:effectLst>
                  <a:outerShdw blurRad="38100" dist="38100" dir="2700000" algn="tl">
                    <a:srgbClr val="000000">
                      <a:alpha val="43137"/>
                    </a:srgbClr>
                  </a:outerShdw>
                </a:effectLst>
              </a:rPr>
              <a:t>الاستطاعات</a:t>
            </a:r>
            <a:r>
              <a:rPr lang="ar-SA" dirty="0" smtClean="0">
                <a:solidFill>
                  <a:srgbClr val="00B050"/>
                </a:solidFill>
                <a:effectLst>
                  <a:outerShdw blurRad="38100" dist="38100" dir="2700000" algn="tl">
                    <a:srgbClr val="000000">
                      <a:alpha val="43137"/>
                    </a:srgbClr>
                  </a:outerShdw>
                </a:effectLst>
              </a:rPr>
              <a:t> القياسية من الشركة) أخذ كونتاكتور استطاعته اقرب ما يكون </a:t>
            </a:r>
            <a:r>
              <a:rPr lang="ar-SA" dirty="0" err="1" smtClean="0">
                <a:solidFill>
                  <a:srgbClr val="00B050"/>
                </a:solidFill>
                <a:effectLst>
                  <a:outerShdw blurRad="38100" dist="38100" dir="2700000" algn="tl">
                    <a:srgbClr val="000000">
                      <a:alpha val="43137"/>
                    </a:srgbClr>
                  </a:outerShdw>
                </a:effectLst>
              </a:rPr>
              <a:t>لل</a:t>
            </a:r>
            <a:r>
              <a:rPr lang="ar-SA" dirty="0" smtClean="0">
                <a:solidFill>
                  <a:srgbClr val="00B050"/>
                </a:solidFill>
                <a:effectLst>
                  <a:outerShdw blurRad="38100" dist="38100" dir="2700000" algn="tl">
                    <a:srgbClr val="000000">
                      <a:alpha val="43137"/>
                    </a:srgbClr>
                  </a:outerShdw>
                </a:effectLst>
              </a:rPr>
              <a:t>ـ 9 كيلووات.</a:t>
            </a:r>
          </a:p>
          <a:p>
            <a:pPr marL="0" indent="0" algn="just">
              <a:buNone/>
            </a:pPr>
            <a:r>
              <a:rPr lang="ar-SA" dirty="0" smtClean="0">
                <a:solidFill>
                  <a:srgbClr val="002060"/>
                </a:solidFill>
                <a:effectLst>
                  <a:outerShdw blurRad="38100" dist="38100" dir="2700000" algn="tl">
                    <a:srgbClr val="000000">
                      <a:alpha val="43137"/>
                    </a:srgbClr>
                  </a:outerShdw>
                </a:effectLst>
              </a:rPr>
              <a:t>جهد تغذية </a:t>
            </a:r>
            <a:r>
              <a:rPr lang="ar-SA" dirty="0" err="1" smtClean="0">
                <a:solidFill>
                  <a:srgbClr val="002060"/>
                </a:solidFill>
                <a:effectLst>
                  <a:outerShdw blurRad="38100" dist="38100" dir="2700000" algn="tl">
                    <a:srgbClr val="000000">
                      <a:alpha val="43137"/>
                    </a:srgbClr>
                  </a:outerShdw>
                </a:effectLst>
              </a:rPr>
              <a:t>بوبين</a:t>
            </a:r>
            <a:r>
              <a:rPr lang="ar-SA" dirty="0" smtClean="0">
                <a:solidFill>
                  <a:srgbClr val="002060"/>
                </a:solidFill>
                <a:effectLst>
                  <a:outerShdw blurRad="38100" dist="38100" dir="2700000" algn="tl">
                    <a:srgbClr val="000000">
                      <a:alpha val="43137"/>
                    </a:srgbClr>
                  </a:outerShdw>
                </a:effectLst>
              </a:rPr>
              <a:t> الكونتاكتور </a:t>
            </a:r>
            <a:r>
              <a:rPr lang="en-US" dirty="0" smtClean="0">
                <a:solidFill>
                  <a:srgbClr val="002060"/>
                </a:solidFill>
                <a:effectLst>
                  <a:outerShdw blurRad="38100" dist="38100" dir="2700000" algn="tl">
                    <a:srgbClr val="000000">
                      <a:alpha val="43137"/>
                    </a:srgbClr>
                  </a:outerShdw>
                </a:effectLst>
              </a:rPr>
              <a:t>220 </a:t>
            </a:r>
            <a:r>
              <a:rPr lang="ar-SA" dirty="0" smtClean="0">
                <a:solidFill>
                  <a:srgbClr val="002060"/>
                </a:solidFill>
                <a:effectLst>
                  <a:outerShdw blurRad="38100" dist="38100" dir="2700000" algn="tl">
                    <a:srgbClr val="000000">
                      <a:alpha val="43137"/>
                    </a:srgbClr>
                  </a:outerShdw>
                </a:effectLst>
              </a:rPr>
              <a:t>فولت </a:t>
            </a:r>
          </a:p>
          <a:p>
            <a:pPr marL="0" indent="0" algn="just">
              <a:buNone/>
            </a:pPr>
            <a:r>
              <a:rPr lang="ar-SA" dirty="0" smtClean="0">
                <a:solidFill>
                  <a:srgbClr val="002060"/>
                </a:solidFill>
                <a:effectLst>
                  <a:outerShdw blurRad="38100" dist="38100" dir="2700000" algn="tl">
                    <a:srgbClr val="000000">
                      <a:alpha val="43137"/>
                    </a:srgbClr>
                  </a:outerShdw>
                </a:effectLst>
              </a:rPr>
              <a:t>أبحث عن هذه المواصفات ضمن</a:t>
            </a:r>
          </a:p>
          <a:p>
            <a:pPr marL="0" indent="0" algn="just">
              <a:buNone/>
            </a:pPr>
            <a:r>
              <a:rPr lang="ar-SA" dirty="0" smtClean="0">
                <a:solidFill>
                  <a:srgbClr val="002060"/>
                </a:solidFill>
                <a:effectLst>
                  <a:outerShdw blurRad="38100" dist="38100" dir="2700000" algn="tl">
                    <a:srgbClr val="000000">
                      <a:alpha val="43137"/>
                    </a:srgbClr>
                  </a:outerShdw>
                </a:effectLst>
              </a:rPr>
              <a:t> كاتلوكات الشركة.</a:t>
            </a:r>
          </a:p>
          <a:p>
            <a:pPr>
              <a:buNone/>
            </a:pPr>
            <a:endParaRPr lang="ar-SA" dirty="0">
              <a:solidFill>
                <a:srgbClr val="002060"/>
              </a:solidFill>
              <a:effectLst>
                <a:outerShdw blurRad="38100" dist="38100" dir="2700000" algn="tl">
                  <a:srgbClr val="000000">
                    <a:alpha val="43137"/>
                  </a:srgbClr>
                </a:outerShdw>
              </a:effectLst>
            </a:endParaRPr>
          </a:p>
        </p:txBody>
      </p:sp>
      <p:pic>
        <p:nvPicPr>
          <p:cNvPr id="4" name="صورة 3" descr="Snap_2014.05.05_00h41m06s_005.png"/>
          <p:cNvPicPr>
            <a:picLocks noChangeAspect="1"/>
          </p:cNvPicPr>
          <p:nvPr/>
        </p:nvPicPr>
        <p:blipFill>
          <a:blip r:embed="rId2"/>
          <a:srcRect r="1923"/>
          <a:stretch>
            <a:fillRect/>
          </a:stretch>
        </p:blipFill>
        <p:spPr>
          <a:xfrm>
            <a:off x="357158" y="3071810"/>
            <a:ext cx="4101560" cy="3500462"/>
          </a:xfrm>
          <a:prstGeom prst="rect">
            <a:avLst/>
          </a:prstGeo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914400" y="428604"/>
            <a:ext cx="7772400" cy="5591196"/>
          </a:xfrm>
        </p:spPr>
        <p:txBody>
          <a:bodyPr/>
          <a:lstStyle/>
          <a:p>
            <a:pPr>
              <a:buNone/>
            </a:pPr>
            <a:r>
              <a:rPr lang="ar-SA" dirty="0" smtClean="0">
                <a:solidFill>
                  <a:srgbClr val="FF0000"/>
                </a:solidFill>
                <a:effectLst>
                  <a:outerShdw blurRad="38100" dist="38100" dir="2700000" algn="tl">
                    <a:srgbClr val="000000">
                      <a:alpha val="43137"/>
                    </a:srgbClr>
                  </a:outerShdw>
                </a:effectLst>
              </a:rPr>
              <a:t>اختيار الأوفرلود:</a:t>
            </a:r>
          </a:p>
          <a:p>
            <a:pPr marL="0" indent="0" algn="just">
              <a:buNone/>
            </a:pPr>
            <a:r>
              <a:rPr lang="ar-SA" dirty="0" smtClean="0">
                <a:effectLst>
                  <a:outerShdw blurRad="38100" dist="38100" dir="2700000" algn="tl">
                    <a:srgbClr val="000000">
                      <a:alpha val="43137"/>
                    </a:srgbClr>
                  </a:outerShdw>
                </a:effectLst>
              </a:rPr>
              <a:t>يتم اختيار </a:t>
            </a:r>
            <a:r>
              <a:rPr lang="ar-SA" dirty="0" err="1" smtClean="0">
                <a:effectLst>
                  <a:outerShdw blurRad="38100" dist="38100" dir="2700000" algn="tl">
                    <a:srgbClr val="000000">
                      <a:alpha val="43137"/>
                    </a:srgbClr>
                  </a:outerShdw>
                </a:effectLst>
              </a:rPr>
              <a:t>الاوفرلود</a:t>
            </a:r>
            <a:r>
              <a:rPr lang="ar-SA" dirty="0" smtClean="0">
                <a:effectLst>
                  <a:outerShdw blurRad="38100" dist="38100" dir="2700000" algn="tl">
                    <a:srgbClr val="000000">
                      <a:alpha val="43137"/>
                    </a:srgbClr>
                  </a:outerShdw>
                </a:effectLst>
              </a:rPr>
              <a:t> على أساس التيار الفعلي للمحرك هنا أقصى تيار حمل </a:t>
            </a:r>
            <a:r>
              <a:rPr lang="en-US" dirty="0" smtClean="0">
                <a:solidFill>
                  <a:srgbClr val="FF0000"/>
                </a:solidFill>
                <a:effectLst>
                  <a:outerShdw blurRad="38100" dist="38100" dir="2700000" algn="tl">
                    <a:srgbClr val="000000">
                      <a:alpha val="43137"/>
                    </a:srgbClr>
                  </a:outerShdw>
                </a:effectLst>
              </a:rPr>
              <a:t>16A</a:t>
            </a:r>
            <a:r>
              <a:rPr lang="ar-SA" dirty="0" smtClean="0">
                <a:effectLst>
                  <a:outerShdw blurRad="38100" dist="38100" dir="2700000" algn="tl">
                    <a:srgbClr val="000000">
                      <a:alpha val="43137"/>
                    </a:srgbClr>
                  </a:outerShdw>
                </a:effectLst>
              </a:rPr>
              <a:t> أختار مجال يحوي هذه القيمة ضمن كاتلوكات الشركة ويجب الانتباه أن تكون الحماية متوافقة مع الكونتاكتور من أجل التركيب .</a:t>
            </a:r>
          </a:p>
          <a:p>
            <a:pPr marL="0" indent="0" algn="just">
              <a:buNone/>
            </a:pPr>
            <a:endParaRPr lang="ar-SA" dirty="0">
              <a:effectLst>
                <a:outerShdw blurRad="38100" dist="38100" dir="2700000" algn="tl">
                  <a:srgbClr val="000000">
                    <a:alpha val="43137"/>
                  </a:srgbClr>
                </a:outerShdw>
              </a:effectLst>
            </a:endParaRPr>
          </a:p>
        </p:txBody>
      </p:sp>
      <p:pic>
        <p:nvPicPr>
          <p:cNvPr id="4" name="صورة 3" descr="Snap_2014.05.05_00h51m18s_007.png"/>
          <p:cNvPicPr>
            <a:picLocks noChangeAspect="1"/>
          </p:cNvPicPr>
          <p:nvPr/>
        </p:nvPicPr>
        <p:blipFill>
          <a:blip r:embed="rId2"/>
          <a:srcRect l="2083" t="1816"/>
          <a:stretch>
            <a:fillRect/>
          </a:stretch>
        </p:blipFill>
        <p:spPr>
          <a:xfrm>
            <a:off x="714348" y="2428868"/>
            <a:ext cx="4143404" cy="3862936"/>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rgbClr val="0070C0"/>
                </a:solidFill>
                <a:effectLst>
                  <a:outerShdw blurRad="38100" dist="38100" dir="2700000" algn="tl">
                    <a:srgbClr val="000000">
                      <a:alpha val="43137"/>
                    </a:srgbClr>
                  </a:outerShdw>
                </a:effectLst>
                <a:latin typeface="Monotype Koufi" pitchFamily="2" charset="-78"/>
                <a:ea typeface="Monotype Koufi" pitchFamily="2" charset="-78"/>
                <a:cs typeface="+mn-cs"/>
              </a:rPr>
              <a:t>دارة عكس اتجاه المحرك :</a:t>
            </a:r>
            <a:endParaRPr lang="ar-SA" dirty="0">
              <a:effectLst>
                <a:outerShdw blurRad="38100" dist="38100" dir="2700000" algn="tl">
                  <a:srgbClr val="000000">
                    <a:alpha val="43137"/>
                  </a:srgbClr>
                </a:outerShdw>
              </a:effectLst>
              <a:cs typeface="+mn-cs"/>
            </a:endParaRPr>
          </a:p>
        </p:txBody>
      </p:sp>
      <p:sp>
        <p:nvSpPr>
          <p:cNvPr id="3" name="عنصر نائب للمحتوى 2"/>
          <p:cNvSpPr>
            <a:spLocks noGrp="1"/>
          </p:cNvSpPr>
          <p:nvPr>
            <p:ph sz="quarter" idx="1"/>
          </p:nvPr>
        </p:nvSpPr>
        <p:spPr/>
        <p:txBody>
          <a:bodyPr>
            <a:normAutofit lnSpcReduction="10000"/>
          </a:bodyPr>
          <a:lstStyle/>
          <a:p>
            <a:pPr algn="just">
              <a:buNone/>
            </a:pPr>
            <a:r>
              <a:rPr lang="ar-SA" sz="2800" dirty="0" smtClean="0">
                <a:latin typeface="Times New Roman" pitchFamily="18" charset="0"/>
                <a:cs typeface="Times New Roman" pitchFamily="18" charset="0"/>
              </a:rPr>
              <a:t>قد نحتاج في بعض الأحيان إلى </a:t>
            </a:r>
            <a:r>
              <a:rPr lang="ar-SA" sz="28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تشغيل المحرك باتجاهين </a:t>
            </a:r>
            <a:r>
              <a:rPr lang="ar-SA" sz="2800" dirty="0" smtClean="0">
                <a:latin typeface="Times New Roman" pitchFamily="18" charset="0"/>
                <a:cs typeface="Times New Roman" pitchFamily="18" charset="0"/>
              </a:rPr>
              <a:t>( أمامي </a:t>
            </a:r>
            <a:r>
              <a:rPr lang="ar-SA" sz="2800" dirty="0" err="1" smtClean="0">
                <a:latin typeface="Times New Roman" pitchFamily="18" charset="0"/>
                <a:cs typeface="Times New Roman" pitchFamily="18" charset="0"/>
              </a:rPr>
              <a:t>و</a:t>
            </a:r>
            <a:r>
              <a:rPr lang="ar-SA" sz="2800" dirty="0" smtClean="0">
                <a:latin typeface="Times New Roman" pitchFamily="18" charset="0"/>
                <a:cs typeface="Times New Roman" pitchFamily="18" charset="0"/>
              </a:rPr>
              <a:t> خلفي ) .</a:t>
            </a:r>
          </a:p>
          <a:p>
            <a:pPr marL="0" indent="0" algn="just">
              <a:buFont typeface="Wingdings" pitchFamily="2" charset="2"/>
              <a:buChar char="ü"/>
            </a:pPr>
            <a:r>
              <a:rPr lang="ar-SA" sz="2800" dirty="0" smtClean="0">
                <a:latin typeface="Times New Roman" pitchFamily="18" charset="0"/>
                <a:cs typeface="Times New Roman" pitchFamily="18" charset="0"/>
              </a:rPr>
              <a:t> لكي نقوم بهذه العملية في المحرك الثلاثي </a:t>
            </a:r>
            <a:r>
              <a:rPr lang="ar-SA" sz="2800" dirty="0" smtClean="0">
                <a:solidFill>
                  <a:srgbClr val="00B050"/>
                </a:solidFill>
                <a:latin typeface="Times New Roman" pitchFamily="18" charset="0"/>
                <a:cs typeface="Times New Roman" pitchFamily="18" charset="0"/>
              </a:rPr>
              <a:t>نعكس الساحة المغناطيسية داخل المحرك</a:t>
            </a:r>
            <a:r>
              <a:rPr lang="ar-SA" sz="2800" dirty="0" smtClean="0">
                <a:latin typeface="Times New Roman" pitchFamily="18" charset="0"/>
                <a:cs typeface="Times New Roman" pitchFamily="18" charset="0"/>
              </a:rPr>
              <a:t>  ويتم ذلك </a:t>
            </a:r>
            <a:r>
              <a:rPr lang="ar-SA" sz="2800" dirty="0" smtClean="0">
                <a:solidFill>
                  <a:srgbClr val="FF0000"/>
                </a:solidFill>
                <a:latin typeface="Times New Roman" pitchFamily="18" charset="0"/>
                <a:cs typeface="Times New Roman" pitchFamily="18" charset="0"/>
              </a:rPr>
              <a:t>بتبديل </a:t>
            </a:r>
            <a:r>
              <a:rPr lang="ar-SA" sz="2800" dirty="0" err="1" smtClean="0">
                <a:solidFill>
                  <a:srgbClr val="FF0000"/>
                </a:solidFill>
                <a:latin typeface="Times New Roman" pitchFamily="18" charset="0"/>
                <a:cs typeface="Times New Roman" pitchFamily="18" charset="0"/>
              </a:rPr>
              <a:t>فازين</a:t>
            </a:r>
            <a:r>
              <a:rPr lang="ar-SA" sz="2800" dirty="0" smtClean="0">
                <a:solidFill>
                  <a:srgbClr val="FF0000"/>
                </a:solidFill>
                <a:latin typeface="Times New Roman" pitchFamily="18" charset="0"/>
                <a:cs typeface="Times New Roman" pitchFamily="18" charset="0"/>
              </a:rPr>
              <a:t> من </a:t>
            </a:r>
            <a:r>
              <a:rPr lang="ar-SA" sz="2800" dirty="0" err="1" smtClean="0">
                <a:solidFill>
                  <a:srgbClr val="FF0000"/>
                </a:solidFill>
                <a:latin typeface="Times New Roman" pitchFamily="18" charset="0"/>
                <a:cs typeface="Times New Roman" pitchFamily="18" charset="0"/>
              </a:rPr>
              <a:t>الفازات</a:t>
            </a:r>
            <a:r>
              <a:rPr lang="ar-SA" sz="2800" dirty="0" smtClean="0">
                <a:solidFill>
                  <a:srgbClr val="FF0000"/>
                </a:solidFill>
                <a:latin typeface="Times New Roman" pitchFamily="18" charset="0"/>
                <a:cs typeface="Times New Roman" pitchFamily="18" charset="0"/>
              </a:rPr>
              <a:t> الواصلة </a:t>
            </a:r>
            <a:r>
              <a:rPr lang="ar-SA" sz="2800" dirty="0" smtClean="0">
                <a:latin typeface="Times New Roman" pitchFamily="18" charset="0"/>
                <a:cs typeface="Times New Roman" pitchFamily="18" charset="0"/>
              </a:rPr>
              <a:t>للمحرك لكي يعمل باتجاه عكسي ( مثلا للاتجاه الأمامي يكون ترتيب </a:t>
            </a:r>
            <a:r>
              <a:rPr lang="ar-SA" sz="2800" dirty="0" err="1" smtClean="0">
                <a:latin typeface="Times New Roman" pitchFamily="18" charset="0"/>
                <a:cs typeface="Times New Roman" pitchFamily="18" charset="0"/>
              </a:rPr>
              <a:t>الفازات</a:t>
            </a:r>
            <a:r>
              <a:rPr lang="ar-SA" sz="2800" dirty="0" smtClean="0">
                <a:latin typeface="Times New Roman" pitchFamily="18" charset="0"/>
                <a:cs typeface="Times New Roman" pitchFamily="18" charset="0"/>
              </a:rPr>
              <a:t> الواصلة لملفات المحرك هو  </a:t>
            </a:r>
            <a:r>
              <a:rPr lang="en-US" sz="2800" dirty="0" smtClean="0">
                <a:solidFill>
                  <a:srgbClr val="0070C0"/>
                </a:solidFill>
                <a:latin typeface="Times New Roman" pitchFamily="18" charset="0"/>
                <a:cs typeface="Times New Roman" pitchFamily="18" charset="0"/>
              </a:rPr>
              <a:t>L1 L2 L3</a:t>
            </a:r>
            <a:r>
              <a:rPr lang="ar-SA" sz="2800" dirty="0" smtClean="0">
                <a:solidFill>
                  <a:srgbClr val="0070C0"/>
                </a:solidFill>
                <a:latin typeface="Times New Roman" pitchFamily="18" charset="0"/>
                <a:cs typeface="Times New Roman" pitchFamily="18" charset="0"/>
              </a:rPr>
              <a:t> </a:t>
            </a:r>
            <a:r>
              <a:rPr lang="ar-SA" sz="2800" dirty="0" smtClean="0">
                <a:latin typeface="Times New Roman" pitchFamily="18" charset="0"/>
                <a:cs typeface="Times New Roman" pitchFamily="18" charset="0"/>
              </a:rPr>
              <a:t>, لكي يعمل بالاتجاه العكسي نوصل </a:t>
            </a:r>
            <a:r>
              <a:rPr lang="ar-SA" sz="2800" dirty="0" err="1" smtClean="0">
                <a:latin typeface="Times New Roman" pitchFamily="18" charset="0"/>
                <a:cs typeface="Times New Roman" pitchFamily="18" charset="0"/>
              </a:rPr>
              <a:t>الفازات</a:t>
            </a:r>
            <a:r>
              <a:rPr lang="ar-SA" sz="2800" dirty="0" smtClean="0">
                <a:latin typeface="Times New Roman" pitchFamily="18" charset="0"/>
                <a:cs typeface="Times New Roman" pitchFamily="18" charset="0"/>
              </a:rPr>
              <a:t> لملفات المحرك بالترتيب </a:t>
            </a:r>
            <a:r>
              <a:rPr lang="en-US" sz="2800" dirty="0" smtClean="0">
                <a:solidFill>
                  <a:srgbClr val="7030A0"/>
                </a:solidFill>
                <a:latin typeface="Times New Roman" pitchFamily="18" charset="0"/>
                <a:cs typeface="Times New Roman" pitchFamily="18" charset="0"/>
              </a:rPr>
              <a:t>L2 L1 L3</a:t>
            </a:r>
            <a:r>
              <a:rPr lang="ar-SA" sz="2800" dirty="0" smtClean="0">
                <a:solidFill>
                  <a:srgbClr val="7030A0"/>
                </a:solidFill>
                <a:latin typeface="Times New Roman" pitchFamily="18" charset="0"/>
                <a:cs typeface="Times New Roman" pitchFamily="18" charset="0"/>
              </a:rPr>
              <a:t> </a:t>
            </a:r>
            <a:r>
              <a:rPr lang="ar-SA" sz="2800" dirty="0" smtClean="0">
                <a:latin typeface="Times New Roman" pitchFamily="18" charset="0"/>
                <a:cs typeface="Times New Roman" pitchFamily="18" charset="0"/>
              </a:rPr>
              <a:t>) .</a:t>
            </a:r>
          </a:p>
          <a:p>
            <a:pPr algn="just">
              <a:buFont typeface="Wingdings" pitchFamily="2" charset="2"/>
              <a:buChar char="ü"/>
            </a:pPr>
            <a:r>
              <a:rPr lang="ar-SA" sz="2800" dirty="0" smtClean="0">
                <a:latin typeface="Times New Roman" pitchFamily="18" charset="0"/>
                <a:cs typeface="Times New Roman" pitchFamily="18" charset="0"/>
              </a:rPr>
              <a:t>نريد تصميم دارة تحكم تمكننا من ذلك :</a:t>
            </a:r>
          </a:p>
          <a:p>
            <a:pPr algn="just">
              <a:buNone/>
            </a:pPr>
            <a:r>
              <a:rPr lang="ar-SA" sz="2800" dirty="0" smtClean="0">
                <a:latin typeface="Times New Roman" pitchFamily="18" charset="0"/>
                <a:cs typeface="Times New Roman" pitchFamily="18" charset="0"/>
              </a:rPr>
              <a:t>نحتاج إلى 2 كونتاكتور كل واحد منهما لديه تماسين مساعدين واحد </a:t>
            </a:r>
            <a:r>
              <a:rPr lang="en-US" sz="2800" dirty="0" smtClean="0">
                <a:latin typeface="Times New Roman" pitchFamily="18" charset="0"/>
                <a:cs typeface="Times New Roman" pitchFamily="18" charset="0"/>
              </a:rPr>
              <a:t>NO</a:t>
            </a:r>
            <a:r>
              <a:rPr lang="ar-SA" sz="2800" dirty="0" smtClean="0">
                <a:latin typeface="Times New Roman" pitchFamily="18" charset="0"/>
                <a:cs typeface="Times New Roman" pitchFamily="18" charset="0"/>
              </a:rPr>
              <a:t> والأخر </a:t>
            </a:r>
            <a:r>
              <a:rPr lang="en-US" sz="2800" dirty="0" smtClean="0">
                <a:latin typeface="Times New Roman" pitchFamily="18" charset="0"/>
                <a:cs typeface="Times New Roman" pitchFamily="18" charset="0"/>
              </a:rPr>
              <a:t>NC</a:t>
            </a:r>
            <a:r>
              <a:rPr lang="ar-SA" sz="2800" dirty="0" smtClean="0">
                <a:latin typeface="Times New Roman" pitchFamily="18" charset="0"/>
                <a:cs typeface="Times New Roman" pitchFamily="18" charset="0"/>
              </a:rPr>
              <a:t> كما في الشكل التالي :</a:t>
            </a:r>
          </a:p>
          <a:p>
            <a:endParaRPr lang="ar-SA"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Snap_2013.04.08_17h18m23s_007.png"/>
          <p:cNvPicPr>
            <a:picLocks noChangeAspect="1"/>
          </p:cNvPicPr>
          <p:nvPr/>
        </p:nvPicPr>
        <p:blipFill>
          <a:blip r:embed="rId2"/>
          <a:srcRect l="7504" t="5263" r="8072" b="5263"/>
          <a:stretch>
            <a:fillRect/>
          </a:stretch>
        </p:blipFill>
        <p:spPr>
          <a:xfrm>
            <a:off x="500034" y="1285860"/>
            <a:ext cx="3214710" cy="4857784"/>
          </a:xfrm>
          <a:prstGeom prst="rect">
            <a:avLst/>
          </a:prstGeom>
        </p:spPr>
      </p:pic>
      <p:sp>
        <p:nvSpPr>
          <p:cNvPr id="5" name="مربع نص 4"/>
          <p:cNvSpPr txBox="1"/>
          <p:nvPr/>
        </p:nvSpPr>
        <p:spPr>
          <a:xfrm>
            <a:off x="785786" y="857232"/>
            <a:ext cx="2428892" cy="369332"/>
          </a:xfrm>
          <a:prstGeom prst="rect">
            <a:avLst/>
          </a:prstGeom>
          <a:noFill/>
        </p:spPr>
        <p:txBody>
          <a:bodyPr wrap="square" rtlCol="1">
            <a:spAutoFit/>
          </a:bodyPr>
          <a:lstStyle/>
          <a:p>
            <a:pPr algn="ctr"/>
            <a:r>
              <a:rPr lang="ar-SA" b="1" u="sng" dirty="0" smtClean="0">
                <a:solidFill>
                  <a:srgbClr val="0070C0"/>
                </a:solidFill>
                <a:effectLst>
                  <a:outerShdw blurRad="38100" dist="38100" dir="2700000" algn="tl">
                    <a:srgbClr val="000000">
                      <a:alpha val="43137"/>
                    </a:srgbClr>
                  </a:outerShdw>
                </a:effectLst>
              </a:rPr>
              <a:t>دارة التحكم </a:t>
            </a:r>
            <a:endParaRPr lang="ar-SA" b="1" u="sng" dirty="0">
              <a:solidFill>
                <a:srgbClr val="0070C0"/>
              </a:solidFill>
              <a:effectLst>
                <a:outerShdw blurRad="38100" dist="38100" dir="2700000" algn="tl">
                  <a:srgbClr val="000000">
                    <a:alpha val="43137"/>
                  </a:srgbClr>
                </a:outerShdw>
              </a:effectLst>
            </a:endParaRPr>
          </a:p>
        </p:txBody>
      </p:sp>
      <p:sp>
        <p:nvSpPr>
          <p:cNvPr id="6" name="مربع نص 5"/>
          <p:cNvSpPr txBox="1"/>
          <p:nvPr/>
        </p:nvSpPr>
        <p:spPr>
          <a:xfrm>
            <a:off x="5643570" y="857232"/>
            <a:ext cx="2143140" cy="369332"/>
          </a:xfrm>
          <a:prstGeom prst="rect">
            <a:avLst/>
          </a:prstGeom>
          <a:noFill/>
        </p:spPr>
        <p:txBody>
          <a:bodyPr wrap="square" rtlCol="1">
            <a:spAutoFit/>
          </a:bodyPr>
          <a:lstStyle/>
          <a:p>
            <a:pPr algn="ctr"/>
            <a:r>
              <a:rPr lang="ar-SA" b="1" u="sng" dirty="0" smtClean="0">
                <a:solidFill>
                  <a:srgbClr val="0070C0"/>
                </a:solidFill>
                <a:effectLst>
                  <a:outerShdw blurRad="38100" dist="38100" dir="2700000" algn="tl">
                    <a:srgbClr val="000000">
                      <a:alpha val="43137"/>
                    </a:srgbClr>
                  </a:outerShdw>
                </a:effectLst>
              </a:rPr>
              <a:t>دارة الاستطاعة</a:t>
            </a:r>
            <a:endParaRPr lang="ar-SA" b="1" u="sng" dirty="0">
              <a:solidFill>
                <a:srgbClr val="0070C0"/>
              </a:solidFill>
              <a:effectLst>
                <a:outerShdw blurRad="38100" dist="38100" dir="2700000" algn="tl">
                  <a:srgbClr val="000000">
                    <a:alpha val="43137"/>
                  </a:srgbClr>
                </a:outerShdw>
              </a:effectLst>
            </a:endParaRPr>
          </a:p>
        </p:txBody>
      </p:sp>
      <p:pic>
        <p:nvPicPr>
          <p:cNvPr id="7" name="صورة 6" descr="Snap_2013.04.08_17h16m29s_006.png"/>
          <p:cNvPicPr>
            <a:picLocks noChangeAspect="1"/>
          </p:cNvPicPr>
          <p:nvPr/>
        </p:nvPicPr>
        <p:blipFill>
          <a:blip r:embed="rId3"/>
          <a:srcRect l="5172" t="5545" r="5172" b="5743"/>
          <a:stretch>
            <a:fillRect/>
          </a:stretch>
        </p:blipFill>
        <p:spPr>
          <a:xfrm>
            <a:off x="4929190" y="1357298"/>
            <a:ext cx="3714776" cy="4572032"/>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8748464" cy="6264695"/>
          </a:xfrm>
          <a:prstGeom prst="rect">
            <a:avLst/>
          </a:prstGeom>
        </p:spPr>
      </p:pic>
    </p:spTree>
    <p:extLst>
      <p:ext uri="{BB962C8B-B14F-4D97-AF65-F5344CB8AC3E}">
        <p14:creationId xmlns:p14="http://schemas.microsoft.com/office/powerpoint/2010/main" val="4007108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r>
              <a:rPr lang="ar-SA" dirty="0" smtClean="0">
                <a:solidFill>
                  <a:srgbClr val="002060"/>
                </a:solidFill>
              </a:rPr>
              <a:t>مفاتيح الأختيار </a:t>
            </a:r>
            <a:r>
              <a:rPr lang="en-US" sz="2800" dirty="0" err="1" smtClean="0">
                <a:solidFill>
                  <a:srgbClr val="002060"/>
                </a:solidFill>
              </a:rPr>
              <a:t>selecter</a:t>
            </a:r>
            <a:r>
              <a:rPr lang="en-US" sz="2800" dirty="0" smtClean="0">
                <a:solidFill>
                  <a:srgbClr val="002060"/>
                </a:solidFill>
              </a:rPr>
              <a:t> switch</a:t>
            </a:r>
            <a:r>
              <a:rPr lang="ar-SA" sz="2800" dirty="0" smtClean="0">
                <a:solidFill>
                  <a:srgbClr val="002060"/>
                </a:solidFill>
              </a:rPr>
              <a:t>:</a:t>
            </a:r>
            <a:r>
              <a:rPr lang="ar-SA" b="1" dirty="0" smtClean="0"/>
              <a:t> </a:t>
            </a:r>
            <a:r>
              <a:rPr lang="ar-SA" sz="2000" b="1" dirty="0" err="1" smtClean="0"/>
              <a:t>و</a:t>
            </a:r>
            <a:r>
              <a:rPr lang="ar-SA" sz="2000" b="1" dirty="0" smtClean="0"/>
              <a:t>ھ</a:t>
            </a:r>
            <a:r>
              <a:rPr lang="ar-SA" sz="2000" b="1" dirty="0" err="1" smtClean="0"/>
              <a:t>ذه</a:t>
            </a:r>
            <a:r>
              <a:rPr lang="ar-SA" sz="2000" b="1" dirty="0" smtClean="0"/>
              <a:t> المفاتیح مكونة من </a:t>
            </a:r>
            <a:r>
              <a:rPr lang="ar-SA" sz="2000" b="1" dirty="0" err="1" smtClean="0"/>
              <a:t>تلامسات</a:t>
            </a:r>
            <a:r>
              <a:rPr lang="ar-SA" sz="2000" b="1" dirty="0" smtClean="0"/>
              <a:t> مفتوحة بالوضع الطبیعي </a:t>
            </a:r>
            <a:r>
              <a:rPr lang="en-US" sz="2000" b="1" dirty="0" smtClean="0"/>
              <a:t>NO</a:t>
            </a:r>
            <a:r>
              <a:rPr lang="ar-SA" sz="2000" b="1" dirty="0" smtClean="0"/>
              <a:t> وعند استخدامها تتحول إلى </a:t>
            </a:r>
            <a:r>
              <a:rPr lang="en-US" sz="2000" b="1" dirty="0" smtClean="0"/>
              <a:t>NC</a:t>
            </a:r>
            <a:r>
              <a:rPr lang="ar-SA" sz="2000" b="1" dirty="0" smtClean="0"/>
              <a:t> لتغلق الدارة.</a:t>
            </a:r>
          </a:p>
          <a:p>
            <a:endParaRPr lang="ar-SA" sz="2000" b="1" dirty="0" smtClean="0"/>
          </a:p>
          <a:p>
            <a:endParaRPr lang="ar-SA" sz="2000" b="1" dirty="0" smtClean="0"/>
          </a:p>
          <a:p>
            <a:endParaRPr lang="ar-SA" sz="2000" b="1" dirty="0" smtClean="0"/>
          </a:p>
          <a:p>
            <a:endParaRPr lang="ar-SA" sz="2000" b="1" dirty="0" smtClean="0"/>
          </a:p>
          <a:p>
            <a:endParaRPr lang="ar-SA" sz="2000" b="1" dirty="0" smtClean="0"/>
          </a:p>
          <a:p>
            <a:endParaRPr lang="ar-SA" sz="2000" b="1" dirty="0" smtClean="0"/>
          </a:p>
          <a:p>
            <a:pPr algn="just"/>
            <a:r>
              <a:rPr lang="ar-SA" sz="1800" b="1" dirty="0" smtClean="0"/>
              <a:t>كما ویمكن لمفتاح الاختیار أن یقوم بتشغیل عدة دوائر معا ویستخدم في دوائر التحكم لتشغیل وتحویل الدوائر من دائرة إلى أخرى ویستخدم أيضا بالآلات الصناعیة لتشغیلھا ویستخدم أيضا بصفة مفتاح توالي لتشغیل بعض الأحمال.</a:t>
            </a:r>
          </a:p>
          <a:p>
            <a:endParaRPr lang="ar-SA" dirty="0">
              <a:solidFill>
                <a:srgbClr val="002060"/>
              </a:solidFill>
            </a:endParaRPr>
          </a:p>
        </p:txBody>
      </p:sp>
      <p:sp>
        <p:nvSpPr>
          <p:cNvPr id="4" name="عنوان 1"/>
          <p:cNvSpPr>
            <a:spLocks noGrp="1"/>
          </p:cNvSpPr>
          <p:nvPr>
            <p:ph type="title"/>
          </p:nvPr>
        </p:nvSpPr>
        <p:spPr/>
        <p:txBody>
          <a:bodyPr/>
          <a:lstStyle/>
          <a:p>
            <a:pPr algn="r"/>
            <a:r>
              <a:rPr lang="ar-SA" dirty="0" smtClean="0">
                <a:solidFill>
                  <a:schemeClr val="accent1">
                    <a:lumMod val="75000"/>
                  </a:schemeClr>
                </a:solidFill>
                <a:cs typeface="Akhbar MT" pitchFamily="2" charset="-78"/>
              </a:rPr>
              <a:t>عناصر الدخل:</a:t>
            </a:r>
            <a:endParaRPr lang="ar-SA" dirty="0">
              <a:solidFill>
                <a:schemeClr val="accent1">
                  <a:lumMod val="75000"/>
                </a:schemeClr>
              </a:solidFill>
              <a:cs typeface="Akhbar MT" pitchFamily="2" charset="-78"/>
            </a:endParaRPr>
          </a:p>
        </p:txBody>
      </p:sp>
      <p:pic>
        <p:nvPicPr>
          <p:cNvPr id="4098" name="Picture 2"/>
          <p:cNvPicPr>
            <a:picLocks noChangeAspect="1" noChangeArrowheads="1"/>
          </p:cNvPicPr>
          <p:nvPr/>
        </p:nvPicPr>
        <p:blipFill>
          <a:blip r:embed="rId2"/>
          <a:srcRect/>
          <a:stretch>
            <a:fillRect/>
          </a:stretch>
        </p:blipFill>
        <p:spPr bwMode="auto">
          <a:xfrm>
            <a:off x="1223953" y="2481268"/>
            <a:ext cx="1990725" cy="1733550"/>
          </a:xfrm>
          <a:prstGeom prst="rect">
            <a:avLst/>
          </a:prstGeom>
          <a:noFill/>
          <a:ln w="9525">
            <a:noFill/>
            <a:miter lim="800000"/>
            <a:headEnd/>
            <a:tailEnd/>
          </a:ln>
          <a:effectLst/>
        </p:spPr>
      </p:pic>
      <p:pic>
        <p:nvPicPr>
          <p:cNvPr id="6" name="صورة 5" descr="selecter.jpg"/>
          <p:cNvPicPr>
            <a:picLocks noChangeAspect="1"/>
          </p:cNvPicPr>
          <p:nvPr/>
        </p:nvPicPr>
        <p:blipFill>
          <a:blip r:embed="rId3"/>
          <a:stretch>
            <a:fillRect/>
          </a:stretch>
        </p:blipFill>
        <p:spPr>
          <a:xfrm>
            <a:off x="3857620" y="2471737"/>
            <a:ext cx="2390775" cy="1914525"/>
          </a:xfrm>
          <a:prstGeom prst="rect">
            <a:avLst/>
          </a:prstGeom>
        </p:spPr>
      </p:pic>
      <p:pic>
        <p:nvPicPr>
          <p:cNvPr id="4099" name="Picture 3"/>
          <p:cNvPicPr>
            <a:picLocks noChangeAspect="1" noChangeArrowheads="1"/>
          </p:cNvPicPr>
          <p:nvPr/>
        </p:nvPicPr>
        <p:blipFill>
          <a:blip r:embed="rId4"/>
          <a:srcRect/>
          <a:stretch>
            <a:fillRect/>
          </a:stretch>
        </p:blipFill>
        <p:spPr bwMode="auto">
          <a:xfrm>
            <a:off x="2643174" y="5143512"/>
            <a:ext cx="2819400" cy="1571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a:spLocks noGrp="1"/>
          </p:cNvSpPr>
          <p:nvPr>
            <p:ph sz="quarter" idx="1"/>
          </p:nvPr>
        </p:nvSpPr>
        <p:spPr>
          <a:xfrm>
            <a:off x="899592" y="692696"/>
            <a:ext cx="7772400" cy="5184576"/>
          </a:xfrm>
        </p:spPr>
        <p:txBody>
          <a:bodyPr>
            <a:normAutofit fontScale="77500" lnSpcReduction="20000"/>
          </a:bodyPr>
          <a:lstStyle/>
          <a:p>
            <a:pPr>
              <a:buNone/>
            </a:pPr>
            <a:r>
              <a:rPr lang="ar-SA" dirty="0" smtClean="0">
                <a:solidFill>
                  <a:srgbClr val="0070C0"/>
                </a:solidFill>
                <a:effectLst>
                  <a:outerShdw blurRad="38100" dist="38100" dir="2700000" algn="tl">
                    <a:srgbClr val="000000">
                      <a:alpha val="43137"/>
                    </a:srgbClr>
                  </a:outerShdw>
                </a:effectLst>
              </a:rPr>
              <a:t>تنويه :</a:t>
            </a:r>
          </a:p>
          <a:p>
            <a:pPr marL="0" indent="174625" algn="just">
              <a:buNone/>
            </a:pPr>
            <a:r>
              <a:rPr lang="ar-SA" dirty="0" smtClean="0"/>
              <a:t>إن </a:t>
            </a:r>
            <a:r>
              <a:rPr lang="ar-SA" dirty="0" smtClean="0">
                <a:latin typeface="Times New Roman" pitchFamily="18" charset="0"/>
                <a:cs typeface="Times New Roman" pitchFamily="18" charset="0"/>
              </a:rPr>
              <a:t>توصيل التيار للمحرك باتجاهين </a:t>
            </a:r>
            <a:r>
              <a:rPr lang="ar-SA" dirty="0" smtClean="0">
                <a:solidFill>
                  <a:srgbClr val="FF0000"/>
                </a:solidFill>
                <a:latin typeface="Times New Roman" pitchFamily="18" charset="0"/>
                <a:cs typeface="Times New Roman" pitchFamily="18" charset="0"/>
              </a:rPr>
              <a:t>يسبب خطر كبير </a:t>
            </a:r>
            <a:r>
              <a:rPr lang="ar-SA" dirty="0" smtClean="0">
                <a:latin typeface="Times New Roman" pitchFamily="18" charset="0"/>
                <a:cs typeface="Times New Roman" pitchFamily="18" charset="0"/>
              </a:rPr>
              <a:t>على المحرك ويحدث به </a:t>
            </a:r>
            <a:r>
              <a:rPr lang="ar-SA" u="sng" dirty="0" smtClean="0">
                <a:effectLst>
                  <a:outerShdw blurRad="38100" dist="38100" dir="2700000" algn="tl">
                    <a:srgbClr val="000000">
                      <a:alpha val="43137"/>
                    </a:srgbClr>
                  </a:outerShdw>
                </a:effectLst>
                <a:latin typeface="Times New Roman" pitchFamily="18" charset="0"/>
                <a:cs typeface="Times New Roman" pitchFamily="18" charset="0"/>
              </a:rPr>
              <a:t>قصر</a:t>
            </a:r>
            <a:r>
              <a:rPr lang="ar-SA" dirty="0" smtClean="0">
                <a:latin typeface="Times New Roman" pitchFamily="18" charset="0"/>
                <a:cs typeface="Times New Roman" pitchFamily="18" charset="0"/>
              </a:rPr>
              <a:t> فإذا قام احد العمال بتشغيل المحرك </a:t>
            </a:r>
            <a:r>
              <a:rPr lang="ar-SA" dirty="0" smtClean="0">
                <a:solidFill>
                  <a:srgbClr val="FF0000"/>
                </a:solidFill>
                <a:latin typeface="Times New Roman" pitchFamily="18" charset="0"/>
                <a:cs typeface="Times New Roman" pitchFamily="18" charset="0"/>
              </a:rPr>
              <a:t>بالاتجاه الأمامي </a:t>
            </a:r>
            <a:r>
              <a:rPr lang="ar-SA" dirty="0" smtClean="0">
                <a:latin typeface="Times New Roman" pitchFamily="18" charset="0"/>
                <a:cs typeface="Times New Roman" pitchFamily="18" charset="0"/>
              </a:rPr>
              <a:t>ثم أراد تشغيله </a:t>
            </a:r>
            <a:r>
              <a:rPr lang="ar-SA" dirty="0" smtClean="0">
                <a:solidFill>
                  <a:srgbClr val="0070C0"/>
                </a:solidFill>
                <a:latin typeface="Times New Roman" pitchFamily="18" charset="0"/>
                <a:cs typeface="Times New Roman" pitchFamily="18" charset="0"/>
              </a:rPr>
              <a:t>بالاتجاه العكسي </a:t>
            </a:r>
            <a:r>
              <a:rPr lang="ar-SA" dirty="0" smtClean="0">
                <a:latin typeface="Times New Roman" pitchFamily="18" charset="0"/>
                <a:cs typeface="Times New Roman" pitchFamily="18" charset="0"/>
              </a:rPr>
              <a:t>يجب عليه أولا أن يضغط على كبسة الإيقاف </a:t>
            </a:r>
            <a:r>
              <a:rPr lang="en-US" dirty="0" smtClean="0">
                <a:latin typeface="Times New Roman" pitchFamily="18" charset="0"/>
                <a:cs typeface="Times New Roman" pitchFamily="18" charset="0"/>
              </a:rPr>
              <a:t>s1</a:t>
            </a:r>
            <a:r>
              <a:rPr lang="ar-SA" dirty="0" smtClean="0">
                <a:latin typeface="Times New Roman" pitchFamily="18" charset="0"/>
                <a:cs typeface="Times New Roman" pitchFamily="18" charset="0"/>
              </a:rPr>
              <a:t> ثم تشغيله بالاتجاه العكسي ولتجنب خطأ العامل قمنا بوضع قفل كهربائي بحيث إذا ضغط العامل لتشغيل المحرك بالاتجاه الخلفي أثناء عمله بالاتجاه الأمامي فأن دارة التحكم لا تستجيب له ويبقى المحرك بالوضع الأمامي إلى  أن يضغط على كبسة الإيقاف ثم كبسة التشغيل الخلفي .</a:t>
            </a:r>
          </a:p>
          <a:p>
            <a:pPr marL="0" indent="174625" algn="just">
              <a:buNone/>
            </a:pPr>
            <a:r>
              <a:rPr lang="ar-SA" dirty="0" smtClean="0">
                <a:latin typeface="Times New Roman" pitchFamily="18" charset="0"/>
                <a:cs typeface="Times New Roman" pitchFamily="18" charset="0"/>
              </a:rPr>
              <a:t>مع ذلك  لا يكتفى بوضع النقاط العكسية (القفل الكهربائي) فهذه حماية كهربائية ففي حال قام شخص بفتح اللوحة وضغط الكونتاكتورين معا يدويا سيحدث دارة قصر بالرغم من وجود التماسات العكسية. لذلك نلجأ الى استخدام القفل الميكانيكي الذي يؤمن عدم عمل الكونتاكتورين معا تحت أي ظرف حتى اذا ضغط على الكونتاكتورين معاَ تحت أي ظرف فسوف يعمل احد الكونتاكتورين فقط.</a:t>
            </a:r>
          </a:p>
          <a:p>
            <a:pPr marL="0" indent="174625" algn="just">
              <a:buNone/>
            </a:pPr>
            <a:r>
              <a:rPr lang="ar-SA" dirty="0" smtClean="0">
                <a:solidFill>
                  <a:srgbClr val="0070C0"/>
                </a:solidFill>
                <a:latin typeface="Times New Roman" pitchFamily="18" charset="0"/>
                <a:cs typeface="Times New Roman" pitchFamily="18" charset="0"/>
              </a:rPr>
              <a:t>هل يغني استخدام القفل الميكانيكي عن القفل الكهربائي؟؟</a:t>
            </a:r>
          </a:p>
          <a:p>
            <a:pPr marL="0" indent="174625" algn="just">
              <a:buNone/>
            </a:pPr>
            <a:r>
              <a:rPr lang="ar-SA" dirty="0" smtClean="0">
                <a:latin typeface="Times New Roman" pitchFamily="18" charset="0"/>
                <a:cs typeface="Times New Roman" pitchFamily="18" charset="0"/>
              </a:rPr>
              <a:t>في حال استخدام القفل الميكانيكي لا يمكن نزول الكونتاكتور الثاني اثناء عمل الأول حتى اذا اتصل ملفه بالتيار. فلا يمكن التغلب على قوة المجال المغناطيسي المتولدة من الملف على قوة ذراع القفل الميكانيكي. لكن إذا وصل تيار للملف ولم يتمكن المجال من جذب الجزء العلوي </a:t>
            </a:r>
            <a:r>
              <a:rPr lang="ar-SA" dirty="0" err="1" smtClean="0">
                <a:latin typeface="Times New Roman" pitchFamily="18" charset="0"/>
                <a:cs typeface="Times New Roman" pitchFamily="18" charset="0"/>
              </a:rPr>
              <a:t>للكونتاكتور</a:t>
            </a:r>
            <a:r>
              <a:rPr lang="ar-SA" dirty="0" smtClean="0">
                <a:latin typeface="Times New Roman" pitchFamily="18" charset="0"/>
                <a:cs typeface="Times New Roman" pitchFamily="18" charset="0"/>
              </a:rPr>
              <a:t> سيؤدي إلى ارتفاع حرارة الملف ويؤدي إلى حرقه. اذاَ توصيل النقاط العكسية </a:t>
            </a:r>
            <a:r>
              <a:rPr lang="ar-SA" dirty="0" err="1" smtClean="0">
                <a:latin typeface="Times New Roman" pitchFamily="18" charset="0"/>
                <a:cs typeface="Times New Roman" pitchFamily="18" charset="0"/>
              </a:rPr>
              <a:t>للكونتاكتور</a:t>
            </a:r>
            <a:r>
              <a:rPr lang="ar-SA" dirty="0" smtClean="0">
                <a:latin typeface="Times New Roman" pitchFamily="18" charset="0"/>
                <a:cs typeface="Times New Roman" pitchFamily="18" charset="0"/>
              </a:rPr>
              <a:t>(القفل الكهربائي) الغرض منه حماية الملف.</a:t>
            </a:r>
          </a:p>
          <a:p>
            <a:pPr>
              <a:buNone/>
            </a:pPr>
            <a:endParaRPr lang="ar-SA"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algn="just">
              <a:buFont typeface="Wingdings" pitchFamily="2" charset="2"/>
              <a:buChar char="Ø"/>
            </a:pPr>
            <a:r>
              <a:rPr lang="ar-SA" sz="2800" dirty="0" smtClean="0"/>
              <a:t>ليكن لدينا محرك يعمل باتجاهين </a:t>
            </a:r>
            <a:r>
              <a:rPr lang="ar-SA" sz="2800" dirty="0" smtClean="0">
                <a:solidFill>
                  <a:srgbClr val="0070C0"/>
                </a:solidFill>
              </a:rPr>
              <a:t>أمامي</a:t>
            </a:r>
            <a:r>
              <a:rPr lang="ar-SA" sz="2800" dirty="0" smtClean="0"/>
              <a:t> و</a:t>
            </a:r>
            <a:r>
              <a:rPr lang="ar-SA" sz="2800" dirty="0" smtClean="0">
                <a:solidFill>
                  <a:srgbClr val="FF0000"/>
                </a:solidFill>
              </a:rPr>
              <a:t>خلفي</a:t>
            </a:r>
            <a:r>
              <a:rPr lang="ar-SA" sz="2800" dirty="0" smtClean="0"/>
              <a:t> لإنزال ورفع ستار بحيث يفصل المحرك عند وصوله للحد النهائي لوضعه في كل اتجاه حساس </a:t>
            </a:r>
            <a:r>
              <a:rPr lang="en-US" sz="2800" dirty="0" err="1" smtClean="0"/>
              <a:t>ls</a:t>
            </a:r>
            <a:r>
              <a:rPr lang="ar-SA" sz="2800" dirty="0" smtClean="0"/>
              <a:t> علما أن تماسات  الحساسات  </a:t>
            </a:r>
            <a:r>
              <a:rPr lang="en-US" sz="2800" dirty="0" smtClean="0">
                <a:solidFill>
                  <a:srgbClr val="FF0000"/>
                </a:solidFill>
              </a:rPr>
              <a:t>NC</a:t>
            </a:r>
            <a:r>
              <a:rPr lang="ar-SA" sz="2800" dirty="0" smtClean="0"/>
              <a:t> .</a:t>
            </a:r>
          </a:p>
          <a:p>
            <a:pPr algn="just">
              <a:buNone/>
            </a:pPr>
            <a:r>
              <a:rPr lang="ar-SA" sz="2800" dirty="0" smtClean="0"/>
              <a:t>1- دارة الاستطاعة: </a:t>
            </a:r>
          </a:p>
          <a:p>
            <a:pPr algn="just">
              <a:buNone/>
            </a:pPr>
            <a:r>
              <a:rPr lang="ar-SA" sz="2800" dirty="0" smtClean="0"/>
              <a:t>أحتاج 2 كونتاكتور ( أمامي – خلفي)+ حماية حرارية + قاطع رئيسي</a:t>
            </a:r>
          </a:p>
          <a:p>
            <a:pPr>
              <a:buNone/>
            </a:pPr>
            <a:endParaRPr lang="ar-SA" dirty="0"/>
          </a:p>
        </p:txBody>
      </p:sp>
      <p:sp>
        <p:nvSpPr>
          <p:cNvPr id="4" name="عنوان 1"/>
          <p:cNvSpPr>
            <a:spLocks noGrp="1"/>
          </p:cNvSpPr>
          <p:nvPr>
            <p:ph type="title"/>
          </p:nvPr>
        </p:nvSpPr>
        <p:spPr/>
        <p:txBody>
          <a:bodyPr>
            <a:normAutofit/>
          </a:bodyPr>
          <a:lstStyle/>
          <a:p>
            <a:pPr algn="r"/>
            <a:r>
              <a:rPr lang="ar-SA" u="sng" dirty="0" smtClean="0">
                <a:solidFill>
                  <a:srgbClr val="0070C0"/>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rPr>
              <a:t>محرك باتجاهين مع نهاية شوط:</a:t>
            </a:r>
            <a:endParaRPr lang="ar-SA" u="sng" dirty="0">
              <a:solidFill>
                <a:srgbClr val="0070C0"/>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3" y="980728"/>
            <a:ext cx="4202052" cy="4970270"/>
          </a:xfrm>
          <a:prstGeom prst="rect">
            <a:avLst/>
          </a:prstGeom>
        </p:spPr>
      </p:pic>
      <p:sp>
        <p:nvSpPr>
          <p:cNvPr id="5" name="مربع نص 4"/>
          <p:cNvSpPr txBox="1"/>
          <p:nvPr/>
        </p:nvSpPr>
        <p:spPr>
          <a:xfrm>
            <a:off x="1475656" y="332656"/>
            <a:ext cx="1944216" cy="369332"/>
          </a:xfrm>
          <a:prstGeom prst="rect">
            <a:avLst/>
          </a:prstGeom>
          <a:noFill/>
        </p:spPr>
        <p:txBody>
          <a:bodyPr wrap="square" rtlCol="1">
            <a:spAutoFit/>
          </a:bodyPr>
          <a:lstStyle/>
          <a:p>
            <a:pPr algn="ctr"/>
            <a:r>
              <a:rPr lang="ar-SA" dirty="0" smtClean="0">
                <a:solidFill>
                  <a:srgbClr val="0070C0"/>
                </a:solidFill>
              </a:rPr>
              <a:t>دارة التحكم </a:t>
            </a:r>
            <a:endParaRPr lang="ar-SA" dirty="0">
              <a:solidFill>
                <a:srgbClr val="0070C0"/>
              </a:solidFill>
            </a:endParaRPr>
          </a:p>
        </p:txBody>
      </p:sp>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604" y="980729"/>
            <a:ext cx="4138778" cy="4970270"/>
          </a:xfrm>
          <a:prstGeom prst="rect">
            <a:avLst/>
          </a:prstGeom>
        </p:spPr>
      </p:pic>
      <p:sp>
        <p:nvSpPr>
          <p:cNvPr id="7" name="مربع نص 6"/>
          <p:cNvSpPr txBox="1"/>
          <p:nvPr/>
        </p:nvSpPr>
        <p:spPr>
          <a:xfrm>
            <a:off x="5940152" y="332656"/>
            <a:ext cx="1872208" cy="369332"/>
          </a:xfrm>
          <a:prstGeom prst="rect">
            <a:avLst/>
          </a:prstGeom>
          <a:noFill/>
        </p:spPr>
        <p:txBody>
          <a:bodyPr wrap="square" rtlCol="1">
            <a:spAutoFit/>
          </a:bodyPr>
          <a:lstStyle/>
          <a:p>
            <a:pPr algn="ctr">
              <a:tabLst>
                <a:tab pos="533400" algn="l"/>
              </a:tabLst>
            </a:pPr>
            <a:r>
              <a:rPr lang="ar-SA" dirty="0" smtClean="0">
                <a:solidFill>
                  <a:srgbClr val="FF0000"/>
                </a:solidFill>
              </a:rPr>
              <a:t>دارة الاستطاعة</a:t>
            </a:r>
            <a:endParaRPr lang="ar-SA" dirty="0">
              <a:solidFill>
                <a:srgbClr val="FF0000"/>
              </a:solidFill>
            </a:endParaRPr>
          </a:p>
        </p:txBody>
      </p:sp>
      <p:sp>
        <p:nvSpPr>
          <p:cNvPr id="8" name="مربع نص 7"/>
          <p:cNvSpPr txBox="1"/>
          <p:nvPr/>
        </p:nvSpPr>
        <p:spPr>
          <a:xfrm>
            <a:off x="2267744" y="6093296"/>
            <a:ext cx="5328592" cy="646331"/>
          </a:xfrm>
          <a:prstGeom prst="rect">
            <a:avLst/>
          </a:prstGeom>
          <a:noFill/>
        </p:spPr>
        <p:txBody>
          <a:bodyPr wrap="square" rtlCol="1">
            <a:spAutoFit/>
          </a:bodyPr>
          <a:lstStyle/>
          <a:p>
            <a:pPr algn="ctr"/>
            <a:r>
              <a:rPr lang="ar-SA" dirty="0" smtClean="0"/>
              <a:t>نلاحظ أن دارة الاستطاعة لم تختلف عن سابقتها في حين دارة التحكم قد زاد عليها حساسات نهاية الشوط </a:t>
            </a:r>
            <a:endParaRPr lang="ar-SA" dirty="0"/>
          </a:p>
        </p:txBody>
      </p:sp>
    </p:spTree>
    <p:extLst>
      <p:ext uri="{BB962C8B-B14F-4D97-AF65-F5344CB8AC3E}">
        <p14:creationId xmlns:p14="http://schemas.microsoft.com/office/powerpoint/2010/main" val="427396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914400" y="476672"/>
            <a:ext cx="7772400" cy="5543128"/>
          </a:xfrm>
        </p:spPr>
        <p:txBody>
          <a:bodyPr/>
          <a:lstStyle/>
          <a:p>
            <a:pPr marL="0" indent="0" algn="just">
              <a:buNone/>
            </a:pPr>
            <a:r>
              <a:rPr lang="ar-SA" dirty="0" smtClean="0"/>
              <a:t>في حال كنا نريد تحريك محرك  بين وضعين </a:t>
            </a:r>
            <a:r>
              <a:rPr lang="ar-SA" dirty="0" err="1" smtClean="0"/>
              <a:t>حديين</a:t>
            </a:r>
            <a:r>
              <a:rPr lang="ar-SA" dirty="0" smtClean="0"/>
              <a:t> باستمرار عند إعطاء امر التشغيل بحيث يكون المحرك في البداية عند النهاية الحدية الأولى ثم  يتحرك باتجاه اليمين حتى يصل إلى نهاية المسار ثم يعود يسارا حتى بداية الخط ويتوقف ويتم إيقافه باستخدام كبسة أيقاف. </a:t>
            </a:r>
            <a:r>
              <a:rPr lang="ar-SA" dirty="0" smtClean="0">
                <a:solidFill>
                  <a:srgbClr val="FF0000"/>
                </a:solidFill>
              </a:rPr>
              <a:t>ماذا علينا أن نعدل في الدارة السابقة؟؟</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348880"/>
            <a:ext cx="3019048" cy="4247619"/>
          </a:xfrm>
          <a:prstGeom prst="rect">
            <a:avLst/>
          </a:prstGeom>
        </p:spPr>
      </p:pic>
      <p:sp>
        <p:nvSpPr>
          <p:cNvPr id="5" name="مربع نص 4"/>
          <p:cNvSpPr txBox="1"/>
          <p:nvPr/>
        </p:nvSpPr>
        <p:spPr>
          <a:xfrm>
            <a:off x="4932040" y="2636912"/>
            <a:ext cx="375476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just"/>
            <a:r>
              <a:rPr lang="ar-SA" dirty="0" smtClean="0">
                <a:solidFill>
                  <a:srgbClr val="002060"/>
                </a:solidFill>
              </a:rPr>
              <a:t>قد يتساءل البعض اذا كان المحرك يتحرك باستمرار جيئة وذهابا عندما نضغط زر </a:t>
            </a:r>
            <a:r>
              <a:rPr lang="en-US" dirty="0" smtClean="0">
                <a:solidFill>
                  <a:srgbClr val="002060"/>
                </a:solidFill>
              </a:rPr>
              <a:t> start </a:t>
            </a:r>
            <a:r>
              <a:rPr lang="ar-SA" dirty="0" smtClean="0">
                <a:solidFill>
                  <a:srgbClr val="002060"/>
                </a:solidFill>
              </a:rPr>
              <a:t>فما حاجتنا للكبسة </a:t>
            </a:r>
            <a:r>
              <a:rPr lang="en-US" dirty="0" smtClean="0">
                <a:solidFill>
                  <a:srgbClr val="002060"/>
                </a:solidFill>
              </a:rPr>
              <a:t>S3</a:t>
            </a:r>
            <a:r>
              <a:rPr lang="ar-SA" dirty="0" smtClean="0">
                <a:solidFill>
                  <a:srgbClr val="002060"/>
                </a:solidFill>
              </a:rPr>
              <a:t> ؟؟</a:t>
            </a:r>
            <a:endParaRPr lang="ar-SA" dirty="0">
              <a:solidFill>
                <a:srgbClr val="002060"/>
              </a:solidFill>
            </a:endParaRPr>
          </a:p>
        </p:txBody>
      </p:sp>
      <p:sp>
        <p:nvSpPr>
          <p:cNvPr id="6" name="مربع نص 5"/>
          <p:cNvSpPr txBox="1"/>
          <p:nvPr/>
        </p:nvSpPr>
        <p:spPr>
          <a:xfrm>
            <a:off x="4932040" y="3717032"/>
            <a:ext cx="3754760" cy="147732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1">
            <a:spAutoFit/>
          </a:bodyPr>
          <a:lstStyle/>
          <a:p>
            <a:pPr algn="just"/>
            <a:r>
              <a:rPr lang="ar-SA" dirty="0" smtClean="0"/>
              <a:t>الجواب :</a:t>
            </a:r>
          </a:p>
          <a:p>
            <a:pPr algn="just"/>
            <a:r>
              <a:rPr lang="ar-SA" dirty="0" smtClean="0"/>
              <a:t>في حال تم إيقاف المحرك في منتصف رحلته من اليمن الى اليسار أو العكس أو تم فصل التيار الكهربائي كيف سنعيده إلى بداية مشواره في اليمين ؟؟ نضغط على الكبسة </a:t>
            </a:r>
            <a:r>
              <a:rPr lang="en-US" dirty="0" smtClean="0"/>
              <a:t>S3</a:t>
            </a:r>
          </a:p>
        </p:txBody>
      </p:sp>
    </p:spTree>
    <p:extLst>
      <p:ext uri="{BB962C8B-B14F-4D97-AF65-F5344CB8AC3E}">
        <p14:creationId xmlns:p14="http://schemas.microsoft.com/office/powerpoint/2010/main" val="313626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rgbClr val="002060"/>
                </a:solidFill>
                <a:cs typeface="+mn-cs"/>
              </a:rPr>
              <a:t>محرك باتجاهين مع مؤقتات:</a:t>
            </a:r>
            <a:endParaRPr lang="ar-SA" dirty="0">
              <a:solidFill>
                <a:srgbClr val="002060"/>
              </a:solidFill>
              <a:cs typeface="+mn-cs"/>
            </a:endParaRPr>
          </a:p>
        </p:txBody>
      </p:sp>
      <p:sp>
        <p:nvSpPr>
          <p:cNvPr id="3" name="عنصر نائب للمحتوى 2"/>
          <p:cNvSpPr>
            <a:spLocks noGrp="1"/>
          </p:cNvSpPr>
          <p:nvPr>
            <p:ph sz="quarter" idx="1"/>
          </p:nvPr>
        </p:nvSpPr>
        <p:spPr/>
        <p:txBody>
          <a:bodyPr>
            <a:normAutofit fontScale="92500"/>
          </a:bodyPr>
          <a:lstStyle/>
          <a:p>
            <a:pPr marL="0" indent="0">
              <a:buNone/>
            </a:pPr>
            <a:r>
              <a:rPr lang="ar-SA" dirty="0" smtClean="0"/>
              <a:t>بفرض لدينا سير ناقل لنقل المواد من النقطة </a:t>
            </a:r>
            <a:r>
              <a:rPr lang="en-US" dirty="0" smtClean="0"/>
              <a:t>A</a:t>
            </a:r>
            <a:r>
              <a:rPr lang="ar-SA" dirty="0" smtClean="0"/>
              <a:t> إلى النقطة </a:t>
            </a:r>
            <a:r>
              <a:rPr lang="en-US" dirty="0" smtClean="0"/>
              <a:t>B</a:t>
            </a:r>
            <a:r>
              <a:rPr lang="ar-SA" dirty="0" smtClean="0"/>
              <a:t> ثم التوقف عند </a:t>
            </a:r>
            <a:r>
              <a:rPr lang="en-US" dirty="0" smtClean="0"/>
              <a:t>B </a:t>
            </a:r>
            <a:r>
              <a:rPr lang="ar-SA" dirty="0" smtClean="0"/>
              <a:t> لمدة من الزمن لتفريغ الحمل ثم العودة إلى </a:t>
            </a:r>
            <a:r>
              <a:rPr lang="en-US" dirty="0" smtClean="0"/>
              <a:t>A </a:t>
            </a:r>
            <a:r>
              <a:rPr lang="ar-SA" dirty="0" smtClean="0"/>
              <a:t> والتوقف عندها.</a:t>
            </a:r>
          </a:p>
          <a:p>
            <a:pPr marL="0" indent="0">
              <a:buNone/>
            </a:pPr>
            <a:r>
              <a:rPr lang="ar-SA" dirty="0" smtClean="0">
                <a:solidFill>
                  <a:srgbClr val="FF0000"/>
                </a:solidFill>
              </a:rPr>
              <a:t>المطلوب صمم دارة التحكم والاستطاعة للقيام بهذه المهمة </a:t>
            </a:r>
          </a:p>
          <a:p>
            <a:pPr marL="0" indent="0">
              <a:buNone/>
            </a:pPr>
            <a:r>
              <a:rPr lang="ar-SA" sz="2400" dirty="0" smtClean="0">
                <a:solidFill>
                  <a:srgbClr val="002060"/>
                </a:solidFill>
              </a:rPr>
              <a:t>1- تحديد وظيفة الدارة ومراحل العمل: </a:t>
            </a:r>
          </a:p>
          <a:p>
            <a:pPr marL="0" indent="0">
              <a:buNone/>
            </a:pPr>
            <a:r>
              <a:rPr lang="ar-SA" sz="2400" dirty="0" smtClean="0">
                <a:solidFill>
                  <a:srgbClr val="002060"/>
                </a:solidFill>
              </a:rPr>
              <a:t>توضع المواد على القشاط ويقلع المحرك </a:t>
            </a:r>
          </a:p>
          <a:p>
            <a:pPr marL="0" indent="0">
              <a:buNone/>
            </a:pPr>
            <a:r>
              <a:rPr lang="ar-SA" sz="2400" dirty="0" smtClean="0">
                <a:solidFill>
                  <a:srgbClr val="002060"/>
                </a:solidFill>
              </a:rPr>
              <a:t>من النقطة </a:t>
            </a:r>
            <a:r>
              <a:rPr lang="en-US" sz="2400" dirty="0" smtClean="0">
                <a:solidFill>
                  <a:srgbClr val="002060"/>
                </a:solidFill>
              </a:rPr>
              <a:t>A </a:t>
            </a:r>
            <a:r>
              <a:rPr lang="ar-SA" sz="2400" dirty="0" smtClean="0">
                <a:solidFill>
                  <a:srgbClr val="002060"/>
                </a:solidFill>
              </a:rPr>
              <a:t> وبعد زمن </a:t>
            </a:r>
            <a:r>
              <a:rPr lang="en-US" sz="2400" dirty="0" smtClean="0">
                <a:solidFill>
                  <a:srgbClr val="002060"/>
                </a:solidFill>
              </a:rPr>
              <a:t>T1</a:t>
            </a:r>
            <a:r>
              <a:rPr lang="ar-SA" sz="2400" dirty="0" smtClean="0">
                <a:solidFill>
                  <a:srgbClr val="002060"/>
                </a:solidFill>
              </a:rPr>
              <a:t> يصل إلى النقطة </a:t>
            </a:r>
          </a:p>
          <a:p>
            <a:pPr marL="0" indent="0">
              <a:buNone/>
            </a:pPr>
            <a:r>
              <a:rPr lang="en-US" sz="2400" dirty="0" smtClean="0">
                <a:solidFill>
                  <a:srgbClr val="002060"/>
                </a:solidFill>
              </a:rPr>
              <a:t>B</a:t>
            </a:r>
            <a:r>
              <a:rPr lang="ar-SA" sz="2400" dirty="0" smtClean="0">
                <a:solidFill>
                  <a:srgbClr val="002060"/>
                </a:solidFill>
              </a:rPr>
              <a:t>.</a:t>
            </a:r>
          </a:p>
          <a:p>
            <a:pPr marL="0" indent="0">
              <a:buNone/>
            </a:pPr>
            <a:r>
              <a:rPr lang="ar-SA" sz="2400" dirty="0" smtClean="0">
                <a:solidFill>
                  <a:srgbClr val="002060"/>
                </a:solidFill>
              </a:rPr>
              <a:t>يتوقف المحرك عند </a:t>
            </a:r>
            <a:r>
              <a:rPr lang="en-US" sz="2400" dirty="0" smtClean="0">
                <a:solidFill>
                  <a:srgbClr val="002060"/>
                </a:solidFill>
              </a:rPr>
              <a:t>B</a:t>
            </a:r>
            <a:r>
              <a:rPr lang="ar-SA" sz="2400" dirty="0" smtClean="0">
                <a:solidFill>
                  <a:srgbClr val="002060"/>
                </a:solidFill>
              </a:rPr>
              <a:t> وتفرغ المواد ثم تحمل مواد أخرى وينطلق بعد </a:t>
            </a:r>
            <a:r>
              <a:rPr lang="ar-SA" sz="2400" dirty="0" err="1" smtClean="0">
                <a:solidFill>
                  <a:srgbClr val="002060"/>
                </a:solidFill>
              </a:rPr>
              <a:t>إنقضاء</a:t>
            </a:r>
            <a:r>
              <a:rPr lang="ar-SA" sz="2400" dirty="0" smtClean="0">
                <a:solidFill>
                  <a:srgbClr val="002060"/>
                </a:solidFill>
              </a:rPr>
              <a:t> الزمن </a:t>
            </a:r>
            <a:r>
              <a:rPr lang="en-US" sz="2400" dirty="0" smtClean="0">
                <a:solidFill>
                  <a:srgbClr val="002060"/>
                </a:solidFill>
              </a:rPr>
              <a:t>T2</a:t>
            </a:r>
            <a:r>
              <a:rPr lang="ar-SA" sz="2400" dirty="0" smtClean="0">
                <a:solidFill>
                  <a:srgbClr val="002060"/>
                </a:solidFill>
              </a:rPr>
              <a:t>.</a:t>
            </a:r>
          </a:p>
          <a:p>
            <a:pPr marL="0" indent="0">
              <a:buNone/>
            </a:pPr>
            <a:r>
              <a:rPr lang="ar-SA" sz="2400" dirty="0" smtClean="0">
                <a:solidFill>
                  <a:srgbClr val="002060"/>
                </a:solidFill>
              </a:rPr>
              <a:t>تصل المواد إلى النقطة </a:t>
            </a:r>
            <a:r>
              <a:rPr lang="en-US" sz="2400" dirty="0" smtClean="0">
                <a:solidFill>
                  <a:srgbClr val="002060"/>
                </a:solidFill>
              </a:rPr>
              <a:t>A</a:t>
            </a:r>
            <a:r>
              <a:rPr lang="ar-SA" sz="2400" dirty="0" smtClean="0">
                <a:solidFill>
                  <a:srgbClr val="002060"/>
                </a:solidFill>
              </a:rPr>
              <a:t> بعد انقضاء الزمن </a:t>
            </a:r>
            <a:r>
              <a:rPr lang="en-US" sz="2400" dirty="0" smtClean="0">
                <a:solidFill>
                  <a:srgbClr val="002060"/>
                </a:solidFill>
              </a:rPr>
              <a:t>T3</a:t>
            </a:r>
            <a:r>
              <a:rPr lang="en-US" sz="2400" dirty="0">
                <a:solidFill>
                  <a:srgbClr val="002060"/>
                </a:solidFill>
              </a:rPr>
              <a:t> </a:t>
            </a:r>
            <a:r>
              <a:rPr lang="ar-SA" sz="2400" dirty="0" smtClean="0">
                <a:solidFill>
                  <a:srgbClr val="002060"/>
                </a:solidFill>
              </a:rPr>
              <a:t> حيث يتوقف المحرك عن طريق تماس حساس نهاية الشوط الذي يكون مفتوحا قبل الانطلاق ويغلق أثناء الانطلاق</a:t>
            </a:r>
          </a:p>
          <a:p>
            <a:pPr marL="0" indent="0">
              <a:buNone/>
            </a:pPr>
            <a:endParaRPr lang="ar-SA" sz="2400" dirty="0" smtClean="0">
              <a:solidFill>
                <a:srgbClr val="002060"/>
              </a:solidFill>
            </a:endParaRPr>
          </a:p>
          <a:p>
            <a:pPr marL="0" indent="0">
              <a:buNone/>
            </a:pPr>
            <a:endParaRPr lang="ar-SA" sz="2400" dirty="0" smtClean="0">
              <a:solidFill>
                <a:srgbClr val="002060"/>
              </a:solidFill>
            </a:endParaRPr>
          </a:p>
          <a:p>
            <a:pPr marL="0" indent="0">
              <a:buNone/>
            </a:pPr>
            <a:endParaRPr lang="ar-SA" dirty="0">
              <a:solidFill>
                <a:srgbClr val="002060"/>
              </a:solidFill>
            </a:endParaRPr>
          </a:p>
        </p:txBody>
      </p:sp>
      <p:sp>
        <p:nvSpPr>
          <p:cNvPr id="4" name="مستطيل 3"/>
          <p:cNvSpPr/>
          <p:nvPr/>
        </p:nvSpPr>
        <p:spPr>
          <a:xfrm>
            <a:off x="914400" y="3733800"/>
            <a:ext cx="504056" cy="4320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5" name="مستطيل 4"/>
          <p:cNvSpPr/>
          <p:nvPr/>
        </p:nvSpPr>
        <p:spPr>
          <a:xfrm>
            <a:off x="3275856" y="3737793"/>
            <a:ext cx="504056" cy="4320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cxnSp>
        <p:nvCxnSpPr>
          <p:cNvPr id="13" name="رابط كسهم مستقيم 12"/>
          <p:cNvCxnSpPr/>
          <p:nvPr/>
        </p:nvCxnSpPr>
        <p:spPr>
          <a:xfrm>
            <a:off x="1187624" y="3573016"/>
            <a:ext cx="2304256"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4" name="مربع نص 13"/>
          <p:cNvSpPr txBox="1"/>
          <p:nvPr/>
        </p:nvSpPr>
        <p:spPr>
          <a:xfrm>
            <a:off x="1979712" y="3203684"/>
            <a:ext cx="504056" cy="369332"/>
          </a:xfrm>
          <a:prstGeom prst="rect">
            <a:avLst/>
          </a:prstGeom>
          <a:noFill/>
        </p:spPr>
        <p:txBody>
          <a:bodyPr wrap="square" rtlCol="1">
            <a:spAutoFit/>
          </a:bodyPr>
          <a:lstStyle/>
          <a:p>
            <a:r>
              <a:rPr lang="en-US" dirty="0" smtClean="0"/>
              <a:t>T1</a:t>
            </a:r>
            <a:endParaRPr lang="ar-SA" dirty="0"/>
          </a:p>
        </p:txBody>
      </p:sp>
      <p:sp>
        <p:nvSpPr>
          <p:cNvPr id="15" name="مربع نص 14"/>
          <p:cNvSpPr txBox="1"/>
          <p:nvPr/>
        </p:nvSpPr>
        <p:spPr>
          <a:xfrm>
            <a:off x="3779912" y="3830671"/>
            <a:ext cx="432048" cy="369332"/>
          </a:xfrm>
          <a:prstGeom prst="rect">
            <a:avLst/>
          </a:prstGeom>
          <a:noFill/>
        </p:spPr>
        <p:txBody>
          <a:bodyPr wrap="square" rtlCol="1">
            <a:spAutoFit/>
          </a:bodyPr>
          <a:lstStyle/>
          <a:p>
            <a:r>
              <a:rPr lang="en-US" dirty="0" smtClean="0"/>
              <a:t>T2</a:t>
            </a:r>
            <a:endParaRPr lang="ar-SA" dirty="0"/>
          </a:p>
        </p:txBody>
      </p:sp>
      <p:cxnSp>
        <p:nvCxnSpPr>
          <p:cNvPr id="17" name="رابط كسهم مستقيم 16"/>
          <p:cNvCxnSpPr/>
          <p:nvPr/>
        </p:nvCxnSpPr>
        <p:spPr>
          <a:xfrm flipH="1">
            <a:off x="1187624" y="4293096"/>
            <a:ext cx="2304256"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 name="مربع نص 17"/>
          <p:cNvSpPr txBox="1"/>
          <p:nvPr/>
        </p:nvSpPr>
        <p:spPr>
          <a:xfrm>
            <a:off x="2051720" y="4015337"/>
            <a:ext cx="432048" cy="369332"/>
          </a:xfrm>
          <a:prstGeom prst="rect">
            <a:avLst/>
          </a:prstGeom>
          <a:noFill/>
        </p:spPr>
        <p:txBody>
          <a:bodyPr wrap="square" rtlCol="1">
            <a:spAutoFit/>
          </a:bodyPr>
          <a:lstStyle/>
          <a:p>
            <a:r>
              <a:rPr lang="en-US" dirty="0" smtClean="0"/>
              <a:t>T3</a:t>
            </a:r>
            <a:endParaRPr lang="ar-SA" dirty="0"/>
          </a:p>
        </p:txBody>
      </p:sp>
      <p:sp>
        <p:nvSpPr>
          <p:cNvPr id="19" name="مربع نص 18"/>
          <p:cNvSpPr txBox="1"/>
          <p:nvPr/>
        </p:nvSpPr>
        <p:spPr>
          <a:xfrm>
            <a:off x="937307" y="4258941"/>
            <a:ext cx="288032" cy="369332"/>
          </a:xfrm>
          <a:prstGeom prst="rect">
            <a:avLst/>
          </a:prstGeom>
          <a:noFill/>
        </p:spPr>
        <p:txBody>
          <a:bodyPr wrap="square" rtlCol="1">
            <a:spAutoFit/>
          </a:bodyPr>
          <a:lstStyle/>
          <a:p>
            <a:r>
              <a:rPr lang="en-US" dirty="0" smtClean="0"/>
              <a:t>A</a:t>
            </a:r>
            <a:endParaRPr lang="ar-SA" dirty="0"/>
          </a:p>
        </p:txBody>
      </p:sp>
      <p:sp>
        <p:nvSpPr>
          <p:cNvPr id="20" name="مربع نص 19"/>
          <p:cNvSpPr txBox="1"/>
          <p:nvPr/>
        </p:nvSpPr>
        <p:spPr>
          <a:xfrm>
            <a:off x="3382157" y="4208317"/>
            <a:ext cx="360040" cy="369332"/>
          </a:xfrm>
          <a:prstGeom prst="rect">
            <a:avLst/>
          </a:prstGeom>
          <a:noFill/>
        </p:spPr>
        <p:txBody>
          <a:bodyPr wrap="square" rtlCol="1">
            <a:spAutoFit/>
          </a:bodyPr>
          <a:lstStyle/>
          <a:p>
            <a:r>
              <a:rPr lang="en-US" dirty="0" smtClean="0"/>
              <a:t>B</a:t>
            </a:r>
            <a:endParaRPr lang="ar-SA" dirty="0"/>
          </a:p>
        </p:txBody>
      </p:sp>
    </p:spTree>
    <p:extLst>
      <p:ext uri="{BB962C8B-B14F-4D97-AF65-F5344CB8AC3E}">
        <p14:creationId xmlns:p14="http://schemas.microsoft.com/office/powerpoint/2010/main" val="57603436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22362" y="-298859"/>
            <a:ext cx="7772400" cy="1143000"/>
          </a:xfrm>
        </p:spPr>
        <p:txBody>
          <a:bodyPr>
            <a:normAutofit/>
          </a:bodyPr>
          <a:lstStyle/>
          <a:p>
            <a:pPr algn="r"/>
            <a:r>
              <a:rPr lang="ar-SA" sz="3200" dirty="0" smtClean="0">
                <a:solidFill>
                  <a:srgbClr val="0070C0"/>
                </a:solidFill>
                <a:cs typeface="+mn-cs"/>
              </a:rPr>
              <a:t>دارة الاستطاعة:</a:t>
            </a:r>
            <a:endParaRPr lang="ar-SA" sz="3200" dirty="0">
              <a:solidFill>
                <a:srgbClr val="0070C0"/>
              </a:solidFill>
              <a:cs typeface="+mn-cs"/>
            </a:endParaRPr>
          </a:p>
        </p:txBody>
      </p:sp>
      <p:sp>
        <p:nvSpPr>
          <p:cNvPr id="3" name="عنصر نائب للمحتوى 2"/>
          <p:cNvSpPr>
            <a:spLocks noGrp="1"/>
          </p:cNvSpPr>
          <p:nvPr>
            <p:ph sz="quarter" idx="1"/>
          </p:nvPr>
        </p:nvSpPr>
        <p:spPr>
          <a:xfrm>
            <a:off x="922362" y="847217"/>
            <a:ext cx="7772400" cy="4572000"/>
          </a:xfrm>
        </p:spPr>
        <p:txBody>
          <a:bodyPr/>
          <a:lstStyle/>
          <a:p>
            <a:pPr marL="0" indent="0">
              <a:buNone/>
            </a:pPr>
            <a:r>
              <a:rPr lang="ar-SA" dirty="0" smtClean="0"/>
              <a:t>لا تختلف دارة الاستطاعة لهذه الدارة عن دارة الاستطاعة لمحرك باتجاهين حيث تتطلب الدارة قاطع يدوي وعدد </a:t>
            </a:r>
            <a:r>
              <a:rPr lang="en-US" dirty="0" smtClean="0"/>
              <a:t>2</a:t>
            </a:r>
            <a:r>
              <a:rPr lang="ar-SA" dirty="0" smtClean="0"/>
              <a:t> كونتاكتور وحماية حرارية للمحرك. </a:t>
            </a:r>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628800"/>
            <a:ext cx="4219048" cy="5066667"/>
          </a:xfrm>
          <a:prstGeom prst="rect">
            <a:avLst/>
          </a:prstGeom>
        </p:spPr>
      </p:pic>
    </p:spTree>
    <p:extLst>
      <p:ext uri="{BB962C8B-B14F-4D97-AF65-F5344CB8AC3E}">
        <p14:creationId xmlns:p14="http://schemas.microsoft.com/office/powerpoint/2010/main" val="190052891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3200" dirty="0" smtClean="0">
                <a:solidFill>
                  <a:srgbClr val="0070C0"/>
                </a:solidFill>
                <a:cs typeface="+mn-cs"/>
              </a:rPr>
              <a:t>دارة التحكم :</a:t>
            </a:r>
            <a:endParaRPr lang="ar-SA" sz="3200" dirty="0">
              <a:solidFill>
                <a:srgbClr val="0070C0"/>
              </a:solidFill>
              <a:cs typeface="+mn-cs"/>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124744"/>
            <a:ext cx="4032448" cy="5247619"/>
          </a:xfrm>
          <a:prstGeom prst="rect">
            <a:avLst/>
          </a:prstGeom>
        </p:spPr>
      </p:pic>
      <p:sp>
        <p:nvSpPr>
          <p:cNvPr id="5" name="مربع نص 4"/>
          <p:cNvSpPr txBox="1"/>
          <p:nvPr/>
        </p:nvSpPr>
        <p:spPr>
          <a:xfrm>
            <a:off x="5940152" y="1417638"/>
            <a:ext cx="2746648" cy="1200329"/>
          </a:xfrm>
          <a:prstGeom prst="rect">
            <a:avLst/>
          </a:prstGeom>
          <a:noFill/>
        </p:spPr>
        <p:txBody>
          <a:bodyPr wrap="square" rtlCol="1">
            <a:spAutoFit/>
          </a:bodyPr>
          <a:lstStyle/>
          <a:p>
            <a:pPr algn="just"/>
            <a:r>
              <a:rPr lang="ar-SA" dirty="0" smtClean="0">
                <a:solidFill>
                  <a:srgbClr val="00B050"/>
                </a:solidFill>
              </a:rPr>
              <a:t>بإمكاننا تصميم دارة التحكم بأسلوب أخر بإضافة مؤقت زمني واحد وحساسي نهاية شوط الأول عند </a:t>
            </a:r>
            <a:r>
              <a:rPr lang="en-US" dirty="0" smtClean="0">
                <a:solidFill>
                  <a:srgbClr val="00B050"/>
                </a:solidFill>
              </a:rPr>
              <a:t>A</a:t>
            </a:r>
            <a:r>
              <a:rPr lang="ar-SA" dirty="0" smtClean="0">
                <a:solidFill>
                  <a:srgbClr val="00B050"/>
                </a:solidFill>
              </a:rPr>
              <a:t> والآخر عند </a:t>
            </a:r>
            <a:r>
              <a:rPr lang="en-US" dirty="0" smtClean="0">
                <a:solidFill>
                  <a:srgbClr val="00B050"/>
                </a:solidFill>
              </a:rPr>
              <a:t>B</a:t>
            </a:r>
            <a:r>
              <a:rPr lang="ar-SA" dirty="0" smtClean="0">
                <a:solidFill>
                  <a:srgbClr val="00B050"/>
                </a:solidFill>
              </a:rPr>
              <a:t> كما </a:t>
            </a:r>
            <a:r>
              <a:rPr lang="ar-SA" dirty="0" err="1" smtClean="0">
                <a:solidFill>
                  <a:srgbClr val="00B050"/>
                </a:solidFill>
              </a:rPr>
              <a:t>بيبن</a:t>
            </a:r>
            <a:r>
              <a:rPr lang="ar-SA" dirty="0" smtClean="0">
                <a:solidFill>
                  <a:srgbClr val="00B050"/>
                </a:solidFill>
              </a:rPr>
              <a:t> الشكل التالي </a:t>
            </a:r>
            <a:endParaRPr lang="ar-SA" dirty="0">
              <a:solidFill>
                <a:srgbClr val="00B050"/>
              </a:solidFill>
            </a:endParaRPr>
          </a:p>
        </p:txBody>
      </p:sp>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628" y="1124744"/>
            <a:ext cx="3561905" cy="5209524"/>
          </a:xfrm>
          <a:prstGeom prst="rect">
            <a:avLst/>
          </a:prstGeom>
        </p:spPr>
      </p:pic>
    </p:spTree>
    <p:extLst>
      <p:ext uri="{BB962C8B-B14F-4D97-AF65-F5344CB8AC3E}">
        <p14:creationId xmlns:p14="http://schemas.microsoft.com/office/powerpoint/2010/main" val="14887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692696"/>
            <a:ext cx="8928992" cy="4824536"/>
          </a:xfrm>
          <a:prstGeom prst="rect">
            <a:avLst/>
          </a:prstGeom>
        </p:spPr>
      </p:pic>
      <p:sp>
        <p:nvSpPr>
          <p:cNvPr id="5" name="مربع نص 4"/>
          <p:cNvSpPr txBox="1"/>
          <p:nvPr/>
        </p:nvSpPr>
        <p:spPr>
          <a:xfrm>
            <a:off x="5292080" y="188640"/>
            <a:ext cx="3312368" cy="369332"/>
          </a:xfrm>
          <a:prstGeom prst="rect">
            <a:avLst/>
          </a:prstGeom>
          <a:noFill/>
        </p:spPr>
        <p:txBody>
          <a:bodyPr wrap="square" rtlCol="1">
            <a:spAutoFit/>
          </a:bodyPr>
          <a:lstStyle/>
          <a:p>
            <a:r>
              <a:rPr lang="ar-SA" dirty="0" smtClean="0">
                <a:solidFill>
                  <a:srgbClr val="00B050"/>
                </a:solidFill>
              </a:rPr>
              <a:t>المحاكاة باستخدام </a:t>
            </a:r>
            <a:r>
              <a:rPr lang="en-US" dirty="0" smtClean="0">
                <a:solidFill>
                  <a:srgbClr val="00B050"/>
                </a:solidFill>
              </a:rPr>
              <a:t>Automation studio</a:t>
            </a:r>
          </a:p>
        </p:txBody>
      </p:sp>
      <p:sp>
        <p:nvSpPr>
          <p:cNvPr id="6" name="مربع نص 5"/>
          <p:cNvSpPr txBox="1"/>
          <p:nvPr/>
        </p:nvSpPr>
        <p:spPr>
          <a:xfrm>
            <a:off x="251520" y="5589240"/>
            <a:ext cx="8352928" cy="646331"/>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ar-SA" dirty="0" smtClean="0">
                <a:solidFill>
                  <a:srgbClr val="FF0000"/>
                </a:solidFill>
              </a:rPr>
              <a:t>وظيفة</a:t>
            </a:r>
            <a:r>
              <a:rPr lang="ar-SA" dirty="0" smtClean="0"/>
              <a:t> </a:t>
            </a:r>
          </a:p>
          <a:p>
            <a:r>
              <a:rPr lang="ar-SA" dirty="0" smtClean="0">
                <a:solidFill>
                  <a:srgbClr val="0070C0"/>
                </a:solidFill>
              </a:rPr>
              <a:t>قم بتوصيف العناصر بالرموز المرجعية وحساب مساحة مقطع الناقل في حال كان المحرك ذو استطاعة </a:t>
            </a:r>
            <a:r>
              <a:rPr lang="en-US" dirty="0" smtClean="0">
                <a:solidFill>
                  <a:srgbClr val="0070C0"/>
                </a:solidFill>
              </a:rPr>
              <a:t>3KW</a:t>
            </a:r>
            <a:endParaRPr lang="ar-SA" dirty="0">
              <a:solidFill>
                <a:srgbClr val="0070C0"/>
              </a:solidFill>
            </a:endParaRPr>
          </a:p>
        </p:txBody>
      </p:sp>
    </p:spTree>
    <p:extLst>
      <p:ext uri="{BB962C8B-B14F-4D97-AF65-F5344CB8AC3E}">
        <p14:creationId xmlns:p14="http://schemas.microsoft.com/office/powerpoint/2010/main" val="392806491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dirty="0" smtClean="0">
                <a:solidFill>
                  <a:srgbClr val="00B0F0"/>
                </a:solidFill>
                <a:cs typeface="+mn-cs"/>
              </a:rPr>
              <a:t>التحكم بمحرك باتجاهين يعمل باستمرار:</a:t>
            </a:r>
            <a:endParaRPr lang="ar-SA" dirty="0">
              <a:solidFill>
                <a:srgbClr val="00B0F0"/>
              </a:solidFill>
              <a:cs typeface="+mn-cs"/>
            </a:endParaRPr>
          </a:p>
        </p:txBody>
      </p:sp>
      <p:sp>
        <p:nvSpPr>
          <p:cNvPr id="3" name="عنصر نائب للمحتوى 2"/>
          <p:cNvSpPr>
            <a:spLocks noGrp="1"/>
          </p:cNvSpPr>
          <p:nvPr>
            <p:ph sz="quarter" idx="1"/>
          </p:nvPr>
        </p:nvSpPr>
        <p:spPr/>
        <p:txBody>
          <a:bodyPr/>
          <a:lstStyle/>
          <a:p>
            <a:r>
              <a:rPr lang="ar-SA" dirty="0" smtClean="0"/>
              <a:t>صمم دارة الاستطاعة والتحكم لمحرك سير ناقل يعمل من النقطة </a:t>
            </a:r>
            <a:r>
              <a:rPr lang="en-US" dirty="0" smtClean="0"/>
              <a:t>A</a:t>
            </a:r>
            <a:r>
              <a:rPr lang="fr-FR" dirty="0" smtClean="0"/>
              <a:t> </a:t>
            </a:r>
            <a:r>
              <a:rPr lang="ar-SA" dirty="0" smtClean="0"/>
              <a:t> إلى </a:t>
            </a:r>
            <a:r>
              <a:rPr lang="en-US" dirty="0" smtClean="0"/>
              <a:t>B</a:t>
            </a:r>
            <a:r>
              <a:rPr lang="ar-SA" dirty="0" smtClean="0"/>
              <a:t> ثم يعود إلى </a:t>
            </a:r>
            <a:r>
              <a:rPr lang="en-US" dirty="0" smtClean="0"/>
              <a:t> A</a:t>
            </a:r>
            <a:r>
              <a:rPr lang="ar-SA" dirty="0" smtClean="0"/>
              <a:t> وتستمر هذه العملية حتى نضغط زر الإيقاف.</a:t>
            </a:r>
          </a:p>
          <a:p>
            <a:pPr marL="0" indent="0">
              <a:buNone/>
            </a:pPr>
            <a:r>
              <a:rPr lang="ar-SA" dirty="0" smtClean="0">
                <a:solidFill>
                  <a:srgbClr val="FF0000"/>
                </a:solidFill>
              </a:rPr>
              <a:t>دارة الاستطاعة: </a:t>
            </a:r>
          </a:p>
          <a:p>
            <a:pPr marL="0" indent="0">
              <a:buNone/>
            </a:pPr>
            <a:r>
              <a:rPr lang="ar-SA" dirty="0" smtClean="0"/>
              <a:t>لا تختلف عن دارة الاستطاعة السابقة</a:t>
            </a:r>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564904"/>
            <a:ext cx="3240360" cy="3891358"/>
          </a:xfrm>
          <a:prstGeom prst="rect">
            <a:avLst/>
          </a:prstGeom>
        </p:spPr>
      </p:pic>
    </p:spTree>
    <p:extLst>
      <p:ext uri="{BB962C8B-B14F-4D97-AF65-F5344CB8AC3E}">
        <p14:creationId xmlns:p14="http://schemas.microsoft.com/office/powerpoint/2010/main" val="316889451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914400" y="332656"/>
            <a:ext cx="7772400" cy="5687144"/>
          </a:xfrm>
        </p:spPr>
        <p:txBody>
          <a:bodyPr/>
          <a:lstStyle/>
          <a:p>
            <a:pPr marL="0" indent="0">
              <a:buNone/>
            </a:pPr>
            <a:r>
              <a:rPr lang="ar-SA" dirty="0" smtClean="0">
                <a:solidFill>
                  <a:srgbClr val="00B050"/>
                </a:solidFill>
              </a:rPr>
              <a:t>دارة التحكم:</a:t>
            </a:r>
          </a:p>
          <a:p>
            <a:pPr marL="0" indent="0">
              <a:buNone/>
            </a:pPr>
            <a:endParaRPr lang="ar-SA" dirty="0">
              <a:solidFill>
                <a:srgbClr val="00B050"/>
              </a:solidFill>
            </a:endParaRPr>
          </a:p>
        </p:txBody>
      </p:sp>
      <p:sp>
        <p:nvSpPr>
          <p:cNvPr id="5" name="مربع نص 4"/>
          <p:cNvSpPr txBox="1"/>
          <p:nvPr/>
        </p:nvSpPr>
        <p:spPr>
          <a:xfrm>
            <a:off x="6228184" y="908720"/>
            <a:ext cx="2808312" cy="923330"/>
          </a:xfrm>
          <a:prstGeom prst="rect">
            <a:avLst/>
          </a:prstGeom>
          <a:noFill/>
        </p:spPr>
        <p:txBody>
          <a:bodyPr wrap="square" rtlCol="1">
            <a:spAutoFit/>
          </a:bodyPr>
          <a:lstStyle/>
          <a:p>
            <a:r>
              <a:rPr lang="ar-SA" dirty="0" smtClean="0"/>
              <a:t>في البداية المنتج على السير عند </a:t>
            </a:r>
            <a:r>
              <a:rPr lang="en-US" dirty="0" smtClean="0"/>
              <a:t> </a:t>
            </a:r>
            <a:r>
              <a:rPr lang="en-US" dirty="0"/>
              <a:t>A</a:t>
            </a:r>
            <a:endParaRPr lang="ar-SA" dirty="0"/>
          </a:p>
          <a:p>
            <a:r>
              <a:rPr lang="ar-SA" dirty="0" smtClean="0"/>
              <a:t> أو بين </a:t>
            </a:r>
            <a:r>
              <a:rPr lang="en-US" dirty="0" smtClean="0"/>
              <a:t>A </a:t>
            </a:r>
            <a:r>
              <a:rPr lang="ar-SA" dirty="0" smtClean="0"/>
              <a:t> و </a:t>
            </a:r>
            <a:r>
              <a:rPr lang="en-US" dirty="0" smtClean="0"/>
              <a:t>B</a:t>
            </a:r>
            <a:r>
              <a:rPr lang="ar-SA" dirty="0" smtClean="0"/>
              <a:t>.</a:t>
            </a:r>
          </a:p>
          <a:p>
            <a:endParaRPr lang="ar-SA" dirty="0"/>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196752"/>
            <a:ext cx="4876190" cy="5380952"/>
          </a:xfrm>
          <a:prstGeom prst="rect">
            <a:avLst/>
          </a:prstGeom>
        </p:spPr>
      </p:pic>
    </p:spTree>
    <p:extLst>
      <p:ext uri="{BB962C8B-B14F-4D97-AF65-F5344CB8AC3E}">
        <p14:creationId xmlns:p14="http://schemas.microsoft.com/office/powerpoint/2010/main" val="3303199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a:bodyPr>
          <a:lstStyle/>
          <a:p>
            <a:pPr algn="just"/>
            <a:r>
              <a:rPr lang="ar-SA" sz="2800" dirty="0" smtClean="0">
                <a:solidFill>
                  <a:srgbClr val="002060"/>
                </a:solidFill>
              </a:rPr>
              <a:t>مفاتيح نهايات الشوط </a:t>
            </a:r>
            <a:r>
              <a:rPr lang="en-US" sz="2800" dirty="0" smtClean="0">
                <a:solidFill>
                  <a:srgbClr val="002060"/>
                </a:solidFill>
              </a:rPr>
              <a:t>:</a:t>
            </a:r>
            <a:r>
              <a:rPr lang="en-US" sz="3200" dirty="0" smtClean="0">
                <a:solidFill>
                  <a:srgbClr val="002060"/>
                </a:solidFill>
              </a:rPr>
              <a:t>Limit Switch </a:t>
            </a:r>
            <a:r>
              <a:rPr lang="ar-SA" sz="2400" dirty="0" smtClean="0"/>
              <a:t>و هي من حيث مبدأ العمل تعتبر مثل </a:t>
            </a:r>
            <a:r>
              <a:rPr lang="ar-SA" sz="2400" dirty="0" err="1" smtClean="0"/>
              <a:t>كباسات</a:t>
            </a:r>
            <a:r>
              <a:rPr lang="ar-SA" sz="2400" dirty="0" smtClean="0"/>
              <a:t> التشغيل تماما غير أن الأثر الميكانيكي المطبق على </a:t>
            </a:r>
            <a:r>
              <a:rPr lang="ar-SA" sz="2400" dirty="0" err="1" smtClean="0"/>
              <a:t>كباسات</a:t>
            </a:r>
            <a:r>
              <a:rPr lang="ar-SA" sz="2400" dirty="0" smtClean="0"/>
              <a:t> التشغيل هو يد الإنسان, بينما الأثر الميكانيكي المطبق على مفاتيح نهاية الشوط يكون عادة </a:t>
            </a:r>
            <a:r>
              <a:rPr lang="ar-SA" sz="2400" dirty="0" smtClean="0">
                <a:solidFill>
                  <a:srgbClr val="002060"/>
                </a:solidFill>
                <a:effectLst>
                  <a:outerShdw blurRad="38100" dist="38100" dir="2700000" algn="tl">
                    <a:srgbClr val="000000">
                      <a:alpha val="43137"/>
                    </a:srgbClr>
                  </a:outerShdw>
                </a:effectLst>
              </a:rPr>
              <a:t>اصطدام جسم متحرك </a:t>
            </a:r>
            <a:r>
              <a:rPr lang="ar-SA" sz="2400" dirty="0" smtClean="0"/>
              <a:t>بهذا المفتاح </a:t>
            </a:r>
            <a:r>
              <a:rPr lang="ar-SA" sz="2400" dirty="0" err="1" smtClean="0"/>
              <a:t>و</a:t>
            </a:r>
            <a:r>
              <a:rPr lang="ar-SA" sz="2400" dirty="0" smtClean="0"/>
              <a:t> تأخذ عدة أشكال حسب الجسم الميكانيكي الذي سيصطدم </a:t>
            </a:r>
            <a:r>
              <a:rPr lang="ar-SA" sz="2400" dirty="0" err="1" smtClean="0"/>
              <a:t>بها</a:t>
            </a:r>
            <a:r>
              <a:rPr lang="ar-SA" sz="2400" dirty="0" smtClean="0"/>
              <a:t> .</a:t>
            </a:r>
            <a:endParaRPr lang="en-US" sz="2800" dirty="0" smtClean="0">
              <a:solidFill>
                <a:srgbClr val="002060"/>
              </a:solidFill>
            </a:endParaRPr>
          </a:p>
          <a:p>
            <a:endParaRPr lang="ar-SA" sz="2800" dirty="0">
              <a:solidFill>
                <a:srgbClr val="002060"/>
              </a:solidFill>
            </a:endParaRPr>
          </a:p>
        </p:txBody>
      </p:sp>
      <p:sp>
        <p:nvSpPr>
          <p:cNvPr id="4" name="عنوان 1"/>
          <p:cNvSpPr>
            <a:spLocks noGrp="1"/>
          </p:cNvSpPr>
          <p:nvPr>
            <p:ph type="title"/>
          </p:nvPr>
        </p:nvSpPr>
        <p:spPr/>
        <p:txBody>
          <a:bodyPr/>
          <a:lstStyle/>
          <a:p>
            <a:pPr algn="r"/>
            <a:r>
              <a:rPr lang="ar-SA" dirty="0" smtClean="0">
                <a:solidFill>
                  <a:schemeClr val="accent1">
                    <a:lumMod val="75000"/>
                  </a:schemeClr>
                </a:solidFill>
                <a:cs typeface="Akhbar MT" pitchFamily="2" charset="-78"/>
              </a:rPr>
              <a:t>عناصر الدخل:</a:t>
            </a:r>
            <a:endParaRPr lang="ar-SA" dirty="0">
              <a:solidFill>
                <a:schemeClr val="accent1">
                  <a:lumMod val="75000"/>
                </a:schemeClr>
              </a:solidFill>
              <a:cs typeface="Akhbar MT" pitchFamily="2" charset="-78"/>
            </a:endParaRPr>
          </a:p>
        </p:txBody>
      </p:sp>
      <p:pic>
        <p:nvPicPr>
          <p:cNvPr id="5" name="صورة 4" descr="limit.jpg"/>
          <p:cNvPicPr>
            <a:picLocks noChangeAspect="1"/>
          </p:cNvPicPr>
          <p:nvPr/>
        </p:nvPicPr>
        <p:blipFill>
          <a:blip r:embed="rId2"/>
          <a:stretch>
            <a:fillRect/>
          </a:stretch>
        </p:blipFill>
        <p:spPr>
          <a:xfrm>
            <a:off x="1142976" y="3508768"/>
            <a:ext cx="4643470" cy="2920628"/>
          </a:xfrm>
          <a:prstGeom prst="rect">
            <a:avLst/>
          </a:prstGeom>
        </p:spPr>
      </p:pic>
      <p:pic>
        <p:nvPicPr>
          <p:cNvPr id="5122" name="Picture 2"/>
          <p:cNvPicPr>
            <a:picLocks noChangeAspect="1" noChangeArrowheads="1"/>
          </p:cNvPicPr>
          <p:nvPr/>
        </p:nvPicPr>
        <p:blipFill>
          <a:blip r:embed="rId3"/>
          <a:srcRect/>
          <a:stretch>
            <a:fillRect/>
          </a:stretch>
        </p:blipFill>
        <p:spPr bwMode="auto">
          <a:xfrm>
            <a:off x="6643703" y="4452950"/>
            <a:ext cx="1500198" cy="14049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rgbClr val="002060"/>
                </a:solidFill>
                <a:cs typeface="+mn-cs"/>
              </a:rPr>
              <a:t>دوائر التحكم بالمحركين</a:t>
            </a:r>
            <a:endParaRPr lang="ar-SA" dirty="0">
              <a:solidFill>
                <a:srgbClr val="002060"/>
              </a:solidFill>
              <a:cs typeface="+mn-cs"/>
            </a:endParaRPr>
          </a:p>
        </p:txBody>
      </p:sp>
      <p:sp>
        <p:nvSpPr>
          <p:cNvPr id="3" name="عنصر نائب للمحتوى 2"/>
          <p:cNvSpPr>
            <a:spLocks noGrp="1"/>
          </p:cNvSpPr>
          <p:nvPr>
            <p:ph sz="quarter" idx="1"/>
          </p:nvPr>
        </p:nvSpPr>
        <p:spPr/>
        <p:txBody>
          <a:bodyPr/>
          <a:lstStyle/>
          <a:p>
            <a:pPr marL="0" indent="0">
              <a:buNone/>
            </a:pPr>
            <a:r>
              <a:rPr lang="ar-SA" dirty="0" smtClean="0"/>
              <a:t>صمم دارة الاستطاعة والتحكم لمحركين لا يعمل الثاني حتى يكون الأول بحالة عمل ولا يمكن أيقاف المحرك الأول حتى نوقف المحرك الثاني.</a:t>
            </a:r>
          </a:p>
          <a:p>
            <a:pPr marL="0" indent="0">
              <a:buNone/>
            </a:pPr>
            <a:r>
              <a:rPr lang="ar-SA" dirty="0" smtClean="0">
                <a:solidFill>
                  <a:srgbClr val="FF0000"/>
                </a:solidFill>
              </a:rPr>
              <a:t>خطوات العمل:</a:t>
            </a:r>
          </a:p>
          <a:p>
            <a:pPr marL="0" indent="0">
              <a:buNone/>
            </a:pPr>
            <a:r>
              <a:rPr lang="ar-SA" dirty="0" smtClean="0">
                <a:solidFill>
                  <a:srgbClr val="0070C0"/>
                </a:solidFill>
              </a:rPr>
              <a:t>1- تحديد وظيفة الدارة:</a:t>
            </a:r>
          </a:p>
          <a:p>
            <a:pPr marL="0" indent="0">
              <a:buNone/>
            </a:pPr>
            <a:r>
              <a:rPr lang="ar-SA" dirty="0" smtClean="0"/>
              <a:t>تشغيل المحرك الأول وايقافه </a:t>
            </a:r>
          </a:p>
          <a:p>
            <a:pPr marL="0" indent="0">
              <a:buNone/>
            </a:pPr>
            <a:r>
              <a:rPr lang="ar-SA" dirty="0" smtClean="0"/>
              <a:t>تشغيل المحرك الثاني وايقافه مع مراعاة الشروط التالية:</a:t>
            </a:r>
          </a:p>
          <a:p>
            <a:pPr marL="0" indent="0">
              <a:buNone/>
            </a:pPr>
            <a:r>
              <a:rPr lang="ar-SA" dirty="0" smtClean="0"/>
              <a:t>لا يمكن تشغيل المحرك الثاني حتى يكون المحرك الأول بحالة عمل</a:t>
            </a:r>
          </a:p>
          <a:p>
            <a:pPr marL="0" indent="0">
              <a:buNone/>
            </a:pPr>
            <a:r>
              <a:rPr lang="ar-SA" dirty="0" smtClean="0"/>
              <a:t>لا يمكن إيقاف المحرك الأول بعد عمل المحرك الثاني حتى يتم إيقاف المحرك الثاني.</a:t>
            </a:r>
          </a:p>
          <a:p>
            <a:pPr marL="0" indent="0">
              <a:buNone/>
            </a:pPr>
            <a:endParaRPr lang="ar-SA" dirty="0"/>
          </a:p>
        </p:txBody>
      </p:sp>
    </p:spTree>
    <p:extLst>
      <p:ext uri="{BB962C8B-B14F-4D97-AF65-F5344CB8AC3E}">
        <p14:creationId xmlns:p14="http://schemas.microsoft.com/office/powerpoint/2010/main" val="279823688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rgbClr val="0070C0"/>
                </a:solidFill>
                <a:cs typeface="+mn-cs"/>
              </a:rPr>
              <a:t>دوائر التحكم بالمحركين</a:t>
            </a:r>
            <a:endParaRPr lang="ar-SA" dirty="0">
              <a:solidFill>
                <a:srgbClr val="0070C0"/>
              </a:solidFill>
              <a:cs typeface="+mn-cs"/>
            </a:endParaRPr>
          </a:p>
        </p:txBody>
      </p:sp>
      <p:sp>
        <p:nvSpPr>
          <p:cNvPr id="3" name="عنصر نائب للمحتوى 2"/>
          <p:cNvSpPr>
            <a:spLocks noGrp="1"/>
          </p:cNvSpPr>
          <p:nvPr>
            <p:ph sz="quarter" idx="1"/>
          </p:nvPr>
        </p:nvSpPr>
        <p:spPr/>
        <p:txBody>
          <a:bodyPr>
            <a:normAutofit lnSpcReduction="10000"/>
          </a:bodyPr>
          <a:lstStyle/>
          <a:p>
            <a:pPr marL="0" indent="0">
              <a:buNone/>
            </a:pPr>
            <a:r>
              <a:rPr lang="ar-SA" dirty="0" smtClean="0">
                <a:solidFill>
                  <a:srgbClr val="0070C0"/>
                </a:solidFill>
              </a:rPr>
              <a:t>2- دارة الاستطاعة:</a:t>
            </a:r>
          </a:p>
          <a:p>
            <a:pPr marL="0" indent="0">
              <a:buNone/>
            </a:pPr>
            <a:r>
              <a:rPr lang="ar-SA" dirty="0" smtClean="0"/>
              <a:t>احتاج </a:t>
            </a:r>
            <a:r>
              <a:rPr lang="en-US" dirty="0" smtClean="0"/>
              <a:t>2</a:t>
            </a:r>
            <a:r>
              <a:rPr lang="ar-SA" dirty="0" smtClean="0"/>
              <a:t> كونتاكتور واحد لكل محرك + </a:t>
            </a:r>
            <a:r>
              <a:rPr lang="en-US" dirty="0" smtClean="0"/>
              <a:t>2</a:t>
            </a:r>
            <a:r>
              <a:rPr lang="ar-SA" dirty="0" smtClean="0"/>
              <a:t> حماية حرارية واحدة لكل محرك+ </a:t>
            </a:r>
            <a:r>
              <a:rPr lang="en-US" dirty="0" smtClean="0"/>
              <a:t>2</a:t>
            </a:r>
            <a:r>
              <a:rPr lang="ar-SA" dirty="0" smtClean="0"/>
              <a:t> قاطع يدوي أو </a:t>
            </a:r>
            <a:r>
              <a:rPr lang="ar-SA" dirty="0" smtClean="0">
                <a:solidFill>
                  <a:srgbClr val="FF0000"/>
                </a:solidFill>
              </a:rPr>
              <a:t>(قاطع واحد لكامل الدارة).</a:t>
            </a:r>
          </a:p>
          <a:p>
            <a:pPr marL="0" indent="0">
              <a:buNone/>
            </a:pPr>
            <a:r>
              <a:rPr lang="ar-SA" dirty="0" smtClean="0">
                <a:solidFill>
                  <a:srgbClr val="FF0000"/>
                </a:solidFill>
              </a:rPr>
              <a:t>3- دارة التحكم:</a:t>
            </a:r>
          </a:p>
          <a:p>
            <a:pPr marL="0" indent="0">
              <a:buNone/>
            </a:pPr>
            <a:r>
              <a:rPr lang="ar-SA" dirty="0" smtClean="0"/>
              <a:t>احتاج </a:t>
            </a:r>
            <a:r>
              <a:rPr lang="en-US" dirty="0" smtClean="0"/>
              <a:t>2</a:t>
            </a:r>
            <a:r>
              <a:rPr lang="ar-SA" dirty="0" smtClean="0"/>
              <a:t> كبسة تشغيل (</a:t>
            </a:r>
            <a:r>
              <a:rPr lang="en-US" dirty="0" smtClean="0"/>
              <a:t>push button</a:t>
            </a:r>
            <a:r>
              <a:rPr lang="ar-SA" dirty="0" smtClean="0"/>
              <a:t>) +</a:t>
            </a:r>
            <a:r>
              <a:rPr lang="en-US" dirty="0" smtClean="0"/>
              <a:t>2 </a:t>
            </a:r>
            <a:r>
              <a:rPr lang="ar-SA" dirty="0" smtClean="0"/>
              <a:t>كبسة أيقاف+ فيوز حماية (أو قاطع يدوي لدارة التحكم).</a:t>
            </a:r>
            <a:endParaRPr lang="en-US" dirty="0" smtClean="0"/>
          </a:p>
          <a:p>
            <a:pPr marL="0" indent="0">
              <a:buNone/>
            </a:pPr>
            <a:r>
              <a:rPr lang="en-US" dirty="0" smtClean="0"/>
              <a:t>S1</a:t>
            </a:r>
            <a:r>
              <a:rPr lang="ar-SA" dirty="0" smtClean="0"/>
              <a:t>: لتشغيل المحرك الأول</a:t>
            </a:r>
          </a:p>
          <a:p>
            <a:pPr marL="0" indent="0">
              <a:buNone/>
            </a:pPr>
            <a:r>
              <a:rPr lang="en-US" dirty="0" smtClean="0"/>
              <a:t>S2</a:t>
            </a:r>
            <a:r>
              <a:rPr lang="ar-SA" dirty="0" smtClean="0"/>
              <a:t>: لتشغيل المحرك الثاني</a:t>
            </a:r>
          </a:p>
          <a:p>
            <a:pPr marL="0" indent="0">
              <a:buNone/>
            </a:pPr>
            <a:r>
              <a:rPr lang="en-US" dirty="0" smtClean="0"/>
              <a:t>S3</a:t>
            </a:r>
            <a:r>
              <a:rPr lang="ar-SA" dirty="0" smtClean="0"/>
              <a:t>:</a:t>
            </a:r>
            <a:r>
              <a:rPr lang="ar-SA" dirty="0" err="1" smtClean="0"/>
              <a:t>لايقاف</a:t>
            </a:r>
            <a:r>
              <a:rPr lang="ar-SA" dirty="0" smtClean="0"/>
              <a:t> المحرك الثاني</a:t>
            </a:r>
          </a:p>
          <a:p>
            <a:pPr marL="0" indent="0">
              <a:buNone/>
            </a:pPr>
            <a:r>
              <a:rPr lang="en-US" dirty="0" smtClean="0"/>
              <a:t>S4</a:t>
            </a:r>
            <a:r>
              <a:rPr lang="ar-SA" dirty="0" smtClean="0"/>
              <a:t>: </a:t>
            </a:r>
            <a:r>
              <a:rPr lang="ar-SA" dirty="0" err="1" smtClean="0"/>
              <a:t>لايقاف</a:t>
            </a:r>
            <a:r>
              <a:rPr lang="ar-SA" dirty="0" smtClean="0"/>
              <a:t> المحرك الاول</a:t>
            </a:r>
            <a:endParaRPr lang="ar-SA" dirty="0"/>
          </a:p>
        </p:txBody>
      </p:sp>
    </p:spTree>
    <p:extLst>
      <p:ext uri="{BB962C8B-B14F-4D97-AF65-F5344CB8AC3E}">
        <p14:creationId xmlns:p14="http://schemas.microsoft.com/office/powerpoint/2010/main" val="122341948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571" y="971857"/>
            <a:ext cx="7542857" cy="4914286"/>
          </a:xfrm>
          <a:prstGeom prst="rect">
            <a:avLst/>
          </a:prstGeom>
        </p:spPr>
      </p:pic>
    </p:spTree>
    <p:extLst>
      <p:ext uri="{BB962C8B-B14F-4D97-AF65-F5344CB8AC3E}">
        <p14:creationId xmlns:p14="http://schemas.microsoft.com/office/powerpoint/2010/main" val="231929477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620688"/>
            <a:ext cx="7279488" cy="5590476"/>
          </a:xfrm>
          <a:prstGeom prst="rect">
            <a:avLst/>
          </a:prstGeom>
        </p:spPr>
      </p:pic>
    </p:spTree>
    <p:extLst>
      <p:ext uri="{BB962C8B-B14F-4D97-AF65-F5344CB8AC3E}">
        <p14:creationId xmlns:p14="http://schemas.microsoft.com/office/powerpoint/2010/main" val="70237624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124744"/>
            <a:ext cx="8891962" cy="4480980"/>
          </a:xfrm>
          <a:prstGeom prst="rect">
            <a:avLst/>
          </a:prstGeom>
        </p:spPr>
      </p:pic>
      <p:sp>
        <p:nvSpPr>
          <p:cNvPr id="5" name="مربع نص 4"/>
          <p:cNvSpPr txBox="1"/>
          <p:nvPr/>
        </p:nvSpPr>
        <p:spPr>
          <a:xfrm>
            <a:off x="4211960" y="404664"/>
            <a:ext cx="4608512" cy="369332"/>
          </a:xfrm>
          <a:prstGeom prst="rect">
            <a:avLst/>
          </a:prstGeom>
          <a:noFill/>
        </p:spPr>
        <p:txBody>
          <a:bodyPr wrap="square" rtlCol="1">
            <a:spAutoFit/>
          </a:bodyPr>
          <a:lstStyle/>
          <a:p>
            <a:r>
              <a:rPr lang="ar-SA" b="1" dirty="0" smtClean="0">
                <a:solidFill>
                  <a:srgbClr val="0070C0"/>
                </a:solidFill>
              </a:rPr>
              <a:t>مراحل المحاكاة:</a:t>
            </a:r>
            <a:endParaRPr lang="ar-SA" b="1" dirty="0">
              <a:solidFill>
                <a:srgbClr val="0070C0"/>
              </a:solidFill>
            </a:endParaRPr>
          </a:p>
        </p:txBody>
      </p:sp>
      <p:pic>
        <p:nvPicPr>
          <p:cNvPr id="6"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52" y="1128156"/>
            <a:ext cx="8999466" cy="4480980"/>
          </a:xfrm>
          <a:prstGeom prst="rect">
            <a:avLst/>
          </a:prstGeom>
        </p:spPr>
      </p:pic>
    </p:spTree>
    <p:extLst>
      <p:ext uri="{BB962C8B-B14F-4D97-AF65-F5344CB8AC3E}">
        <p14:creationId xmlns:p14="http://schemas.microsoft.com/office/powerpoint/2010/main" val="113472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4"/>
                                        </p:tgtEl>
                                        <p:attrNameLst>
                                          <p:attrName>style.visibility</p:attrName>
                                        </p:attrNameLst>
                                      </p:cBhvr>
                                      <p:to>
                                        <p:strVal val="hidden"/>
                                      </p:to>
                                    </p:set>
                                  </p:childTnLst>
                                </p:cTn>
                              </p:par>
                            </p:childTnLst>
                          </p:cTn>
                        </p:par>
                        <p:par>
                          <p:cTn id="14" fill="hold">
                            <p:stCondLst>
                              <p:cond delay="0"/>
                            </p:stCondLst>
                            <p:childTnLst>
                              <p:par>
                                <p:cTn id="15" presetID="16" presetClass="entr" presetSubtype="21"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914400" y="692696"/>
            <a:ext cx="7772400" cy="5327104"/>
          </a:xfrm>
        </p:spPr>
        <p:txBody>
          <a:bodyPr/>
          <a:lstStyle/>
          <a:p>
            <a:pPr marL="0" indent="0">
              <a:buNone/>
            </a:pPr>
            <a:r>
              <a:rPr lang="ar-SA" dirty="0" smtClean="0">
                <a:solidFill>
                  <a:srgbClr val="0070C0"/>
                </a:solidFill>
              </a:rPr>
              <a:t>وظيفة:</a:t>
            </a:r>
          </a:p>
          <a:p>
            <a:pPr marL="0" indent="0">
              <a:buNone/>
            </a:pPr>
            <a:r>
              <a:rPr lang="ar-SA" dirty="0" smtClean="0">
                <a:solidFill>
                  <a:srgbClr val="0070C0"/>
                </a:solidFill>
              </a:rPr>
              <a:t>اختيار العناصر ومواصفاتها:</a:t>
            </a:r>
          </a:p>
          <a:p>
            <a:pPr marL="0" indent="0" algn="just">
              <a:buNone/>
            </a:pPr>
            <a:r>
              <a:rPr lang="ar-SA" dirty="0" smtClean="0"/>
              <a:t>اعتبر المحرك الأول ذو استطاعة </a:t>
            </a:r>
            <a:r>
              <a:rPr lang="en-US" dirty="0" smtClean="0">
                <a:solidFill>
                  <a:srgbClr val="0070C0"/>
                </a:solidFill>
              </a:rPr>
              <a:t>3KW</a:t>
            </a:r>
            <a:r>
              <a:rPr lang="ar-SA" dirty="0" smtClean="0">
                <a:solidFill>
                  <a:srgbClr val="0070C0"/>
                </a:solidFill>
              </a:rPr>
              <a:t> </a:t>
            </a:r>
            <a:r>
              <a:rPr lang="ar-SA" dirty="0" smtClean="0"/>
              <a:t>والمحرك الثاني ذو استطاعة </a:t>
            </a:r>
            <a:r>
              <a:rPr lang="en-US" dirty="0" smtClean="0">
                <a:solidFill>
                  <a:srgbClr val="0070C0"/>
                </a:solidFill>
              </a:rPr>
              <a:t>1.5KW</a:t>
            </a:r>
            <a:r>
              <a:rPr lang="ar-SA" dirty="0" smtClean="0">
                <a:solidFill>
                  <a:srgbClr val="0070C0"/>
                </a:solidFill>
              </a:rPr>
              <a:t> </a:t>
            </a:r>
          </a:p>
          <a:p>
            <a:pPr marL="0" indent="0" algn="just">
              <a:buNone/>
            </a:pPr>
            <a:r>
              <a:rPr lang="ar-SA" dirty="0" smtClean="0"/>
              <a:t>اختر قاطع رئيسي مناسب (</a:t>
            </a:r>
            <a:r>
              <a:rPr lang="ar-SA" dirty="0" smtClean="0">
                <a:solidFill>
                  <a:srgbClr val="FF0000"/>
                </a:solidFill>
              </a:rPr>
              <a:t>قاطع واحد للمحركين</a:t>
            </a:r>
            <a:r>
              <a:rPr lang="ar-SA" dirty="0" smtClean="0"/>
              <a:t>)</a:t>
            </a:r>
          </a:p>
          <a:p>
            <a:pPr marL="0" indent="0" algn="just">
              <a:buNone/>
            </a:pPr>
            <a:r>
              <a:rPr lang="ar-SA" dirty="0" smtClean="0"/>
              <a:t>اختر مقطع الكبل المناسب</a:t>
            </a:r>
          </a:p>
          <a:p>
            <a:pPr marL="0" indent="0" algn="just">
              <a:buNone/>
            </a:pPr>
            <a:r>
              <a:rPr lang="ar-SA" dirty="0" smtClean="0"/>
              <a:t>اختر الكونتاكتورات المناسبة (</a:t>
            </a:r>
            <a:r>
              <a:rPr lang="ar-SA" dirty="0" smtClean="0">
                <a:solidFill>
                  <a:srgbClr val="002060"/>
                </a:solidFill>
              </a:rPr>
              <a:t>سيمنس</a:t>
            </a:r>
            <a:r>
              <a:rPr lang="ar-SA" dirty="0" smtClean="0"/>
              <a:t>+ </a:t>
            </a:r>
            <a:r>
              <a:rPr lang="ar-SA" dirty="0" err="1" smtClean="0">
                <a:solidFill>
                  <a:srgbClr val="00B050"/>
                </a:solidFill>
              </a:rPr>
              <a:t>شنايدر</a:t>
            </a:r>
            <a:r>
              <a:rPr lang="ar-SA" dirty="0" smtClean="0"/>
              <a:t>)</a:t>
            </a:r>
          </a:p>
          <a:p>
            <a:pPr marL="0" indent="0" algn="just">
              <a:buNone/>
            </a:pPr>
            <a:r>
              <a:rPr lang="ar-SA" dirty="0" smtClean="0"/>
              <a:t>اختر الحماية الحرارية المناسبة لكل محرك.</a:t>
            </a:r>
          </a:p>
          <a:p>
            <a:pPr marL="0" indent="0" algn="just">
              <a:buNone/>
            </a:pPr>
            <a:r>
              <a:rPr lang="ar-SA" dirty="0" smtClean="0"/>
              <a:t>اكتب جدول يضم العناصر وتوصيفها.</a:t>
            </a:r>
          </a:p>
        </p:txBody>
      </p:sp>
    </p:spTree>
    <p:extLst>
      <p:ext uri="{BB962C8B-B14F-4D97-AF65-F5344CB8AC3E}">
        <p14:creationId xmlns:p14="http://schemas.microsoft.com/office/powerpoint/2010/main" val="298060487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2800" dirty="0" smtClean="0">
                <a:solidFill>
                  <a:srgbClr val="0070C0"/>
                </a:solidFill>
                <a:cs typeface="+mn-cs"/>
              </a:rPr>
              <a:t>دارة الاستطاعة والتحكم لتشغيل محرك فاز ونتر أو (وجه واحد)</a:t>
            </a:r>
            <a:endParaRPr lang="ar-SA" sz="2800" dirty="0">
              <a:solidFill>
                <a:srgbClr val="0070C0"/>
              </a:solidFill>
              <a:cs typeface="+mn-cs"/>
            </a:endParaRPr>
          </a:p>
        </p:txBody>
      </p:sp>
      <p:sp>
        <p:nvSpPr>
          <p:cNvPr id="3" name="عنصر نائب للمحتوى 2"/>
          <p:cNvSpPr>
            <a:spLocks noGrp="1"/>
          </p:cNvSpPr>
          <p:nvPr>
            <p:ph sz="quarter" idx="1"/>
          </p:nvPr>
        </p:nvSpPr>
        <p:spPr/>
        <p:txBody>
          <a:bodyPr/>
          <a:lstStyle/>
          <a:p>
            <a:pPr marL="0" indent="363538" algn="just">
              <a:buNone/>
            </a:pPr>
            <a:r>
              <a:rPr lang="ar-SA" dirty="0" smtClean="0"/>
              <a:t>في حال كان لدينا محرك يعمل على فاز ونتر أو محرك أحادي الطور </a:t>
            </a:r>
            <a:r>
              <a:rPr lang="ar-SA" dirty="0" smtClean="0">
                <a:solidFill>
                  <a:srgbClr val="00B050"/>
                </a:solidFill>
              </a:rPr>
              <a:t>كيف سننفذ دارة القوى والتحكم </a:t>
            </a:r>
            <a:r>
              <a:rPr lang="ar-SA" dirty="0" smtClean="0"/>
              <a:t>لهذا المحرك عن طريق الكونتاكتورات و الحمايات الحرارية ولكل منهم ثلاث أقطاب والتي تناسب محرك ثلاثي الطور:</a:t>
            </a:r>
          </a:p>
          <a:p>
            <a:pPr marL="0" indent="0" algn="just">
              <a:buNone/>
            </a:pPr>
            <a:r>
              <a:rPr lang="ar-SA" dirty="0" smtClean="0"/>
              <a:t>يمكن استعمال نقطتين فقط من الكونتاكتور و الأوفرلود وتجاهل النقطة الثالثة </a:t>
            </a:r>
            <a:r>
              <a:rPr lang="ar-SA" dirty="0" smtClean="0">
                <a:solidFill>
                  <a:srgbClr val="0070C0"/>
                </a:solidFill>
              </a:rPr>
              <a:t>ولكن يفضل</a:t>
            </a:r>
            <a:r>
              <a:rPr lang="ar-SA" dirty="0" smtClean="0"/>
              <a:t> استخدام الطريقة المبينة في الشكل التالي بحيث تمر نفس قيمة التيار في الثلاث ملفات حرارية للاوفرلود وليس في ملفين فقط وبالتالي تكون حساسيته أكبر للقدرة على فصل نقاط التلامس.</a:t>
            </a:r>
            <a:endParaRPr lang="ar-SA" dirty="0"/>
          </a:p>
        </p:txBody>
      </p:sp>
    </p:spTree>
    <p:extLst>
      <p:ext uri="{BB962C8B-B14F-4D97-AF65-F5344CB8AC3E}">
        <p14:creationId xmlns:p14="http://schemas.microsoft.com/office/powerpoint/2010/main" val="95934014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3">
            <a:extLst>
              <a:ext uri="{28A0092B-C50C-407E-A947-70E740481C1C}">
                <a14:useLocalDpi xmlns:a14="http://schemas.microsoft.com/office/drawing/2010/main" val="0"/>
              </a:ext>
            </a:extLst>
          </a:blip>
          <a:srcRect l="1964" t="2667" r="3538" b="4000"/>
          <a:stretch/>
        </p:blipFill>
        <p:spPr>
          <a:xfrm>
            <a:off x="179512" y="548680"/>
            <a:ext cx="8640960" cy="5040560"/>
          </a:xfrm>
          <a:prstGeom prst="rect">
            <a:avLst/>
          </a:prstGeom>
        </p:spPr>
      </p:pic>
    </p:spTree>
    <p:extLst>
      <p:ext uri="{BB962C8B-B14F-4D97-AF65-F5344CB8AC3E}">
        <p14:creationId xmlns:p14="http://schemas.microsoft.com/office/powerpoint/2010/main" val="296658822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971600" y="404664"/>
            <a:ext cx="7772400" cy="4572000"/>
          </a:xfrm>
        </p:spPr>
        <p:txBody>
          <a:bodyPr/>
          <a:lstStyle/>
          <a:p>
            <a:pPr marL="0" indent="0">
              <a:buNone/>
            </a:pPr>
            <a:r>
              <a:rPr lang="ar-SA" dirty="0">
                <a:solidFill>
                  <a:srgbClr val="0070C0"/>
                </a:solidFill>
              </a:rPr>
              <a:t>ملاحظة</a:t>
            </a:r>
            <a:r>
              <a:rPr lang="ar-SA" dirty="0"/>
              <a:t>: في بعض التطبيقات الخطرة مثل المكابس والمقصات يراعى سلامة مشغل الآلة بحيث نضمن أن كلتا يديه بعيدة عن المكبس وذلك بوضع كبستي تشغيل على التسلسل كما في الشكل التالي:</a:t>
            </a:r>
          </a:p>
          <a:p>
            <a:pPr marL="0" indent="0">
              <a:buNone/>
            </a:pPr>
            <a:endParaRPr lang="ar-SA"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628800"/>
            <a:ext cx="4184602" cy="5112568"/>
          </a:xfrm>
          <a:prstGeom prst="rect">
            <a:avLst/>
          </a:prstGeom>
        </p:spPr>
      </p:pic>
    </p:spTree>
    <p:extLst>
      <p:ext uri="{BB962C8B-B14F-4D97-AF65-F5344CB8AC3E}">
        <p14:creationId xmlns:p14="http://schemas.microsoft.com/office/powerpoint/2010/main" val="259149684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rgbClr val="0070C0"/>
                </a:solidFill>
                <a:cs typeface="+mn-cs"/>
              </a:rPr>
              <a:t>التحكم بمضخة مياه:</a:t>
            </a:r>
            <a:endParaRPr lang="ar-SA" dirty="0">
              <a:solidFill>
                <a:srgbClr val="0070C0"/>
              </a:solidFill>
              <a:cs typeface="+mn-cs"/>
            </a:endParaRPr>
          </a:p>
        </p:txBody>
      </p:sp>
      <p:sp>
        <p:nvSpPr>
          <p:cNvPr id="3" name="عنصر نائب للمحتوى 2"/>
          <p:cNvSpPr>
            <a:spLocks noGrp="1"/>
          </p:cNvSpPr>
          <p:nvPr>
            <p:ph sz="quarter" idx="1"/>
          </p:nvPr>
        </p:nvSpPr>
        <p:spPr/>
        <p:txBody>
          <a:bodyPr>
            <a:normAutofit fontScale="92500" lnSpcReduction="10000"/>
          </a:bodyPr>
          <a:lstStyle/>
          <a:p>
            <a:pPr marL="0" indent="0">
              <a:buNone/>
            </a:pPr>
            <a:r>
              <a:rPr lang="ar-SA" dirty="0" smtClean="0"/>
              <a:t>ليكن لدينا نظام ضخ المياه من البئر إلى الخزان كما في الشكل التالي:</a:t>
            </a:r>
          </a:p>
          <a:p>
            <a:pPr marL="0" indent="0">
              <a:buNone/>
            </a:pPr>
            <a:r>
              <a:rPr lang="ar-SA" dirty="0" smtClean="0">
                <a:solidFill>
                  <a:srgbClr val="FF0000"/>
                </a:solidFill>
              </a:rPr>
              <a:t>صمم دارة الاستطاعة والتحكم لهذا النظام </a:t>
            </a:r>
          </a:p>
          <a:p>
            <a:pPr marL="0" indent="0">
              <a:buNone/>
            </a:pPr>
            <a:r>
              <a:rPr lang="ar-SA" dirty="0" smtClean="0"/>
              <a:t>مع مراعاة اختيار وضعيتين للتشغيل:</a:t>
            </a:r>
          </a:p>
          <a:p>
            <a:pPr marL="0" indent="0">
              <a:buNone/>
            </a:pPr>
            <a:r>
              <a:rPr lang="ar-SA" dirty="0" smtClean="0"/>
              <a:t>1_ </a:t>
            </a:r>
            <a:r>
              <a:rPr lang="ar-SA" dirty="0" smtClean="0">
                <a:solidFill>
                  <a:srgbClr val="0070C0"/>
                </a:solidFill>
              </a:rPr>
              <a:t>يدوي</a:t>
            </a:r>
          </a:p>
          <a:p>
            <a:pPr marL="0" indent="0" algn="just">
              <a:buNone/>
            </a:pPr>
            <a:r>
              <a:rPr lang="ar-SA" dirty="0" smtClean="0"/>
              <a:t>2_ </a:t>
            </a:r>
            <a:r>
              <a:rPr lang="ar-SA" dirty="0" smtClean="0">
                <a:solidFill>
                  <a:srgbClr val="0070C0"/>
                </a:solidFill>
              </a:rPr>
              <a:t>اوتوماتيكي</a:t>
            </a:r>
            <a:r>
              <a:rPr lang="ar-SA" dirty="0" smtClean="0"/>
              <a:t> عن طريق حساس الضغط الذي </a:t>
            </a:r>
          </a:p>
          <a:p>
            <a:pPr marL="0" indent="0" algn="just">
              <a:buNone/>
            </a:pPr>
            <a:r>
              <a:rPr lang="ar-SA" dirty="0" err="1" smtClean="0"/>
              <a:t>يتحسسس</a:t>
            </a:r>
            <a:r>
              <a:rPr lang="ar-SA" dirty="0" smtClean="0"/>
              <a:t> لضغط الهواء في الخزان في حال </a:t>
            </a:r>
          </a:p>
          <a:p>
            <a:pPr marL="0" indent="0" algn="just">
              <a:buNone/>
            </a:pPr>
            <a:r>
              <a:rPr lang="ar-SA" dirty="0" smtClean="0"/>
              <a:t>زاد الضغط عن حد معين نتيجة ملأ الخزان </a:t>
            </a:r>
          </a:p>
          <a:p>
            <a:pPr marL="0" indent="0" algn="just">
              <a:buNone/>
            </a:pPr>
            <a:r>
              <a:rPr lang="ar-SA" dirty="0" smtClean="0"/>
              <a:t>يفصل التماس الخاص به فتتوقف المضخة </a:t>
            </a:r>
          </a:p>
          <a:p>
            <a:pPr marL="0" indent="0" algn="just">
              <a:buNone/>
            </a:pPr>
            <a:r>
              <a:rPr lang="ar-SA" dirty="0" smtClean="0"/>
              <a:t>في حال انخفض الضغط داخل الخزان عن حد </a:t>
            </a:r>
          </a:p>
          <a:p>
            <a:pPr marL="0" indent="0" algn="just">
              <a:buNone/>
            </a:pPr>
            <a:r>
              <a:rPr lang="ar-SA" dirty="0" smtClean="0"/>
              <a:t>معين يغلق تماس الحساس لتشغيل المضخة مرة </a:t>
            </a:r>
          </a:p>
          <a:p>
            <a:pPr marL="0" indent="0" algn="just">
              <a:buNone/>
            </a:pPr>
            <a:r>
              <a:rPr lang="ar-SA" dirty="0" smtClean="0"/>
              <a:t>أخرى.</a:t>
            </a:r>
          </a:p>
          <a:p>
            <a:pPr marL="0" indent="0">
              <a:buNone/>
            </a:pPr>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348880"/>
            <a:ext cx="3238095" cy="4057143"/>
          </a:xfrm>
          <a:prstGeom prst="rect">
            <a:avLst/>
          </a:prstGeom>
        </p:spPr>
      </p:pic>
    </p:spTree>
    <p:extLst>
      <p:ext uri="{BB962C8B-B14F-4D97-AF65-F5344CB8AC3E}">
        <p14:creationId xmlns:p14="http://schemas.microsoft.com/office/powerpoint/2010/main" val="28231289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وازنة">
  <a:themeElements>
    <a:clrScheme name="موازنة">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موازنة">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وازنة">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7696</TotalTime>
  <Words>9158</Words>
  <Application>Microsoft Office PowerPoint</Application>
  <PresentationFormat>عرض على الشاشة (3:4)‏</PresentationFormat>
  <Paragraphs>943</Paragraphs>
  <Slides>161</Slides>
  <Notes>10</Notes>
  <HiddenSlides>0</HiddenSlides>
  <MMClips>0</MMClips>
  <ScaleCrop>false</ScaleCrop>
  <HeadingPairs>
    <vt:vector size="6" baseType="variant">
      <vt:variant>
        <vt:lpstr>الخطوط المستخدمة</vt:lpstr>
      </vt:variant>
      <vt:variant>
        <vt:i4>11</vt:i4>
      </vt:variant>
      <vt:variant>
        <vt:lpstr>نسق</vt:lpstr>
      </vt:variant>
      <vt:variant>
        <vt:i4>1</vt:i4>
      </vt:variant>
      <vt:variant>
        <vt:lpstr>عناوين الشرائح</vt:lpstr>
      </vt:variant>
      <vt:variant>
        <vt:i4>161</vt:i4>
      </vt:variant>
    </vt:vector>
  </HeadingPairs>
  <TitlesOfParts>
    <vt:vector size="173" baseType="lpstr">
      <vt:lpstr>Akhbar MT</vt:lpstr>
      <vt:lpstr>Arial</vt:lpstr>
      <vt:lpstr>Calibri</vt:lpstr>
      <vt:lpstr>Cambria Math</vt:lpstr>
      <vt:lpstr>Franklin Gothic Book</vt:lpstr>
      <vt:lpstr>Monotype Koufi</vt:lpstr>
      <vt:lpstr>Perpetua</vt:lpstr>
      <vt:lpstr>Tahoma</vt:lpstr>
      <vt:lpstr>Times New Roman</vt:lpstr>
      <vt:lpstr>Wingdings</vt:lpstr>
      <vt:lpstr>Wingdings 2</vt:lpstr>
      <vt:lpstr>موازنة</vt:lpstr>
      <vt:lpstr>التحكم الصناعي ”1“</vt:lpstr>
      <vt:lpstr>مقدمة عن التحكم الصناعي:</vt:lpstr>
      <vt:lpstr>مقدمة عن التحكم الصناعي:</vt:lpstr>
      <vt:lpstr>مكونات لوحة التحكم:</vt:lpstr>
      <vt:lpstr>أنواع التماسات Contact Types:</vt:lpstr>
      <vt:lpstr>عناصر الدخل:</vt:lpstr>
      <vt:lpstr>عناصر الدخل:</vt:lpstr>
      <vt:lpstr>عناصر الدخل:</vt:lpstr>
      <vt:lpstr>عناصر الدخل:</vt:lpstr>
      <vt:lpstr>عناصر الدخل:</vt:lpstr>
      <vt:lpstr>عناصر الدخل:</vt:lpstr>
      <vt:lpstr>عناصر الدخل:</vt:lpstr>
      <vt:lpstr>عناصر الدخل:</vt:lpstr>
      <vt:lpstr>عناصر الدخل:</vt:lpstr>
      <vt:lpstr>عناصر الخرج</vt:lpstr>
      <vt:lpstr>الحواكم Relay</vt:lpstr>
      <vt:lpstr>الحاكمة:</vt:lpstr>
      <vt:lpstr>الحاكمة:</vt:lpstr>
      <vt:lpstr>عرض تقديمي في PowerPoint</vt:lpstr>
      <vt:lpstr>أنواع الريليه:</vt:lpstr>
      <vt:lpstr>الكونتاكتور contactor</vt:lpstr>
      <vt:lpstr>عرض تقديمي في PowerPoint</vt:lpstr>
      <vt:lpstr>عرض تقديمي في PowerPoint</vt:lpstr>
      <vt:lpstr>المواصفات الأساسية الكونتاكتور</vt:lpstr>
      <vt:lpstr>زمرة تشغيل الكونتاكتور</vt:lpstr>
      <vt:lpstr>زمرة تشغيل الكونتاكتور</vt:lpstr>
      <vt:lpstr>اختيار الكونتاكتور المناسب في دارة التحكم</vt:lpstr>
      <vt:lpstr>اختيار الكونتاكتور المناسب في دارة التحكم</vt:lpstr>
      <vt:lpstr>عرض تقديمي في PowerPoint</vt:lpstr>
      <vt:lpstr>عرض تقديمي في PowerPoint</vt:lpstr>
      <vt:lpstr>التيار الكهربائي ودرجة الحرارة </vt:lpstr>
      <vt:lpstr>دارة القصر Short circuit </vt:lpstr>
      <vt:lpstr>زيادة الحمولة overload</vt:lpstr>
      <vt:lpstr>أجهزة الحماية:</vt:lpstr>
      <vt:lpstr>أجهزة الحماية:</vt:lpstr>
      <vt:lpstr>القواطع الآلية وفق معيار IEC:</vt:lpstr>
      <vt:lpstr>القواطع الآلية وفق معيار IEC:</vt:lpstr>
      <vt:lpstr>القواطع الآلية وفق معيار IEC:</vt:lpstr>
      <vt:lpstr>القواطع الآلية وفق معيار IEC:</vt:lpstr>
      <vt:lpstr>القواطع الآلية وفق معيار IEC:</vt:lpstr>
      <vt:lpstr>القواطع الآلية MCB  وفق معيار IEC:</vt:lpstr>
      <vt:lpstr>القواطع الآلية MCB  وفق معيار IEC:</vt:lpstr>
      <vt:lpstr>عرض تقديمي في PowerPoint</vt:lpstr>
      <vt:lpstr>تصنيف القواطع حسب التركيب والاستخدام:</vt:lpstr>
      <vt:lpstr>ريليه الحماية الحرارية overload relay</vt:lpstr>
      <vt:lpstr>صنف القطع Trip class</vt:lpstr>
      <vt:lpstr>صنف القطع Trip class</vt:lpstr>
      <vt:lpstr>Thermal over load</vt:lpstr>
      <vt:lpstr>Thermal over load</vt:lpstr>
      <vt:lpstr>Thermal over load</vt:lpstr>
      <vt:lpstr>Thermal over load</vt:lpstr>
      <vt:lpstr>عرض تقديمي في PowerPoint</vt:lpstr>
      <vt:lpstr>عرض تقديمي في PowerPoint</vt:lpstr>
      <vt:lpstr>الحماية الحرارية الإلكترونية Magnetic overload</vt:lpstr>
      <vt:lpstr>الحماية الحرارية الإلكترونية Magnetic overload</vt:lpstr>
      <vt:lpstr>عرض تقديمي في PowerPoint</vt:lpstr>
      <vt:lpstr>عرض تقديمي في PowerPoint</vt:lpstr>
      <vt:lpstr>قاطع الفاز phase sequence relay </vt:lpstr>
      <vt:lpstr>تماسات التحكم لقاطع الفاز</vt:lpstr>
      <vt:lpstr>المخططات الرمزية:</vt:lpstr>
      <vt:lpstr>مخطط دارة الاستطاعة:</vt:lpstr>
      <vt:lpstr>مخطط دارة التحكم:</vt:lpstr>
      <vt:lpstr>مخطط دارة التحكم:</vt:lpstr>
      <vt:lpstr>الرموز والمصطلحات المستخدمة:</vt:lpstr>
      <vt:lpstr>عرض تقديمي في PowerPoint</vt:lpstr>
      <vt:lpstr>عرض تقديمي في PowerPoint</vt:lpstr>
      <vt:lpstr>عرض تقديمي في PowerPoint</vt:lpstr>
      <vt:lpstr>خطوات التصميم:</vt:lpstr>
      <vt:lpstr>دارة start/stop:</vt:lpstr>
      <vt:lpstr>خطوات العمل :</vt:lpstr>
      <vt:lpstr>عرض تقديمي في PowerPoint</vt:lpstr>
      <vt:lpstr>اختيار العناصر وتوصيفها:</vt:lpstr>
      <vt:lpstr>عرض تقديمي في PowerPoint</vt:lpstr>
      <vt:lpstr>عرض تقديمي في PowerPoint</vt:lpstr>
      <vt:lpstr>عرض تقديمي في PowerPoint</vt:lpstr>
      <vt:lpstr>عرض تقديمي في PowerPoint</vt:lpstr>
      <vt:lpstr>دارة عكس اتجاه المحرك :</vt:lpstr>
      <vt:lpstr>عرض تقديمي في PowerPoint</vt:lpstr>
      <vt:lpstr>عرض تقديمي في PowerPoint</vt:lpstr>
      <vt:lpstr>عرض تقديمي في PowerPoint</vt:lpstr>
      <vt:lpstr>محرك باتجاهين مع نهاية شوط:</vt:lpstr>
      <vt:lpstr>عرض تقديمي في PowerPoint</vt:lpstr>
      <vt:lpstr>عرض تقديمي في PowerPoint</vt:lpstr>
      <vt:lpstr>محرك باتجاهين مع مؤقتات:</vt:lpstr>
      <vt:lpstr>دارة الاستطاعة:</vt:lpstr>
      <vt:lpstr>دارة التحكم :</vt:lpstr>
      <vt:lpstr>عرض تقديمي في PowerPoint</vt:lpstr>
      <vt:lpstr>التحكم بمحرك باتجاهين يعمل باستمرار:</vt:lpstr>
      <vt:lpstr>عرض تقديمي في PowerPoint</vt:lpstr>
      <vt:lpstr>دوائر التحكم بالمحركين</vt:lpstr>
      <vt:lpstr>دوائر التحكم بالمحركين</vt:lpstr>
      <vt:lpstr>عرض تقديمي في PowerPoint</vt:lpstr>
      <vt:lpstr>عرض تقديمي في PowerPoint</vt:lpstr>
      <vt:lpstr>عرض تقديمي في PowerPoint</vt:lpstr>
      <vt:lpstr>عرض تقديمي في PowerPoint</vt:lpstr>
      <vt:lpstr>دارة الاستطاعة والتحكم لتشغيل محرك فاز ونتر أو (وجه واحد)</vt:lpstr>
      <vt:lpstr>عرض تقديمي في PowerPoint</vt:lpstr>
      <vt:lpstr>عرض تقديمي في PowerPoint</vt:lpstr>
      <vt:lpstr>التحكم بمضخة مياه:</vt:lpstr>
      <vt:lpstr>عرض تقديمي في PowerPoint</vt:lpstr>
      <vt:lpstr>عرض تقديمي في PowerPoint</vt:lpstr>
      <vt:lpstr>دوائر التحكم بمحركين:</vt:lpstr>
      <vt:lpstr>عرض تقديمي في PowerPoint</vt:lpstr>
      <vt:lpstr>عرض تقديمي في PowerPoint</vt:lpstr>
      <vt:lpstr>عرض تقديمي في PowerPoint</vt:lpstr>
      <vt:lpstr>دوائر التحكم بمحركين:</vt:lpstr>
      <vt:lpstr>عرض تقديمي في PowerPoint</vt:lpstr>
      <vt:lpstr>المحرك الكهربائي التحريضي ثلاثي الطور: 3Phas Induction Motor</vt:lpstr>
      <vt:lpstr>عرض تقديمي في PowerPoint</vt:lpstr>
      <vt:lpstr>المحرك الكهربائي التحريضي ثلاثي الطور: البنية الأساسية:</vt:lpstr>
      <vt:lpstr>المحرك الكهربائي التحريضي ثلاثي الطور: البنية الأساسية:</vt:lpstr>
      <vt:lpstr>المحرك الكهربائي التحريضي ثلاثي الطور: البنية الأساسية:</vt:lpstr>
      <vt:lpstr>المحرك الكهربائي التحريضي ثلاثي الطور: مبدأ العمل:</vt:lpstr>
      <vt:lpstr>المحرك الكهربائي التحريضي ثلاثي الطور: مبدأ العمل:</vt:lpstr>
      <vt:lpstr>المحرك الكهربائي التحريضي ثلاثي الطور: حساب سرعة المحرك:</vt:lpstr>
      <vt:lpstr>المحرك الكهربائي التحريضي ثلاثي الطور: اللوحة الاسمية للمحرك Nameplate:</vt:lpstr>
      <vt:lpstr>المحرك الكهربائي التحريضي ثلاثي الطور: اللوحة الاسمية للمحرك Nameplate(أمثلة):</vt:lpstr>
      <vt:lpstr>المحرك الكهربائي التحريضي ثلاثي الطور: اللوحة الاسمية للمحرك Nameplate( أمثلة):</vt:lpstr>
      <vt:lpstr>المحرك الكهربائي التحريضي ثلاثي الطور: اللوحة الاسمية للمحرك Nameplate( أمثلة):</vt:lpstr>
      <vt:lpstr>المحرك الكهربائي التحريضي ثلاثي الطور: اللوحة الاسمية للمحرك Nameplate( أمثلة):</vt:lpstr>
      <vt:lpstr>المحرك الكهربائي التحريضي ثلاثي الطور: اللوحة الاسمية للمحرك Nameplate( أمثلة):</vt:lpstr>
      <vt:lpstr>التوصيل النجمي/ المثلثي:</vt:lpstr>
      <vt:lpstr>التوصيل النجمي :</vt:lpstr>
      <vt:lpstr>التوصيل المثلثي(DELTA ∆):</vt:lpstr>
      <vt:lpstr>قوانين هامة :</vt:lpstr>
      <vt:lpstr>الإقلاع النجمي المثلثي λ/Δ:</vt:lpstr>
      <vt:lpstr>الإقلاع النجمي المثلثي λ/Δ: تصميم دارة الاستطاعة .</vt:lpstr>
      <vt:lpstr>الإقلاع النجمي المثلثي λ/Δ: تصميم دارة التحكم  .</vt:lpstr>
      <vt:lpstr>علاقة تيار الإقلاع بالسرعة في الإقلاع نجمي مثلثي:</vt:lpstr>
      <vt:lpstr>الإقلاع النجمي المثلثي λ/Δ: قيم تيارات المكونات:</vt:lpstr>
      <vt:lpstr>عرض تقديمي في PowerPoint</vt:lpstr>
      <vt:lpstr>إقلاع نجمي مثلثي مع عكس الدوران:</vt:lpstr>
      <vt:lpstr>إقلاع نجمي مثلثي مع عكس الدوران: دارة التحكم</vt:lpstr>
      <vt:lpstr>التحكم بخلاط  مواد كيمائية:</vt:lpstr>
      <vt:lpstr>عرض تقديمي في PowerPoint</vt:lpstr>
      <vt:lpstr>عرض تقديمي في PowerPoint</vt:lpstr>
      <vt:lpstr>المحرك متعدد السرعات:</vt:lpstr>
      <vt:lpstr>المحرك متعدد السرعات السرعات غير المتضاعفة:</vt:lpstr>
      <vt:lpstr>تصميم دارة الاستطاعة والتحكم لمحرك سرعتين عادي</vt:lpstr>
      <vt:lpstr>تصميم دارة الاستطاعة والتحكم لمحرك سرعتين عادي دارة التحكم.</vt:lpstr>
      <vt:lpstr>تصميم دارة الاستطاعة والتحكم لمحرك سرعتين عادي دارة التحكم.</vt:lpstr>
      <vt:lpstr>المحرك متعدد السرعات السرعات المتضاعفة (محرك سرعتين (DAHLADER:</vt:lpstr>
      <vt:lpstr>المحرك متعدد السرعات السرعات المتضاعفة (محرك سرعتين (DAHLADER: التوصيل الخارجي.</vt:lpstr>
      <vt:lpstr>دارة الاستطاعة:</vt:lpstr>
      <vt:lpstr>دارة التحكم:</vt:lpstr>
      <vt:lpstr>المقلع الناعم soft starter:</vt:lpstr>
      <vt:lpstr>طريقة العمل:</vt:lpstr>
      <vt:lpstr>فوائد استخدام المقلع الناعم:</vt:lpstr>
      <vt:lpstr>التطبيقات التقليدية للمقلع الناعم </vt:lpstr>
      <vt:lpstr>عرض تقديمي في PowerPoint</vt:lpstr>
      <vt:lpstr>عرض تقديمي في PowerPoint</vt:lpstr>
      <vt:lpstr>عرض تقديمي في PowerPoint</vt:lpstr>
      <vt:lpstr>عرض تقديمي في PowerPoint</vt:lpstr>
      <vt:lpstr>عرض تقديمي في PowerPoint</vt:lpstr>
      <vt:lpstr>مفتاح التحويل الاوتوماتيكي Automatic Transfer Switch (ATS)</vt:lpstr>
      <vt:lpstr>أهمية لوحة ATS:</vt:lpstr>
      <vt:lpstr>آلية العمل: الوضع اليدوي Manual mode</vt:lpstr>
      <vt:lpstr>تصميم دارة التحكم </vt:lpstr>
      <vt:lpstr>تصميم دارة التحكم </vt:lpstr>
      <vt:lpstr>تصميم دارة التحكم </vt:lpstr>
      <vt:lpstr>دارة الاستطاعة</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التحكم الصناعي ”1“</dc:title>
  <dc:creator>maher</dc:creator>
  <cp:lastModifiedBy>Maher</cp:lastModifiedBy>
  <cp:revision>459</cp:revision>
  <dcterms:created xsi:type="dcterms:W3CDTF">2014-03-31T04:32:13Z</dcterms:created>
  <dcterms:modified xsi:type="dcterms:W3CDTF">2015-03-23T08:02:28Z</dcterms:modified>
</cp:coreProperties>
</file>