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slideshow.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2"/>
  </p:notesMasterIdLst>
  <p:sldIdLst>
    <p:sldId id="443" r:id="rId2"/>
    <p:sldId id="454" r:id="rId3"/>
    <p:sldId id="444" r:id="rId4"/>
    <p:sldId id="445" r:id="rId5"/>
    <p:sldId id="460" r:id="rId6"/>
    <p:sldId id="446" r:id="rId7"/>
    <p:sldId id="269" r:id="rId8"/>
    <p:sldId id="256" r:id="rId9"/>
    <p:sldId id="257" r:id="rId10"/>
    <p:sldId id="258" r:id="rId11"/>
    <p:sldId id="259" r:id="rId12"/>
    <p:sldId id="260" r:id="rId13"/>
    <p:sldId id="261" r:id="rId14"/>
    <p:sldId id="262" r:id="rId15"/>
    <p:sldId id="263" r:id="rId16"/>
    <p:sldId id="264" r:id="rId17"/>
    <p:sldId id="265" r:id="rId18"/>
    <p:sldId id="266"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369" r:id="rId35"/>
    <p:sldId id="285" r:id="rId36"/>
    <p:sldId id="368" r:id="rId37"/>
    <p:sldId id="286" r:id="rId38"/>
    <p:sldId id="287" r:id="rId39"/>
    <p:sldId id="288" r:id="rId40"/>
    <p:sldId id="289" r:id="rId41"/>
    <p:sldId id="290" r:id="rId42"/>
    <p:sldId id="371" r:id="rId43"/>
    <p:sldId id="291" r:id="rId44"/>
    <p:sldId id="293" r:id="rId45"/>
    <p:sldId id="294" r:id="rId46"/>
    <p:sldId id="372"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74" r:id="rId70"/>
    <p:sldId id="318" r:id="rId71"/>
    <p:sldId id="319" r:id="rId72"/>
    <p:sldId id="326" r:id="rId73"/>
    <p:sldId id="327" r:id="rId74"/>
    <p:sldId id="328" r:id="rId75"/>
    <p:sldId id="329" r:id="rId76"/>
    <p:sldId id="330" r:id="rId77"/>
    <p:sldId id="331" r:id="rId78"/>
    <p:sldId id="332" r:id="rId79"/>
    <p:sldId id="333" r:id="rId80"/>
    <p:sldId id="334" r:id="rId81"/>
    <p:sldId id="335" r:id="rId82"/>
    <p:sldId id="336" r:id="rId83"/>
    <p:sldId id="338" r:id="rId84"/>
    <p:sldId id="373" r:id="rId85"/>
    <p:sldId id="339" r:id="rId86"/>
    <p:sldId id="340" r:id="rId87"/>
    <p:sldId id="341" r:id="rId88"/>
    <p:sldId id="343" r:id="rId89"/>
    <p:sldId id="344" r:id="rId90"/>
    <p:sldId id="345" r:id="rId91"/>
    <p:sldId id="346" r:id="rId92"/>
    <p:sldId id="347" r:id="rId93"/>
    <p:sldId id="348" r:id="rId94"/>
    <p:sldId id="349" r:id="rId95"/>
    <p:sldId id="350" r:id="rId96"/>
    <p:sldId id="375"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409" r:id="rId115"/>
    <p:sldId id="408" r:id="rId116"/>
    <p:sldId id="376" r:id="rId117"/>
    <p:sldId id="381" r:id="rId118"/>
    <p:sldId id="377" r:id="rId119"/>
    <p:sldId id="378" r:id="rId120"/>
    <p:sldId id="379" r:id="rId121"/>
    <p:sldId id="380"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59" r:id="rId178"/>
    <p:sldId id="447" r:id="rId179"/>
    <p:sldId id="448" r:id="rId180"/>
    <p:sldId id="449" r:id="rId181"/>
    <p:sldId id="450" r:id="rId182"/>
    <p:sldId id="451" r:id="rId183"/>
    <p:sldId id="452" r:id="rId184"/>
    <p:sldId id="453" r:id="rId185"/>
    <p:sldId id="455" r:id="rId186"/>
    <p:sldId id="456" r:id="rId187"/>
    <p:sldId id="457" r:id="rId188"/>
    <p:sldId id="458" r:id="rId189"/>
    <p:sldId id="463" r:id="rId190"/>
    <p:sldId id="471" r:id="rId191"/>
    <p:sldId id="466" r:id="rId192"/>
    <p:sldId id="470" r:id="rId193"/>
    <p:sldId id="467" r:id="rId194"/>
    <p:sldId id="472" r:id="rId195"/>
    <p:sldId id="468" r:id="rId196"/>
    <p:sldId id="469" r:id="rId197"/>
    <p:sldId id="461" r:id="rId198"/>
    <p:sldId id="462" r:id="rId199"/>
    <p:sldId id="464" r:id="rId200"/>
    <p:sldId id="465" r:id="rId20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ajalla UI"/>
        <a:cs typeface="Majalla UI"/>
      </a:defRPr>
    </a:lvl1pPr>
    <a:lvl2pPr marL="457200" algn="r" rtl="1" fontAlgn="base">
      <a:spcBef>
        <a:spcPct val="0"/>
      </a:spcBef>
      <a:spcAft>
        <a:spcPct val="0"/>
      </a:spcAft>
      <a:defRPr kern="1200">
        <a:solidFill>
          <a:schemeClr val="tx1"/>
        </a:solidFill>
        <a:latin typeface="Arial" pitchFamily="34" charset="0"/>
        <a:ea typeface="Majalla UI"/>
        <a:cs typeface="Majalla UI"/>
      </a:defRPr>
    </a:lvl2pPr>
    <a:lvl3pPr marL="914400" algn="r" rtl="1" fontAlgn="base">
      <a:spcBef>
        <a:spcPct val="0"/>
      </a:spcBef>
      <a:spcAft>
        <a:spcPct val="0"/>
      </a:spcAft>
      <a:defRPr kern="1200">
        <a:solidFill>
          <a:schemeClr val="tx1"/>
        </a:solidFill>
        <a:latin typeface="Arial" pitchFamily="34" charset="0"/>
        <a:ea typeface="Majalla UI"/>
        <a:cs typeface="Majalla UI"/>
      </a:defRPr>
    </a:lvl3pPr>
    <a:lvl4pPr marL="1371600" algn="r" rtl="1" fontAlgn="base">
      <a:spcBef>
        <a:spcPct val="0"/>
      </a:spcBef>
      <a:spcAft>
        <a:spcPct val="0"/>
      </a:spcAft>
      <a:defRPr kern="1200">
        <a:solidFill>
          <a:schemeClr val="tx1"/>
        </a:solidFill>
        <a:latin typeface="Arial" pitchFamily="34" charset="0"/>
        <a:ea typeface="Majalla UI"/>
        <a:cs typeface="Majalla UI"/>
      </a:defRPr>
    </a:lvl4pPr>
    <a:lvl5pPr marL="1828800" algn="r" rtl="1" fontAlgn="base">
      <a:spcBef>
        <a:spcPct val="0"/>
      </a:spcBef>
      <a:spcAft>
        <a:spcPct val="0"/>
      </a:spcAft>
      <a:defRPr kern="1200">
        <a:solidFill>
          <a:schemeClr val="tx1"/>
        </a:solidFill>
        <a:latin typeface="Arial" pitchFamily="34" charset="0"/>
        <a:ea typeface="Majalla UI"/>
        <a:cs typeface="Majalla UI"/>
      </a:defRPr>
    </a:lvl5pPr>
    <a:lvl6pPr marL="2286000" algn="r" defTabSz="914400" rtl="1" eaLnBrk="1" latinLnBrk="0" hangingPunct="1">
      <a:defRPr kern="1200">
        <a:solidFill>
          <a:schemeClr val="tx1"/>
        </a:solidFill>
        <a:latin typeface="Arial" pitchFamily="34" charset="0"/>
        <a:ea typeface="Majalla UI"/>
        <a:cs typeface="Majalla UI"/>
      </a:defRPr>
    </a:lvl6pPr>
    <a:lvl7pPr marL="2743200" algn="r" defTabSz="914400" rtl="1" eaLnBrk="1" latinLnBrk="0" hangingPunct="1">
      <a:defRPr kern="1200">
        <a:solidFill>
          <a:schemeClr val="tx1"/>
        </a:solidFill>
        <a:latin typeface="Arial" pitchFamily="34" charset="0"/>
        <a:ea typeface="Majalla UI"/>
        <a:cs typeface="Majalla UI"/>
      </a:defRPr>
    </a:lvl7pPr>
    <a:lvl8pPr marL="3200400" algn="r" defTabSz="914400" rtl="1" eaLnBrk="1" latinLnBrk="0" hangingPunct="1">
      <a:defRPr kern="1200">
        <a:solidFill>
          <a:schemeClr val="tx1"/>
        </a:solidFill>
        <a:latin typeface="Arial" pitchFamily="34" charset="0"/>
        <a:ea typeface="Majalla UI"/>
        <a:cs typeface="Majalla UI"/>
      </a:defRPr>
    </a:lvl8pPr>
    <a:lvl9pPr marL="3657600" algn="r" defTabSz="914400" rtl="1" eaLnBrk="1" latinLnBrk="0" hangingPunct="1">
      <a:defRPr kern="1200">
        <a:solidFill>
          <a:schemeClr val="tx1"/>
        </a:solidFill>
        <a:latin typeface="Arial" pitchFamily="34" charset="0"/>
        <a:ea typeface="Majalla UI"/>
        <a:cs typeface="Majalla UI"/>
      </a:defRPr>
    </a:lvl9pPr>
  </p:defaultTextStyle>
  <p:modifyVerifier cryptProviderType="rsaFull" cryptAlgorithmClass="hash" cryptAlgorithmType="typeAny" cryptAlgorithmSid="4" spinCount="100000" saltData="1o1sd4w1coK4gywCuRetiw" hashData="jcXyEe7w1nYoYr6Xs8TI7SZ9LnE"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CA36"/>
    <a:srgbClr val="C30D9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2" autoAdjust="0"/>
    <p:restoredTop sz="92077" autoAdjust="0"/>
  </p:normalViewPr>
  <p:slideViewPr>
    <p:cSldViewPr>
      <p:cViewPr varScale="1">
        <p:scale>
          <a:sx n="105" d="100"/>
          <a:sy n="105" d="100"/>
        </p:scale>
        <p:origin x="-1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90" y="5616"/>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ea typeface="+mn-ea"/>
                <a:cs typeface="+mn-cs"/>
              </a:defRPr>
            </a:lvl1pPr>
          </a:lstStyle>
          <a:p>
            <a:pPr>
              <a:defRPr/>
            </a:pPr>
            <a:endParaRPr lang="ar-SA"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ea typeface="+mn-ea"/>
                <a:cs typeface="+mn-cs"/>
              </a:defRPr>
            </a:lvl1pPr>
          </a:lstStyle>
          <a:p>
            <a:pPr>
              <a:defRPr/>
            </a:pPr>
            <a:fld id="{4D7CF376-1DAD-4161-B633-85A615839D76}" type="datetimeFigureOut">
              <a:rPr lang="ar-SA"/>
              <a:pPr>
                <a:defRPr/>
              </a:pPr>
              <a:t>17/10/33</a:t>
            </a:fld>
            <a:endParaRPr lang="ar-S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ea typeface="+mn-ea"/>
                <a:cs typeface="+mn-cs"/>
              </a:defRPr>
            </a:lvl1pPr>
          </a:lstStyle>
          <a:p>
            <a:pPr>
              <a:defRPr/>
            </a:pPr>
            <a:endParaRPr lang="ar-SA"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ea typeface="+mn-ea"/>
                <a:cs typeface="+mn-cs"/>
              </a:defRPr>
            </a:lvl1pPr>
          </a:lstStyle>
          <a:p>
            <a:pPr>
              <a:defRPr/>
            </a:pPr>
            <a:fld id="{B264D4D8-92D0-4505-8B4E-50B9412FC2E5}" type="slidenum">
              <a:rPr lang="ar-SA"/>
              <a:pPr>
                <a:defRPr/>
              </a:pPr>
              <a:t>‹#›</a:t>
            </a:fld>
            <a:endParaRPr lang="ar-SA" dirty="0"/>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19811" name="عنصر نائب للملاحظات 2"/>
          <p:cNvSpPr>
            <a:spLocks noGrp="1"/>
          </p:cNvSpPr>
          <p:nvPr>
            <p:ph type="body" idx="1"/>
          </p:nvPr>
        </p:nvSpPr>
        <p:spPr bwMode="auto">
          <a:noFill/>
        </p:spPr>
        <p:txBody>
          <a:bodyPr/>
          <a:lstStyle/>
          <a:p>
            <a:pPr eaLnBrk="1" hangingPunct="1">
              <a:spcBef>
                <a:spcPct val="0"/>
              </a:spcBef>
            </a:pPr>
            <a:endParaRPr lang="ar-SA" smtClean="0"/>
          </a:p>
        </p:txBody>
      </p:sp>
      <p:sp>
        <p:nvSpPr>
          <p:cNvPr id="1198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E195DC-B667-4D5B-B1F2-FB4E626D63FB}" type="slidenum">
              <a:rPr lang="ar-SA" smtClean="0">
                <a:ea typeface="Majalla UI"/>
                <a:cs typeface="Majalla UI"/>
              </a:rPr>
              <a:pPr fontAlgn="base">
                <a:spcBef>
                  <a:spcPct val="0"/>
                </a:spcBef>
                <a:spcAft>
                  <a:spcPct val="0"/>
                </a:spcAft>
                <a:defRPr/>
              </a:pPr>
              <a:t>72</a:t>
            </a:fld>
            <a:endParaRPr lang="ar-SA" smtClean="0">
              <a:ea typeface="Majalla UI"/>
              <a:cs typeface="Majalla U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B264D4D8-92D0-4505-8B4E-50B9412FC2E5}" type="slidenum">
              <a:rPr lang="ar-SA" smtClean="0"/>
              <a:pPr>
                <a:defRPr/>
              </a:pPr>
              <a:t>154</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B264D4D8-92D0-4505-8B4E-50B9412FC2E5}" type="slidenum">
              <a:rPr lang="ar-SA" smtClean="0"/>
              <a:pPr>
                <a:defRPr/>
              </a:pPr>
              <a:t>177</a:t>
            </a:fld>
            <a:endParaRPr lang="ar-S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4" name="Date Placeholder 29"/>
          <p:cNvSpPr>
            <a:spLocks noGrp="1"/>
          </p:cNvSpPr>
          <p:nvPr>
            <p:ph type="dt" sz="half" idx="10"/>
          </p:nvPr>
        </p:nvSpPr>
        <p:spPr/>
        <p:txBody>
          <a:bodyPr/>
          <a:lstStyle>
            <a:lvl1pPr>
              <a:defRPr/>
            </a:lvl1pPr>
          </a:lstStyle>
          <a:p>
            <a:pPr>
              <a:defRPr/>
            </a:pPr>
            <a:fld id="{7B79AD46-1A95-4CA2-AD8A-7D5CEE01AFC3}" type="datetimeFigureOut">
              <a:rPr lang="ar-SA"/>
              <a:pPr>
                <a:defRPr/>
              </a:pPr>
              <a:t>17/10/33</a:t>
            </a:fld>
            <a:endParaRPr lang="ar-SA" dirty="0"/>
          </a:p>
        </p:txBody>
      </p:sp>
      <p:sp>
        <p:nvSpPr>
          <p:cNvPr id="5" name="Footer Placeholder 18"/>
          <p:cNvSpPr>
            <a:spLocks noGrp="1"/>
          </p:cNvSpPr>
          <p:nvPr>
            <p:ph type="ftr" sz="quarter" idx="11"/>
          </p:nvPr>
        </p:nvSpPr>
        <p:spPr/>
        <p:txBody>
          <a:bodyPr/>
          <a:lstStyle>
            <a:lvl1pPr>
              <a:defRPr/>
            </a:lvl1pPr>
          </a:lstStyle>
          <a:p>
            <a:pPr>
              <a:defRPr/>
            </a:pPr>
            <a:endParaRPr lang="ar-SA" dirty="0"/>
          </a:p>
        </p:txBody>
      </p:sp>
      <p:sp>
        <p:nvSpPr>
          <p:cNvPr id="6" name="Slide Number Placeholder 26"/>
          <p:cNvSpPr>
            <a:spLocks noGrp="1"/>
          </p:cNvSpPr>
          <p:nvPr>
            <p:ph type="sldNum" sz="quarter" idx="12"/>
          </p:nvPr>
        </p:nvSpPr>
        <p:spPr/>
        <p:txBody>
          <a:bodyPr/>
          <a:lstStyle>
            <a:lvl1pPr>
              <a:defRPr/>
            </a:lvl1pPr>
          </a:lstStyle>
          <a:p>
            <a:pPr>
              <a:defRPr/>
            </a:pPr>
            <a:fld id="{CE787D75-20F8-420A-A2EF-1D369D2157CA}" type="slidenum">
              <a:rPr lang="ar-SA"/>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72BED397-9E3C-4D54-8868-BB482FA03EFC}" type="datetimeFigureOut">
              <a:rPr lang="ar-SA"/>
              <a:pPr>
                <a:defRPr/>
              </a:pPr>
              <a:t>17/10/33</a:t>
            </a:fld>
            <a:endParaRPr lang="ar-SA" dirty="0"/>
          </a:p>
        </p:txBody>
      </p:sp>
      <p:sp>
        <p:nvSpPr>
          <p:cNvPr id="5" name="Footer Placeholder 21"/>
          <p:cNvSpPr>
            <a:spLocks noGrp="1"/>
          </p:cNvSpPr>
          <p:nvPr>
            <p:ph type="ftr" sz="quarter" idx="11"/>
          </p:nvPr>
        </p:nvSpPr>
        <p:spPr/>
        <p:txBody>
          <a:bodyPr/>
          <a:lstStyle>
            <a:lvl1pPr>
              <a:defRPr/>
            </a:lvl1pPr>
          </a:lstStyle>
          <a:p>
            <a:pPr>
              <a:defRPr/>
            </a:pPr>
            <a:endParaRPr lang="ar-SA" dirty="0"/>
          </a:p>
        </p:txBody>
      </p:sp>
      <p:sp>
        <p:nvSpPr>
          <p:cNvPr id="6" name="Slide Number Placeholder 17"/>
          <p:cNvSpPr>
            <a:spLocks noGrp="1"/>
          </p:cNvSpPr>
          <p:nvPr>
            <p:ph type="sldNum" sz="quarter" idx="12"/>
          </p:nvPr>
        </p:nvSpPr>
        <p:spPr/>
        <p:txBody>
          <a:bodyPr/>
          <a:lstStyle>
            <a:lvl1pPr>
              <a:defRPr/>
            </a:lvl1pPr>
          </a:lstStyle>
          <a:p>
            <a:pPr>
              <a:defRPr/>
            </a:pPr>
            <a:fld id="{C64CF9CE-ACAC-4CA7-B057-F751567523A9}" type="slidenum">
              <a:rPr lang="ar-SA"/>
              <a:pPr>
                <a:defRPr/>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D13C8D15-BB8E-46BC-8FBD-59523705E1F8}" type="datetimeFigureOut">
              <a:rPr lang="ar-SA"/>
              <a:pPr>
                <a:defRPr/>
              </a:pPr>
              <a:t>17/10/33</a:t>
            </a:fld>
            <a:endParaRPr lang="ar-SA" dirty="0"/>
          </a:p>
        </p:txBody>
      </p:sp>
      <p:sp>
        <p:nvSpPr>
          <p:cNvPr id="5" name="Footer Placeholder 21"/>
          <p:cNvSpPr>
            <a:spLocks noGrp="1"/>
          </p:cNvSpPr>
          <p:nvPr>
            <p:ph type="ftr" sz="quarter" idx="11"/>
          </p:nvPr>
        </p:nvSpPr>
        <p:spPr/>
        <p:txBody>
          <a:bodyPr/>
          <a:lstStyle>
            <a:lvl1pPr>
              <a:defRPr/>
            </a:lvl1pPr>
          </a:lstStyle>
          <a:p>
            <a:pPr>
              <a:defRPr/>
            </a:pPr>
            <a:endParaRPr lang="ar-SA" dirty="0"/>
          </a:p>
        </p:txBody>
      </p:sp>
      <p:sp>
        <p:nvSpPr>
          <p:cNvPr id="6" name="Slide Number Placeholder 17"/>
          <p:cNvSpPr>
            <a:spLocks noGrp="1"/>
          </p:cNvSpPr>
          <p:nvPr>
            <p:ph type="sldNum" sz="quarter" idx="12"/>
          </p:nvPr>
        </p:nvSpPr>
        <p:spPr/>
        <p:txBody>
          <a:bodyPr/>
          <a:lstStyle>
            <a:lvl1pPr>
              <a:defRPr/>
            </a:lvl1pPr>
          </a:lstStyle>
          <a:p>
            <a:pPr>
              <a:defRPr/>
            </a:pPr>
            <a:fld id="{1188221B-E3BA-499E-8504-E889E2D292EE}" type="slidenum">
              <a:rPr lang="ar-SA"/>
              <a:pPr>
                <a:defRPr/>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B565D03A-EF61-401E-988E-3C9C01C71A92}" type="slidenum">
              <a:rPr lang="ar-SA"/>
              <a:pPr>
                <a:defRPr/>
              </a:pPr>
              <a:t>‹#›</a:t>
            </a:fld>
            <a:endParaRPr lang="en-US" dirty="0"/>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dirty="0"/>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AEB14404-365F-4EE2-BD17-781585E89AF0}" type="datetimeFigureOut">
              <a:rPr lang="ar-SA"/>
              <a:pPr>
                <a:defRPr/>
              </a:pPr>
              <a:t>17/10/33</a:t>
            </a:fld>
            <a:endParaRPr lang="ar-SA" dirty="0"/>
          </a:p>
        </p:txBody>
      </p:sp>
      <p:sp>
        <p:nvSpPr>
          <p:cNvPr id="5" name="Footer Placeholder 21"/>
          <p:cNvSpPr>
            <a:spLocks noGrp="1"/>
          </p:cNvSpPr>
          <p:nvPr>
            <p:ph type="ftr" sz="quarter" idx="11"/>
          </p:nvPr>
        </p:nvSpPr>
        <p:spPr/>
        <p:txBody>
          <a:bodyPr/>
          <a:lstStyle>
            <a:lvl1pPr>
              <a:defRPr/>
            </a:lvl1pPr>
          </a:lstStyle>
          <a:p>
            <a:pPr>
              <a:defRPr/>
            </a:pPr>
            <a:endParaRPr lang="ar-SA" dirty="0"/>
          </a:p>
        </p:txBody>
      </p:sp>
      <p:sp>
        <p:nvSpPr>
          <p:cNvPr id="6" name="Slide Number Placeholder 17"/>
          <p:cNvSpPr>
            <a:spLocks noGrp="1"/>
          </p:cNvSpPr>
          <p:nvPr>
            <p:ph type="sldNum" sz="quarter" idx="12"/>
          </p:nvPr>
        </p:nvSpPr>
        <p:spPr/>
        <p:txBody>
          <a:bodyPr/>
          <a:lstStyle>
            <a:lvl1pPr>
              <a:defRPr/>
            </a:lvl1pPr>
          </a:lstStyle>
          <a:p>
            <a:pPr>
              <a:defRPr/>
            </a:pPr>
            <a:fld id="{2931A17A-94B2-4D53-A1E9-A68492075CE1}" type="slidenum">
              <a:rPr lang="ar-SA"/>
              <a:pPr>
                <a:defRPr/>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lvl1pPr>
              <a:defRPr/>
            </a:lvl1pPr>
          </a:lstStyle>
          <a:p>
            <a:pPr>
              <a:defRPr/>
            </a:pPr>
            <a:fld id="{04A81A2B-C00E-463F-B63E-62F928A75A8C}" type="datetimeFigureOut">
              <a:rPr lang="ar-SA"/>
              <a:pPr>
                <a:defRPr/>
              </a:pPr>
              <a:t>17/10/33</a:t>
            </a:fld>
            <a:endParaRPr lang="ar-SA" dirty="0"/>
          </a:p>
        </p:txBody>
      </p:sp>
      <p:sp>
        <p:nvSpPr>
          <p:cNvPr id="5" name="Footer Placeholder 4"/>
          <p:cNvSpPr>
            <a:spLocks noGrp="1"/>
          </p:cNvSpPr>
          <p:nvPr>
            <p:ph type="ftr" sz="quarter" idx="11"/>
          </p:nvPr>
        </p:nvSpPr>
        <p:spPr/>
        <p:txBody>
          <a:bodyPr/>
          <a:lstStyle>
            <a:lvl1pPr>
              <a:defRPr/>
            </a:lvl1pPr>
          </a:lstStyle>
          <a:p>
            <a:pPr>
              <a:defRPr/>
            </a:pPr>
            <a:endParaRPr lang="ar-SA" dirty="0"/>
          </a:p>
        </p:txBody>
      </p:sp>
      <p:sp>
        <p:nvSpPr>
          <p:cNvPr id="6" name="Slide Number Placeholder 5"/>
          <p:cNvSpPr>
            <a:spLocks noGrp="1"/>
          </p:cNvSpPr>
          <p:nvPr>
            <p:ph type="sldNum" sz="quarter" idx="12"/>
          </p:nvPr>
        </p:nvSpPr>
        <p:spPr/>
        <p:txBody>
          <a:bodyPr/>
          <a:lstStyle>
            <a:lvl1pPr>
              <a:defRPr/>
            </a:lvl1pPr>
          </a:lstStyle>
          <a:p>
            <a:pPr>
              <a:defRPr/>
            </a:pPr>
            <a:fld id="{9D7B174E-B96C-4DD7-A0FB-29537C19E46A}" type="slidenum">
              <a:rPr lang="ar-SA"/>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fld id="{75542473-1237-444F-B292-B9D71D33070A}" type="datetimeFigureOut">
              <a:rPr lang="ar-SA"/>
              <a:pPr>
                <a:defRPr/>
              </a:pPr>
              <a:t>17/10/33</a:t>
            </a:fld>
            <a:endParaRPr lang="ar-SA" dirty="0"/>
          </a:p>
        </p:txBody>
      </p:sp>
      <p:sp>
        <p:nvSpPr>
          <p:cNvPr id="6" name="Footer Placeholder 21"/>
          <p:cNvSpPr>
            <a:spLocks noGrp="1"/>
          </p:cNvSpPr>
          <p:nvPr>
            <p:ph type="ftr" sz="quarter" idx="11"/>
          </p:nvPr>
        </p:nvSpPr>
        <p:spPr/>
        <p:txBody>
          <a:bodyPr/>
          <a:lstStyle>
            <a:lvl1pPr>
              <a:defRPr/>
            </a:lvl1pPr>
          </a:lstStyle>
          <a:p>
            <a:pPr>
              <a:defRPr/>
            </a:pPr>
            <a:endParaRPr lang="ar-SA" dirty="0"/>
          </a:p>
        </p:txBody>
      </p:sp>
      <p:sp>
        <p:nvSpPr>
          <p:cNvPr id="7" name="Slide Number Placeholder 17"/>
          <p:cNvSpPr>
            <a:spLocks noGrp="1"/>
          </p:cNvSpPr>
          <p:nvPr>
            <p:ph type="sldNum" sz="quarter" idx="12"/>
          </p:nvPr>
        </p:nvSpPr>
        <p:spPr/>
        <p:txBody>
          <a:bodyPr/>
          <a:lstStyle>
            <a:lvl1pPr>
              <a:defRPr/>
            </a:lvl1pPr>
          </a:lstStyle>
          <a:p>
            <a:pPr>
              <a:defRPr/>
            </a:pPr>
            <a:fld id="{66C61954-BC54-4BD2-AF99-EA60B58F6C3B}" type="slidenum">
              <a:rPr lang="ar-SA"/>
              <a:pPr>
                <a:defRPr/>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9"/>
          <p:cNvSpPr>
            <a:spLocks noGrp="1"/>
          </p:cNvSpPr>
          <p:nvPr>
            <p:ph type="dt" sz="half" idx="10"/>
          </p:nvPr>
        </p:nvSpPr>
        <p:spPr/>
        <p:txBody>
          <a:bodyPr/>
          <a:lstStyle>
            <a:lvl1pPr>
              <a:defRPr/>
            </a:lvl1pPr>
          </a:lstStyle>
          <a:p>
            <a:pPr>
              <a:defRPr/>
            </a:pPr>
            <a:fld id="{3ECF5D48-4D25-49B3-A3E9-A8CFC9D2A36F}" type="datetimeFigureOut">
              <a:rPr lang="ar-SA"/>
              <a:pPr>
                <a:defRPr/>
              </a:pPr>
              <a:t>17/10/33</a:t>
            </a:fld>
            <a:endParaRPr lang="ar-SA" dirty="0"/>
          </a:p>
        </p:txBody>
      </p:sp>
      <p:sp>
        <p:nvSpPr>
          <p:cNvPr id="8" name="Footer Placeholder 21"/>
          <p:cNvSpPr>
            <a:spLocks noGrp="1"/>
          </p:cNvSpPr>
          <p:nvPr>
            <p:ph type="ftr" sz="quarter" idx="11"/>
          </p:nvPr>
        </p:nvSpPr>
        <p:spPr/>
        <p:txBody>
          <a:bodyPr/>
          <a:lstStyle>
            <a:lvl1pPr>
              <a:defRPr/>
            </a:lvl1pPr>
          </a:lstStyle>
          <a:p>
            <a:pPr>
              <a:defRPr/>
            </a:pPr>
            <a:endParaRPr lang="ar-SA" dirty="0"/>
          </a:p>
        </p:txBody>
      </p:sp>
      <p:sp>
        <p:nvSpPr>
          <p:cNvPr id="9" name="Slide Number Placeholder 17"/>
          <p:cNvSpPr>
            <a:spLocks noGrp="1"/>
          </p:cNvSpPr>
          <p:nvPr>
            <p:ph type="sldNum" sz="quarter" idx="12"/>
          </p:nvPr>
        </p:nvSpPr>
        <p:spPr/>
        <p:txBody>
          <a:bodyPr/>
          <a:lstStyle>
            <a:lvl1pPr>
              <a:defRPr/>
            </a:lvl1pPr>
          </a:lstStyle>
          <a:p>
            <a:pPr>
              <a:defRPr/>
            </a:pPr>
            <a:fld id="{2A86FBF3-5331-4DF6-9C19-C6B4B68AF69D}" type="slidenum">
              <a:rPr lang="ar-SA"/>
              <a:pPr>
                <a:defRPr/>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Date Placeholder 9"/>
          <p:cNvSpPr>
            <a:spLocks noGrp="1"/>
          </p:cNvSpPr>
          <p:nvPr>
            <p:ph type="dt" sz="half" idx="10"/>
          </p:nvPr>
        </p:nvSpPr>
        <p:spPr/>
        <p:txBody>
          <a:bodyPr/>
          <a:lstStyle>
            <a:lvl1pPr>
              <a:defRPr/>
            </a:lvl1pPr>
          </a:lstStyle>
          <a:p>
            <a:pPr>
              <a:defRPr/>
            </a:pPr>
            <a:fld id="{F2351CA0-D810-4743-B00E-9DFE53C0BEEE}" type="datetimeFigureOut">
              <a:rPr lang="ar-SA"/>
              <a:pPr>
                <a:defRPr/>
              </a:pPr>
              <a:t>17/10/33</a:t>
            </a:fld>
            <a:endParaRPr lang="ar-SA" dirty="0"/>
          </a:p>
        </p:txBody>
      </p:sp>
      <p:sp>
        <p:nvSpPr>
          <p:cNvPr id="4" name="Footer Placeholder 21"/>
          <p:cNvSpPr>
            <a:spLocks noGrp="1"/>
          </p:cNvSpPr>
          <p:nvPr>
            <p:ph type="ftr" sz="quarter" idx="11"/>
          </p:nvPr>
        </p:nvSpPr>
        <p:spPr/>
        <p:txBody>
          <a:bodyPr/>
          <a:lstStyle>
            <a:lvl1pPr>
              <a:defRPr/>
            </a:lvl1pPr>
          </a:lstStyle>
          <a:p>
            <a:pPr>
              <a:defRPr/>
            </a:pPr>
            <a:endParaRPr lang="ar-SA" dirty="0"/>
          </a:p>
        </p:txBody>
      </p:sp>
      <p:sp>
        <p:nvSpPr>
          <p:cNvPr id="5" name="Slide Number Placeholder 17"/>
          <p:cNvSpPr>
            <a:spLocks noGrp="1"/>
          </p:cNvSpPr>
          <p:nvPr>
            <p:ph type="sldNum" sz="quarter" idx="12"/>
          </p:nvPr>
        </p:nvSpPr>
        <p:spPr/>
        <p:txBody>
          <a:bodyPr/>
          <a:lstStyle>
            <a:lvl1pPr>
              <a:defRPr/>
            </a:lvl1pPr>
          </a:lstStyle>
          <a:p>
            <a:pPr>
              <a:defRPr/>
            </a:pPr>
            <a:fld id="{509B88E9-36FF-4022-88F7-03FA03E5F4BC}" type="slidenum">
              <a:rPr lang="ar-SA"/>
              <a:pPr>
                <a:defRPr/>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EACA5BF-B599-4398-9DBD-DDCA4E43B3F6}" type="datetimeFigureOut">
              <a:rPr lang="ar-SA"/>
              <a:pPr>
                <a:defRPr/>
              </a:pPr>
              <a:t>17/10/33</a:t>
            </a:fld>
            <a:endParaRPr lang="ar-SA" dirty="0"/>
          </a:p>
        </p:txBody>
      </p:sp>
      <p:sp>
        <p:nvSpPr>
          <p:cNvPr id="3" name="Footer Placeholder 21"/>
          <p:cNvSpPr>
            <a:spLocks noGrp="1"/>
          </p:cNvSpPr>
          <p:nvPr>
            <p:ph type="ftr" sz="quarter" idx="11"/>
          </p:nvPr>
        </p:nvSpPr>
        <p:spPr/>
        <p:txBody>
          <a:bodyPr/>
          <a:lstStyle>
            <a:lvl1pPr>
              <a:defRPr/>
            </a:lvl1pPr>
          </a:lstStyle>
          <a:p>
            <a:pPr>
              <a:defRPr/>
            </a:pPr>
            <a:endParaRPr lang="ar-SA" dirty="0"/>
          </a:p>
        </p:txBody>
      </p:sp>
      <p:sp>
        <p:nvSpPr>
          <p:cNvPr id="4" name="Slide Number Placeholder 17"/>
          <p:cNvSpPr>
            <a:spLocks noGrp="1"/>
          </p:cNvSpPr>
          <p:nvPr>
            <p:ph type="sldNum" sz="quarter" idx="12"/>
          </p:nvPr>
        </p:nvSpPr>
        <p:spPr/>
        <p:txBody>
          <a:bodyPr/>
          <a:lstStyle>
            <a:lvl1pPr>
              <a:defRPr/>
            </a:lvl1pPr>
          </a:lstStyle>
          <a:p>
            <a:pPr>
              <a:defRPr/>
            </a:pPr>
            <a:fld id="{D6879D81-0ECB-462C-BEF2-D15B72DFC43E}" type="slidenum">
              <a:rPr lang="ar-SA"/>
              <a:pPr>
                <a:defRPr/>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fld id="{10A7FF91-7326-4895-A6D4-71E4C6E9A4C2}" type="datetimeFigureOut">
              <a:rPr lang="ar-SA"/>
              <a:pPr>
                <a:defRPr/>
              </a:pPr>
              <a:t>17/10/33</a:t>
            </a:fld>
            <a:endParaRPr lang="ar-SA" dirty="0"/>
          </a:p>
        </p:txBody>
      </p:sp>
      <p:sp>
        <p:nvSpPr>
          <p:cNvPr id="6" name="Footer Placeholder 21"/>
          <p:cNvSpPr>
            <a:spLocks noGrp="1"/>
          </p:cNvSpPr>
          <p:nvPr>
            <p:ph type="ftr" sz="quarter" idx="11"/>
          </p:nvPr>
        </p:nvSpPr>
        <p:spPr/>
        <p:txBody>
          <a:bodyPr/>
          <a:lstStyle>
            <a:lvl1pPr>
              <a:defRPr/>
            </a:lvl1pPr>
          </a:lstStyle>
          <a:p>
            <a:pPr>
              <a:defRPr/>
            </a:pPr>
            <a:endParaRPr lang="ar-SA" dirty="0"/>
          </a:p>
        </p:txBody>
      </p:sp>
      <p:sp>
        <p:nvSpPr>
          <p:cNvPr id="7" name="Slide Number Placeholder 17"/>
          <p:cNvSpPr>
            <a:spLocks noGrp="1"/>
          </p:cNvSpPr>
          <p:nvPr>
            <p:ph type="sldNum" sz="quarter" idx="12"/>
          </p:nvPr>
        </p:nvSpPr>
        <p:spPr/>
        <p:txBody>
          <a:bodyPr/>
          <a:lstStyle>
            <a:lvl1pPr>
              <a:defRPr/>
            </a:lvl1pPr>
          </a:lstStyle>
          <a:p>
            <a:pPr>
              <a:defRPr/>
            </a:pPr>
            <a:fld id="{8479F317-3657-4A91-9E23-4C0D44AD2DE4}" type="slidenum">
              <a:rPr lang="ar-SA"/>
              <a:pPr>
                <a:defRPr/>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9" name="Date Placeholder 4"/>
          <p:cNvSpPr>
            <a:spLocks noGrp="1"/>
          </p:cNvSpPr>
          <p:nvPr>
            <p:ph type="dt" sz="half" idx="10"/>
          </p:nvPr>
        </p:nvSpPr>
        <p:spPr/>
        <p:txBody>
          <a:bodyPr/>
          <a:lstStyle>
            <a:lvl1pPr>
              <a:defRPr/>
            </a:lvl1pPr>
          </a:lstStyle>
          <a:p>
            <a:pPr>
              <a:defRPr/>
            </a:pPr>
            <a:fld id="{018D041F-044B-446F-ABB9-C5AE76D7BFAE}" type="datetimeFigureOut">
              <a:rPr lang="ar-SA"/>
              <a:pPr>
                <a:defRPr/>
              </a:pPr>
              <a:t>17/10/33</a:t>
            </a:fld>
            <a:endParaRPr lang="ar-SA" dirty="0"/>
          </a:p>
        </p:txBody>
      </p:sp>
      <p:sp>
        <p:nvSpPr>
          <p:cNvPr id="10" name="Footer Placeholder 5"/>
          <p:cNvSpPr>
            <a:spLocks noGrp="1"/>
          </p:cNvSpPr>
          <p:nvPr>
            <p:ph type="ftr" sz="quarter" idx="11"/>
          </p:nvPr>
        </p:nvSpPr>
        <p:spPr/>
        <p:txBody>
          <a:bodyPr/>
          <a:lstStyle>
            <a:lvl1pPr>
              <a:defRPr/>
            </a:lvl1pPr>
          </a:lstStyle>
          <a:p>
            <a:pPr>
              <a:defRPr/>
            </a:pPr>
            <a:endParaRPr lang="ar-SA"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6A5406C-239E-493F-887D-A6DA7A6B5430}" type="slidenum">
              <a:rPr lang="ar-SA"/>
              <a:pPr>
                <a:defRPr/>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5000" r="-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ar-SA" smtClean="0"/>
              <a:t>انقر لتحرير نمط العنوان الرئيسي</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30D95CBC-F715-4F7F-A137-CF9B50EB96E1}" type="datetimeFigureOut">
              <a:rPr lang="ar-SA"/>
              <a:pPr>
                <a:defRPr/>
              </a:pPr>
              <a:t>17/10/33</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97992A80-9C8E-4E85-B142-69B120546E4C}" type="slidenum">
              <a:rPr lang="ar-SA"/>
              <a:pPr>
                <a:defRPr/>
              </a:pPr>
              <a:t>‹#›</a:t>
            </a:fld>
            <a:endParaRPr lang="ar-SA"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3" r:id="rId1"/>
    <p:sldLayoutId id="2147483725" r:id="rId2"/>
    <p:sldLayoutId id="2147483734" r:id="rId3"/>
    <p:sldLayoutId id="2147483726" r:id="rId4"/>
    <p:sldLayoutId id="2147483727" r:id="rId5"/>
    <p:sldLayoutId id="2147483728" r:id="rId6"/>
    <p:sldLayoutId id="2147483729" r:id="rId7"/>
    <p:sldLayoutId id="2147483730" r:id="rId8"/>
    <p:sldLayoutId id="2147483735" r:id="rId9"/>
    <p:sldLayoutId id="2147483731" r:id="rId10"/>
    <p:sldLayoutId id="2147483732" r:id="rId11"/>
    <p:sldLayoutId id="2147483736" r:id="rId12"/>
  </p:sldLayoutIdLst>
  <p:txStyles>
    <p:titleStyle>
      <a:lvl1pPr algn="l" rtl="1" eaLnBrk="1" fontAlgn="base" hangingPunct="1">
        <a:spcBef>
          <a:spcPct val="0"/>
        </a:spcBef>
        <a:spcAft>
          <a:spcPct val="0"/>
        </a:spcAft>
        <a:defRPr sz="5000" kern="1200">
          <a:solidFill>
            <a:schemeClr val="tx2"/>
          </a:solidFill>
          <a:latin typeface="+mj-lt"/>
          <a:ea typeface="+mj-ea"/>
          <a:cs typeface="+mj-cs"/>
        </a:defRPr>
      </a:lvl1pPr>
      <a:lvl2pPr algn="l" rtl="1" eaLnBrk="1" fontAlgn="base" hangingPunct="1">
        <a:spcBef>
          <a:spcPct val="0"/>
        </a:spcBef>
        <a:spcAft>
          <a:spcPct val="0"/>
        </a:spcAft>
        <a:defRPr sz="5000">
          <a:solidFill>
            <a:schemeClr val="tx2"/>
          </a:solidFill>
          <a:latin typeface="Calibri" pitchFamily="34" charset="0"/>
          <a:cs typeface="Traditional Arabic" pitchFamily="18" charset="-78"/>
        </a:defRPr>
      </a:lvl2pPr>
      <a:lvl3pPr algn="l" rtl="1" eaLnBrk="1" fontAlgn="base" hangingPunct="1">
        <a:spcBef>
          <a:spcPct val="0"/>
        </a:spcBef>
        <a:spcAft>
          <a:spcPct val="0"/>
        </a:spcAft>
        <a:defRPr sz="5000">
          <a:solidFill>
            <a:schemeClr val="tx2"/>
          </a:solidFill>
          <a:latin typeface="Calibri" pitchFamily="34" charset="0"/>
          <a:cs typeface="Traditional Arabic" pitchFamily="18" charset="-78"/>
        </a:defRPr>
      </a:lvl3pPr>
      <a:lvl4pPr algn="l" rtl="1" eaLnBrk="1" fontAlgn="base" hangingPunct="1">
        <a:spcBef>
          <a:spcPct val="0"/>
        </a:spcBef>
        <a:spcAft>
          <a:spcPct val="0"/>
        </a:spcAft>
        <a:defRPr sz="5000">
          <a:solidFill>
            <a:schemeClr val="tx2"/>
          </a:solidFill>
          <a:latin typeface="Calibri" pitchFamily="34" charset="0"/>
          <a:cs typeface="Traditional Arabic" pitchFamily="18" charset="-78"/>
        </a:defRPr>
      </a:lvl4pPr>
      <a:lvl5pPr algn="l" rtl="1" eaLnBrk="1" fontAlgn="base" hangingPunct="1">
        <a:spcBef>
          <a:spcPct val="0"/>
        </a:spcBef>
        <a:spcAft>
          <a:spcPct val="0"/>
        </a:spcAft>
        <a:defRPr sz="5000">
          <a:solidFill>
            <a:schemeClr val="tx2"/>
          </a:solidFill>
          <a:latin typeface="Calibri" pitchFamily="34" charset="0"/>
          <a:cs typeface="Traditional Arabic" pitchFamily="18" charset="-78"/>
        </a:defRPr>
      </a:lvl5pPr>
      <a:lvl6pPr marL="457200" algn="l" rtl="1" eaLnBrk="1" fontAlgn="base" hangingPunct="1">
        <a:spcBef>
          <a:spcPct val="0"/>
        </a:spcBef>
        <a:spcAft>
          <a:spcPct val="0"/>
        </a:spcAft>
        <a:defRPr sz="5000">
          <a:solidFill>
            <a:schemeClr val="tx2"/>
          </a:solidFill>
          <a:latin typeface="Calibri" pitchFamily="34" charset="0"/>
          <a:cs typeface="Traditional Arabic" pitchFamily="18" charset="-78"/>
        </a:defRPr>
      </a:lvl6pPr>
      <a:lvl7pPr marL="914400" algn="l" rtl="1" eaLnBrk="1" fontAlgn="base" hangingPunct="1">
        <a:spcBef>
          <a:spcPct val="0"/>
        </a:spcBef>
        <a:spcAft>
          <a:spcPct val="0"/>
        </a:spcAft>
        <a:defRPr sz="5000">
          <a:solidFill>
            <a:schemeClr val="tx2"/>
          </a:solidFill>
          <a:latin typeface="Calibri" pitchFamily="34" charset="0"/>
          <a:cs typeface="Traditional Arabic" pitchFamily="18" charset="-78"/>
        </a:defRPr>
      </a:lvl7pPr>
      <a:lvl8pPr marL="1371600" algn="l" rtl="1" eaLnBrk="1" fontAlgn="base" hangingPunct="1">
        <a:spcBef>
          <a:spcPct val="0"/>
        </a:spcBef>
        <a:spcAft>
          <a:spcPct val="0"/>
        </a:spcAft>
        <a:defRPr sz="5000">
          <a:solidFill>
            <a:schemeClr val="tx2"/>
          </a:solidFill>
          <a:latin typeface="Calibri" pitchFamily="34" charset="0"/>
          <a:cs typeface="Traditional Arabic" pitchFamily="18" charset="-78"/>
        </a:defRPr>
      </a:lvl8pPr>
      <a:lvl9pPr marL="1828800" algn="l" rtl="1" eaLnBrk="1" fontAlgn="base" hangingPunct="1">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eaLnBrk="1" fontAlgn="base" hangingPunct="1">
        <a:spcBef>
          <a:spcPct val="20000"/>
        </a:spcBef>
        <a:spcAft>
          <a:spcPct val="0"/>
        </a:spcAft>
        <a:buClr>
          <a:srgbClr val="C32D2E"/>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1" fontAlgn="base" hangingPunct="1">
        <a:spcBef>
          <a:spcPct val="20000"/>
        </a:spcBef>
        <a:spcAft>
          <a:spcPct val="0"/>
        </a:spcAft>
        <a:buClr>
          <a:srgbClr val="C32D2E"/>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1" fontAlgn="base" hangingPunct="1">
        <a:spcBef>
          <a:spcPct val="20000"/>
        </a:spcBef>
        <a:spcAft>
          <a:spcPct val="0"/>
        </a:spcAft>
        <a:buClr>
          <a:srgbClr val="84AA33"/>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0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77.xml.rels><?xml version="1.0" encoding="UTF-8" standalone="yes"?>
<Relationships xmlns="http://schemas.openxmlformats.org/package/2006/relationships"><Relationship Id="rId8" Type="http://schemas.openxmlformats.org/officeDocument/2006/relationships/slide" Target="slide182.xml"/><Relationship Id="rId13" Type="http://schemas.openxmlformats.org/officeDocument/2006/relationships/slide" Target="slide186.xml"/><Relationship Id="rId3" Type="http://schemas.openxmlformats.org/officeDocument/2006/relationships/image" Target="../media/image36.png"/><Relationship Id="rId7" Type="http://schemas.openxmlformats.org/officeDocument/2006/relationships/slide" Target="slide181.xml"/><Relationship Id="rId12" Type="http://schemas.openxmlformats.org/officeDocument/2006/relationships/slide" Target="slide18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0.xml"/><Relationship Id="rId11" Type="http://schemas.openxmlformats.org/officeDocument/2006/relationships/slide" Target="slide185.xml"/><Relationship Id="rId5" Type="http://schemas.openxmlformats.org/officeDocument/2006/relationships/slide" Target="slide179.xml"/><Relationship Id="rId15" Type="http://schemas.openxmlformats.org/officeDocument/2006/relationships/slide" Target="slide6.xml"/><Relationship Id="rId10" Type="http://schemas.openxmlformats.org/officeDocument/2006/relationships/slide" Target="slide184.xml"/><Relationship Id="rId4" Type="http://schemas.openxmlformats.org/officeDocument/2006/relationships/slide" Target="slide178.xml"/><Relationship Id="rId9" Type="http://schemas.openxmlformats.org/officeDocument/2006/relationships/slide" Target="slide183.xml"/><Relationship Id="rId14" Type="http://schemas.openxmlformats.org/officeDocument/2006/relationships/slide" Target="slide188.xml"/></Relationships>
</file>

<file path=ppt/slides/_rels/slide178.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80.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slide" Target="slide197.xml"/></Relationships>
</file>

<file path=ppt/slides/_rels/slide191.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slide" Target="slide19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slide" Target="slide200.xml"/><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ljemabi@yahoo.com" TargetMode="External"/><Relationship Id="rId2" Type="http://schemas.openxmlformats.org/officeDocument/2006/relationships/hyperlink" Target="http://mrd.mail.yahoo.com/compose?To=aljemabi@yahoo.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114.xml"/><Relationship Id="rId3" Type="http://schemas.openxmlformats.org/officeDocument/2006/relationships/image" Target="../media/image3.jpeg"/><Relationship Id="rId7" Type="http://schemas.openxmlformats.org/officeDocument/2006/relationships/slide" Target="slide42.xml"/><Relationship Id="rId12" Type="http://schemas.openxmlformats.org/officeDocument/2006/relationships/slide" Target="slide106.xml"/><Relationship Id="rId17" Type="http://schemas.openxmlformats.org/officeDocument/2006/relationships/image" Target="../media/image5.jpeg"/><Relationship Id="rId2" Type="http://schemas.openxmlformats.org/officeDocument/2006/relationships/slide" Target="slide6.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96.xml"/><Relationship Id="rId5" Type="http://schemas.openxmlformats.org/officeDocument/2006/relationships/slide" Target="slide19.xml"/><Relationship Id="rId15" Type="http://schemas.openxmlformats.org/officeDocument/2006/relationships/slide" Target="slide177.xml"/><Relationship Id="rId10" Type="http://schemas.openxmlformats.org/officeDocument/2006/relationships/slide" Target="slide89.xml"/><Relationship Id="rId4" Type="http://schemas.openxmlformats.org/officeDocument/2006/relationships/slide" Target="slide7.xml"/><Relationship Id="rId9" Type="http://schemas.openxmlformats.org/officeDocument/2006/relationships/slide" Target="slide72.xml"/><Relationship Id="rId14" Type="http://schemas.openxmlformats.org/officeDocument/2006/relationships/slide" Target="slide1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2.ppt"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4800" y="1371600"/>
            <a:ext cx="8080248" cy="914400"/>
          </a:xfrm>
        </p:spPr>
        <p:txBody>
          <a:bodyPr/>
          <a:lstStyle/>
          <a:p>
            <a:pPr algn="ctr"/>
            <a:r>
              <a:rPr lang="ar-SA" dirty="0" smtClean="0">
                <a:cs typeface="Diwani Bent" pitchFamily="2" charset="-78"/>
              </a:rPr>
              <a:t>بسم الله الرحمن الرحيم</a:t>
            </a:r>
            <a:endParaRPr lang="ar-SA" dirty="0">
              <a:cs typeface="Diwani Bent" pitchFamily="2" charset="-78"/>
            </a:endParaRPr>
          </a:p>
        </p:txBody>
      </p:sp>
      <p:sp>
        <p:nvSpPr>
          <p:cNvPr id="3" name="عنوان فرعي 2"/>
          <p:cNvSpPr>
            <a:spLocks noGrp="1"/>
          </p:cNvSpPr>
          <p:nvPr>
            <p:ph type="subTitle" idx="1"/>
          </p:nvPr>
        </p:nvSpPr>
        <p:spPr>
          <a:xfrm>
            <a:off x="457200" y="2819400"/>
            <a:ext cx="8153400" cy="2895600"/>
          </a:xfrm>
        </p:spPr>
        <p:txBody>
          <a:bodyPr/>
          <a:lstStyle/>
          <a:p>
            <a:pPr algn="ctr"/>
            <a:r>
              <a:rPr lang="ar-SA" sz="5400" dirty="0" smtClean="0">
                <a:solidFill>
                  <a:srgbClr val="00B0F0"/>
                </a:solidFill>
              </a:rPr>
              <a:t>جامعة القضارف </a:t>
            </a:r>
          </a:p>
          <a:p>
            <a:pPr algn="ctr"/>
            <a:r>
              <a:rPr lang="ar-SA" sz="5400" dirty="0" smtClean="0">
                <a:solidFill>
                  <a:srgbClr val="00B0F0"/>
                </a:solidFill>
              </a:rPr>
              <a:t>كلية علوم الحاسوب وتقنية المعلومات</a:t>
            </a:r>
            <a:endParaRPr lang="ar-SA" sz="5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275" y="476250"/>
            <a:ext cx="5843588" cy="1154113"/>
          </a:xfrm>
        </p:spPr>
        <p:txBody>
          <a:bodyPr>
            <a:normAutofit fontScale="90000"/>
          </a:bodyPr>
          <a:lstStyle/>
          <a:p>
            <a:pPr eaLnBrk="1" fontAlgn="auto" hangingPunct="1">
              <a:spcAft>
                <a:spcPts val="0"/>
              </a:spcAft>
              <a:defRPr/>
            </a:pPr>
            <a:r>
              <a:rPr lang="ar-SA" b="1" dirty="0" smtClean="0"/>
              <a:t> </a:t>
            </a:r>
            <a:r>
              <a:rPr lang="en-US" dirty="0"/>
              <a:t/>
            </a:r>
            <a:br>
              <a:rPr lang="en-US" dirty="0"/>
            </a:br>
            <a:r>
              <a:rPr lang="ar-SA" sz="6700" b="1" dirty="0" smtClean="0"/>
              <a:t>مثال:- </a:t>
            </a:r>
            <a:endParaRPr lang="ar-SA" sz="6700" b="1" dirty="0"/>
          </a:p>
        </p:txBody>
      </p:sp>
      <p:sp>
        <p:nvSpPr>
          <p:cNvPr id="3" name="Content Placeholder 2"/>
          <p:cNvSpPr>
            <a:spLocks noGrp="1"/>
          </p:cNvSpPr>
          <p:nvPr>
            <p:ph idx="1"/>
          </p:nvPr>
        </p:nvSpPr>
        <p:spPr>
          <a:xfrm>
            <a:off x="457200" y="1700213"/>
            <a:ext cx="8229600" cy="4624387"/>
          </a:xfrm>
        </p:spPr>
        <p:txBody>
          <a:bodyPr>
            <a:normAutofit/>
          </a:bodyPr>
          <a:lstStyle/>
          <a:p>
            <a:pPr marL="274320" indent="-274320" eaLnBrk="1" fontAlgn="auto" hangingPunct="1">
              <a:spcAft>
                <a:spcPts val="0"/>
              </a:spcAft>
              <a:buClr>
                <a:schemeClr val="accent3"/>
              </a:buClr>
              <a:buFont typeface="Wingdings 2"/>
              <a:buChar char=""/>
              <a:defRPr/>
            </a:pPr>
            <a:r>
              <a:rPr lang="ar-SA" dirty="0">
                <a:ea typeface="+mn-ea"/>
              </a:rPr>
              <a:t>إذا كانت القائمة تحتوي علي العناصر التالية: </a:t>
            </a:r>
            <a:endParaRPr lang="en-US" dirty="0">
              <a:ea typeface="+mn-ea"/>
            </a:endParaRPr>
          </a:p>
          <a:p>
            <a:pPr marL="274320" indent="-274320" eaLnBrk="1" fontAlgn="auto" hangingPunct="1">
              <a:spcAft>
                <a:spcPts val="0"/>
              </a:spcAft>
              <a:buClr>
                <a:schemeClr val="accent3"/>
              </a:buClr>
              <a:buFont typeface="Wingdings 2"/>
              <a:buChar char=""/>
              <a:defRPr/>
            </a:pPr>
            <a:r>
              <a:rPr lang="ar-SA" b="1" dirty="0">
                <a:ea typeface="+mn-ea"/>
              </a:rPr>
              <a:t>25    57     48     37    12    92     86   33</a:t>
            </a:r>
            <a:endParaRPr lang="en-US" dirty="0">
              <a:ea typeface="+mn-ea"/>
            </a:endParaRPr>
          </a:p>
          <a:p>
            <a:pPr marL="274320" indent="-274320" eaLnBrk="1" fontAlgn="auto" hangingPunct="1">
              <a:spcAft>
                <a:spcPts val="0"/>
              </a:spcAft>
              <a:buClr>
                <a:schemeClr val="accent3"/>
              </a:buClr>
              <a:buFont typeface="Wingdings 2"/>
              <a:buChar char=""/>
              <a:defRPr/>
            </a:pPr>
            <a:r>
              <a:rPr lang="ar-SA" dirty="0">
                <a:ea typeface="+mn-ea"/>
              </a:rPr>
              <a:t>المطلوب ترتيب العناصر ترتيباً تصاعدياً حسب خوارزمية الترتيب الفقاعي. </a:t>
            </a:r>
            <a:endParaRPr lang="en-US" dirty="0">
              <a:ea typeface="+mn-ea"/>
            </a:endParaRPr>
          </a:p>
          <a:p>
            <a:pPr marL="274320" indent="-274320" eaLnBrk="1" fontAlgn="auto" hangingPunct="1">
              <a:spcAft>
                <a:spcPts val="0"/>
              </a:spcAft>
              <a:buClr>
                <a:schemeClr val="accent3"/>
              </a:buClr>
              <a:buFont typeface="Wingdings 2"/>
              <a:buChar char=""/>
              <a:defRPr/>
            </a:pPr>
            <a:r>
              <a:rPr lang="ar-SA" sz="3600" b="1" dirty="0">
                <a:solidFill>
                  <a:srgbClr val="7030A0"/>
                </a:solidFill>
                <a:ea typeface="+mn-ea"/>
              </a:rPr>
              <a:t>الحل:- </a:t>
            </a:r>
            <a:endParaRPr lang="en-US" sz="3600" b="1" dirty="0">
              <a:solidFill>
                <a:srgbClr val="7030A0"/>
              </a:solidFill>
              <a:ea typeface="+mn-ea"/>
            </a:endParaRPr>
          </a:p>
          <a:p>
            <a:pPr marL="274320" indent="-274320" eaLnBrk="1" fontAlgn="auto" hangingPunct="1">
              <a:spcAft>
                <a:spcPts val="0"/>
              </a:spcAft>
              <a:buClr>
                <a:schemeClr val="accent3"/>
              </a:buClr>
              <a:buFont typeface="Wingdings 2"/>
              <a:buChar char=""/>
              <a:defRPr/>
            </a:pPr>
            <a:r>
              <a:rPr lang="ar-SA" b="1" dirty="0">
                <a:ea typeface="+mn-ea"/>
              </a:rPr>
              <a:t>قائمة العناصر الأساسية: </a:t>
            </a:r>
            <a:endParaRPr lang="en-US" dirty="0">
              <a:ea typeface="+mn-ea"/>
            </a:endParaRPr>
          </a:p>
          <a:p>
            <a:pPr marL="0" indent="0" eaLnBrk="1" fontAlgn="auto" hangingPunct="1">
              <a:spcAft>
                <a:spcPts val="0"/>
              </a:spcAft>
              <a:buClr>
                <a:schemeClr val="accent3"/>
              </a:buClr>
              <a:buFont typeface="Wingdings 2"/>
              <a:buNone/>
              <a:defRPr/>
            </a:pPr>
            <a:endParaRPr lang="ar-SA" dirty="0">
              <a:ea typeface="+mn-ea"/>
            </a:endParaRP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صر نائب للمحتوى 2"/>
          <p:cNvSpPr>
            <a:spLocks noGrp="1"/>
          </p:cNvSpPr>
          <p:nvPr>
            <p:ph idx="1"/>
          </p:nvPr>
        </p:nvSpPr>
        <p:spPr/>
        <p:txBody>
          <a:bodyPr/>
          <a:lstStyle/>
          <a:p>
            <a:pPr algn="l" eaLnBrk="1" hangingPunct="1">
              <a:buFont typeface="Wingdings 2" pitchFamily="18" charset="2"/>
              <a:buNone/>
            </a:pPr>
            <a:r>
              <a:rPr lang="en-US" dirty="0" smtClean="0">
                <a:cs typeface="Majalla UI"/>
              </a:rPr>
              <a:t>D=   3,42,47</a:t>
            </a:r>
          </a:p>
          <a:p>
            <a:pPr algn="l" eaLnBrk="1" hangingPunct="1"/>
            <a:endParaRPr lang="en-US" dirty="0" smtClean="0">
              <a:cs typeface="Majalla UI"/>
            </a:endParaRPr>
          </a:p>
          <a:p>
            <a:pPr algn="l" eaLnBrk="1" hangingPunct="1"/>
            <a:r>
              <a:rPr lang="en-US" dirty="0" smtClean="0">
                <a:cs typeface="Majalla UI"/>
              </a:rPr>
              <a:t>A-2,3,18,20,23,33,42,47,50,63</a:t>
            </a:r>
          </a:p>
          <a:p>
            <a:pPr eaLnBrk="1" hangingPunct="1"/>
            <a:r>
              <a:rPr lang="ar-SA" dirty="0" smtClean="0"/>
              <a:t>وبهذا تكون قد رتبت القائمة.</a:t>
            </a:r>
            <a:endParaRPr lang="en-US" dirty="0" smtClean="0">
              <a:cs typeface="Majalla UI"/>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fade">
                                      <p:cBhvr>
                                        <p:cTn id="7" dur="1000"/>
                                        <p:tgtEl>
                                          <p:spTgt spid="104450">
                                            <p:txEl>
                                              <p:pRg st="0" end="0"/>
                                            </p:txEl>
                                          </p:spTgt>
                                        </p:tgtEl>
                                      </p:cBhvr>
                                    </p:animEffect>
                                    <p:anim calcmode="lin" valueType="num">
                                      <p:cBhvr>
                                        <p:cTn id="8" dur="1000" fill="hold"/>
                                        <p:tgtEl>
                                          <p:spTgt spid="1044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44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445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4450">
                                            <p:txEl>
                                              <p:pRg st="2" end="2"/>
                                            </p:txEl>
                                          </p:spTgt>
                                        </p:tgtEl>
                                        <p:attrNameLst>
                                          <p:attrName>style.visibility</p:attrName>
                                        </p:attrNameLst>
                                      </p:cBhvr>
                                      <p:to>
                                        <p:strVal val="visible"/>
                                      </p:to>
                                    </p:set>
                                    <p:animEffect transition="in" filter="fade">
                                      <p:cBhvr>
                                        <p:cTn id="15" dur="1000"/>
                                        <p:tgtEl>
                                          <p:spTgt spid="104450">
                                            <p:txEl>
                                              <p:pRg st="2" end="2"/>
                                            </p:txEl>
                                          </p:spTgt>
                                        </p:tgtEl>
                                      </p:cBhvr>
                                    </p:animEffect>
                                    <p:anim calcmode="lin" valueType="num">
                                      <p:cBhvr>
                                        <p:cTn id="16" dur="10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445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445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4450">
                                            <p:txEl>
                                              <p:pRg st="3" end="3"/>
                                            </p:txEl>
                                          </p:spTgt>
                                        </p:tgtEl>
                                        <p:attrNameLst>
                                          <p:attrName>style.visibility</p:attrName>
                                        </p:attrNameLst>
                                      </p:cBhvr>
                                      <p:to>
                                        <p:strVal val="visible"/>
                                      </p:to>
                                    </p:set>
                                    <p:animEffect transition="in" filter="fade">
                                      <p:cBhvr>
                                        <p:cTn id="23" dur="1000"/>
                                        <p:tgtEl>
                                          <p:spTgt spid="104450">
                                            <p:txEl>
                                              <p:pRg st="3" end="3"/>
                                            </p:txEl>
                                          </p:spTgt>
                                        </p:tgtEl>
                                      </p:cBhvr>
                                    </p:animEffect>
                                    <p:anim calcmode="lin" valueType="num">
                                      <p:cBhvr>
                                        <p:cTn id="24" dur="10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4450">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445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مستطيل 1"/>
          <p:cNvSpPr>
            <a:spLocks noChangeArrowheads="1"/>
          </p:cNvSpPr>
          <p:nvPr/>
        </p:nvSpPr>
        <p:spPr bwMode="auto">
          <a:xfrm>
            <a:off x="714375" y="1304925"/>
            <a:ext cx="7143750" cy="3140075"/>
          </a:xfrm>
          <a:prstGeom prst="rect">
            <a:avLst/>
          </a:prstGeom>
          <a:noFill/>
          <a:ln w="9525">
            <a:noFill/>
            <a:miter lim="800000"/>
            <a:headEnd/>
            <a:tailEnd/>
          </a:ln>
        </p:spPr>
        <p:txBody>
          <a:bodyPr>
            <a:spAutoFit/>
          </a:bodyPr>
          <a:lstStyle/>
          <a:p>
            <a:pPr algn="l"/>
            <a:r>
              <a:rPr lang="en-US" dirty="0">
                <a:latin typeface="Constantia" pitchFamily="18" charset="0"/>
              </a:rPr>
              <a:t>#include &lt;</a:t>
            </a:r>
            <a:r>
              <a:rPr lang="en-US" dirty="0" err="1">
                <a:latin typeface="Constantia" pitchFamily="18" charset="0"/>
              </a:rPr>
              <a:t>iostream</a:t>
            </a:r>
            <a:r>
              <a:rPr lang="en-US" dirty="0">
                <a:latin typeface="Constantia" pitchFamily="18" charset="0"/>
              </a:rPr>
              <a:t>&gt;</a:t>
            </a:r>
          </a:p>
          <a:p>
            <a:pPr algn="l"/>
            <a:endParaRPr lang="en-US" dirty="0">
              <a:latin typeface="Constantia" pitchFamily="18" charset="0"/>
            </a:endParaRPr>
          </a:p>
          <a:p>
            <a:pPr algn="l"/>
            <a:r>
              <a:rPr lang="en-US" dirty="0">
                <a:latin typeface="Constantia" pitchFamily="18" charset="0"/>
              </a:rPr>
              <a:t>void </a:t>
            </a:r>
            <a:r>
              <a:rPr lang="en-US" dirty="0" err="1">
                <a:latin typeface="Constantia" pitchFamily="18" charset="0"/>
              </a:rPr>
              <a:t>mergeSort</a:t>
            </a:r>
            <a:r>
              <a:rPr lang="en-US" dirty="0">
                <a:latin typeface="Constantia" pitchFamily="18" charset="0"/>
              </a:rPr>
              <a:t>(</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a:t>
            </a:r>
            <a:r>
              <a:rPr lang="en-US" dirty="0" err="1">
                <a:latin typeface="Constantia" pitchFamily="18" charset="0"/>
              </a:rPr>
              <a:t>array_size</a:t>
            </a:r>
            <a:r>
              <a:rPr lang="en-US" dirty="0">
                <a:latin typeface="Constantia" pitchFamily="18" charset="0"/>
              </a:rPr>
              <a:t>);</a:t>
            </a:r>
          </a:p>
          <a:p>
            <a:pPr algn="l"/>
            <a:endParaRPr lang="en-US" dirty="0">
              <a:latin typeface="Constantia" pitchFamily="18" charset="0"/>
            </a:endParaRPr>
          </a:p>
          <a:p>
            <a:pPr algn="l"/>
            <a:r>
              <a:rPr lang="en-US" dirty="0">
                <a:latin typeface="Constantia" pitchFamily="18" charset="0"/>
              </a:rPr>
              <a:t>void </a:t>
            </a:r>
            <a:r>
              <a:rPr lang="en-US" dirty="0" err="1">
                <a:latin typeface="Constantia" pitchFamily="18" charset="0"/>
              </a:rPr>
              <a:t>m_sort</a:t>
            </a:r>
            <a:r>
              <a:rPr lang="en-US" dirty="0">
                <a:latin typeface="Constantia" pitchFamily="18" charset="0"/>
              </a:rPr>
              <a:t>(</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left, </a:t>
            </a:r>
            <a:r>
              <a:rPr lang="en-US" dirty="0" err="1">
                <a:latin typeface="Constantia" pitchFamily="18" charset="0"/>
              </a:rPr>
              <a:t>int</a:t>
            </a:r>
            <a:r>
              <a:rPr lang="en-US" dirty="0">
                <a:latin typeface="Constantia" pitchFamily="18" charset="0"/>
              </a:rPr>
              <a:t> right);</a:t>
            </a:r>
          </a:p>
          <a:p>
            <a:pPr algn="l"/>
            <a:endParaRPr lang="en-US" dirty="0">
              <a:latin typeface="Constantia" pitchFamily="18" charset="0"/>
            </a:endParaRPr>
          </a:p>
          <a:p>
            <a:pPr algn="l"/>
            <a:r>
              <a:rPr lang="en-US" dirty="0">
                <a:latin typeface="Constantia" pitchFamily="18" charset="0"/>
              </a:rPr>
              <a:t>void merge(</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left, </a:t>
            </a:r>
            <a:r>
              <a:rPr lang="en-US" dirty="0" err="1">
                <a:latin typeface="Constantia" pitchFamily="18" charset="0"/>
              </a:rPr>
              <a:t>int</a:t>
            </a:r>
            <a:r>
              <a:rPr lang="en-US" dirty="0">
                <a:latin typeface="Constantia" pitchFamily="18" charset="0"/>
              </a:rPr>
              <a:t> mid, </a:t>
            </a:r>
            <a:r>
              <a:rPr lang="en-US" dirty="0" err="1">
                <a:latin typeface="Constantia" pitchFamily="18" charset="0"/>
              </a:rPr>
              <a:t>int</a:t>
            </a:r>
            <a:r>
              <a:rPr lang="en-US" dirty="0">
                <a:latin typeface="Constantia" pitchFamily="18" charset="0"/>
              </a:rPr>
              <a:t> right);</a:t>
            </a:r>
          </a:p>
          <a:p>
            <a:pPr algn="l"/>
            <a:endParaRPr lang="en-US" dirty="0">
              <a:latin typeface="Constantia" pitchFamily="18" charset="0"/>
            </a:endParaRPr>
          </a:p>
          <a:p>
            <a:pPr algn="l"/>
            <a:r>
              <a:rPr lang="en-US" dirty="0" err="1">
                <a:latin typeface="Constantia" pitchFamily="18" charset="0"/>
              </a:rPr>
              <a:t>int</a:t>
            </a:r>
            <a:r>
              <a:rPr lang="en-US" dirty="0">
                <a:latin typeface="Constantia" pitchFamily="18" charset="0"/>
              </a:rPr>
              <a:t> main()</a:t>
            </a:r>
          </a:p>
          <a:p>
            <a:pPr algn="l"/>
            <a:r>
              <a:rPr lang="en-US" dirty="0">
                <a:latin typeface="Constantia" pitchFamily="18" charset="0"/>
              </a:rPr>
              <a:t>{</a:t>
            </a:r>
          </a:p>
          <a:p>
            <a:pPr algn="l"/>
            <a:r>
              <a:rPr lang="en-US" dirty="0">
                <a:latin typeface="Constantia" pitchFamily="18" charset="0"/>
              </a:rPr>
              <a:t>	</a:t>
            </a:r>
            <a:r>
              <a:rPr lang="en-US" dirty="0" err="1">
                <a:latin typeface="Constantia" pitchFamily="18" charset="0"/>
              </a:rPr>
              <a:t>int</a:t>
            </a:r>
            <a:r>
              <a:rPr lang="en-US" dirty="0">
                <a:latin typeface="Constantia" pitchFamily="18" charset="0"/>
              </a:rPr>
              <a:t> </a:t>
            </a:r>
            <a:r>
              <a:rPr lang="en-US" dirty="0" err="1">
                <a:latin typeface="Constantia" pitchFamily="18" charset="0"/>
              </a:rPr>
              <a:t>arrayOne</a:t>
            </a:r>
            <a:r>
              <a:rPr lang="en-US" dirty="0">
                <a:latin typeface="Constantia" pitchFamily="18" charset="0"/>
              </a:rPr>
              <a:t>[5] = {65, 72, 105, 55, 2};</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1000"/>
                                        <p:tgtEl>
                                          <p:spTgt spid="105474"/>
                                        </p:tgtEl>
                                      </p:cBhvr>
                                    </p:animEffect>
                                    <p:anim calcmode="lin" valueType="num">
                                      <p:cBhvr>
                                        <p:cTn id="8" dur="1000" fill="hold"/>
                                        <p:tgtEl>
                                          <p:spTgt spid="105474"/>
                                        </p:tgtEl>
                                        <p:attrNameLst>
                                          <p:attrName>ppt_x</p:attrName>
                                        </p:attrNameLst>
                                      </p:cBhvr>
                                      <p:tavLst>
                                        <p:tav tm="0">
                                          <p:val>
                                            <p:strVal val="#ppt_x"/>
                                          </p:val>
                                        </p:tav>
                                        <p:tav tm="100000">
                                          <p:val>
                                            <p:strVal val="#ppt_x"/>
                                          </p:val>
                                        </p:tav>
                                      </p:tavLst>
                                    </p:anim>
                                    <p:anim calcmode="lin" valueType="num">
                                      <p:cBhvr>
                                        <p:cTn id="9" dur="900" decel="100000" fill="hold"/>
                                        <p:tgtEl>
                                          <p:spTgt spid="1054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54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مستطيل 1"/>
          <p:cNvSpPr>
            <a:spLocks noChangeArrowheads="1"/>
          </p:cNvSpPr>
          <p:nvPr/>
        </p:nvSpPr>
        <p:spPr bwMode="auto">
          <a:xfrm>
            <a:off x="714375" y="117475"/>
            <a:ext cx="7215188" cy="5356225"/>
          </a:xfrm>
          <a:prstGeom prst="rect">
            <a:avLst/>
          </a:prstGeom>
          <a:noFill/>
          <a:ln w="9525">
            <a:noFill/>
            <a:miter lim="800000"/>
            <a:headEnd/>
            <a:tailEnd/>
          </a:ln>
        </p:spPr>
        <p:txBody>
          <a:bodyPr>
            <a:spAutoFit/>
          </a:bodyPr>
          <a:lstStyle/>
          <a:p>
            <a:pPr algn="l"/>
            <a:r>
              <a:rPr lang="en-US" dirty="0" err="1">
                <a:latin typeface="Constantia" pitchFamily="18" charset="0"/>
              </a:rPr>
              <a:t>int</a:t>
            </a:r>
            <a:r>
              <a:rPr lang="en-US" dirty="0">
                <a:latin typeface="Constantia" pitchFamily="18" charset="0"/>
              </a:rPr>
              <a:t> </a:t>
            </a:r>
            <a:r>
              <a:rPr lang="en-US" dirty="0" err="1">
                <a:latin typeface="Constantia" pitchFamily="18" charset="0"/>
              </a:rPr>
              <a:t>arrayTwo</a:t>
            </a:r>
            <a:r>
              <a:rPr lang="en-US" dirty="0">
                <a:latin typeface="Constantia" pitchFamily="18" charset="0"/>
              </a:rPr>
              <a:t>[5];</a:t>
            </a:r>
          </a:p>
          <a:p>
            <a:pPr algn="l"/>
            <a:endParaRPr lang="en-US" dirty="0">
              <a:latin typeface="Constantia" pitchFamily="18" charset="0"/>
            </a:endParaRPr>
          </a:p>
          <a:p>
            <a:pPr algn="l"/>
            <a:r>
              <a:rPr lang="en-US" dirty="0">
                <a:latin typeface="Constantia" pitchFamily="18" charset="0"/>
              </a:rPr>
              <a:t>	</a:t>
            </a:r>
            <a:r>
              <a:rPr lang="en-US" dirty="0" err="1">
                <a:latin typeface="Constantia" pitchFamily="18" charset="0"/>
              </a:rPr>
              <a:t>mergeSort</a:t>
            </a:r>
            <a:r>
              <a:rPr lang="en-US" dirty="0">
                <a:latin typeface="Constantia" pitchFamily="18" charset="0"/>
              </a:rPr>
              <a:t>(</a:t>
            </a:r>
            <a:r>
              <a:rPr lang="en-US" dirty="0" err="1">
                <a:latin typeface="Constantia" pitchFamily="18" charset="0"/>
              </a:rPr>
              <a:t>arrayOne</a:t>
            </a:r>
            <a:r>
              <a:rPr lang="en-US" dirty="0">
                <a:latin typeface="Constantia" pitchFamily="18" charset="0"/>
              </a:rPr>
              <a:t>, </a:t>
            </a:r>
            <a:r>
              <a:rPr lang="en-US" dirty="0" err="1">
                <a:latin typeface="Constantia" pitchFamily="18" charset="0"/>
              </a:rPr>
              <a:t>arrayTwo</a:t>
            </a:r>
            <a:r>
              <a:rPr lang="en-US" dirty="0">
                <a:latin typeface="Constantia" pitchFamily="18" charset="0"/>
              </a:rPr>
              <a:t>, 5);</a:t>
            </a:r>
          </a:p>
          <a:p>
            <a:pPr algn="l"/>
            <a:endParaRPr lang="en-US" dirty="0">
              <a:latin typeface="Constantia" pitchFamily="18" charset="0"/>
            </a:endParaRPr>
          </a:p>
          <a:p>
            <a:pPr algn="l"/>
            <a:r>
              <a:rPr lang="en-US" dirty="0">
                <a:latin typeface="Constantia" pitchFamily="18" charset="0"/>
              </a:rPr>
              <a:t>	  for (</a:t>
            </a:r>
            <a:r>
              <a:rPr lang="en-US" dirty="0" err="1">
                <a:latin typeface="Constantia" pitchFamily="18" charset="0"/>
              </a:rPr>
              <a:t>int</a:t>
            </a:r>
            <a:r>
              <a:rPr lang="en-US" dirty="0">
                <a:latin typeface="Constantia" pitchFamily="18" charset="0"/>
              </a:rPr>
              <a:t> </a:t>
            </a:r>
            <a:r>
              <a:rPr lang="en-US" dirty="0" err="1">
                <a:latin typeface="Constantia" pitchFamily="18" charset="0"/>
              </a:rPr>
              <a:t>i</a:t>
            </a:r>
            <a:r>
              <a:rPr lang="en-US" dirty="0">
                <a:latin typeface="Constantia" pitchFamily="18" charset="0"/>
              </a:rPr>
              <a:t> = 0; </a:t>
            </a:r>
            <a:r>
              <a:rPr lang="en-US" dirty="0" err="1">
                <a:latin typeface="Constantia" pitchFamily="18" charset="0"/>
              </a:rPr>
              <a:t>i</a:t>
            </a:r>
            <a:r>
              <a:rPr lang="en-US" dirty="0">
                <a:latin typeface="Constantia" pitchFamily="18" charset="0"/>
              </a:rPr>
              <a:t> &lt; 5; </a:t>
            </a:r>
            <a:r>
              <a:rPr lang="en-US" dirty="0" err="1">
                <a:latin typeface="Constantia" pitchFamily="18" charset="0"/>
              </a:rPr>
              <a:t>i</a:t>
            </a:r>
            <a:r>
              <a:rPr lang="en-US" dirty="0">
                <a:latin typeface="Constantia" pitchFamily="18" charset="0"/>
              </a:rPr>
              <a:t>++)</a:t>
            </a:r>
          </a:p>
          <a:p>
            <a:pPr algn="l"/>
            <a:r>
              <a:rPr lang="en-US" dirty="0">
                <a:latin typeface="Constantia" pitchFamily="18" charset="0"/>
              </a:rPr>
              <a:t>	{</a:t>
            </a:r>
          </a:p>
          <a:p>
            <a:pPr algn="l"/>
            <a:r>
              <a:rPr lang="en-US" dirty="0">
                <a:latin typeface="Constantia" pitchFamily="18" charset="0"/>
              </a:rPr>
              <a:t>		</a:t>
            </a:r>
            <a:r>
              <a:rPr lang="en-US" dirty="0" err="1">
                <a:latin typeface="Constantia" pitchFamily="18" charset="0"/>
              </a:rPr>
              <a:t>cout</a:t>
            </a:r>
            <a:r>
              <a:rPr lang="en-US" dirty="0">
                <a:latin typeface="Constantia" pitchFamily="18" charset="0"/>
              </a:rPr>
              <a:t> &lt;&lt; </a:t>
            </a:r>
            <a:r>
              <a:rPr lang="en-US" dirty="0" err="1">
                <a:latin typeface="Constantia" pitchFamily="18" charset="0"/>
              </a:rPr>
              <a:t>arrayOne</a:t>
            </a:r>
            <a:r>
              <a:rPr lang="en-US" dirty="0">
                <a:latin typeface="Constantia" pitchFamily="18" charset="0"/>
              </a:rPr>
              <a:t>[</a:t>
            </a:r>
            <a:r>
              <a:rPr lang="en-US" dirty="0" err="1">
                <a:latin typeface="Constantia" pitchFamily="18" charset="0"/>
              </a:rPr>
              <a:t>i</a:t>
            </a:r>
            <a:r>
              <a:rPr lang="en-US" dirty="0">
                <a:latin typeface="Constantia" pitchFamily="18" charset="0"/>
              </a:rPr>
              <a:t>] &lt;&lt; " ";</a:t>
            </a:r>
          </a:p>
          <a:p>
            <a:pPr algn="l"/>
            <a:r>
              <a:rPr lang="en-US" dirty="0">
                <a:latin typeface="Constantia" pitchFamily="18" charset="0"/>
              </a:rPr>
              <a:t>	}//end for</a:t>
            </a:r>
          </a:p>
          <a:p>
            <a:pPr algn="l"/>
            <a:endParaRPr lang="en-US" dirty="0">
              <a:latin typeface="Constantia" pitchFamily="18" charset="0"/>
            </a:endParaRPr>
          </a:p>
          <a:p>
            <a:pPr algn="l"/>
            <a:r>
              <a:rPr lang="en-US" dirty="0">
                <a:latin typeface="Constantia" pitchFamily="18" charset="0"/>
              </a:rPr>
              <a:t>	return 0;</a:t>
            </a:r>
          </a:p>
          <a:p>
            <a:pPr algn="l"/>
            <a:r>
              <a:rPr lang="en-US" dirty="0">
                <a:latin typeface="Constantia" pitchFamily="18" charset="0"/>
              </a:rPr>
              <a:t>}</a:t>
            </a:r>
          </a:p>
          <a:p>
            <a:pPr algn="l"/>
            <a:r>
              <a:rPr lang="en-US" dirty="0">
                <a:latin typeface="Constantia" pitchFamily="18" charset="0"/>
              </a:rPr>
              <a:t>void </a:t>
            </a:r>
            <a:r>
              <a:rPr lang="en-US" dirty="0" err="1">
                <a:latin typeface="Constantia" pitchFamily="18" charset="0"/>
              </a:rPr>
              <a:t>mergeSort</a:t>
            </a:r>
            <a:r>
              <a:rPr lang="en-US" dirty="0">
                <a:latin typeface="Constantia" pitchFamily="18" charset="0"/>
              </a:rPr>
              <a:t>(</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a:t>
            </a:r>
            <a:r>
              <a:rPr lang="en-US" dirty="0" err="1">
                <a:latin typeface="Constantia" pitchFamily="18" charset="0"/>
              </a:rPr>
              <a:t>array_size</a:t>
            </a:r>
            <a:r>
              <a:rPr lang="en-US" dirty="0">
                <a:latin typeface="Constantia" pitchFamily="18" charset="0"/>
              </a:rPr>
              <a:t>)</a:t>
            </a:r>
          </a:p>
          <a:p>
            <a:pPr algn="l"/>
            <a:r>
              <a:rPr lang="en-US" dirty="0">
                <a:latin typeface="Constantia" pitchFamily="18" charset="0"/>
              </a:rPr>
              <a:t>{</a:t>
            </a:r>
          </a:p>
          <a:p>
            <a:pPr algn="l"/>
            <a:r>
              <a:rPr lang="en-US" dirty="0">
                <a:latin typeface="Constantia" pitchFamily="18" charset="0"/>
              </a:rPr>
              <a:t>  </a:t>
            </a:r>
            <a:r>
              <a:rPr lang="en-US" dirty="0" err="1">
                <a:latin typeface="Constantia" pitchFamily="18" charset="0"/>
              </a:rPr>
              <a:t>m_sort</a:t>
            </a:r>
            <a:r>
              <a:rPr lang="en-US" dirty="0">
                <a:latin typeface="Constantia" pitchFamily="18" charset="0"/>
              </a:rPr>
              <a:t>(numbers, temp, 0, </a:t>
            </a:r>
            <a:r>
              <a:rPr lang="en-US" dirty="0" err="1">
                <a:latin typeface="Constantia" pitchFamily="18" charset="0"/>
              </a:rPr>
              <a:t>array_size</a:t>
            </a:r>
            <a:r>
              <a:rPr lang="en-US" dirty="0">
                <a:latin typeface="Constantia" pitchFamily="18" charset="0"/>
              </a:rPr>
              <a:t> - 1);</a:t>
            </a:r>
          </a:p>
          <a:p>
            <a:pPr algn="l"/>
            <a:r>
              <a:rPr lang="en-US" dirty="0">
                <a:latin typeface="Constantia" pitchFamily="18" charset="0"/>
              </a:rPr>
              <a:t>}</a:t>
            </a:r>
          </a:p>
          <a:p>
            <a:pPr algn="l"/>
            <a:endParaRPr lang="en-US" dirty="0">
              <a:latin typeface="Constantia" pitchFamily="18" charset="0"/>
            </a:endParaRPr>
          </a:p>
          <a:p>
            <a:pPr algn="l"/>
            <a:endParaRPr lang="en-US" dirty="0">
              <a:latin typeface="Constantia" pitchFamily="18" charset="0"/>
            </a:endParaRPr>
          </a:p>
          <a:p>
            <a:pPr algn="l"/>
            <a:r>
              <a:rPr lang="en-US" dirty="0">
                <a:latin typeface="Constantia" pitchFamily="18" charset="0"/>
              </a:rPr>
              <a:t>void </a:t>
            </a:r>
            <a:r>
              <a:rPr lang="en-US" dirty="0" err="1">
                <a:latin typeface="Constantia" pitchFamily="18" charset="0"/>
              </a:rPr>
              <a:t>m_sort</a:t>
            </a:r>
            <a:r>
              <a:rPr lang="en-US" dirty="0">
                <a:latin typeface="Constantia" pitchFamily="18" charset="0"/>
              </a:rPr>
              <a:t>(</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left, </a:t>
            </a:r>
            <a:r>
              <a:rPr lang="en-US" dirty="0" err="1">
                <a:latin typeface="Constantia" pitchFamily="18" charset="0"/>
              </a:rPr>
              <a:t>int</a:t>
            </a:r>
            <a:r>
              <a:rPr lang="en-US" dirty="0">
                <a:latin typeface="Constantia" pitchFamily="18" charset="0"/>
              </a:rPr>
              <a:t> right)</a:t>
            </a:r>
          </a:p>
          <a:p>
            <a:pPr algn="l"/>
            <a:r>
              <a:rPr lang="en-US" dirty="0">
                <a:latin typeface="Constantia" pitchFamily="18" charset="0"/>
              </a:rPr>
              <a:t>{</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900" decel="100000" fill="hold"/>
                                        <p:tgtEl>
                                          <p:spTgt spid="1064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4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مستطيل 1"/>
          <p:cNvSpPr>
            <a:spLocks noChangeArrowheads="1"/>
          </p:cNvSpPr>
          <p:nvPr/>
        </p:nvSpPr>
        <p:spPr bwMode="auto">
          <a:xfrm>
            <a:off x="2286000" y="750888"/>
            <a:ext cx="5214938" cy="5078412"/>
          </a:xfrm>
          <a:prstGeom prst="rect">
            <a:avLst/>
          </a:prstGeom>
          <a:noFill/>
          <a:ln w="9525">
            <a:noFill/>
            <a:miter lim="800000"/>
            <a:headEnd/>
            <a:tailEnd/>
          </a:ln>
        </p:spPr>
        <p:txBody>
          <a:bodyPr>
            <a:spAutoFit/>
          </a:bodyPr>
          <a:lstStyle/>
          <a:p>
            <a:pPr algn="l"/>
            <a:r>
              <a:rPr lang="en-US" dirty="0" err="1">
                <a:latin typeface="Constantia" pitchFamily="18" charset="0"/>
              </a:rPr>
              <a:t>int</a:t>
            </a:r>
            <a:r>
              <a:rPr lang="en-US" dirty="0">
                <a:latin typeface="Constantia" pitchFamily="18" charset="0"/>
              </a:rPr>
              <a:t> mid;</a:t>
            </a:r>
          </a:p>
          <a:p>
            <a:pPr algn="l"/>
            <a:r>
              <a:rPr lang="en-US" dirty="0">
                <a:latin typeface="Constantia" pitchFamily="18" charset="0"/>
              </a:rPr>
              <a:t>if (right &gt; left)</a:t>
            </a:r>
          </a:p>
          <a:p>
            <a:pPr algn="l"/>
            <a:r>
              <a:rPr lang="en-US" dirty="0">
                <a:latin typeface="Constantia" pitchFamily="18" charset="0"/>
              </a:rPr>
              <a:t>  {</a:t>
            </a:r>
          </a:p>
          <a:p>
            <a:pPr algn="l"/>
            <a:r>
              <a:rPr lang="en-US" dirty="0">
                <a:latin typeface="Constantia" pitchFamily="18" charset="0"/>
              </a:rPr>
              <a:t>    mid = (right + left) / 2;</a:t>
            </a:r>
          </a:p>
          <a:p>
            <a:pPr algn="l"/>
            <a:r>
              <a:rPr lang="en-US" dirty="0">
                <a:latin typeface="Constantia" pitchFamily="18" charset="0"/>
              </a:rPr>
              <a:t>    </a:t>
            </a:r>
            <a:r>
              <a:rPr lang="en-US" dirty="0" err="1">
                <a:latin typeface="Constantia" pitchFamily="18" charset="0"/>
              </a:rPr>
              <a:t>m_sort</a:t>
            </a:r>
            <a:r>
              <a:rPr lang="en-US" dirty="0">
                <a:latin typeface="Constantia" pitchFamily="18" charset="0"/>
              </a:rPr>
              <a:t>(numbers, temp, left, mid);</a:t>
            </a:r>
          </a:p>
          <a:p>
            <a:pPr algn="l"/>
            <a:r>
              <a:rPr lang="en-US" dirty="0">
                <a:latin typeface="Constantia" pitchFamily="18" charset="0"/>
              </a:rPr>
              <a:t>    </a:t>
            </a:r>
            <a:r>
              <a:rPr lang="en-US" dirty="0" err="1">
                <a:latin typeface="Constantia" pitchFamily="18" charset="0"/>
              </a:rPr>
              <a:t>m_sort</a:t>
            </a:r>
            <a:r>
              <a:rPr lang="en-US" dirty="0">
                <a:latin typeface="Constantia" pitchFamily="18" charset="0"/>
              </a:rPr>
              <a:t>(numbers, temp, (mid+1), right);</a:t>
            </a:r>
          </a:p>
          <a:p>
            <a:pPr algn="l"/>
            <a:endParaRPr lang="en-US" dirty="0">
              <a:latin typeface="Constantia" pitchFamily="18" charset="0"/>
            </a:endParaRPr>
          </a:p>
          <a:p>
            <a:pPr algn="l"/>
            <a:r>
              <a:rPr lang="en-US" dirty="0">
                <a:latin typeface="Constantia" pitchFamily="18" charset="0"/>
              </a:rPr>
              <a:t>    merge(numbers, temp, left, (mid+1), right);</a:t>
            </a:r>
          </a:p>
          <a:p>
            <a:pPr algn="l"/>
            <a:r>
              <a:rPr lang="en-US" dirty="0">
                <a:latin typeface="Constantia" pitchFamily="18" charset="0"/>
              </a:rPr>
              <a:t>  }</a:t>
            </a:r>
          </a:p>
          <a:p>
            <a:pPr algn="l"/>
            <a:r>
              <a:rPr lang="en-US" dirty="0">
                <a:latin typeface="Constantia" pitchFamily="18" charset="0"/>
              </a:rPr>
              <a:t>}</a:t>
            </a:r>
          </a:p>
          <a:p>
            <a:pPr algn="l"/>
            <a:endParaRPr lang="en-US" dirty="0">
              <a:latin typeface="Constantia" pitchFamily="18" charset="0"/>
            </a:endParaRPr>
          </a:p>
          <a:p>
            <a:pPr algn="l"/>
            <a:r>
              <a:rPr lang="en-US" dirty="0">
                <a:latin typeface="Constantia" pitchFamily="18" charset="0"/>
              </a:rPr>
              <a:t>void merge(</a:t>
            </a:r>
            <a:r>
              <a:rPr lang="en-US" dirty="0" err="1">
                <a:latin typeface="Constantia" pitchFamily="18" charset="0"/>
              </a:rPr>
              <a:t>int</a:t>
            </a:r>
            <a:r>
              <a:rPr lang="en-US" dirty="0">
                <a:latin typeface="Constantia" pitchFamily="18" charset="0"/>
              </a:rPr>
              <a:t> numbers[], </a:t>
            </a:r>
            <a:r>
              <a:rPr lang="en-US" dirty="0" err="1">
                <a:latin typeface="Constantia" pitchFamily="18" charset="0"/>
              </a:rPr>
              <a:t>int</a:t>
            </a:r>
            <a:r>
              <a:rPr lang="en-US" dirty="0">
                <a:latin typeface="Constantia" pitchFamily="18" charset="0"/>
              </a:rPr>
              <a:t> temp[], </a:t>
            </a:r>
            <a:r>
              <a:rPr lang="en-US" dirty="0" err="1">
                <a:latin typeface="Constantia" pitchFamily="18" charset="0"/>
              </a:rPr>
              <a:t>int</a:t>
            </a:r>
            <a:r>
              <a:rPr lang="en-US" dirty="0">
                <a:latin typeface="Constantia" pitchFamily="18" charset="0"/>
              </a:rPr>
              <a:t> left, </a:t>
            </a:r>
            <a:r>
              <a:rPr lang="en-US" dirty="0" err="1">
                <a:latin typeface="Constantia" pitchFamily="18" charset="0"/>
              </a:rPr>
              <a:t>int</a:t>
            </a:r>
            <a:r>
              <a:rPr lang="en-US" dirty="0">
                <a:latin typeface="Constantia" pitchFamily="18" charset="0"/>
              </a:rPr>
              <a:t> mid, </a:t>
            </a:r>
            <a:r>
              <a:rPr lang="en-US" dirty="0" err="1">
                <a:latin typeface="Constantia" pitchFamily="18" charset="0"/>
              </a:rPr>
              <a:t>int</a:t>
            </a:r>
            <a:r>
              <a:rPr lang="en-US" dirty="0">
                <a:latin typeface="Constantia" pitchFamily="18" charset="0"/>
              </a:rPr>
              <a:t> right)</a:t>
            </a:r>
          </a:p>
          <a:p>
            <a:pPr algn="l"/>
            <a:r>
              <a:rPr lang="en-US" dirty="0">
                <a:latin typeface="Constantia" pitchFamily="18" charset="0"/>
              </a:rPr>
              <a:t>{</a:t>
            </a:r>
          </a:p>
          <a:p>
            <a:pPr algn="l"/>
            <a:r>
              <a:rPr lang="en-US" dirty="0">
                <a:latin typeface="Constantia" pitchFamily="18" charset="0"/>
              </a:rPr>
              <a:t>  </a:t>
            </a:r>
            <a:r>
              <a:rPr lang="en-US" dirty="0" err="1">
                <a:latin typeface="Constantia" pitchFamily="18" charset="0"/>
              </a:rPr>
              <a:t>int</a:t>
            </a:r>
            <a:r>
              <a:rPr lang="en-US" dirty="0">
                <a:latin typeface="Constantia" pitchFamily="18" charset="0"/>
              </a:rPr>
              <a:t> </a:t>
            </a:r>
            <a:r>
              <a:rPr lang="en-US" dirty="0" err="1">
                <a:latin typeface="Constantia" pitchFamily="18" charset="0"/>
              </a:rPr>
              <a:t>i</a:t>
            </a:r>
            <a:r>
              <a:rPr lang="en-US" dirty="0">
                <a:latin typeface="Constantia" pitchFamily="18" charset="0"/>
              </a:rPr>
              <a:t>, </a:t>
            </a:r>
            <a:r>
              <a:rPr lang="en-US" dirty="0" err="1">
                <a:latin typeface="Constantia" pitchFamily="18" charset="0"/>
              </a:rPr>
              <a:t>left_end</a:t>
            </a:r>
            <a:r>
              <a:rPr lang="en-US" dirty="0">
                <a:latin typeface="Constantia" pitchFamily="18" charset="0"/>
              </a:rPr>
              <a:t>, </a:t>
            </a:r>
            <a:r>
              <a:rPr lang="en-US" dirty="0" err="1">
                <a:latin typeface="Constantia" pitchFamily="18" charset="0"/>
              </a:rPr>
              <a:t>num_elements</a:t>
            </a:r>
            <a:r>
              <a:rPr lang="en-US" dirty="0">
                <a:latin typeface="Constantia" pitchFamily="18" charset="0"/>
              </a:rPr>
              <a:t>, </a:t>
            </a:r>
            <a:r>
              <a:rPr lang="en-US" dirty="0" err="1">
                <a:latin typeface="Constantia" pitchFamily="18" charset="0"/>
              </a:rPr>
              <a:t>tmp_pos</a:t>
            </a:r>
            <a:r>
              <a:rPr lang="en-US" dirty="0">
                <a:latin typeface="Constantia" pitchFamily="18" charset="0"/>
              </a:rPr>
              <a:t>;</a:t>
            </a:r>
          </a:p>
          <a:p>
            <a:pPr algn="l"/>
            <a:endParaRPr lang="en-US" dirty="0">
              <a:latin typeface="Constantia" pitchFamily="18" charset="0"/>
            </a:endParaRPr>
          </a:p>
          <a:p>
            <a:pPr algn="l"/>
            <a:r>
              <a:rPr lang="en-US" dirty="0">
                <a:latin typeface="Constantia" pitchFamily="18" charset="0"/>
              </a:rPr>
              <a:t>  </a:t>
            </a:r>
            <a:r>
              <a:rPr lang="en-US" dirty="0" err="1">
                <a:latin typeface="Constantia" pitchFamily="18" charset="0"/>
              </a:rPr>
              <a:t>left_end</a:t>
            </a:r>
            <a:r>
              <a:rPr lang="en-US" dirty="0">
                <a:latin typeface="Constantia" pitchFamily="18" charset="0"/>
              </a:rPr>
              <a:t> = (mid - 1);</a:t>
            </a:r>
          </a:p>
          <a:p>
            <a:pPr algn="l"/>
            <a:r>
              <a:rPr lang="en-US" dirty="0">
                <a:latin typeface="Constantia" pitchFamily="18" charset="0"/>
              </a:rPr>
              <a:t>  </a:t>
            </a:r>
            <a:r>
              <a:rPr lang="en-US" dirty="0" err="1">
                <a:latin typeface="Constantia" pitchFamily="18" charset="0"/>
              </a:rPr>
              <a:t>tmp_pos</a:t>
            </a:r>
            <a:r>
              <a:rPr lang="en-US" dirty="0">
                <a:latin typeface="Constantia" pitchFamily="18" charset="0"/>
              </a:rPr>
              <a:t> = left</a:t>
            </a:r>
            <a:endParaRPr lang="ar-SA" dirty="0">
              <a:latin typeface="Constantia"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1000"/>
                                        <p:tgtEl>
                                          <p:spTgt spid="107522"/>
                                        </p:tgtEl>
                                      </p:cBhvr>
                                    </p:animEffect>
                                    <p:anim calcmode="lin" valueType="num">
                                      <p:cBhvr>
                                        <p:cTn id="8" dur="1000" fill="hold"/>
                                        <p:tgtEl>
                                          <p:spTgt spid="107522"/>
                                        </p:tgtEl>
                                        <p:attrNameLst>
                                          <p:attrName>ppt_x</p:attrName>
                                        </p:attrNameLst>
                                      </p:cBhvr>
                                      <p:tavLst>
                                        <p:tav tm="0">
                                          <p:val>
                                            <p:strVal val="#ppt_x"/>
                                          </p:val>
                                        </p:tav>
                                        <p:tav tm="100000">
                                          <p:val>
                                            <p:strVal val="#ppt_x"/>
                                          </p:val>
                                        </p:tav>
                                      </p:tavLst>
                                    </p:anim>
                                    <p:anim calcmode="lin" valueType="num">
                                      <p:cBhvr>
                                        <p:cTn id="9" dur="900" decel="100000" fill="hold"/>
                                        <p:tgtEl>
                                          <p:spTgt spid="1075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75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مستطيل 1"/>
          <p:cNvSpPr>
            <a:spLocks noChangeArrowheads="1"/>
          </p:cNvSpPr>
          <p:nvPr/>
        </p:nvSpPr>
        <p:spPr bwMode="auto">
          <a:xfrm>
            <a:off x="2286000" y="1304925"/>
            <a:ext cx="5000625" cy="4802188"/>
          </a:xfrm>
          <a:prstGeom prst="rect">
            <a:avLst/>
          </a:prstGeom>
          <a:noFill/>
          <a:ln w="9525">
            <a:noFill/>
            <a:miter lim="800000"/>
            <a:headEnd/>
            <a:tailEnd/>
          </a:ln>
        </p:spPr>
        <p:txBody>
          <a:bodyPr>
            <a:spAutoFit/>
          </a:bodyPr>
          <a:lstStyle/>
          <a:p>
            <a:pPr algn="l"/>
            <a:r>
              <a:rPr lang="en-US" dirty="0" err="1">
                <a:latin typeface="Constantia" pitchFamily="18" charset="0"/>
              </a:rPr>
              <a:t>num_elements</a:t>
            </a:r>
            <a:r>
              <a:rPr lang="en-US" dirty="0">
                <a:latin typeface="Constantia" pitchFamily="18" charset="0"/>
              </a:rPr>
              <a:t> = (; right - left + 1)</a:t>
            </a:r>
          </a:p>
          <a:p>
            <a:pPr algn="l"/>
            <a:endParaRPr lang="en-US" dirty="0">
              <a:latin typeface="Constantia" pitchFamily="18" charset="0"/>
            </a:endParaRPr>
          </a:p>
          <a:p>
            <a:pPr algn="l"/>
            <a:r>
              <a:rPr lang="en-US" dirty="0">
                <a:latin typeface="Constantia" pitchFamily="18" charset="0"/>
              </a:rPr>
              <a:t>  while ((left &lt;= </a:t>
            </a:r>
            <a:r>
              <a:rPr lang="en-US" dirty="0" err="1">
                <a:latin typeface="Constantia" pitchFamily="18" charset="0"/>
              </a:rPr>
              <a:t>left_end</a:t>
            </a:r>
            <a:r>
              <a:rPr lang="en-US" dirty="0">
                <a:latin typeface="Constantia" pitchFamily="18" charset="0"/>
              </a:rPr>
              <a:t>) &amp;&amp; (mid &lt;= right))</a:t>
            </a:r>
          </a:p>
          <a:p>
            <a:pPr algn="l"/>
            <a:r>
              <a:rPr lang="en-US" dirty="0">
                <a:latin typeface="Constantia" pitchFamily="18" charset="0"/>
              </a:rPr>
              <a:t>  {</a:t>
            </a:r>
          </a:p>
          <a:p>
            <a:pPr algn="l"/>
            <a:r>
              <a:rPr lang="en-US" dirty="0">
                <a:latin typeface="Constantia" pitchFamily="18" charset="0"/>
              </a:rPr>
              <a:t>if (numbers[left] &lt;= numbers[mid])</a:t>
            </a:r>
          </a:p>
          <a:p>
            <a:pPr algn="l"/>
            <a:r>
              <a:rPr lang="en-US" dirty="0">
                <a:latin typeface="Constantia" pitchFamily="18" charset="0"/>
              </a:rPr>
              <a:t>    {</a:t>
            </a:r>
          </a:p>
          <a:p>
            <a:pPr algn="l"/>
            <a:r>
              <a:rPr lang="en-US" dirty="0">
                <a:latin typeface="Constantia" pitchFamily="18" charset="0"/>
              </a:rPr>
              <a:t>      temp[</a:t>
            </a:r>
            <a:r>
              <a:rPr lang="en-US" dirty="0" err="1">
                <a:latin typeface="Constantia" pitchFamily="18" charset="0"/>
              </a:rPr>
              <a:t>tmp_pos</a:t>
            </a:r>
            <a:r>
              <a:rPr lang="en-US" dirty="0">
                <a:latin typeface="Constantia" pitchFamily="18" charset="0"/>
              </a:rPr>
              <a:t>] = numbers[left];</a:t>
            </a:r>
          </a:p>
          <a:p>
            <a:pPr algn="l"/>
            <a:r>
              <a:rPr lang="en-US" dirty="0">
                <a:latin typeface="Constantia" pitchFamily="18" charset="0"/>
              </a:rPr>
              <a:t>      </a:t>
            </a:r>
            <a:r>
              <a:rPr lang="en-US" dirty="0" err="1">
                <a:latin typeface="Constantia" pitchFamily="18" charset="0"/>
              </a:rPr>
              <a:t>tmp_pos</a:t>
            </a:r>
            <a:r>
              <a:rPr lang="en-US" dirty="0">
                <a:latin typeface="Constantia" pitchFamily="18" charset="0"/>
              </a:rPr>
              <a:t> += 1;</a:t>
            </a:r>
          </a:p>
          <a:p>
            <a:pPr algn="l"/>
            <a:r>
              <a:rPr lang="en-US" dirty="0">
                <a:latin typeface="Constantia" pitchFamily="18" charset="0"/>
              </a:rPr>
              <a:t>      left += 1;</a:t>
            </a:r>
          </a:p>
          <a:p>
            <a:pPr algn="l"/>
            <a:r>
              <a:rPr lang="en-US" dirty="0">
                <a:latin typeface="Constantia" pitchFamily="18" charset="0"/>
              </a:rPr>
              <a:t>    }</a:t>
            </a:r>
          </a:p>
          <a:p>
            <a:pPr algn="l"/>
            <a:r>
              <a:rPr lang="en-US" dirty="0">
                <a:latin typeface="Constantia" pitchFamily="18" charset="0"/>
              </a:rPr>
              <a:t>    else</a:t>
            </a:r>
          </a:p>
          <a:p>
            <a:pPr algn="l"/>
            <a:r>
              <a:rPr lang="en-US" dirty="0">
                <a:latin typeface="Constantia" pitchFamily="18" charset="0"/>
              </a:rPr>
              <a:t>    {</a:t>
            </a:r>
          </a:p>
          <a:p>
            <a:pPr algn="l"/>
            <a:r>
              <a:rPr lang="en-US" dirty="0">
                <a:latin typeface="Constantia" pitchFamily="18" charset="0"/>
              </a:rPr>
              <a:t>      temp[</a:t>
            </a:r>
            <a:r>
              <a:rPr lang="en-US" dirty="0" err="1">
                <a:latin typeface="Constantia" pitchFamily="18" charset="0"/>
              </a:rPr>
              <a:t>tmp_pos</a:t>
            </a:r>
            <a:r>
              <a:rPr lang="en-US" dirty="0">
                <a:latin typeface="Constantia" pitchFamily="18" charset="0"/>
              </a:rPr>
              <a:t>] = numbers[mid];</a:t>
            </a:r>
          </a:p>
          <a:p>
            <a:pPr algn="l"/>
            <a:r>
              <a:rPr lang="en-US" dirty="0">
                <a:latin typeface="Constantia" pitchFamily="18" charset="0"/>
              </a:rPr>
              <a:t>      </a:t>
            </a:r>
            <a:r>
              <a:rPr lang="en-US" dirty="0" err="1">
                <a:latin typeface="Constantia" pitchFamily="18" charset="0"/>
              </a:rPr>
              <a:t>tmp_pos</a:t>
            </a:r>
            <a:r>
              <a:rPr lang="en-US" dirty="0">
                <a:latin typeface="Constantia" pitchFamily="18" charset="0"/>
              </a:rPr>
              <a:t> += 1;</a:t>
            </a:r>
          </a:p>
          <a:p>
            <a:pPr algn="l"/>
            <a:r>
              <a:rPr lang="en-US" dirty="0">
                <a:latin typeface="Constantia" pitchFamily="18" charset="0"/>
              </a:rPr>
              <a:t>      mid += 1;</a:t>
            </a:r>
          </a:p>
          <a:p>
            <a:pPr algn="l"/>
            <a:r>
              <a:rPr lang="en-US" dirty="0">
                <a:latin typeface="Constantia" pitchFamily="18" charset="0"/>
              </a:rPr>
              <a:t>}</a:t>
            </a:r>
          </a:p>
          <a:p>
            <a:pPr algn="l"/>
            <a:r>
              <a:rPr lang="en-US" dirty="0">
                <a:latin typeface="Constantia" pitchFamily="18" charset="0"/>
              </a:rPr>
              <a:t>}</a:t>
            </a:r>
            <a:endParaRPr lang="ar-SA" dirty="0">
              <a:latin typeface="Constantia"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1000"/>
                                        <p:tgtEl>
                                          <p:spTgt spid="108546"/>
                                        </p:tgtEl>
                                      </p:cBhvr>
                                    </p:animEffect>
                                    <p:anim calcmode="lin" valueType="num">
                                      <p:cBhvr>
                                        <p:cTn id="8" dur="1000" fill="hold"/>
                                        <p:tgtEl>
                                          <p:spTgt spid="108546"/>
                                        </p:tgtEl>
                                        <p:attrNameLst>
                                          <p:attrName>ppt_x</p:attrName>
                                        </p:attrNameLst>
                                      </p:cBhvr>
                                      <p:tavLst>
                                        <p:tav tm="0">
                                          <p:val>
                                            <p:strVal val="#ppt_x"/>
                                          </p:val>
                                        </p:tav>
                                        <p:tav tm="100000">
                                          <p:val>
                                            <p:strVal val="#ppt_x"/>
                                          </p:val>
                                        </p:tav>
                                      </p:tavLst>
                                    </p:anim>
                                    <p:anim calcmode="lin" valueType="num">
                                      <p:cBhvr>
                                        <p:cTn id="9" dur="900" decel="100000" fill="hold"/>
                                        <p:tgtEl>
                                          <p:spTgt spid="1085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مستطيل 1"/>
          <p:cNvSpPr>
            <a:spLocks noChangeArrowheads="1"/>
          </p:cNvSpPr>
          <p:nvPr/>
        </p:nvSpPr>
        <p:spPr bwMode="auto">
          <a:xfrm>
            <a:off x="2357438" y="612775"/>
            <a:ext cx="4572000" cy="5632450"/>
          </a:xfrm>
          <a:prstGeom prst="rect">
            <a:avLst/>
          </a:prstGeom>
          <a:noFill/>
          <a:ln w="9525">
            <a:noFill/>
            <a:miter lim="800000"/>
            <a:headEnd/>
            <a:tailEnd/>
          </a:ln>
        </p:spPr>
        <p:txBody>
          <a:bodyPr>
            <a:spAutoFit/>
          </a:bodyPr>
          <a:lstStyle/>
          <a:p>
            <a:pPr algn="l"/>
            <a:r>
              <a:rPr lang="en-US" dirty="0">
                <a:latin typeface="Constantia" pitchFamily="18" charset="0"/>
              </a:rPr>
              <a:t>while (left &lt;= </a:t>
            </a:r>
            <a:r>
              <a:rPr lang="en-US" dirty="0" err="1">
                <a:latin typeface="Constantia" pitchFamily="18" charset="0"/>
              </a:rPr>
              <a:t>left_end</a:t>
            </a:r>
            <a:r>
              <a:rPr lang="en-US" dirty="0">
                <a:latin typeface="Constantia" pitchFamily="18" charset="0"/>
              </a:rPr>
              <a:t>)</a:t>
            </a:r>
          </a:p>
          <a:p>
            <a:pPr algn="l"/>
            <a:r>
              <a:rPr lang="ar-SA" dirty="0">
                <a:latin typeface="Constantia" pitchFamily="18" charset="0"/>
              </a:rPr>
              <a:t>                                </a:t>
            </a:r>
            <a:r>
              <a:rPr lang="en-US" dirty="0">
                <a:latin typeface="Constantia" pitchFamily="18" charset="0"/>
              </a:rPr>
              <a:t>  {</a:t>
            </a:r>
          </a:p>
          <a:p>
            <a:pPr algn="l"/>
            <a:r>
              <a:rPr lang="en-US" dirty="0">
                <a:latin typeface="Constantia" pitchFamily="18" charset="0"/>
              </a:rPr>
              <a:t>    temp[</a:t>
            </a:r>
            <a:r>
              <a:rPr lang="en-US" dirty="0" err="1">
                <a:latin typeface="Constantia" pitchFamily="18" charset="0"/>
              </a:rPr>
              <a:t>tmp_pos</a:t>
            </a:r>
            <a:r>
              <a:rPr lang="en-US" dirty="0">
                <a:latin typeface="Constantia" pitchFamily="18" charset="0"/>
              </a:rPr>
              <a:t>] = numbers[left];</a:t>
            </a:r>
          </a:p>
          <a:p>
            <a:pPr algn="l"/>
            <a:r>
              <a:rPr lang="en-US" dirty="0">
                <a:latin typeface="Constantia" pitchFamily="18" charset="0"/>
              </a:rPr>
              <a:t>    left += 1;</a:t>
            </a:r>
          </a:p>
          <a:p>
            <a:pPr algn="l"/>
            <a:r>
              <a:rPr lang="en-US" dirty="0">
                <a:latin typeface="Constantia" pitchFamily="18" charset="0"/>
              </a:rPr>
              <a:t>    </a:t>
            </a:r>
            <a:r>
              <a:rPr lang="en-US" dirty="0" err="1">
                <a:latin typeface="Constantia" pitchFamily="18" charset="0"/>
              </a:rPr>
              <a:t>tmp_pos</a:t>
            </a:r>
            <a:r>
              <a:rPr lang="en-US" dirty="0">
                <a:latin typeface="Constantia" pitchFamily="18" charset="0"/>
              </a:rPr>
              <a:t> += 1;</a:t>
            </a:r>
          </a:p>
          <a:p>
            <a:pPr algn="l"/>
            <a:r>
              <a:rPr lang="ar-SA" dirty="0">
                <a:latin typeface="Constantia" pitchFamily="18" charset="0"/>
              </a:rPr>
              <a:t>                  </a:t>
            </a:r>
            <a:r>
              <a:rPr lang="en-US" dirty="0">
                <a:latin typeface="Constantia" pitchFamily="18" charset="0"/>
              </a:rPr>
              <a:t>  }</a:t>
            </a:r>
          </a:p>
          <a:p>
            <a:pPr algn="l"/>
            <a:r>
              <a:rPr lang="en-US" dirty="0">
                <a:latin typeface="Constantia" pitchFamily="18" charset="0"/>
              </a:rPr>
              <a:t>while (mid &lt;= right)</a:t>
            </a:r>
          </a:p>
          <a:p>
            <a:pPr algn="l"/>
            <a:r>
              <a:rPr lang="en-US" dirty="0">
                <a:latin typeface="Constantia" pitchFamily="18" charset="0"/>
              </a:rPr>
              <a:t>  {</a:t>
            </a:r>
          </a:p>
          <a:p>
            <a:pPr algn="l"/>
            <a:r>
              <a:rPr lang="en-US" dirty="0">
                <a:latin typeface="Constantia" pitchFamily="18" charset="0"/>
              </a:rPr>
              <a:t>    temp[</a:t>
            </a:r>
            <a:r>
              <a:rPr lang="en-US" dirty="0" err="1">
                <a:latin typeface="Constantia" pitchFamily="18" charset="0"/>
              </a:rPr>
              <a:t>tmp_pos</a:t>
            </a:r>
            <a:r>
              <a:rPr lang="en-US" dirty="0">
                <a:latin typeface="Constantia" pitchFamily="18" charset="0"/>
              </a:rPr>
              <a:t>] = numbers[mid];</a:t>
            </a:r>
          </a:p>
          <a:p>
            <a:pPr algn="l"/>
            <a:r>
              <a:rPr lang="en-US" dirty="0">
                <a:latin typeface="Constantia" pitchFamily="18" charset="0"/>
              </a:rPr>
              <a:t>    mid += 1;</a:t>
            </a:r>
          </a:p>
          <a:p>
            <a:pPr algn="l"/>
            <a:r>
              <a:rPr lang="en-US" dirty="0">
                <a:latin typeface="Constantia" pitchFamily="18" charset="0"/>
              </a:rPr>
              <a:t>    </a:t>
            </a:r>
            <a:r>
              <a:rPr lang="en-US" dirty="0" err="1">
                <a:latin typeface="Constantia" pitchFamily="18" charset="0"/>
              </a:rPr>
              <a:t>tmp_pos</a:t>
            </a:r>
            <a:r>
              <a:rPr lang="en-US" dirty="0">
                <a:latin typeface="Constantia" pitchFamily="18" charset="0"/>
              </a:rPr>
              <a:t> += 1;</a:t>
            </a:r>
          </a:p>
          <a:p>
            <a:pPr algn="l"/>
            <a:r>
              <a:rPr lang="en-US" dirty="0">
                <a:latin typeface="Constantia" pitchFamily="18" charset="0"/>
              </a:rPr>
              <a:t>  }</a:t>
            </a:r>
          </a:p>
          <a:p>
            <a:pPr algn="l"/>
            <a:endParaRPr lang="en-US" dirty="0">
              <a:latin typeface="Constantia" pitchFamily="18" charset="0"/>
            </a:endParaRPr>
          </a:p>
          <a:p>
            <a:pPr algn="l"/>
            <a:r>
              <a:rPr lang="en-US" dirty="0">
                <a:latin typeface="Constantia" pitchFamily="18" charset="0"/>
              </a:rPr>
              <a:t>  //modified</a:t>
            </a:r>
          </a:p>
          <a:p>
            <a:pPr algn="l"/>
            <a:r>
              <a:rPr lang="en-US" dirty="0">
                <a:latin typeface="Constantia" pitchFamily="18" charset="0"/>
              </a:rPr>
              <a:t>  for (</a:t>
            </a:r>
            <a:r>
              <a:rPr lang="en-US" dirty="0" err="1">
                <a:latin typeface="Constantia" pitchFamily="18" charset="0"/>
              </a:rPr>
              <a:t>i</a:t>
            </a:r>
            <a:r>
              <a:rPr lang="en-US" dirty="0">
                <a:latin typeface="Constantia" pitchFamily="18" charset="0"/>
              </a:rPr>
              <a:t>=0; </a:t>
            </a:r>
            <a:r>
              <a:rPr lang="en-US" dirty="0" err="1">
                <a:latin typeface="Constantia" pitchFamily="18" charset="0"/>
              </a:rPr>
              <a:t>i</a:t>
            </a:r>
            <a:r>
              <a:rPr lang="en-US" dirty="0">
                <a:latin typeface="Constantia" pitchFamily="18" charset="0"/>
              </a:rPr>
              <a:t> &lt; </a:t>
            </a:r>
            <a:r>
              <a:rPr lang="en-US" dirty="0" err="1">
                <a:latin typeface="Constantia" pitchFamily="18" charset="0"/>
              </a:rPr>
              <a:t>num_elements</a:t>
            </a:r>
            <a:r>
              <a:rPr lang="en-US" dirty="0">
                <a:latin typeface="Constantia" pitchFamily="18" charset="0"/>
              </a:rPr>
              <a:t>; </a:t>
            </a:r>
            <a:r>
              <a:rPr lang="en-US" dirty="0" err="1">
                <a:latin typeface="Constantia" pitchFamily="18" charset="0"/>
              </a:rPr>
              <a:t>i</a:t>
            </a:r>
            <a:r>
              <a:rPr lang="en-US" dirty="0">
                <a:latin typeface="Constantia" pitchFamily="18" charset="0"/>
              </a:rPr>
              <a:t>++)</a:t>
            </a:r>
          </a:p>
          <a:p>
            <a:pPr algn="l"/>
            <a:r>
              <a:rPr lang="en-US" dirty="0">
                <a:latin typeface="Constantia" pitchFamily="18" charset="0"/>
              </a:rPr>
              <a:t>  {                                                        </a:t>
            </a:r>
          </a:p>
          <a:p>
            <a:pPr algn="l"/>
            <a:r>
              <a:rPr lang="en-US" dirty="0">
                <a:latin typeface="Constantia" pitchFamily="18" charset="0"/>
              </a:rPr>
              <a:t>    numbers[right] = temp[right];</a:t>
            </a:r>
          </a:p>
          <a:p>
            <a:pPr algn="l"/>
            <a:r>
              <a:rPr lang="en-US" dirty="0">
                <a:latin typeface="Constantia" pitchFamily="18" charset="0"/>
              </a:rPr>
              <a:t>    right -= 1;</a:t>
            </a:r>
          </a:p>
          <a:p>
            <a:pPr algn="l"/>
            <a:r>
              <a:rPr lang="en-US" dirty="0">
                <a:latin typeface="Constantia" pitchFamily="18" charset="0"/>
              </a:rPr>
              <a:t>  }                                      </a:t>
            </a:r>
          </a:p>
          <a:p>
            <a:pPr algn="l"/>
            <a:r>
              <a:rPr lang="en-US" dirty="0">
                <a:latin typeface="Constantia" pitchFamily="18" charset="0"/>
              </a:rPr>
              <a:t>}                                      </a:t>
            </a:r>
            <a:endParaRPr lang="ar-SA" dirty="0">
              <a:latin typeface="Constantia" pitchFamily="18" charset="0"/>
            </a:endParaRPr>
          </a:p>
        </p:txBody>
      </p:sp>
      <p:pic>
        <p:nvPicPr>
          <p:cNvPr id="3" name="صورة 2" descr="75.JPG"/>
          <p:cNvPicPr>
            <a:picLocks noChangeAspect="1"/>
          </p:cNvPicPr>
          <p:nvPr/>
        </p:nvPicPr>
        <p:blipFill>
          <a:blip r:embed="rId3" cstate="print"/>
          <a:stretch>
            <a:fillRect/>
          </a:stretch>
        </p:blipFill>
        <p:spPr>
          <a:xfrm>
            <a:off x="5943600" y="6019800"/>
            <a:ext cx="3048000" cy="730250"/>
          </a:xfrm>
          <a:prstGeom prst="rect">
            <a:avLst/>
          </a:prstGeom>
        </p:spPr>
      </p:pic>
      <p:sp>
        <p:nvSpPr>
          <p:cNvPr id="4" name="مربع نص 3">
            <a:hlinkClick r:id="rId4" action="ppaction://hlinksldjump"/>
          </p:cNvPr>
          <p:cNvSpPr txBox="1"/>
          <p:nvPr/>
        </p:nvSpPr>
        <p:spPr>
          <a:xfrm>
            <a:off x="6934200" y="6096000"/>
            <a:ext cx="914400" cy="738664"/>
          </a:xfrm>
          <a:prstGeom prst="rect">
            <a:avLst/>
          </a:prstGeom>
          <a:noFill/>
        </p:spPr>
        <p:txBody>
          <a:bodyPr wrap="square" rtlCol="1">
            <a:spAutoFit/>
          </a:bodyPr>
          <a:lstStyle/>
          <a:p>
            <a:r>
              <a:rPr lang="ar-SA" sz="1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400" dirty="0"/>
          </a:p>
        </p:txBody>
      </p:sp>
    </p:spTree>
  </p:cSld>
  <p:clrMapOvr>
    <a:masterClrMapping/>
  </p:clrMapOvr>
  <p:transition>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1000"/>
                                        <p:tgtEl>
                                          <p:spTgt spid="109570"/>
                                        </p:tgtEl>
                                      </p:cBhvr>
                                    </p:animEffect>
                                    <p:anim calcmode="lin" valueType="num">
                                      <p:cBhvr>
                                        <p:cTn id="8" dur="1000" fill="hold"/>
                                        <p:tgtEl>
                                          <p:spTgt spid="109570"/>
                                        </p:tgtEl>
                                        <p:attrNameLst>
                                          <p:attrName>ppt_x</p:attrName>
                                        </p:attrNameLst>
                                      </p:cBhvr>
                                      <p:tavLst>
                                        <p:tav tm="0">
                                          <p:val>
                                            <p:strVal val="#ppt_x"/>
                                          </p:val>
                                        </p:tav>
                                        <p:tav tm="100000">
                                          <p:val>
                                            <p:strVal val="#ppt_x"/>
                                          </p:val>
                                        </p:tav>
                                      </p:tavLst>
                                    </p:anim>
                                    <p:anim calcmode="lin" valueType="num">
                                      <p:cBhvr>
                                        <p:cTn id="9" dur="900" decel="100000" fill="hold"/>
                                        <p:tgtEl>
                                          <p:spTgt spid="1095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95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51.JPG"/>
          <p:cNvPicPr>
            <a:picLocks noChangeAspect="1"/>
          </p:cNvPicPr>
          <p:nvPr/>
        </p:nvPicPr>
        <p:blipFill>
          <a:blip r:embed="rId2" cstate="print"/>
          <a:stretch>
            <a:fillRect/>
          </a:stretch>
        </p:blipFill>
        <p:spPr>
          <a:xfrm rot="16200000">
            <a:off x="2926695" y="-263200"/>
            <a:ext cx="3290610" cy="6858000"/>
          </a:xfrm>
          <a:prstGeom prst="rect">
            <a:avLst/>
          </a:prstGeom>
        </p:spPr>
      </p:pic>
      <p:sp>
        <p:nvSpPr>
          <p:cNvPr id="4" name="مربع نص 3"/>
          <p:cNvSpPr txBox="1"/>
          <p:nvPr/>
        </p:nvSpPr>
        <p:spPr>
          <a:xfrm>
            <a:off x="1981200" y="2438400"/>
            <a:ext cx="2590800" cy="2308324"/>
          </a:xfrm>
          <a:prstGeom prst="rect">
            <a:avLst/>
          </a:prstGeom>
          <a:noFill/>
        </p:spPr>
        <p:txBody>
          <a:bodyPr wrap="square" rtlCol="1">
            <a:spAutoFit/>
          </a:bodyPr>
          <a:lstStyle/>
          <a:p>
            <a:r>
              <a:rPr lang="ar-SA" sz="4800" b="1" i="1" cap="all" dirty="0" smtClean="0">
                <a:ln/>
                <a:solidFill>
                  <a:schemeClr val="accent1"/>
                </a:solidFill>
                <a:effectLst>
                  <a:glow rad="101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الترتيب بالمؤشرات</a:t>
            </a:r>
            <a:endParaRPr lang="en-US" sz="4800" b="1" i="1" cap="all" dirty="0" smtClean="0">
              <a:ln/>
              <a:solidFill>
                <a:schemeClr val="accent1"/>
              </a:solidFill>
              <a:effectLst>
                <a:glow rad="101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ar-SA" sz="4800" dirty="0"/>
          </a:p>
        </p:txBody>
      </p:sp>
      <p:pic>
        <p:nvPicPr>
          <p:cNvPr id="5" name="صورة 4" descr="hi-babies25.jpg"/>
          <p:cNvPicPr>
            <a:picLocks noChangeAspect="1"/>
          </p:cNvPicPr>
          <p:nvPr/>
        </p:nvPicPr>
        <p:blipFill>
          <a:blip r:embed="rId3" cstate="print"/>
          <a:stretch>
            <a:fillRect/>
          </a:stretch>
        </p:blipFill>
        <p:spPr>
          <a:xfrm rot="20605552">
            <a:off x="5681612" y="1705534"/>
            <a:ext cx="2400621" cy="1566174"/>
          </a:xfrm>
          <a:prstGeom prst="rect">
            <a:avLst/>
          </a:prstGeom>
        </p:spPr>
      </p:pic>
      <p:sp>
        <p:nvSpPr>
          <p:cNvPr id="6" name="برق 5"/>
          <p:cNvSpPr/>
          <p:nvPr/>
        </p:nvSpPr>
        <p:spPr>
          <a:xfrm>
            <a:off x="4499992" y="188640"/>
            <a:ext cx="3600400" cy="13681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381000"/>
            <a:ext cx="7772400" cy="1470025"/>
          </a:xfrm>
        </p:spPr>
        <p:txBody>
          <a:bodyPr/>
          <a:lstStyle/>
          <a:p>
            <a:pPr eaLnBrk="1" fontAlgn="auto" hangingPunct="1">
              <a:spcAft>
                <a:spcPts val="0"/>
              </a:spcAft>
              <a:defRPr/>
            </a:pPr>
            <a:r>
              <a:rPr lang="en-US">
                <a:solidFill>
                  <a:schemeClr val="accent2"/>
                </a:solidFill>
              </a:rPr>
              <a:t>  : Pointers </a:t>
            </a:r>
            <a:r>
              <a:rPr lang="ar-SA">
                <a:solidFill>
                  <a:schemeClr val="accent2"/>
                </a:solidFill>
              </a:rPr>
              <a:t> المؤشرات</a:t>
            </a:r>
            <a:r>
              <a:rPr lang="en-US"/>
              <a:t> </a:t>
            </a:r>
            <a:r>
              <a:rPr lang="en-US">
                <a:solidFill>
                  <a:schemeClr val="accent2"/>
                </a:solidFill>
              </a:rPr>
              <a:t>:</a:t>
            </a:r>
          </a:p>
        </p:txBody>
      </p:sp>
      <p:sp>
        <p:nvSpPr>
          <p:cNvPr id="111619" name="Rectangle 3"/>
          <p:cNvSpPr>
            <a:spLocks noGrp="1" noChangeArrowheads="1"/>
          </p:cNvSpPr>
          <p:nvPr>
            <p:ph type="subTitle" idx="1"/>
          </p:nvPr>
        </p:nvSpPr>
        <p:spPr>
          <a:xfrm>
            <a:off x="457200" y="1600200"/>
            <a:ext cx="7848600" cy="4800600"/>
          </a:xfrm>
        </p:spPr>
        <p:txBody>
          <a:bodyPr/>
          <a:lstStyle/>
          <a:p>
            <a:pPr marR="0" eaLnBrk="1" hangingPunct="1"/>
            <a:endParaRPr lang="ar-SA" b="1" dirty="0" smtClean="0">
              <a:solidFill>
                <a:schemeClr val="bg2"/>
              </a:solidFill>
            </a:endParaRPr>
          </a:p>
          <a:p>
            <a:pPr marR="0" eaLnBrk="1" hangingPunct="1"/>
            <a:r>
              <a:rPr lang="ar-SA" b="1" dirty="0" smtClean="0">
                <a:solidFill>
                  <a:schemeClr val="bg2"/>
                </a:solidFill>
              </a:rPr>
              <a:t>مقدمة عن المؤشرات</a:t>
            </a:r>
            <a:endParaRPr lang="en-US" b="1" dirty="0" smtClean="0">
              <a:solidFill>
                <a:schemeClr val="bg2"/>
              </a:solidFill>
              <a:cs typeface="Majalla UI"/>
            </a:endParaRPr>
          </a:p>
          <a:p>
            <a:pPr marR="0" eaLnBrk="1" hangingPunct="1"/>
            <a:r>
              <a:rPr lang="ar-SA" b="1" dirty="0" smtClean="0">
                <a:solidFill>
                  <a:schemeClr val="bg2"/>
                </a:solidFill>
              </a:rPr>
              <a:t>     المؤشرات هي عبارة عن متغيرات تحتوي علي عناوين في الذاكرة كقيم مخزنة ضمنها فالمتغير العادي عادة يحتوي علي قيمة مخزنة مباشرة ضمنه بينما المؤشر يتضمن عنواناً في الذاكرة لمتغير يحتوي علي قيمة وعلية يمكن الوصول إلي هذه القيمة من خلال المتغير ويسمي بالوصول المباشر للقيمة أو من خلال المؤشر الذي يؤشر بطريقة مباشرة إلي القيمة أي من خلال عنوان المتغير .</a:t>
            </a:r>
            <a:endParaRPr lang="en-US" dirty="0" smtClean="0">
              <a:solidFill>
                <a:schemeClr val="bg2"/>
              </a:solidFill>
              <a:cs typeface="Majalla U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fade">
                                      <p:cBhvr>
                                        <p:cTn id="7" dur="1000"/>
                                        <p:tgtEl>
                                          <p:spTgt spid="111619">
                                            <p:txEl>
                                              <p:pRg st="1" end="1"/>
                                            </p:txEl>
                                          </p:spTgt>
                                        </p:tgtEl>
                                      </p:cBhvr>
                                    </p:animEffect>
                                    <p:anim calcmode="lin" valueType="num">
                                      <p:cBhvr>
                                        <p:cTn id="8"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161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6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fade">
                                      <p:cBhvr>
                                        <p:cTn id="15" dur="1000"/>
                                        <p:tgtEl>
                                          <p:spTgt spid="111619">
                                            <p:txEl>
                                              <p:pRg st="2" end="2"/>
                                            </p:txEl>
                                          </p:spTgt>
                                        </p:tgtEl>
                                      </p:cBhvr>
                                    </p:animEffect>
                                    <p:anim calcmode="lin" valueType="num">
                                      <p:cBhvr>
                                        <p:cTn id="16"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161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61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pPr algn="r" eaLnBrk="1" hangingPunct="1"/>
            <a:r>
              <a:rPr lang="ar-SA" sz="2800" b="1" dirty="0" smtClean="0"/>
              <a:t>ترتيب المؤشرات </a:t>
            </a:r>
            <a:r>
              <a:rPr lang="en-US" sz="2800" b="1" dirty="0" smtClean="0">
                <a:cs typeface="Traditional Arabic" pitchFamily="18" charset="-78"/>
              </a:rPr>
              <a:t>Sorting pointer algorithm </a:t>
            </a:r>
          </a:p>
        </p:txBody>
      </p:sp>
      <p:sp>
        <p:nvSpPr>
          <p:cNvPr id="112643" name="Rectangle 6"/>
          <p:cNvSpPr>
            <a:spLocks noGrp="1" noChangeArrowheads="1"/>
          </p:cNvSpPr>
          <p:nvPr>
            <p:ph type="body" idx="1"/>
          </p:nvPr>
        </p:nvSpPr>
        <p:spPr/>
        <p:txBody>
          <a:bodyPr/>
          <a:lstStyle/>
          <a:p>
            <a:pPr eaLnBrk="1" hangingPunct="1">
              <a:lnSpc>
                <a:spcPct val="90000"/>
              </a:lnSpc>
              <a:buClr>
                <a:schemeClr val="tx1"/>
              </a:buClr>
              <a:buFontTx/>
              <a:buNone/>
            </a:pPr>
            <a:r>
              <a:rPr lang="ar-SA" dirty="0" smtClean="0">
                <a:solidFill>
                  <a:schemeClr val="tx2"/>
                </a:solidFill>
              </a:rPr>
              <a:t>تستخدم هذه الطريقة لربط العناصر حسب المؤشرات تستخدم</a:t>
            </a:r>
          </a:p>
          <a:p>
            <a:pPr eaLnBrk="1" hangingPunct="1">
              <a:lnSpc>
                <a:spcPct val="90000"/>
              </a:lnSpc>
              <a:buClr>
                <a:schemeClr val="tx1"/>
              </a:buClr>
              <a:buFontTx/>
              <a:buNone/>
            </a:pPr>
            <a:r>
              <a:rPr lang="ar-SA" dirty="0" smtClean="0">
                <a:solidFill>
                  <a:schemeClr val="tx2"/>
                </a:solidFill>
              </a:rPr>
              <a:t>فكرة التبديل كما في المثال التالي.                                </a:t>
            </a:r>
            <a:endParaRPr lang="en-US" dirty="0" smtClean="0">
              <a:solidFill>
                <a:schemeClr val="tx2"/>
              </a:solidFill>
              <a:cs typeface="Majalla UI"/>
            </a:endParaRPr>
          </a:p>
          <a:p>
            <a:pPr eaLnBrk="1" hangingPunct="1">
              <a:lnSpc>
                <a:spcPct val="90000"/>
              </a:lnSpc>
              <a:buClr>
                <a:schemeClr val="tx1"/>
              </a:buClr>
              <a:buFontTx/>
              <a:buNone/>
            </a:pPr>
            <a:r>
              <a:rPr lang="ar-SA" dirty="0" smtClean="0">
                <a:solidFill>
                  <a:schemeClr val="tx2"/>
                </a:solidFill>
              </a:rPr>
              <a:t>مثال:-رتب العناصر التالية بطريقة ترتيب المؤشرات         </a:t>
            </a:r>
          </a:p>
          <a:p>
            <a:pPr eaLnBrk="1" hangingPunct="1">
              <a:lnSpc>
                <a:spcPct val="90000"/>
              </a:lnSpc>
              <a:buClr>
                <a:schemeClr val="tx1"/>
              </a:buClr>
              <a:buFontTx/>
              <a:buNone/>
            </a:pPr>
            <a:r>
              <a:rPr lang="en-US" dirty="0" smtClean="0">
                <a:solidFill>
                  <a:schemeClr val="tx2"/>
                </a:solidFill>
                <a:cs typeface="Majalla UI"/>
              </a:rPr>
              <a:t>                            15,37,9,60,43 </a:t>
            </a:r>
          </a:p>
          <a:p>
            <a:pPr eaLnBrk="1" hangingPunct="1">
              <a:lnSpc>
                <a:spcPct val="90000"/>
              </a:lnSpc>
              <a:buClr>
                <a:schemeClr val="tx1"/>
              </a:buClr>
              <a:buFontTx/>
              <a:buNone/>
            </a:pPr>
            <a:r>
              <a:rPr lang="ar-SA" dirty="0" smtClean="0">
                <a:solidFill>
                  <a:schemeClr val="tx2"/>
                </a:solidFill>
              </a:rPr>
              <a:t>الحل:-                                                             </a:t>
            </a:r>
          </a:p>
          <a:p>
            <a:pPr eaLnBrk="1" hangingPunct="1">
              <a:lnSpc>
                <a:spcPct val="90000"/>
              </a:lnSpc>
              <a:buClr>
                <a:schemeClr val="tx1"/>
              </a:buClr>
              <a:buFontTx/>
              <a:buNone/>
            </a:pPr>
            <a:r>
              <a:rPr lang="ar-SA" dirty="0" smtClean="0">
                <a:solidFill>
                  <a:schemeClr val="tx2"/>
                </a:solidFill>
              </a:rPr>
              <a:t>يمكن توضيحه في الخطوات التالية                               </a:t>
            </a:r>
          </a:p>
          <a:p>
            <a:pPr eaLnBrk="1" hangingPunct="1">
              <a:lnSpc>
                <a:spcPct val="90000"/>
              </a:lnSpc>
              <a:buClr>
                <a:schemeClr val="tx1"/>
              </a:buClr>
              <a:buFontTx/>
              <a:buNone/>
            </a:pPr>
            <a:r>
              <a:rPr lang="ar-SA" dirty="0" smtClean="0">
                <a:solidFill>
                  <a:schemeClr val="tx2"/>
                </a:solidFill>
              </a:rPr>
              <a:t>1.ضع العناصر في خانات                                       </a:t>
            </a:r>
          </a:p>
          <a:p>
            <a:pPr eaLnBrk="1" hangingPunct="1">
              <a:lnSpc>
                <a:spcPct val="90000"/>
              </a:lnSpc>
              <a:buClr>
                <a:schemeClr val="tx1"/>
              </a:buClr>
              <a:buFontTx/>
              <a:buNone/>
            </a:pPr>
            <a:r>
              <a:rPr lang="ar-SA" dirty="0" smtClean="0">
                <a:solidFill>
                  <a:schemeClr val="tx2"/>
                </a:solidFill>
              </a:rPr>
              <a:t>ضع المؤشرات                                                 </a:t>
            </a:r>
            <a:r>
              <a:rPr lang="en-US" dirty="0" smtClean="0">
                <a:solidFill>
                  <a:schemeClr val="tx2"/>
                </a:solidFill>
                <a:cs typeface="Majalla UI"/>
              </a:rPr>
              <a:t> </a:t>
            </a:r>
            <a:r>
              <a:rPr lang="ar-SA" dirty="0" smtClean="0">
                <a:solidFill>
                  <a:srgbClr val="FF0000"/>
                </a:solidFill>
              </a:rPr>
              <a:t>2.</a:t>
            </a:r>
            <a:r>
              <a:rPr lang="en-US" dirty="0" smtClean="0">
                <a:cs typeface="Majalla UI"/>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43">
                                            <p:txEl>
                                              <p:pRg st="1" end="1"/>
                                            </p:txEl>
                                          </p:spTgt>
                                        </p:tgtEl>
                                        <p:attrNameLst>
                                          <p:attrName>style.visibility</p:attrName>
                                        </p:attrNameLst>
                                      </p:cBhvr>
                                      <p:to>
                                        <p:strVal val="visible"/>
                                      </p:to>
                                    </p:set>
                                    <p:animEffect transition="in" filter="fade">
                                      <p:cBhvr>
                                        <p:cTn id="15" dur="1000"/>
                                        <p:tgtEl>
                                          <p:spTgt spid="112643">
                                            <p:txEl>
                                              <p:pRg st="1" end="1"/>
                                            </p:txEl>
                                          </p:spTgt>
                                        </p:tgtEl>
                                      </p:cBhvr>
                                    </p:animEffect>
                                    <p:anim calcmode="lin" valueType="num">
                                      <p:cBhvr>
                                        <p:cTn id="16"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43">
                                            <p:txEl>
                                              <p:pRg st="2" end="2"/>
                                            </p:txEl>
                                          </p:spTgt>
                                        </p:tgtEl>
                                        <p:attrNameLst>
                                          <p:attrName>style.visibility</p:attrName>
                                        </p:attrNameLst>
                                      </p:cBhvr>
                                      <p:to>
                                        <p:strVal val="visible"/>
                                      </p:to>
                                    </p:set>
                                    <p:animEffect transition="in" filter="fade">
                                      <p:cBhvr>
                                        <p:cTn id="23" dur="1000"/>
                                        <p:tgtEl>
                                          <p:spTgt spid="112643">
                                            <p:txEl>
                                              <p:pRg st="2" end="2"/>
                                            </p:txEl>
                                          </p:spTgt>
                                        </p:tgtEl>
                                      </p:cBhvr>
                                    </p:animEffect>
                                    <p:anim calcmode="lin" valueType="num">
                                      <p:cBhvr>
                                        <p:cTn id="24"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643">
                                            <p:txEl>
                                              <p:pRg st="3" end="3"/>
                                            </p:txEl>
                                          </p:spTgt>
                                        </p:tgtEl>
                                        <p:attrNameLst>
                                          <p:attrName>style.visibility</p:attrName>
                                        </p:attrNameLst>
                                      </p:cBhvr>
                                      <p:to>
                                        <p:strVal val="visible"/>
                                      </p:to>
                                    </p:set>
                                    <p:animEffect transition="in" filter="fade">
                                      <p:cBhvr>
                                        <p:cTn id="31" dur="1000"/>
                                        <p:tgtEl>
                                          <p:spTgt spid="112643">
                                            <p:txEl>
                                              <p:pRg st="3" end="3"/>
                                            </p:txEl>
                                          </p:spTgt>
                                        </p:tgtEl>
                                      </p:cBhvr>
                                    </p:animEffect>
                                    <p:anim calcmode="lin" valueType="num">
                                      <p:cBhvr>
                                        <p:cTn id="32"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2643">
                                            <p:txEl>
                                              <p:pRg st="4" end="4"/>
                                            </p:txEl>
                                          </p:spTgt>
                                        </p:tgtEl>
                                        <p:attrNameLst>
                                          <p:attrName>style.visibility</p:attrName>
                                        </p:attrNameLst>
                                      </p:cBhvr>
                                      <p:to>
                                        <p:strVal val="visible"/>
                                      </p:to>
                                    </p:set>
                                    <p:animEffect transition="in" filter="fade">
                                      <p:cBhvr>
                                        <p:cTn id="39" dur="1000"/>
                                        <p:tgtEl>
                                          <p:spTgt spid="112643">
                                            <p:txEl>
                                              <p:pRg st="4" end="4"/>
                                            </p:txEl>
                                          </p:spTgt>
                                        </p:tgtEl>
                                      </p:cBhvr>
                                    </p:animEffect>
                                    <p:anim calcmode="lin" valueType="num">
                                      <p:cBhvr>
                                        <p:cTn id="40" dur="10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264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26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2643">
                                            <p:txEl>
                                              <p:pRg st="5" end="5"/>
                                            </p:txEl>
                                          </p:spTgt>
                                        </p:tgtEl>
                                        <p:attrNameLst>
                                          <p:attrName>style.visibility</p:attrName>
                                        </p:attrNameLst>
                                      </p:cBhvr>
                                      <p:to>
                                        <p:strVal val="visible"/>
                                      </p:to>
                                    </p:set>
                                    <p:animEffect transition="in" filter="fade">
                                      <p:cBhvr>
                                        <p:cTn id="47" dur="1000"/>
                                        <p:tgtEl>
                                          <p:spTgt spid="112643">
                                            <p:txEl>
                                              <p:pRg st="5" end="5"/>
                                            </p:txEl>
                                          </p:spTgt>
                                        </p:tgtEl>
                                      </p:cBhvr>
                                    </p:animEffect>
                                    <p:anim calcmode="lin" valueType="num">
                                      <p:cBhvr>
                                        <p:cTn id="48" dur="10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264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26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2643">
                                            <p:txEl>
                                              <p:pRg st="6" end="6"/>
                                            </p:txEl>
                                          </p:spTgt>
                                        </p:tgtEl>
                                        <p:attrNameLst>
                                          <p:attrName>style.visibility</p:attrName>
                                        </p:attrNameLst>
                                      </p:cBhvr>
                                      <p:to>
                                        <p:strVal val="visible"/>
                                      </p:to>
                                    </p:set>
                                    <p:animEffect transition="in" filter="fade">
                                      <p:cBhvr>
                                        <p:cTn id="55" dur="1000"/>
                                        <p:tgtEl>
                                          <p:spTgt spid="112643">
                                            <p:txEl>
                                              <p:pRg st="6" end="6"/>
                                            </p:txEl>
                                          </p:spTgt>
                                        </p:tgtEl>
                                      </p:cBhvr>
                                    </p:animEffect>
                                    <p:anim calcmode="lin" valueType="num">
                                      <p:cBhvr>
                                        <p:cTn id="56" dur="1000" fill="hold"/>
                                        <p:tgtEl>
                                          <p:spTgt spid="11264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264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264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2643">
                                            <p:txEl>
                                              <p:pRg st="7" end="7"/>
                                            </p:txEl>
                                          </p:spTgt>
                                        </p:tgtEl>
                                        <p:attrNameLst>
                                          <p:attrName>style.visibility</p:attrName>
                                        </p:attrNameLst>
                                      </p:cBhvr>
                                      <p:to>
                                        <p:strVal val="visible"/>
                                      </p:to>
                                    </p:set>
                                    <p:animEffect transition="in" filter="fade">
                                      <p:cBhvr>
                                        <p:cTn id="63" dur="1000"/>
                                        <p:tgtEl>
                                          <p:spTgt spid="112643">
                                            <p:txEl>
                                              <p:pRg st="7" end="7"/>
                                            </p:txEl>
                                          </p:spTgt>
                                        </p:tgtEl>
                                      </p:cBhvr>
                                    </p:animEffect>
                                    <p:anim calcmode="lin" valueType="num">
                                      <p:cBhvr>
                                        <p:cTn id="64" dur="1000" fill="hold"/>
                                        <p:tgtEl>
                                          <p:spTgt spid="11264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1264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264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0"/>
          <p:cNvSpPr>
            <a:spLocks noGrp="1" noChangeArrowheads="1"/>
          </p:cNvSpPr>
          <p:nvPr>
            <p:ph type="title"/>
          </p:nvPr>
        </p:nvSpPr>
        <p:spPr>
          <a:xfrm>
            <a:off x="457200" y="152400"/>
            <a:ext cx="8229600" cy="1143000"/>
          </a:xfrm>
        </p:spPr>
        <p:txBody>
          <a:bodyPr/>
          <a:lstStyle/>
          <a:p>
            <a:pPr algn="r" eaLnBrk="1" hangingPunct="1"/>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solidFill>
                  <a:schemeClr val="accent2"/>
                </a:solidFill>
                <a:cs typeface="Traditional Arabic" pitchFamily="18" charset="-78"/>
              </a:rPr>
              <a:t/>
            </a:r>
            <a:br>
              <a:rPr lang="ar-SA" sz="2800" b="1" dirty="0" smtClean="0">
                <a:solidFill>
                  <a:schemeClr val="accent2"/>
                </a:solidFill>
                <a:cs typeface="Traditional Arabic" pitchFamily="18" charset="-78"/>
              </a:rPr>
            </a:br>
            <a:r>
              <a:rPr lang="ar-SA" sz="2800" b="1" dirty="0" smtClean="0"/>
              <a:t>ترتيب المؤشرات</a:t>
            </a:r>
            <a:r>
              <a:rPr lang="en-US" sz="2800" dirty="0" smtClean="0">
                <a:cs typeface="Traditional Arabic" pitchFamily="18" charset="-78"/>
              </a:rPr>
              <a:t> </a:t>
            </a:r>
            <a:r>
              <a:rPr lang="en-US" sz="2800" b="1" dirty="0" smtClean="0">
                <a:cs typeface="Traditional Arabic" pitchFamily="18" charset="-78"/>
              </a:rPr>
              <a:t>Sorting pointer algorithm </a:t>
            </a:r>
            <a:endParaRPr lang="en-US" sz="2800" dirty="0" smtClean="0">
              <a:cs typeface="Traditional Arabic" pitchFamily="18" charset="-78"/>
            </a:endParaRPr>
          </a:p>
        </p:txBody>
      </p:sp>
      <p:graphicFrame>
        <p:nvGraphicFramePr>
          <p:cNvPr id="10312" name="Group 72"/>
          <p:cNvGraphicFramePr>
            <a:graphicFrameLocks noGrp="1"/>
          </p:cNvGraphicFramePr>
          <p:nvPr>
            <p:ph sz="half" idx="1"/>
          </p:nvPr>
        </p:nvGraphicFramePr>
        <p:xfrm>
          <a:off x="2667000" y="1524000"/>
          <a:ext cx="762000" cy="4449764"/>
        </p:xfrm>
        <a:graphic>
          <a:graphicData uri="http://schemas.openxmlformats.org/drawingml/2006/table">
            <a:tbl>
              <a:tblPr/>
              <a:tblGrid>
                <a:gridCol w="762000"/>
              </a:tblGrid>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37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43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10309" name="Group 69"/>
          <p:cNvGraphicFramePr>
            <a:graphicFrameLocks noGrp="1"/>
          </p:cNvGraphicFramePr>
          <p:nvPr>
            <p:ph sz="half" idx="2"/>
          </p:nvPr>
        </p:nvGraphicFramePr>
        <p:xfrm>
          <a:off x="6553200" y="1524000"/>
          <a:ext cx="838200" cy="4449764"/>
        </p:xfrm>
        <a:graphic>
          <a:graphicData uri="http://schemas.openxmlformats.org/drawingml/2006/table">
            <a:tbl>
              <a:tblPr/>
              <a:tblGrid>
                <a:gridCol w="838200"/>
              </a:tblGrid>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cs typeface="Arial"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3695" name="Line 61"/>
          <p:cNvSpPr>
            <a:spLocks noChangeShapeType="1"/>
          </p:cNvSpPr>
          <p:nvPr/>
        </p:nvSpPr>
        <p:spPr bwMode="auto">
          <a:xfrm flipH="1">
            <a:off x="3429000" y="1981200"/>
            <a:ext cx="3124200" cy="0"/>
          </a:xfrm>
          <a:prstGeom prst="line">
            <a:avLst/>
          </a:prstGeom>
          <a:noFill/>
          <a:ln w="38100">
            <a:solidFill>
              <a:srgbClr val="FF0000"/>
            </a:solidFill>
            <a:round/>
            <a:headEnd/>
            <a:tailEnd type="triangle" w="med" len="med"/>
          </a:ln>
        </p:spPr>
        <p:txBody>
          <a:bodyPr/>
          <a:lstStyle/>
          <a:p>
            <a:endParaRPr lang="ar-SA"/>
          </a:p>
        </p:txBody>
      </p:sp>
      <p:sp>
        <p:nvSpPr>
          <p:cNvPr id="113696" name="Line 62"/>
          <p:cNvSpPr>
            <a:spLocks noChangeShapeType="1"/>
          </p:cNvSpPr>
          <p:nvPr/>
        </p:nvSpPr>
        <p:spPr bwMode="auto">
          <a:xfrm flipH="1">
            <a:off x="3429000" y="2819400"/>
            <a:ext cx="3124200" cy="0"/>
          </a:xfrm>
          <a:prstGeom prst="line">
            <a:avLst/>
          </a:prstGeom>
          <a:noFill/>
          <a:ln w="38100">
            <a:solidFill>
              <a:srgbClr val="FF0000"/>
            </a:solidFill>
            <a:round/>
            <a:headEnd/>
            <a:tailEnd type="triangle" w="med" len="med"/>
          </a:ln>
        </p:spPr>
        <p:txBody>
          <a:bodyPr/>
          <a:lstStyle/>
          <a:p>
            <a:endParaRPr lang="ar-SA"/>
          </a:p>
        </p:txBody>
      </p:sp>
      <p:sp>
        <p:nvSpPr>
          <p:cNvPr id="113697" name="Line 63"/>
          <p:cNvSpPr>
            <a:spLocks noChangeShapeType="1"/>
          </p:cNvSpPr>
          <p:nvPr/>
        </p:nvSpPr>
        <p:spPr bwMode="auto">
          <a:xfrm flipH="1">
            <a:off x="3429000" y="3733800"/>
            <a:ext cx="3124200" cy="0"/>
          </a:xfrm>
          <a:prstGeom prst="line">
            <a:avLst/>
          </a:prstGeom>
          <a:noFill/>
          <a:ln w="38100">
            <a:solidFill>
              <a:srgbClr val="FF0000"/>
            </a:solidFill>
            <a:round/>
            <a:headEnd/>
            <a:tailEnd type="triangle" w="med" len="med"/>
          </a:ln>
        </p:spPr>
        <p:txBody>
          <a:bodyPr/>
          <a:lstStyle/>
          <a:p>
            <a:endParaRPr lang="ar-SA"/>
          </a:p>
        </p:txBody>
      </p:sp>
      <p:sp>
        <p:nvSpPr>
          <p:cNvPr id="113698" name="Line 64"/>
          <p:cNvSpPr>
            <a:spLocks noChangeShapeType="1"/>
          </p:cNvSpPr>
          <p:nvPr/>
        </p:nvSpPr>
        <p:spPr bwMode="auto">
          <a:xfrm flipH="1">
            <a:off x="3429000" y="4648200"/>
            <a:ext cx="3124200" cy="0"/>
          </a:xfrm>
          <a:prstGeom prst="line">
            <a:avLst/>
          </a:prstGeom>
          <a:noFill/>
          <a:ln w="38100">
            <a:solidFill>
              <a:srgbClr val="FF0000"/>
            </a:solidFill>
            <a:round/>
            <a:headEnd/>
            <a:tailEnd type="triangle" w="med" len="med"/>
          </a:ln>
        </p:spPr>
        <p:txBody>
          <a:bodyPr/>
          <a:lstStyle/>
          <a:p>
            <a:endParaRPr lang="ar-SA"/>
          </a:p>
        </p:txBody>
      </p:sp>
      <p:sp>
        <p:nvSpPr>
          <p:cNvPr id="113699" name="Line 65"/>
          <p:cNvSpPr>
            <a:spLocks noChangeShapeType="1"/>
          </p:cNvSpPr>
          <p:nvPr/>
        </p:nvSpPr>
        <p:spPr bwMode="auto">
          <a:xfrm flipH="1">
            <a:off x="3429000" y="5486400"/>
            <a:ext cx="3124200" cy="0"/>
          </a:xfrm>
          <a:prstGeom prst="line">
            <a:avLst/>
          </a:prstGeom>
          <a:noFill/>
          <a:ln w="38100">
            <a:solidFill>
              <a:srgbClr val="FF0000"/>
            </a:solidFill>
            <a:round/>
            <a:headEnd/>
            <a:tailEnd type="triangle" w="med" len="med"/>
          </a:ln>
        </p:spPr>
        <p:txBody>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withEffect">
                                  <p:stCondLst>
                                    <p:cond delay="0"/>
                                  </p:stCondLst>
                                  <p:childTnLst>
                                    <p:set>
                                      <p:cBhvr>
                                        <p:cTn id="6" dur="1" fill="hold">
                                          <p:stCondLst>
                                            <p:cond delay="0"/>
                                          </p:stCondLst>
                                        </p:cTn>
                                        <p:tgtEl>
                                          <p:spTgt spid="113695"/>
                                        </p:tgtEl>
                                        <p:attrNameLst>
                                          <p:attrName>style.visibility</p:attrName>
                                        </p:attrNameLst>
                                      </p:cBhvr>
                                      <p:to>
                                        <p:strVal val="visible"/>
                                      </p:to>
                                    </p:set>
                                    <p:animEffect transition="in" filter="circle(in)">
                                      <p:cBhvr>
                                        <p:cTn id="7" dur="2000"/>
                                        <p:tgtEl>
                                          <p:spTgt spid="11369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3696"/>
                                        </p:tgtEl>
                                        <p:attrNameLst>
                                          <p:attrName>style.visibility</p:attrName>
                                        </p:attrNameLst>
                                      </p:cBhvr>
                                      <p:to>
                                        <p:strVal val="visible"/>
                                      </p:to>
                                    </p:set>
                                    <p:animEffect transition="in" filter="circle(in)">
                                      <p:cBhvr>
                                        <p:cTn id="11" dur="2000"/>
                                        <p:tgtEl>
                                          <p:spTgt spid="11369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3697"/>
                                        </p:tgtEl>
                                        <p:attrNameLst>
                                          <p:attrName>style.visibility</p:attrName>
                                        </p:attrNameLst>
                                      </p:cBhvr>
                                      <p:to>
                                        <p:strVal val="visible"/>
                                      </p:to>
                                    </p:set>
                                    <p:animEffect transition="in" filter="circle(in)">
                                      <p:cBhvr>
                                        <p:cTn id="15" dur="2000"/>
                                        <p:tgtEl>
                                          <p:spTgt spid="113697"/>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13698"/>
                                        </p:tgtEl>
                                        <p:attrNameLst>
                                          <p:attrName>style.visibility</p:attrName>
                                        </p:attrNameLst>
                                      </p:cBhvr>
                                      <p:to>
                                        <p:strVal val="visible"/>
                                      </p:to>
                                    </p:set>
                                    <p:animEffect transition="in" filter="circle(in)">
                                      <p:cBhvr>
                                        <p:cTn id="19" dur="2000"/>
                                        <p:tgtEl>
                                          <p:spTgt spid="113698"/>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13699"/>
                                        </p:tgtEl>
                                        <p:attrNameLst>
                                          <p:attrName>style.visibility</p:attrName>
                                        </p:attrNameLst>
                                      </p:cBhvr>
                                      <p:to>
                                        <p:strVal val="visible"/>
                                      </p:to>
                                    </p:set>
                                    <p:animEffect transition="in" filter="circle(in)">
                                      <p:cBhvr>
                                        <p:cTn id="23" dur="2000"/>
                                        <p:tgtEl>
                                          <p:spTgt spid="1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 grpId="1" animBg="1"/>
      <p:bldP spid="113696" grpId="0" animBg="1"/>
      <p:bldP spid="113697" grpId="0" animBg="1"/>
      <p:bldP spid="113698" grpId="0" animBg="1"/>
      <p:bldP spid="1136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extLst>
          </a:blip>
          <a:srcRect/>
          <a:stretch>
            <a:fillRect/>
          </a:stretch>
        </p:blipFill>
        <p:spPr>
          <a:xfrm>
            <a:off x="-26504" y="908720"/>
            <a:ext cx="8784976" cy="4896544"/>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09E8E84-426E-40DD-AFC4-6F175D3DCCD1}"/>
            <a:ext uri="{91240B29-F687-4F45-9708-019B960494DF}"/>
            <a:ext uri="{AF507438-7753-43E0-B8FC-AC1667EBCBE1}"/>
          </a:extLst>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r>
              <a:rPr lang="ar-SA" sz="2800" b="1" dirty="0" smtClean="0">
                <a:solidFill>
                  <a:schemeClr val="tx2"/>
                </a:solidFill>
                <a:latin typeface="Constantia" pitchFamily="18" charset="0"/>
              </a:rPr>
              <a:t>ترتيب المؤشرات </a:t>
            </a:r>
            <a:r>
              <a:rPr lang="en-US" sz="2800" b="1" dirty="0" smtClean="0">
                <a:solidFill>
                  <a:schemeClr val="tx2"/>
                </a:solidFill>
                <a:latin typeface="Constantia" pitchFamily="18" charset="0"/>
              </a:rPr>
              <a:t>Sorting pointer algorithm </a:t>
            </a:r>
            <a:endParaRPr lang="en-US" sz="2800" b="1" dirty="0">
              <a:solidFill>
                <a:schemeClr val="tx2"/>
              </a:solidFill>
              <a:latin typeface="Constantia" pitchFamily="18" charset="0"/>
            </a:endParaRPr>
          </a:p>
        </p:txBody>
      </p:sp>
      <p:graphicFrame>
        <p:nvGraphicFramePr>
          <p:cNvPr id="16434" name="Group 50"/>
          <p:cNvGraphicFramePr>
            <a:graphicFrameLocks noGrp="1"/>
          </p:cNvGraphicFramePr>
          <p:nvPr/>
        </p:nvGraphicFramePr>
        <p:xfrm>
          <a:off x="2667000" y="1524000"/>
          <a:ext cx="762000" cy="4449764"/>
        </p:xfrm>
        <a:graphic>
          <a:graphicData uri="http://schemas.openxmlformats.org/drawingml/2006/table">
            <a:tbl>
              <a:tblPr/>
              <a:tblGrid>
                <a:gridCol w="762000"/>
              </a:tblGrid>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37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43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16432" name="Group 48"/>
          <p:cNvGraphicFramePr>
            <a:graphicFrameLocks noGrp="1"/>
          </p:cNvGraphicFramePr>
          <p:nvPr/>
        </p:nvGraphicFramePr>
        <p:xfrm>
          <a:off x="6553200" y="1524000"/>
          <a:ext cx="838200" cy="4449764"/>
        </p:xfrm>
        <a:graphic>
          <a:graphicData uri="http://schemas.openxmlformats.org/drawingml/2006/table">
            <a:tbl>
              <a:tblPr/>
              <a:tblGrid>
                <a:gridCol w="838200"/>
              </a:tblGrid>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34" charset="0"/>
                          <a:cs typeface="Arial"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4719" name="Line 38"/>
          <p:cNvSpPr>
            <a:spLocks noChangeShapeType="1"/>
          </p:cNvSpPr>
          <p:nvPr/>
        </p:nvSpPr>
        <p:spPr bwMode="auto">
          <a:xfrm flipH="1">
            <a:off x="3429000" y="1905000"/>
            <a:ext cx="3124200" cy="1803400"/>
          </a:xfrm>
          <a:prstGeom prst="line">
            <a:avLst/>
          </a:prstGeom>
          <a:noFill/>
          <a:ln w="57150">
            <a:solidFill>
              <a:schemeClr val="accent2"/>
            </a:solidFill>
            <a:round/>
            <a:headEnd/>
            <a:tailEnd type="triangle" w="med" len="med"/>
          </a:ln>
        </p:spPr>
        <p:txBody>
          <a:bodyPr/>
          <a:lstStyle/>
          <a:p>
            <a:endParaRPr lang="ar-SA"/>
          </a:p>
        </p:txBody>
      </p:sp>
      <p:sp>
        <p:nvSpPr>
          <p:cNvPr id="114720" name="Line 40"/>
          <p:cNvSpPr>
            <a:spLocks noChangeShapeType="1"/>
          </p:cNvSpPr>
          <p:nvPr/>
        </p:nvSpPr>
        <p:spPr bwMode="auto">
          <a:xfrm flipH="1" flipV="1">
            <a:off x="3429000" y="2057400"/>
            <a:ext cx="3124200" cy="836613"/>
          </a:xfrm>
          <a:prstGeom prst="line">
            <a:avLst/>
          </a:prstGeom>
          <a:noFill/>
          <a:ln w="57150">
            <a:solidFill>
              <a:schemeClr val="accent2"/>
            </a:solidFill>
            <a:round/>
            <a:headEnd/>
            <a:tailEnd type="triangle" w="med" len="med"/>
          </a:ln>
        </p:spPr>
        <p:txBody>
          <a:bodyPr/>
          <a:lstStyle/>
          <a:p>
            <a:endParaRPr lang="ar-SA"/>
          </a:p>
        </p:txBody>
      </p:sp>
      <p:sp>
        <p:nvSpPr>
          <p:cNvPr id="114721" name="Line 41"/>
          <p:cNvSpPr>
            <a:spLocks noChangeShapeType="1"/>
          </p:cNvSpPr>
          <p:nvPr/>
        </p:nvSpPr>
        <p:spPr bwMode="auto">
          <a:xfrm flipH="1" flipV="1">
            <a:off x="3352800" y="2971800"/>
            <a:ext cx="3200400" cy="858838"/>
          </a:xfrm>
          <a:prstGeom prst="line">
            <a:avLst/>
          </a:prstGeom>
          <a:noFill/>
          <a:ln w="57150">
            <a:solidFill>
              <a:schemeClr val="accent2"/>
            </a:solidFill>
            <a:round/>
            <a:headEnd/>
            <a:tailEnd type="triangle" w="med" len="med"/>
          </a:ln>
        </p:spPr>
        <p:txBody>
          <a:bodyPr/>
          <a:lstStyle/>
          <a:p>
            <a:endParaRPr lang="ar-SA"/>
          </a:p>
        </p:txBody>
      </p:sp>
      <p:sp>
        <p:nvSpPr>
          <p:cNvPr id="114722" name="Line 42"/>
          <p:cNvSpPr>
            <a:spLocks noChangeShapeType="1"/>
          </p:cNvSpPr>
          <p:nvPr/>
        </p:nvSpPr>
        <p:spPr bwMode="auto">
          <a:xfrm flipH="1">
            <a:off x="3352800" y="4648200"/>
            <a:ext cx="3200400" cy="857250"/>
          </a:xfrm>
          <a:prstGeom prst="line">
            <a:avLst/>
          </a:prstGeom>
          <a:noFill/>
          <a:ln w="57150">
            <a:solidFill>
              <a:schemeClr val="accent2"/>
            </a:solidFill>
            <a:round/>
            <a:headEnd/>
            <a:tailEnd type="triangle" w="med" len="med"/>
          </a:ln>
        </p:spPr>
        <p:txBody>
          <a:bodyPr/>
          <a:lstStyle/>
          <a:p>
            <a:endParaRPr lang="ar-SA"/>
          </a:p>
        </p:txBody>
      </p:sp>
      <p:sp>
        <p:nvSpPr>
          <p:cNvPr id="114723" name="Line 43"/>
          <p:cNvSpPr>
            <a:spLocks noChangeShapeType="1"/>
          </p:cNvSpPr>
          <p:nvPr/>
        </p:nvSpPr>
        <p:spPr bwMode="auto">
          <a:xfrm flipH="1" flipV="1">
            <a:off x="3429000" y="4573588"/>
            <a:ext cx="3124200" cy="836612"/>
          </a:xfrm>
          <a:prstGeom prst="line">
            <a:avLst/>
          </a:prstGeom>
          <a:noFill/>
          <a:ln w="57150">
            <a:solidFill>
              <a:schemeClr val="accent2"/>
            </a:solidFill>
            <a:round/>
            <a:headEnd/>
            <a:tailEnd type="triangle" w="med" len="med"/>
          </a:ln>
        </p:spPr>
        <p:txBody>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4720"/>
                                        </p:tgtEl>
                                        <p:attrNameLst>
                                          <p:attrName>style.visibility</p:attrName>
                                        </p:attrNameLst>
                                      </p:cBhvr>
                                      <p:to>
                                        <p:strVal val="visible"/>
                                      </p:to>
                                    </p:set>
                                    <p:animEffect transition="in" filter="circle(in)">
                                      <p:cBhvr>
                                        <p:cTn id="7" dur="2000"/>
                                        <p:tgtEl>
                                          <p:spTgt spid="11472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4721"/>
                                        </p:tgtEl>
                                        <p:attrNameLst>
                                          <p:attrName>style.visibility</p:attrName>
                                        </p:attrNameLst>
                                      </p:cBhvr>
                                      <p:to>
                                        <p:strVal val="visible"/>
                                      </p:to>
                                    </p:set>
                                    <p:animEffect transition="in" filter="circle(in)">
                                      <p:cBhvr>
                                        <p:cTn id="11" dur="2000"/>
                                        <p:tgtEl>
                                          <p:spTgt spid="114721"/>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4722"/>
                                        </p:tgtEl>
                                        <p:attrNameLst>
                                          <p:attrName>style.visibility</p:attrName>
                                        </p:attrNameLst>
                                      </p:cBhvr>
                                      <p:to>
                                        <p:strVal val="visible"/>
                                      </p:to>
                                    </p:set>
                                    <p:animEffect transition="in" filter="circle(in)">
                                      <p:cBhvr>
                                        <p:cTn id="15" dur="2000"/>
                                        <p:tgtEl>
                                          <p:spTgt spid="11472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14723"/>
                                        </p:tgtEl>
                                        <p:attrNameLst>
                                          <p:attrName>style.visibility</p:attrName>
                                        </p:attrNameLst>
                                      </p:cBhvr>
                                      <p:to>
                                        <p:strVal val="visible"/>
                                      </p:to>
                                    </p:set>
                                    <p:animEffect transition="in" filter="circle(in)">
                                      <p:cBhvr>
                                        <p:cTn id="19" dur="2000"/>
                                        <p:tgtEl>
                                          <p:spTgt spid="11472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14719"/>
                                        </p:tgtEl>
                                        <p:attrNameLst>
                                          <p:attrName>style.visibility</p:attrName>
                                        </p:attrNameLst>
                                      </p:cBhvr>
                                      <p:to>
                                        <p:strVal val="visible"/>
                                      </p:to>
                                    </p:set>
                                    <p:animEffect transition="in" filter="circle(in)">
                                      <p:cBhvr>
                                        <p:cTn id="23" dur="2000"/>
                                        <p:tgtEl>
                                          <p:spTgt spid="114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9" grpId="0" animBg="1"/>
      <p:bldP spid="114720" grpId="0" animBg="1"/>
      <p:bldP spid="114721" grpId="0" animBg="1"/>
      <p:bldP spid="114722" grpId="0" animBg="1"/>
      <p:bldP spid="11472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lang="ar-SA" sz="3200" b="1" dirty="0" smtClean="0">
                <a:solidFill>
                  <a:schemeClr val="accent2"/>
                </a:solidFill>
              </a:rPr>
              <a:t>البرنـــــــــــــــــــامـــــــــــــــــــــــــــج</a:t>
            </a:r>
            <a:endParaRPr lang="en-US" sz="3200" b="1" dirty="0" smtClean="0">
              <a:solidFill>
                <a:schemeClr val="accent2"/>
              </a:solidFill>
              <a:cs typeface="Traditional Arabic" pitchFamily="18" charset="-78"/>
            </a:endParaRPr>
          </a:p>
        </p:txBody>
      </p:sp>
      <p:sp>
        <p:nvSpPr>
          <p:cNvPr id="17411" name="Rectangle 3"/>
          <p:cNvSpPr>
            <a:spLocks noGrp="1" noChangeArrowheads="1"/>
          </p:cNvSpPr>
          <p:nvPr>
            <p:ph type="body" idx="1"/>
          </p:nvPr>
        </p:nvSpPr>
        <p:spPr/>
        <p:txBody>
          <a:bodyPr>
            <a:normAutofit lnSpcReduction="10000"/>
          </a:bodyPr>
          <a:lstStyle/>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#include&lt;</a:t>
            </a:r>
            <a:r>
              <a:rPr lang="en-US" sz="2400" dirty="0" err="1">
                <a:solidFill>
                  <a:schemeClr val="tx2"/>
                </a:solidFill>
                <a:ea typeface="+mn-ea"/>
              </a:rPr>
              <a:t>iostream.h</a:t>
            </a:r>
            <a:r>
              <a:rPr lang="en-US" sz="2400" dirty="0">
                <a:solidFill>
                  <a:schemeClr val="tx2"/>
                </a:solidFill>
                <a:ea typeface="+mn-ea"/>
              </a:rPr>
              <a:t>&gt;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#include&lt;</a:t>
            </a:r>
            <a:r>
              <a:rPr lang="en-US" sz="2400" dirty="0" err="1">
                <a:solidFill>
                  <a:schemeClr val="tx2"/>
                </a:solidFill>
                <a:ea typeface="+mn-ea"/>
              </a:rPr>
              <a:t>conio.h</a:t>
            </a:r>
            <a:r>
              <a:rPr lang="en-US" sz="2400" dirty="0">
                <a:solidFill>
                  <a:schemeClr val="tx2"/>
                </a:solidFill>
                <a:ea typeface="+mn-ea"/>
              </a:rPr>
              <a:t>&gt;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Template&lt;type name comparable&gt;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Void </a:t>
            </a:r>
            <a:r>
              <a:rPr lang="en-US" sz="2400" dirty="0" err="1">
                <a:solidFill>
                  <a:schemeClr val="tx2"/>
                </a:solidFill>
                <a:ea typeface="+mn-ea"/>
              </a:rPr>
              <a:t>largobjectsort</a:t>
            </a:r>
            <a:r>
              <a:rPr lang="en-US" sz="2400" dirty="0">
                <a:solidFill>
                  <a:schemeClr val="tx2"/>
                </a:solidFill>
                <a:ea typeface="+mn-ea"/>
              </a:rPr>
              <a:t>&lt;vector&lt;comparable&gt;&amp;a&gt;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Vector&lt;pointer&lt;comparable&gt;&gt;p(</a:t>
            </a:r>
            <a:r>
              <a:rPr lang="en-US" sz="2400" dirty="0" err="1">
                <a:solidFill>
                  <a:schemeClr val="tx2"/>
                </a:solidFill>
                <a:ea typeface="+mn-ea"/>
              </a:rPr>
              <a:t>a.size</a:t>
            </a:r>
            <a:r>
              <a:rPr lang="en-US" sz="2400" dirty="0">
                <a:solidFill>
                  <a:schemeClr val="tx2"/>
                </a:solidFill>
                <a:ea typeface="+mn-ea"/>
              </a:rPr>
              <a:t>());</a:t>
            </a:r>
          </a:p>
          <a:p>
            <a:pPr marL="274320" indent="-274320" algn="l" eaLnBrk="1" fontAlgn="auto" hangingPunct="1">
              <a:spcAft>
                <a:spcPts val="0"/>
              </a:spcAft>
              <a:buClr>
                <a:schemeClr val="accent3"/>
              </a:buClr>
              <a:buFont typeface="Wingdings 2"/>
              <a:buChar char=""/>
              <a:defRPr/>
            </a:pPr>
            <a:r>
              <a:rPr lang="en-US" sz="2400" dirty="0" err="1">
                <a:solidFill>
                  <a:schemeClr val="tx2"/>
                </a:solidFill>
                <a:ea typeface="+mn-ea"/>
              </a:rPr>
              <a:t>Int</a:t>
            </a:r>
            <a:r>
              <a:rPr lang="en-US" sz="2400" dirty="0">
                <a:solidFill>
                  <a:schemeClr val="tx2"/>
                </a:solidFill>
                <a:ea typeface="+mn-ea"/>
              </a:rPr>
              <a:t> </a:t>
            </a:r>
            <a:r>
              <a:rPr lang="en-US" sz="2400" dirty="0" err="1">
                <a:solidFill>
                  <a:schemeClr val="tx2"/>
                </a:solidFill>
                <a:ea typeface="+mn-ea"/>
              </a:rPr>
              <a:t>I,j,nextj</a:t>
            </a:r>
            <a:r>
              <a:rPr lang="en-US" sz="2400" dirty="0">
                <a:solidFill>
                  <a:schemeClr val="tx2"/>
                </a:solidFill>
                <a:ea typeface="+mn-ea"/>
              </a:rPr>
              <a: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For(</a:t>
            </a:r>
            <a:r>
              <a:rPr lang="en-US" sz="2400" dirty="0" err="1">
                <a:solidFill>
                  <a:schemeClr val="tx2"/>
                </a:solidFill>
                <a:ea typeface="+mn-ea"/>
              </a:rPr>
              <a:t>i</a:t>
            </a:r>
            <a:r>
              <a:rPr lang="en-US" sz="2400" dirty="0">
                <a:solidFill>
                  <a:schemeClr val="tx2"/>
                </a:solidFill>
                <a:ea typeface="+mn-ea"/>
              </a:rPr>
              <a:t>=0;i&lt;</a:t>
            </a:r>
            <a:r>
              <a:rPr lang="en-US" sz="2400" dirty="0" err="1">
                <a:solidFill>
                  <a:schemeClr val="tx2"/>
                </a:solidFill>
                <a:ea typeface="+mn-ea"/>
              </a:rPr>
              <a:t>a.size</a:t>
            </a:r>
            <a:r>
              <a:rPr lang="en-US" sz="2400" dirty="0">
                <a:solidFill>
                  <a:schemeClr val="tx2"/>
                </a:solidFill>
                <a:ea typeface="+mn-ea"/>
              </a:rPr>
              <a:t>();</a:t>
            </a:r>
            <a:r>
              <a:rPr lang="en-US" sz="2400" dirty="0" err="1">
                <a:solidFill>
                  <a:schemeClr val="tx2"/>
                </a:solidFill>
                <a:ea typeface="+mn-ea"/>
              </a:rPr>
              <a:t>i</a:t>
            </a:r>
            <a:r>
              <a:rPr lang="en-US" sz="2400" dirty="0">
                <a:solidFill>
                  <a:schemeClr val="tx2"/>
                </a:solidFill>
                <a:ea typeface="+mn-ea"/>
              </a:rPr>
              <a:t>++)</a:t>
            </a:r>
          </a:p>
          <a:p>
            <a:pPr marL="274320" indent="-274320" algn="l" eaLnBrk="1" fontAlgn="auto" hangingPunct="1">
              <a:spcAft>
                <a:spcPts val="0"/>
              </a:spcAft>
              <a:buClr>
                <a:schemeClr val="accent3"/>
              </a:buClr>
              <a:buFont typeface="Wingdings 2"/>
              <a:buChar char=""/>
              <a:defRPr/>
            </a:pPr>
            <a:r>
              <a:rPr lang="en-US" sz="2400" dirty="0">
                <a:solidFill>
                  <a:schemeClr val="tx2"/>
                </a:solidFill>
                <a:ea typeface="+mn-ea"/>
              </a:rPr>
              <a:t>P[</a:t>
            </a:r>
            <a:r>
              <a:rPr lang="en-US" sz="2400" dirty="0" err="1">
                <a:solidFill>
                  <a:schemeClr val="tx2"/>
                </a:solidFill>
                <a:ea typeface="+mn-ea"/>
              </a:rPr>
              <a:t>i</a:t>
            </a:r>
            <a:r>
              <a:rPr lang="en-US" sz="2400" dirty="0">
                <a:solidFill>
                  <a:schemeClr val="tx2"/>
                </a:solidFill>
                <a:ea typeface="+mn-ea"/>
              </a:rPr>
              <a:t>] = &amp;a[</a:t>
            </a:r>
            <a:r>
              <a:rPr lang="en-US" sz="2400" dirty="0" err="1">
                <a:solidFill>
                  <a:schemeClr val="tx2"/>
                </a:solidFill>
                <a:ea typeface="+mn-ea"/>
              </a:rPr>
              <a:t>i</a:t>
            </a:r>
            <a:r>
              <a:rPr lang="en-US" sz="2400" dirty="0">
                <a:solidFill>
                  <a:schemeClr val="tx2"/>
                </a:solidFill>
                <a:ea typeface="+mn-ea"/>
              </a:rPr>
              <a:t>];</a:t>
            </a:r>
          </a:p>
          <a:p>
            <a:pPr marL="274320" indent="-274320" algn="l" eaLnBrk="1" fontAlgn="auto" hangingPunct="1">
              <a:spcAft>
                <a:spcPts val="0"/>
              </a:spcAft>
              <a:buClr>
                <a:schemeClr val="accent3"/>
              </a:buClr>
              <a:buFont typeface="Wingdings 2"/>
              <a:buChar char=""/>
              <a:defRPr/>
            </a:pPr>
            <a:r>
              <a:rPr lang="en-US" sz="2400" dirty="0" err="1">
                <a:solidFill>
                  <a:schemeClr val="tx2"/>
                </a:solidFill>
                <a:ea typeface="+mn-ea"/>
              </a:rPr>
              <a:t>Quicksort</a:t>
            </a:r>
            <a:r>
              <a:rPr lang="en-US" sz="2400" dirty="0">
                <a:solidFill>
                  <a:schemeClr val="tx2"/>
                </a:solidFill>
                <a:ea typeface="+mn-ea"/>
              </a:rPr>
              <a:t>(p);</a:t>
            </a:r>
          </a:p>
          <a:p>
            <a:pPr marL="274320" indent="-274320" algn="l" eaLnBrk="1" fontAlgn="auto" hangingPunct="1">
              <a:spcAft>
                <a:spcPts val="0"/>
              </a:spcAft>
              <a:buClr>
                <a:schemeClr val="accent3"/>
              </a:buClr>
              <a:buFont typeface="Wingdings 2"/>
              <a:buChar char=""/>
              <a:defRPr/>
            </a:pPr>
            <a:endParaRPr lang="en-US" sz="2400" dirty="0">
              <a:solidFill>
                <a:schemeClr val="tx2"/>
              </a:solidFill>
              <a:ea typeface="+mn-ea"/>
            </a:endParaRPr>
          </a:p>
        </p:txBody>
      </p:sp>
      <p:sp>
        <p:nvSpPr>
          <p:cNvPr id="115716" name="WordArt 5" descr="Paper bag"/>
          <p:cNvSpPr>
            <a:spLocks noChangeArrowheads="1" noChangeShapeType="1" noTextEdit="1"/>
          </p:cNvSpPr>
          <p:nvPr/>
        </p:nvSpPr>
        <p:spPr bwMode="auto">
          <a:xfrm>
            <a:off x="6858000" y="4876800"/>
            <a:ext cx="476250" cy="257175"/>
          </a:xfrm>
          <a:prstGeom prst="rect">
            <a:avLst/>
          </a:prstGeom>
        </p:spPr>
        <p:txBody>
          <a:bodyPr wrap="none" fromWordArt="1">
            <a:prstTxWarp prst="textPlain">
              <a:avLst>
                <a:gd name="adj" fmla="val 50000"/>
              </a:avLst>
            </a:prstTxWarp>
          </a:bodyPr>
          <a:lstStyle/>
          <a:p>
            <a:pPr algn="ctr" rtl="0"/>
            <a:endParaRPr lang="ar-SA"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ircle(in)">
                                      <p:cBhvr>
                                        <p:cTn id="7" dur="2000"/>
                                        <p:tgtEl>
                                          <p:spTgt spid="17411">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circle(in)">
                                      <p:cBhvr>
                                        <p:cTn id="10" dur="2000"/>
                                        <p:tgtEl>
                                          <p:spTgt spid="17411">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circle(in)">
                                      <p:cBhvr>
                                        <p:cTn id="13" dur="2000"/>
                                        <p:tgtEl>
                                          <p:spTgt spid="17411">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circle(in)">
                                      <p:cBhvr>
                                        <p:cTn id="16" dur="2000"/>
                                        <p:tgtEl>
                                          <p:spTgt spid="17411">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circle(in)">
                                      <p:cBhvr>
                                        <p:cTn id="19" dur="2000"/>
                                        <p:tgtEl>
                                          <p:spTgt spid="17411">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circle(in)">
                                      <p:cBhvr>
                                        <p:cTn id="22" dur="2000"/>
                                        <p:tgtEl>
                                          <p:spTgt spid="17411">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circle(in)">
                                      <p:cBhvr>
                                        <p:cTn id="25" dur="2000"/>
                                        <p:tgtEl>
                                          <p:spTgt spid="17411">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7411">
                                            <p:txEl>
                                              <p:pRg st="7" end="7"/>
                                            </p:txEl>
                                          </p:spTgt>
                                        </p:tgtEl>
                                        <p:attrNameLst>
                                          <p:attrName>style.visibility</p:attrName>
                                        </p:attrNameLst>
                                      </p:cBhvr>
                                      <p:to>
                                        <p:strVal val="visible"/>
                                      </p:to>
                                    </p:set>
                                    <p:animEffect transition="in" filter="circle(in)">
                                      <p:cBhvr>
                                        <p:cTn id="28" dur="2000"/>
                                        <p:tgtEl>
                                          <p:spTgt spid="17411">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Effect transition="in" filter="circle(in)">
                                      <p:cBhvr>
                                        <p:cTn id="31" dur="2000"/>
                                        <p:tgtEl>
                                          <p:spTgt spid="17411">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7411">
                                            <p:txEl>
                                              <p:pRg st="9" end="9"/>
                                            </p:txEl>
                                          </p:spTgt>
                                        </p:tgtEl>
                                        <p:attrNameLst>
                                          <p:attrName>style.visibility</p:attrName>
                                        </p:attrNameLst>
                                      </p:cBhvr>
                                      <p:to>
                                        <p:strVal val="visible"/>
                                      </p:to>
                                    </p:set>
                                    <p:animEffect transition="in" filter="circle(in)">
                                      <p:cBhvr>
                                        <p:cTn id="34" dur="20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eaLnBrk="1" hangingPunct="1"/>
            <a:r>
              <a:rPr lang="ar-SA" sz="3200" b="1" smtClean="0">
                <a:solidFill>
                  <a:schemeClr val="accent2"/>
                </a:solidFill>
              </a:rPr>
              <a:t>البرنـــــــــــــــــــامـــــــــــــــــــــــــــج </a:t>
            </a:r>
            <a:endParaRPr lang="en-US" sz="3200" b="1" smtClean="0">
              <a:solidFill>
                <a:schemeClr val="accent2"/>
              </a:solidFill>
              <a:cs typeface="Traditional Arabic" pitchFamily="18" charset="-78"/>
            </a:endParaRPr>
          </a:p>
        </p:txBody>
      </p:sp>
      <p:sp>
        <p:nvSpPr>
          <p:cNvPr id="18435" name="Rectangle 3"/>
          <p:cNvSpPr>
            <a:spLocks noGrp="1" noChangeArrowheads="1"/>
          </p:cNvSpPr>
          <p:nvPr>
            <p:ph type="body" idx="1"/>
          </p:nvPr>
        </p:nvSpPr>
        <p:spPr/>
        <p:txBody>
          <a:bodyPr>
            <a:normAutofit lnSpcReduction="10000"/>
          </a:bodyPr>
          <a:lstStyle/>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For(</a:t>
            </a:r>
            <a:r>
              <a:rPr lang="en-US" sz="2400" dirty="0" err="1">
                <a:solidFill>
                  <a:schemeClr val="tx2"/>
                </a:solidFill>
                <a:ea typeface="+mn-ea"/>
              </a:rPr>
              <a:t>i</a:t>
            </a:r>
            <a:r>
              <a:rPr lang="en-US" sz="2400" dirty="0">
                <a:solidFill>
                  <a:schemeClr val="tx2"/>
                </a:solidFill>
                <a:ea typeface="+mn-ea"/>
              </a:rPr>
              <a:t>=0;i&lt;</a:t>
            </a:r>
            <a:r>
              <a:rPr lang="en-US" sz="2400" dirty="0" err="1">
                <a:solidFill>
                  <a:schemeClr val="tx2"/>
                </a:solidFill>
                <a:ea typeface="+mn-ea"/>
              </a:rPr>
              <a:t>a.size</a:t>
            </a:r>
            <a:r>
              <a:rPr lang="en-US" sz="2400" dirty="0">
                <a:solidFill>
                  <a:schemeClr val="tx2"/>
                </a:solidFill>
                <a:ea typeface="+mn-ea"/>
              </a:rPr>
              <a:t>();</a:t>
            </a:r>
            <a:r>
              <a:rPr lang="en-US" sz="2400" dirty="0" err="1">
                <a:solidFill>
                  <a:schemeClr val="tx2"/>
                </a:solidFill>
                <a:ea typeface="+mn-ea"/>
              </a:rPr>
              <a:t>i</a:t>
            </a:r>
            <a:r>
              <a:rPr lang="en-US" sz="2400" dirty="0">
                <a:solidFill>
                  <a:schemeClr val="tx2"/>
                </a:solidFill>
                <a:ea typeface="+mn-ea"/>
              </a:rPr>
              <a:t>++)</a:t>
            </a:r>
            <a:r>
              <a:rPr lang="ar-SA" sz="2400" dirty="0">
                <a:solidFill>
                  <a:schemeClr val="tx2"/>
                </a:solidFill>
                <a:ea typeface="+mn-ea"/>
              </a:rPr>
              <a:t>  </a:t>
            </a:r>
            <a:endParaRPr lang="en-US" sz="2400" dirty="0">
              <a:solidFill>
                <a:schemeClr val="tx2"/>
              </a:solidFill>
              <a:ea typeface="+mn-ea"/>
            </a:endParaRP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If(p[</a:t>
            </a:r>
            <a:r>
              <a:rPr lang="en-US" sz="2400" dirty="0" err="1">
                <a:solidFill>
                  <a:schemeClr val="tx2"/>
                </a:solidFill>
                <a:ea typeface="+mn-ea"/>
              </a:rPr>
              <a:t>i</a:t>
            </a:r>
            <a:r>
              <a:rPr lang="en-US" sz="2400" dirty="0">
                <a:solidFill>
                  <a:schemeClr val="tx2"/>
                </a:solidFill>
                <a:ea typeface="+mn-ea"/>
              </a:rPr>
              <a:t>] != &amp;a[</a:t>
            </a:r>
            <a:r>
              <a:rPr lang="en-US" sz="2400" dirty="0" err="1">
                <a:solidFill>
                  <a:schemeClr val="tx2"/>
                </a:solidFill>
                <a:ea typeface="+mn-ea"/>
              </a:rPr>
              <a:t>i</a:t>
            </a: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Comparable temp =a[</a:t>
            </a:r>
            <a:r>
              <a:rPr lang="en-US" sz="2400" dirty="0" err="1">
                <a:solidFill>
                  <a:schemeClr val="tx2"/>
                </a:solidFill>
                <a:ea typeface="+mn-ea"/>
              </a:rPr>
              <a:t>i</a:t>
            </a: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For(</a:t>
            </a:r>
            <a:r>
              <a:rPr lang="en-US" sz="2400" dirty="0" err="1">
                <a:solidFill>
                  <a:schemeClr val="tx2"/>
                </a:solidFill>
                <a:ea typeface="+mn-ea"/>
              </a:rPr>
              <a:t>i</a:t>
            </a:r>
            <a:r>
              <a:rPr lang="en-US" sz="2400" dirty="0">
                <a:solidFill>
                  <a:schemeClr val="tx2"/>
                </a:solidFill>
                <a:ea typeface="+mn-ea"/>
              </a:rPr>
              <a:t>=1;p[</a:t>
            </a:r>
            <a:r>
              <a:rPr lang="en-US" sz="2400" dirty="0" err="1">
                <a:solidFill>
                  <a:schemeClr val="tx2"/>
                </a:solidFill>
                <a:ea typeface="+mn-ea"/>
              </a:rPr>
              <a:t>i</a:t>
            </a:r>
            <a:r>
              <a:rPr lang="en-US" sz="2400" dirty="0">
                <a:solidFill>
                  <a:schemeClr val="tx2"/>
                </a:solidFill>
                <a:ea typeface="+mn-ea"/>
              </a:rPr>
              <a:t>]!=&amp;a[</a:t>
            </a:r>
            <a:r>
              <a:rPr lang="en-US" sz="2400" dirty="0" err="1">
                <a:solidFill>
                  <a:schemeClr val="tx2"/>
                </a:solidFill>
                <a:ea typeface="+mn-ea"/>
              </a:rPr>
              <a:t>i</a:t>
            </a:r>
            <a:r>
              <a:rPr lang="en-US" sz="2400" dirty="0">
                <a:solidFill>
                  <a:schemeClr val="tx2"/>
                </a:solidFill>
                <a:ea typeface="+mn-ea"/>
              </a:rPr>
              <a:t>];j=</a:t>
            </a:r>
            <a:r>
              <a:rPr lang="en-US" sz="2400" dirty="0" err="1">
                <a:solidFill>
                  <a:schemeClr val="tx2"/>
                </a:solidFill>
                <a:ea typeface="+mn-ea"/>
              </a:rPr>
              <a:t>nextj</a:t>
            </a: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err="1">
                <a:solidFill>
                  <a:schemeClr val="tx2"/>
                </a:solidFill>
                <a:ea typeface="+mn-ea"/>
              </a:rPr>
              <a:t>Nextj</a:t>
            </a:r>
            <a:r>
              <a:rPr lang="en-US" sz="2400" dirty="0">
                <a:solidFill>
                  <a:schemeClr val="tx2"/>
                </a:solidFill>
                <a:ea typeface="+mn-ea"/>
              </a:rPr>
              <a:t>=p[j]-&amp;a[0];</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A[j]=*p[j];</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P[j]=&amp;a[j];</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A[</a:t>
            </a:r>
            <a:r>
              <a:rPr lang="en-US" sz="2400" dirty="0" err="1">
                <a:solidFill>
                  <a:schemeClr val="tx2"/>
                </a:solidFill>
                <a:ea typeface="+mn-ea"/>
              </a:rPr>
              <a:t>i</a:t>
            </a:r>
            <a:r>
              <a:rPr lang="en-US" sz="2400" dirty="0">
                <a:solidFill>
                  <a:schemeClr val="tx2"/>
                </a:solidFill>
                <a:ea typeface="+mn-ea"/>
              </a:rPr>
              <a:t>]=</a:t>
            </a:r>
            <a:r>
              <a:rPr lang="en-US" sz="2400" dirty="0" err="1">
                <a:solidFill>
                  <a:schemeClr val="tx2"/>
                </a:solidFill>
                <a:ea typeface="+mn-ea"/>
              </a:rPr>
              <a:t>tmp</a:t>
            </a:r>
            <a:r>
              <a:rPr lang="en-US" sz="24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400" dirty="0">
                <a:solidFill>
                  <a:schemeClr val="tx2"/>
                </a:solidFill>
                <a:ea typeface="+mn-ea"/>
              </a:rPr>
              <a:t>P[j]=&amp;a[j];} }</a:t>
            </a:r>
          </a:p>
        </p:txBody>
      </p:sp>
      <p:sp>
        <p:nvSpPr>
          <p:cNvPr id="116740" name="WordArt 6" descr="Paper bag"/>
          <p:cNvSpPr>
            <a:spLocks noChangeArrowheads="1" noChangeShapeType="1" noTextEdit="1"/>
          </p:cNvSpPr>
          <p:nvPr/>
        </p:nvSpPr>
        <p:spPr bwMode="auto">
          <a:xfrm>
            <a:off x="6629400" y="1752600"/>
            <a:ext cx="476250" cy="257175"/>
          </a:xfrm>
          <a:prstGeom prst="rect">
            <a:avLst/>
          </a:prstGeom>
        </p:spPr>
        <p:txBody>
          <a:bodyPr wrap="none" fromWordArt="1">
            <a:prstTxWarp prst="textPlain">
              <a:avLst>
                <a:gd name="adj" fmla="val 50000"/>
              </a:avLst>
            </a:prstTxWarp>
          </a:bodyPr>
          <a:lstStyle/>
          <a:p>
            <a:pPr algn="ctr" rtl="0"/>
            <a:endParaRPr lang="ar-SA"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116741" name="WordArt 7" descr="Paper bag"/>
          <p:cNvSpPr>
            <a:spLocks noChangeArrowheads="1" noChangeShapeType="1" noTextEdit="1"/>
          </p:cNvSpPr>
          <p:nvPr/>
        </p:nvSpPr>
        <p:spPr bwMode="auto">
          <a:xfrm>
            <a:off x="7086600" y="3124200"/>
            <a:ext cx="476250" cy="257175"/>
          </a:xfrm>
          <a:prstGeom prst="rect">
            <a:avLst/>
          </a:prstGeom>
        </p:spPr>
        <p:txBody>
          <a:bodyPr wrap="none" fromWordArt="1">
            <a:prstTxWarp prst="textPlain">
              <a:avLst>
                <a:gd name="adj" fmla="val 50000"/>
              </a:avLst>
            </a:prstTxWarp>
          </a:bodyPr>
          <a:lstStyle/>
          <a:p>
            <a:pPr algn="ctr" rtl="0"/>
            <a:endParaRPr lang="ar-SA"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116742" name="WordArt 8" descr="Paper bag"/>
          <p:cNvSpPr>
            <a:spLocks noChangeArrowheads="1" noChangeShapeType="1" noTextEdit="1"/>
          </p:cNvSpPr>
          <p:nvPr/>
        </p:nvSpPr>
        <p:spPr bwMode="auto">
          <a:xfrm>
            <a:off x="3352800" y="3886200"/>
            <a:ext cx="114300" cy="257175"/>
          </a:xfrm>
          <a:prstGeom prst="rect">
            <a:avLst/>
          </a:prstGeom>
        </p:spPr>
        <p:txBody>
          <a:bodyPr wrap="none" fromWordArt="1">
            <a:prstTxWarp prst="textPlain">
              <a:avLst>
                <a:gd name="adj" fmla="val 50000"/>
              </a:avLst>
            </a:prstTxWarp>
          </a:bodyPr>
          <a:lstStyle/>
          <a:p>
            <a:pPr algn="ctr" rtl="0"/>
            <a:endParaRPr lang="ar-SA"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116743" name="WordArt 9" descr="Paper bag"/>
          <p:cNvSpPr>
            <a:spLocks noChangeArrowheads="1" noChangeShapeType="1" noTextEdit="1"/>
          </p:cNvSpPr>
          <p:nvPr/>
        </p:nvSpPr>
        <p:spPr bwMode="auto">
          <a:xfrm>
            <a:off x="2362200" y="4267200"/>
            <a:ext cx="114300" cy="257175"/>
          </a:xfrm>
          <a:prstGeom prst="rect">
            <a:avLst/>
          </a:prstGeom>
        </p:spPr>
        <p:txBody>
          <a:bodyPr wrap="none" fromWordArt="1">
            <a:prstTxWarp prst="textPlain">
              <a:avLst>
                <a:gd name="adj" fmla="val 50000"/>
              </a:avLst>
            </a:prstTxWarp>
          </a:bodyPr>
          <a:lstStyle/>
          <a:p>
            <a:pPr algn="ctr" rtl="0"/>
            <a:endParaRPr lang="ar-SA"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116744" name="WordArt 12" descr="Paper bag"/>
          <p:cNvSpPr>
            <a:spLocks noChangeArrowheads="1" noChangeShapeType="1" noTextEdit="1"/>
          </p:cNvSpPr>
          <p:nvPr/>
        </p:nvSpPr>
        <p:spPr bwMode="auto">
          <a:xfrm>
            <a:off x="5867400" y="6096000"/>
            <a:ext cx="542925" cy="295275"/>
          </a:xfrm>
          <a:prstGeom prst="rect">
            <a:avLst/>
          </a:prstGeom>
        </p:spPr>
        <p:txBody>
          <a:bodyPr wrap="none" fromWordArt="1">
            <a:prstTxWarp prst="textPlain">
              <a:avLst>
                <a:gd name="adj" fmla="val 50000"/>
              </a:avLst>
            </a:prstTxWarp>
          </a:bodyPr>
          <a:lstStyle/>
          <a:p>
            <a:pPr algn="ctr" rtl="0"/>
            <a:endParaRPr lang="ar-SA" sz="20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0" dur="500"/>
                                        <p:tgtEl>
                                          <p:spTgt spid="1843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3" dur="500"/>
                                        <p:tgtEl>
                                          <p:spTgt spid="1843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6" dur="500"/>
                                        <p:tgtEl>
                                          <p:spTgt spid="1843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9" dur="500"/>
                                        <p:tgtEl>
                                          <p:spTgt spid="1843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22" dur="500"/>
                                        <p:tgtEl>
                                          <p:spTgt spid="1843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25" dur="500"/>
                                        <p:tgtEl>
                                          <p:spTgt spid="1843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28" dur="500"/>
                                        <p:tgtEl>
                                          <p:spTgt spid="1843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8435">
                                            <p:txEl>
                                              <p:pRg st="8" end="8"/>
                                            </p:txEl>
                                          </p:spTgt>
                                        </p:tgtEl>
                                        <p:attrNameLst>
                                          <p:attrName>style.visibility</p:attrName>
                                        </p:attrNameLst>
                                      </p:cBhvr>
                                      <p:to>
                                        <p:strVal val="visible"/>
                                      </p:to>
                                    </p:set>
                                    <p:animEffect transition="in" filter="blinds(horizontal)">
                                      <p:cBhvr>
                                        <p:cTn id="31" dur="500"/>
                                        <p:tgtEl>
                                          <p:spTgt spid="18435">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8435">
                                            <p:txEl>
                                              <p:pRg st="9" end="9"/>
                                            </p:txEl>
                                          </p:spTgt>
                                        </p:tgtEl>
                                        <p:attrNameLst>
                                          <p:attrName>style.visibility</p:attrName>
                                        </p:attrNameLst>
                                      </p:cBhvr>
                                      <p:to>
                                        <p:strVal val="visible"/>
                                      </p:to>
                                    </p:set>
                                    <p:animEffect transition="in" filter="blinds(horizontal)">
                                      <p:cBhvr>
                                        <p:cTn id="34" dur="500"/>
                                        <p:tgtEl>
                                          <p:spTgt spid="18435">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8435">
                                            <p:txEl>
                                              <p:pRg st="10" end="10"/>
                                            </p:txEl>
                                          </p:spTgt>
                                        </p:tgtEl>
                                        <p:attrNameLst>
                                          <p:attrName>style.visibility</p:attrName>
                                        </p:attrNameLst>
                                      </p:cBhvr>
                                      <p:to>
                                        <p:strVal val="visible"/>
                                      </p:to>
                                    </p:set>
                                    <p:animEffect transition="in" filter="blinds(horizontal)">
                                      <p:cBhvr>
                                        <p:cTn id="37" dur="500"/>
                                        <p:tgtEl>
                                          <p:spTgt spid="18435">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8435">
                                            <p:txEl>
                                              <p:pRg st="11" end="11"/>
                                            </p:txEl>
                                          </p:spTgt>
                                        </p:tgtEl>
                                        <p:attrNameLst>
                                          <p:attrName>style.visibility</p:attrName>
                                        </p:attrNameLst>
                                      </p:cBhvr>
                                      <p:to>
                                        <p:strVal val="visible"/>
                                      </p:to>
                                    </p:set>
                                    <p:animEffect transition="in" filter="blinds(horizontal)">
                                      <p:cBhvr>
                                        <p:cTn id="40" dur="5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r>
              <a:rPr lang="ar-SA" sz="3200" b="1" dirty="0" smtClean="0">
                <a:solidFill>
                  <a:schemeClr val="accent2"/>
                </a:solidFill>
              </a:rPr>
              <a:t>البرنـــــــــــــــــــامـــــــــــــــــــــــــــج</a:t>
            </a:r>
            <a:endParaRPr lang="en-US" sz="3200" b="1" dirty="0" smtClean="0">
              <a:solidFill>
                <a:schemeClr val="accent2"/>
              </a:solidFill>
              <a:cs typeface="Traditional Arabic" pitchFamily="18" charset="-78"/>
            </a:endParaRPr>
          </a:p>
        </p:txBody>
      </p:sp>
      <p:sp>
        <p:nvSpPr>
          <p:cNvPr id="19459" name="Rectangle 3"/>
          <p:cNvSpPr>
            <a:spLocks noGrp="1" noChangeArrowheads="1"/>
          </p:cNvSpPr>
          <p:nvPr>
            <p:ph type="body" idx="1"/>
          </p:nvPr>
        </p:nvSpPr>
        <p:spPr/>
        <p:txBody>
          <a:bodyPr>
            <a:normAutofit lnSpcReduction="10000"/>
          </a:bodyPr>
          <a:lstStyle/>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Template&lt;</a:t>
            </a:r>
            <a:r>
              <a:rPr lang="en-US" sz="2000" dirty="0" err="1">
                <a:solidFill>
                  <a:schemeClr val="tx2"/>
                </a:solidFill>
                <a:ea typeface="+mn-ea"/>
              </a:rPr>
              <a:t>typename</a:t>
            </a:r>
            <a:r>
              <a:rPr lang="en-US" sz="2000" dirty="0">
                <a:solidFill>
                  <a:schemeClr val="tx2"/>
                </a:solidFill>
                <a:ea typeface="+mn-ea"/>
              </a:rPr>
              <a:t> comparable&gt;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Class pointer</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Public:</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Pointer(comparable*</a:t>
            </a:r>
            <a:r>
              <a:rPr lang="en-US" sz="2000" dirty="0" err="1">
                <a:solidFill>
                  <a:schemeClr val="tx2"/>
                </a:solidFill>
                <a:ea typeface="+mn-ea"/>
              </a:rPr>
              <a:t>rhs</a:t>
            </a:r>
            <a:r>
              <a:rPr lang="en-US" sz="2000" dirty="0">
                <a:solidFill>
                  <a:schemeClr val="tx2"/>
                </a:solidFill>
                <a:ea typeface="+mn-ea"/>
              </a:rPr>
              <a:t>=null):</a:t>
            </a:r>
            <a:r>
              <a:rPr lang="en-US" sz="2000" dirty="0" err="1">
                <a:solidFill>
                  <a:schemeClr val="tx2"/>
                </a:solidFill>
                <a:ea typeface="+mn-ea"/>
              </a:rPr>
              <a:t>pointee</a:t>
            </a:r>
            <a:r>
              <a:rPr lang="en-US" sz="2000" dirty="0">
                <a:solidFill>
                  <a:schemeClr val="tx2"/>
                </a:solidFill>
                <a:ea typeface="+mn-ea"/>
              </a:rPr>
              <a:t>(</a:t>
            </a:r>
            <a:r>
              <a:rPr lang="en-US" sz="2000" dirty="0" err="1">
                <a:solidFill>
                  <a:schemeClr val="tx2"/>
                </a:solidFill>
                <a:ea typeface="+mn-ea"/>
              </a:rPr>
              <a:t>rhs</a:t>
            </a:r>
            <a:r>
              <a:rPr lang="en-US" sz="2000" dirty="0">
                <a:solidFill>
                  <a:schemeClr val="tx2"/>
                </a:solidFill>
                <a:ea typeface="+mn-ea"/>
              </a:rPr>
              <a:t>) { }</a:t>
            </a:r>
          </a:p>
          <a:p>
            <a:pPr marL="274320" indent="-274320" algn="l" eaLnBrk="1" fontAlgn="auto" hangingPunct="1">
              <a:lnSpc>
                <a:spcPct val="80000"/>
              </a:lnSpc>
              <a:spcAft>
                <a:spcPts val="0"/>
              </a:spcAft>
              <a:buClr>
                <a:schemeClr val="accent3"/>
              </a:buClr>
              <a:buFont typeface="Wingdings 2"/>
              <a:buChar char=""/>
              <a:defRPr/>
            </a:pPr>
            <a:r>
              <a:rPr lang="en-US" sz="2000" dirty="0" err="1">
                <a:solidFill>
                  <a:schemeClr val="tx2"/>
                </a:solidFill>
                <a:ea typeface="+mn-ea"/>
              </a:rPr>
              <a:t>Bool</a:t>
            </a:r>
            <a:r>
              <a:rPr lang="en-US" sz="2000" dirty="0">
                <a:solidFill>
                  <a:schemeClr val="tx2"/>
                </a:solidFill>
                <a:ea typeface="+mn-ea"/>
              </a:rPr>
              <a:t> operator&lt;(</a:t>
            </a:r>
            <a:r>
              <a:rPr lang="en-US" sz="2000" dirty="0" err="1">
                <a:solidFill>
                  <a:schemeClr val="tx2"/>
                </a:solidFill>
                <a:ea typeface="+mn-ea"/>
              </a:rPr>
              <a:t>constpointer&amp;rhs</a:t>
            </a:r>
            <a:r>
              <a:rPr lang="en-US" sz="2000" dirty="0">
                <a:solidFill>
                  <a:schemeClr val="tx2"/>
                </a:solidFill>
                <a:ea typeface="+mn-ea"/>
              </a:rPr>
              <a:t>) const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Return *</a:t>
            </a:r>
            <a:r>
              <a:rPr lang="en-US" sz="2000" dirty="0" err="1">
                <a:solidFill>
                  <a:schemeClr val="tx2"/>
                </a:solidFill>
                <a:ea typeface="+mn-ea"/>
              </a:rPr>
              <a:t>pointee</a:t>
            </a:r>
            <a:r>
              <a:rPr lang="en-US" sz="2000" dirty="0">
                <a:solidFill>
                  <a:schemeClr val="tx2"/>
                </a:solidFill>
                <a:ea typeface="+mn-ea"/>
              </a:rPr>
              <a:t>&lt;*</a:t>
            </a:r>
            <a:r>
              <a:rPr lang="en-US" sz="2000" dirty="0" err="1">
                <a:solidFill>
                  <a:schemeClr val="tx2"/>
                </a:solidFill>
                <a:ea typeface="+mn-ea"/>
              </a:rPr>
              <a:t>rhs.pointee</a:t>
            </a:r>
            <a:r>
              <a:rPr lang="en-US" sz="20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 }</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Operator comparable*()const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return </a:t>
            </a:r>
            <a:r>
              <a:rPr lang="en-US" sz="2000" dirty="0" err="1">
                <a:solidFill>
                  <a:schemeClr val="tx2"/>
                </a:solidFill>
                <a:ea typeface="+mn-ea"/>
              </a:rPr>
              <a:t>pointee</a:t>
            </a:r>
            <a:r>
              <a:rPr lang="en-US" sz="2000" dirty="0">
                <a:solidFill>
                  <a:schemeClr val="tx2"/>
                </a:solidFill>
                <a:ea typeface="+mn-ea"/>
              </a:rPr>
              <a:t>;</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 }</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Private:</a:t>
            </a:r>
          </a:p>
          <a:p>
            <a:pPr marL="274320" indent="-274320" algn="l" eaLnBrk="1" fontAlgn="auto" hangingPunct="1">
              <a:lnSpc>
                <a:spcPct val="80000"/>
              </a:lnSpc>
              <a:spcAft>
                <a:spcPts val="0"/>
              </a:spcAft>
              <a:buClr>
                <a:schemeClr val="accent3"/>
              </a:buClr>
              <a:buFont typeface="Wingdings 2"/>
              <a:buChar char=""/>
              <a:defRPr/>
            </a:pPr>
            <a:r>
              <a:rPr lang="en-US" sz="2000" dirty="0">
                <a:solidFill>
                  <a:schemeClr val="tx2"/>
                </a:solidFill>
                <a:ea typeface="+mn-ea"/>
              </a:rPr>
              <a:t>Comparable*</a:t>
            </a:r>
            <a:r>
              <a:rPr lang="en-US" sz="2000" dirty="0" err="1">
                <a:solidFill>
                  <a:schemeClr val="tx2"/>
                </a:solidFill>
                <a:ea typeface="+mn-ea"/>
              </a:rPr>
              <a:t>pointee</a:t>
            </a:r>
            <a:r>
              <a:rPr lang="en-US" sz="2000" dirty="0">
                <a:solidFill>
                  <a:schemeClr val="tx2"/>
                </a:solidFill>
                <a:ea typeface="+mn-ea"/>
              </a:rPr>
              <a:t>; };</a:t>
            </a:r>
          </a:p>
          <a:p>
            <a:pPr marL="274320" indent="-274320" algn="l" eaLnBrk="1" fontAlgn="auto" hangingPunct="1">
              <a:lnSpc>
                <a:spcPct val="80000"/>
              </a:lnSpc>
              <a:spcAft>
                <a:spcPts val="0"/>
              </a:spcAft>
              <a:buClr>
                <a:schemeClr val="accent3"/>
              </a:buClr>
              <a:buFont typeface="Wingdings 2"/>
              <a:buChar char=""/>
              <a:defRPr/>
            </a:pPr>
            <a:endParaRPr lang="en-US" sz="2000" dirty="0">
              <a:solidFill>
                <a:schemeClr val="tx2"/>
              </a:solidFill>
              <a:ea typeface="+mn-ea"/>
            </a:endParaRPr>
          </a:p>
        </p:txBody>
      </p:sp>
      <p:pic>
        <p:nvPicPr>
          <p:cNvPr id="4" name="صورة 3"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5" name="مربع نص 4">
            <a:hlinkClick r:id="rId3" action="ppaction://hlinksldjump"/>
          </p:cNvPr>
          <p:cNvSpPr txBox="1"/>
          <p:nvPr/>
        </p:nvSpPr>
        <p:spPr>
          <a:xfrm>
            <a:off x="7162800" y="6096000"/>
            <a:ext cx="609600" cy="762000"/>
          </a:xfrm>
          <a:prstGeom prst="rect">
            <a:avLst/>
          </a:prstGeom>
          <a:noFill/>
        </p:spPr>
        <p:txBody>
          <a:bodyPr wrap="square" rtlCol="1">
            <a:spAutoFit/>
          </a:bodyPr>
          <a:lstStyle/>
          <a:p>
            <a:r>
              <a:rPr lang="ar-SA" sz="11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44.JPG"/>
          <p:cNvPicPr>
            <a:picLocks noChangeAspect="1"/>
          </p:cNvPicPr>
          <p:nvPr/>
        </p:nvPicPr>
        <p:blipFill>
          <a:blip r:embed="rId2" cstate="print"/>
          <a:stretch>
            <a:fillRect/>
          </a:stretch>
        </p:blipFill>
        <p:spPr>
          <a:xfrm rot="171829">
            <a:off x="762000" y="1473200"/>
            <a:ext cx="7772400" cy="3911600"/>
          </a:xfrm>
          <a:prstGeom prst="rect">
            <a:avLst/>
          </a:prstGeom>
        </p:spPr>
      </p:pic>
      <p:sp>
        <p:nvSpPr>
          <p:cNvPr id="4" name="مربع نص 3"/>
          <p:cNvSpPr txBox="1"/>
          <p:nvPr/>
        </p:nvSpPr>
        <p:spPr>
          <a:xfrm rot="20585706">
            <a:off x="3276600" y="2978825"/>
            <a:ext cx="4267200" cy="707886"/>
          </a:xfrm>
          <a:prstGeom prst="rect">
            <a:avLst/>
          </a:prstGeom>
          <a:noFill/>
        </p:spPr>
        <p:txBody>
          <a:bodyPr wrap="square" rtlCol="1">
            <a:sp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3">
                      <a:satMod val="175000"/>
                      <a:alpha val="40000"/>
                    </a:schemeClr>
                  </a:glow>
                </a:effectLst>
              </a:rPr>
              <a:t>Topological Sort</a:t>
            </a:r>
            <a:endParaRPr lang="ar-SA" sz="4000" dirty="0"/>
          </a:p>
        </p:txBody>
      </p:sp>
    </p:spTree>
  </p:cSld>
  <p:clrMapOvr>
    <a:masterClrMapping/>
  </p:clrMapOvr>
  <p:transition>
    <p:newsflash/>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3050"/>
          </a:xfrm>
        </p:spPr>
        <p:txBody>
          <a:bodyPr/>
          <a:lstStyle/>
          <a:p>
            <a:pPr algn="ctr"/>
            <a:r>
              <a:rPr lang="en-US" dirty="0" smtClean="0"/>
              <a:t>Topological Sort</a:t>
            </a:r>
            <a:r>
              <a:rPr lang="ar-SA" dirty="0" smtClean="0"/>
              <a:t/>
            </a:r>
            <a:br>
              <a:rPr lang="ar-SA" dirty="0" smtClean="0"/>
            </a:br>
            <a:endParaRPr lang="ar-SA" dirty="0"/>
          </a:p>
        </p:txBody>
      </p:sp>
      <p:sp>
        <p:nvSpPr>
          <p:cNvPr id="3" name="Content Placeholder 2"/>
          <p:cNvSpPr>
            <a:spLocks noGrp="1"/>
          </p:cNvSpPr>
          <p:nvPr>
            <p:ph idx="1"/>
          </p:nvPr>
        </p:nvSpPr>
        <p:spPr/>
        <p:txBody>
          <a:bodyPr/>
          <a:lstStyle/>
          <a:p>
            <a:pPr algn="l"/>
            <a:r>
              <a:rPr lang="en-US" dirty="0" smtClean="0"/>
              <a:t>A topological sort of a directed graph is to</a:t>
            </a:r>
          </a:p>
          <a:p>
            <a:pPr algn="l"/>
            <a:r>
              <a:rPr lang="en-US" dirty="0" smtClean="0"/>
              <a:t>place all vertices in a list such that if there is</a:t>
            </a:r>
          </a:p>
          <a:p>
            <a:pPr algn="l"/>
            <a:r>
              <a:rPr lang="en-US" dirty="0" smtClean="0"/>
              <a:t>a path from v to w, v comes before w in the</a:t>
            </a:r>
          </a:p>
          <a:p>
            <a:pPr algn="l"/>
            <a:r>
              <a:rPr lang="en-US" dirty="0" smtClean="0"/>
              <a:t>list.</a:t>
            </a:r>
          </a:p>
          <a:p>
            <a:pPr algn="l"/>
            <a:r>
              <a:rPr lang="en-US" dirty="0" smtClean="0"/>
              <a:t>The graph must be acyclic (no cycles exist)</a:t>
            </a:r>
            <a:endParaRPr lang="ar-SA" dirty="0" smtClean="0"/>
          </a:p>
          <a:p>
            <a:endParaRPr lang="ar-SA" dirty="0"/>
          </a:p>
        </p:txBody>
      </p:sp>
    </p:spTree>
  </p:cSld>
  <p:clrMapOvr>
    <a:masterClrMapping/>
  </p:clrMapOvr>
  <p:transition>
    <p:wheel spokes="3"/>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r>
              <a:rPr lang="en-US" dirty="0" smtClean="0"/>
              <a:t>Topological Sort:  DFS</a:t>
            </a:r>
            <a:endParaRPr lang="ar-SA" dirty="0" smtClean="0"/>
          </a:p>
          <a:p>
            <a:endParaRPr lang="ar-SA" dirty="0"/>
          </a:p>
        </p:txBody>
      </p:sp>
      <p:sp>
        <p:nvSpPr>
          <p:cNvPr id="1060" name="Oval 36"/>
          <p:cNvSpPr>
            <a:spLocks noChangeAspect="1" noChangeArrowheads="1"/>
          </p:cNvSpPr>
          <p:nvPr/>
        </p:nvSpPr>
        <p:spPr bwMode="auto">
          <a:xfrm>
            <a:off x="1371600" y="4903788"/>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F</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sp>
        <p:nvSpPr>
          <p:cNvPr id="1061" name="Oval 37"/>
          <p:cNvSpPr>
            <a:spLocks noChangeAspect="1" noChangeArrowheads="1"/>
          </p:cNvSpPr>
          <p:nvPr/>
        </p:nvSpPr>
        <p:spPr bwMode="auto">
          <a:xfrm>
            <a:off x="1374775" y="1317625"/>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C</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sp>
        <p:nvSpPr>
          <p:cNvPr id="1062" name="Oval 38"/>
          <p:cNvSpPr>
            <a:spLocks noChangeAspect="1" noChangeArrowheads="1"/>
          </p:cNvSpPr>
          <p:nvPr/>
        </p:nvSpPr>
        <p:spPr bwMode="auto">
          <a:xfrm>
            <a:off x="2159000" y="28670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G</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cxnSp>
        <p:nvCxnSpPr>
          <p:cNvPr id="1063" name="AutoShape 39"/>
          <p:cNvCxnSpPr>
            <a:cxnSpLocks noChangeShapeType="1"/>
          </p:cNvCxnSpPr>
          <p:nvPr/>
        </p:nvCxnSpPr>
        <p:spPr bwMode="auto">
          <a:xfrm flipV="1">
            <a:off x="1522413" y="1620838"/>
            <a:ext cx="3175" cy="3282950"/>
          </a:xfrm>
          <a:prstGeom prst="straightConnector1">
            <a:avLst/>
          </a:prstGeom>
          <a:noFill/>
          <a:ln w="9525">
            <a:solidFill>
              <a:schemeClr val="tx1"/>
            </a:solidFill>
            <a:round/>
            <a:headEnd type="triangle" w="sm" len="sm"/>
            <a:tailEnd type="none" w="sm" len="sm"/>
          </a:ln>
          <a:effectLst/>
        </p:spPr>
      </p:cxnSp>
      <p:sp>
        <p:nvSpPr>
          <p:cNvPr id="1064" name="Oval 40"/>
          <p:cNvSpPr>
            <a:spLocks noChangeAspect="1" noChangeArrowheads="1"/>
          </p:cNvSpPr>
          <p:nvPr/>
        </p:nvSpPr>
        <p:spPr bwMode="auto">
          <a:xfrm>
            <a:off x="3644900" y="2867025"/>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A</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cxnSp>
        <p:nvCxnSpPr>
          <p:cNvPr id="1065" name="AutoShape 41"/>
          <p:cNvCxnSpPr>
            <a:cxnSpLocks noChangeShapeType="1"/>
          </p:cNvCxnSpPr>
          <p:nvPr/>
        </p:nvCxnSpPr>
        <p:spPr bwMode="auto">
          <a:xfrm>
            <a:off x="1631950" y="1576388"/>
            <a:ext cx="2057400" cy="1335087"/>
          </a:xfrm>
          <a:prstGeom prst="straightConnector1">
            <a:avLst/>
          </a:prstGeom>
          <a:noFill/>
          <a:ln w="9525">
            <a:solidFill>
              <a:schemeClr val="tx1"/>
            </a:solidFill>
            <a:round/>
            <a:headEnd type="none" w="sm" len="sm"/>
            <a:tailEnd type="triangle" w="sm" len="sm"/>
          </a:ln>
          <a:effectLst/>
        </p:spPr>
      </p:cxnSp>
      <p:sp>
        <p:nvSpPr>
          <p:cNvPr id="1066" name="Oval 42"/>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B</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cxnSp>
        <p:nvCxnSpPr>
          <p:cNvPr id="1067" name="AutoShape 43"/>
          <p:cNvCxnSpPr>
            <a:cxnSpLocks noChangeShapeType="1"/>
          </p:cNvCxnSpPr>
          <p:nvPr/>
        </p:nvCxnSpPr>
        <p:spPr bwMode="auto">
          <a:xfrm>
            <a:off x="1676400" y="1470025"/>
            <a:ext cx="3238500" cy="1190625"/>
          </a:xfrm>
          <a:prstGeom prst="straightConnector1">
            <a:avLst/>
          </a:prstGeom>
          <a:noFill/>
          <a:ln w="9525">
            <a:solidFill>
              <a:schemeClr val="tx1"/>
            </a:solidFill>
            <a:round/>
            <a:headEnd type="none" w="sm" len="sm"/>
            <a:tailEnd type="triangle" w="sm" len="sm"/>
          </a:ln>
          <a:effectLst/>
        </p:spPr>
      </p:cxnSp>
      <p:sp>
        <p:nvSpPr>
          <p:cNvPr id="1068" name="Oval 44"/>
          <p:cNvSpPr>
            <a:spLocks noChangeAspect="1" noChangeArrowheads="1"/>
          </p:cNvSpPr>
          <p:nvPr/>
        </p:nvSpPr>
        <p:spPr bwMode="auto">
          <a:xfrm>
            <a:off x="2159000" y="385445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D</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sp>
        <p:nvSpPr>
          <p:cNvPr id="1069" name="Oval 45"/>
          <p:cNvSpPr>
            <a:spLocks noChangeAspect="1" noChangeArrowheads="1"/>
          </p:cNvSpPr>
          <p:nvPr/>
        </p:nvSpPr>
        <p:spPr bwMode="auto">
          <a:xfrm>
            <a:off x="3644900" y="3854450"/>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solidFill>
                    <a:srgbClr val="FF0000"/>
                  </a:solidFill>
                </a:ln>
                <a:solidFill>
                  <a:srgbClr val="00B050"/>
                </a:solidFill>
                <a:effectLst/>
                <a:latin typeface="Courier New" pitchFamily="49" charset="0"/>
                <a:cs typeface="Arial" pitchFamily="34" charset="0"/>
              </a:rPr>
              <a:t>E</a:t>
            </a:r>
            <a:endParaRPr kumimoji="0" lang="ar-SA" sz="1800" b="0" i="0" u="none" strike="noStrike" cap="none" normalizeH="0" baseline="0" smtClean="0">
              <a:ln>
                <a:solidFill>
                  <a:srgbClr val="FF0000"/>
                </a:solidFill>
              </a:ln>
              <a:solidFill>
                <a:srgbClr val="00B050"/>
              </a:solidFill>
              <a:effectLst/>
              <a:latin typeface="Arial" pitchFamily="34" charset="0"/>
              <a:cs typeface="Arial" pitchFamily="34" charset="0"/>
            </a:endParaRPr>
          </a:p>
        </p:txBody>
      </p:sp>
      <p:cxnSp>
        <p:nvCxnSpPr>
          <p:cNvPr id="1070" name="AutoShape 46"/>
          <p:cNvCxnSpPr>
            <a:cxnSpLocks noChangeShapeType="1"/>
          </p:cNvCxnSpPr>
          <p:nvPr/>
        </p:nvCxnSpPr>
        <p:spPr bwMode="auto">
          <a:xfrm>
            <a:off x="1525588" y="1620838"/>
            <a:ext cx="677862" cy="1290637"/>
          </a:xfrm>
          <a:prstGeom prst="straightConnector1">
            <a:avLst/>
          </a:prstGeom>
          <a:noFill/>
          <a:ln w="9525">
            <a:solidFill>
              <a:schemeClr val="tx1"/>
            </a:solidFill>
            <a:round/>
            <a:headEnd type="none" w="sm" len="sm"/>
            <a:tailEnd type="triangle" w="sm" len="sm"/>
          </a:ln>
          <a:effectLst/>
        </p:spPr>
      </p:cxnSp>
      <p:cxnSp>
        <p:nvCxnSpPr>
          <p:cNvPr id="1071" name="AutoShape 47"/>
          <p:cNvCxnSpPr>
            <a:cxnSpLocks noChangeShapeType="1"/>
          </p:cNvCxnSpPr>
          <p:nvPr/>
        </p:nvCxnSpPr>
        <p:spPr bwMode="auto">
          <a:xfrm flipH="1">
            <a:off x="2460625" y="4003675"/>
            <a:ext cx="1184275" cy="1588"/>
          </a:xfrm>
          <a:prstGeom prst="straightConnector1">
            <a:avLst/>
          </a:prstGeom>
          <a:noFill/>
          <a:ln w="9525">
            <a:solidFill>
              <a:schemeClr val="tx1"/>
            </a:solidFill>
            <a:round/>
            <a:headEnd type="triangle" w="sm" len="sm"/>
            <a:tailEnd type="none" w="sm" len="sm"/>
          </a:ln>
          <a:effectLst/>
        </p:spPr>
      </p:cxnSp>
      <p:cxnSp>
        <p:nvCxnSpPr>
          <p:cNvPr id="1072" name="AutoShape 48"/>
          <p:cNvCxnSpPr>
            <a:cxnSpLocks noChangeShapeType="1"/>
          </p:cNvCxnSpPr>
          <p:nvPr/>
        </p:nvCxnSpPr>
        <p:spPr bwMode="auto">
          <a:xfrm flipH="1">
            <a:off x="1673225" y="4108450"/>
            <a:ext cx="2016125" cy="946150"/>
          </a:xfrm>
          <a:prstGeom prst="straightConnector1">
            <a:avLst/>
          </a:prstGeom>
          <a:noFill/>
          <a:ln w="9525">
            <a:solidFill>
              <a:schemeClr val="tx1"/>
            </a:solidFill>
            <a:round/>
            <a:headEnd type="none" w="sm" len="sm"/>
            <a:tailEnd type="triangle" w="sm" len="sm"/>
          </a:ln>
          <a:effectLst/>
        </p:spPr>
      </p:cxnSp>
      <p:cxnSp>
        <p:nvCxnSpPr>
          <p:cNvPr id="1073" name="AutoShape 49"/>
          <p:cNvCxnSpPr>
            <a:cxnSpLocks noChangeShapeType="1"/>
          </p:cNvCxnSpPr>
          <p:nvPr/>
        </p:nvCxnSpPr>
        <p:spPr bwMode="auto">
          <a:xfrm flipV="1">
            <a:off x="1628775" y="4111625"/>
            <a:ext cx="574675" cy="836613"/>
          </a:xfrm>
          <a:prstGeom prst="straightConnector1">
            <a:avLst/>
          </a:prstGeom>
          <a:noFill/>
          <a:ln w="9525">
            <a:solidFill>
              <a:schemeClr val="tx1"/>
            </a:solidFill>
            <a:round/>
            <a:headEnd type="triangle" w="sm" len="sm"/>
            <a:tailEnd type="none" w="sm" len="sm"/>
          </a:ln>
          <a:effectLst/>
        </p:spPr>
      </p:cxnSp>
      <p:cxnSp>
        <p:nvCxnSpPr>
          <p:cNvPr id="1074" name="AutoShape 50"/>
          <p:cNvCxnSpPr>
            <a:cxnSpLocks noChangeShapeType="1"/>
          </p:cNvCxnSpPr>
          <p:nvPr/>
        </p:nvCxnSpPr>
        <p:spPr bwMode="auto">
          <a:xfrm flipV="1">
            <a:off x="3902075" y="2873375"/>
            <a:ext cx="1012825" cy="1025525"/>
          </a:xfrm>
          <a:prstGeom prst="straightConnector1">
            <a:avLst/>
          </a:prstGeom>
          <a:noFill/>
          <a:ln w="9525">
            <a:solidFill>
              <a:schemeClr val="tx1"/>
            </a:solidFill>
            <a:round/>
            <a:headEnd type="triangle" w="sm" len="sm"/>
            <a:tailEnd type="none" w="sm" len="sm"/>
          </a:ln>
          <a:effectLst/>
        </p:spPr>
      </p:cxnSp>
      <p:cxnSp>
        <p:nvCxnSpPr>
          <p:cNvPr id="1075" name="AutoShape 51"/>
          <p:cNvCxnSpPr>
            <a:cxnSpLocks noChangeShapeType="1"/>
          </p:cNvCxnSpPr>
          <p:nvPr/>
        </p:nvCxnSpPr>
        <p:spPr bwMode="auto">
          <a:xfrm flipV="1">
            <a:off x="2416175" y="3122613"/>
            <a:ext cx="1273175" cy="776287"/>
          </a:xfrm>
          <a:prstGeom prst="straightConnector1">
            <a:avLst/>
          </a:prstGeom>
          <a:noFill/>
          <a:ln w="9525">
            <a:solidFill>
              <a:schemeClr val="tx1"/>
            </a:solidFill>
            <a:round/>
            <a:headEnd type="triangle" w="sm" len="sm"/>
            <a:tailEnd type="none" w="sm" len="sm"/>
          </a:ln>
          <a:effectLst/>
        </p:spPr>
      </p:cxnSp>
      <p:cxnSp>
        <p:nvCxnSpPr>
          <p:cNvPr id="1076" name="AutoShape 52"/>
          <p:cNvCxnSpPr>
            <a:cxnSpLocks noChangeShapeType="1"/>
          </p:cNvCxnSpPr>
          <p:nvPr/>
        </p:nvCxnSpPr>
        <p:spPr bwMode="auto">
          <a:xfrm flipV="1">
            <a:off x="3795713" y="3167063"/>
            <a:ext cx="0" cy="687387"/>
          </a:xfrm>
          <a:prstGeom prst="straightConnector1">
            <a:avLst/>
          </a:prstGeom>
          <a:noFill/>
          <a:ln w="9525">
            <a:solidFill>
              <a:schemeClr val="tx1"/>
            </a:solidFill>
            <a:round/>
            <a:headEnd type="triangle" w="sm" len="sm"/>
            <a:tailEnd type="none" w="sm" len="sm"/>
          </a:ln>
          <a:effectLst/>
        </p:spPr>
      </p:cxnSp>
    </p:spTree>
  </p:cSld>
  <p:clrMapOvr>
    <a:masterClrMapping/>
  </p:clrMapOvr>
  <p:transition>
    <p:plus/>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067" name="Oval 19"/>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Oval 20"/>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Oval 21"/>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0" name="AutoShape 22"/>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2071" name="Oval 23"/>
          <p:cNvSpPr>
            <a:spLocks noChangeAspect="1" noChangeArrowheads="1"/>
          </p:cNvSpPr>
          <p:nvPr/>
        </p:nvSpPr>
        <p:spPr bwMode="auto">
          <a:xfrm>
            <a:off x="3644900" y="2616200"/>
            <a:ext cx="301625" cy="300038"/>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2" name="AutoShape 24"/>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2073" name="Oval 25"/>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4" name="AutoShape 26"/>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2075" name="Oval 27"/>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Oval 28"/>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7" name="AutoShape 29"/>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2078" name="AutoShape 30"/>
          <p:cNvCxnSpPr>
            <a:cxnSpLocks noChangeShapeType="1"/>
          </p:cNvCxnSpPr>
          <p:nvPr/>
        </p:nvCxnSpPr>
        <p:spPr bwMode="auto">
          <a:xfrm flipH="1">
            <a:off x="2460625" y="3752850"/>
            <a:ext cx="1184275" cy="1588"/>
          </a:xfrm>
          <a:prstGeom prst="straightConnector1">
            <a:avLst/>
          </a:prstGeom>
          <a:noFill/>
          <a:ln w="9525">
            <a:solidFill>
              <a:schemeClr val="tx1"/>
            </a:solidFill>
            <a:round/>
            <a:headEnd type="triangle" w="sm" len="sm"/>
            <a:tailEnd type="none" w="sm" len="sm"/>
          </a:ln>
          <a:effectLst/>
        </p:spPr>
      </p:cxnSp>
      <p:cxnSp>
        <p:nvCxnSpPr>
          <p:cNvPr id="2079" name="AutoShape 31"/>
          <p:cNvCxnSpPr>
            <a:cxnSpLocks noChangeShapeType="1"/>
          </p:cNvCxnSpPr>
          <p:nvPr/>
        </p:nvCxnSpPr>
        <p:spPr bwMode="auto">
          <a:xfrm flipH="1">
            <a:off x="1673225" y="3857625"/>
            <a:ext cx="2016125" cy="946150"/>
          </a:xfrm>
          <a:prstGeom prst="straightConnector1">
            <a:avLst/>
          </a:prstGeom>
          <a:noFill/>
          <a:ln w="9525">
            <a:solidFill>
              <a:schemeClr val="tx1"/>
            </a:solidFill>
            <a:round/>
            <a:headEnd type="none" w="sm" len="sm"/>
            <a:tailEnd type="triangle" w="sm" len="sm"/>
          </a:ln>
          <a:effectLst/>
        </p:spPr>
      </p:cxnSp>
      <p:cxnSp>
        <p:nvCxnSpPr>
          <p:cNvPr id="2080" name="AutoShape 32"/>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2081" name="AutoShape 33"/>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2082" name="AutoShape 34"/>
          <p:cNvCxnSpPr>
            <a:cxnSpLocks noChangeShapeType="1"/>
          </p:cNvCxnSpPr>
          <p:nvPr/>
        </p:nvCxnSpPr>
        <p:spPr bwMode="auto">
          <a:xfrm flipV="1">
            <a:off x="2416175" y="2871788"/>
            <a:ext cx="1273175" cy="776287"/>
          </a:xfrm>
          <a:prstGeom prst="straightConnector1">
            <a:avLst/>
          </a:prstGeom>
          <a:noFill/>
          <a:ln w="9525">
            <a:solidFill>
              <a:schemeClr val="tx1"/>
            </a:solidFill>
            <a:round/>
            <a:headEnd type="triangle" w="sm" len="sm"/>
            <a:tailEnd type="none" w="sm" len="sm"/>
          </a:ln>
          <a:effectLst/>
        </p:spPr>
      </p:cxnSp>
      <p:sp>
        <p:nvSpPr>
          <p:cNvPr id="2083" name="Oval 35"/>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4" name="AutoShape 36"/>
          <p:cNvCxnSpPr>
            <a:cxnSpLocks noChangeShapeType="1"/>
          </p:cNvCxnSpPr>
          <p:nvPr/>
        </p:nvCxnSpPr>
        <p:spPr bwMode="auto">
          <a:xfrm flipH="1" flipV="1">
            <a:off x="1628775" y="4910138"/>
            <a:ext cx="962025" cy="422275"/>
          </a:xfrm>
          <a:prstGeom prst="straightConnector1">
            <a:avLst/>
          </a:prstGeom>
          <a:noFill/>
          <a:ln w="9525">
            <a:solidFill>
              <a:schemeClr val="tx1"/>
            </a:solidFill>
            <a:round/>
            <a:headEnd type="triangle" w="sm" len="sm"/>
            <a:tailEnd type="none" w="sm" len="sm"/>
          </a:ln>
          <a:effectLst/>
        </p:spPr>
      </p:cxnSp>
      <p:sp>
        <p:nvSpPr>
          <p:cNvPr id="2085" name="Rectangle 37"/>
          <p:cNvSpPr>
            <a:spLocks noChangeArrowheads="1"/>
          </p:cNvSpPr>
          <p:nvPr/>
        </p:nvSpPr>
        <p:spPr bwMode="auto">
          <a:xfrm>
            <a:off x="6550025" y="15240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6" name="AutoShape 38"/>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cxnSp>
        <p:nvCxnSpPr>
          <p:cNvPr id="2087" name="AutoShape 39"/>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spTree>
  </p:cSld>
  <p:clrMapOvr>
    <a:masterClrMapping/>
  </p:clrMapOvr>
  <p:transition>
    <p:circl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pPr>
              <a:buNone/>
            </a:pPr>
            <a:endParaRPr lang="ar-SA" dirty="0"/>
          </a:p>
        </p:txBody>
      </p:sp>
      <p:sp>
        <p:nvSpPr>
          <p:cNvPr id="3115" name="Rectangle 43"/>
          <p:cNvSpPr>
            <a:spLocks noChangeArrowheads="1"/>
          </p:cNvSpPr>
          <p:nvPr/>
        </p:nvSpPr>
        <p:spPr bwMode="auto">
          <a:xfrm>
            <a:off x="6473825" y="1371600"/>
            <a:ext cx="1160463" cy="67945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16" name="Oval 44"/>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17" name="Oval 45"/>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18" name="Oval 46"/>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19" name="AutoShape 47"/>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3120" name="Oval 48"/>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21" name="AutoShape 49"/>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3122" name="Oval 50"/>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23" name="AutoShape 51"/>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3124" name="Oval 52"/>
          <p:cNvSpPr>
            <a:spLocks noChangeAspect="1" noChangeArrowheads="1"/>
          </p:cNvSpPr>
          <p:nvPr/>
        </p:nvSpPr>
        <p:spPr bwMode="auto">
          <a:xfrm>
            <a:off x="2159000" y="3603625"/>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25" name="Oval 53"/>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26" name="AutoShape 54"/>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3127" name="AutoShape 55"/>
          <p:cNvCxnSpPr>
            <a:cxnSpLocks noChangeShapeType="1"/>
          </p:cNvCxnSpPr>
          <p:nvPr/>
        </p:nvCxnSpPr>
        <p:spPr bwMode="auto">
          <a:xfrm flipH="1">
            <a:off x="2460625" y="3752850"/>
            <a:ext cx="1184275" cy="1588"/>
          </a:xfrm>
          <a:prstGeom prst="straightConnector1">
            <a:avLst/>
          </a:prstGeom>
          <a:noFill/>
          <a:ln w="9525">
            <a:solidFill>
              <a:schemeClr val="tx1"/>
            </a:solidFill>
            <a:round/>
            <a:headEnd type="triangle" w="sm" len="sm"/>
            <a:tailEnd type="none" w="sm" len="sm"/>
          </a:ln>
          <a:effectLst/>
        </p:spPr>
      </p:cxnSp>
      <p:cxnSp>
        <p:nvCxnSpPr>
          <p:cNvPr id="3128" name="AutoShape 56"/>
          <p:cNvCxnSpPr>
            <a:cxnSpLocks noChangeShapeType="1"/>
          </p:cNvCxnSpPr>
          <p:nvPr/>
        </p:nvCxnSpPr>
        <p:spPr bwMode="auto">
          <a:xfrm flipH="1">
            <a:off x="1673225" y="3857625"/>
            <a:ext cx="2016125" cy="946150"/>
          </a:xfrm>
          <a:prstGeom prst="straightConnector1">
            <a:avLst/>
          </a:prstGeom>
          <a:noFill/>
          <a:ln w="9525">
            <a:solidFill>
              <a:schemeClr val="tx1"/>
            </a:solidFill>
            <a:round/>
            <a:headEnd type="none" w="sm" len="sm"/>
            <a:tailEnd type="triangle" w="sm" len="sm"/>
          </a:ln>
          <a:effectLst/>
        </p:spPr>
      </p:cxnSp>
      <p:cxnSp>
        <p:nvCxnSpPr>
          <p:cNvPr id="3129" name="AutoShape 57"/>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3130" name="AutoShape 58"/>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3131" name="AutoShape 59"/>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3132" name="Oval 60"/>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33" name="AutoShape 61"/>
          <p:cNvCxnSpPr>
            <a:cxnSpLocks noChangeShapeType="1"/>
          </p:cNvCxnSpPr>
          <p:nvPr/>
        </p:nvCxnSpPr>
        <p:spPr bwMode="auto">
          <a:xfrm flipH="1" flipV="1">
            <a:off x="1628775" y="4910138"/>
            <a:ext cx="962025" cy="422275"/>
          </a:xfrm>
          <a:prstGeom prst="straightConnector1">
            <a:avLst/>
          </a:prstGeom>
          <a:noFill/>
          <a:ln w="9525">
            <a:solidFill>
              <a:schemeClr val="tx1"/>
            </a:solidFill>
            <a:round/>
            <a:headEnd type="triangle" w="sm" len="sm"/>
            <a:tailEnd type="none" w="sm" len="sm"/>
          </a:ln>
          <a:effectLst/>
        </p:spPr>
      </p:cxnSp>
      <p:cxnSp>
        <p:nvCxnSpPr>
          <p:cNvPr id="3134" name="AutoShape 62"/>
          <p:cNvCxnSpPr>
            <a:cxnSpLocks noChangeShapeType="1"/>
          </p:cNvCxnSpPr>
          <p:nvPr/>
        </p:nvCxnSpPr>
        <p:spPr bwMode="auto">
          <a:xfrm flipH="1">
            <a:off x="2460625" y="3752850"/>
            <a:ext cx="1184275" cy="1588"/>
          </a:xfrm>
          <a:prstGeom prst="straightConnector1">
            <a:avLst/>
          </a:prstGeom>
          <a:noFill/>
          <a:ln w="50800">
            <a:solidFill>
              <a:schemeClr val="accent2"/>
            </a:solidFill>
            <a:round/>
            <a:headEnd type="triangle" w="sm" len="sm"/>
            <a:tailEnd type="none" w="sm" len="sm"/>
          </a:ln>
          <a:effectLst/>
        </p:spPr>
      </p:cxnSp>
      <p:cxnSp>
        <p:nvCxnSpPr>
          <p:cNvPr id="3135" name="AutoShape 63"/>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3136" name="AutoShape 64"/>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plus/>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4098" name="Rectangle 2"/>
          <p:cNvSpPr>
            <a:spLocks noChangeArrowheads="1"/>
          </p:cNvSpPr>
          <p:nvPr/>
        </p:nvSpPr>
        <p:spPr bwMode="auto">
          <a:xfrm>
            <a:off x="6397625" y="1447800"/>
            <a:ext cx="1403350" cy="973138"/>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99"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2"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4103" name="Oval 7"/>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4"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4105"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6"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4107" name="Oval 11"/>
          <p:cNvSpPr>
            <a:spLocks noChangeAspect="1" noChangeArrowheads="1"/>
          </p:cNvSpPr>
          <p:nvPr/>
        </p:nvSpPr>
        <p:spPr bwMode="auto">
          <a:xfrm>
            <a:off x="2159000" y="3603625"/>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Oval 12"/>
          <p:cNvSpPr>
            <a:spLocks noChangeAspect="1" noChangeArrowheads="1"/>
          </p:cNvSpPr>
          <p:nvPr/>
        </p:nvSpPr>
        <p:spPr bwMode="auto">
          <a:xfrm>
            <a:off x="3644900" y="3603625"/>
            <a:ext cx="301625" cy="298450"/>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9"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4110"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4111" name="AutoShape 15"/>
          <p:cNvCxnSpPr>
            <a:cxnSpLocks noChangeShapeType="1"/>
          </p:cNvCxnSpPr>
          <p:nvPr/>
        </p:nvCxnSpPr>
        <p:spPr bwMode="auto">
          <a:xfrm flipH="1">
            <a:off x="1673225" y="3857625"/>
            <a:ext cx="2016125" cy="946150"/>
          </a:xfrm>
          <a:prstGeom prst="straightConnector1">
            <a:avLst/>
          </a:prstGeom>
          <a:noFill/>
          <a:ln w="9525">
            <a:solidFill>
              <a:schemeClr val="tx1"/>
            </a:solidFill>
            <a:round/>
            <a:headEnd type="none" w="sm" len="sm"/>
            <a:tailEnd type="triangle" w="sm" len="sm"/>
          </a:ln>
          <a:effectLst/>
        </p:spPr>
      </p:cxnSp>
      <p:cxnSp>
        <p:nvCxnSpPr>
          <p:cNvPr id="4112" name="AutoShape 16"/>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4113"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4114"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4115"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16" name="AutoShape 20"/>
          <p:cNvCxnSpPr>
            <a:cxnSpLocks noChangeShapeType="1"/>
          </p:cNvCxnSpPr>
          <p:nvPr/>
        </p:nvCxnSpPr>
        <p:spPr bwMode="auto">
          <a:xfrm flipH="1" flipV="1">
            <a:off x="1628775" y="4910138"/>
            <a:ext cx="962025" cy="422275"/>
          </a:xfrm>
          <a:prstGeom prst="straightConnector1">
            <a:avLst/>
          </a:prstGeom>
          <a:noFill/>
          <a:ln w="9525">
            <a:solidFill>
              <a:schemeClr val="tx1"/>
            </a:solidFill>
            <a:round/>
            <a:headEnd type="triangle" w="sm" len="sm"/>
            <a:tailEnd type="none" w="sm" len="sm"/>
          </a:ln>
          <a:effectLst/>
        </p:spPr>
      </p:cxnSp>
      <p:cxnSp>
        <p:nvCxnSpPr>
          <p:cNvPr id="4117" name="AutoShape 21"/>
          <p:cNvCxnSpPr>
            <a:cxnSpLocks noChangeShapeType="1"/>
          </p:cNvCxnSpPr>
          <p:nvPr/>
        </p:nvCxnSpPr>
        <p:spPr bwMode="auto">
          <a:xfrm flipV="1">
            <a:off x="1673225" y="3857625"/>
            <a:ext cx="2016125" cy="946150"/>
          </a:xfrm>
          <a:prstGeom prst="straightConnector1">
            <a:avLst/>
          </a:prstGeom>
          <a:noFill/>
          <a:ln w="50800">
            <a:solidFill>
              <a:schemeClr val="accent2"/>
            </a:solidFill>
            <a:round/>
            <a:headEnd type="triangle" w="sm" len="sm"/>
            <a:tailEnd type="none" w="sm" len="sm"/>
          </a:ln>
          <a:effectLst/>
        </p:spPr>
      </p:cxnSp>
      <p:cxnSp>
        <p:nvCxnSpPr>
          <p:cNvPr id="4118" name="AutoShape 22"/>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4119" name="AutoShape 23"/>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cxnSp>
        <p:nvCxnSpPr>
          <p:cNvPr id="4120" name="AutoShape 24"/>
          <p:cNvCxnSpPr>
            <a:cxnSpLocks noChangeShapeType="1"/>
          </p:cNvCxnSpPr>
          <p:nvPr/>
        </p:nvCxnSpPr>
        <p:spPr bwMode="auto">
          <a:xfrm flipH="1">
            <a:off x="2460625" y="3752850"/>
            <a:ext cx="1184275" cy="1588"/>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extLst>
          </a:blip>
          <a:srcRect/>
          <a:stretch>
            <a:fillRect/>
          </a:stretch>
        </p:blipFill>
        <p:spPr>
          <a:xfrm>
            <a:off x="323528" y="692696"/>
            <a:ext cx="7992887" cy="5616624"/>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09E8E84-426E-40DD-AFC4-6F175D3DCCD1}"/>
            <a:ext uri="{91240B29-F687-4F45-9708-019B960494DF}"/>
            <a:ext uri="{AF507438-7753-43E0-B8FC-AC1667EBCBE1}"/>
          </a:extLst>
        </p:spPr>
      </p:pic>
    </p:spTree>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5122" name="Rectangle 2"/>
          <p:cNvSpPr>
            <a:spLocks noChangeArrowheads="1"/>
          </p:cNvSpPr>
          <p:nvPr/>
        </p:nvSpPr>
        <p:spPr bwMode="auto">
          <a:xfrm>
            <a:off x="6321425" y="1447800"/>
            <a:ext cx="1647825" cy="1266825"/>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3" name="Oval 3"/>
          <p:cNvSpPr>
            <a:spLocks noChangeAspect="1" noChangeArrowheads="1"/>
          </p:cNvSpPr>
          <p:nvPr/>
        </p:nvSpPr>
        <p:spPr bwMode="auto">
          <a:xfrm>
            <a:off x="1371600" y="4652963"/>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4"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26"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5127" name="Oval 7"/>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28"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5129"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30"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5131" name="Oval 11"/>
          <p:cNvSpPr>
            <a:spLocks noChangeAspect="1" noChangeArrowheads="1"/>
          </p:cNvSpPr>
          <p:nvPr/>
        </p:nvSpPr>
        <p:spPr bwMode="auto">
          <a:xfrm>
            <a:off x="2159000" y="3603625"/>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32" name="Oval 12"/>
          <p:cNvSpPr>
            <a:spLocks noChangeAspect="1" noChangeArrowheads="1"/>
          </p:cNvSpPr>
          <p:nvPr/>
        </p:nvSpPr>
        <p:spPr bwMode="auto">
          <a:xfrm>
            <a:off x="3644900" y="3603625"/>
            <a:ext cx="301625" cy="298450"/>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33"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5134"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5135"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5136" name="AutoShape 16"/>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5137"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5138"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5139"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40" name="AutoShape 20"/>
          <p:cNvCxnSpPr>
            <a:cxnSpLocks noChangeShapeType="1"/>
          </p:cNvCxnSpPr>
          <p:nvPr/>
        </p:nvCxnSpPr>
        <p:spPr bwMode="auto">
          <a:xfrm flipH="1" flipV="1">
            <a:off x="1628775" y="4910138"/>
            <a:ext cx="962025" cy="422275"/>
          </a:xfrm>
          <a:prstGeom prst="straightConnector1">
            <a:avLst/>
          </a:prstGeom>
          <a:noFill/>
          <a:ln w="9525">
            <a:solidFill>
              <a:schemeClr val="tx1"/>
            </a:solidFill>
            <a:round/>
            <a:headEnd type="triangle" w="sm" len="sm"/>
            <a:tailEnd type="none" w="sm" len="sm"/>
          </a:ln>
          <a:effectLst/>
        </p:spPr>
      </p:cxnSp>
      <p:cxnSp>
        <p:nvCxnSpPr>
          <p:cNvPr id="5141" name="AutoShape 21"/>
          <p:cNvCxnSpPr>
            <a:cxnSpLocks noChangeShapeType="1"/>
          </p:cNvCxnSpPr>
          <p:nvPr/>
        </p:nvCxnSpPr>
        <p:spPr bwMode="auto">
          <a:xfrm flipH="1" flipV="1">
            <a:off x="1628775" y="4910138"/>
            <a:ext cx="962025" cy="422275"/>
          </a:xfrm>
          <a:prstGeom prst="straightConnector1">
            <a:avLst/>
          </a:prstGeom>
          <a:noFill/>
          <a:ln w="50800">
            <a:solidFill>
              <a:schemeClr val="accent2"/>
            </a:solidFill>
            <a:round/>
            <a:headEnd type="triangle" w="sm" len="sm"/>
            <a:tailEnd type="none" w="sm" len="sm"/>
          </a:ln>
          <a:effectLst/>
        </p:spPr>
      </p:cxnSp>
      <p:cxnSp>
        <p:nvCxnSpPr>
          <p:cNvPr id="5142" name="AutoShape 22"/>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5143" name="AutoShape 23"/>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cxnSp>
        <p:nvCxnSpPr>
          <p:cNvPr id="5144" name="AutoShape 24"/>
          <p:cNvCxnSpPr>
            <a:cxnSpLocks noChangeShapeType="1"/>
          </p:cNvCxnSpPr>
          <p:nvPr/>
        </p:nvCxnSpPr>
        <p:spPr bwMode="auto">
          <a:xfrm flipH="1">
            <a:off x="2460625" y="3752850"/>
            <a:ext cx="1184275" cy="1588"/>
          </a:xfrm>
          <a:prstGeom prst="straightConnector1">
            <a:avLst/>
          </a:prstGeom>
          <a:noFill/>
          <a:ln w="50800">
            <a:solidFill>
              <a:schemeClr val="accent2"/>
            </a:solidFill>
            <a:round/>
            <a:headEnd type="triangle" w="sm" len="sm"/>
            <a:tailEnd type="none" w="sm" len="sm"/>
          </a:ln>
          <a:effectLst/>
        </p:spPr>
      </p:cxnSp>
      <p:cxnSp>
        <p:nvCxnSpPr>
          <p:cNvPr id="5145" name="AutoShape 25"/>
          <p:cNvCxnSpPr>
            <a:cxnSpLocks noChangeShapeType="1"/>
          </p:cNvCxnSpPr>
          <p:nvPr/>
        </p:nvCxnSpPr>
        <p:spPr bwMode="auto">
          <a:xfrm flipV="1">
            <a:off x="1673225" y="3857625"/>
            <a:ext cx="2016125" cy="946150"/>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spli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6146" name="Rectangle 2"/>
          <p:cNvSpPr>
            <a:spLocks noChangeArrowheads="1"/>
          </p:cNvSpPr>
          <p:nvPr/>
        </p:nvSpPr>
        <p:spPr bwMode="auto">
          <a:xfrm>
            <a:off x="6245225" y="1295400"/>
            <a:ext cx="2012950" cy="156051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dfs(F)</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Oval 3"/>
          <p:cNvSpPr>
            <a:spLocks noChangeAspect="1" noChangeArrowheads="1"/>
          </p:cNvSpPr>
          <p:nvPr/>
        </p:nvSpPr>
        <p:spPr bwMode="auto">
          <a:xfrm>
            <a:off x="1371600" y="4652963"/>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50"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6151" name="Oval 7"/>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52"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6153"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54"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6155" name="Oval 11"/>
          <p:cNvSpPr>
            <a:spLocks noChangeAspect="1" noChangeArrowheads="1"/>
          </p:cNvSpPr>
          <p:nvPr/>
        </p:nvSpPr>
        <p:spPr bwMode="auto">
          <a:xfrm>
            <a:off x="2159000" y="3603625"/>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Oval 12"/>
          <p:cNvSpPr>
            <a:spLocks noChangeAspect="1" noChangeArrowheads="1"/>
          </p:cNvSpPr>
          <p:nvPr/>
        </p:nvSpPr>
        <p:spPr bwMode="auto">
          <a:xfrm>
            <a:off x="3644900" y="3603625"/>
            <a:ext cx="301625" cy="298450"/>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57"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6158"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6159"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6160" name="AutoShape 16"/>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6161"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6162"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6163" name="Oval 19"/>
          <p:cNvSpPr>
            <a:spLocks noChangeAspect="1" noChangeArrowheads="1"/>
          </p:cNvSpPr>
          <p:nvPr/>
        </p:nvSpPr>
        <p:spPr bwMode="auto">
          <a:xfrm>
            <a:off x="2590800" y="5181600"/>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64" name="AutoShape 20"/>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cxnSp>
        <p:nvCxnSpPr>
          <p:cNvPr id="6165" name="AutoShape 21"/>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6166" name="AutoShape 22"/>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cxnSp>
        <p:nvCxnSpPr>
          <p:cNvPr id="6167" name="AutoShape 23"/>
          <p:cNvCxnSpPr>
            <a:cxnSpLocks noChangeShapeType="1"/>
          </p:cNvCxnSpPr>
          <p:nvPr/>
        </p:nvCxnSpPr>
        <p:spPr bwMode="auto">
          <a:xfrm flipH="1">
            <a:off x="2460625" y="3752850"/>
            <a:ext cx="1184275" cy="1588"/>
          </a:xfrm>
          <a:prstGeom prst="straightConnector1">
            <a:avLst/>
          </a:prstGeom>
          <a:noFill/>
          <a:ln w="50800">
            <a:solidFill>
              <a:schemeClr val="accent2"/>
            </a:solidFill>
            <a:round/>
            <a:headEnd type="triangle" w="sm" len="sm"/>
            <a:tailEnd type="none" w="sm" len="sm"/>
          </a:ln>
          <a:effectLst/>
        </p:spPr>
      </p:cxnSp>
      <p:cxnSp>
        <p:nvCxnSpPr>
          <p:cNvPr id="6168" name="AutoShape 24"/>
          <p:cNvCxnSpPr>
            <a:cxnSpLocks noChangeShapeType="1"/>
          </p:cNvCxnSpPr>
          <p:nvPr/>
        </p:nvCxnSpPr>
        <p:spPr bwMode="auto">
          <a:xfrm flipV="1">
            <a:off x="1673225" y="3857625"/>
            <a:ext cx="2016125" cy="946150"/>
          </a:xfrm>
          <a:prstGeom prst="straightConnector1">
            <a:avLst/>
          </a:prstGeom>
          <a:noFill/>
          <a:ln w="50800">
            <a:solidFill>
              <a:schemeClr val="accent2"/>
            </a:solidFill>
            <a:round/>
            <a:headEnd type="triangle" w="sm" len="sm"/>
            <a:tailEnd type="none" w="sm" len="sm"/>
          </a:ln>
          <a:effectLst/>
        </p:spPr>
      </p:cxnSp>
      <p:cxnSp>
        <p:nvCxnSpPr>
          <p:cNvPr id="6169" name="AutoShape 25"/>
          <p:cNvCxnSpPr>
            <a:cxnSpLocks noChangeShapeType="1"/>
          </p:cNvCxnSpPr>
          <p:nvPr/>
        </p:nvCxnSpPr>
        <p:spPr bwMode="auto">
          <a:xfrm flipH="1" flipV="1">
            <a:off x="1628775" y="4910138"/>
            <a:ext cx="962025" cy="422275"/>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comb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7170" name="Rectangle 2"/>
          <p:cNvSpPr>
            <a:spLocks noChangeArrowheads="1"/>
          </p:cNvSpPr>
          <p:nvPr/>
        </p:nvSpPr>
        <p:spPr bwMode="auto">
          <a:xfrm>
            <a:off x="6397625" y="1408112"/>
            <a:ext cx="1647825" cy="1266825"/>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1" name="Oval 3"/>
          <p:cNvSpPr>
            <a:spLocks noChangeAspect="1" noChangeArrowheads="1"/>
          </p:cNvSpPr>
          <p:nvPr/>
        </p:nvSpPr>
        <p:spPr bwMode="auto">
          <a:xfrm>
            <a:off x="2590800" y="5218112"/>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72" name="AutoShape 4"/>
          <p:cNvCxnSpPr>
            <a:cxnSpLocks noChangeShapeType="1"/>
          </p:cNvCxnSpPr>
          <p:nvPr/>
        </p:nvCxnSpPr>
        <p:spPr bwMode="auto">
          <a:xfrm flipH="1" flipV="1">
            <a:off x="1628775" y="4946650"/>
            <a:ext cx="962025" cy="422275"/>
          </a:xfrm>
          <a:prstGeom prst="straightConnector1">
            <a:avLst/>
          </a:prstGeom>
          <a:noFill/>
          <a:ln w="9525">
            <a:solidFill>
              <a:schemeClr val="tx2"/>
            </a:solidFill>
            <a:round/>
            <a:headEnd type="triangle" w="sm" len="sm"/>
            <a:tailEnd type="none" w="sm" len="sm"/>
          </a:ln>
          <a:effectLst/>
        </p:spPr>
      </p:cxnSp>
      <p:sp>
        <p:nvSpPr>
          <p:cNvPr id="7173" name="Rectangle 5"/>
          <p:cNvSpPr>
            <a:spLocks noChangeArrowheads="1"/>
          </p:cNvSpPr>
          <p:nvPr/>
        </p:nvSpPr>
        <p:spPr bwMode="auto">
          <a:xfrm>
            <a:off x="2892425" y="56388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4" name="Oval 6"/>
          <p:cNvSpPr>
            <a:spLocks noChangeAspect="1" noChangeArrowheads="1"/>
          </p:cNvSpPr>
          <p:nvPr/>
        </p:nvSpPr>
        <p:spPr bwMode="auto">
          <a:xfrm>
            <a:off x="1371600" y="4689475"/>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5" name="Oval 7"/>
          <p:cNvSpPr>
            <a:spLocks noChangeAspect="1" noChangeArrowheads="1"/>
          </p:cNvSpPr>
          <p:nvPr/>
        </p:nvSpPr>
        <p:spPr bwMode="auto">
          <a:xfrm>
            <a:off x="1374775" y="1103312"/>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6" name="Oval 8"/>
          <p:cNvSpPr>
            <a:spLocks noChangeAspect="1" noChangeArrowheads="1"/>
          </p:cNvSpPr>
          <p:nvPr/>
        </p:nvSpPr>
        <p:spPr bwMode="auto">
          <a:xfrm>
            <a:off x="2159000" y="2652712"/>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77" name="AutoShape 9"/>
          <p:cNvCxnSpPr>
            <a:cxnSpLocks noChangeShapeType="1"/>
          </p:cNvCxnSpPr>
          <p:nvPr/>
        </p:nvCxnSpPr>
        <p:spPr bwMode="auto">
          <a:xfrm flipV="1">
            <a:off x="1522413" y="1406525"/>
            <a:ext cx="3175" cy="3282950"/>
          </a:xfrm>
          <a:prstGeom prst="straightConnector1">
            <a:avLst/>
          </a:prstGeom>
          <a:noFill/>
          <a:ln w="9525">
            <a:solidFill>
              <a:schemeClr val="tx1"/>
            </a:solidFill>
            <a:round/>
            <a:headEnd type="triangle" w="sm" len="sm"/>
            <a:tailEnd type="none" w="sm" len="sm"/>
          </a:ln>
          <a:effectLst/>
        </p:spPr>
      </p:cxnSp>
      <p:sp>
        <p:nvSpPr>
          <p:cNvPr id="7178" name="Oval 10"/>
          <p:cNvSpPr>
            <a:spLocks noChangeAspect="1" noChangeArrowheads="1"/>
          </p:cNvSpPr>
          <p:nvPr/>
        </p:nvSpPr>
        <p:spPr bwMode="auto">
          <a:xfrm>
            <a:off x="3644900" y="2652712"/>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79" name="AutoShape 11"/>
          <p:cNvCxnSpPr>
            <a:cxnSpLocks noChangeShapeType="1"/>
          </p:cNvCxnSpPr>
          <p:nvPr/>
        </p:nvCxnSpPr>
        <p:spPr bwMode="auto">
          <a:xfrm>
            <a:off x="1631950" y="1362075"/>
            <a:ext cx="2057400" cy="1335087"/>
          </a:xfrm>
          <a:prstGeom prst="straightConnector1">
            <a:avLst/>
          </a:prstGeom>
          <a:noFill/>
          <a:ln w="9525">
            <a:solidFill>
              <a:schemeClr val="tx1"/>
            </a:solidFill>
            <a:round/>
            <a:headEnd type="none" w="sm" len="sm"/>
            <a:tailEnd type="triangle" w="sm" len="sm"/>
          </a:ln>
          <a:effectLst/>
        </p:spPr>
      </p:cxnSp>
      <p:sp>
        <p:nvSpPr>
          <p:cNvPr id="7180" name="Oval 12"/>
          <p:cNvSpPr>
            <a:spLocks noChangeAspect="1" noChangeArrowheads="1"/>
          </p:cNvSpPr>
          <p:nvPr/>
        </p:nvSpPr>
        <p:spPr bwMode="auto">
          <a:xfrm>
            <a:off x="4870450" y="2652712"/>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81" name="AutoShape 13"/>
          <p:cNvCxnSpPr>
            <a:cxnSpLocks noChangeShapeType="1"/>
          </p:cNvCxnSpPr>
          <p:nvPr/>
        </p:nvCxnSpPr>
        <p:spPr bwMode="auto">
          <a:xfrm>
            <a:off x="1676400" y="1255712"/>
            <a:ext cx="3238500" cy="1441450"/>
          </a:xfrm>
          <a:prstGeom prst="straightConnector1">
            <a:avLst/>
          </a:prstGeom>
          <a:noFill/>
          <a:ln w="9525">
            <a:solidFill>
              <a:schemeClr val="tx1"/>
            </a:solidFill>
            <a:round/>
            <a:headEnd type="none" w="sm" len="sm"/>
            <a:tailEnd type="triangle" w="sm" len="sm"/>
          </a:ln>
          <a:effectLst/>
        </p:spPr>
      </p:cxnSp>
      <p:sp>
        <p:nvSpPr>
          <p:cNvPr id="7182" name="Oval 14"/>
          <p:cNvSpPr>
            <a:spLocks noChangeAspect="1" noChangeArrowheads="1"/>
          </p:cNvSpPr>
          <p:nvPr/>
        </p:nvSpPr>
        <p:spPr bwMode="auto">
          <a:xfrm>
            <a:off x="2159000" y="3640137"/>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83" name="Oval 15"/>
          <p:cNvSpPr>
            <a:spLocks noChangeAspect="1" noChangeArrowheads="1"/>
          </p:cNvSpPr>
          <p:nvPr/>
        </p:nvSpPr>
        <p:spPr bwMode="auto">
          <a:xfrm>
            <a:off x="3644900" y="3640137"/>
            <a:ext cx="301625" cy="298450"/>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84" name="AutoShape 16"/>
          <p:cNvCxnSpPr>
            <a:cxnSpLocks noChangeShapeType="1"/>
          </p:cNvCxnSpPr>
          <p:nvPr/>
        </p:nvCxnSpPr>
        <p:spPr bwMode="auto">
          <a:xfrm>
            <a:off x="1525588" y="1406525"/>
            <a:ext cx="677862" cy="1290637"/>
          </a:xfrm>
          <a:prstGeom prst="straightConnector1">
            <a:avLst/>
          </a:prstGeom>
          <a:noFill/>
          <a:ln w="9525">
            <a:solidFill>
              <a:schemeClr val="tx1"/>
            </a:solidFill>
            <a:round/>
            <a:headEnd type="none" w="sm" len="sm"/>
            <a:tailEnd type="triangle" w="sm" len="sm"/>
          </a:ln>
          <a:effectLst/>
        </p:spPr>
      </p:cxnSp>
      <p:cxnSp>
        <p:nvCxnSpPr>
          <p:cNvPr id="7185" name="AutoShape 17"/>
          <p:cNvCxnSpPr>
            <a:cxnSpLocks noChangeShapeType="1"/>
          </p:cNvCxnSpPr>
          <p:nvPr/>
        </p:nvCxnSpPr>
        <p:spPr bwMode="auto">
          <a:xfrm flipH="1">
            <a:off x="2460625" y="3789362"/>
            <a:ext cx="1184275" cy="1588"/>
          </a:xfrm>
          <a:prstGeom prst="straightConnector1">
            <a:avLst/>
          </a:prstGeom>
          <a:noFill/>
          <a:ln w="9525">
            <a:solidFill>
              <a:schemeClr val="tx2"/>
            </a:solidFill>
            <a:round/>
            <a:headEnd type="triangle" w="sm" len="sm"/>
            <a:tailEnd type="none" w="sm" len="sm"/>
          </a:ln>
          <a:effectLst/>
        </p:spPr>
      </p:cxnSp>
      <p:cxnSp>
        <p:nvCxnSpPr>
          <p:cNvPr id="7186" name="AutoShape 18"/>
          <p:cNvCxnSpPr>
            <a:cxnSpLocks noChangeShapeType="1"/>
          </p:cNvCxnSpPr>
          <p:nvPr/>
        </p:nvCxnSpPr>
        <p:spPr bwMode="auto">
          <a:xfrm flipH="1">
            <a:off x="1673225" y="3894137"/>
            <a:ext cx="2016125" cy="946150"/>
          </a:xfrm>
          <a:prstGeom prst="straightConnector1">
            <a:avLst/>
          </a:prstGeom>
          <a:noFill/>
          <a:ln w="9525">
            <a:solidFill>
              <a:schemeClr val="tx2"/>
            </a:solidFill>
            <a:round/>
            <a:headEnd type="none" w="sm" len="sm"/>
            <a:tailEnd type="triangle" w="sm" len="sm"/>
          </a:ln>
          <a:effectLst/>
        </p:spPr>
      </p:cxnSp>
      <p:cxnSp>
        <p:nvCxnSpPr>
          <p:cNvPr id="7187" name="AutoShape 19"/>
          <p:cNvCxnSpPr>
            <a:cxnSpLocks noChangeShapeType="1"/>
          </p:cNvCxnSpPr>
          <p:nvPr/>
        </p:nvCxnSpPr>
        <p:spPr bwMode="auto">
          <a:xfrm flipV="1">
            <a:off x="1628775" y="3897312"/>
            <a:ext cx="574675" cy="836613"/>
          </a:xfrm>
          <a:prstGeom prst="straightConnector1">
            <a:avLst/>
          </a:prstGeom>
          <a:noFill/>
          <a:ln w="9525">
            <a:solidFill>
              <a:schemeClr val="tx1"/>
            </a:solidFill>
            <a:round/>
            <a:headEnd type="triangle" w="sm" len="sm"/>
            <a:tailEnd type="none" w="sm" len="sm"/>
          </a:ln>
          <a:effectLst/>
        </p:spPr>
      </p:cxnSp>
      <p:cxnSp>
        <p:nvCxnSpPr>
          <p:cNvPr id="7188" name="AutoShape 20"/>
          <p:cNvCxnSpPr>
            <a:cxnSpLocks noChangeShapeType="1"/>
          </p:cNvCxnSpPr>
          <p:nvPr/>
        </p:nvCxnSpPr>
        <p:spPr bwMode="auto">
          <a:xfrm flipV="1">
            <a:off x="3902075" y="2909887"/>
            <a:ext cx="1012825" cy="774700"/>
          </a:xfrm>
          <a:prstGeom prst="straightConnector1">
            <a:avLst/>
          </a:prstGeom>
          <a:noFill/>
          <a:ln w="9525">
            <a:solidFill>
              <a:schemeClr val="tx1"/>
            </a:solidFill>
            <a:round/>
            <a:headEnd type="triangle" w="sm" len="sm"/>
            <a:tailEnd type="none" w="sm" len="sm"/>
          </a:ln>
          <a:effectLst/>
        </p:spPr>
      </p:cxnSp>
      <p:cxnSp>
        <p:nvCxnSpPr>
          <p:cNvPr id="7189" name="AutoShape 21"/>
          <p:cNvCxnSpPr>
            <a:cxnSpLocks noChangeShapeType="1"/>
          </p:cNvCxnSpPr>
          <p:nvPr/>
        </p:nvCxnSpPr>
        <p:spPr bwMode="auto">
          <a:xfrm flipV="1">
            <a:off x="2416175" y="2908300"/>
            <a:ext cx="1273175" cy="776287"/>
          </a:xfrm>
          <a:prstGeom prst="straightConnector1">
            <a:avLst/>
          </a:prstGeom>
          <a:noFill/>
          <a:ln w="9525">
            <a:solidFill>
              <a:schemeClr val="tx2"/>
            </a:solidFill>
            <a:round/>
            <a:headEnd type="triangle" w="sm" len="sm"/>
            <a:tailEnd type="none" w="sm" len="sm"/>
          </a:ln>
          <a:effectLst/>
        </p:spPr>
      </p:cxnSp>
      <p:cxnSp>
        <p:nvCxnSpPr>
          <p:cNvPr id="7190" name="AutoShape 22"/>
          <p:cNvCxnSpPr>
            <a:cxnSpLocks noChangeShapeType="1"/>
          </p:cNvCxnSpPr>
          <p:nvPr/>
        </p:nvCxnSpPr>
        <p:spPr bwMode="auto">
          <a:xfrm flipV="1">
            <a:off x="3795713" y="2952750"/>
            <a:ext cx="0" cy="687387"/>
          </a:xfrm>
          <a:prstGeom prst="straightConnector1">
            <a:avLst/>
          </a:prstGeom>
          <a:noFill/>
          <a:ln w="9525">
            <a:solidFill>
              <a:schemeClr val="tx1"/>
            </a:solidFill>
            <a:round/>
            <a:headEnd type="triangle" w="sm" len="sm"/>
            <a:tailEnd type="none" w="sm" len="sm"/>
          </a:ln>
          <a:effectLst/>
        </p:spPr>
      </p:cxnSp>
      <p:cxnSp>
        <p:nvCxnSpPr>
          <p:cNvPr id="7191" name="AutoShape 23"/>
          <p:cNvCxnSpPr>
            <a:cxnSpLocks noChangeShapeType="1"/>
          </p:cNvCxnSpPr>
          <p:nvPr/>
        </p:nvCxnSpPr>
        <p:spPr bwMode="auto">
          <a:xfrm flipV="1">
            <a:off x="2416175" y="2908300"/>
            <a:ext cx="1273175" cy="776287"/>
          </a:xfrm>
          <a:prstGeom prst="straightConnector1">
            <a:avLst/>
          </a:prstGeom>
          <a:noFill/>
          <a:ln w="50800">
            <a:solidFill>
              <a:schemeClr val="accent2"/>
            </a:solidFill>
            <a:round/>
            <a:headEnd type="triangle" w="sm" len="sm"/>
            <a:tailEnd type="none" w="sm" len="sm"/>
          </a:ln>
          <a:effectLst/>
        </p:spPr>
      </p:cxnSp>
      <p:cxnSp>
        <p:nvCxnSpPr>
          <p:cNvPr id="7192" name="AutoShape 24"/>
          <p:cNvCxnSpPr>
            <a:cxnSpLocks noChangeShapeType="1"/>
          </p:cNvCxnSpPr>
          <p:nvPr/>
        </p:nvCxnSpPr>
        <p:spPr bwMode="auto">
          <a:xfrm flipH="1">
            <a:off x="2460625" y="3789362"/>
            <a:ext cx="1184275" cy="1588"/>
          </a:xfrm>
          <a:prstGeom prst="straightConnector1">
            <a:avLst/>
          </a:prstGeom>
          <a:noFill/>
          <a:ln w="50800">
            <a:solidFill>
              <a:schemeClr val="accent2"/>
            </a:solidFill>
            <a:round/>
            <a:headEnd type="triangle" w="sm" len="sm"/>
            <a:tailEnd type="none" w="sm" len="sm"/>
          </a:ln>
          <a:effectLst/>
        </p:spPr>
      </p:cxnSp>
      <p:cxnSp>
        <p:nvCxnSpPr>
          <p:cNvPr id="7193" name="AutoShape 25"/>
          <p:cNvCxnSpPr>
            <a:cxnSpLocks noChangeShapeType="1"/>
          </p:cNvCxnSpPr>
          <p:nvPr/>
        </p:nvCxnSpPr>
        <p:spPr bwMode="auto">
          <a:xfrm flipV="1">
            <a:off x="1673225" y="3894137"/>
            <a:ext cx="2016125" cy="946150"/>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checke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8194" name="Rectangle 2"/>
          <p:cNvSpPr>
            <a:spLocks noChangeArrowheads="1"/>
          </p:cNvSpPr>
          <p:nvPr/>
        </p:nvSpPr>
        <p:spPr bwMode="auto">
          <a:xfrm>
            <a:off x="6321425" y="1371600"/>
            <a:ext cx="1403350" cy="973138"/>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195"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196"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197"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8198" name="Oval 6"/>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199"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8200"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01"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8202" name="Oval 10"/>
          <p:cNvSpPr>
            <a:spLocks noChangeAspect="1" noChangeArrowheads="1"/>
          </p:cNvSpPr>
          <p:nvPr/>
        </p:nvSpPr>
        <p:spPr bwMode="auto">
          <a:xfrm>
            <a:off x="2159000" y="3603625"/>
            <a:ext cx="301625" cy="301625"/>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Oval 11"/>
          <p:cNvSpPr>
            <a:spLocks noChangeAspect="1" noChangeArrowheads="1"/>
          </p:cNvSpPr>
          <p:nvPr/>
        </p:nvSpPr>
        <p:spPr bwMode="auto">
          <a:xfrm>
            <a:off x="3644900" y="3603625"/>
            <a:ext cx="301625" cy="298450"/>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04"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8205" name="AutoShape 13"/>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8206" name="AutoShape 14"/>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8207" name="AutoShape 15"/>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sp>
        <p:nvSpPr>
          <p:cNvPr id="8208" name="Oval 16"/>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09" name="AutoShape 17"/>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8210" name="Rectangle 18"/>
          <p:cNvSpPr>
            <a:spLocks noChangeArrowheads="1"/>
          </p:cNvSpPr>
          <p:nvPr/>
        </p:nvSpPr>
        <p:spPr bwMode="auto">
          <a:xfrm>
            <a:off x="2816225" y="56022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19"/>
          <p:cNvSpPr>
            <a:spLocks noChangeArrowheads="1"/>
          </p:cNvSpPr>
          <p:nvPr/>
        </p:nvSpPr>
        <p:spPr bwMode="auto">
          <a:xfrm>
            <a:off x="1581150" y="50895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12" name="AutoShape 20"/>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sp>
        <p:nvSpPr>
          <p:cNvPr id="8213" name="Oval 21"/>
          <p:cNvSpPr>
            <a:spLocks noChangeAspect="1" noChangeArrowheads="1"/>
          </p:cNvSpPr>
          <p:nvPr/>
        </p:nvSpPr>
        <p:spPr bwMode="auto">
          <a:xfrm>
            <a:off x="2384425" y="26924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14" name="AutoShape 22"/>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8215" name="AutoShape 23"/>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cxnSp>
        <p:nvCxnSpPr>
          <p:cNvPr id="8216" name="AutoShape 24"/>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cxnSp>
        <p:nvCxnSpPr>
          <p:cNvPr id="8217" name="AutoShape 25"/>
          <p:cNvCxnSpPr>
            <a:cxnSpLocks noChangeShapeType="1"/>
          </p:cNvCxnSpPr>
          <p:nvPr/>
        </p:nvCxnSpPr>
        <p:spPr bwMode="auto">
          <a:xfrm flipH="1">
            <a:off x="2460625" y="3752850"/>
            <a:ext cx="1184275" cy="1588"/>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wheel spokes="8"/>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9218" name="Rectangle 2"/>
          <p:cNvSpPr>
            <a:spLocks noChangeArrowheads="1"/>
          </p:cNvSpPr>
          <p:nvPr/>
        </p:nvSpPr>
        <p:spPr bwMode="auto">
          <a:xfrm>
            <a:off x="9902825" y="6400800"/>
            <a:ext cx="1160463" cy="67945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19"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20"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2"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9223" name="Oval 7"/>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4"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9225"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6"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9227" name="Oval 11"/>
          <p:cNvSpPr>
            <a:spLocks noChangeAspect="1" noChangeArrowheads="1"/>
          </p:cNvSpPr>
          <p:nvPr/>
        </p:nvSpPr>
        <p:spPr bwMode="auto">
          <a:xfrm>
            <a:off x="2159000" y="3603625"/>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28" name="Oval 12"/>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9"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9230"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9231"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9232" name="AutoShape 16"/>
          <p:cNvCxnSpPr>
            <a:cxnSpLocks noChangeShapeType="1"/>
          </p:cNvCxnSpPr>
          <p:nvPr/>
        </p:nvCxnSpPr>
        <p:spPr bwMode="auto">
          <a:xfrm flipV="1">
            <a:off x="1628775" y="3860800"/>
            <a:ext cx="574675" cy="836613"/>
          </a:xfrm>
          <a:prstGeom prst="straightConnector1">
            <a:avLst/>
          </a:prstGeom>
          <a:noFill/>
          <a:ln w="9525">
            <a:solidFill>
              <a:schemeClr val="tx1"/>
            </a:solidFill>
            <a:round/>
            <a:headEnd type="triangle" w="sm" len="sm"/>
            <a:tailEnd type="none" w="sm" len="sm"/>
          </a:ln>
          <a:effectLst/>
        </p:spPr>
      </p:cxnSp>
      <p:cxnSp>
        <p:nvCxnSpPr>
          <p:cNvPr id="9233"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9234"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9235"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36" name="AutoShape 20"/>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9237" name="Rectangle 21"/>
          <p:cNvSpPr>
            <a:spLocks noChangeArrowheads="1"/>
          </p:cNvSpPr>
          <p:nvPr/>
        </p:nvSpPr>
        <p:spPr bwMode="auto">
          <a:xfrm>
            <a:off x="5162550" y="101187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38" name="Rectangle 22"/>
          <p:cNvSpPr>
            <a:spLocks noChangeArrowheads="1"/>
          </p:cNvSpPr>
          <p:nvPr/>
        </p:nvSpPr>
        <p:spPr bwMode="auto">
          <a:xfrm>
            <a:off x="7448550" y="90424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39" name="AutoShape 23"/>
          <p:cNvCxnSpPr>
            <a:cxnSpLocks noChangeShapeType="1"/>
          </p:cNvCxnSpPr>
          <p:nvPr/>
        </p:nvCxnSpPr>
        <p:spPr bwMode="auto">
          <a:xfrm flipV="1">
            <a:off x="1628775" y="3860800"/>
            <a:ext cx="574675" cy="836613"/>
          </a:xfrm>
          <a:prstGeom prst="straightConnector1">
            <a:avLst/>
          </a:prstGeom>
          <a:noFill/>
          <a:ln w="50800">
            <a:solidFill>
              <a:schemeClr val="accent2"/>
            </a:solidFill>
            <a:round/>
            <a:headEnd type="triangle" w="sm" len="sm"/>
            <a:tailEnd type="none" w="sm" len="sm"/>
          </a:ln>
          <a:effectLst/>
        </p:spPr>
      </p:cxnSp>
      <p:cxnSp>
        <p:nvCxnSpPr>
          <p:cNvPr id="9240" name="AutoShape 24"/>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9241" name="AutoShape 25"/>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checke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0242" name="Rectangle 2"/>
          <p:cNvSpPr>
            <a:spLocks noChangeArrowheads="1"/>
          </p:cNvSpPr>
          <p:nvPr/>
        </p:nvSpPr>
        <p:spPr bwMode="auto">
          <a:xfrm>
            <a:off x="6245225" y="1295400"/>
            <a:ext cx="1160463" cy="67945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3"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4"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46"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0247" name="Oval 7"/>
          <p:cNvSpPr>
            <a:spLocks noChangeAspect="1" noChangeArrowheads="1"/>
          </p:cNvSpPr>
          <p:nvPr/>
        </p:nvSpPr>
        <p:spPr bwMode="auto">
          <a:xfrm>
            <a:off x="3644900" y="2616200"/>
            <a:ext cx="301625" cy="300038"/>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48"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0249"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50"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0251" name="Oval 11"/>
          <p:cNvSpPr>
            <a:spLocks noChangeAspect="1" noChangeArrowheads="1"/>
          </p:cNvSpPr>
          <p:nvPr/>
        </p:nvSpPr>
        <p:spPr bwMode="auto">
          <a:xfrm>
            <a:off x="2159000" y="3603625"/>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52" name="Oval 12"/>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53"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0254"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0255"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0256" name="AutoShape 16"/>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0257"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10258"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0259"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60" name="AutoShape 20"/>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0261" name="Rectangle 21"/>
          <p:cNvSpPr>
            <a:spLocks noChangeArrowheads="1"/>
          </p:cNvSpPr>
          <p:nvPr/>
        </p:nvSpPr>
        <p:spPr bwMode="auto">
          <a:xfrm>
            <a:off x="2740025" y="55260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62" name="Rectangle 22"/>
          <p:cNvSpPr>
            <a:spLocks noChangeArrowheads="1"/>
          </p:cNvSpPr>
          <p:nvPr/>
        </p:nvSpPr>
        <p:spPr bwMode="auto">
          <a:xfrm>
            <a:off x="1504950" y="50133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63" name="Rectangle 23"/>
          <p:cNvSpPr>
            <a:spLocks noChangeArrowheads="1"/>
          </p:cNvSpPr>
          <p:nvPr/>
        </p:nvSpPr>
        <p:spPr bwMode="auto">
          <a:xfrm>
            <a:off x="3790950" y="39370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64" name="AutoShape 24"/>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10265" name="AutoShape 25"/>
          <p:cNvCxnSpPr>
            <a:cxnSpLocks noChangeShapeType="1"/>
          </p:cNvCxnSpPr>
          <p:nvPr/>
        </p:nvCxnSpPr>
        <p:spPr bwMode="auto">
          <a:xfrm flipV="1">
            <a:off x="2416175" y="2871788"/>
            <a:ext cx="1273175" cy="776287"/>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diamon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1266" name="Rectangle 2"/>
          <p:cNvSpPr>
            <a:spLocks noChangeArrowheads="1"/>
          </p:cNvSpPr>
          <p:nvPr/>
        </p:nvSpPr>
        <p:spPr bwMode="auto">
          <a:xfrm>
            <a:off x="6397625" y="14478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67"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68"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69"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70"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1271" name="Oval 7"/>
          <p:cNvSpPr>
            <a:spLocks noChangeAspect="1" noChangeArrowheads="1"/>
          </p:cNvSpPr>
          <p:nvPr/>
        </p:nvSpPr>
        <p:spPr bwMode="auto">
          <a:xfrm>
            <a:off x="3644900" y="2616200"/>
            <a:ext cx="301625" cy="300038"/>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72"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1273"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74"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1275" name="Oval 11"/>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76" name="Oval 12"/>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77"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1278"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1279"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1280" name="AutoShape 16"/>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1281"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11282"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1283"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84" name="AutoShape 20"/>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1285" name="Rectangle 21"/>
          <p:cNvSpPr>
            <a:spLocks noChangeArrowheads="1"/>
          </p:cNvSpPr>
          <p:nvPr/>
        </p:nvSpPr>
        <p:spPr bwMode="auto">
          <a:xfrm>
            <a:off x="2892425" y="56784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86" name="Rectangle 22"/>
          <p:cNvSpPr>
            <a:spLocks noChangeArrowheads="1"/>
          </p:cNvSpPr>
          <p:nvPr/>
        </p:nvSpPr>
        <p:spPr bwMode="auto">
          <a:xfrm>
            <a:off x="1657350" y="51657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87" name="Rectangle 23"/>
          <p:cNvSpPr>
            <a:spLocks noChangeArrowheads="1"/>
          </p:cNvSpPr>
          <p:nvPr/>
        </p:nvSpPr>
        <p:spPr bwMode="auto">
          <a:xfrm>
            <a:off x="3943350" y="40894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288" name="Rectangle 24"/>
          <p:cNvSpPr>
            <a:spLocks noChangeArrowheads="1"/>
          </p:cNvSpPr>
          <p:nvPr/>
        </p:nvSpPr>
        <p:spPr bwMode="auto">
          <a:xfrm>
            <a:off x="2449513" y="40862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289" name="AutoShape 25"/>
          <p:cNvCxnSpPr>
            <a:cxnSpLocks noChangeShapeType="1"/>
          </p:cNvCxnSpPr>
          <p:nvPr/>
        </p:nvCxnSpPr>
        <p:spPr bwMode="auto">
          <a:xfrm flipV="1">
            <a:off x="3795713" y="2916238"/>
            <a:ext cx="0" cy="687387"/>
          </a:xfrm>
          <a:prstGeom prst="straightConnector1">
            <a:avLst/>
          </a:prstGeom>
          <a:noFill/>
          <a:ln w="9525">
            <a:solidFill>
              <a:schemeClr val="tx1"/>
            </a:solidFill>
            <a:round/>
            <a:headEnd type="triangle" w="sm" len="sm"/>
            <a:tailEnd type="none" w="sm" len="sm"/>
          </a:ln>
          <a:effectLst/>
        </p:spPr>
      </p:cxnSp>
      <p:cxnSp>
        <p:nvCxnSpPr>
          <p:cNvPr id="11290" name="AutoShape 26"/>
          <p:cNvCxnSpPr>
            <a:cxnSpLocks noChangeShapeType="1"/>
          </p:cNvCxnSpPr>
          <p:nvPr/>
        </p:nvCxnSpPr>
        <p:spPr bwMode="auto">
          <a:xfrm flipV="1">
            <a:off x="3795713" y="2916238"/>
            <a:ext cx="0" cy="687387"/>
          </a:xfrm>
          <a:prstGeom prst="straightConnector1">
            <a:avLst/>
          </a:prstGeom>
          <a:noFill/>
          <a:ln w="50800">
            <a:solidFill>
              <a:schemeClr val="accent2"/>
            </a:solidFill>
            <a:round/>
            <a:headEnd type="triangle" w="sm" len="sm"/>
            <a:tailEnd type="none" w="sm" len="sm"/>
          </a:ln>
          <a:effectLst/>
        </p:spPr>
      </p:cxn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2290" name="Rectangle 2"/>
          <p:cNvSpPr>
            <a:spLocks noChangeArrowheads="1"/>
          </p:cNvSpPr>
          <p:nvPr/>
        </p:nvSpPr>
        <p:spPr bwMode="auto">
          <a:xfrm>
            <a:off x="6702425" y="14478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291" name="Oval 3"/>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292" name="Oval 4"/>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Oval 5"/>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294" name="AutoShape 6"/>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2295" name="Oval 7"/>
          <p:cNvSpPr>
            <a:spLocks noChangeAspect="1" noChangeArrowheads="1"/>
          </p:cNvSpPr>
          <p:nvPr/>
        </p:nvSpPr>
        <p:spPr bwMode="auto">
          <a:xfrm>
            <a:off x="3644900" y="2616200"/>
            <a:ext cx="301625" cy="300038"/>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296" name="AutoShape 8"/>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2297" name="Oval 9"/>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298" name="AutoShape 10"/>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2299" name="Oval 11"/>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300" name="Oval 12"/>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301" name="AutoShape 13"/>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2302" name="AutoShape 14"/>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2303" name="AutoShape 15"/>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2304" name="AutoShape 16"/>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2305" name="AutoShape 17"/>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12306" name="AutoShape 18"/>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2307" name="Oval 19"/>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308" name="AutoShape 20"/>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2309" name="Rectangle 21"/>
          <p:cNvSpPr>
            <a:spLocks noChangeArrowheads="1"/>
          </p:cNvSpPr>
          <p:nvPr/>
        </p:nvSpPr>
        <p:spPr bwMode="auto">
          <a:xfrm>
            <a:off x="3197225" y="56784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310" name="Rectangle 22"/>
          <p:cNvSpPr>
            <a:spLocks noChangeArrowheads="1"/>
          </p:cNvSpPr>
          <p:nvPr/>
        </p:nvSpPr>
        <p:spPr bwMode="auto">
          <a:xfrm>
            <a:off x="1962150" y="51657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311" name="Rectangle 23"/>
          <p:cNvSpPr>
            <a:spLocks noChangeArrowheads="1"/>
          </p:cNvSpPr>
          <p:nvPr/>
        </p:nvSpPr>
        <p:spPr bwMode="auto">
          <a:xfrm>
            <a:off x="2754313" y="40862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312" name="AutoShape 24"/>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2313" name="Rectangle 25"/>
          <p:cNvSpPr>
            <a:spLocks noChangeArrowheads="1"/>
          </p:cNvSpPr>
          <p:nvPr/>
        </p:nvSpPr>
        <p:spPr bwMode="auto">
          <a:xfrm>
            <a:off x="4248150" y="40894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3314"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15"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16"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17"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3318"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19"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3320"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21"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3322"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24"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3325"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3326"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3327"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3328" name="AutoShape 16"/>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13329"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3330"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31"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3332" name="Rectangle 20"/>
          <p:cNvSpPr>
            <a:spLocks noChangeArrowheads="1"/>
          </p:cNvSpPr>
          <p:nvPr/>
        </p:nvSpPr>
        <p:spPr bwMode="auto">
          <a:xfrm>
            <a:off x="3425825" y="50688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33" name="Rectangle 21"/>
          <p:cNvSpPr>
            <a:spLocks noChangeArrowheads="1"/>
          </p:cNvSpPr>
          <p:nvPr/>
        </p:nvSpPr>
        <p:spPr bwMode="auto">
          <a:xfrm>
            <a:off x="2190750" y="45561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34" name="Rectangle 22"/>
          <p:cNvSpPr>
            <a:spLocks noChangeArrowheads="1"/>
          </p:cNvSpPr>
          <p:nvPr/>
        </p:nvSpPr>
        <p:spPr bwMode="auto">
          <a:xfrm>
            <a:off x="2982913" y="34766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35"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3336" name="Rectangle 24"/>
          <p:cNvSpPr>
            <a:spLocks noChangeArrowheads="1"/>
          </p:cNvSpPr>
          <p:nvPr/>
        </p:nvSpPr>
        <p:spPr bwMode="auto">
          <a:xfrm>
            <a:off x="4476750" y="34798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337" name="Rectangle 25"/>
          <p:cNvSpPr>
            <a:spLocks noChangeArrowheads="1"/>
          </p:cNvSpPr>
          <p:nvPr/>
        </p:nvSpPr>
        <p:spPr bwMode="auto">
          <a:xfrm>
            <a:off x="4797425" y="21653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4338"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39"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41"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4342"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43"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4344" name="Oval 8"/>
          <p:cNvSpPr>
            <a:spLocks noChangeAspect="1" noChangeArrowheads="1"/>
          </p:cNvSpPr>
          <p:nvPr/>
        </p:nvSpPr>
        <p:spPr bwMode="auto">
          <a:xfrm>
            <a:off x="4870450" y="2616200"/>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45"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4346"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47"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48"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4349"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4350"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4351"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4352" name="AutoShape 16"/>
          <p:cNvCxnSpPr>
            <a:cxnSpLocks noChangeShapeType="1"/>
          </p:cNvCxnSpPr>
          <p:nvPr/>
        </p:nvCxnSpPr>
        <p:spPr bwMode="auto">
          <a:xfrm flipV="1">
            <a:off x="3902075" y="2873375"/>
            <a:ext cx="1012825" cy="774700"/>
          </a:xfrm>
          <a:prstGeom prst="straightConnector1">
            <a:avLst/>
          </a:prstGeom>
          <a:noFill/>
          <a:ln w="9525">
            <a:solidFill>
              <a:schemeClr val="tx1"/>
            </a:solidFill>
            <a:round/>
            <a:headEnd type="triangle" w="sm" len="sm"/>
            <a:tailEnd type="none" w="sm" len="sm"/>
          </a:ln>
          <a:effectLst/>
        </p:spPr>
      </p:cxnSp>
      <p:cxnSp>
        <p:nvCxnSpPr>
          <p:cNvPr id="14353"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4354"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55"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4356" name="Rectangle 20"/>
          <p:cNvSpPr>
            <a:spLocks noChangeArrowheads="1"/>
          </p:cNvSpPr>
          <p:nvPr/>
        </p:nvSpPr>
        <p:spPr bwMode="auto">
          <a:xfrm>
            <a:off x="2892425" y="53736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57" name="Rectangle 21"/>
          <p:cNvSpPr>
            <a:spLocks noChangeArrowheads="1"/>
          </p:cNvSpPr>
          <p:nvPr/>
        </p:nvSpPr>
        <p:spPr bwMode="auto">
          <a:xfrm>
            <a:off x="1657350" y="48609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58" name="Rectangle 22"/>
          <p:cNvSpPr>
            <a:spLocks noChangeArrowheads="1"/>
          </p:cNvSpPr>
          <p:nvPr/>
        </p:nvSpPr>
        <p:spPr bwMode="auto">
          <a:xfrm>
            <a:off x="2449513" y="37814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59"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4360" name="Rectangle 24"/>
          <p:cNvSpPr>
            <a:spLocks noChangeArrowheads="1"/>
          </p:cNvSpPr>
          <p:nvPr/>
        </p:nvSpPr>
        <p:spPr bwMode="auto">
          <a:xfrm>
            <a:off x="3943350" y="37846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61" name="Rectangle 25"/>
          <p:cNvSpPr>
            <a:spLocks noChangeArrowheads="1"/>
          </p:cNvSpPr>
          <p:nvPr/>
        </p:nvSpPr>
        <p:spPr bwMode="auto">
          <a:xfrm>
            <a:off x="4264025" y="24701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62" name="Rectangle 26"/>
          <p:cNvSpPr>
            <a:spLocks noChangeArrowheads="1"/>
          </p:cNvSpPr>
          <p:nvPr/>
        </p:nvSpPr>
        <p:spPr bwMode="auto">
          <a:xfrm>
            <a:off x="6397625" y="11430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363" name="AutoShape 27"/>
          <p:cNvCxnSpPr>
            <a:cxnSpLocks noChangeShapeType="1"/>
          </p:cNvCxnSpPr>
          <p:nvPr/>
        </p:nvCxnSpPr>
        <p:spPr bwMode="auto">
          <a:xfrm flipV="1">
            <a:off x="3902075" y="2873375"/>
            <a:ext cx="1012825" cy="774700"/>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a:xfrm>
            <a:off x="-468313" y="908050"/>
            <a:ext cx="8928101" cy="5329238"/>
          </a:xfrm>
        </p:spPr>
      </p:pic>
    </p:spTree>
  </p:cSld>
  <p:clrMapOvr>
    <a:masterClrMapping/>
  </p:clrMapOvr>
  <p:transition spd="slow">
    <p:fade/>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5362"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3"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4"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65"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5366"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67"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5368" name="Oval 8"/>
          <p:cNvSpPr>
            <a:spLocks noChangeAspect="1" noChangeArrowheads="1"/>
          </p:cNvSpPr>
          <p:nvPr/>
        </p:nvSpPr>
        <p:spPr bwMode="auto">
          <a:xfrm>
            <a:off x="4870450" y="2616200"/>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69"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5370"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71"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72"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5373"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5374"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5375"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5376"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15377"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5378"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79"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5380" name="Rectangle 20"/>
          <p:cNvSpPr>
            <a:spLocks noChangeArrowheads="1"/>
          </p:cNvSpPr>
          <p:nvPr/>
        </p:nvSpPr>
        <p:spPr bwMode="auto">
          <a:xfrm>
            <a:off x="3121025" y="56784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81" name="Rectangle 21"/>
          <p:cNvSpPr>
            <a:spLocks noChangeArrowheads="1"/>
          </p:cNvSpPr>
          <p:nvPr/>
        </p:nvSpPr>
        <p:spPr bwMode="auto">
          <a:xfrm>
            <a:off x="1885950" y="51657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82" name="Rectangle 22"/>
          <p:cNvSpPr>
            <a:spLocks noChangeArrowheads="1"/>
          </p:cNvSpPr>
          <p:nvPr/>
        </p:nvSpPr>
        <p:spPr bwMode="auto">
          <a:xfrm>
            <a:off x="2678113" y="40862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383"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5384" name="Rectangle 24"/>
          <p:cNvSpPr>
            <a:spLocks noChangeArrowheads="1"/>
          </p:cNvSpPr>
          <p:nvPr/>
        </p:nvSpPr>
        <p:spPr bwMode="auto">
          <a:xfrm>
            <a:off x="4171950" y="40894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85" name="Rectangle 25"/>
          <p:cNvSpPr>
            <a:spLocks noChangeArrowheads="1"/>
          </p:cNvSpPr>
          <p:nvPr/>
        </p:nvSpPr>
        <p:spPr bwMode="auto">
          <a:xfrm>
            <a:off x="4492625" y="27749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86" name="Rectangle 26"/>
          <p:cNvSpPr>
            <a:spLocks noChangeArrowheads="1"/>
          </p:cNvSpPr>
          <p:nvPr/>
        </p:nvSpPr>
        <p:spPr bwMode="auto">
          <a:xfrm>
            <a:off x="6626225" y="14478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6386"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87"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88"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389"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6390"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391"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6392"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393"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6394"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5"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396"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6397"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6398"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6399"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6400"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16401"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6402"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403"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6404" name="Rectangle 20"/>
          <p:cNvSpPr>
            <a:spLocks noChangeArrowheads="1"/>
          </p:cNvSpPr>
          <p:nvPr/>
        </p:nvSpPr>
        <p:spPr bwMode="auto">
          <a:xfrm>
            <a:off x="3349625" y="52974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05" name="Rectangle 21"/>
          <p:cNvSpPr>
            <a:spLocks noChangeArrowheads="1"/>
          </p:cNvSpPr>
          <p:nvPr/>
        </p:nvSpPr>
        <p:spPr bwMode="auto">
          <a:xfrm>
            <a:off x="2114550" y="47847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06" name="Rectangle 22"/>
          <p:cNvSpPr>
            <a:spLocks noChangeArrowheads="1"/>
          </p:cNvSpPr>
          <p:nvPr/>
        </p:nvSpPr>
        <p:spPr bwMode="auto">
          <a:xfrm>
            <a:off x="2906713" y="37052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407"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6408" name="Rectangle 24"/>
          <p:cNvSpPr>
            <a:spLocks noChangeArrowheads="1"/>
          </p:cNvSpPr>
          <p:nvPr/>
        </p:nvSpPr>
        <p:spPr bwMode="auto">
          <a:xfrm>
            <a:off x="4400550" y="37084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09" name="Rectangle 25"/>
          <p:cNvSpPr>
            <a:spLocks noChangeArrowheads="1"/>
          </p:cNvSpPr>
          <p:nvPr/>
        </p:nvSpPr>
        <p:spPr bwMode="auto">
          <a:xfrm>
            <a:off x="4721225" y="23939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10" name="Rectangle 26"/>
          <p:cNvSpPr>
            <a:spLocks noChangeArrowheads="1"/>
          </p:cNvSpPr>
          <p:nvPr/>
        </p:nvSpPr>
        <p:spPr bwMode="auto">
          <a:xfrm>
            <a:off x="6854825" y="10668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11" name="Rectangle 27"/>
          <p:cNvSpPr>
            <a:spLocks noChangeArrowheads="1"/>
          </p:cNvSpPr>
          <p:nvPr/>
        </p:nvSpPr>
        <p:spPr bwMode="auto">
          <a:xfrm>
            <a:off x="5954713" y="23828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410"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Oval 3"/>
          <p:cNvSpPr>
            <a:spLocks noChangeAspect="1" noChangeArrowheads="1"/>
          </p:cNvSpPr>
          <p:nvPr/>
        </p:nvSpPr>
        <p:spPr bwMode="auto">
          <a:xfrm>
            <a:off x="1374775" y="1066800"/>
            <a:ext cx="301625" cy="303213"/>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13"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7414"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15" name="AutoShape 7"/>
          <p:cNvCxnSpPr>
            <a:cxnSpLocks noChangeShapeType="1"/>
          </p:cNvCxnSpPr>
          <p:nvPr/>
        </p:nvCxnSpPr>
        <p:spPr bwMode="auto">
          <a:xfrm>
            <a:off x="1631950" y="1325563"/>
            <a:ext cx="2057400" cy="1335087"/>
          </a:xfrm>
          <a:prstGeom prst="straightConnector1">
            <a:avLst/>
          </a:prstGeom>
          <a:noFill/>
          <a:ln w="9525">
            <a:solidFill>
              <a:schemeClr val="tx1"/>
            </a:solidFill>
            <a:round/>
            <a:headEnd type="none" w="sm" len="sm"/>
            <a:tailEnd type="triangle" w="sm" len="sm"/>
          </a:ln>
          <a:effectLst/>
        </p:spPr>
      </p:cxnSp>
      <p:sp>
        <p:nvSpPr>
          <p:cNvPr id="17416"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17"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7418"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20"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7421"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7422"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7423"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7424"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17425"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7426"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27"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7428" name="Rectangle 20"/>
          <p:cNvSpPr>
            <a:spLocks noChangeArrowheads="1"/>
          </p:cNvSpPr>
          <p:nvPr/>
        </p:nvSpPr>
        <p:spPr bwMode="auto">
          <a:xfrm>
            <a:off x="3197225" y="52212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29" name="Rectangle 21"/>
          <p:cNvSpPr>
            <a:spLocks noChangeArrowheads="1"/>
          </p:cNvSpPr>
          <p:nvPr/>
        </p:nvSpPr>
        <p:spPr bwMode="auto">
          <a:xfrm>
            <a:off x="1962150" y="47085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30" name="Rectangle 22"/>
          <p:cNvSpPr>
            <a:spLocks noChangeArrowheads="1"/>
          </p:cNvSpPr>
          <p:nvPr/>
        </p:nvSpPr>
        <p:spPr bwMode="auto">
          <a:xfrm>
            <a:off x="2754313" y="36290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31"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7432" name="Rectangle 24"/>
          <p:cNvSpPr>
            <a:spLocks noChangeArrowheads="1"/>
          </p:cNvSpPr>
          <p:nvPr/>
        </p:nvSpPr>
        <p:spPr bwMode="auto">
          <a:xfrm>
            <a:off x="4248150" y="36322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33" name="Rectangle 25"/>
          <p:cNvSpPr>
            <a:spLocks noChangeArrowheads="1"/>
          </p:cNvSpPr>
          <p:nvPr/>
        </p:nvSpPr>
        <p:spPr bwMode="auto">
          <a:xfrm>
            <a:off x="4568825" y="23177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34" name="Rectangle 26"/>
          <p:cNvSpPr>
            <a:spLocks noChangeArrowheads="1"/>
          </p:cNvSpPr>
          <p:nvPr/>
        </p:nvSpPr>
        <p:spPr bwMode="auto">
          <a:xfrm>
            <a:off x="6702425" y="9906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35" name="Rectangle 27"/>
          <p:cNvSpPr>
            <a:spLocks noChangeArrowheads="1"/>
          </p:cNvSpPr>
          <p:nvPr/>
        </p:nvSpPr>
        <p:spPr bwMode="auto">
          <a:xfrm>
            <a:off x="6702425" y="9906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36" name="AutoShape 28"/>
          <p:cNvCxnSpPr>
            <a:cxnSpLocks noChangeShapeType="1"/>
          </p:cNvCxnSpPr>
          <p:nvPr/>
        </p:nvCxnSpPr>
        <p:spPr bwMode="auto">
          <a:xfrm flipH="1" flipV="1">
            <a:off x="1631950" y="1325563"/>
            <a:ext cx="2057400" cy="1335087"/>
          </a:xfrm>
          <a:prstGeom prst="straightConnector1">
            <a:avLst/>
          </a:prstGeom>
          <a:noFill/>
          <a:ln w="50800">
            <a:solidFill>
              <a:schemeClr val="accent2"/>
            </a:solidFill>
            <a:round/>
            <a:headEnd type="triangle" w="sm" len="sm"/>
            <a:tailEnd type="none" w="sm" len="sm"/>
          </a:ln>
          <a:effectLst/>
        </p:spPr>
      </p:cxnSp>
      <p:sp>
        <p:nvSpPr>
          <p:cNvPr id="17437" name="Rectangle 29"/>
          <p:cNvSpPr>
            <a:spLocks noChangeArrowheads="1"/>
          </p:cNvSpPr>
          <p:nvPr/>
        </p:nvSpPr>
        <p:spPr bwMode="auto">
          <a:xfrm>
            <a:off x="5802313" y="23066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8434"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Oval 3"/>
          <p:cNvSpPr>
            <a:spLocks noChangeAspect="1" noChangeArrowheads="1"/>
          </p:cNvSpPr>
          <p:nvPr/>
        </p:nvSpPr>
        <p:spPr bwMode="auto">
          <a:xfrm>
            <a:off x="1374775" y="1066800"/>
            <a:ext cx="301625" cy="303213"/>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6"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37"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8438"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39"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18440"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41" name="AutoShape 9"/>
          <p:cNvCxnSpPr>
            <a:cxnSpLocks noChangeShapeType="1"/>
          </p:cNvCxnSpPr>
          <p:nvPr/>
        </p:nvCxnSpPr>
        <p:spPr bwMode="auto">
          <a:xfrm>
            <a:off x="1676400" y="1219200"/>
            <a:ext cx="3238500" cy="1441450"/>
          </a:xfrm>
          <a:prstGeom prst="straightConnector1">
            <a:avLst/>
          </a:prstGeom>
          <a:noFill/>
          <a:ln w="9525">
            <a:solidFill>
              <a:schemeClr val="tx1"/>
            </a:solidFill>
            <a:round/>
            <a:headEnd type="none" w="sm" len="sm"/>
            <a:tailEnd type="triangle" w="sm" len="sm"/>
          </a:ln>
          <a:effectLst/>
        </p:spPr>
      </p:cxnSp>
      <p:sp>
        <p:nvSpPr>
          <p:cNvPr id="18442"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44"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8445"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8446"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8447"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8448"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18449"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8450"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51"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8452" name="Rectangle 20"/>
          <p:cNvSpPr>
            <a:spLocks noChangeArrowheads="1"/>
          </p:cNvSpPr>
          <p:nvPr/>
        </p:nvSpPr>
        <p:spPr bwMode="auto">
          <a:xfrm>
            <a:off x="2740025" y="54498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3" name="Rectangle 21"/>
          <p:cNvSpPr>
            <a:spLocks noChangeArrowheads="1"/>
          </p:cNvSpPr>
          <p:nvPr/>
        </p:nvSpPr>
        <p:spPr bwMode="auto">
          <a:xfrm>
            <a:off x="1504950" y="49371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4" name="Rectangle 22"/>
          <p:cNvSpPr>
            <a:spLocks noChangeArrowheads="1"/>
          </p:cNvSpPr>
          <p:nvPr/>
        </p:nvSpPr>
        <p:spPr bwMode="auto">
          <a:xfrm>
            <a:off x="2297113" y="38576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55"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8456" name="Rectangle 24"/>
          <p:cNvSpPr>
            <a:spLocks noChangeArrowheads="1"/>
          </p:cNvSpPr>
          <p:nvPr/>
        </p:nvSpPr>
        <p:spPr bwMode="auto">
          <a:xfrm>
            <a:off x="3790950" y="38608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7" name="Rectangle 25"/>
          <p:cNvSpPr>
            <a:spLocks noChangeArrowheads="1"/>
          </p:cNvSpPr>
          <p:nvPr/>
        </p:nvSpPr>
        <p:spPr bwMode="auto">
          <a:xfrm>
            <a:off x="4111625" y="25463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8" name="Rectangle 26"/>
          <p:cNvSpPr>
            <a:spLocks noChangeArrowheads="1"/>
          </p:cNvSpPr>
          <p:nvPr/>
        </p:nvSpPr>
        <p:spPr bwMode="auto">
          <a:xfrm>
            <a:off x="6245225" y="12192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9" name="Rectangle 27"/>
          <p:cNvSpPr>
            <a:spLocks noChangeArrowheads="1"/>
          </p:cNvSpPr>
          <p:nvPr/>
        </p:nvSpPr>
        <p:spPr bwMode="auto">
          <a:xfrm>
            <a:off x="6245225" y="12192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460" name="AutoShape 28"/>
          <p:cNvCxnSpPr>
            <a:cxnSpLocks noChangeShapeType="1"/>
          </p:cNvCxnSpPr>
          <p:nvPr/>
        </p:nvCxnSpPr>
        <p:spPr bwMode="auto">
          <a:xfrm flipH="1" flipV="1">
            <a:off x="1676400" y="1219200"/>
            <a:ext cx="3238500" cy="1441450"/>
          </a:xfrm>
          <a:prstGeom prst="straightConnector1">
            <a:avLst/>
          </a:prstGeom>
          <a:noFill/>
          <a:ln w="50800">
            <a:solidFill>
              <a:schemeClr val="accent2"/>
            </a:solidFill>
            <a:round/>
            <a:headEnd type="triangle" w="sm" len="sm"/>
            <a:tailEnd type="none" w="sm" len="sm"/>
          </a:ln>
          <a:effectLst/>
        </p:spPr>
      </p:cxnSp>
      <p:sp>
        <p:nvSpPr>
          <p:cNvPr id="18461" name="Rectangle 29"/>
          <p:cNvSpPr>
            <a:spLocks noChangeArrowheads="1"/>
          </p:cNvSpPr>
          <p:nvPr/>
        </p:nvSpPr>
        <p:spPr bwMode="auto">
          <a:xfrm>
            <a:off x="5345113" y="25352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9458"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 name="Oval 3"/>
          <p:cNvSpPr>
            <a:spLocks noChangeAspect="1" noChangeArrowheads="1"/>
          </p:cNvSpPr>
          <p:nvPr/>
        </p:nvSpPr>
        <p:spPr bwMode="auto">
          <a:xfrm>
            <a:off x="1374775" y="1066800"/>
            <a:ext cx="301625" cy="303213"/>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60"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1" name="AutoShape 5"/>
          <p:cNvCxnSpPr>
            <a:cxnSpLocks noChangeShapeType="1"/>
          </p:cNvCxnSpPr>
          <p:nvPr/>
        </p:nvCxnSpPr>
        <p:spPr bwMode="auto">
          <a:xfrm flipV="1">
            <a:off x="1522413" y="1370013"/>
            <a:ext cx="3175" cy="3282950"/>
          </a:xfrm>
          <a:prstGeom prst="straightConnector1">
            <a:avLst/>
          </a:prstGeom>
          <a:noFill/>
          <a:ln w="9525">
            <a:solidFill>
              <a:schemeClr val="tx1"/>
            </a:solidFill>
            <a:round/>
            <a:headEnd type="triangle" w="sm" len="sm"/>
            <a:tailEnd type="none" w="sm" len="sm"/>
          </a:ln>
          <a:effectLst/>
        </p:spPr>
      </p:cxnSp>
      <p:sp>
        <p:nvSpPr>
          <p:cNvPr id="19462"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3"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19464"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5"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19466"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8"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19469"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19470"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19471"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19472"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19473"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19474"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75"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19476" name="Rectangle 20"/>
          <p:cNvSpPr>
            <a:spLocks noChangeArrowheads="1"/>
          </p:cNvSpPr>
          <p:nvPr/>
        </p:nvSpPr>
        <p:spPr bwMode="auto">
          <a:xfrm>
            <a:off x="2740025" y="54498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7" name="Rectangle 21"/>
          <p:cNvSpPr>
            <a:spLocks noChangeArrowheads="1"/>
          </p:cNvSpPr>
          <p:nvPr/>
        </p:nvSpPr>
        <p:spPr bwMode="auto">
          <a:xfrm>
            <a:off x="1504950" y="49371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8" name="Rectangle 22"/>
          <p:cNvSpPr>
            <a:spLocks noChangeArrowheads="1"/>
          </p:cNvSpPr>
          <p:nvPr/>
        </p:nvSpPr>
        <p:spPr bwMode="auto">
          <a:xfrm>
            <a:off x="2297113" y="38576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79"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19480" name="Rectangle 24"/>
          <p:cNvSpPr>
            <a:spLocks noChangeArrowheads="1"/>
          </p:cNvSpPr>
          <p:nvPr/>
        </p:nvSpPr>
        <p:spPr bwMode="auto">
          <a:xfrm>
            <a:off x="3790950" y="38608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81" name="Rectangle 25"/>
          <p:cNvSpPr>
            <a:spLocks noChangeArrowheads="1"/>
          </p:cNvSpPr>
          <p:nvPr/>
        </p:nvSpPr>
        <p:spPr bwMode="auto">
          <a:xfrm>
            <a:off x="4111625" y="25463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82" name="Rectangle 26"/>
          <p:cNvSpPr>
            <a:spLocks noChangeArrowheads="1"/>
          </p:cNvSpPr>
          <p:nvPr/>
        </p:nvSpPr>
        <p:spPr bwMode="auto">
          <a:xfrm>
            <a:off x="6245225" y="12192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83" name="Rectangle 27"/>
          <p:cNvSpPr>
            <a:spLocks noChangeArrowheads="1"/>
          </p:cNvSpPr>
          <p:nvPr/>
        </p:nvSpPr>
        <p:spPr bwMode="auto">
          <a:xfrm>
            <a:off x="6245225" y="12192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84" name="AutoShape 28"/>
          <p:cNvCxnSpPr>
            <a:cxnSpLocks noChangeShapeType="1"/>
          </p:cNvCxnSpPr>
          <p:nvPr/>
        </p:nvCxnSpPr>
        <p:spPr bwMode="auto">
          <a:xfrm flipV="1">
            <a:off x="1522413" y="1370013"/>
            <a:ext cx="3175" cy="3282950"/>
          </a:xfrm>
          <a:prstGeom prst="straightConnector1">
            <a:avLst/>
          </a:prstGeom>
          <a:noFill/>
          <a:ln w="50800">
            <a:solidFill>
              <a:schemeClr val="accent2"/>
            </a:solidFill>
            <a:round/>
            <a:headEnd type="triangle" w="sm" len="sm"/>
            <a:tailEnd type="none" w="sm" len="sm"/>
          </a:ln>
          <a:effectLst/>
        </p:spPr>
      </p:cxnSp>
      <p:sp>
        <p:nvSpPr>
          <p:cNvPr id="19485" name="Rectangle 29"/>
          <p:cNvSpPr>
            <a:spLocks noChangeArrowheads="1"/>
          </p:cNvSpPr>
          <p:nvPr/>
        </p:nvSpPr>
        <p:spPr bwMode="auto">
          <a:xfrm>
            <a:off x="5345113" y="25352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0482"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483" name="Oval 3"/>
          <p:cNvSpPr>
            <a:spLocks noChangeAspect="1" noChangeArrowheads="1"/>
          </p:cNvSpPr>
          <p:nvPr/>
        </p:nvSpPr>
        <p:spPr bwMode="auto">
          <a:xfrm>
            <a:off x="1374775" y="1066800"/>
            <a:ext cx="301625" cy="303213"/>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484"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485" name="AutoShape 5"/>
          <p:cNvCxnSpPr>
            <a:cxnSpLocks noChangeShapeType="1"/>
          </p:cNvCxnSpPr>
          <p:nvPr/>
        </p:nvCxnSpPr>
        <p:spPr bwMode="auto">
          <a:xfrm flipV="1">
            <a:off x="1522413" y="1370013"/>
            <a:ext cx="3175" cy="3282950"/>
          </a:xfrm>
          <a:prstGeom prst="straightConnector1">
            <a:avLst/>
          </a:prstGeom>
          <a:noFill/>
          <a:ln w="9525">
            <a:solidFill>
              <a:schemeClr val="tx2"/>
            </a:solidFill>
            <a:round/>
            <a:headEnd type="triangle" w="sm" len="sm"/>
            <a:tailEnd type="none" w="sm" len="sm"/>
          </a:ln>
          <a:effectLst/>
        </p:spPr>
      </p:cxnSp>
      <p:sp>
        <p:nvSpPr>
          <p:cNvPr id="20486"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487"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20488"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489"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20490"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491"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492" name="AutoShape 12"/>
          <p:cNvCxnSpPr>
            <a:cxnSpLocks noChangeShapeType="1"/>
          </p:cNvCxnSpPr>
          <p:nvPr/>
        </p:nvCxnSpPr>
        <p:spPr bwMode="auto">
          <a:xfrm>
            <a:off x="1525588" y="1370013"/>
            <a:ext cx="677862" cy="1290637"/>
          </a:xfrm>
          <a:prstGeom prst="straightConnector1">
            <a:avLst/>
          </a:prstGeom>
          <a:noFill/>
          <a:ln w="9525">
            <a:solidFill>
              <a:schemeClr val="tx1"/>
            </a:solidFill>
            <a:round/>
            <a:headEnd type="none" w="sm" len="sm"/>
            <a:tailEnd type="triangle" w="sm" len="sm"/>
          </a:ln>
          <a:effectLst/>
        </p:spPr>
      </p:cxnSp>
      <p:cxnSp>
        <p:nvCxnSpPr>
          <p:cNvPr id="20493"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20494"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20495"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20496"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20497"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20498"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499"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20500" name="Rectangle 20"/>
          <p:cNvSpPr>
            <a:spLocks noChangeArrowheads="1"/>
          </p:cNvSpPr>
          <p:nvPr/>
        </p:nvSpPr>
        <p:spPr bwMode="auto">
          <a:xfrm>
            <a:off x="3121025" y="53736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1" name="Rectangle 21"/>
          <p:cNvSpPr>
            <a:spLocks noChangeArrowheads="1"/>
          </p:cNvSpPr>
          <p:nvPr/>
        </p:nvSpPr>
        <p:spPr bwMode="auto">
          <a:xfrm>
            <a:off x="1885950" y="48609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2" name="Rectangle 22"/>
          <p:cNvSpPr>
            <a:spLocks noChangeArrowheads="1"/>
          </p:cNvSpPr>
          <p:nvPr/>
        </p:nvSpPr>
        <p:spPr bwMode="auto">
          <a:xfrm>
            <a:off x="2678113" y="37814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503"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20504" name="Rectangle 24"/>
          <p:cNvSpPr>
            <a:spLocks noChangeArrowheads="1"/>
          </p:cNvSpPr>
          <p:nvPr/>
        </p:nvSpPr>
        <p:spPr bwMode="auto">
          <a:xfrm>
            <a:off x="4171950" y="37846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5" name="Rectangle 25"/>
          <p:cNvSpPr>
            <a:spLocks noChangeArrowheads="1"/>
          </p:cNvSpPr>
          <p:nvPr/>
        </p:nvSpPr>
        <p:spPr bwMode="auto">
          <a:xfrm>
            <a:off x="4492625" y="24701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6" name="Rectangle 26"/>
          <p:cNvSpPr>
            <a:spLocks noChangeArrowheads="1"/>
          </p:cNvSpPr>
          <p:nvPr/>
        </p:nvSpPr>
        <p:spPr bwMode="auto">
          <a:xfrm>
            <a:off x="6626225" y="11430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7" name="Rectangle 27"/>
          <p:cNvSpPr>
            <a:spLocks noChangeArrowheads="1"/>
          </p:cNvSpPr>
          <p:nvPr/>
        </p:nvSpPr>
        <p:spPr bwMode="auto">
          <a:xfrm>
            <a:off x="6626225" y="11430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508" name="AutoShape 28"/>
          <p:cNvCxnSpPr>
            <a:cxnSpLocks noChangeShapeType="1"/>
          </p:cNvCxnSpPr>
          <p:nvPr/>
        </p:nvCxnSpPr>
        <p:spPr bwMode="auto">
          <a:xfrm flipH="1" flipV="1">
            <a:off x="1525588" y="1370013"/>
            <a:ext cx="677862" cy="1290637"/>
          </a:xfrm>
          <a:prstGeom prst="straightConnector1">
            <a:avLst/>
          </a:prstGeom>
          <a:noFill/>
          <a:ln w="50800">
            <a:solidFill>
              <a:schemeClr val="accent2"/>
            </a:solidFill>
            <a:round/>
            <a:headEnd type="triangle" w="sm" len="sm"/>
            <a:tailEnd type="none" w="sm" len="sm"/>
          </a:ln>
          <a:effectLst/>
        </p:spPr>
      </p:cxnSp>
      <p:sp>
        <p:nvSpPr>
          <p:cNvPr id="20509" name="Rectangle 29"/>
          <p:cNvSpPr>
            <a:spLocks noChangeArrowheads="1"/>
          </p:cNvSpPr>
          <p:nvPr/>
        </p:nvSpPr>
        <p:spPr bwMode="auto">
          <a:xfrm>
            <a:off x="5726113" y="24590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1506"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 name="Oval 3"/>
          <p:cNvSpPr>
            <a:spLocks noChangeAspect="1" noChangeArrowheads="1"/>
          </p:cNvSpPr>
          <p:nvPr/>
        </p:nvSpPr>
        <p:spPr bwMode="auto">
          <a:xfrm>
            <a:off x="1374775" y="1066800"/>
            <a:ext cx="301625" cy="303213"/>
          </a:xfrm>
          <a:prstGeom prst="ellipse">
            <a:avLst/>
          </a:prstGeom>
          <a:solidFill>
            <a:schemeClr val="folHlink"/>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08" name="Oval 4"/>
          <p:cNvSpPr>
            <a:spLocks noChangeAspect="1" noChangeArrowheads="1"/>
          </p:cNvSpPr>
          <p:nvPr/>
        </p:nvSpPr>
        <p:spPr bwMode="auto">
          <a:xfrm>
            <a:off x="2159000" y="2616200"/>
            <a:ext cx="301625" cy="301625"/>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09" name="AutoShape 5"/>
          <p:cNvCxnSpPr>
            <a:cxnSpLocks noChangeShapeType="1"/>
          </p:cNvCxnSpPr>
          <p:nvPr/>
        </p:nvCxnSpPr>
        <p:spPr bwMode="auto">
          <a:xfrm flipV="1">
            <a:off x="1522413" y="1370013"/>
            <a:ext cx="3175" cy="3282950"/>
          </a:xfrm>
          <a:prstGeom prst="straightConnector1">
            <a:avLst/>
          </a:prstGeom>
          <a:noFill/>
          <a:ln w="9525">
            <a:solidFill>
              <a:schemeClr val="tx2"/>
            </a:solidFill>
            <a:round/>
            <a:headEnd type="triangle" w="sm" len="sm"/>
            <a:tailEnd type="none" w="sm" len="sm"/>
          </a:ln>
          <a:effectLst/>
        </p:spPr>
      </p:cxnSp>
      <p:sp>
        <p:nvSpPr>
          <p:cNvPr id="21510"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11"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21512"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13"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21514"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15"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16" name="AutoShape 12"/>
          <p:cNvCxnSpPr>
            <a:cxnSpLocks noChangeShapeType="1"/>
          </p:cNvCxnSpPr>
          <p:nvPr/>
        </p:nvCxnSpPr>
        <p:spPr bwMode="auto">
          <a:xfrm>
            <a:off x="1525588" y="1370013"/>
            <a:ext cx="677862" cy="1290637"/>
          </a:xfrm>
          <a:prstGeom prst="straightConnector1">
            <a:avLst/>
          </a:prstGeom>
          <a:noFill/>
          <a:ln w="9525">
            <a:solidFill>
              <a:schemeClr val="tx2"/>
            </a:solidFill>
            <a:round/>
            <a:headEnd type="none" w="sm" len="sm"/>
            <a:tailEnd type="triangle" w="sm" len="sm"/>
          </a:ln>
          <a:effectLst/>
        </p:spPr>
      </p:cxnSp>
      <p:cxnSp>
        <p:nvCxnSpPr>
          <p:cNvPr id="21517"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21518"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21519"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21520"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21521"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21522"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23"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21524" name="Rectangle 20"/>
          <p:cNvSpPr>
            <a:spLocks noChangeArrowheads="1"/>
          </p:cNvSpPr>
          <p:nvPr/>
        </p:nvSpPr>
        <p:spPr bwMode="auto">
          <a:xfrm>
            <a:off x="2740025" y="52212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1504950" y="47085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26" name="Rectangle 22"/>
          <p:cNvSpPr>
            <a:spLocks noChangeArrowheads="1"/>
          </p:cNvSpPr>
          <p:nvPr/>
        </p:nvSpPr>
        <p:spPr bwMode="auto">
          <a:xfrm>
            <a:off x="2297113" y="36290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27"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21528" name="Rectangle 24"/>
          <p:cNvSpPr>
            <a:spLocks noChangeArrowheads="1"/>
          </p:cNvSpPr>
          <p:nvPr/>
        </p:nvSpPr>
        <p:spPr bwMode="auto">
          <a:xfrm>
            <a:off x="3790950" y="36322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29" name="Rectangle 25"/>
          <p:cNvSpPr>
            <a:spLocks noChangeArrowheads="1"/>
          </p:cNvSpPr>
          <p:nvPr/>
        </p:nvSpPr>
        <p:spPr bwMode="auto">
          <a:xfrm>
            <a:off x="4111625" y="23177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30" name="Rectangle 26"/>
          <p:cNvSpPr>
            <a:spLocks noChangeArrowheads="1"/>
          </p:cNvSpPr>
          <p:nvPr/>
        </p:nvSpPr>
        <p:spPr bwMode="auto">
          <a:xfrm>
            <a:off x="6245225" y="9906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31" name="Rectangle 27"/>
          <p:cNvSpPr>
            <a:spLocks noChangeArrowheads="1"/>
          </p:cNvSpPr>
          <p:nvPr/>
        </p:nvSpPr>
        <p:spPr bwMode="auto">
          <a:xfrm>
            <a:off x="6245225" y="990600"/>
            <a:ext cx="1160463" cy="67945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dfs(G)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32" name="Rectangle 28"/>
          <p:cNvSpPr>
            <a:spLocks noChangeArrowheads="1"/>
          </p:cNvSpPr>
          <p:nvPr/>
        </p:nvSpPr>
        <p:spPr bwMode="auto">
          <a:xfrm>
            <a:off x="5345113" y="23066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33" name="AutoShape 29"/>
          <p:cNvCxnSpPr>
            <a:cxnSpLocks noChangeShapeType="1"/>
          </p:cNvCxnSpPr>
          <p:nvPr/>
        </p:nvCxnSpPr>
        <p:spPr bwMode="auto">
          <a:xfrm flipH="1" flipV="1">
            <a:off x="1525588" y="1370013"/>
            <a:ext cx="677862" cy="1290637"/>
          </a:xfrm>
          <a:prstGeom prst="straightConnector1">
            <a:avLst/>
          </a:prstGeom>
          <a:noFill/>
          <a:ln w="50800">
            <a:solidFill>
              <a:schemeClr val="accent2"/>
            </a:solidFill>
            <a:round/>
            <a:headEnd type="triangle" w="sm" len="sm"/>
            <a:tailEnd type="none" w="sm" len="sm"/>
          </a:ln>
          <a:effectLst/>
        </p:spPr>
      </p:cxnSp>
    </p:spTree>
  </p:cSld>
  <p:clrMapOvr>
    <a:masterClrMapping/>
  </p:clrMapOvr>
  <p:transition>
    <p:circl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2530"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 name="Oval 3"/>
          <p:cNvSpPr>
            <a:spLocks noChangeAspect="1" noChangeArrowheads="1"/>
          </p:cNvSpPr>
          <p:nvPr/>
        </p:nvSpPr>
        <p:spPr bwMode="auto">
          <a:xfrm>
            <a:off x="1374775" y="1066800"/>
            <a:ext cx="301625" cy="303213"/>
          </a:xfrm>
          <a:prstGeom prst="ellipse">
            <a:avLst/>
          </a:prstGeom>
          <a:solidFill>
            <a:schemeClr val="accent1"/>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33" name="AutoShape 5"/>
          <p:cNvCxnSpPr>
            <a:cxnSpLocks noChangeShapeType="1"/>
          </p:cNvCxnSpPr>
          <p:nvPr/>
        </p:nvCxnSpPr>
        <p:spPr bwMode="auto">
          <a:xfrm flipV="1">
            <a:off x="1522413" y="1370013"/>
            <a:ext cx="3175" cy="3282950"/>
          </a:xfrm>
          <a:prstGeom prst="straightConnector1">
            <a:avLst/>
          </a:prstGeom>
          <a:noFill/>
          <a:ln w="9525">
            <a:solidFill>
              <a:schemeClr val="tx2"/>
            </a:solidFill>
            <a:round/>
            <a:headEnd type="triangle" w="sm" len="sm"/>
            <a:tailEnd type="none" w="sm" len="sm"/>
          </a:ln>
          <a:effectLst/>
        </p:spPr>
      </p:cxnSp>
      <p:sp>
        <p:nvSpPr>
          <p:cNvPr id="22534"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35"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22536"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37"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22538"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39"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40" name="AutoShape 12"/>
          <p:cNvCxnSpPr>
            <a:cxnSpLocks noChangeShapeType="1"/>
          </p:cNvCxnSpPr>
          <p:nvPr/>
        </p:nvCxnSpPr>
        <p:spPr bwMode="auto">
          <a:xfrm>
            <a:off x="1525588" y="1370013"/>
            <a:ext cx="677862" cy="1290637"/>
          </a:xfrm>
          <a:prstGeom prst="straightConnector1">
            <a:avLst/>
          </a:prstGeom>
          <a:noFill/>
          <a:ln w="9525">
            <a:solidFill>
              <a:schemeClr val="tx2"/>
            </a:solidFill>
            <a:round/>
            <a:headEnd type="none" w="sm" len="sm"/>
            <a:tailEnd type="triangle" w="sm" len="sm"/>
          </a:ln>
          <a:effectLst/>
        </p:spPr>
      </p:cxnSp>
      <p:cxnSp>
        <p:nvCxnSpPr>
          <p:cNvPr id="22541"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22542"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22543"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22544"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22545"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22546"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47"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22548" name="Rectangle 20"/>
          <p:cNvSpPr>
            <a:spLocks noChangeArrowheads="1"/>
          </p:cNvSpPr>
          <p:nvPr/>
        </p:nvSpPr>
        <p:spPr bwMode="auto">
          <a:xfrm>
            <a:off x="3273425" y="52212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49" name="Rectangle 21"/>
          <p:cNvSpPr>
            <a:spLocks noChangeArrowheads="1"/>
          </p:cNvSpPr>
          <p:nvPr/>
        </p:nvSpPr>
        <p:spPr bwMode="auto">
          <a:xfrm>
            <a:off x="2038350" y="47085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0" name="Rectangle 22"/>
          <p:cNvSpPr>
            <a:spLocks noChangeArrowheads="1"/>
          </p:cNvSpPr>
          <p:nvPr/>
        </p:nvSpPr>
        <p:spPr bwMode="auto">
          <a:xfrm>
            <a:off x="2830513" y="36290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551"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22552" name="Rectangle 24"/>
          <p:cNvSpPr>
            <a:spLocks noChangeArrowheads="1"/>
          </p:cNvSpPr>
          <p:nvPr/>
        </p:nvSpPr>
        <p:spPr bwMode="auto">
          <a:xfrm>
            <a:off x="4324350" y="36322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3" name="Rectangle 25"/>
          <p:cNvSpPr>
            <a:spLocks noChangeArrowheads="1"/>
          </p:cNvSpPr>
          <p:nvPr/>
        </p:nvSpPr>
        <p:spPr bwMode="auto">
          <a:xfrm>
            <a:off x="4645025" y="23177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4" name="Rectangle 26"/>
          <p:cNvSpPr>
            <a:spLocks noChangeArrowheads="1"/>
          </p:cNvSpPr>
          <p:nvPr/>
        </p:nvSpPr>
        <p:spPr bwMode="auto">
          <a:xfrm>
            <a:off x="6778625" y="9906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5" name="Rectangle 27"/>
          <p:cNvSpPr>
            <a:spLocks noChangeArrowheads="1"/>
          </p:cNvSpPr>
          <p:nvPr/>
        </p:nvSpPr>
        <p:spPr bwMode="auto">
          <a:xfrm>
            <a:off x="5878513" y="23066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6" name="Rectangle 28"/>
          <p:cNvSpPr>
            <a:spLocks noChangeArrowheads="1"/>
          </p:cNvSpPr>
          <p:nvPr/>
        </p:nvSpPr>
        <p:spPr bwMode="auto">
          <a:xfrm>
            <a:off x="6778625" y="990600"/>
            <a:ext cx="915988"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dfs(C)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557" name="Rectangle 29"/>
          <p:cNvSpPr>
            <a:spLocks noChangeArrowheads="1"/>
          </p:cNvSpPr>
          <p:nvPr/>
        </p:nvSpPr>
        <p:spPr bwMode="auto">
          <a:xfrm>
            <a:off x="3219450" y="2309813"/>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3554"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55"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56"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57" name="AutoShape 5"/>
          <p:cNvCxnSpPr>
            <a:cxnSpLocks noChangeShapeType="1"/>
          </p:cNvCxnSpPr>
          <p:nvPr/>
        </p:nvCxnSpPr>
        <p:spPr bwMode="auto">
          <a:xfrm flipV="1">
            <a:off x="1522413" y="1370013"/>
            <a:ext cx="3175" cy="3282950"/>
          </a:xfrm>
          <a:prstGeom prst="straightConnector1">
            <a:avLst/>
          </a:prstGeom>
          <a:noFill/>
          <a:ln w="9525">
            <a:solidFill>
              <a:schemeClr val="tx2"/>
            </a:solidFill>
            <a:round/>
            <a:headEnd type="triangle" w="sm" len="sm"/>
            <a:tailEnd type="none" w="sm" len="sm"/>
          </a:ln>
          <a:effectLst/>
        </p:spPr>
      </p:cxnSp>
      <p:sp>
        <p:nvSpPr>
          <p:cNvPr id="23558"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59"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23560"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61"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23562"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63"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64" name="AutoShape 12"/>
          <p:cNvCxnSpPr>
            <a:cxnSpLocks noChangeShapeType="1"/>
          </p:cNvCxnSpPr>
          <p:nvPr/>
        </p:nvCxnSpPr>
        <p:spPr bwMode="auto">
          <a:xfrm>
            <a:off x="1525588" y="1370013"/>
            <a:ext cx="677862" cy="1290637"/>
          </a:xfrm>
          <a:prstGeom prst="straightConnector1">
            <a:avLst/>
          </a:prstGeom>
          <a:noFill/>
          <a:ln w="9525">
            <a:solidFill>
              <a:schemeClr val="tx2"/>
            </a:solidFill>
            <a:round/>
            <a:headEnd type="none" w="sm" len="sm"/>
            <a:tailEnd type="triangle" w="sm" len="sm"/>
          </a:ln>
          <a:effectLst/>
        </p:spPr>
      </p:cxnSp>
      <p:cxnSp>
        <p:nvCxnSpPr>
          <p:cNvPr id="23565"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23566"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23567"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23568"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23569"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23570"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71"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23572" name="Rectangle 20"/>
          <p:cNvSpPr>
            <a:spLocks noChangeArrowheads="1"/>
          </p:cNvSpPr>
          <p:nvPr/>
        </p:nvSpPr>
        <p:spPr bwMode="auto">
          <a:xfrm>
            <a:off x="3349625" y="51450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73" name="Rectangle 21"/>
          <p:cNvSpPr>
            <a:spLocks noChangeArrowheads="1"/>
          </p:cNvSpPr>
          <p:nvPr/>
        </p:nvSpPr>
        <p:spPr bwMode="auto">
          <a:xfrm>
            <a:off x="2114550" y="46323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74" name="Rectangle 22"/>
          <p:cNvSpPr>
            <a:spLocks noChangeArrowheads="1"/>
          </p:cNvSpPr>
          <p:nvPr/>
        </p:nvSpPr>
        <p:spPr bwMode="auto">
          <a:xfrm>
            <a:off x="2906713" y="35528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575"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23576" name="Rectangle 24"/>
          <p:cNvSpPr>
            <a:spLocks noChangeArrowheads="1"/>
          </p:cNvSpPr>
          <p:nvPr/>
        </p:nvSpPr>
        <p:spPr bwMode="auto">
          <a:xfrm>
            <a:off x="4400550" y="35560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77" name="Rectangle 25"/>
          <p:cNvSpPr>
            <a:spLocks noChangeArrowheads="1"/>
          </p:cNvSpPr>
          <p:nvPr/>
        </p:nvSpPr>
        <p:spPr bwMode="auto">
          <a:xfrm>
            <a:off x="4721225" y="22415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78" name="Rectangle 26"/>
          <p:cNvSpPr>
            <a:spLocks noChangeArrowheads="1"/>
          </p:cNvSpPr>
          <p:nvPr/>
        </p:nvSpPr>
        <p:spPr bwMode="auto">
          <a:xfrm>
            <a:off x="6854825" y="9144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79" name="Rectangle 27"/>
          <p:cNvSpPr>
            <a:spLocks noChangeArrowheads="1"/>
          </p:cNvSpPr>
          <p:nvPr/>
        </p:nvSpPr>
        <p:spPr bwMode="auto">
          <a:xfrm>
            <a:off x="5954713" y="22304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80" name="Rectangle 28"/>
          <p:cNvSpPr>
            <a:spLocks noChangeArrowheads="1"/>
          </p:cNvSpPr>
          <p:nvPr/>
        </p:nvSpPr>
        <p:spPr bwMode="auto">
          <a:xfrm>
            <a:off x="6854825" y="9144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81" name="Rectangle 29"/>
          <p:cNvSpPr>
            <a:spLocks noChangeArrowheads="1"/>
          </p:cNvSpPr>
          <p:nvPr/>
        </p:nvSpPr>
        <p:spPr bwMode="auto">
          <a:xfrm>
            <a:off x="3295650" y="2233613"/>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582" name="Rectangle 30"/>
          <p:cNvSpPr>
            <a:spLocks noChangeArrowheads="1"/>
          </p:cNvSpPr>
          <p:nvPr/>
        </p:nvSpPr>
        <p:spPr bwMode="auto">
          <a:xfrm>
            <a:off x="1801813" y="6937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4578" name="Oval 2"/>
          <p:cNvSpPr>
            <a:spLocks noChangeAspect="1" noChangeArrowheads="1"/>
          </p:cNvSpPr>
          <p:nvPr/>
        </p:nvSpPr>
        <p:spPr bwMode="auto">
          <a:xfrm>
            <a:off x="1371600" y="4652963"/>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Oval 3"/>
          <p:cNvSpPr>
            <a:spLocks noChangeAspect="1" noChangeArrowheads="1"/>
          </p:cNvSpPr>
          <p:nvPr/>
        </p:nvSpPr>
        <p:spPr bwMode="auto">
          <a:xfrm>
            <a:off x="1374775" y="1066800"/>
            <a:ext cx="301625" cy="303213"/>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80" name="Oval 4"/>
          <p:cNvSpPr>
            <a:spLocks noChangeAspect="1" noChangeArrowheads="1"/>
          </p:cNvSpPr>
          <p:nvPr/>
        </p:nvSpPr>
        <p:spPr bwMode="auto">
          <a:xfrm>
            <a:off x="215900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81" name="AutoShape 5"/>
          <p:cNvCxnSpPr>
            <a:cxnSpLocks noChangeShapeType="1"/>
          </p:cNvCxnSpPr>
          <p:nvPr/>
        </p:nvCxnSpPr>
        <p:spPr bwMode="auto">
          <a:xfrm flipV="1">
            <a:off x="1522413" y="1370013"/>
            <a:ext cx="3175" cy="3282950"/>
          </a:xfrm>
          <a:prstGeom prst="straightConnector1">
            <a:avLst/>
          </a:prstGeom>
          <a:noFill/>
          <a:ln w="9525">
            <a:solidFill>
              <a:schemeClr val="tx2"/>
            </a:solidFill>
            <a:round/>
            <a:headEnd type="triangle" w="sm" len="sm"/>
            <a:tailEnd type="none" w="sm" len="sm"/>
          </a:ln>
          <a:effectLst/>
        </p:spPr>
      </p:cxnSp>
      <p:sp>
        <p:nvSpPr>
          <p:cNvPr id="24582" name="Oval 6"/>
          <p:cNvSpPr>
            <a:spLocks noChangeAspect="1" noChangeArrowheads="1"/>
          </p:cNvSpPr>
          <p:nvPr/>
        </p:nvSpPr>
        <p:spPr bwMode="auto">
          <a:xfrm>
            <a:off x="3644900" y="2616200"/>
            <a:ext cx="301625" cy="300038"/>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83" name="AutoShape 7"/>
          <p:cNvCxnSpPr>
            <a:cxnSpLocks noChangeShapeType="1"/>
          </p:cNvCxnSpPr>
          <p:nvPr/>
        </p:nvCxnSpPr>
        <p:spPr bwMode="auto">
          <a:xfrm>
            <a:off x="1631950" y="1325563"/>
            <a:ext cx="2057400" cy="1335087"/>
          </a:xfrm>
          <a:prstGeom prst="straightConnector1">
            <a:avLst/>
          </a:prstGeom>
          <a:noFill/>
          <a:ln w="9525">
            <a:solidFill>
              <a:schemeClr val="tx2"/>
            </a:solidFill>
            <a:round/>
            <a:headEnd type="none" w="sm" len="sm"/>
            <a:tailEnd type="triangle" w="sm" len="sm"/>
          </a:ln>
          <a:effectLst/>
        </p:spPr>
      </p:cxnSp>
      <p:sp>
        <p:nvSpPr>
          <p:cNvPr id="24584" name="Oval 8"/>
          <p:cNvSpPr>
            <a:spLocks noChangeAspect="1" noChangeArrowheads="1"/>
          </p:cNvSpPr>
          <p:nvPr/>
        </p:nvSpPr>
        <p:spPr bwMode="auto">
          <a:xfrm>
            <a:off x="4870450" y="26162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85" name="AutoShape 9"/>
          <p:cNvCxnSpPr>
            <a:cxnSpLocks noChangeShapeType="1"/>
          </p:cNvCxnSpPr>
          <p:nvPr/>
        </p:nvCxnSpPr>
        <p:spPr bwMode="auto">
          <a:xfrm>
            <a:off x="1676400" y="1219200"/>
            <a:ext cx="3238500" cy="1441450"/>
          </a:xfrm>
          <a:prstGeom prst="straightConnector1">
            <a:avLst/>
          </a:prstGeom>
          <a:noFill/>
          <a:ln w="9525">
            <a:solidFill>
              <a:schemeClr val="tx2"/>
            </a:solidFill>
            <a:round/>
            <a:headEnd type="none" w="sm" len="sm"/>
            <a:tailEnd type="triangle" w="sm" len="sm"/>
          </a:ln>
          <a:effectLst/>
        </p:spPr>
      </p:cxnSp>
      <p:sp>
        <p:nvSpPr>
          <p:cNvPr id="24586" name="Oval 10"/>
          <p:cNvSpPr>
            <a:spLocks noChangeAspect="1" noChangeArrowheads="1"/>
          </p:cNvSpPr>
          <p:nvPr/>
        </p:nvSpPr>
        <p:spPr bwMode="auto">
          <a:xfrm>
            <a:off x="2159000" y="3603625"/>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Oval 11"/>
          <p:cNvSpPr>
            <a:spLocks noChangeAspect="1" noChangeArrowheads="1"/>
          </p:cNvSpPr>
          <p:nvPr/>
        </p:nvSpPr>
        <p:spPr bwMode="auto">
          <a:xfrm>
            <a:off x="3644900" y="3603625"/>
            <a:ext cx="301625" cy="298450"/>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88" name="AutoShape 12"/>
          <p:cNvCxnSpPr>
            <a:cxnSpLocks noChangeShapeType="1"/>
          </p:cNvCxnSpPr>
          <p:nvPr/>
        </p:nvCxnSpPr>
        <p:spPr bwMode="auto">
          <a:xfrm>
            <a:off x="1525588" y="1370013"/>
            <a:ext cx="677862" cy="1290637"/>
          </a:xfrm>
          <a:prstGeom prst="straightConnector1">
            <a:avLst/>
          </a:prstGeom>
          <a:noFill/>
          <a:ln w="9525">
            <a:solidFill>
              <a:schemeClr val="tx2"/>
            </a:solidFill>
            <a:round/>
            <a:headEnd type="none" w="sm" len="sm"/>
            <a:tailEnd type="triangle" w="sm" len="sm"/>
          </a:ln>
          <a:effectLst/>
        </p:spPr>
      </p:cxnSp>
      <p:cxnSp>
        <p:nvCxnSpPr>
          <p:cNvPr id="24589" name="AutoShape 13"/>
          <p:cNvCxnSpPr>
            <a:cxnSpLocks noChangeShapeType="1"/>
          </p:cNvCxnSpPr>
          <p:nvPr/>
        </p:nvCxnSpPr>
        <p:spPr bwMode="auto">
          <a:xfrm flipH="1">
            <a:off x="2460625" y="3752850"/>
            <a:ext cx="1184275" cy="1588"/>
          </a:xfrm>
          <a:prstGeom prst="straightConnector1">
            <a:avLst/>
          </a:prstGeom>
          <a:noFill/>
          <a:ln w="9525">
            <a:solidFill>
              <a:schemeClr val="tx2"/>
            </a:solidFill>
            <a:round/>
            <a:headEnd type="triangle" w="sm" len="sm"/>
            <a:tailEnd type="none" w="sm" len="sm"/>
          </a:ln>
          <a:effectLst/>
        </p:spPr>
      </p:cxnSp>
      <p:cxnSp>
        <p:nvCxnSpPr>
          <p:cNvPr id="24590" name="AutoShape 14"/>
          <p:cNvCxnSpPr>
            <a:cxnSpLocks noChangeShapeType="1"/>
          </p:cNvCxnSpPr>
          <p:nvPr/>
        </p:nvCxnSpPr>
        <p:spPr bwMode="auto">
          <a:xfrm flipH="1">
            <a:off x="1673225" y="3857625"/>
            <a:ext cx="2016125" cy="946150"/>
          </a:xfrm>
          <a:prstGeom prst="straightConnector1">
            <a:avLst/>
          </a:prstGeom>
          <a:noFill/>
          <a:ln w="9525">
            <a:solidFill>
              <a:schemeClr val="tx2"/>
            </a:solidFill>
            <a:round/>
            <a:headEnd type="none" w="sm" len="sm"/>
            <a:tailEnd type="triangle" w="sm" len="sm"/>
          </a:ln>
          <a:effectLst/>
        </p:spPr>
      </p:cxnSp>
      <p:cxnSp>
        <p:nvCxnSpPr>
          <p:cNvPr id="24591" name="AutoShape 15"/>
          <p:cNvCxnSpPr>
            <a:cxnSpLocks noChangeShapeType="1"/>
          </p:cNvCxnSpPr>
          <p:nvPr/>
        </p:nvCxnSpPr>
        <p:spPr bwMode="auto">
          <a:xfrm flipV="1">
            <a:off x="1628775" y="3860800"/>
            <a:ext cx="574675" cy="836613"/>
          </a:xfrm>
          <a:prstGeom prst="straightConnector1">
            <a:avLst/>
          </a:prstGeom>
          <a:noFill/>
          <a:ln w="9525">
            <a:solidFill>
              <a:schemeClr val="tx2"/>
            </a:solidFill>
            <a:round/>
            <a:headEnd type="triangle" w="sm" len="sm"/>
            <a:tailEnd type="none" w="sm" len="sm"/>
          </a:ln>
          <a:effectLst/>
        </p:spPr>
      </p:cxnSp>
      <p:cxnSp>
        <p:nvCxnSpPr>
          <p:cNvPr id="24592" name="AutoShape 16"/>
          <p:cNvCxnSpPr>
            <a:cxnSpLocks noChangeShapeType="1"/>
          </p:cNvCxnSpPr>
          <p:nvPr/>
        </p:nvCxnSpPr>
        <p:spPr bwMode="auto">
          <a:xfrm flipV="1">
            <a:off x="3902075" y="2873375"/>
            <a:ext cx="1012825" cy="774700"/>
          </a:xfrm>
          <a:prstGeom prst="straightConnector1">
            <a:avLst/>
          </a:prstGeom>
          <a:noFill/>
          <a:ln w="9525">
            <a:solidFill>
              <a:schemeClr val="tx2"/>
            </a:solidFill>
            <a:round/>
            <a:headEnd type="triangle" w="sm" len="sm"/>
            <a:tailEnd type="none" w="sm" len="sm"/>
          </a:ln>
          <a:effectLst/>
        </p:spPr>
      </p:cxnSp>
      <p:cxnSp>
        <p:nvCxnSpPr>
          <p:cNvPr id="24593" name="AutoShape 17"/>
          <p:cNvCxnSpPr>
            <a:cxnSpLocks noChangeShapeType="1"/>
          </p:cNvCxnSpPr>
          <p:nvPr/>
        </p:nvCxnSpPr>
        <p:spPr bwMode="auto">
          <a:xfrm flipV="1">
            <a:off x="2416175" y="2871788"/>
            <a:ext cx="1273175" cy="776287"/>
          </a:xfrm>
          <a:prstGeom prst="straightConnector1">
            <a:avLst/>
          </a:prstGeom>
          <a:noFill/>
          <a:ln w="9525">
            <a:solidFill>
              <a:schemeClr val="tx2"/>
            </a:solidFill>
            <a:round/>
            <a:headEnd type="triangle" w="sm" len="sm"/>
            <a:tailEnd type="none" w="sm" len="sm"/>
          </a:ln>
          <a:effectLst/>
        </p:spPr>
      </p:cxnSp>
      <p:sp>
        <p:nvSpPr>
          <p:cNvPr id="24594" name="Oval 18"/>
          <p:cNvSpPr>
            <a:spLocks noChangeAspect="1" noChangeArrowheads="1"/>
          </p:cNvSpPr>
          <p:nvPr/>
        </p:nvSpPr>
        <p:spPr bwMode="auto">
          <a:xfrm>
            <a:off x="2590800" y="5181600"/>
            <a:ext cx="301625" cy="301625"/>
          </a:xfrm>
          <a:prstGeom prst="ellipse">
            <a:avLst/>
          </a:prstGeom>
          <a:solidFill>
            <a:schemeClr val="tx2"/>
          </a:solidFill>
          <a:ln w="9525">
            <a:solidFill>
              <a:schemeClr val="tx1"/>
            </a:solidFill>
            <a:round/>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Courier New" pitchFamily="49"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95" name="AutoShape 19"/>
          <p:cNvCxnSpPr>
            <a:cxnSpLocks noChangeShapeType="1"/>
          </p:cNvCxnSpPr>
          <p:nvPr/>
        </p:nvCxnSpPr>
        <p:spPr bwMode="auto">
          <a:xfrm flipH="1" flipV="1">
            <a:off x="1628775" y="4910138"/>
            <a:ext cx="962025" cy="422275"/>
          </a:xfrm>
          <a:prstGeom prst="straightConnector1">
            <a:avLst/>
          </a:prstGeom>
          <a:noFill/>
          <a:ln w="9525">
            <a:solidFill>
              <a:schemeClr val="tx2"/>
            </a:solidFill>
            <a:round/>
            <a:headEnd type="triangle" w="sm" len="sm"/>
            <a:tailEnd type="none" w="sm" len="sm"/>
          </a:ln>
          <a:effectLst/>
        </p:spPr>
      </p:cxnSp>
      <p:sp>
        <p:nvSpPr>
          <p:cNvPr id="24596" name="Rectangle 20"/>
          <p:cNvSpPr>
            <a:spLocks noChangeArrowheads="1"/>
          </p:cNvSpPr>
          <p:nvPr/>
        </p:nvSpPr>
        <p:spPr bwMode="auto">
          <a:xfrm>
            <a:off x="2663825" y="5068888"/>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97" name="Rectangle 21"/>
          <p:cNvSpPr>
            <a:spLocks noChangeArrowheads="1"/>
          </p:cNvSpPr>
          <p:nvPr/>
        </p:nvSpPr>
        <p:spPr bwMode="auto">
          <a:xfrm>
            <a:off x="1428750" y="4556125"/>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2220913" y="3476625"/>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99" name="AutoShape 23"/>
          <p:cNvCxnSpPr>
            <a:cxnSpLocks noChangeShapeType="1"/>
          </p:cNvCxnSpPr>
          <p:nvPr/>
        </p:nvCxnSpPr>
        <p:spPr bwMode="auto">
          <a:xfrm flipV="1">
            <a:off x="3795713" y="2916238"/>
            <a:ext cx="0" cy="687387"/>
          </a:xfrm>
          <a:prstGeom prst="straightConnector1">
            <a:avLst/>
          </a:prstGeom>
          <a:noFill/>
          <a:ln w="9525">
            <a:solidFill>
              <a:schemeClr val="tx2"/>
            </a:solidFill>
            <a:round/>
            <a:headEnd type="triangle" w="sm" len="sm"/>
            <a:tailEnd type="none" w="sm" len="sm"/>
          </a:ln>
          <a:effectLst/>
        </p:spPr>
      </p:cxnSp>
      <p:sp>
        <p:nvSpPr>
          <p:cNvPr id="24600" name="Rectangle 24"/>
          <p:cNvSpPr>
            <a:spLocks noChangeArrowheads="1"/>
          </p:cNvSpPr>
          <p:nvPr/>
        </p:nvSpPr>
        <p:spPr bwMode="auto">
          <a:xfrm>
            <a:off x="3714750" y="347980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4035425" y="2165350"/>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2" name="Rectangle 26"/>
          <p:cNvSpPr>
            <a:spLocks noChangeArrowheads="1"/>
          </p:cNvSpPr>
          <p:nvPr/>
        </p:nvSpPr>
        <p:spPr bwMode="auto">
          <a:xfrm>
            <a:off x="6169025" y="8382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3" name="Rectangle 27"/>
          <p:cNvSpPr>
            <a:spLocks noChangeArrowheads="1"/>
          </p:cNvSpPr>
          <p:nvPr/>
        </p:nvSpPr>
        <p:spPr bwMode="auto">
          <a:xfrm>
            <a:off x="5268913" y="21542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6169025" y="838200"/>
            <a:ext cx="184150" cy="38576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5" name="Rectangle 29"/>
          <p:cNvSpPr>
            <a:spLocks noChangeArrowheads="1"/>
          </p:cNvSpPr>
          <p:nvPr/>
        </p:nvSpPr>
        <p:spPr bwMode="auto">
          <a:xfrm>
            <a:off x="2609850" y="2157413"/>
            <a:ext cx="290513"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6" name="Rectangle 30"/>
          <p:cNvSpPr>
            <a:spLocks noChangeArrowheads="1"/>
          </p:cNvSpPr>
          <p:nvPr/>
        </p:nvSpPr>
        <p:spPr bwMode="auto">
          <a:xfrm>
            <a:off x="1116013" y="617538"/>
            <a:ext cx="290512" cy="304800"/>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Courier New" pitchFamily="49"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3868738" y="5511800"/>
            <a:ext cx="4297362" cy="366713"/>
          </a:xfrm>
          <a:prstGeom prst="rect">
            <a:avLst/>
          </a:prstGeom>
          <a:noFill/>
          <a:ln w="15875">
            <a:noFill/>
            <a:miter lim="800000"/>
            <a:headEnd/>
            <a:tailEnd/>
          </a:ln>
          <a:effectLst/>
        </p:spPr>
        <p:txBody>
          <a:bodyPr vert="horz" wrap="none" lIns="92075" tIns="46038" rIns="92075" bIns="46038"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cs typeface="Arial" pitchFamily="34" charset="0"/>
              </a:rPr>
              <a:t>Topological order:  </a:t>
            </a:r>
            <a:r>
              <a:rPr kumimoji="0" lang="en-US" sz="1800" b="1" i="0" u="none" strike="noStrike" cap="none" normalizeH="0" baseline="0" smtClean="0">
                <a:ln>
                  <a:noFill/>
                </a:ln>
                <a:solidFill>
                  <a:schemeClr val="tx1"/>
                </a:solidFill>
                <a:effectLst/>
                <a:latin typeface="Courier New" pitchFamily="49" charset="0"/>
                <a:cs typeface="Arial" pitchFamily="34" charset="0"/>
              </a:rPr>
              <a:t>C G B A D E F 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a:xfrm>
            <a:off x="-252413" y="765175"/>
            <a:ext cx="8856663" cy="5184775"/>
          </a:xfrm>
        </p:spPr>
      </p:pic>
    </p:spTree>
  </p:cSld>
  <p:clrMapOvr>
    <a:masterClrMapping/>
  </p:clrMapOvr>
  <p:transition spd="slow">
    <p:fad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5602" name="Rectangle 2"/>
          <p:cNvSpPr>
            <a:spLocks noChangeArrowheads="1"/>
          </p:cNvSpPr>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2"/>
                </a:solidFill>
                <a:effectLst/>
                <a:latin typeface="Comic Sans MS" pitchFamily="66" charset="0"/>
                <a:cs typeface="Arial" pitchFamily="34" charset="0"/>
              </a:rPr>
              <a:t>This algorithm of topological sort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3200"/>
              <a:buFont typeface="Cataneo BT" pitchFamily="66" charset="0"/>
              <a:buChar char="•"/>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while there exist a node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 </a:t>
            </a:r>
          </a:p>
          <a:p>
            <a:pPr marL="0" marR="0" lvl="0" indent="0" algn="l" defTabSz="914400" rtl="0" eaLnBrk="1" fontAlgn="base" latinLnBrk="0" hangingPunct="1">
              <a:lnSpc>
                <a:spcPct val="100000"/>
              </a:lnSpc>
              <a:spcBef>
                <a:spcPct val="0"/>
              </a:spcBef>
              <a:spcAft>
                <a:spcPct val="0"/>
              </a:spcAft>
              <a:buClr>
                <a:schemeClr val="tx1"/>
              </a:buClr>
              <a:buSzPts val="3200"/>
              <a:buFont typeface="Cataneo BT" pitchFamily="66" charset="0"/>
              <a:buChar char="•"/>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select a node which does not have any predecessor </a:t>
            </a:r>
          </a:p>
          <a:p>
            <a:pPr marL="0" marR="0" lvl="0" indent="0" algn="l" defTabSz="914400" rtl="0" eaLnBrk="1" fontAlgn="base" latinLnBrk="0" hangingPunct="1">
              <a:lnSpc>
                <a:spcPct val="100000"/>
              </a:lnSpc>
              <a:spcBef>
                <a:spcPct val="0"/>
              </a:spcBef>
              <a:spcAft>
                <a:spcPct val="0"/>
              </a:spcAft>
              <a:buClr>
                <a:schemeClr val="tx1"/>
              </a:buClr>
              <a:buSzPts val="3200"/>
              <a:buFont typeface="Cataneo BT" pitchFamily="66" charset="0"/>
              <a:buChar char="•"/>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list the selected node </a:t>
            </a:r>
          </a:p>
          <a:p>
            <a:pPr marL="0" marR="0" lvl="0" indent="0" algn="l" defTabSz="914400" rtl="0" eaLnBrk="1" fontAlgn="base" latinLnBrk="0" hangingPunct="1">
              <a:lnSpc>
                <a:spcPct val="100000"/>
              </a:lnSpc>
              <a:spcBef>
                <a:spcPct val="0"/>
              </a:spcBef>
              <a:spcAft>
                <a:spcPct val="0"/>
              </a:spcAft>
              <a:buClr>
                <a:schemeClr val="tx1"/>
              </a:buClr>
              <a:buSzPts val="3200"/>
              <a:buFont typeface="Cataneo BT" pitchFamily="66" charset="0"/>
              <a:buChar char="•"/>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delete it from the 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taneo BT" pitchFamily="66" charset="0"/>
                <a:cs typeface="Arial" pitchFamily="34" charset="0"/>
              </a:rPr>
              <a:t> }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5603">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Effect transition="in" filter="fade">
                                      <p:cBhvr>
                                        <p:cTn id="18" dur="1000"/>
                                        <p:tgtEl>
                                          <p:spTgt spid="25603">
                                            <p:txEl>
                                              <p:pRg st="1" end="1"/>
                                            </p:txEl>
                                          </p:spTgt>
                                        </p:tgtEl>
                                      </p:cBhvr>
                                    </p:animEffect>
                                    <p:anim calcmode="lin" valueType="num">
                                      <p:cBhvr>
                                        <p:cTn id="19"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5603">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Effect transition="in" filter="fade">
                                      <p:cBhvr>
                                        <p:cTn id="24" dur="1000"/>
                                        <p:tgtEl>
                                          <p:spTgt spid="25603">
                                            <p:txEl>
                                              <p:pRg st="2" end="2"/>
                                            </p:txEl>
                                          </p:spTgt>
                                        </p:tgtEl>
                                      </p:cBhvr>
                                    </p:animEffect>
                                    <p:anim calcmode="lin" valueType="num">
                                      <p:cBhvr>
                                        <p:cTn id="2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5603">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5603">
                                            <p:txEl>
                                              <p:pRg st="3" end="3"/>
                                            </p:txEl>
                                          </p:spTgt>
                                        </p:tgtEl>
                                        <p:attrNameLst>
                                          <p:attrName>style.visibility</p:attrName>
                                        </p:attrNameLst>
                                      </p:cBhvr>
                                      <p:to>
                                        <p:strVal val="visible"/>
                                      </p:to>
                                    </p:set>
                                    <p:animEffect transition="in" filter="fade">
                                      <p:cBhvr>
                                        <p:cTn id="30" dur="1000"/>
                                        <p:tgtEl>
                                          <p:spTgt spid="25603">
                                            <p:txEl>
                                              <p:pRg st="3" end="3"/>
                                            </p:txEl>
                                          </p:spTgt>
                                        </p:tgtEl>
                                      </p:cBhvr>
                                    </p:animEffect>
                                    <p:anim calcmode="lin" valueType="num">
                                      <p:cBhvr>
                                        <p:cTn id="31"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5603">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5603">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25603">
                                            <p:txEl>
                                              <p:pRg st="4" end="4"/>
                                            </p:txEl>
                                          </p:spTgt>
                                        </p:tgtEl>
                                        <p:attrNameLst>
                                          <p:attrName>style.visibility</p:attrName>
                                        </p:attrNameLst>
                                      </p:cBhvr>
                                      <p:to>
                                        <p:strVal val="visible"/>
                                      </p:to>
                                    </p:set>
                                    <p:animEffect transition="in" filter="fade">
                                      <p:cBhvr>
                                        <p:cTn id="36" dur="1000"/>
                                        <p:tgtEl>
                                          <p:spTgt spid="25603">
                                            <p:txEl>
                                              <p:pRg st="4" end="4"/>
                                            </p:txEl>
                                          </p:spTgt>
                                        </p:tgtEl>
                                      </p:cBhvr>
                                    </p:animEffect>
                                    <p:anim calcmode="lin" valueType="num">
                                      <p:cBhvr>
                                        <p:cTn id="37"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560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5603">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25603">
                                            <p:txEl>
                                              <p:pRg st="5" end="5"/>
                                            </p:txEl>
                                          </p:spTgt>
                                        </p:tgtEl>
                                        <p:attrNameLst>
                                          <p:attrName>style.visibility</p:attrName>
                                        </p:attrNameLst>
                                      </p:cBhvr>
                                      <p:to>
                                        <p:strVal val="visible"/>
                                      </p:to>
                                    </p:set>
                                    <p:animEffect transition="in" filter="fade">
                                      <p:cBhvr>
                                        <p:cTn id="42" dur="1000"/>
                                        <p:tgtEl>
                                          <p:spTgt spid="25603">
                                            <p:txEl>
                                              <p:pRg st="5" end="5"/>
                                            </p:txEl>
                                          </p:spTgt>
                                        </p:tgtEl>
                                      </p:cBhvr>
                                    </p:animEffect>
                                    <p:anim calcmode="lin" valueType="num">
                                      <p:cBhvr>
                                        <p:cTn id="43"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560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560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6626" name="Rectangle 3"/>
          <p:cNvSpPr>
            <a:spLocks noChangeArrowheads="1"/>
          </p:cNvSpPr>
          <p:nvPr/>
        </p:nvSpPr>
        <p:spPr bwMode="auto">
          <a:xfrm>
            <a:off x="304800" y="228600"/>
            <a:ext cx="8382000" cy="624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800"/>
              <a:buFont typeface="Vijaya" pitchFamily="34" charset="0"/>
              <a:buChar char="•"/>
              <a:tabLst/>
            </a:pPr>
            <a:r>
              <a:rPr kumimoji="0" lang="en-US" sz="2800" b="1" i="0" u="none" strike="noStrike" cap="none" normalizeH="0" baseline="0" dirty="0" smtClean="0">
                <a:ln>
                  <a:noFill/>
                </a:ln>
                <a:solidFill>
                  <a:schemeClr val="tx1"/>
                </a:solidFill>
                <a:effectLst/>
                <a:latin typeface="Vijaya" pitchFamily="34" charset="0"/>
              </a:rPr>
              <a:t>This is Program of Topological Sorting by </a:t>
            </a:r>
            <a:r>
              <a:rPr kumimoji="0" lang="en-US" sz="2800" b="1" i="0" u="none" strike="noStrike" cap="none" normalizeH="0" baseline="0" dirty="0" err="1" smtClean="0">
                <a:ln>
                  <a:noFill/>
                </a:ln>
                <a:solidFill>
                  <a:schemeClr val="tx1"/>
                </a:solidFill>
                <a:effectLst/>
                <a:latin typeface="Vijaya" pitchFamily="34" charset="0"/>
              </a:rPr>
              <a:t>c++</a:t>
            </a:r>
            <a:endParaRPr kumimoji="0" lang="en-US" sz="2800" b="1" i="0" u="none" strike="noStrike" cap="none" normalizeH="0" baseline="0" dirty="0" smtClean="0">
              <a:ln>
                <a:noFill/>
              </a:ln>
              <a:solidFill>
                <a:schemeClr val="tx1"/>
              </a:solidFill>
              <a:effectLst/>
              <a:latin typeface="Vijaya"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#include&lt;</a:t>
            </a:r>
            <a:r>
              <a:rPr kumimoji="0" lang="en-US" sz="2800" b="0" i="0" u="none" strike="noStrike" cap="none" normalizeH="0" baseline="0" dirty="0" err="1" smtClean="0">
                <a:ln>
                  <a:noFill/>
                </a:ln>
                <a:solidFill>
                  <a:schemeClr val="tx1"/>
                </a:solidFill>
                <a:effectLst/>
                <a:latin typeface="Times New Roman" pitchFamily="18" charset="0"/>
              </a:rPr>
              <a:t>iostream.h</a:t>
            </a:r>
            <a:r>
              <a:rPr kumimoji="0" lang="en-US" sz="2800" b="0" i="0" u="none" strike="noStrike" cap="none" normalizeH="0" baseline="0" dirty="0" smtClean="0">
                <a:ln>
                  <a:noFill/>
                </a:ln>
                <a:solidFill>
                  <a:schemeClr val="tx1"/>
                </a:solidFill>
                <a:effectLst/>
                <a:latin typeface="Times New Roman" pitchFamily="18" charset="0"/>
              </a:rPr>
              <a:t>&gt;</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#include&lt;</a:t>
            </a:r>
            <a:r>
              <a:rPr kumimoji="0" lang="en-US" sz="2800" b="0" i="0" u="none" strike="noStrike" cap="none" normalizeH="0" baseline="0" dirty="0" err="1" smtClean="0">
                <a:ln>
                  <a:noFill/>
                </a:ln>
                <a:solidFill>
                  <a:schemeClr val="tx1"/>
                </a:solidFill>
                <a:effectLst/>
                <a:latin typeface="Times New Roman" pitchFamily="18" charset="0"/>
              </a:rPr>
              <a:t>conio.h</a:t>
            </a:r>
            <a:r>
              <a:rPr kumimoji="0" lang="en-US" sz="2800" b="0" i="0" u="none" strike="noStrike" cap="none" normalizeH="0" baseline="0" dirty="0" smtClean="0">
                <a:ln>
                  <a:noFill/>
                </a:ln>
                <a:solidFill>
                  <a:schemeClr val="tx1"/>
                </a:solidFill>
                <a:effectLst/>
                <a:latin typeface="Times New Roman" pitchFamily="18" charset="0"/>
              </a:rPr>
              <a:t>&gt;</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class graph</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private:</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err="1" smtClean="0">
                <a:ln>
                  <a:noFill/>
                </a:ln>
                <a:solidFill>
                  <a:schemeClr val="tx1"/>
                </a:solidFill>
                <a:effectLst/>
                <a:latin typeface="Times New Roman" pitchFamily="18" charset="0"/>
              </a:rPr>
              <a:t>int</a:t>
            </a:r>
            <a:r>
              <a:rPr kumimoji="0" lang="en-US" sz="2800" b="0" i="0" u="none" strike="noStrike" cap="none" normalizeH="0" baseline="0" dirty="0" smtClean="0">
                <a:ln>
                  <a:noFill/>
                </a:ln>
                <a:solidFill>
                  <a:schemeClr val="tx1"/>
                </a:solidFill>
                <a:effectLst/>
                <a:latin typeface="Times New Roman" pitchFamily="18" charset="0"/>
              </a:rPr>
              <a:t> n;</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err="1" smtClean="0">
                <a:ln>
                  <a:noFill/>
                </a:ln>
                <a:solidFill>
                  <a:schemeClr val="tx1"/>
                </a:solidFill>
                <a:effectLst/>
                <a:latin typeface="Times New Roman" pitchFamily="18" charset="0"/>
              </a:rPr>
              <a:t>int</a:t>
            </a:r>
            <a:r>
              <a:rPr kumimoji="0" lang="en-US" sz="2800" b="0" i="0" u="none" strike="noStrike" cap="none" normalizeH="0" baseline="0" dirty="0" smtClean="0">
                <a:ln>
                  <a:noFill/>
                </a:ln>
                <a:solidFill>
                  <a:schemeClr val="tx1"/>
                </a:solidFill>
                <a:effectLst/>
                <a:latin typeface="Times New Roman" pitchFamily="18" charset="0"/>
              </a:rPr>
              <a:t> data[20];</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err="1" smtClean="0">
                <a:ln>
                  <a:noFill/>
                </a:ln>
                <a:solidFill>
                  <a:schemeClr val="tx1"/>
                </a:solidFill>
                <a:effectLst/>
                <a:latin typeface="Times New Roman" pitchFamily="18" charset="0"/>
              </a:rPr>
              <a:t>int</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gptr</a:t>
            </a:r>
            <a:r>
              <a:rPr kumimoji="0" lang="en-US" sz="2800" b="0" i="0" u="none" strike="noStrike" cap="none" normalizeH="0" baseline="0" dirty="0" smtClean="0">
                <a:ln>
                  <a:noFill/>
                </a:ln>
                <a:solidFill>
                  <a:schemeClr val="tx1"/>
                </a:solidFill>
                <a:effectLst/>
                <a:latin typeface="Times New Roman" pitchFamily="18" charset="0"/>
              </a:rPr>
              <a:t>[20][20];</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public:</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void create();</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void topological();</a:t>
            </a:r>
          </a:p>
          <a:p>
            <a:pPr marL="342900" marR="0" lvl="0" indent="-342900" algn="l" defTabSz="914400" rtl="0" eaLnBrk="0" fontAlgn="base" latinLnBrk="0" hangingPunct="0">
              <a:lnSpc>
                <a:spcPct val="100000"/>
              </a:lnSpc>
              <a:spcBef>
                <a:spcPct val="20000"/>
              </a:spcBef>
              <a:spcAft>
                <a:spcPct val="0"/>
              </a:spcAft>
              <a:buClr>
                <a:schemeClr val="tx1"/>
              </a:buClr>
              <a:buSzPts val="2800"/>
              <a:buFont typeface="Times New Roman" pitchFamily="18" charset="0"/>
              <a:buChar char="•"/>
              <a:tabLst/>
            </a:pPr>
            <a:r>
              <a:rPr kumimoji="0" lang="en-US" sz="2800" b="0" i="0" u="none" strike="noStrike" cap="none" normalizeH="0" baseline="0" dirty="0" smtClean="0">
                <a:ln>
                  <a:noFill/>
                </a:ln>
                <a:solidFill>
                  <a:schemeClr val="tx1"/>
                </a:solidFill>
                <a:effectLst/>
                <a:latin typeface="Times New Roman" pitchFamily="18" charset="0"/>
              </a:rPr>
              <a:t>};</a:t>
            </a:r>
            <a:endParaRPr kumimoji="0" lang="ar-SA"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1000"/>
                                        <p:tgtEl>
                                          <p:spTgt spid="26626">
                                            <p:txEl>
                                              <p:pRg st="0" end="0"/>
                                            </p:txEl>
                                          </p:spTgt>
                                        </p:tgtEl>
                                      </p:cBhvr>
                                    </p:animEffect>
                                    <p:anim calcmode="lin" valueType="num">
                                      <p:cBhvr>
                                        <p:cTn id="8" dur="10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62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Effect transition="in" filter="fade">
                                      <p:cBhvr>
                                        <p:cTn id="13" dur="1000"/>
                                        <p:tgtEl>
                                          <p:spTgt spid="26626">
                                            <p:txEl>
                                              <p:pRg st="1" end="1"/>
                                            </p:txEl>
                                          </p:spTgt>
                                        </p:tgtEl>
                                      </p:cBhvr>
                                    </p:animEffect>
                                    <p:anim calcmode="lin" valueType="num">
                                      <p:cBhvr>
                                        <p:cTn id="14" dur="10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662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626">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Effect transition="in" filter="fade">
                                      <p:cBhvr>
                                        <p:cTn id="19" dur="1000"/>
                                        <p:tgtEl>
                                          <p:spTgt spid="26626">
                                            <p:txEl>
                                              <p:pRg st="2" end="2"/>
                                            </p:txEl>
                                          </p:spTgt>
                                        </p:tgtEl>
                                      </p:cBhvr>
                                    </p:animEffect>
                                    <p:anim calcmode="lin" valueType="num">
                                      <p:cBhvr>
                                        <p:cTn id="20"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6626">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6626">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6626">
                                            <p:txEl>
                                              <p:pRg st="3" end="3"/>
                                            </p:txEl>
                                          </p:spTgt>
                                        </p:tgtEl>
                                        <p:attrNameLst>
                                          <p:attrName>style.visibility</p:attrName>
                                        </p:attrNameLst>
                                      </p:cBhvr>
                                      <p:to>
                                        <p:strVal val="visible"/>
                                      </p:to>
                                    </p:set>
                                    <p:animEffect transition="in" filter="fade">
                                      <p:cBhvr>
                                        <p:cTn id="25" dur="1000"/>
                                        <p:tgtEl>
                                          <p:spTgt spid="26626">
                                            <p:txEl>
                                              <p:pRg st="3" end="3"/>
                                            </p:txEl>
                                          </p:spTgt>
                                        </p:tgtEl>
                                      </p:cBhvr>
                                    </p:animEffect>
                                    <p:anim calcmode="lin" valueType="num">
                                      <p:cBhvr>
                                        <p:cTn id="26" dur="10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6626">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626">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6626">
                                            <p:txEl>
                                              <p:pRg st="4" end="4"/>
                                            </p:txEl>
                                          </p:spTgt>
                                        </p:tgtEl>
                                        <p:attrNameLst>
                                          <p:attrName>style.visibility</p:attrName>
                                        </p:attrNameLst>
                                      </p:cBhvr>
                                      <p:to>
                                        <p:strVal val="visible"/>
                                      </p:to>
                                    </p:set>
                                    <p:animEffect transition="in" filter="fade">
                                      <p:cBhvr>
                                        <p:cTn id="31" dur="1000"/>
                                        <p:tgtEl>
                                          <p:spTgt spid="26626">
                                            <p:txEl>
                                              <p:pRg st="4" end="4"/>
                                            </p:txEl>
                                          </p:spTgt>
                                        </p:tgtEl>
                                      </p:cBhvr>
                                    </p:animEffect>
                                    <p:anim calcmode="lin" valueType="num">
                                      <p:cBhvr>
                                        <p:cTn id="32"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662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6626">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6626">
                                            <p:txEl>
                                              <p:pRg st="5" end="5"/>
                                            </p:txEl>
                                          </p:spTgt>
                                        </p:tgtEl>
                                        <p:attrNameLst>
                                          <p:attrName>style.visibility</p:attrName>
                                        </p:attrNameLst>
                                      </p:cBhvr>
                                      <p:to>
                                        <p:strVal val="visible"/>
                                      </p:to>
                                    </p:set>
                                    <p:animEffect transition="in" filter="fade">
                                      <p:cBhvr>
                                        <p:cTn id="37" dur="1000"/>
                                        <p:tgtEl>
                                          <p:spTgt spid="26626">
                                            <p:txEl>
                                              <p:pRg st="5" end="5"/>
                                            </p:txEl>
                                          </p:spTgt>
                                        </p:tgtEl>
                                      </p:cBhvr>
                                    </p:animEffect>
                                    <p:anim calcmode="lin" valueType="num">
                                      <p:cBhvr>
                                        <p:cTn id="38" dur="10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6626">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6626">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6626">
                                            <p:txEl>
                                              <p:pRg st="6" end="6"/>
                                            </p:txEl>
                                          </p:spTgt>
                                        </p:tgtEl>
                                        <p:attrNameLst>
                                          <p:attrName>style.visibility</p:attrName>
                                        </p:attrNameLst>
                                      </p:cBhvr>
                                      <p:to>
                                        <p:strVal val="visible"/>
                                      </p:to>
                                    </p:set>
                                    <p:animEffect transition="in" filter="fade">
                                      <p:cBhvr>
                                        <p:cTn id="43" dur="1000"/>
                                        <p:tgtEl>
                                          <p:spTgt spid="26626">
                                            <p:txEl>
                                              <p:pRg st="6" end="6"/>
                                            </p:txEl>
                                          </p:spTgt>
                                        </p:tgtEl>
                                      </p:cBhvr>
                                    </p:animEffect>
                                    <p:anim calcmode="lin" valueType="num">
                                      <p:cBhvr>
                                        <p:cTn id="44" dur="10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6626">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6626">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6626">
                                            <p:txEl>
                                              <p:pRg st="7" end="7"/>
                                            </p:txEl>
                                          </p:spTgt>
                                        </p:tgtEl>
                                        <p:attrNameLst>
                                          <p:attrName>style.visibility</p:attrName>
                                        </p:attrNameLst>
                                      </p:cBhvr>
                                      <p:to>
                                        <p:strVal val="visible"/>
                                      </p:to>
                                    </p:set>
                                    <p:animEffect transition="in" filter="fade">
                                      <p:cBhvr>
                                        <p:cTn id="49" dur="1000"/>
                                        <p:tgtEl>
                                          <p:spTgt spid="26626">
                                            <p:txEl>
                                              <p:pRg st="7" end="7"/>
                                            </p:txEl>
                                          </p:spTgt>
                                        </p:tgtEl>
                                      </p:cBhvr>
                                    </p:animEffect>
                                    <p:anim calcmode="lin" valueType="num">
                                      <p:cBhvr>
                                        <p:cTn id="50" dur="1000" fill="hold"/>
                                        <p:tgtEl>
                                          <p:spTgt spid="26626">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6626">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6626">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6626">
                                            <p:txEl>
                                              <p:pRg st="8" end="8"/>
                                            </p:txEl>
                                          </p:spTgt>
                                        </p:tgtEl>
                                        <p:attrNameLst>
                                          <p:attrName>style.visibility</p:attrName>
                                        </p:attrNameLst>
                                      </p:cBhvr>
                                      <p:to>
                                        <p:strVal val="visible"/>
                                      </p:to>
                                    </p:set>
                                    <p:animEffect transition="in" filter="fade">
                                      <p:cBhvr>
                                        <p:cTn id="55" dur="1000"/>
                                        <p:tgtEl>
                                          <p:spTgt spid="26626">
                                            <p:txEl>
                                              <p:pRg st="8" end="8"/>
                                            </p:txEl>
                                          </p:spTgt>
                                        </p:tgtEl>
                                      </p:cBhvr>
                                    </p:animEffect>
                                    <p:anim calcmode="lin" valueType="num">
                                      <p:cBhvr>
                                        <p:cTn id="56" dur="1000" fill="hold"/>
                                        <p:tgtEl>
                                          <p:spTgt spid="26626">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6626">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6626">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6626">
                                            <p:txEl>
                                              <p:pRg st="9" end="9"/>
                                            </p:txEl>
                                          </p:spTgt>
                                        </p:tgtEl>
                                        <p:attrNameLst>
                                          <p:attrName>style.visibility</p:attrName>
                                        </p:attrNameLst>
                                      </p:cBhvr>
                                      <p:to>
                                        <p:strVal val="visible"/>
                                      </p:to>
                                    </p:set>
                                    <p:animEffect transition="in" filter="fade">
                                      <p:cBhvr>
                                        <p:cTn id="61" dur="1000"/>
                                        <p:tgtEl>
                                          <p:spTgt spid="26626">
                                            <p:txEl>
                                              <p:pRg st="9" end="9"/>
                                            </p:txEl>
                                          </p:spTgt>
                                        </p:tgtEl>
                                      </p:cBhvr>
                                    </p:animEffect>
                                    <p:anim calcmode="lin" valueType="num">
                                      <p:cBhvr>
                                        <p:cTn id="62" dur="1000" fill="hold"/>
                                        <p:tgtEl>
                                          <p:spTgt spid="26626">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6626">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626">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6626">
                                            <p:txEl>
                                              <p:pRg st="10" end="10"/>
                                            </p:txEl>
                                          </p:spTgt>
                                        </p:tgtEl>
                                        <p:attrNameLst>
                                          <p:attrName>style.visibility</p:attrName>
                                        </p:attrNameLst>
                                      </p:cBhvr>
                                      <p:to>
                                        <p:strVal val="visible"/>
                                      </p:to>
                                    </p:set>
                                    <p:animEffect transition="in" filter="fade">
                                      <p:cBhvr>
                                        <p:cTn id="67" dur="1000"/>
                                        <p:tgtEl>
                                          <p:spTgt spid="26626">
                                            <p:txEl>
                                              <p:pRg st="10" end="10"/>
                                            </p:txEl>
                                          </p:spTgt>
                                        </p:tgtEl>
                                      </p:cBhvr>
                                    </p:animEffect>
                                    <p:anim calcmode="lin" valueType="num">
                                      <p:cBhvr>
                                        <p:cTn id="68" dur="1000" fill="hold"/>
                                        <p:tgtEl>
                                          <p:spTgt spid="26626">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6626">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6626">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6626">
                                            <p:txEl>
                                              <p:pRg st="11" end="11"/>
                                            </p:txEl>
                                          </p:spTgt>
                                        </p:tgtEl>
                                        <p:attrNameLst>
                                          <p:attrName>style.visibility</p:attrName>
                                        </p:attrNameLst>
                                      </p:cBhvr>
                                      <p:to>
                                        <p:strVal val="visible"/>
                                      </p:to>
                                    </p:set>
                                    <p:animEffect transition="in" filter="fade">
                                      <p:cBhvr>
                                        <p:cTn id="73" dur="1000"/>
                                        <p:tgtEl>
                                          <p:spTgt spid="26626">
                                            <p:txEl>
                                              <p:pRg st="11" end="11"/>
                                            </p:txEl>
                                          </p:spTgt>
                                        </p:tgtEl>
                                      </p:cBhvr>
                                    </p:animEffect>
                                    <p:anim calcmode="lin" valueType="num">
                                      <p:cBhvr>
                                        <p:cTn id="74" dur="1000" fill="hold"/>
                                        <p:tgtEl>
                                          <p:spTgt spid="26626">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6626">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6626">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6626">
                                            <p:txEl>
                                              <p:pRg st="12" end="12"/>
                                            </p:txEl>
                                          </p:spTgt>
                                        </p:tgtEl>
                                        <p:attrNameLst>
                                          <p:attrName>style.visibility</p:attrName>
                                        </p:attrNameLst>
                                      </p:cBhvr>
                                      <p:to>
                                        <p:strVal val="visible"/>
                                      </p:to>
                                    </p:set>
                                    <p:animEffect transition="in" filter="fade">
                                      <p:cBhvr>
                                        <p:cTn id="79" dur="1000"/>
                                        <p:tgtEl>
                                          <p:spTgt spid="26626">
                                            <p:txEl>
                                              <p:pRg st="12" end="12"/>
                                            </p:txEl>
                                          </p:spTgt>
                                        </p:tgtEl>
                                      </p:cBhvr>
                                    </p:animEffect>
                                    <p:anim calcmode="lin" valueType="num">
                                      <p:cBhvr>
                                        <p:cTn id="80" dur="1000" fill="hold"/>
                                        <p:tgtEl>
                                          <p:spTgt spid="26626">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6626">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6626">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6553199"/>
          </a:xfrm>
        </p:spPr>
        <p:txBody>
          <a:bodyPr/>
          <a:lstStyle/>
          <a:p>
            <a:endParaRPr lang="ar-SA" dirty="0"/>
          </a:p>
        </p:txBody>
      </p:sp>
      <p:sp>
        <p:nvSpPr>
          <p:cNvPr id="27650" name="Rectangle 2"/>
          <p:cNvSpPr>
            <a:spLocks noChangeArrowheads="1"/>
          </p:cNvSpPr>
          <p:nvPr/>
        </p:nvSpPr>
        <p:spPr bwMode="auto">
          <a:xfrm>
            <a:off x="381000" y="228600"/>
            <a:ext cx="8382000" cy="624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void graph::create()</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cout</a:t>
            </a:r>
            <a:r>
              <a:rPr kumimoji="0" lang="en-US" sz="1600" b="0" i="0" u="none" strike="noStrike" cap="none" normalizeH="0" baseline="0" dirty="0" smtClean="0">
                <a:ln>
                  <a:noFill/>
                </a:ln>
                <a:solidFill>
                  <a:schemeClr val="tx1"/>
                </a:solidFill>
                <a:effectLst/>
                <a:latin typeface="Times New Roman" pitchFamily="18" charset="0"/>
              </a:rPr>
              <a:t>&lt;&lt;"**********************************************************\n"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&lt;&lt;"This program sorts the given numbers in increasing order\n"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&lt;&lt;"\t\t using topological sorting\n"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&lt;&lt;"***********************************************************\n";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cout</a:t>
            </a:r>
            <a:r>
              <a:rPr kumimoji="0" lang="en-US" sz="1600" b="0" i="0" u="none" strike="noStrike" cap="none" normalizeH="0" baseline="0" dirty="0" smtClean="0">
                <a:ln>
                  <a:noFill/>
                </a:ln>
                <a:solidFill>
                  <a:schemeClr val="tx1"/>
                </a:solidFill>
                <a:effectLst/>
                <a:latin typeface="Times New Roman" pitchFamily="18" charset="0"/>
              </a:rPr>
              <a:t>&lt;&lt;"Enter the no. of nodes in the directed </a:t>
            </a:r>
            <a:r>
              <a:rPr kumimoji="0" lang="en-US" sz="1600" b="0" i="0" u="none" strike="noStrike" cap="none" normalizeH="0" baseline="0" dirty="0" err="1" smtClean="0">
                <a:ln>
                  <a:noFill/>
                </a:ln>
                <a:solidFill>
                  <a:schemeClr val="tx1"/>
                </a:solidFill>
                <a:effectLst/>
                <a:latin typeface="Times New Roman" pitchFamily="18" charset="0"/>
              </a:rPr>
              <a:t>unweighted</a:t>
            </a:r>
            <a:r>
              <a:rPr kumimoji="0" lang="en-US" sz="1600" b="0" i="0" u="none" strike="noStrike" cap="none" normalizeH="0" baseline="0" dirty="0" smtClean="0">
                <a:ln>
                  <a:noFill/>
                </a:ln>
                <a:solidFill>
                  <a:schemeClr val="tx1"/>
                </a:solidFill>
                <a:effectLst/>
                <a:latin typeface="Times New Roman" pitchFamily="18" charset="0"/>
              </a:rPr>
              <a:t> graph ::";</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cin</a:t>
            </a:r>
            <a:r>
              <a:rPr kumimoji="0" lang="en-US" sz="1600" b="0" i="0" u="none" strike="noStrike" cap="none" normalizeH="0" baseline="0" dirty="0" smtClean="0">
                <a:ln>
                  <a:noFill/>
                </a:ln>
                <a:solidFill>
                  <a:schemeClr val="tx1"/>
                </a:solidFill>
                <a:effectLst/>
                <a:latin typeface="Times New Roman" pitchFamily="18" charset="0"/>
              </a:rPr>
              <a:t>&gt;&gt;n;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for(</a:t>
            </a:r>
            <a:r>
              <a:rPr kumimoji="0" lang="en-US" sz="1600" b="0" i="0" u="none" strike="noStrike" cap="none" normalizeH="0" baseline="0" dirty="0" err="1" smtClean="0">
                <a:ln>
                  <a:noFill/>
                </a:ln>
                <a:solidFill>
                  <a:schemeClr val="tx1"/>
                </a:solidFill>
                <a:effectLst/>
                <a:latin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=1;i&lt;=</a:t>
            </a:r>
            <a:r>
              <a:rPr kumimoji="0" lang="en-US" sz="1600" b="0" i="0" u="none" strike="noStrike" cap="none" normalizeH="0" baseline="0" dirty="0" err="1" smtClean="0">
                <a:ln>
                  <a:noFill/>
                </a:ln>
                <a:solidFill>
                  <a:schemeClr val="tx1"/>
                </a:solidFill>
                <a:effectLst/>
                <a:latin typeface="Times New Roman" pitchFamily="18" charset="0"/>
              </a:rPr>
              <a:t>n;i</a:t>
            </a: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cout</a:t>
            </a:r>
            <a:r>
              <a:rPr kumimoji="0" lang="en-US" sz="1600" b="0" i="0" u="none" strike="noStrike" cap="none" normalizeH="0" baseline="0" dirty="0" smtClean="0">
                <a:ln>
                  <a:noFill/>
                </a:ln>
                <a:solidFill>
                  <a:schemeClr val="tx1"/>
                </a:solidFill>
                <a:effectLst/>
                <a:latin typeface="Times New Roman" pitchFamily="18" charset="0"/>
              </a:rPr>
              <a:t>&lt;&lt;"enter data for the node "&lt;&lt;</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&lt;&lt;" ::";</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cin</a:t>
            </a:r>
            <a:r>
              <a:rPr kumimoji="0" lang="en-US" sz="1600" b="0" i="0" u="none" strike="noStrike" cap="none" normalizeH="0" baseline="0" dirty="0" smtClean="0">
                <a:ln>
                  <a:noFill/>
                </a:ln>
                <a:solidFill>
                  <a:schemeClr val="tx1"/>
                </a:solidFill>
                <a:effectLst/>
                <a:latin typeface="Times New Roman" pitchFamily="18" charset="0"/>
              </a:rPr>
              <a:t>&gt;&gt;data[</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cout</a:t>
            </a:r>
            <a:r>
              <a:rPr kumimoji="0" lang="en-US" sz="1600" b="0" i="0" u="none" strike="noStrike" cap="none" normalizeH="0" baseline="0" dirty="0" smtClean="0">
                <a:ln>
                  <a:noFill/>
                </a:ln>
                <a:solidFill>
                  <a:schemeClr val="tx1"/>
                </a:solidFill>
                <a:effectLst/>
                <a:latin typeface="Times New Roman" pitchFamily="18" charset="0"/>
              </a:rPr>
              <a:t>&lt;&lt;"enter the adjacency matrix for the graph ::\n";</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cout</a:t>
            </a:r>
            <a:r>
              <a:rPr kumimoji="0" lang="en-US" sz="1600" b="0" i="0" u="none" strike="noStrike" cap="none" normalizeH="0" baseline="0" dirty="0" smtClean="0">
                <a:ln>
                  <a:noFill/>
                </a:ln>
                <a:solidFill>
                  <a:schemeClr val="tx1"/>
                </a:solidFill>
                <a:effectLst/>
                <a:latin typeface="Times New Roman" pitchFamily="18" charset="0"/>
              </a:rPr>
              <a:t>&lt;&lt;"( type 1 for graph[</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][j] if there is an edge from </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 to j"</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&lt;&lt;"else type 0 )\n\n";</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j,i</a:t>
            </a: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for(</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=1;i&lt;=</a:t>
            </a:r>
            <a:r>
              <a:rPr kumimoji="0" lang="en-US" sz="1600" b="0" i="0" u="none" strike="noStrike" cap="none" normalizeH="0" baseline="0" dirty="0" err="1" smtClean="0">
                <a:ln>
                  <a:noFill/>
                </a:ln>
                <a:solidFill>
                  <a:schemeClr val="tx1"/>
                </a:solidFill>
                <a:effectLst/>
                <a:latin typeface="Times New Roman" pitchFamily="18" charset="0"/>
              </a:rPr>
              <a:t>n;i</a:t>
            </a: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for(j=1;j&lt;=</a:t>
            </a:r>
            <a:r>
              <a:rPr kumimoji="0" lang="en-US" sz="1600" b="0" i="0" u="none" strike="noStrike" cap="none" normalizeH="0" baseline="0" dirty="0" err="1" smtClean="0">
                <a:ln>
                  <a:noFill/>
                </a:ln>
                <a:solidFill>
                  <a:schemeClr val="tx1"/>
                </a:solidFill>
                <a:effectLst/>
                <a:latin typeface="Times New Roman" pitchFamily="18" charset="0"/>
              </a:rPr>
              <a:t>n;j</a:t>
            </a:r>
            <a:r>
              <a:rPr kumimoji="0" lang="en-US" sz="16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err="1" smtClean="0">
                <a:ln>
                  <a:noFill/>
                </a:ln>
                <a:solidFill>
                  <a:schemeClr val="tx1"/>
                </a:solidFill>
                <a:effectLst/>
                <a:latin typeface="Times New Roman" pitchFamily="18" charset="0"/>
              </a:rPr>
              <a:t>cin</a:t>
            </a:r>
            <a:r>
              <a:rPr kumimoji="0" lang="en-US" sz="1600" b="0" i="0" u="none" strike="noStrike" cap="none" normalizeH="0" baseline="0" dirty="0" smtClean="0">
                <a:ln>
                  <a:noFill/>
                </a:ln>
                <a:solidFill>
                  <a:schemeClr val="tx1"/>
                </a:solidFill>
                <a:effectLst/>
                <a:latin typeface="Times New Roman" pitchFamily="18" charset="0"/>
              </a:rPr>
              <a:t>&gt;&gt;</a:t>
            </a:r>
            <a:r>
              <a:rPr kumimoji="0" lang="en-US" sz="1600" b="0" i="0" u="none" strike="noStrike" cap="none" normalizeH="0" baseline="0" dirty="0" err="1" smtClean="0">
                <a:ln>
                  <a:noFill/>
                </a:ln>
                <a:solidFill>
                  <a:schemeClr val="tx1"/>
                </a:solidFill>
                <a:effectLst/>
                <a:latin typeface="Times New Roman" pitchFamily="18" charset="0"/>
              </a:rPr>
              <a:t>gptr</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rPr>
              <a:t>i</a:t>
            </a:r>
            <a:r>
              <a:rPr kumimoji="0" lang="en-US" sz="1600" b="0" i="0" u="none" strike="noStrike" cap="none" normalizeH="0" baseline="0" dirty="0" smtClean="0">
                <a:ln>
                  <a:noFill/>
                </a:ln>
                <a:solidFill>
                  <a:schemeClr val="tx1"/>
                </a:solidFill>
                <a:effectLst/>
                <a:latin typeface="Times New Roman" pitchFamily="18" charset="0"/>
              </a:rPr>
              <a:t>][j];</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Times New Roman" pitchFamily="18" charset="0"/>
              <a:buChar char="•"/>
              <a:tabLst/>
            </a:pPr>
            <a:r>
              <a:rPr kumimoji="0" lang="en-US" sz="1600" b="0" i="0" u="none" strike="noStrike" cap="none" normalizeH="0" baseline="0" dirty="0" smtClean="0">
                <a:ln>
                  <a:noFill/>
                </a:ln>
                <a:solidFill>
                  <a:schemeClr val="tx1"/>
                </a:solidFill>
                <a:effectLst/>
                <a:latin typeface="Times New Roman" pitchFamily="18" charset="0"/>
              </a:rPr>
              <a:t>}</a:t>
            </a:r>
            <a:endParaRPr kumimoji="0" lang="ar-SA"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Effect transition="in" filter="fade">
                                      <p:cBhvr>
                                        <p:cTn id="13" dur="1000"/>
                                        <p:tgtEl>
                                          <p:spTgt spid="27650">
                                            <p:txEl>
                                              <p:pRg st="1" end="1"/>
                                            </p:txEl>
                                          </p:spTgt>
                                        </p:tgtEl>
                                      </p:cBhvr>
                                    </p:animEffect>
                                    <p:anim calcmode="lin" valueType="num">
                                      <p:cBhvr>
                                        <p:cTn id="14"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7650">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0">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Effect transition="in" filter="fade">
                                      <p:cBhvr>
                                        <p:cTn id="19" dur="1000"/>
                                        <p:tgtEl>
                                          <p:spTgt spid="27650">
                                            <p:txEl>
                                              <p:pRg st="2" end="2"/>
                                            </p:txEl>
                                          </p:spTgt>
                                        </p:tgtEl>
                                      </p:cBhvr>
                                    </p:animEffect>
                                    <p:anim calcmode="lin" valueType="num">
                                      <p:cBhvr>
                                        <p:cTn id="20"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7650">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650">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Effect transition="in" filter="fade">
                                      <p:cBhvr>
                                        <p:cTn id="25" dur="1000"/>
                                        <p:tgtEl>
                                          <p:spTgt spid="27650">
                                            <p:txEl>
                                              <p:pRg st="3" end="3"/>
                                            </p:txEl>
                                          </p:spTgt>
                                        </p:tgtEl>
                                      </p:cBhvr>
                                    </p:animEffect>
                                    <p:anim calcmode="lin" valueType="num">
                                      <p:cBhvr>
                                        <p:cTn id="26"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7650">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7650">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Effect transition="in" filter="fade">
                                      <p:cBhvr>
                                        <p:cTn id="31" dur="1000"/>
                                        <p:tgtEl>
                                          <p:spTgt spid="27650">
                                            <p:txEl>
                                              <p:pRg st="4" end="4"/>
                                            </p:txEl>
                                          </p:spTgt>
                                        </p:tgtEl>
                                      </p:cBhvr>
                                    </p:animEffect>
                                    <p:anim calcmode="lin" valueType="num">
                                      <p:cBhvr>
                                        <p:cTn id="32" dur="1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7650">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650">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Effect transition="in" filter="fade">
                                      <p:cBhvr>
                                        <p:cTn id="37" dur="1000"/>
                                        <p:tgtEl>
                                          <p:spTgt spid="27650">
                                            <p:txEl>
                                              <p:pRg st="5" end="5"/>
                                            </p:txEl>
                                          </p:spTgt>
                                        </p:tgtEl>
                                      </p:cBhvr>
                                    </p:animEffect>
                                    <p:anim calcmode="lin" valueType="num">
                                      <p:cBhvr>
                                        <p:cTn id="38" dur="1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7650">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7650">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7650">
                                            <p:txEl>
                                              <p:pRg st="6" end="6"/>
                                            </p:txEl>
                                          </p:spTgt>
                                        </p:tgtEl>
                                        <p:attrNameLst>
                                          <p:attrName>style.visibility</p:attrName>
                                        </p:attrNameLst>
                                      </p:cBhvr>
                                      <p:to>
                                        <p:strVal val="visible"/>
                                      </p:to>
                                    </p:set>
                                    <p:animEffect transition="in" filter="fade">
                                      <p:cBhvr>
                                        <p:cTn id="43" dur="1000"/>
                                        <p:tgtEl>
                                          <p:spTgt spid="27650">
                                            <p:txEl>
                                              <p:pRg st="6" end="6"/>
                                            </p:txEl>
                                          </p:spTgt>
                                        </p:tgtEl>
                                      </p:cBhvr>
                                    </p:animEffect>
                                    <p:anim calcmode="lin" valueType="num">
                                      <p:cBhvr>
                                        <p:cTn id="44" dur="1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7650">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7650">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7650">
                                            <p:txEl>
                                              <p:pRg st="7" end="7"/>
                                            </p:txEl>
                                          </p:spTgt>
                                        </p:tgtEl>
                                        <p:attrNameLst>
                                          <p:attrName>style.visibility</p:attrName>
                                        </p:attrNameLst>
                                      </p:cBhvr>
                                      <p:to>
                                        <p:strVal val="visible"/>
                                      </p:to>
                                    </p:set>
                                    <p:animEffect transition="in" filter="fade">
                                      <p:cBhvr>
                                        <p:cTn id="49" dur="1000"/>
                                        <p:tgtEl>
                                          <p:spTgt spid="27650">
                                            <p:txEl>
                                              <p:pRg st="7" end="7"/>
                                            </p:txEl>
                                          </p:spTgt>
                                        </p:tgtEl>
                                      </p:cBhvr>
                                    </p:animEffect>
                                    <p:anim calcmode="lin" valueType="num">
                                      <p:cBhvr>
                                        <p:cTn id="50" dur="10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7650">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7650">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7650">
                                            <p:txEl>
                                              <p:pRg st="8" end="8"/>
                                            </p:txEl>
                                          </p:spTgt>
                                        </p:tgtEl>
                                        <p:attrNameLst>
                                          <p:attrName>style.visibility</p:attrName>
                                        </p:attrNameLst>
                                      </p:cBhvr>
                                      <p:to>
                                        <p:strVal val="visible"/>
                                      </p:to>
                                    </p:set>
                                    <p:animEffect transition="in" filter="fade">
                                      <p:cBhvr>
                                        <p:cTn id="55" dur="1000"/>
                                        <p:tgtEl>
                                          <p:spTgt spid="27650">
                                            <p:txEl>
                                              <p:pRg st="8" end="8"/>
                                            </p:txEl>
                                          </p:spTgt>
                                        </p:tgtEl>
                                      </p:cBhvr>
                                    </p:animEffect>
                                    <p:anim calcmode="lin" valueType="num">
                                      <p:cBhvr>
                                        <p:cTn id="56" dur="10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7650">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7650">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7650">
                                            <p:txEl>
                                              <p:pRg st="9" end="9"/>
                                            </p:txEl>
                                          </p:spTgt>
                                        </p:tgtEl>
                                        <p:attrNameLst>
                                          <p:attrName>style.visibility</p:attrName>
                                        </p:attrNameLst>
                                      </p:cBhvr>
                                      <p:to>
                                        <p:strVal val="visible"/>
                                      </p:to>
                                    </p:set>
                                    <p:animEffect transition="in" filter="fade">
                                      <p:cBhvr>
                                        <p:cTn id="61" dur="1000"/>
                                        <p:tgtEl>
                                          <p:spTgt spid="27650">
                                            <p:txEl>
                                              <p:pRg st="9" end="9"/>
                                            </p:txEl>
                                          </p:spTgt>
                                        </p:tgtEl>
                                      </p:cBhvr>
                                    </p:animEffect>
                                    <p:anim calcmode="lin" valueType="num">
                                      <p:cBhvr>
                                        <p:cTn id="62" dur="10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7650">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7650">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7650">
                                            <p:txEl>
                                              <p:pRg st="10" end="10"/>
                                            </p:txEl>
                                          </p:spTgt>
                                        </p:tgtEl>
                                        <p:attrNameLst>
                                          <p:attrName>style.visibility</p:attrName>
                                        </p:attrNameLst>
                                      </p:cBhvr>
                                      <p:to>
                                        <p:strVal val="visible"/>
                                      </p:to>
                                    </p:set>
                                    <p:animEffect transition="in" filter="fade">
                                      <p:cBhvr>
                                        <p:cTn id="67" dur="1000"/>
                                        <p:tgtEl>
                                          <p:spTgt spid="27650">
                                            <p:txEl>
                                              <p:pRg st="10" end="10"/>
                                            </p:txEl>
                                          </p:spTgt>
                                        </p:tgtEl>
                                      </p:cBhvr>
                                    </p:animEffect>
                                    <p:anim calcmode="lin" valueType="num">
                                      <p:cBhvr>
                                        <p:cTn id="68" dur="10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7650">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7650">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7650">
                                            <p:txEl>
                                              <p:pRg st="11" end="11"/>
                                            </p:txEl>
                                          </p:spTgt>
                                        </p:tgtEl>
                                        <p:attrNameLst>
                                          <p:attrName>style.visibility</p:attrName>
                                        </p:attrNameLst>
                                      </p:cBhvr>
                                      <p:to>
                                        <p:strVal val="visible"/>
                                      </p:to>
                                    </p:set>
                                    <p:animEffect transition="in" filter="fade">
                                      <p:cBhvr>
                                        <p:cTn id="73" dur="1000"/>
                                        <p:tgtEl>
                                          <p:spTgt spid="27650">
                                            <p:txEl>
                                              <p:pRg st="11" end="11"/>
                                            </p:txEl>
                                          </p:spTgt>
                                        </p:tgtEl>
                                      </p:cBhvr>
                                    </p:animEffect>
                                    <p:anim calcmode="lin" valueType="num">
                                      <p:cBhvr>
                                        <p:cTn id="74" dur="1000" fill="hold"/>
                                        <p:tgtEl>
                                          <p:spTgt spid="27650">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7650">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7650">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7650">
                                            <p:txEl>
                                              <p:pRg st="12" end="12"/>
                                            </p:txEl>
                                          </p:spTgt>
                                        </p:tgtEl>
                                        <p:attrNameLst>
                                          <p:attrName>style.visibility</p:attrName>
                                        </p:attrNameLst>
                                      </p:cBhvr>
                                      <p:to>
                                        <p:strVal val="visible"/>
                                      </p:to>
                                    </p:set>
                                    <p:animEffect transition="in" filter="fade">
                                      <p:cBhvr>
                                        <p:cTn id="79" dur="1000"/>
                                        <p:tgtEl>
                                          <p:spTgt spid="27650">
                                            <p:txEl>
                                              <p:pRg st="12" end="12"/>
                                            </p:txEl>
                                          </p:spTgt>
                                        </p:tgtEl>
                                      </p:cBhvr>
                                    </p:animEffect>
                                    <p:anim calcmode="lin" valueType="num">
                                      <p:cBhvr>
                                        <p:cTn id="80" dur="1000" fill="hold"/>
                                        <p:tgtEl>
                                          <p:spTgt spid="27650">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7650">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7650">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27650">
                                            <p:txEl>
                                              <p:pRg st="14" end="14"/>
                                            </p:txEl>
                                          </p:spTgt>
                                        </p:tgtEl>
                                        <p:attrNameLst>
                                          <p:attrName>style.visibility</p:attrName>
                                        </p:attrNameLst>
                                      </p:cBhvr>
                                      <p:to>
                                        <p:strVal val="visible"/>
                                      </p:to>
                                    </p:set>
                                    <p:animEffect transition="in" filter="fade">
                                      <p:cBhvr>
                                        <p:cTn id="85" dur="1000"/>
                                        <p:tgtEl>
                                          <p:spTgt spid="27650">
                                            <p:txEl>
                                              <p:pRg st="14" end="14"/>
                                            </p:txEl>
                                          </p:spTgt>
                                        </p:tgtEl>
                                      </p:cBhvr>
                                    </p:animEffect>
                                    <p:anim calcmode="lin" valueType="num">
                                      <p:cBhvr>
                                        <p:cTn id="86" dur="1000" fill="hold"/>
                                        <p:tgtEl>
                                          <p:spTgt spid="27650">
                                            <p:txEl>
                                              <p:pRg st="14" end="14"/>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27650">
                                            <p:txEl>
                                              <p:pRg st="14" end="14"/>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650">
                                            <p:txEl>
                                              <p:pRg st="14" end="14"/>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7650">
                                            <p:txEl>
                                              <p:pRg st="15" end="15"/>
                                            </p:txEl>
                                          </p:spTgt>
                                        </p:tgtEl>
                                        <p:attrNameLst>
                                          <p:attrName>style.visibility</p:attrName>
                                        </p:attrNameLst>
                                      </p:cBhvr>
                                      <p:to>
                                        <p:strVal val="visible"/>
                                      </p:to>
                                    </p:set>
                                    <p:animEffect transition="in" filter="fade">
                                      <p:cBhvr>
                                        <p:cTn id="91" dur="1000"/>
                                        <p:tgtEl>
                                          <p:spTgt spid="27650">
                                            <p:txEl>
                                              <p:pRg st="15" end="15"/>
                                            </p:txEl>
                                          </p:spTgt>
                                        </p:tgtEl>
                                      </p:cBhvr>
                                    </p:animEffect>
                                    <p:anim calcmode="lin" valueType="num">
                                      <p:cBhvr>
                                        <p:cTn id="92" dur="1000" fill="hold"/>
                                        <p:tgtEl>
                                          <p:spTgt spid="27650">
                                            <p:txEl>
                                              <p:pRg st="15" end="15"/>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27650">
                                            <p:txEl>
                                              <p:pRg st="15" end="15"/>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7650">
                                            <p:txEl>
                                              <p:pRg st="15" end="15"/>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27650">
                                            <p:txEl>
                                              <p:pRg st="16" end="16"/>
                                            </p:txEl>
                                          </p:spTgt>
                                        </p:tgtEl>
                                        <p:attrNameLst>
                                          <p:attrName>style.visibility</p:attrName>
                                        </p:attrNameLst>
                                      </p:cBhvr>
                                      <p:to>
                                        <p:strVal val="visible"/>
                                      </p:to>
                                    </p:set>
                                    <p:animEffect transition="in" filter="fade">
                                      <p:cBhvr>
                                        <p:cTn id="97" dur="1000"/>
                                        <p:tgtEl>
                                          <p:spTgt spid="27650">
                                            <p:txEl>
                                              <p:pRg st="16" end="16"/>
                                            </p:txEl>
                                          </p:spTgt>
                                        </p:tgtEl>
                                      </p:cBhvr>
                                    </p:animEffect>
                                    <p:anim calcmode="lin" valueType="num">
                                      <p:cBhvr>
                                        <p:cTn id="98" dur="1000" fill="hold"/>
                                        <p:tgtEl>
                                          <p:spTgt spid="27650">
                                            <p:txEl>
                                              <p:pRg st="16" end="16"/>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27650">
                                            <p:txEl>
                                              <p:pRg st="16" end="16"/>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7650">
                                            <p:txEl>
                                              <p:pRg st="16" end="16"/>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27650">
                                            <p:txEl>
                                              <p:pRg st="18" end="18"/>
                                            </p:txEl>
                                          </p:spTgt>
                                        </p:tgtEl>
                                        <p:attrNameLst>
                                          <p:attrName>style.visibility</p:attrName>
                                        </p:attrNameLst>
                                      </p:cBhvr>
                                      <p:to>
                                        <p:strVal val="visible"/>
                                      </p:to>
                                    </p:set>
                                    <p:animEffect transition="in" filter="fade">
                                      <p:cBhvr>
                                        <p:cTn id="103" dur="1000"/>
                                        <p:tgtEl>
                                          <p:spTgt spid="27650">
                                            <p:txEl>
                                              <p:pRg st="18" end="18"/>
                                            </p:txEl>
                                          </p:spTgt>
                                        </p:tgtEl>
                                      </p:cBhvr>
                                    </p:animEffect>
                                    <p:anim calcmode="lin" valueType="num">
                                      <p:cBhvr>
                                        <p:cTn id="104" dur="1000" fill="hold"/>
                                        <p:tgtEl>
                                          <p:spTgt spid="27650">
                                            <p:txEl>
                                              <p:pRg st="18" end="18"/>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27650">
                                            <p:txEl>
                                              <p:pRg st="18" end="18"/>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7650">
                                            <p:txEl>
                                              <p:pRg st="18" end="18"/>
                                            </p:tx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27650">
                                            <p:txEl>
                                              <p:pRg st="19" end="19"/>
                                            </p:txEl>
                                          </p:spTgt>
                                        </p:tgtEl>
                                        <p:attrNameLst>
                                          <p:attrName>style.visibility</p:attrName>
                                        </p:attrNameLst>
                                      </p:cBhvr>
                                      <p:to>
                                        <p:strVal val="visible"/>
                                      </p:to>
                                    </p:set>
                                    <p:animEffect transition="in" filter="fade">
                                      <p:cBhvr>
                                        <p:cTn id="109" dur="1000"/>
                                        <p:tgtEl>
                                          <p:spTgt spid="27650">
                                            <p:txEl>
                                              <p:pRg st="19" end="19"/>
                                            </p:txEl>
                                          </p:spTgt>
                                        </p:tgtEl>
                                      </p:cBhvr>
                                    </p:animEffect>
                                    <p:anim calcmode="lin" valueType="num">
                                      <p:cBhvr>
                                        <p:cTn id="110" dur="1000" fill="hold"/>
                                        <p:tgtEl>
                                          <p:spTgt spid="27650">
                                            <p:txEl>
                                              <p:pRg st="19" end="19"/>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27650">
                                            <p:txEl>
                                              <p:pRg st="19" end="19"/>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650">
                                            <p:txEl>
                                              <p:pRg st="19" end="19"/>
                                            </p:txEl>
                                          </p:spTgt>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27650">
                                            <p:txEl>
                                              <p:pRg st="20" end="20"/>
                                            </p:txEl>
                                          </p:spTgt>
                                        </p:tgtEl>
                                        <p:attrNameLst>
                                          <p:attrName>style.visibility</p:attrName>
                                        </p:attrNameLst>
                                      </p:cBhvr>
                                      <p:to>
                                        <p:strVal val="visible"/>
                                      </p:to>
                                    </p:set>
                                    <p:animEffect transition="in" filter="fade">
                                      <p:cBhvr>
                                        <p:cTn id="115" dur="1000"/>
                                        <p:tgtEl>
                                          <p:spTgt spid="27650">
                                            <p:txEl>
                                              <p:pRg st="20" end="20"/>
                                            </p:txEl>
                                          </p:spTgt>
                                        </p:tgtEl>
                                      </p:cBhvr>
                                    </p:animEffect>
                                    <p:anim calcmode="lin" valueType="num">
                                      <p:cBhvr>
                                        <p:cTn id="116" dur="1000" fill="hold"/>
                                        <p:tgtEl>
                                          <p:spTgt spid="27650">
                                            <p:txEl>
                                              <p:pRg st="20" end="20"/>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27650">
                                            <p:txEl>
                                              <p:pRg st="20" end="20"/>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7650">
                                            <p:txEl>
                                              <p:pRg st="20" end="20"/>
                                            </p:txEl>
                                          </p:spTgt>
                                        </p:tgtEl>
                                        <p:attrNameLst>
                                          <p:attrName>ppt_y</p:attrName>
                                        </p:attrNameLst>
                                      </p:cBhvr>
                                      <p:tavLst>
                                        <p:tav tm="0">
                                          <p:val>
                                            <p:strVal val="#ppt_y-.03"/>
                                          </p:val>
                                        </p:tav>
                                        <p:tav tm="100000">
                                          <p:val>
                                            <p:strVal val="#ppt_y"/>
                                          </p:val>
                                        </p:tav>
                                      </p:tavLst>
                                    </p:anim>
                                  </p:childTnLst>
                                </p:cTn>
                              </p:par>
                              <p:par>
                                <p:cTn id="119" presetID="37" presetClass="entr" presetSubtype="0" fill="hold" nodeType="withEffect">
                                  <p:stCondLst>
                                    <p:cond delay="0"/>
                                  </p:stCondLst>
                                  <p:childTnLst>
                                    <p:set>
                                      <p:cBhvr>
                                        <p:cTn id="120" dur="1" fill="hold">
                                          <p:stCondLst>
                                            <p:cond delay="0"/>
                                          </p:stCondLst>
                                        </p:cTn>
                                        <p:tgtEl>
                                          <p:spTgt spid="27650">
                                            <p:txEl>
                                              <p:pRg st="21" end="21"/>
                                            </p:txEl>
                                          </p:spTgt>
                                        </p:tgtEl>
                                        <p:attrNameLst>
                                          <p:attrName>style.visibility</p:attrName>
                                        </p:attrNameLst>
                                      </p:cBhvr>
                                      <p:to>
                                        <p:strVal val="visible"/>
                                      </p:to>
                                    </p:set>
                                    <p:animEffect transition="in" filter="fade">
                                      <p:cBhvr>
                                        <p:cTn id="121" dur="1000"/>
                                        <p:tgtEl>
                                          <p:spTgt spid="27650">
                                            <p:txEl>
                                              <p:pRg st="21" end="21"/>
                                            </p:txEl>
                                          </p:spTgt>
                                        </p:tgtEl>
                                      </p:cBhvr>
                                    </p:animEffect>
                                    <p:anim calcmode="lin" valueType="num">
                                      <p:cBhvr>
                                        <p:cTn id="122" dur="1000" fill="hold"/>
                                        <p:tgtEl>
                                          <p:spTgt spid="27650">
                                            <p:txEl>
                                              <p:pRg st="21" end="21"/>
                                            </p:txEl>
                                          </p:spTgt>
                                        </p:tgtEl>
                                        <p:attrNameLst>
                                          <p:attrName>ppt_x</p:attrName>
                                        </p:attrNameLst>
                                      </p:cBhvr>
                                      <p:tavLst>
                                        <p:tav tm="0">
                                          <p:val>
                                            <p:strVal val="#ppt_x"/>
                                          </p:val>
                                        </p:tav>
                                        <p:tav tm="100000">
                                          <p:val>
                                            <p:strVal val="#ppt_x"/>
                                          </p:val>
                                        </p:tav>
                                      </p:tavLst>
                                    </p:anim>
                                    <p:anim calcmode="lin" valueType="num">
                                      <p:cBhvr>
                                        <p:cTn id="123" dur="900" decel="100000" fill="hold"/>
                                        <p:tgtEl>
                                          <p:spTgt spid="27650">
                                            <p:txEl>
                                              <p:pRg st="21" end="21"/>
                                            </p:txEl>
                                          </p:spTgt>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7650">
                                            <p:txEl>
                                              <p:pRg st="21" end="21"/>
                                            </p:txEl>
                                          </p:spTgt>
                                        </p:tgtEl>
                                        <p:attrNameLst>
                                          <p:attrName>ppt_y</p:attrName>
                                        </p:attrNameLst>
                                      </p:cBhvr>
                                      <p:tavLst>
                                        <p:tav tm="0">
                                          <p:val>
                                            <p:strVal val="#ppt_y-.03"/>
                                          </p:val>
                                        </p:tav>
                                        <p:tav tm="100000">
                                          <p:val>
                                            <p:strVal val="#ppt_y"/>
                                          </p:val>
                                        </p:tav>
                                      </p:tavLst>
                                    </p:anim>
                                  </p:childTnLst>
                                </p:cTn>
                              </p:par>
                              <p:par>
                                <p:cTn id="125" presetID="37" presetClass="entr" presetSubtype="0" fill="hold" nodeType="withEffect">
                                  <p:stCondLst>
                                    <p:cond delay="0"/>
                                  </p:stCondLst>
                                  <p:childTnLst>
                                    <p:set>
                                      <p:cBhvr>
                                        <p:cTn id="126" dur="1" fill="hold">
                                          <p:stCondLst>
                                            <p:cond delay="0"/>
                                          </p:stCondLst>
                                        </p:cTn>
                                        <p:tgtEl>
                                          <p:spTgt spid="27650">
                                            <p:txEl>
                                              <p:pRg st="22" end="22"/>
                                            </p:txEl>
                                          </p:spTgt>
                                        </p:tgtEl>
                                        <p:attrNameLst>
                                          <p:attrName>style.visibility</p:attrName>
                                        </p:attrNameLst>
                                      </p:cBhvr>
                                      <p:to>
                                        <p:strVal val="visible"/>
                                      </p:to>
                                    </p:set>
                                    <p:animEffect transition="in" filter="fade">
                                      <p:cBhvr>
                                        <p:cTn id="127" dur="1000"/>
                                        <p:tgtEl>
                                          <p:spTgt spid="27650">
                                            <p:txEl>
                                              <p:pRg st="22" end="22"/>
                                            </p:txEl>
                                          </p:spTgt>
                                        </p:tgtEl>
                                      </p:cBhvr>
                                    </p:animEffect>
                                    <p:anim calcmode="lin" valueType="num">
                                      <p:cBhvr>
                                        <p:cTn id="128" dur="1000" fill="hold"/>
                                        <p:tgtEl>
                                          <p:spTgt spid="27650">
                                            <p:txEl>
                                              <p:pRg st="22" end="22"/>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27650">
                                            <p:txEl>
                                              <p:pRg st="22" end="22"/>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7650">
                                            <p:txEl>
                                              <p:pRg st="22" end="2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6553199"/>
          </a:xfrm>
        </p:spPr>
        <p:txBody>
          <a:bodyPr/>
          <a:lstStyle/>
          <a:p>
            <a:endParaRPr lang="ar-SA" dirty="0"/>
          </a:p>
        </p:txBody>
      </p:sp>
      <p:sp>
        <p:nvSpPr>
          <p:cNvPr id="28674" name="Rectangle 2"/>
          <p:cNvSpPr>
            <a:spLocks noChangeArrowheads="1"/>
          </p:cNvSpPr>
          <p:nvPr/>
        </p:nvSpPr>
        <p:spPr bwMode="auto">
          <a:xfrm>
            <a:off x="0" y="228600"/>
            <a:ext cx="8382000" cy="624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void graph::topological()</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flag;</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i,j</a:t>
            </a: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poset</a:t>
            </a:r>
            <a:r>
              <a:rPr kumimoji="0" lang="en-US" sz="1400" b="0" i="0" u="none" strike="noStrike" cap="none" normalizeH="0" baseline="0" dirty="0" smtClean="0">
                <a:ln>
                  <a:noFill/>
                </a:ln>
                <a:solidFill>
                  <a:schemeClr val="tx1"/>
                </a:solidFill>
                <a:effectLst/>
                <a:latin typeface="Times New Roman" pitchFamily="18" charset="0"/>
              </a:rPr>
              <a:t>[20],included[20];</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for(</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=1;i&lt;=</a:t>
            </a:r>
            <a:r>
              <a:rPr kumimoji="0" lang="en-US" sz="1400" b="0" i="0" u="none" strike="noStrike" cap="none" normalizeH="0" baseline="0" dirty="0" err="1" smtClean="0">
                <a:ln>
                  <a:noFill/>
                </a:ln>
                <a:solidFill>
                  <a:schemeClr val="tx1"/>
                </a:solidFill>
                <a:effectLst/>
                <a:latin typeface="Times New Roman" pitchFamily="18" charset="0"/>
              </a:rPr>
              <a:t>n;i</a:t>
            </a:r>
            <a:r>
              <a:rPr kumimoji="0" lang="en-US" sz="1400" b="0"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poset</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]=0;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included[</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]=false;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k=1;</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flag=true;</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zeroindegree</a:t>
            </a: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rPr>
              <a:t> c=1;</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while(flag==1)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for(</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=1;i&lt;=</a:t>
            </a:r>
            <a:r>
              <a:rPr kumimoji="0" lang="en-US" sz="1400" b="0" i="0" u="none" strike="noStrike" cap="none" normalizeH="0" baseline="0" dirty="0" err="1" smtClean="0">
                <a:ln>
                  <a:noFill/>
                </a:ln>
                <a:solidFill>
                  <a:schemeClr val="tx1"/>
                </a:solidFill>
                <a:effectLst/>
                <a:latin typeface="Times New Roman" pitchFamily="18" charset="0"/>
              </a:rPr>
              <a:t>n;i</a:t>
            </a:r>
            <a:r>
              <a:rPr kumimoji="0" lang="en-US" sz="1400" b="0"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if(!included[</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zeroindegree</a:t>
            </a:r>
            <a:r>
              <a:rPr kumimoji="0" lang="en-US" sz="1400" b="0" i="0" u="none" strike="noStrike" cap="none" normalizeH="0" baseline="0" dirty="0" smtClean="0">
                <a:ln>
                  <a:noFill/>
                </a:ln>
                <a:solidFill>
                  <a:schemeClr val="tx1"/>
                </a:solidFill>
                <a:effectLst/>
                <a:latin typeface="Times New Roman" pitchFamily="18" charset="0"/>
              </a:rPr>
              <a:t>=true;</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for(j=1;j&lt;=</a:t>
            </a:r>
            <a:r>
              <a:rPr kumimoji="0" lang="en-US" sz="1400" b="0" i="0" u="none" strike="noStrike" cap="none" normalizeH="0" baseline="0" dirty="0" err="1" smtClean="0">
                <a:ln>
                  <a:noFill/>
                </a:ln>
                <a:solidFill>
                  <a:schemeClr val="tx1"/>
                </a:solidFill>
                <a:effectLst/>
                <a:latin typeface="Times New Roman" pitchFamily="18" charset="0"/>
              </a:rPr>
              <a:t>n;j</a:t>
            </a:r>
            <a:r>
              <a:rPr kumimoji="0" lang="en-US" sz="1400" b="0"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if(</a:t>
            </a:r>
            <a:r>
              <a:rPr kumimoji="0" lang="en-US" sz="1400" b="0" i="0" u="none" strike="noStrike" cap="none" normalizeH="0" baseline="0" dirty="0" err="1" smtClean="0">
                <a:ln>
                  <a:noFill/>
                </a:ln>
                <a:solidFill>
                  <a:schemeClr val="tx1"/>
                </a:solidFill>
                <a:effectLst/>
                <a:latin typeface="Times New Roman" pitchFamily="18" charset="0"/>
              </a:rPr>
              <a:t>gptr</a:t>
            </a:r>
            <a:r>
              <a:rPr kumimoji="0" lang="en-US" sz="1400" b="0" i="0" u="none" strike="noStrike" cap="none" normalizeH="0" baseline="0" dirty="0" smtClean="0">
                <a:ln>
                  <a:noFill/>
                </a:ln>
                <a:solidFill>
                  <a:schemeClr val="tx1"/>
                </a:solidFill>
                <a:effectLst/>
                <a:latin typeface="Times New Roman" pitchFamily="18" charset="0"/>
              </a:rPr>
              <a:t>[j][</a:t>
            </a:r>
            <a:r>
              <a:rPr kumimoji="0" lang="en-US" sz="1400" b="0" i="0" u="none" strike="noStrike" cap="none" normalizeH="0" baseline="0" dirty="0" err="1" smtClean="0">
                <a:ln>
                  <a:noFill/>
                </a:ln>
                <a:solidFill>
                  <a:schemeClr val="tx1"/>
                </a:solidFill>
                <a:effectLst/>
                <a:latin typeface="Times New Roman" pitchFamily="18" charset="0"/>
              </a:rPr>
              <a:t>i</a:t>
            </a:r>
            <a:r>
              <a:rPr kumimoji="0" lang="en-US" sz="1400" b="0" i="0" u="none" strike="noStrike" cap="none" normalizeH="0" baseline="0" dirty="0" smtClean="0">
                <a:ln>
                  <a:noFill/>
                </a:ln>
                <a:solidFill>
                  <a:schemeClr val="tx1"/>
                </a:solidFill>
                <a:effectLst/>
                <a:latin typeface="Times New Roman" pitchFamily="18" charset="0"/>
              </a:rPr>
              <a:t>]&gt;0)                                                                   </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err="1" smtClean="0">
                <a:ln>
                  <a:noFill/>
                </a:ln>
                <a:solidFill>
                  <a:schemeClr val="tx1"/>
                </a:solidFill>
                <a:effectLst/>
                <a:latin typeface="Times New Roman" pitchFamily="18" charset="0"/>
              </a:rPr>
              <a:t>zeroindegree</a:t>
            </a:r>
            <a:r>
              <a:rPr kumimoji="0" lang="en-US" sz="1400" b="0" i="0" u="none" strike="noStrike" cap="none" normalizeH="0" baseline="0" dirty="0" smtClean="0">
                <a:ln>
                  <a:noFill/>
                </a:ln>
                <a:solidFill>
                  <a:schemeClr val="tx1"/>
                </a:solidFill>
                <a:effectLst/>
                <a:latin typeface="Times New Roman" pitchFamily="18" charset="0"/>
              </a:rPr>
              <a:t>=false;</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break;</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400"/>
              <a:buFont typeface="Times New Roman" pitchFamily="18" charset="0"/>
              <a:buChar char="•"/>
              <a:tabLst/>
            </a:pPr>
            <a:r>
              <a:rPr kumimoji="0" lang="en-US" sz="1400" b="0" i="0" u="none" strike="noStrike" cap="none" normalizeH="0" baseline="0" dirty="0" smtClean="0">
                <a:ln>
                  <a:noFill/>
                </a:ln>
                <a:solidFill>
                  <a:schemeClr val="tx1"/>
                </a:solidFill>
                <a:effectLst/>
                <a:latin typeface="Times New Roman" pitchFamily="18" charset="0"/>
              </a:rPr>
              <a:t>}</a:t>
            </a:r>
            <a:endParaRPr kumimoji="0" lang="ar-SA"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1000"/>
                                        <p:tgtEl>
                                          <p:spTgt spid="28674">
                                            <p:txEl>
                                              <p:pRg st="0" end="0"/>
                                            </p:txEl>
                                          </p:spTgt>
                                        </p:tgtEl>
                                      </p:cBhvr>
                                    </p:animEffect>
                                    <p:anim calcmode="lin" valueType="num">
                                      <p:cBhvr>
                                        <p:cTn id="8" dur="1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6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Effect transition="in" filter="fade">
                                      <p:cBhvr>
                                        <p:cTn id="13" dur="1000"/>
                                        <p:tgtEl>
                                          <p:spTgt spid="28674">
                                            <p:txEl>
                                              <p:pRg st="1" end="1"/>
                                            </p:txEl>
                                          </p:spTgt>
                                        </p:tgtEl>
                                      </p:cBhvr>
                                    </p:animEffect>
                                    <p:anim calcmode="lin" valueType="num">
                                      <p:cBhvr>
                                        <p:cTn id="14"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867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674">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Effect transition="in" filter="fade">
                                      <p:cBhvr>
                                        <p:cTn id="19" dur="1000"/>
                                        <p:tgtEl>
                                          <p:spTgt spid="28674">
                                            <p:txEl>
                                              <p:pRg st="2" end="2"/>
                                            </p:txEl>
                                          </p:spTgt>
                                        </p:tgtEl>
                                      </p:cBhvr>
                                    </p:animEffect>
                                    <p:anim calcmode="lin" valueType="num">
                                      <p:cBhvr>
                                        <p:cTn id="20" dur="10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8674">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674">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8674">
                                            <p:txEl>
                                              <p:pRg st="3" end="3"/>
                                            </p:txEl>
                                          </p:spTgt>
                                        </p:tgtEl>
                                        <p:attrNameLst>
                                          <p:attrName>style.visibility</p:attrName>
                                        </p:attrNameLst>
                                      </p:cBhvr>
                                      <p:to>
                                        <p:strVal val="visible"/>
                                      </p:to>
                                    </p:set>
                                    <p:animEffect transition="in" filter="fade">
                                      <p:cBhvr>
                                        <p:cTn id="25" dur="1000"/>
                                        <p:tgtEl>
                                          <p:spTgt spid="28674">
                                            <p:txEl>
                                              <p:pRg st="3" end="3"/>
                                            </p:txEl>
                                          </p:spTgt>
                                        </p:tgtEl>
                                      </p:cBhvr>
                                    </p:animEffect>
                                    <p:anim calcmode="lin" valueType="num">
                                      <p:cBhvr>
                                        <p:cTn id="26"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8674">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8674">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8674">
                                            <p:txEl>
                                              <p:pRg st="4" end="4"/>
                                            </p:txEl>
                                          </p:spTgt>
                                        </p:tgtEl>
                                        <p:attrNameLst>
                                          <p:attrName>style.visibility</p:attrName>
                                        </p:attrNameLst>
                                      </p:cBhvr>
                                      <p:to>
                                        <p:strVal val="visible"/>
                                      </p:to>
                                    </p:set>
                                    <p:animEffect transition="in" filter="fade">
                                      <p:cBhvr>
                                        <p:cTn id="31" dur="1000"/>
                                        <p:tgtEl>
                                          <p:spTgt spid="28674">
                                            <p:txEl>
                                              <p:pRg st="4" end="4"/>
                                            </p:txEl>
                                          </p:spTgt>
                                        </p:tgtEl>
                                      </p:cBhvr>
                                    </p:animEffect>
                                    <p:anim calcmode="lin" valueType="num">
                                      <p:cBhvr>
                                        <p:cTn id="32" dur="10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8674">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674">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8674">
                                            <p:txEl>
                                              <p:pRg st="5" end="5"/>
                                            </p:txEl>
                                          </p:spTgt>
                                        </p:tgtEl>
                                        <p:attrNameLst>
                                          <p:attrName>style.visibility</p:attrName>
                                        </p:attrNameLst>
                                      </p:cBhvr>
                                      <p:to>
                                        <p:strVal val="visible"/>
                                      </p:to>
                                    </p:set>
                                    <p:animEffect transition="in" filter="fade">
                                      <p:cBhvr>
                                        <p:cTn id="37" dur="1000"/>
                                        <p:tgtEl>
                                          <p:spTgt spid="28674">
                                            <p:txEl>
                                              <p:pRg st="5" end="5"/>
                                            </p:txEl>
                                          </p:spTgt>
                                        </p:tgtEl>
                                      </p:cBhvr>
                                    </p:animEffect>
                                    <p:anim calcmode="lin" valueType="num">
                                      <p:cBhvr>
                                        <p:cTn id="38" dur="1000" fill="hold"/>
                                        <p:tgtEl>
                                          <p:spTgt spid="28674">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8674">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8674">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8674">
                                            <p:txEl>
                                              <p:pRg st="6" end="6"/>
                                            </p:txEl>
                                          </p:spTgt>
                                        </p:tgtEl>
                                        <p:attrNameLst>
                                          <p:attrName>style.visibility</p:attrName>
                                        </p:attrNameLst>
                                      </p:cBhvr>
                                      <p:to>
                                        <p:strVal val="visible"/>
                                      </p:to>
                                    </p:set>
                                    <p:animEffect transition="in" filter="fade">
                                      <p:cBhvr>
                                        <p:cTn id="43" dur="1000"/>
                                        <p:tgtEl>
                                          <p:spTgt spid="28674">
                                            <p:txEl>
                                              <p:pRg st="6" end="6"/>
                                            </p:txEl>
                                          </p:spTgt>
                                        </p:tgtEl>
                                      </p:cBhvr>
                                    </p:animEffect>
                                    <p:anim calcmode="lin" valueType="num">
                                      <p:cBhvr>
                                        <p:cTn id="44" dur="10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8674">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8674">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8674">
                                            <p:txEl>
                                              <p:pRg st="7" end="7"/>
                                            </p:txEl>
                                          </p:spTgt>
                                        </p:tgtEl>
                                        <p:attrNameLst>
                                          <p:attrName>style.visibility</p:attrName>
                                        </p:attrNameLst>
                                      </p:cBhvr>
                                      <p:to>
                                        <p:strVal val="visible"/>
                                      </p:to>
                                    </p:set>
                                    <p:animEffect transition="in" filter="fade">
                                      <p:cBhvr>
                                        <p:cTn id="49" dur="1000"/>
                                        <p:tgtEl>
                                          <p:spTgt spid="28674">
                                            <p:txEl>
                                              <p:pRg st="7" end="7"/>
                                            </p:txEl>
                                          </p:spTgt>
                                        </p:tgtEl>
                                      </p:cBhvr>
                                    </p:animEffect>
                                    <p:anim calcmode="lin" valueType="num">
                                      <p:cBhvr>
                                        <p:cTn id="50" dur="10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8674">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8674">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8674">
                                            <p:txEl>
                                              <p:pRg st="8" end="8"/>
                                            </p:txEl>
                                          </p:spTgt>
                                        </p:tgtEl>
                                        <p:attrNameLst>
                                          <p:attrName>style.visibility</p:attrName>
                                        </p:attrNameLst>
                                      </p:cBhvr>
                                      <p:to>
                                        <p:strVal val="visible"/>
                                      </p:to>
                                    </p:set>
                                    <p:animEffect transition="in" filter="fade">
                                      <p:cBhvr>
                                        <p:cTn id="55" dur="1000"/>
                                        <p:tgtEl>
                                          <p:spTgt spid="28674">
                                            <p:txEl>
                                              <p:pRg st="8" end="8"/>
                                            </p:txEl>
                                          </p:spTgt>
                                        </p:tgtEl>
                                      </p:cBhvr>
                                    </p:animEffect>
                                    <p:anim calcmode="lin" valueType="num">
                                      <p:cBhvr>
                                        <p:cTn id="56" dur="1000" fill="hold"/>
                                        <p:tgtEl>
                                          <p:spTgt spid="28674">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8674">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8674">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8674">
                                            <p:txEl>
                                              <p:pRg st="9" end="9"/>
                                            </p:txEl>
                                          </p:spTgt>
                                        </p:tgtEl>
                                        <p:attrNameLst>
                                          <p:attrName>style.visibility</p:attrName>
                                        </p:attrNameLst>
                                      </p:cBhvr>
                                      <p:to>
                                        <p:strVal val="visible"/>
                                      </p:to>
                                    </p:set>
                                    <p:animEffect transition="in" filter="fade">
                                      <p:cBhvr>
                                        <p:cTn id="61" dur="1000"/>
                                        <p:tgtEl>
                                          <p:spTgt spid="28674">
                                            <p:txEl>
                                              <p:pRg st="9" end="9"/>
                                            </p:txEl>
                                          </p:spTgt>
                                        </p:tgtEl>
                                      </p:cBhvr>
                                    </p:animEffect>
                                    <p:anim calcmode="lin" valueType="num">
                                      <p:cBhvr>
                                        <p:cTn id="62" dur="1000" fill="hold"/>
                                        <p:tgtEl>
                                          <p:spTgt spid="28674">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8674">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8674">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8674">
                                            <p:txEl>
                                              <p:pRg st="10" end="10"/>
                                            </p:txEl>
                                          </p:spTgt>
                                        </p:tgtEl>
                                        <p:attrNameLst>
                                          <p:attrName>style.visibility</p:attrName>
                                        </p:attrNameLst>
                                      </p:cBhvr>
                                      <p:to>
                                        <p:strVal val="visible"/>
                                      </p:to>
                                    </p:set>
                                    <p:animEffect transition="in" filter="fade">
                                      <p:cBhvr>
                                        <p:cTn id="67" dur="1000"/>
                                        <p:tgtEl>
                                          <p:spTgt spid="28674">
                                            <p:txEl>
                                              <p:pRg st="10" end="10"/>
                                            </p:txEl>
                                          </p:spTgt>
                                        </p:tgtEl>
                                      </p:cBhvr>
                                    </p:animEffect>
                                    <p:anim calcmode="lin" valueType="num">
                                      <p:cBhvr>
                                        <p:cTn id="68" dur="1000" fill="hold"/>
                                        <p:tgtEl>
                                          <p:spTgt spid="28674">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8674">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8674">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8674">
                                            <p:txEl>
                                              <p:pRg st="11" end="11"/>
                                            </p:txEl>
                                          </p:spTgt>
                                        </p:tgtEl>
                                        <p:attrNameLst>
                                          <p:attrName>style.visibility</p:attrName>
                                        </p:attrNameLst>
                                      </p:cBhvr>
                                      <p:to>
                                        <p:strVal val="visible"/>
                                      </p:to>
                                    </p:set>
                                    <p:animEffect transition="in" filter="fade">
                                      <p:cBhvr>
                                        <p:cTn id="73" dur="1000"/>
                                        <p:tgtEl>
                                          <p:spTgt spid="28674">
                                            <p:txEl>
                                              <p:pRg st="11" end="11"/>
                                            </p:txEl>
                                          </p:spTgt>
                                        </p:tgtEl>
                                      </p:cBhvr>
                                    </p:animEffect>
                                    <p:anim calcmode="lin" valueType="num">
                                      <p:cBhvr>
                                        <p:cTn id="74" dur="1000" fill="hold"/>
                                        <p:tgtEl>
                                          <p:spTgt spid="28674">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8674">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8674">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8674">
                                            <p:txEl>
                                              <p:pRg st="12" end="12"/>
                                            </p:txEl>
                                          </p:spTgt>
                                        </p:tgtEl>
                                        <p:attrNameLst>
                                          <p:attrName>style.visibility</p:attrName>
                                        </p:attrNameLst>
                                      </p:cBhvr>
                                      <p:to>
                                        <p:strVal val="visible"/>
                                      </p:to>
                                    </p:set>
                                    <p:animEffect transition="in" filter="fade">
                                      <p:cBhvr>
                                        <p:cTn id="79" dur="1000"/>
                                        <p:tgtEl>
                                          <p:spTgt spid="28674">
                                            <p:txEl>
                                              <p:pRg st="12" end="12"/>
                                            </p:txEl>
                                          </p:spTgt>
                                        </p:tgtEl>
                                      </p:cBhvr>
                                    </p:animEffect>
                                    <p:anim calcmode="lin" valueType="num">
                                      <p:cBhvr>
                                        <p:cTn id="80" dur="1000" fill="hold"/>
                                        <p:tgtEl>
                                          <p:spTgt spid="28674">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8674">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8674">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28674">
                                            <p:txEl>
                                              <p:pRg st="13" end="13"/>
                                            </p:txEl>
                                          </p:spTgt>
                                        </p:tgtEl>
                                        <p:attrNameLst>
                                          <p:attrName>style.visibility</p:attrName>
                                        </p:attrNameLst>
                                      </p:cBhvr>
                                      <p:to>
                                        <p:strVal val="visible"/>
                                      </p:to>
                                    </p:set>
                                    <p:animEffect transition="in" filter="fade">
                                      <p:cBhvr>
                                        <p:cTn id="85" dur="1000"/>
                                        <p:tgtEl>
                                          <p:spTgt spid="28674">
                                            <p:txEl>
                                              <p:pRg st="13" end="13"/>
                                            </p:txEl>
                                          </p:spTgt>
                                        </p:tgtEl>
                                      </p:cBhvr>
                                    </p:animEffect>
                                    <p:anim calcmode="lin" valueType="num">
                                      <p:cBhvr>
                                        <p:cTn id="86" dur="1000" fill="hold"/>
                                        <p:tgtEl>
                                          <p:spTgt spid="28674">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28674">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8674">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8674">
                                            <p:txEl>
                                              <p:pRg st="14" end="14"/>
                                            </p:txEl>
                                          </p:spTgt>
                                        </p:tgtEl>
                                        <p:attrNameLst>
                                          <p:attrName>style.visibility</p:attrName>
                                        </p:attrNameLst>
                                      </p:cBhvr>
                                      <p:to>
                                        <p:strVal val="visible"/>
                                      </p:to>
                                    </p:set>
                                    <p:animEffect transition="in" filter="fade">
                                      <p:cBhvr>
                                        <p:cTn id="91" dur="1000"/>
                                        <p:tgtEl>
                                          <p:spTgt spid="28674">
                                            <p:txEl>
                                              <p:pRg st="14" end="14"/>
                                            </p:txEl>
                                          </p:spTgt>
                                        </p:tgtEl>
                                      </p:cBhvr>
                                    </p:animEffect>
                                    <p:anim calcmode="lin" valueType="num">
                                      <p:cBhvr>
                                        <p:cTn id="92" dur="1000" fill="hold"/>
                                        <p:tgtEl>
                                          <p:spTgt spid="28674">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28674">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8674">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28674">
                                            <p:txEl>
                                              <p:pRg st="15" end="15"/>
                                            </p:txEl>
                                          </p:spTgt>
                                        </p:tgtEl>
                                        <p:attrNameLst>
                                          <p:attrName>style.visibility</p:attrName>
                                        </p:attrNameLst>
                                      </p:cBhvr>
                                      <p:to>
                                        <p:strVal val="visible"/>
                                      </p:to>
                                    </p:set>
                                    <p:animEffect transition="in" filter="fade">
                                      <p:cBhvr>
                                        <p:cTn id="97" dur="1000"/>
                                        <p:tgtEl>
                                          <p:spTgt spid="28674">
                                            <p:txEl>
                                              <p:pRg st="15" end="15"/>
                                            </p:txEl>
                                          </p:spTgt>
                                        </p:tgtEl>
                                      </p:cBhvr>
                                    </p:animEffect>
                                    <p:anim calcmode="lin" valueType="num">
                                      <p:cBhvr>
                                        <p:cTn id="98" dur="1000" fill="hold"/>
                                        <p:tgtEl>
                                          <p:spTgt spid="28674">
                                            <p:txEl>
                                              <p:pRg st="15" end="1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28674">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8674">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28674">
                                            <p:txEl>
                                              <p:pRg st="16" end="16"/>
                                            </p:txEl>
                                          </p:spTgt>
                                        </p:tgtEl>
                                        <p:attrNameLst>
                                          <p:attrName>style.visibility</p:attrName>
                                        </p:attrNameLst>
                                      </p:cBhvr>
                                      <p:to>
                                        <p:strVal val="visible"/>
                                      </p:to>
                                    </p:set>
                                    <p:animEffect transition="in" filter="fade">
                                      <p:cBhvr>
                                        <p:cTn id="103" dur="1000"/>
                                        <p:tgtEl>
                                          <p:spTgt spid="28674">
                                            <p:txEl>
                                              <p:pRg st="16" end="16"/>
                                            </p:txEl>
                                          </p:spTgt>
                                        </p:tgtEl>
                                      </p:cBhvr>
                                    </p:animEffect>
                                    <p:anim calcmode="lin" valueType="num">
                                      <p:cBhvr>
                                        <p:cTn id="104" dur="1000" fill="hold"/>
                                        <p:tgtEl>
                                          <p:spTgt spid="28674">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28674">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8674">
                                            <p:txEl>
                                              <p:pRg st="16" end="16"/>
                                            </p:tx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28674">
                                            <p:txEl>
                                              <p:pRg st="17" end="17"/>
                                            </p:txEl>
                                          </p:spTgt>
                                        </p:tgtEl>
                                        <p:attrNameLst>
                                          <p:attrName>style.visibility</p:attrName>
                                        </p:attrNameLst>
                                      </p:cBhvr>
                                      <p:to>
                                        <p:strVal val="visible"/>
                                      </p:to>
                                    </p:set>
                                    <p:animEffect transition="in" filter="fade">
                                      <p:cBhvr>
                                        <p:cTn id="109" dur="1000"/>
                                        <p:tgtEl>
                                          <p:spTgt spid="28674">
                                            <p:txEl>
                                              <p:pRg st="17" end="17"/>
                                            </p:txEl>
                                          </p:spTgt>
                                        </p:tgtEl>
                                      </p:cBhvr>
                                    </p:animEffect>
                                    <p:anim calcmode="lin" valueType="num">
                                      <p:cBhvr>
                                        <p:cTn id="110" dur="1000" fill="hold"/>
                                        <p:tgtEl>
                                          <p:spTgt spid="28674">
                                            <p:txEl>
                                              <p:pRg st="17" end="17"/>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28674">
                                            <p:txEl>
                                              <p:pRg st="17" end="17"/>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8674">
                                            <p:txEl>
                                              <p:pRg st="17" end="17"/>
                                            </p:txEl>
                                          </p:spTgt>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28674">
                                            <p:txEl>
                                              <p:pRg st="18" end="18"/>
                                            </p:txEl>
                                          </p:spTgt>
                                        </p:tgtEl>
                                        <p:attrNameLst>
                                          <p:attrName>style.visibility</p:attrName>
                                        </p:attrNameLst>
                                      </p:cBhvr>
                                      <p:to>
                                        <p:strVal val="visible"/>
                                      </p:to>
                                    </p:set>
                                    <p:animEffect transition="in" filter="fade">
                                      <p:cBhvr>
                                        <p:cTn id="115" dur="1000"/>
                                        <p:tgtEl>
                                          <p:spTgt spid="28674">
                                            <p:txEl>
                                              <p:pRg st="18" end="18"/>
                                            </p:txEl>
                                          </p:spTgt>
                                        </p:tgtEl>
                                      </p:cBhvr>
                                    </p:animEffect>
                                    <p:anim calcmode="lin" valueType="num">
                                      <p:cBhvr>
                                        <p:cTn id="116" dur="1000" fill="hold"/>
                                        <p:tgtEl>
                                          <p:spTgt spid="28674">
                                            <p:txEl>
                                              <p:pRg st="18" end="18"/>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28674">
                                            <p:txEl>
                                              <p:pRg st="18" end="18"/>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8674">
                                            <p:txEl>
                                              <p:pRg st="18" end="18"/>
                                            </p:txEl>
                                          </p:spTgt>
                                        </p:tgtEl>
                                        <p:attrNameLst>
                                          <p:attrName>ppt_y</p:attrName>
                                        </p:attrNameLst>
                                      </p:cBhvr>
                                      <p:tavLst>
                                        <p:tav tm="0">
                                          <p:val>
                                            <p:strVal val="#ppt_y-.03"/>
                                          </p:val>
                                        </p:tav>
                                        <p:tav tm="100000">
                                          <p:val>
                                            <p:strVal val="#ppt_y"/>
                                          </p:val>
                                        </p:tav>
                                      </p:tavLst>
                                    </p:anim>
                                  </p:childTnLst>
                                </p:cTn>
                              </p:par>
                              <p:par>
                                <p:cTn id="119" presetID="37" presetClass="entr" presetSubtype="0" fill="hold" nodeType="withEffect">
                                  <p:stCondLst>
                                    <p:cond delay="0"/>
                                  </p:stCondLst>
                                  <p:childTnLst>
                                    <p:set>
                                      <p:cBhvr>
                                        <p:cTn id="120" dur="1" fill="hold">
                                          <p:stCondLst>
                                            <p:cond delay="0"/>
                                          </p:stCondLst>
                                        </p:cTn>
                                        <p:tgtEl>
                                          <p:spTgt spid="28674">
                                            <p:txEl>
                                              <p:pRg st="19" end="19"/>
                                            </p:txEl>
                                          </p:spTgt>
                                        </p:tgtEl>
                                        <p:attrNameLst>
                                          <p:attrName>style.visibility</p:attrName>
                                        </p:attrNameLst>
                                      </p:cBhvr>
                                      <p:to>
                                        <p:strVal val="visible"/>
                                      </p:to>
                                    </p:set>
                                    <p:animEffect transition="in" filter="fade">
                                      <p:cBhvr>
                                        <p:cTn id="121" dur="1000"/>
                                        <p:tgtEl>
                                          <p:spTgt spid="28674">
                                            <p:txEl>
                                              <p:pRg st="19" end="19"/>
                                            </p:txEl>
                                          </p:spTgt>
                                        </p:tgtEl>
                                      </p:cBhvr>
                                    </p:animEffect>
                                    <p:anim calcmode="lin" valueType="num">
                                      <p:cBhvr>
                                        <p:cTn id="122" dur="1000" fill="hold"/>
                                        <p:tgtEl>
                                          <p:spTgt spid="28674">
                                            <p:txEl>
                                              <p:pRg st="19" end="19"/>
                                            </p:txEl>
                                          </p:spTgt>
                                        </p:tgtEl>
                                        <p:attrNameLst>
                                          <p:attrName>ppt_x</p:attrName>
                                        </p:attrNameLst>
                                      </p:cBhvr>
                                      <p:tavLst>
                                        <p:tav tm="0">
                                          <p:val>
                                            <p:strVal val="#ppt_x"/>
                                          </p:val>
                                        </p:tav>
                                        <p:tav tm="100000">
                                          <p:val>
                                            <p:strVal val="#ppt_x"/>
                                          </p:val>
                                        </p:tav>
                                      </p:tavLst>
                                    </p:anim>
                                    <p:anim calcmode="lin" valueType="num">
                                      <p:cBhvr>
                                        <p:cTn id="123" dur="900" decel="100000" fill="hold"/>
                                        <p:tgtEl>
                                          <p:spTgt spid="28674">
                                            <p:txEl>
                                              <p:pRg st="19" end="19"/>
                                            </p:txEl>
                                          </p:spTgt>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674">
                                            <p:txEl>
                                              <p:pRg st="19" end="19"/>
                                            </p:txEl>
                                          </p:spTgt>
                                        </p:tgtEl>
                                        <p:attrNameLst>
                                          <p:attrName>ppt_y</p:attrName>
                                        </p:attrNameLst>
                                      </p:cBhvr>
                                      <p:tavLst>
                                        <p:tav tm="0">
                                          <p:val>
                                            <p:strVal val="#ppt_y-.03"/>
                                          </p:val>
                                        </p:tav>
                                        <p:tav tm="100000">
                                          <p:val>
                                            <p:strVal val="#ppt_y"/>
                                          </p:val>
                                        </p:tav>
                                      </p:tavLst>
                                    </p:anim>
                                  </p:childTnLst>
                                </p:cTn>
                              </p:par>
                              <p:par>
                                <p:cTn id="125" presetID="37" presetClass="entr" presetSubtype="0" fill="hold" nodeType="withEffect">
                                  <p:stCondLst>
                                    <p:cond delay="0"/>
                                  </p:stCondLst>
                                  <p:childTnLst>
                                    <p:set>
                                      <p:cBhvr>
                                        <p:cTn id="126" dur="1" fill="hold">
                                          <p:stCondLst>
                                            <p:cond delay="0"/>
                                          </p:stCondLst>
                                        </p:cTn>
                                        <p:tgtEl>
                                          <p:spTgt spid="28674">
                                            <p:txEl>
                                              <p:pRg st="20" end="20"/>
                                            </p:txEl>
                                          </p:spTgt>
                                        </p:tgtEl>
                                        <p:attrNameLst>
                                          <p:attrName>style.visibility</p:attrName>
                                        </p:attrNameLst>
                                      </p:cBhvr>
                                      <p:to>
                                        <p:strVal val="visible"/>
                                      </p:to>
                                    </p:set>
                                    <p:animEffect transition="in" filter="fade">
                                      <p:cBhvr>
                                        <p:cTn id="127" dur="1000"/>
                                        <p:tgtEl>
                                          <p:spTgt spid="28674">
                                            <p:txEl>
                                              <p:pRg st="20" end="20"/>
                                            </p:txEl>
                                          </p:spTgt>
                                        </p:tgtEl>
                                      </p:cBhvr>
                                    </p:animEffect>
                                    <p:anim calcmode="lin" valueType="num">
                                      <p:cBhvr>
                                        <p:cTn id="128" dur="1000" fill="hold"/>
                                        <p:tgtEl>
                                          <p:spTgt spid="28674">
                                            <p:txEl>
                                              <p:pRg st="20" end="20"/>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28674">
                                            <p:txEl>
                                              <p:pRg st="20" end="20"/>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8674">
                                            <p:txEl>
                                              <p:pRg st="20" end="20"/>
                                            </p:txEl>
                                          </p:spTgt>
                                        </p:tgtEl>
                                        <p:attrNameLst>
                                          <p:attrName>ppt_y</p:attrName>
                                        </p:attrNameLst>
                                      </p:cBhvr>
                                      <p:tavLst>
                                        <p:tav tm="0">
                                          <p:val>
                                            <p:strVal val="#ppt_y-.03"/>
                                          </p:val>
                                        </p:tav>
                                        <p:tav tm="100000">
                                          <p:val>
                                            <p:strVal val="#ppt_y"/>
                                          </p:val>
                                        </p:tav>
                                      </p:tavLst>
                                    </p:anim>
                                  </p:childTnLst>
                                </p:cTn>
                              </p:par>
                              <p:par>
                                <p:cTn id="131" presetID="37" presetClass="entr" presetSubtype="0" fill="hold" nodeType="withEffect">
                                  <p:stCondLst>
                                    <p:cond delay="0"/>
                                  </p:stCondLst>
                                  <p:childTnLst>
                                    <p:set>
                                      <p:cBhvr>
                                        <p:cTn id="132" dur="1" fill="hold">
                                          <p:stCondLst>
                                            <p:cond delay="0"/>
                                          </p:stCondLst>
                                        </p:cTn>
                                        <p:tgtEl>
                                          <p:spTgt spid="28674">
                                            <p:txEl>
                                              <p:pRg st="21" end="21"/>
                                            </p:txEl>
                                          </p:spTgt>
                                        </p:tgtEl>
                                        <p:attrNameLst>
                                          <p:attrName>style.visibility</p:attrName>
                                        </p:attrNameLst>
                                      </p:cBhvr>
                                      <p:to>
                                        <p:strVal val="visible"/>
                                      </p:to>
                                    </p:set>
                                    <p:animEffect transition="in" filter="fade">
                                      <p:cBhvr>
                                        <p:cTn id="133" dur="1000"/>
                                        <p:tgtEl>
                                          <p:spTgt spid="28674">
                                            <p:txEl>
                                              <p:pRg st="21" end="21"/>
                                            </p:txEl>
                                          </p:spTgt>
                                        </p:tgtEl>
                                      </p:cBhvr>
                                    </p:animEffect>
                                    <p:anim calcmode="lin" valueType="num">
                                      <p:cBhvr>
                                        <p:cTn id="134" dur="1000" fill="hold"/>
                                        <p:tgtEl>
                                          <p:spTgt spid="28674">
                                            <p:txEl>
                                              <p:pRg st="21" end="21"/>
                                            </p:txEl>
                                          </p:spTgt>
                                        </p:tgtEl>
                                        <p:attrNameLst>
                                          <p:attrName>ppt_x</p:attrName>
                                        </p:attrNameLst>
                                      </p:cBhvr>
                                      <p:tavLst>
                                        <p:tav tm="0">
                                          <p:val>
                                            <p:strVal val="#ppt_x"/>
                                          </p:val>
                                        </p:tav>
                                        <p:tav tm="100000">
                                          <p:val>
                                            <p:strVal val="#ppt_x"/>
                                          </p:val>
                                        </p:tav>
                                      </p:tavLst>
                                    </p:anim>
                                    <p:anim calcmode="lin" valueType="num">
                                      <p:cBhvr>
                                        <p:cTn id="135" dur="900" decel="100000" fill="hold"/>
                                        <p:tgtEl>
                                          <p:spTgt spid="28674">
                                            <p:txEl>
                                              <p:pRg st="21" end="21"/>
                                            </p:txEl>
                                          </p:spTgt>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8674">
                                            <p:txEl>
                                              <p:pRg st="21" end="21"/>
                                            </p:txEl>
                                          </p:spTgt>
                                        </p:tgtEl>
                                        <p:attrNameLst>
                                          <p:attrName>ppt_y</p:attrName>
                                        </p:attrNameLst>
                                      </p:cBhvr>
                                      <p:tavLst>
                                        <p:tav tm="0">
                                          <p:val>
                                            <p:strVal val="#ppt_y-.03"/>
                                          </p:val>
                                        </p:tav>
                                        <p:tav tm="100000">
                                          <p:val>
                                            <p:strVal val="#ppt_y"/>
                                          </p:val>
                                        </p:tav>
                                      </p:tavLst>
                                    </p:anim>
                                  </p:childTnLst>
                                </p:cTn>
                              </p:par>
                              <p:par>
                                <p:cTn id="137" presetID="37" presetClass="entr" presetSubtype="0" fill="hold" nodeType="withEffect">
                                  <p:stCondLst>
                                    <p:cond delay="0"/>
                                  </p:stCondLst>
                                  <p:childTnLst>
                                    <p:set>
                                      <p:cBhvr>
                                        <p:cTn id="138" dur="1" fill="hold">
                                          <p:stCondLst>
                                            <p:cond delay="0"/>
                                          </p:stCondLst>
                                        </p:cTn>
                                        <p:tgtEl>
                                          <p:spTgt spid="28674">
                                            <p:txEl>
                                              <p:pRg st="22" end="22"/>
                                            </p:txEl>
                                          </p:spTgt>
                                        </p:tgtEl>
                                        <p:attrNameLst>
                                          <p:attrName>style.visibility</p:attrName>
                                        </p:attrNameLst>
                                      </p:cBhvr>
                                      <p:to>
                                        <p:strVal val="visible"/>
                                      </p:to>
                                    </p:set>
                                    <p:animEffect transition="in" filter="fade">
                                      <p:cBhvr>
                                        <p:cTn id="139" dur="1000"/>
                                        <p:tgtEl>
                                          <p:spTgt spid="28674">
                                            <p:txEl>
                                              <p:pRg st="22" end="22"/>
                                            </p:txEl>
                                          </p:spTgt>
                                        </p:tgtEl>
                                      </p:cBhvr>
                                    </p:animEffect>
                                    <p:anim calcmode="lin" valueType="num">
                                      <p:cBhvr>
                                        <p:cTn id="140" dur="1000" fill="hold"/>
                                        <p:tgtEl>
                                          <p:spTgt spid="28674">
                                            <p:txEl>
                                              <p:pRg st="22" end="22"/>
                                            </p:txEl>
                                          </p:spTgt>
                                        </p:tgtEl>
                                        <p:attrNameLst>
                                          <p:attrName>ppt_x</p:attrName>
                                        </p:attrNameLst>
                                      </p:cBhvr>
                                      <p:tavLst>
                                        <p:tav tm="0">
                                          <p:val>
                                            <p:strVal val="#ppt_x"/>
                                          </p:val>
                                        </p:tav>
                                        <p:tav tm="100000">
                                          <p:val>
                                            <p:strVal val="#ppt_x"/>
                                          </p:val>
                                        </p:tav>
                                      </p:tavLst>
                                    </p:anim>
                                    <p:anim calcmode="lin" valueType="num">
                                      <p:cBhvr>
                                        <p:cTn id="141" dur="900" decel="100000" fill="hold"/>
                                        <p:tgtEl>
                                          <p:spTgt spid="28674">
                                            <p:txEl>
                                              <p:pRg st="22" end="22"/>
                                            </p:txEl>
                                          </p:spTgt>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8674">
                                            <p:txEl>
                                              <p:pRg st="22" end="22"/>
                                            </p:txEl>
                                          </p:spTgt>
                                        </p:tgtEl>
                                        <p:attrNameLst>
                                          <p:attrName>ppt_y</p:attrName>
                                        </p:attrNameLst>
                                      </p:cBhvr>
                                      <p:tavLst>
                                        <p:tav tm="0">
                                          <p:val>
                                            <p:strVal val="#ppt_y-.03"/>
                                          </p:val>
                                        </p:tav>
                                        <p:tav tm="100000">
                                          <p:val>
                                            <p:strVal val="#ppt_y"/>
                                          </p:val>
                                        </p:tav>
                                      </p:tavLst>
                                    </p:anim>
                                  </p:childTnLst>
                                </p:cTn>
                              </p:par>
                              <p:par>
                                <p:cTn id="143" presetID="37" presetClass="entr" presetSubtype="0" fill="hold" nodeType="withEffect">
                                  <p:stCondLst>
                                    <p:cond delay="0"/>
                                  </p:stCondLst>
                                  <p:childTnLst>
                                    <p:set>
                                      <p:cBhvr>
                                        <p:cTn id="144" dur="1" fill="hold">
                                          <p:stCondLst>
                                            <p:cond delay="0"/>
                                          </p:stCondLst>
                                        </p:cTn>
                                        <p:tgtEl>
                                          <p:spTgt spid="28674">
                                            <p:txEl>
                                              <p:pRg st="23" end="23"/>
                                            </p:txEl>
                                          </p:spTgt>
                                        </p:tgtEl>
                                        <p:attrNameLst>
                                          <p:attrName>style.visibility</p:attrName>
                                        </p:attrNameLst>
                                      </p:cBhvr>
                                      <p:to>
                                        <p:strVal val="visible"/>
                                      </p:to>
                                    </p:set>
                                    <p:animEffect transition="in" filter="fade">
                                      <p:cBhvr>
                                        <p:cTn id="145" dur="1000"/>
                                        <p:tgtEl>
                                          <p:spTgt spid="28674">
                                            <p:txEl>
                                              <p:pRg st="23" end="23"/>
                                            </p:txEl>
                                          </p:spTgt>
                                        </p:tgtEl>
                                      </p:cBhvr>
                                    </p:animEffect>
                                    <p:anim calcmode="lin" valueType="num">
                                      <p:cBhvr>
                                        <p:cTn id="146" dur="1000" fill="hold"/>
                                        <p:tgtEl>
                                          <p:spTgt spid="28674">
                                            <p:txEl>
                                              <p:pRg st="23" end="23"/>
                                            </p:txEl>
                                          </p:spTgt>
                                        </p:tgtEl>
                                        <p:attrNameLst>
                                          <p:attrName>ppt_x</p:attrName>
                                        </p:attrNameLst>
                                      </p:cBhvr>
                                      <p:tavLst>
                                        <p:tav tm="0">
                                          <p:val>
                                            <p:strVal val="#ppt_x"/>
                                          </p:val>
                                        </p:tav>
                                        <p:tav tm="100000">
                                          <p:val>
                                            <p:strVal val="#ppt_x"/>
                                          </p:val>
                                        </p:tav>
                                      </p:tavLst>
                                    </p:anim>
                                    <p:anim calcmode="lin" valueType="num">
                                      <p:cBhvr>
                                        <p:cTn id="147" dur="900" decel="100000" fill="hold"/>
                                        <p:tgtEl>
                                          <p:spTgt spid="28674">
                                            <p:txEl>
                                              <p:pRg st="23" end="23"/>
                                            </p:txEl>
                                          </p:spTgt>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8674">
                                            <p:txEl>
                                              <p:pRg st="23" end="23"/>
                                            </p:txEl>
                                          </p:spTgt>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28674">
                                            <p:txEl>
                                              <p:pRg st="24" end="24"/>
                                            </p:txEl>
                                          </p:spTgt>
                                        </p:tgtEl>
                                        <p:attrNameLst>
                                          <p:attrName>style.visibility</p:attrName>
                                        </p:attrNameLst>
                                      </p:cBhvr>
                                      <p:to>
                                        <p:strVal val="visible"/>
                                      </p:to>
                                    </p:set>
                                    <p:animEffect transition="in" filter="fade">
                                      <p:cBhvr>
                                        <p:cTn id="151" dur="1000"/>
                                        <p:tgtEl>
                                          <p:spTgt spid="28674">
                                            <p:txEl>
                                              <p:pRg st="24" end="24"/>
                                            </p:txEl>
                                          </p:spTgt>
                                        </p:tgtEl>
                                      </p:cBhvr>
                                    </p:animEffect>
                                    <p:anim calcmode="lin" valueType="num">
                                      <p:cBhvr>
                                        <p:cTn id="152" dur="1000" fill="hold"/>
                                        <p:tgtEl>
                                          <p:spTgt spid="28674">
                                            <p:txEl>
                                              <p:pRg st="24" end="24"/>
                                            </p:txEl>
                                          </p:spTgt>
                                        </p:tgtEl>
                                        <p:attrNameLst>
                                          <p:attrName>ppt_x</p:attrName>
                                        </p:attrNameLst>
                                      </p:cBhvr>
                                      <p:tavLst>
                                        <p:tav tm="0">
                                          <p:val>
                                            <p:strVal val="#ppt_x"/>
                                          </p:val>
                                        </p:tav>
                                        <p:tav tm="100000">
                                          <p:val>
                                            <p:strVal val="#ppt_x"/>
                                          </p:val>
                                        </p:tav>
                                      </p:tavLst>
                                    </p:anim>
                                    <p:anim calcmode="lin" valueType="num">
                                      <p:cBhvr>
                                        <p:cTn id="153" dur="900" decel="100000" fill="hold"/>
                                        <p:tgtEl>
                                          <p:spTgt spid="28674">
                                            <p:txEl>
                                              <p:pRg st="24" end="24"/>
                                            </p:txEl>
                                          </p:spTgt>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28674">
                                            <p:txEl>
                                              <p:pRg st="24" end="24"/>
                                            </p:txEl>
                                          </p:spTgt>
                                        </p:tgtEl>
                                        <p:attrNameLst>
                                          <p:attrName>ppt_y</p:attrName>
                                        </p:attrNameLst>
                                      </p:cBhvr>
                                      <p:tavLst>
                                        <p:tav tm="0">
                                          <p:val>
                                            <p:strVal val="#ppt_y-.03"/>
                                          </p:val>
                                        </p:tav>
                                        <p:tav tm="100000">
                                          <p:val>
                                            <p:strVal val="#ppt_y"/>
                                          </p:val>
                                        </p:tav>
                                      </p:tavLst>
                                    </p:anim>
                                  </p:childTnLst>
                                </p:cTn>
                              </p:par>
                              <p:par>
                                <p:cTn id="155" presetID="37" presetClass="entr" presetSubtype="0" fill="hold" nodeType="withEffect">
                                  <p:stCondLst>
                                    <p:cond delay="0"/>
                                  </p:stCondLst>
                                  <p:childTnLst>
                                    <p:set>
                                      <p:cBhvr>
                                        <p:cTn id="156" dur="1" fill="hold">
                                          <p:stCondLst>
                                            <p:cond delay="0"/>
                                          </p:stCondLst>
                                        </p:cTn>
                                        <p:tgtEl>
                                          <p:spTgt spid="28674">
                                            <p:txEl>
                                              <p:pRg st="25" end="25"/>
                                            </p:txEl>
                                          </p:spTgt>
                                        </p:tgtEl>
                                        <p:attrNameLst>
                                          <p:attrName>style.visibility</p:attrName>
                                        </p:attrNameLst>
                                      </p:cBhvr>
                                      <p:to>
                                        <p:strVal val="visible"/>
                                      </p:to>
                                    </p:set>
                                    <p:animEffect transition="in" filter="fade">
                                      <p:cBhvr>
                                        <p:cTn id="157" dur="1000"/>
                                        <p:tgtEl>
                                          <p:spTgt spid="28674">
                                            <p:txEl>
                                              <p:pRg st="25" end="25"/>
                                            </p:txEl>
                                          </p:spTgt>
                                        </p:tgtEl>
                                      </p:cBhvr>
                                    </p:animEffect>
                                    <p:anim calcmode="lin" valueType="num">
                                      <p:cBhvr>
                                        <p:cTn id="158" dur="1000" fill="hold"/>
                                        <p:tgtEl>
                                          <p:spTgt spid="28674">
                                            <p:txEl>
                                              <p:pRg st="25" end="25"/>
                                            </p:txEl>
                                          </p:spTgt>
                                        </p:tgtEl>
                                        <p:attrNameLst>
                                          <p:attrName>ppt_x</p:attrName>
                                        </p:attrNameLst>
                                      </p:cBhvr>
                                      <p:tavLst>
                                        <p:tav tm="0">
                                          <p:val>
                                            <p:strVal val="#ppt_x"/>
                                          </p:val>
                                        </p:tav>
                                        <p:tav tm="100000">
                                          <p:val>
                                            <p:strVal val="#ppt_x"/>
                                          </p:val>
                                        </p:tav>
                                      </p:tavLst>
                                    </p:anim>
                                    <p:anim calcmode="lin" valueType="num">
                                      <p:cBhvr>
                                        <p:cTn id="159" dur="900" decel="100000" fill="hold"/>
                                        <p:tgtEl>
                                          <p:spTgt spid="28674">
                                            <p:txEl>
                                              <p:pRg st="25" end="25"/>
                                            </p:txEl>
                                          </p:spTgt>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28674">
                                            <p:txEl>
                                              <p:pRg st="25" end="25"/>
                                            </p:txEl>
                                          </p:spTgt>
                                        </p:tgtEl>
                                        <p:attrNameLst>
                                          <p:attrName>ppt_y</p:attrName>
                                        </p:attrNameLst>
                                      </p:cBhvr>
                                      <p:tavLst>
                                        <p:tav tm="0">
                                          <p:val>
                                            <p:strVal val="#ppt_y-.03"/>
                                          </p:val>
                                        </p:tav>
                                        <p:tav tm="100000">
                                          <p:val>
                                            <p:strVal val="#ppt_y"/>
                                          </p:val>
                                        </p:tav>
                                      </p:tavLst>
                                    </p:anim>
                                  </p:childTnLst>
                                </p:cTn>
                              </p:par>
                              <p:par>
                                <p:cTn id="161" presetID="37" presetClass="entr" presetSubtype="0" fill="hold" nodeType="withEffect">
                                  <p:stCondLst>
                                    <p:cond delay="0"/>
                                  </p:stCondLst>
                                  <p:childTnLst>
                                    <p:set>
                                      <p:cBhvr>
                                        <p:cTn id="162" dur="1" fill="hold">
                                          <p:stCondLst>
                                            <p:cond delay="0"/>
                                          </p:stCondLst>
                                        </p:cTn>
                                        <p:tgtEl>
                                          <p:spTgt spid="28674">
                                            <p:txEl>
                                              <p:pRg st="26" end="26"/>
                                            </p:txEl>
                                          </p:spTgt>
                                        </p:tgtEl>
                                        <p:attrNameLst>
                                          <p:attrName>style.visibility</p:attrName>
                                        </p:attrNameLst>
                                      </p:cBhvr>
                                      <p:to>
                                        <p:strVal val="visible"/>
                                      </p:to>
                                    </p:set>
                                    <p:animEffect transition="in" filter="fade">
                                      <p:cBhvr>
                                        <p:cTn id="163" dur="1000"/>
                                        <p:tgtEl>
                                          <p:spTgt spid="28674">
                                            <p:txEl>
                                              <p:pRg st="26" end="26"/>
                                            </p:txEl>
                                          </p:spTgt>
                                        </p:tgtEl>
                                      </p:cBhvr>
                                    </p:animEffect>
                                    <p:anim calcmode="lin" valueType="num">
                                      <p:cBhvr>
                                        <p:cTn id="164" dur="1000" fill="hold"/>
                                        <p:tgtEl>
                                          <p:spTgt spid="28674">
                                            <p:txEl>
                                              <p:pRg st="26" end="26"/>
                                            </p:txEl>
                                          </p:spTgt>
                                        </p:tgtEl>
                                        <p:attrNameLst>
                                          <p:attrName>ppt_x</p:attrName>
                                        </p:attrNameLst>
                                      </p:cBhvr>
                                      <p:tavLst>
                                        <p:tav tm="0">
                                          <p:val>
                                            <p:strVal val="#ppt_x"/>
                                          </p:val>
                                        </p:tav>
                                        <p:tav tm="100000">
                                          <p:val>
                                            <p:strVal val="#ppt_x"/>
                                          </p:val>
                                        </p:tav>
                                      </p:tavLst>
                                    </p:anim>
                                    <p:anim calcmode="lin" valueType="num">
                                      <p:cBhvr>
                                        <p:cTn id="165" dur="900" decel="100000" fill="hold"/>
                                        <p:tgtEl>
                                          <p:spTgt spid="28674">
                                            <p:txEl>
                                              <p:pRg st="26" end="26"/>
                                            </p:txEl>
                                          </p:spTgt>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28674">
                                            <p:txEl>
                                              <p:pRg st="26" end="2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9698" name="Rectangle 2"/>
          <p:cNvSpPr>
            <a:spLocks noChangeArrowheads="1"/>
          </p:cNvSpPr>
          <p:nvPr/>
        </p:nvSpPr>
        <p:spPr bwMode="auto">
          <a:xfrm>
            <a:off x="304800" y="0"/>
            <a:ext cx="8382000" cy="624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if(</a:t>
            </a:r>
            <a:r>
              <a:rPr kumimoji="0" lang="en-US" sz="1100" b="1" i="0" u="none" strike="noStrike" cap="none" normalizeH="0" baseline="0" dirty="0" err="1" smtClean="0">
                <a:ln>
                  <a:noFill/>
                </a:ln>
                <a:solidFill>
                  <a:schemeClr val="tx1"/>
                </a:solidFill>
                <a:effectLst/>
                <a:latin typeface="Times New Roman" pitchFamily="18" charset="0"/>
              </a:rPr>
              <a:t>zeroindegree</a:t>
            </a:r>
            <a:r>
              <a:rPr kumimoji="0" lang="en-US" sz="1100" b="1"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included[</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]=true;</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poset</a:t>
            </a:r>
            <a:r>
              <a:rPr kumimoji="0" lang="en-US" sz="1100" b="1" i="0" u="none" strike="noStrike" cap="none" normalizeH="0" baseline="0" dirty="0" smtClean="0">
                <a:ln>
                  <a:noFill/>
                </a:ln>
                <a:solidFill>
                  <a:schemeClr val="tx1"/>
                </a:solidFill>
                <a:effectLst/>
                <a:latin typeface="Times New Roman" pitchFamily="18" charset="0"/>
              </a:rPr>
              <a:t>[k]=data[</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k=k+1;</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for(j=1;j&lt;=</a:t>
            </a:r>
            <a:r>
              <a:rPr kumimoji="0" lang="en-US" sz="1100" b="1" i="0" u="none" strike="noStrike" cap="none" normalizeH="0" baseline="0" dirty="0" err="1" smtClean="0">
                <a:ln>
                  <a:noFill/>
                </a:ln>
                <a:solidFill>
                  <a:schemeClr val="tx1"/>
                </a:solidFill>
                <a:effectLst/>
                <a:latin typeface="Times New Roman" pitchFamily="18" charset="0"/>
              </a:rPr>
              <a:t>n;j</a:t>
            </a:r>
            <a:r>
              <a:rPr kumimoji="0" lang="en-US" sz="1100" b="1"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gptr</a:t>
            </a:r>
            <a:r>
              <a:rPr kumimoji="0" lang="en-US" sz="1100" b="1" i="0" u="none" strike="noStrike" cap="none" normalizeH="0" baseline="0" dirty="0" smtClean="0">
                <a:ln>
                  <a:noFill/>
                </a:ln>
                <a:solidFill>
                  <a:schemeClr val="tx1"/>
                </a:solidFill>
                <a:effectLst/>
                <a:latin typeface="Times New Roman" pitchFamily="18" charset="0"/>
              </a:rPr>
              <a:t>[</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][j]=-1;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gptr</a:t>
            </a:r>
            <a:r>
              <a:rPr kumimoji="0" lang="en-US" sz="1100" b="1" i="0" u="none" strike="noStrike" cap="none" normalizeH="0" baseline="0" dirty="0" smtClean="0">
                <a:ln>
                  <a:noFill/>
                </a:ln>
                <a:solidFill>
                  <a:schemeClr val="tx1"/>
                </a:solidFill>
                <a:effectLst/>
                <a:latin typeface="Times New Roman" pitchFamily="18" charset="0"/>
              </a:rPr>
              <a:t>[j][</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]=-1;</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break;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if(</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==n+1)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if(</a:t>
            </a:r>
            <a:r>
              <a:rPr kumimoji="0" lang="en-US" sz="1100" b="1" i="0" u="none" strike="noStrike" cap="none" normalizeH="0" baseline="0" dirty="0" err="1" smtClean="0">
                <a:ln>
                  <a:noFill/>
                </a:ln>
                <a:solidFill>
                  <a:schemeClr val="tx1"/>
                </a:solidFill>
                <a:effectLst/>
                <a:latin typeface="Times New Roman" pitchFamily="18" charset="0"/>
              </a:rPr>
              <a:t>zeroindegree</a:t>
            </a:r>
            <a:r>
              <a:rPr kumimoji="0" lang="en-US" sz="1100" b="1" i="0" u="none" strike="noStrike" cap="none" normalizeH="0" baseline="0" dirty="0" smtClean="0">
                <a:ln>
                  <a:noFill/>
                </a:ln>
                <a:solidFill>
                  <a:schemeClr val="tx1"/>
                </a:solidFill>
                <a:effectLst/>
                <a:latin typeface="Times New Roman" pitchFamily="18" charset="0"/>
              </a:rPr>
              <a:t>==false)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cout</a:t>
            </a:r>
            <a:r>
              <a:rPr kumimoji="0" lang="en-US" sz="1100" b="1" i="0" u="none" strike="noStrike" cap="none" normalizeH="0" baseline="0" dirty="0" smtClean="0">
                <a:ln>
                  <a:noFill/>
                </a:ln>
                <a:solidFill>
                  <a:schemeClr val="tx1"/>
                </a:solidFill>
                <a:effectLst/>
                <a:latin typeface="Times New Roman" pitchFamily="18" charset="0"/>
              </a:rPr>
              <a:t>&lt;&lt;"Graph is not acyclic\n";</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return;</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Else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poset</a:t>
            </a:r>
            <a:r>
              <a:rPr kumimoji="0" lang="en-US" sz="1100" b="1" i="0" u="none" strike="noStrike" cap="none" normalizeH="0" baseline="0" dirty="0" smtClean="0">
                <a:ln>
                  <a:noFill/>
                </a:ln>
                <a:solidFill>
                  <a:schemeClr val="tx1"/>
                </a:solidFill>
                <a:effectLst/>
                <a:latin typeface="Times New Roman" pitchFamily="18" charset="0"/>
              </a:rPr>
              <a:t>[k]=data[i-1];</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k=k+1;</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flag=false;</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cout</a:t>
            </a:r>
            <a:r>
              <a:rPr kumimoji="0" lang="en-US" sz="1100" b="1" i="0" u="none" strike="noStrike" cap="none" normalizeH="0" baseline="0" dirty="0" smtClean="0">
                <a:ln>
                  <a:noFill/>
                </a:ln>
                <a:solidFill>
                  <a:schemeClr val="tx1"/>
                </a:solidFill>
                <a:effectLst/>
                <a:latin typeface="Times New Roman" pitchFamily="18" charset="0"/>
              </a:rPr>
              <a:t>&lt;&lt;"After topological sorting the numbers are :\n";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for(</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=1;i&lt;=</a:t>
            </a:r>
            <a:r>
              <a:rPr kumimoji="0" lang="en-US" sz="1100" b="1" i="0" u="none" strike="noStrike" cap="none" normalizeH="0" baseline="0" dirty="0" err="1" smtClean="0">
                <a:ln>
                  <a:noFill/>
                </a:ln>
                <a:solidFill>
                  <a:schemeClr val="tx1"/>
                </a:solidFill>
                <a:effectLst/>
                <a:latin typeface="Times New Roman" pitchFamily="18" charset="0"/>
              </a:rPr>
              <a:t>n;i</a:t>
            </a:r>
            <a:r>
              <a:rPr kumimoji="0" lang="en-US" sz="1100" b="1"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cout</a:t>
            </a:r>
            <a:r>
              <a:rPr kumimoji="0" lang="en-US" sz="1100" b="1" i="0" u="none" strike="noStrike" cap="none" normalizeH="0" baseline="0" dirty="0" smtClean="0">
                <a:ln>
                  <a:noFill/>
                </a:ln>
                <a:solidFill>
                  <a:schemeClr val="tx1"/>
                </a:solidFill>
                <a:effectLst/>
                <a:latin typeface="Times New Roman" pitchFamily="18" charset="0"/>
              </a:rPr>
              <a:t>&lt;&lt;</a:t>
            </a:r>
            <a:r>
              <a:rPr kumimoji="0" lang="en-US" sz="1100" b="1" i="0" u="none" strike="noStrike" cap="none" normalizeH="0" baseline="0" dirty="0" err="1" smtClean="0">
                <a:ln>
                  <a:noFill/>
                </a:ln>
                <a:solidFill>
                  <a:schemeClr val="tx1"/>
                </a:solidFill>
                <a:effectLst/>
                <a:latin typeface="Times New Roman" pitchFamily="18" charset="0"/>
              </a:rPr>
              <a:t>po</a:t>
            </a:r>
            <a:r>
              <a:rPr kumimoji="0" lang="en-US" sz="1100" b="1" i="0" u="none" strike="noStrike" cap="none" normalizeH="0" baseline="0" dirty="0" smtClean="0">
                <a:ln>
                  <a:noFill/>
                </a:ln>
                <a:solidFill>
                  <a:schemeClr val="tx1"/>
                </a:solidFill>
                <a:effectLst/>
                <a:latin typeface="Times New Roman" pitchFamily="18" charset="0"/>
              </a:rPr>
              <a:t> set[</a:t>
            </a:r>
            <a:r>
              <a:rPr kumimoji="0" lang="en-US" sz="1100" b="1" i="0" u="none" strike="noStrike" cap="none" normalizeH="0" baseline="0" dirty="0" err="1" smtClean="0">
                <a:ln>
                  <a:noFill/>
                </a:ln>
                <a:solidFill>
                  <a:schemeClr val="tx1"/>
                </a:solidFill>
                <a:effectLst/>
                <a:latin typeface="Times New Roman" pitchFamily="18" charset="0"/>
              </a:rPr>
              <a:t>i</a:t>
            </a:r>
            <a:r>
              <a:rPr kumimoji="0" lang="en-US" sz="1100" b="1" i="0" u="none" strike="noStrike" cap="none" normalizeH="0" baseline="0" dirty="0" smtClean="0">
                <a:ln>
                  <a:noFill/>
                </a:ln>
                <a:solidFill>
                  <a:schemeClr val="tx1"/>
                </a:solidFill>
                <a:effectLst/>
                <a:latin typeface="Times New Roman" pitchFamily="18" charset="0"/>
              </a:rPr>
              <a:t>]&lt;&lt;"\t";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err="1" smtClean="0">
                <a:ln>
                  <a:noFill/>
                </a:ln>
                <a:solidFill>
                  <a:schemeClr val="tx1"/>
                </a:solidFill>
                <a:effectLst/>
                <a:latin typeface="Times New Roman" pitchFamily="18" charset="0"/>
              </a:rPr>
              <a:t>cout</a:t>
            </a:r>
            <a:r>
              <a:rPr kumimoji="0" lang="en-US" sz="1100" b="1" i="0" u="none" strike="noStrike" cap="none" normalizeH="0" baseline="0" dirty="0" smtClean="0">
                <a:ln>
                  <a:noFill/>
                </a:ln>
                <a:solidFill>
                  <a:schemeClr val="tx1"/>
                </a:solidFill>
                <a:effectLst/>
                <a:latin typeface="Times New Roman" pitchFamily="18" charset="0"/>
              </a:rPr>
              <a:t>&lt;&lt;</a:t>
            </a:r>
            <a:r>
              <a:rPr kumimoji="0" lang="en-US" sz="1100" b="1" i="0" u="none" strike="noStrike" cap="none" normalizeH="0" baseline="0" dirty="0" err="1" smtClean="0">
                <a:ln>
                  <a:noFill/>
                </a:ln>
                <a:solidFill>
                  <a:schemeClr val="tx1"/>
                </a:solidFill>
                <a:effectLst/>
                <a:latin typeface="Times New Roman" pitchFamily="18" charset="0"/>
              </a:rPr>
              <a:t>endl</a:t>
            </a:r>
            <a:r>
              <a:rPr kumimoji="0" lang="en-US" sz="1100" b="1" i="0" u="none" strike="noStrike" cap="none" normalizeH="0" baseline="0" dirty="0" smtClean="0">
                <a:ln>
                  <a:noFill/>
                </a:ln>
                <a:solidFill>
                  <a:schemeClr val="tx1"/>
                </a:solidFill>
                <a:effectLst/>
                <a:latin typeface="Times New Roman" pitchFamily="18" charset="0"/>
              </a:rPr>
              <a:t>&lt;&lt;</a:t>
            </a:r>
            <a:r>
              <a:rPr kumimoji="0" lang="en-US" sz="1100" b="1" i="0" u="none" strike="noStrike" cap="none" normalizeH="0" baseline="0" dirty="0" err="1" smtClean="0">
                <a:ln>
                  <a:noFill/>
                </a:ln>
                <a:solidFill>
                  <a:schemeClr val="tx1"/>
                </a:solidFill>
                <a:effectLst/>
                <a:latin typeface="Times New Roman" pitchFamily="18" charset="0"/>
              </a:rPr>
              <a:t>endl</a:t>
            </a:r>
            <a:r>
              <a:rPr kumimoji="0" lang="en-US" sz="1100" b="1" i="0" u="none" strike="noStrike" cap="none" normalizeH="0" baseline="0" dirty="0" smtClean="0">
                <a:ln>
                  <a:noFill/>
                </a:ln>
                <a:solidFill>
                  <a:schemeClr val="tx1"/>
                </a:solidFill>
                <a:effectLst/>
                <a:latin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1100"/>
              <a:buFont typeface="Times New Roman" pitchFamily="18" charset="0"/>
              <a:buChar char="•"/>
              <a:tabLst/>
            </a:pPr>
            <a:r>
              <a:rPr kumimoji="0" lang="en-US" sz="1100" b="1" i="0" u="none" strike="noStrike" cap="none" normalizeH="0" baseline="0" dirty="0" smtClean="0">
                <a:ln>
                  <a:noFill/>
                </a:ln>
                <a:solidFill>
                  <a:schemeClr val="tx1"/>
                </a:solidFill>
                <a:effectLst/>
                <a:latin typeface="Times New Roman" pitchFamily="18" charset="0"/>
              </a:rPr>
              <a:t>                                                                                                                                                  </a:t>
            </a:r>
            <a:endParaRPr kumimoji="0" lang="en-US" sz="1100" b="1" i="0" u="none" strike="noStrike" cap="none" normalizeH="0" baseline="0" dirty="0" smtClean="0">
              <a:ln>
                <a:noFill/>
              </a:ln>
              <a:solidFill>
                <a:srgbClr val="FF0000"/>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100" b="1"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100" b="1"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ar-SA" sz="3200" b="0" i="0" u="none" strike="noStrike" cap="none" normalizeH="0" baseline="0" dirty="0" smtClean="0">
              <a:ln>
                <a:noFill/>
              </a:ln>
              <a:solidFill>
                <a:schemeClr val="tx1"/>
              </a:solidFill>
              <a:effectLst/>
              <a:latin typeface="Arial" pitchFamily="34" charset="0"/>
            </a:endParaRPr>
          </a:p>
        </p:txBody>
      </p:sp>
      <p:pic>
        <p:nvPicPr>
          <p:cNvPr id="5" name="صورة 4"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6" name="مربع نص 5">
            <a:hlinkClick r:id="rId3" action="ppaction://hlinksldjump"/>
          </p:cNvPr>
          <p:cNvSpPr txBox="1"/>
          <p:nvPr/>
        </p:nvSpPr>
        <p:spPr>
          <a:xfrm>
            <a:off x="7010400" y="6096000"/>
            <a:ext cx="762000" cy="646331"/>
          </a:xfrm>
          <a:prstGeom prst="rect">
            <a:avLst/>
          </a:prstGeom>
          <a:noFill/>
        </p:spPr>
        <p:txBody>
          <a:bodyPr wrap="square" rtlCol="1">
            <a:spAutoFit/>
          </a:bodyPr>
          <a:lstStyle/>
          <a:p>
            <a:r>
              <a:rPr lang="ar-SA" sz="1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anim calcmode="lin" valueType="num">
                                      <p:cBhvr>
                                        <p:cTn id="8"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Effect transition="in" filter="fade">
                                      <p:cBhvr>
                                        <p:cTn id="13" dur="1000"/>
                                        <p:tgtEl>
                                          <p:spTgt spid="29698">
                                            <p:txEl>
                                              <p:pRg st="1" end="1"/>
                                            </p:txEl>
                                          </p:spTgt>
                                        </p:tgtEl>
                                      </p:cBhvr>
                                    </p:animEffect>
                                    <p:anim calcmode="lin" valueType="num">
                                      <p:cBhvr>
                                        <p:cTn id="14" dur="10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969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69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Effect transition="in" filter="fade">
                                      <p:cBhvr>
                                        <p:cTn id="19" dur="1000"/>
                                        <p:tgtEl>
                                          <p:spTgt spid="29698">
                                            <p:txEl>
                                              <p:pRg st="2" end="2"/>
                                            </p:txEl>
                                          </p:spTgt>
                                        </p:tgtEl>
                                      </p:cBhvr>
                                    </p:animEffect>
                                    <p:anim calcmode="lin" valueType="num">
                                      <p:cBhvr>
                                        <p:cTn id="20" dur="1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969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69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9698">
                                            <p:txEl>
                                              <p:pRg st="3" end="3"/>
                                            </p:txEl>
                                          </p:spTgt>
                                        </p:tgtEl>
                                        <p:attrNameLst>
                                          <p:attrName>style.visibility</p:attrName>
                                        </p:attrNameLst>
                                      </p:cBhvr>
                                      <p:to>
                                        <p:strVal val="visible"/>
                                      </p:to>
                                    </p:set>
                                    <p:animEffect transition="in" filter="fade">
                                      <p:cBhvr>
                                        <p:cTn id="25" dur="1000"/>
                                        <p:tgtEl>
                                          <p:spTgt spid="29698">
                                            <p:txEl>
                                              <p:pRg st="3" end="3"/>
                                            </p:txEl>
                                          </p:spTgt>
                                        </p:tgtEl>
                                      </p:cBhvr>
                                    </p:animEffect>
                                    <p:anim calcmode="lin" valueType="num">
                                      <p:cBhvr>
                                        <p:cTn id="26" dur="10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969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9698">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9698">
                                            <p:txEl>
                                              <p:pRg st="4" end="4"/>
                                            </p:txEl>
                                          </p:spTgt>
                                        </p:tgtEl>
                                        <p:attrNameLst>
                                          <p:attrName>style.visibility</p:attrName>
                                        </p:attrNameLst>
                                      </p:cBhvr>
                                      <p:to>
                                        <p:strVal val="visible"/>
                                      </p:to>
                                    </p:set>
                                    <p:animEffect transition="in" filter="fade">
                                      <p:cBhvr>
                                        <p:cTn id="31" dur="1000"/>
                                        <p:tgtEl>
                                          <p:spTgt spid="29698">
                                            <p:txEl>
                                              <p:pRg st="4" end="4"/>
                                            </p:txEl>
                                          </p:spTgt>
                                        </p:tgtEl>
                                      </p:cBhvr>
                                    </p:animEffect>
                                    <p:anim calcmode="lin" valueType="num">
                                      <p:cBhvr>
                                        <p:cTn id="32" dur="1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969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698">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9698">
                                            <p:txEl>
                                              <p:pRg st="5" end="5"/>
                                            </p:txEl>
                                          </p:spTgt>
                                        </p:tgtEl>
                                        <p:attrNameLst>
                                          <p:attrName>style.visibility</p:attrName>
                                        </p:attrNameLst>
                                      </p:cBhvr>
                                      <p:to>
                                        <p:strVal val="visible"/>
                                      </p:to>
                                    </p:set>
                                    <p:animEffect transition="in" filter="fade">
                                      <p:cBhvr>
                                        <p:cTn id="37" dur="1000"/>
                                        <p:tgtEl>
                                          <p:spTgt spid="29698">
                                            <p:txEl>
                                              <p:pRg st="5" end="5"/>
                                            </p:txEl>
                                          </p:spTgt>
                                        </p:tgtEl>
                                      </p:cBhvr>
                                    </p:animEffect>
                                    <p:anim calcmode="lin" valueType="num">
                                      <p:cBhvr>
                                        <p:cTn id="38" dur="1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9698">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9698">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9698">
                                            <p:txEl>
                                              <p:pRg st="6" end="6"/>
                                            </p:txEl>
                                          </p:spTgt>
                                        </p:tgtEl>
                                        <p:attrNameLst>
                                          <p:attrName>style.visibility</p:attrName>
                                        </p:attrNameLst>
                                      </p:cBhvr>
                                      <p:to>
                                        <p:strVal val="visible"/>
                                      </p:to>
                                    </p:set>
                                    <p:animEffect transition="in" filter="fade">
                                      <p:cBhvr>
                                        <p:cTn id="43" dur="1000"/>
                                        <p:tgtEl>
                                          <p:spTgt spid="29698">
                                            <p:txEl>
                                              <p:pRg st="6" end="6"/>
                                            </p:txEl>
                                          </p:spTgt>
                                        </p:tgtEl>
                                      </p:cBhvr>
                                    </p:animEffect>
                                    <p:anim calcmode="lin" valueType="num">
                                      <p:cBhvr>
                                        <p:cTn id="44" dur="1000" fill="hold"/>
                                        <p:tgtEl>
                                          <p:spTgt spid="29698">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9698">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698">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9698">
                                            <p:txEl>
                                              <p:pRg st="7" end="7"/>
                                            </p:txEl>
                                          </p:spTgt>
                                        </p:tgtEl>
                                        <p:attrNameLst>
                                          <p:attrName>style.visibility</p:attrName>
                                        </p:attrNameLst>
                                      </p:cBhvr>
                                      <p:to>
                                        <p:strVal val="visible"/>
                                      </p:to>
                                    </p:set>
                                    <p:animEffect transition="in" filter="fade">
                                      <p:cBhvr>
                                        <p:cTn id="49" dur="1000"/>
                                        <p:tgtEl>
                                          <p:spTgt spid="29698">
                                            <p:txEl>
                                              <p:pRg st="7" end="7"/>
                                            </p:txEl>
                                          </p:spTgt>
                                        </p:tgtEl>
                                      </p:cBhvr>
                                    </p:animEffect>
                                    <p:anim calcmode="lin" valueType="num">
                                      <p:cBhvr>
                                        <p:cTn id="50" dur="1000" fill="hold"/>
                                        <p:tgtEl>
                                          <p:spTgt spid="29698">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9698">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9698">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9698">
                                            <p:txEl>
                                              <p:pRg st="8" end="8"/>
                                            </p:txEl>
                                          </p:spTgt>
                                        </p:tgtEl>
                                        <p:attrNameLst>
                                          <p:attrName>style.visibility</p:attrName>
                                        </p:attrNameLst>
                                      </p:cBhvr>
                                      <p:to>
                                        <p:strVal val="visible"/>
                                      </p:to>
                                    </p:set>
                                    <p:animEffect transition="in" filter="fade">
                                      <p:cBhvr>
                                        <p:cTn id="55" dur="1000"/>
                                        <p:tgtEl>
                                          <p:spTgt spid="29698">
                                            <p:txEl>
                                              <p:pRg st="8" end="8"/>
                                            </p:txEl>
                                          </p:spTgt>
                                        </p:tgtEl>
                                      </p:cBhvr>
                                    </p:animEffect>
                                    <p:anim calcmode="lin" valueType="num">
                                      <p:cBhvr>
                                        <p:cTn id="56" dur="1000" fill="hold"/>
                                        <p:tgtEl>
                                          <p:spTgt spid="29698">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9698">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698">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9698">
                                            <p:txEl>
                                              <p:pRg st="9" end="9"/>
                                            </p:txEl>
                                          </p:spTgt>
                                        </p:tgtEl>
                                        <p:attrNameLst>
                                          <p:attrName>style.visibility</p:attrName>
                                        </p:attrNameLst>
                                      </p:cBhvr>
                                      <p:to>
                                        <p:strVal val="visible"/>
                                      </p:to>
                                    </p:set>
                                    <p:animEffect transition="in" filter="fade">
                                      <p:cBhvr>
                                        <p:cTn id="61" dur="1000"/>
                                        <p:tgtEl>
                                          <p:spTgt spid="29698">
                                            <p:txEl>
                                              <p:pRg st="9" end="9"/>
                                            </p:txEl>
                                          </p:spTgt>
                                        </p:tgtEl>
                                      </p:cBhvr>
                                    </p:animEffect>
                                    <p:anim calcmode="lin" valueType="num">
                                      <p:cBhvr>
                                        <p:cTn id="62" dur="1000" fill="hold"/>
                                        <p:tgtEl>
                                          <p:spTgt spid="29698">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9698">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9698">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9698">
                                            <p:txEl>
                                              <p:pRg st="10" end="10"/>
                                            </p:txEl>
                                          </p:spTgt>
                                        </p:tgtEl>
                                        <p:attrNameLst>
                                          <p:attrName>style.visibility</p:attrName>
                                        </p:attrNameLst>
                                      </p:cBhvr>
                                      <p:to>
                                        <p:strVal val="visible"/>
                                      </p:to>
                                    </p:set>
                                    <p:animEffect transition="in" filter="fade">
                                      <p:cBhvr>
                                        <p:cTn id="67" dur="1000"/>
                                        <p:tgtEl>
                                          <p:spTgt spid="29698">
                                            <p:txEl>
                                              <p:pRg st="10" end="10"/>
                                            </p:txEl>
                                          </p:spTgt>
                                        </p:tgtEl>
                                      </p:cBhvr>
                                    </p:animEffect>
                                    <p:anim calcmode="lin" valueType="num">
                                      <p:cBhvr>
                                        <p:cTn id="68" dur="1000" fill="hold"/>
                                        <p:tgtEl>
                                          <p:spTgt spid="29698">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9698">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9698">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9698">
                                            <p:txEl>
                                              <p:pRg st="11" end="11"/>
                                            </p:txEl>
                                          </p:spTgt>
                                        </p:tgtEl>
                                        <p:attrNameLst>
                                          <p:attrName>style.visibility</p:attrName>
                                        </p:attrNameLst>
                                      </p:cBhvr>
                                      <p:to>
                                        <p:strVal val="visible"/>
                                      </p:to>
                                    </p:set>
                                    <p:animEffect transition="in" filter="fade">
                                      <p:cBhvr>
                                        <p:cTn id="73" dur="1000"/>
                                        <p:tgtEl>
                                          <p:spTgt spid="29698">
                                            <p:txEl>
                                              <p:pRg st="11" end="11"/>
                                            </p:txEl>
                                          </p:spTgt>
                                        </p:tgtEl>
                                      </p:cBhvr>
                                    </p:animEffect>
                                    <p:anim calcmode="lin" valueType="num">
                                      <p:cBhvr>
                                        <p:cTn id="74" dur="1000" fill="hold"/>
                                        <p:tgtEl>
                                          <p:spTgt spid="29698">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9698">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9698">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9698">
                                            <p:txEl>
                                              <p:pRg st="12" end="12"/>
                                            </p:txEl>
                                          </p:spTgt>
                                        </p:tgtEl>
                                        <p:attrNameLst>
                                          <p:attrName>style.visibility</p:attrName>
                                        </p:attrNameLst>
                                      </p:cBhvr>
                                      <p:to>
                                        <p:strVal val="visible"/>
                                      </p:to>
                                    </p:set>
                                    <p:animEffect transition="in" filter="fade">
                                      <p:cBhvr>
                                        <p:cTn id="79" dur="1000"/>
                                        <p:tgtEl>
                                          <p:spTgt spid="29698">
                                            <p:txEl>
                                              <p:pRg st="12" end="12"/>
                                            </p:txEl>
                                          </p:spTgt>
                                        </p:tgtEl>
                                      </p:cBhvr>
                                    </p:animEffect>
                                    <p:anim calcmode="lin" valueType="num">
                                      <p:cBhvr>
                                        <p:cTn id="80" dur="1000" fill="hold"/>
                                        <p:tgtEl>
                                          <p:spTgt spid="29698">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9698">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9698">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29698">
                                            <p:txEl>
                                              <p:pRg st="13" end="13"/>
                                            </p:txEl>
                                          </p:spTgt>
                                        </p:tgtEl>
                                        <p:attrNameLst>
                                          <p:attrName>style.visibility</p:attrName>
                                        </p:attrNameLst>
                                      </p:cBhvr>
                                      <p:to>
                                        <p:strVal val="visible"/>
                                      </p:to>
                                    </p:set>
                                    <p:animEffect transition="in" filter="fade">
                                      <p:cBhvr>
                                        <p:cTn id="85" dur="1000"/>
                                        <p:tgtEl>
                                          <p:spTgt spid="29698">
                                            <p:txEl>
                                              <p:pRg st="13" end="13"/>
                                            </p:txEl>
                                          </p:spTgt>
                                        </p:tgtEl>
                                      </p:cBhvr>
                                    </p:animEffect>
                                    <p:anim calcmode="lin" valueType="num">
                                      <p:cBhvr>
                                        <p:cTn id="86" dur="1000" fill="hold"/>
                                        <p:tgtEl>
                                          <p:spTgt spid="29698">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29698">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9698">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9698">
                                            <p:txEl>
                                              <p:pRg st="14" end="14"/>
                                            </p:txEl>
                                          </p:spTgt>
                                        </p:tgtEl>
                                        <p:attrNameLst>
                                          <p:attrName>style.visibility</p:attrName>
                                        </p:attrNameLst>
                                      </p:cBhvr>
                                      <p:to>
                                        <p:strVal val="visible"/>
                                      </p:to>
                                    </p:set>
                                    <p:animEffect transition="in" filter="fade">
                                      <p:cBhvr>
                                        <p:cTn id="91" dur="1000"/>
                                        <p:tgtEl>
                                          <p:spTgt spid="29698">
                                            <p:txEl>
                                              <p:pRg st="14" end="14"/>
                                            </p:txEl>
                                          </p:spTgt>
                                        </p:tgtEl>
                                      </p:cBhvr>
                                    </p:animEffect>
                                    <p:anim calcmode="lin" valueType="num">
                                      <p:cBhvr>
                                        <p:cTn id="92" dur="1000" fill="hold"/>
                                        <p:tgtEl>
                                          <p:spTgt spid="29698">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29698">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9698">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29698">
                                            <p:txEl>
                                              <p:pRg st="15" end="15"/>
                                            </p:txEl>
                                          </p:spTgt>
                                        </p:tgtEl>
                                        <p:attrNameLst>
                                          <p:attrName>style.visibility</p:attrName>
                                        </p:attrNameLst>
                                      </p:cBhvr>
                                      <p:to>
                                        <p:strVal val="visible"/>
                                      </p:to>
                                    </p:set>
                                    <p:animEffect transition="in" filter="fade">
                                      <p:cBhvr>
                                        <p:cTn id="97" dur="1000"/>
                                        <p:tgtEl>
                                          <p:spTgt spid="29698">
                                            <p:txEl>
                                              <p:pRg st="15" end="15"/>
                                            </p:txEl>
                                          </p:spTgt>
                                        </p:tgtEl>
                                      </p:cBhvr>
                                    </p:animEffect>
                                    <p:anim calcmode="lin" valueType="num">
                                      <p:cBhvr>
                                        <p:cTn id="98" dur="1000" fill="hold"/>
                                        <p:tgtEl>
                                          <p:spTgt spid="29698">
                                            <p:txEl>
                                              <p:pRg st="15" end="1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29698">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698">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29698">
                                            <p:txEl>
                                              <p:pRg st="16" end="16"/>
                                            </p:txEl>
                                          </p:spTgt>
                                        </p:tgtEl>
                                        <p:attrNameLst>
                                          <p:attrName>style.visibility</p:attrName>
                                        </p:attrNameLst>
                                      </p:cBhvr>
                                      <p:to>
                                        <p:strVal val="visible"/>
                                      </p:to>
                                    </p:set>
                                    <p:animEffect transition="in" filter="fade">
                                      <p:cBhvr>
                                        <p:cTn id="103" dur="1000"/>
                                        <p:tgtEl>
                                          <p:spTgt spid="29698">
                                            <p:txEl>
                                              <p:pRg st="16" end="16"/>
                                            </p:txEl>
                                          </p:spTgt>
                                        </p:tgtEl>
                                      </p:cBhvr>
                                    </p:animEffect>
                                    <p:anim calcmode="lin" valueType="num">
                                      <p:cBhvr>
                                        <p:cTn id="104" dur="1000" fill="hold"/>
                                        <p:tgtEl>
                                          <p:spTgt spid="29698">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29698">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9698">
                                            <p:txEl>
                                              <p:pRg st="16" end="16"/>
                                            </p:tx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29698">
                                            <p:txEl>
                                              <p:pRg st="17" end="17"/>
                                            </p:txEl>
                                          </p:spTgt>
                                        </p:tgtEl>
                                        <p:attrNameLst>
                                          <p:attrName>style.visibility</p:attrName>
                                        </p:attrNameLst>
                                      </p:cBhvr>
                                      <p:to>
                                        <p:strVal val="visible"/>
                                      </p:to>
                                    </p:set>
                                    <p:animEffect transition="in" filter="fade">
                                      <p:cBhvr>
                                        <p:cTn id="109" dur="1000"/>
                                        <p:tgtEl>
                                          <p:spTgt spid="29698">
                                            <p:txEl>
                                              <p:pRg st="17" end="17"/>
                                            </p:txEl>
                                          </p:spTgt>
                                        </p:tgtEl>
                                      </p:cBhvr>
                                    </p:animEffect>
                                    <p:anim calcmode="lin" valueType="num">
                                      <p:cBhvr>
                                        <p:cTn id="110" dur="1000" fill="hold"/>
                                        <p:tgtEl>
                                          <p:spTgt spid="29698">
                                            <p:txEl>
                                              <p:pRg st="17" end="17"/>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29698">
                                            <p:txEl>
                                              <p:pRg st="17" end="17"/>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9698">
                                            <p:txEl>
                                              <p:pRg st="17" end="17"/>
                                            </p:txEl>
                                          </p:spTgt>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29698">
                                            <p:txEl>
                                              <p:pRg st="18" end="18"/>
                                            </p:txEl>
                                          </p:spTgt>
                                        </p:tgtEl>
                                        <p:attrNameLst>
                                          <p:attrName>style.visibility</p:attrName>
                                        </p:attrNameLst>
                                      </p:cBhvr>
                                      <p:to>
                                        <p:strVal val="visible"/>
                                      </p:to>
                                    </p:set>
                                    <p:animEffect transition="in" filter="fade">
                                      <p:cBhvr>
                                        <p:cTn id="115" dur="1000"/>
                                        <p:tgtEl>
                                          <p:spTgt spid="29698">
                                            <p:txEl>
                                              <p:pRg st="18" end="18"/>
                                            </p:txEl>
                                          </p:spTgt>
                                        </p:tgtEl>
                                      </p:cBhvr>
                                    </p:animEffect>
                                    <p:anim calcmode="lin" valueType="num">
                                      <p:cBhvr>
                                        <p:cTn id="116" dur="1000" fill="hold"/>
                                        <p:tgtEl>
                                          <p:spTgt spid="29698">
                                            <p:txEl>
                                              <p:pRg st="18" end="18"/>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29698">
                                            <p:txEl>
                                              <p:pRg st="18" end="18"/>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9698">
                                            <p:txEl>
                                              <p:pRg st="18" end="18"/>
                                            </p:txEl>
                                          </p:spTgt>
                                        </p:tgtEl>
                                        <p:attrNameLst>
                                          <p:attrName>ppt_y</p:attrName>
                                        </p:attrNameLst>
                                      </p:cBhvr>
                                      <p:tavLst>
                                        <p:tav tm="0">
                                          <p:val>
                                            <p:strVal val="#ppt_y-.03"/>
                                          </p:val>
                                        </p:tav>
                                        <p:tav tm="100000">
                                          <p:val>
                                            <p:strVal val="#ppt_y"/>
                                          </p:val>
                                        </p:tav>
                                      </p:tavLst>
                                    </p:anim>
                                  </p:childTnLst>
                                </p:cTn>
                              </p:par>
                              <p:par>
                                <p:cTn id="119" presetID="37" presetClass="entr" presetSubtype="0" fill="hold" nodeType="withEffect">
                                  <p:stCondLst>
                                    <p:cond delay="0"/>
                                  </p:stCondLst>
                                  <p:childTnLst>
                                    <p:set>
                                      <p:cBhvr>
                                        <p:cTn id="120" dur="1" fill="hold">
                                          <p:stCondLst>
                                            <p:cond delay="0"/>
                                          </p:stCondLst>
                                        </p:cTn>
                                        <p:tgtEl>
                                          <p:spTgt spid="29698">
                                            <p:txEl>
                                              <p:pRg st="19" end="19"/>
                                            </p:txEl>
                                          </p:spTgt>
                                        </p:tgtEl>
                                        <p:attrNameLst>
                                          <p:attrName>style.visibility</p:attrName>
                                        </p:attrNameLst>
                                      </p:cBhvr>
                                      <p:to>
                                        <p:strVal val="visible"/>
                                      </p:to>
                                    </p:set>
                                    <p:animEffect transition="in" filter="fade">
                                      <p:cBhvr>
                                        <p:cTn id="121" dur="1000"/>
                                        <p:tgtEl>
                                          <p:spTgt spid="29698">
                                            <p:txEl>
                                              <p:pRg st="19" end="19"/>
                                            </p:txEl>
                                          </p:spTgt>
                                        </p:tgtEl>
                                      </p:cBhvr>
                                    </p:animEffect>
                                    <p:anim calcmode="lin" valueType="num">
                                      <p:cBhvr>
                                        <p:cTn id="122" dur="1000" fill="hold"/>
                                        <p:tgtEl>
                                          <p:spTgt spid="29698">
                                            <p:txEl>
                                              <p:pRg st="19" end="19"/>
                                            </p:txEl>
                                          </p:spTgt>
                                        </p:tgtEl>
                                        <p:attrNameLst>
                                          <p:attrName>ppt_x</p:attrName>
                                        </p:attrNameLst>
                                      </p:cBhvr>
                                      <p:tavLst>
                                        <p:tav tm="0">
                                          <p:val>
                                            <p:strVal val="#ppt_x"/>
                                          </p:val>
                                        </p:tav>
                                        <p:tav tm="100000">
                                          <p:val>
                                            <p:strVal val="#ppt_x"/>
                                          </p:val>
                                        </p:tav>
                                      </p:tavLst>
                                    </p:anim>
                                    <p:anim calcmode="lin" valueType="num">
                                      <p:cBhvr>
                                        <p:cTn id="123" dur="900" decel="100000" fill="hold"/>
                                        <p:tgtEl>
                                          <p:spTgt spid="29698">
                                            <p:txEl>
                                              <p:pRg st="19" end="19"/>
                                            </p:txEl>
                                          </p:spTgt>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9698">
                                            <p:txEl>
                                              <p:pRg st="19" end="19"/>
                                            </p:txEl>
                                          </p:spTgt>
                                        </p:tgtEl>
                                        <p:attrNameLst>
                                          <p:attrName>ppt_y</p:attrName>
                                        </p:attrNameLst>
                                      </p:cBhvr>
                                      <p:tavLst>
                                        <p:tav tm="0">
                                          <p:val>
                                            <p:strVal val="#ppt_y-.03"/>
                                          </p:val>
                                        </p:tav>
                                        <p:tav tm="100000">
                                          <p:val>
                                            <p:strVal val="#ppt_y"/>
                                          </p:val>
                                        </p:tav>
                                      </p:tavLst>
                                    </p:anim>
                                  </p:childTnLst>
                                </p:cTn>
                              </p:par>
                              <p:par>
                                <p:cTn id="125" presetID="37" presetClass="entr" presetSubtype="0" fill="hold" nodeType="withEffect">
                                  <p:stCondLst>
                                    <p:cond delay="0"/>
                                  </p:stCondLst>
                                  <p:childTnLst>
                                    <p:set>
                                      <p:cBhvr>
                                        <p:cTn id="126" dur="1" fill="hold">
                                          <p:stCondLst>
                                            <p:cond delay="0"/>
                                          </p:stCondLst>
                                        </p:cTn>
                                        <p:tgtEl>
                                          <p:spTgt spid="29698">
                                            <p:txEl>
                                              <p:pRg st="20" end="20"/>
                                            </p:txEl>
                                          </p:spTgt>
                                        </p:tgtEl>
                                        <p:attrNameLst>
                                          <p:attrName>style.visibility</p:attrName>
                                        </p:attrNameLst>
                                      </p:cBhvr>
                                      <p:to>
                                        <p:strVal val="visible"/>
                                      </p:to>
                                    </p:set>
                                    <p:animEffect transition="in" filter="fade">
                                      <p:cBhvr>
                                        <p:cTn id="127" dur="1000"/>
                                        <p:tgtEl>
                                          <p:spTgt spid="29698">
                                            <p:txEl>
                                              <p:pRg st="20" end="20"/>
                                            </p:txEl>
                                          </p:spTgt>
                                        </p:tgtEl>
                                      </p:cBhvr>
                                    </p:animEffect>
                                    <p:anim calcmode="lin" valueType="num">
                                      <p:cBhvr>
                                        <p:cTn id="128" dur="1000" fill="hold"/>
                                        <p:tgtEl>
                                          <p:spTgt spid="29698">
                                            <p:txEl>
                                              <p:pRg st="20" end="20"/>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29698">
                                            <p:txEl>
                                              <p:pRg st="20" end="20"/>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9698">
                                            <p:txEl>
                                              <p:pRg st="20" end="20"/>
                                            </p:txEl>
                                          </p:spTgt>
                                        </p:tgtEl>
                                        <p:attrNameLst>
                                          <p:attrName>ppt_y</p:attrName>
                                        </p:attrNameLst>
                                      </p:cBhvr>
                                      <p:tavLst>
                                        <p:tav tm="0">
                                          <p:val>
                                            <p:strVal val="#ppt_y-.03"/>
                                          </p:val>
                                        </p:tav>
                                        <p:tav tm="100000">
                                          <p:val>
                                            <p:strVal val="#ppt_y"/>
                                          </p:val>
                                        </p:tav>
                                      </p:tavLst>
                                    </p:anim>
                                  </p:childTnLst>
                                </p:cTn>
                              </p:par>
                              <p:par>
                                <p:cTn id="131" presetID="37" presetClass="entr" presetSubtype="0" fill="hold" nodeType="withEffect">
                                  <p:stCondLst>
                                    <p:cond delay="0"/>
                                  </p:stCondLst>
                                  <p:childTnLst>
                                    <p:set>
                                      <p:cBhvr>
                                        <p:cTn id="132" dur="1" fill="hold">
                                          <p:stCondLst>
                                            <p:cond delay="0"/>
                                          </p:stCondLst>
                                        </p:cTn>
                                        <p:tgtEl>
                                          <p:spTgt spid="29698">
                                            <p:txEl>
                                              <p:pRg st="21" end="21"/>
                                            </p:txEl>
                                          </p:spTgt>
                                        </p:tgtEl>
                                        <p:attrNameLst>
                                          <p:attrName>style.visibility</p:attrName>
                                        </p:attrNameLst>
                                      </p:cBhvr>
                                      <p:to>
                                        <p:strVal val="visible"/>
                                      </p:to>
                                    </p:set>
                                    <p:animEffect transition="in" filter="fade">
                                      <p:cBhvr>
                                        <p:cTn id="133" dur="1000"/>
                                        <p:tgtEl>
                                          <p:spTgt spid="29698">
                                            <p:txEl>
                                              <p:pRg st="21" end="21"/>
                                            </p:txEl>
                                          </p:spTgt>
                                        </p:tgtEl>
                                      </p:cBhvr>
                                    </p:animEffect>
                                    <p:anim calcmode="lin" valueType="num">
                                      <p:cBhvr>
                                        <p:cTn id="134" dur="1000" fill="hold"/>
                                        <p:tgtEl>
                                          <p:spTgt spid="29698">
                                            <p:txEl>
                                              <p:pRg st="21" end="21"/>
                                            </p:txEl>
                                          </p:spTgt>
                                        </p:tgtEl>
                                        <p:attrNameLst>
                                          <p:attrName>ppt_x</p:attrName>
                                        </p:attrNameLst>
                                      </p:cBhvr>
                                      <p:tavLst>
                                        <p:tav tm="0">
                                          <p:val>
                                            <p:strVal val="#ppt_x"/>
                                          </p:val>
                                        </p:tav>
                                        <p:tav tm="100000">
                                          <p:val>
                                            <p:strVal val="#ppt_x"/>
                                          </p:val>
                                        </p:tav>
                                      </p:tavLst>
                                    </p:anim>
                                    <p:anim calcmode="lin" valueType="num">
                                      <p:cBhvr>
                                        <p:cTn id="135" dur="900" decel="100000" fill="hold"/>
                                        <p:tgtEl>
                                          <p:spTgt spid="29698">
                                            <p:txEl>
                                              <p:pRg st="21" end="21"/>
                                            </p:txEl>
                                          </p:spTgt>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9698">
                                            <p:txEl>
                                              <p:pRg st="21" end="21"/>
                                            </p:txEl>
                                          </p:spTgt>
                                        </p:tgtEl>
                                        <p:attrNameLst>
                                          <p:attrName>ppt_y</p:attrName>
                                        </p:attrNameLst>
                                      </p:cBhvr>
                                      <p:tavLst>
                                        <p:tav tm="0">
                                          <p:val>
                                            <p:strVal val="#ppt_y-.03"/>
                                          </p:val>
                                        </p:tav>
                                        <p:tav tm="100000">
                                          <p:val>
                                            <p:strVal val="#ppt_y"/>
                                          </p:val>
                                        </p:tav>
                                      </p:tavLst>
                                    </p:anim>
                                  </p:childTnLst>
                                </p:cTn>
                              </p:par>
                              <p:par>
                                <p:cTn id="137" presetID="37" presetClass="entr" presetSubtype="0" fill="hold" nodeType="withEffect">
                                  <p:stCondLst>
                                    <p:cond delay="0"/>
                                  </p:stCondLst>
                                  <p:childTnLst>
                                    <p:set>
                                      <p:cBhvr>
                                        <p:cTn id="138" dur="1" fill="hold">
                                          <p:stCondLst>
                                            <p:cond delay="0"/>
                                          </p:stCondLst>
                                        </p:cTn>
                                        <p:tgtEl>
                                          <p:spTgt spid="29698">
                                            <p:txEl>
                                              <p:pRg st="22" end="22"/>
                                            </p:txEl>
                                          </p:spTgt>
                                        </p:tgtEl>
                                        <p:attrNameLst>
                                          <p:attrName>style.visibility</p:attrName>
                                        </p:attrNameLst>
                                      </p:cBhvr>
                                      <p:to>
                                        <p:strVal val="visible"/>
                                      </p:to>
                                    </p:set>
                                    <p:animEffect transition="in" filter="fade">
                                      <p:cBhvr>
                                        <p:cTn id="139" dur="1000"/>
                                        <p:tgtEl>
                                          <p:spTgt spid="29698">
                                            <p:txEl>
                                              <p:pRg st="22" end="22"/>
                                            </p:txEl>
                                          </p:spTgt>
                                        </p:tgtEl>
                                      </p:cBhvr>
                                    </p:animEffect>
                                    <p:anim calcmode="lin" valueType="num">
                                      <p:cBhvr>
                                        <p:cTn id="140" dur="1000" fill="hold"/>
                                        <p:tgtEl>
                                          <p:spTgt spid="29698">
                                            <p:txEl>
                                              <p:pRg st="22" end="22"/>
                                            </p:txEl>
                                          </p:spTgt>
                                        </p:tgtEl>
                                        <p:attrNameLst>
                                          <p:attrName>ppt_x</p:attrName>
                                        </p:attrNameLst>
                                      </p:cBhvr>
                                      <p:tavLst>
                                        <p:tav tm="0">
                                          <p:val>
                                            <p:strVal val="#ppt_x"/>
                                          </p:val>
                                        </p:tav>
                                        <p:tav tm="100000">
                                          <p:val>
                                            <p:strVal val="#ppt_x"/>
                                          </p:val>
                                        </p:tav>
                                      </p:tavLst>
                                    </p:anim>
                                    <p:anim calcmode="lin" valueType="num">
                                      <p:cBhvr>
                                        <p:cTn id="141" dur="900" decel="100000" fill="hold"/>
                                        <p:tgtEl>
                                          <p:spTgt spid="29698">
                                            <p:txEl>
                                              <p:pRg st="22" end="22"/>
                                            </p:txEl>
                                          </p:spTgt>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698">
                                            <p:txEl>
                                              <p:pRg st="22" end="22"/>
                                            </p:txEl>
                                          </p:spTgt>
                                        </p:tgtEl>
                                        <p:attrNameLst>
                                          <p:attrName>ppt_y</p:attrName>
                                        </p:attrNameLst>
                                      </p:cBhvr>
                                      <p:tavLst>
                                        <p:tav tm="0">
                                          <p:val>
                                            <p:strVal val="#ppt_y-.03"/>
                                          </p:val>
                                        </p:tav>
                                        <p:tav tm="100000">
                                          <p:val>
                                            <p:strVal val="#ppt_y"/>
                                          </p:val>
                                        </p:tav>
                                      </p:tavLst>
                                    </p:anim>
                                  </p:childTnLst>
                                </p:cTn>
                              </p:par>
                              <p:par>
                                <p:cTn id="143" presetID="37" presetClass="entr" presetSubtype="0" fill="hold" nodeType="withEffect">
                                  <p:stCondLst>
                                    <p:cond delay="0"/>
                                  </p:stCondLst>
                                  <p:childTnLst>
                                    <p:set>
                                      <p:cBhvr>
                                        <p:cTn id="144" dur="1" fill="hold">
                                          <p:stCondLst>
                                            <p:cond delay="0"/>
                                          </p:stCondLst>
                                        </p:cTn>
                                        <p:tgtEl>
                                          <p:spTgt spid="29698">
                                            <p:txEl>
                                              <p:pRg st="23" end="23"/>
                                            </p:txEl>
                                          </p:spTgt>
                                        </p:tgtEl>
                                        <p:attrNameLst>
                                          <p:attrName>style.visibility</p:attrName>
                                        </p:attrNameLst>
                                      </p:cBhvr>
                                      <p:to>
                                        <p:strVal val="visible"/>
                                      </p:to>
                                    </p:set>
                                    <p:animEffect transition="in" filter="fade">
                                      <p:cBhvr>
                                        <p:cTn id="145" dur="1000"/>
                                        <p:tgtEl>
                                          <p:spTgt spid="29698">
                                            <p:txEl>
                                              <p:pRg st="23" end="23"/>
                                            </p:txEl>
                                          </p:spTgt>
                                        </p:tgtEl>
                                      </p:cBhvr>
                                    </p:animEffect>
                                    <p:anim calcmode="lin" valueType="num">
                                      <p:cBhvr>
                                        <p:cTn id="146" dur="1000" fill="hold"/>
                                        <p:tgtEl>
                                          <p:spTgt spid="29698">
                                            <p:txEl>
                                              <p:pRg st="23" end="23"/>
                                            </p:txEl>
                                          </p:spTgt>
                                        </p:tgtEl>
                                        <p:attrNameLst>
                                          <p:attrName>ppt_x</p:attrName>
                                        </p:attrNameLst>
                                      </p:cBhvr>
                                      <p:tavLst>
                                        <p:tav tm="0">
                                          <p:val>
                                            <p:strVal val="#ppt_x"/>
                                          </p:val>
                                        </p:tav>
                                        <p:tav tm="100000">
                                          <p:val>
                                            <p:strVal val="#ppt_x"/>
                                          </p:val>
                                        </p:tav>
                                      </p:tavLst>
                                    </p:anim>
                                    <p:anim calcmode="lin" valueType="num">
                                      <p:cBhvr>
                                        <p:cTn id="147" dur="900" decel="100000" fill="hold"/>
                                        <p:tgtEl>
                                          <p:spTgt spid="29698">
                                            <p:txEl>
                                              <p:pRg st="23" end="23"/>
                                            </p:txEl>
                                          </p:spTgt>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9698">
                                            <p:txEl>
                                              <p:pRg st="23" end="23"/>
                                            </p:txEl>
                                          </p:spTgt>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29698">
                                            <p:txEl>
                                              <p:pRg st="24" end="24"/>
                                            </p:txEl>
                                          </p:spTgt>
                                        </p:tgtEl>
                                        <p:attrNameLst>
                                          <p:attrName>style.visibility</p:attrName>
                                        </p:attrNameLst>
                                      </p:cBhvr>
                                      <p:to>
                                        <p:strVal val="visible"/>
                                      </p:to>
                                    </p:set>
                                    <p:animEffect transition="in" filter="fade">
                                      <p:cBhvr>
                                        <p:cTn id="151" dur="1000"/>
                                        <p:tgtEl>
                                          <p:spTgt spid="29698">
                                            <p:txEl>
                                              <p:pRg st="24" end="24"/>
                                            </p:txEl>
                                          </p:spTgt>
                                        </p:tgtEl>
                                      </p:cBhvr>
                                    </p:animEffect>
                                    <p:anim calcmode="lin" valueType="num">
                                      <p:cBhvr>
                                        <p:cTn id="152" dur="1000" fill="hold"/>
                                        <p:tgtEl>
                                          <p:spTgt spid="29698">
                                            <p:txEl>
                                              <p:pRg st="24" end="24"/>
                                            </p:txEl>
                                          </p:spTgt>
                                        </p:tgtEl>
                                        <p:attrNameLst>
                                          <p:attrName>ppt_x</p:attrName>
                                        </p:attrNameLst>
                                      </p:cBhvr>
                                      <p:tavLst>
                                        <p:tav tm="0">
                                          <p:val>
                                            <p:strVal val="#ppt_x"/>
                                          </p:val>
                                        </p:tav>
                                        <p:tav tm="100000">
                                          <p:val>
                                            <p:strVal val="#ppt_x"/>
                                          </p:val>
                                        </p:tav>
                                      </p:tavLst>
                                    </p:anim>
                                    <p:anim calcmode="lin" valueType="num">
                                      <p:cBhvr>
                                        <p:cTn id="153" dur="900" decel="100000" fill="hold"/>
                                        <p:tgtEl>
                                          <p:spTgt spid="29698">
                                            <p:txEl>
                                              <p:pRg st="24" end="24"/>
                                            </p:txEl>
                                          </p:spTgt>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29698">
                                            <p:txEl>
                                              <p:pRg st="24" end="24"/>
                                            </p:txEl>
                                          </p:spTgt>
                                        </p:tgtEl>
                                        <p:attrNameLst>
                                          <p:attrName>ppt_y</p:attrName>
                                        </p:attrNameLst>
                                      </p:cBhvr>
                                      <p:tavLst>
                                        <p:tav tm="0">
                                          <p:val>
                                            <p:strVal val="#ppt_y-.03"/>
                                          </p:val>
                                        </p:tav>
                                        <p:tav tm="100000">
                                          <p:val>
                                            <p:strVal val="#ppt_y"/>
                                          </p:val>
                                        </p:tav>
                                      </p:tavLst>
                                    </p:anim>
                                  </p:childTnLst>
                                </p:cTn>
                              </p:par>
                              <p:par>
                                <p:cTn id="155" presetID="37" presetClass="entr" presetSubtype="0" fill="hold" nodeType="withEffect">
                                  <p:stCondLst>
                                    <p:cond delay="0"/>
                                  </p:stCondLst>
                                  <p:childTnLst>
                                    <p:set>
                                      <p:cBhvr>
                                        <p:cTn id="156" dur="1" fill="hold">
                                          <p:stCondLst>
                                            <p:cond delay="0"/>
                                          </p:stCondLst>
                                        </p:cTn>
                                        <p:tgtEl>
                                          <p:spTgt spid="29698">
                                            <p:txEl>
                                              <p:pRg st="25" end="25"/>
                                            </p:txEl>
                                          </p:spTgt>
                                        </p:tgtEl>
                                        <p:attrNameLst>
                                          <p:attrName>style.visibility</p:attrName>
                                        </p:attrNameLst>
                                      </p:cBhvr>
                                      <p:to>
                                        <p:strVal val="visible"/>
                                      </p:to>
                                    </p:set>
                                    <p:animEffect transition="in" filter="fade">
                                      <p:cBhvr>
                                        <p:cTn id="157" dur="1000"/>
                                        <p:tgtEl>
                                          <p:spTgt spid="29698">
                                            <p:txEl>
                                              <p:pRg st="25" end="25"/>
                                            </p:txEl>
                                          </p:spTgt>
                                        </p:tgtEl>
                                      </p:cBhvr>
                                    </p:animEffect>
                                    <p:anim calcmode="lin" valueType="num">
                                      <p:cBhvr>
                                        <p:cTn id="158" dur="1000" fill="hold"/>
                                        <p:tgtEl>
                                          <p:spTgt spid="29698">
                                            <p:txEl>
                                              <p:pRg st="25" end="25"/>
                                            </p:txEl>
                                          </p:spTgt>
                                        </p:tgtEl>
                                        <p:attrNameLst>
                                          <p:attrName>ppt_x</p:attrName>
                                        </p:attrNameLst>
                                      </p:cBhvr>
                                      <p:tavLst>
                                        <p:tav tm="0">
                                          <p:val>
                                            <p:strVal val="#ppt_x"/>
                                          </p:val>
                                        </p:tav>
                                        <p:tav tm="100000">
                                          <p:val>
                                            <p:strVal val="#ppt_x"/>
                                          </p:val>
                                        </p:tav>
                                      </p:tavLst>
                                    </p:anim>
                                    <p:anim calcmode="lin" valueType="num">
                                      <p:cBhvr>
                                        <p:cTn id="159" dur="900" decel="100000" fill="hold"/>
                                        <p:tgtEl>
                                          <p:spTgt spid="29698">
                                            <p:txEl>
                                              <p:pRg st="25" end="25"/>
                                            </p:txEl>
                                          </p:spTgt>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29698">
                                            <p:txEl>
                                              <p:pRg st="25" end="25"/>
                                            </p:txEl>
                                          </p:spTgt>
                                        </p:tgtEl>
                                        <p:attrNameLst>
                                          <p:attrName>ppt_y</p:attrName>
                                        </p:attrNameLst>
                                      </p:cBhvr>
                                      <p:tavLst>
                                        <p:tav tm="0">
                                          <p:val>
                                            <p:strVal val="#ppt_y-.03"/>
                                          </p:val>
                                        </p:tav>
                                        <p:tav tm="100000">
                                          <p:val>
                                            <p:strVal val="#ppt_y"/>
                                          </p:val>
                                        </p:tav>
                                      </p:tavLst>
                                    </p:anim>
                                  </p:childTnLst>
                                </p:cTn>
                              </p:par>
                              <p:par>
                                <p:cTn id="161" presetID="37" presetClass="entr" presetSubtype="0" fill="hold" nodeType="withEffect">
                                  <p:stCondLst>
                                    <p:cond delay="0"/>
                                  </p:stCondLst>
                                  <p:childTnLst>
                                    <p:set>
                                      <p:cBhvr>
                                        <p:cTn id="162" dur="1" fill="hold">
                                          <p:stCondLst>
                                            <p:cond delay="0"/>
                                          </p:stCondLst>
                                        </p:cTn>
                                        <p:tgtEl>
                                          <p:spTgt spid="29698">
                                            <p:txEl>
                                              <p:pRg st="26" end="26"/>
                                            </p:txEl>
                                          </p:spTgt>
                                        </p:tgtEl>
                                        <p:attrNameLst>
                                          <p:attrName>style.visibility</p:attrName>
                                        </p:attrNameLst>
                                      </p:cBhvr>
                                      <p:to>
                                        <p:strVal val="visible"/>
                                      </p:to>
                                    </p:set>
                                    <p:animEffect transition="in" filter="fade">
                                      <p:cBhvr>
                                        <p:cTn id="163" dur="1000"/>
                                        <p:tgtEl>
                                          <p:spTgt spid="29698">
                                            <p:txEl>
                                              <p:pRg st="26" end="26"/>
                                            </p:txEl>
                                          </p:spTgt>
                                        </p:tgtEl>
                                      </p:cBhvr>
                                    </p:animEffect>
                                    <p:anim calcmode="lin" valueType="num">
                                      <p:cBhvr>
                                        <p:cTn id="164" dur="1000" fill="hold"/>
                                        <p:tgtEl>
                                          <p:spTgt spid="29698">
                                            <p:txEl>
                                              <p:pRg st="26" end="26"/>
                                            </p:txEl>
                                          </p:spTgt>
                                        </p:tgtEl>
                                        <p:attrNameLst>
                                          <p:attrName>ppt_x</p:attrName>
                                        </p:attrNameLst>
                                      </p:cBhvr>
                                      <p:tavLst>
                                        <p:tav tm="0">
                                          <p:val>
                                            <p:strVal val="#ppt_x"/>
                                          </p:val>
                                        </p:tav>
                                        <p:tav tm="100000">
                                          <p:val>
                                            <p:strVal val="#ppt_x"/>
                                          </p:val>
                                        </p:tav>
                                      </p:tavLst>
                                    </p:anim>
                                    <p:anim calcmode="lin" valueType="num">
                                      <p:cBhvr>
                                        <p:cTn id="165" dur="900" decel="100000" fill="hold"/>
                                        <p:tgtEl>
                                          <p:spTgt spid="29698">
                                            <p:txEl>
                                              <p:pRg st="26" end="26"/>
                                            </p:txEl>
                                          </p:spTgt>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29698">
                                            <p:txEl>
                                              <p:pRg st="26" end="26"/>
                                            </p:txEl>
                                          </p:spTgt>
                                        </p:tgtEl>
                                        <p:attrNameLst>
                                          <p:attrName>ppt_y</p:attrName>
                                        </p:attrNameLst>
                                      </p:cBhvr>
                                      <p:tavLst>
                                        <p:tav tm="0">
                                          <p:val>
                                            <p:strVal val="#ppt_y-.03"/>
                                          </p:val>
                                        </p:tav>
                                        <p:tav tm="100000">
                                          <p:val>
                                            <p:strVal val="#ppt_y"/>
                                          </p:val>
                                        </p:tav>
                                      </p:tavLst>
                                    </p:anim>
                                  </p:childTnLst>
                                </p:cTn>
                              </p:par>
                              <p:par>
                                <p:cTn id="167" presetID="37" presetClass="entr" presetSubtype="0" fill="hold" nodeType="withEffect">
                                  <p:stCondLst>
                                    <p:cond delay="0"/>
                                  </p:stCondLst>
                                  <p:childTnLst>
                                    <p:set>
                                      <p:cBhvr>
                                        <p:cTn id="168" dur="1" fill="hold">
                                          <p:stCondLst>
                                            <p:cond delay="0"/>
                                          </p:stCondLst>
                                        </p:cTn>
                                        <p:tgtEl>
                                          <p:spTgt spid="29698">
                                            <p:txEl>
                                              <p:pRg st="27" end="27"/>
                                            </p:txEl>
                                          </p:spTgt>
                                        </p:tgtEl>
                                        <p:attrNameLst>
                                          <p:attrName>style.visibility</p:attrName>
                                        </p:attrNameLst>
                                      </p:cBhvr>
                                      <p:to>
                                        <p:strVal val="visible"/>
                                      </p:to>
                                    </p:set>
                                    <p:animEffect transition="in" filter="fade">
                                      <p:cBhvr>
                                        <p:cTn id="169" dur="1000"/>
                                        <p:tgtEl>
                                          <p:spTgt spid="29698">
                                            <p:txEl>
                                              <p:pRg st="27" end="27"/>
                                            </p:txEl>
                                          </p:spTgt>
                                        </p:tgtEl>
                                      </p:cBhvr>
                                    </p:animEffect>
                                    <p:anim calcmode="lin" valueType="num">
                                      <p:cBhvr>
                                        <p:cTn id="170" dur="1000" fill="hold"/>
                                        <p:tgtEl>
                                          <p:spTgt spid="29698">
                                            <p:txEl>
                                              <p:pRg st="27" end="27"/>
                                            </p:txEl>
                                          </p:spTgt>
                                        </p:tgtEl>
                                        <p:attrNameLst>
                                          <p:attrName>ppt_x</p:attrName>
                                        </p:attrNameLst>
                                      </p:cBhvr>
                                      <p:tavLst>
                                        <p:tav tm="0">
                                          <p:val>
                                            <p:strVal val="#ppt_x"/>
                                          </p:val>
                                        </p:tav>
                                        <p:tav tm="100000">
                                          <p:val>
                                            <p:strVal val="#ppt_x"/>
                                          </p:val>
                                        </p:tav>
                                      </p:tavLst>
                                    </p:anim>
                                    <p:anim calcmode="lin" valueType="num">
                                      <p:cBhvr>
                                        <p:cTn id="171" dur="900" decel="100000" fill="hold"/>
                                        <p:tgtEl>
                                          <p:spTgt spid="29698">
                                            <p:txEl>
                                              <p:pRg st="27" end="27"/>
                                            </p:txEl>
                                          </p:spTgt>
                                        </p:tgtEl>
                                        <p:attrNameLst>
                                          <p:attrName>ppt_y</p:attrName>
                                        </p:attrNameLst>
                                      </p:cBhvr>
                                      <p:tavLst>
                                        <p:tav tm="0">
                                          <p:val>
                                            <p:strVal val="#ppt_y+1"/>
                                          </p:val>
                                        </p:tav>
                                        <p:tav tm="100000">
                                          <p:val>
                                            <p:strVal val="#ppt_y-.03"/>
                                          </p:val>
                                        </p:tav>
                                      </p:tavLst>
                                    </p:anim>
                                    <p:anim calcmode="lin" valueType="num">
                                      <p:cBhvr>
                                        <p:cTn id="172" dur="100" accel="100000" fill="hold">
                                          <p:stCondLst>
                                            <p:cond delay="900"/>
                                          </p:stCondLst>
                                        </p:cTn>
                                        <p:tgtEl>
                                          <p:spTgt spid="29698">
                                            <p:txEl>
                                              <p:pRg st="27" end="27"/>
                                            </p:txEl>
                                          </p:spTgt>
                                        </p:tgtEl>
                                        <p:attrNameLst>
                                          <p:attrName>ppt_y</p:attrName>
                                        </p:attrNameLst>
                                      </p:cBhvr>
                                      <p:tavLst>
                                        <p:tav tm="0">
                                          <p:val>
                                            <p:strVal val="#ppt_y-.03"/>
                                          </p:val>
                                        </p:tav>
                                        <p:tav tm="100000">
                                          <p:val>
                                            <p:strVal val="#ppt_y"/>
                                          </p:val>
                                        </p:tav>
                                      </p:tavLst>
                                    </p:anim>
                                  </p:childTnLst>
                                </p:cTn>
                              </p:par>
                              <p:par>
                                <p:cTn id="173" presetID="37" presetClass="entr" presetSubtype="0" fill="hold" nodeType="withEffect">
                                  <p:stCondLst>
                                    <p:cond delay="0"/>
                                  </p:stCondLst>
                                  <p:childTnLst>
                                    <p:set>
                                      <p:cBhvr>
                                        <p:cTn id="174" dur="1" fill="hold">
                                          <p:stCondLst>
                                            <p:cond delay="0"/>
                                          </p:stCondLst>
                                        </p:cTn>
                                        <p:tgtEl>
                                          <p:spTgt spid="29698">
                                            <p:txEl>
                                              <p:pRg st="28" end="28"/>
                                            </p:txEl>
                                          </p:spTgt>
                                        </p:tgtEl>
                                        <p:attrNameLst>
                                          <p:attrName>style.visibility</p:attrName>
                                        </p:attrNameLst>
                                      </p:cBhvr>
                                      <p:to>
                                        <p:strVal val="visible"/>
                                      </p:to>
                                    </p:set>
                                    <p:animEffect transition="in" filter="fade">
                                      <p:cBhvr>
                                        <p:cTn id="175" dur="1000"/>
                                        <p:tgtEl>
                                          <p:spTgt spid="29698">
                                            <p:txEl>
                                              <p:pRg st="28" end="28"/>
                                            </p:txEl>
                                          </p:spTgt>
                                        </p:tgtEl>
                                      </p:cBhvr>
                                    </p:animEffect>
                                    <p:anim calcmode="lin" valueType="num">
                                      <p:cBhvr>
                                        <p:cTn id="176" dur="1000" fill="hold"/>
                                        <p:tgtEl>
                                          <p:spTgt spid="29698">
                                            <p:txEl>
                                              <p:pRg st="28" end="28"/>
                                            </p:txEl>
                                          </p:spTgt>
                                        </p:tgtEl>
                                        <p:attrNameLst>
                                          <p:attrName>ppt_x</p:attrName>
                                        </p:attrNameLst>
                                      </p:cBhvr>
                                      <p:tavLst>
                                        <p:tav tm="0">
                                          <p:val>
                                            <p:strVal val="#ppt_x"/>
                                          </p:val>
                                        </p:tav>
                                        <p:tav tm="100000">
                                          <p:val>
                                            <p:strVal val="#ppt_x"/>
                                          </p:val>
                                        </p:tav>
                                      </p:tavLst>
                                    </p:anim>
                                    <p:anim calcmode="lin" valueType="num">
                                      <p:cBhvr>
                                        <p:cTn id="177" dur="900" decel="100000" fill="hold"/>
                                        <p:tgtEl>
                                          <p:spTgt spid="29698">
                                            <p:txEl>
                                              <p:pRg st="28" end="28"/>
                                            </p:txEl>
                                          </p:spTgt>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29698">
                                            <p:txEl>
                                              <p:pRg st="28" end="28"/>
                                            </p:txEl>
                                          </p:spTgt>
                                        </p:tgtEl>
                                        <p:attrNameLst>
                                          <p:attrName>ppt_y</p:attrName>
                                        </p:attrNameLst>
                                      </p:cBhvr>
                                      <p:tavLst>
                                        <p:tav tm="0">
                                          <p:val>
                                            <p:strVal val="#ppt_y-.03"/>
                                          </p:val>
                                        </p:tav>
                                        <p:tav tm="100000">
                                          <p:val>
                                            <p:strVal val="#ppt_y"/>
                                          </p:val>
                                        </p:tav>
                                      </p:tavLst>
                                    </p:anim>
                                  </p:childTnLst>
                                </p:cTn>
                              </p:par>
                              <p:par>
                                <p:cTn id="179" presetID="37" presetClass="entr" presetSubtype="0" fill="hold" nodeType="withEffect">
                                  <p:stCondLst>
                                    <p:cond delay="0"/>
                                  </p:stCondLst>
                                  <p:childTnLst>
                                    <p:set>
                                      <p:cBhvr>
                                        <p:cTn id="180" dur="1" fill="hold">
                                          <p:stCondLst>
                                            <p:cond delay="0"/>
                                          </p:stCondLst>
                                        </p:cTn>
                                        <p:tgtEl>
                                          <p:spTgt spid="29698">
                                            <p:txEl>
                                              <p:pRg st="29" end="29"/>
                                            </p:txEl>
                                          </p:spTgt>
                                        </p:tgtEl>
                                        <p:attrNameLst>
                                          <p:attrName>style.visibility</p:attrName>
                                        </p:attrNameLst>
                                      </p:cBhvr>
                                      <p:to>
                                        <p:strVal val="visible"/>
                                      </p:to>
                                    </p:set>
                                    <p:animEffect transition="in" filter="fade">
                                      <p:cBhvr>
                                        <p:cTn id="181" dur="1000"/>
                                        <p:tgtEl>
                                          <p:spTgt spid="29698">
                                            <p:txEl>
                                              <p:pRg st="29" end="29"/>
                                            </p:txEl>
                                          </p:spTgt>
                                        </p:tgtEl>
                                      </p:cBhvr>
                                    </p:animEffect>
                                    <p:anim calcmode="lin" valueType="num">
                                      <p:cBhvr>
                                        <p:cTn id="182" dur="1000" fill="hold"/>
                                        <p:tgtEl>
                                          <p:spTgt spid="29698">
                                            <p:txEl>
                                              <p:pRg st="29" end="29"/>
                                            </p:txEl>
                                          </p:spTgt>
                                        </p:tgtEl>
                                        <p:attrNameLst>
                                          <p:attrName>ppt_x</p:attrName>
                                        </p:attrNameLst>
                                      </p:cBhvr>
                                      <p:tavLst>
                                        <p:tav tm="0">
                                          <p:val>
                                            <p:strVal val="#ppt_x"/>
                                          </p:val>
                                        </p:tav>
                                        <p:tav tm="100000">
                                          <p:val>
                                            <p:strVal val="#ppt_x"/>
                                          </p:val>
                                        </p:tav>
                                      </p:tavLst>
                                    </p:anim>
                                    <p:anim calcmode="lin" valueType="num">
                                      <p:cBhvr>
                                        <p:cTn id="183" dur="900" decel="100000" fill="hold"/>
                                        <p:tgtEl>
                                          <p:spTgt spid="29698">
                                            <p:txEl>
                                              <p:pRg st="29" end="29"/>
                                            </p:txEl>
                                          </p:spTgt>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29698">
                                            <p:txEl>
                                              <p:pRg st="29" end="29"/>
                                            </p:txEl>
                                          </p:spTgt>
                                        </p:tgtEl>
                                        <p:attrNameLst>
                                          <p:attrName>ppt_y</p:attrName>
                                        </p:attrNameLst>
                                      </p:cBhvr>
                                      <p:tavLst>
                                        <p:tav tm="0">
                                          <p:val>
                                            <p:strVal val="#ppt_y-.03"/>
                                          </p:val>
                                        </p:tav>
                                        <p:tav tm="100000">
                                          <p:val>
                                            <p:strVal val="#ppt_y"/>
                                          </p:val>
                                        </p:tav>
                                      </p:tavLst>
                                    </p:anim>
                                  </p:childTnLst>
                                </p:cTn>
                              </p:par>
                              <p:par>
                                <p:cTn id="185" presetID="37" presetClass="entr" presetSubtype="0" fill="hold" nodeType="withEffect">
                                  <p:stCondLst>
                                    <p:cond delay="0"/>
                                  </p:stCondLst>
                                  <p:childTnLst>
                                    <p:set>
                                      <p:cBhvr>
                                        <p:cTn id="186" dur="1" fill="hold">
                                          <p:stCondLst>
                                            <p:cond delay="0"/>
                                          </p:stCondLst>
                                        </p:cTn>
                                        <p:tgtEl>
                                          <p:spTgt spid="29698">
                                            <p:txEl>
                                              <p:pRg st="30" end="30"/>
                                            </p:txEl>
                                          </p:spTgt>
                                        </p:tgtEl>
                                        <p:attrNameLst>
                                          <p:attrName>style.visibility</p:attrName>
                                        </p:attrNameLst>
                                      </p:cBhvr>
                                      <p:to>
                                        <p:strVal val="visible"/>
                                      </p:to>
                                    </p:set>
                                    <p:animEffect transition="in" filter="fade">
                                      <p:cBhvr>
                                        <p:cTn id="187" dur="1000"/>
                                        <p:tgtEl>
                                          <p:spTgt spid="29698">
                                            <p:txEl>
                                              <p:pRg st="30" end="30"/>
                                            </p:txEl>
                                          </p:spTgt>
                                        </p:tgtEl>
                                      </p:cBhvr>
                                    </p:animEffect>
                                    <p:anim calcmode="lin" valueType="num">
                                      <p:cBhvr>
                                        <p:cTn id="188" dur="1000" fill="hold"/>
                                        <p:tgtEl>
                                          <p:spTgt spid="29698">
                                            <p:txEl>
                                              <p:pRg st="30" end="30"/>
                                            </p:txEl>
                                          </p:spTgt>
                                        </p:tgtEl>
                                        <p:attrNameLst>
                                          <p:attrName>ppt_x</p:attrName>
                                        </p:attrNameLst>
                                      </p:cBhvr>
                                      <p:tavLst>
                                        <p:tav tm="0">
                                          <p:val>
                                            <p:strVal val="#ppt_x"/>
                                          </p:val>
                                        </p:tav>
                                        <p:tav tm="100000">
                                          <p:val>
                                            <p:strVal val="#ppt_x"/>
                                          </p:val>
                                        </p:tav>
                                      </p:tavLst>
                                    </p:anim>
                                    <p:anim calcmode="lin" valueType="num">
                                      <p:cBhvr>
                                        <p:cTn id="189" dur="900" decel="100000" fill="hold"/>
                                        <p:tgtEl>
                                          <p:spTgt spid="29698">
                                            <p:txEl>
                                              <p:pRg st="30" end="30"/>
                                            </p:txEl>
                                          </p:spTgt>
                                        </p:tgtEl>
                                        <p:attrNameLst>
                                          <p:attrName>ppt_y</p:attrName>
                                        </p:attrNameLst>
                                      </p:cBhvr>
                                      <p:tavLst>
                                        <p:tav tm="0">
                                          <p:val>
                                            <p:strVal val="#ppt_y+1"/>
                                          </p:val>
                                        </p:tav>
                                        <p:tav tm="100000">
                                          <p:val>
                                            <p:strVal val="#ppt_y-.03"/>
                                          </p:val>
                                        </p:tav>
                                      </p:tavLst>
                                    </p:anim>
                                    <p:anim calcmode="lin" valueType="num">
                                      <p:cBhvr>
                                        <p:cTn id="190" dur="100" accel="100000" fill="hold">
                                          <p:stCondLst>
                                            <p:cond delay="900"/>
                                          </p:stCondLst>
                                        </p:cTn>
                                        <p:tgtEl>
                                          <p:spTgt spid="29698">
                                            <p:txEl>
                                              <p:pRg st="30" end="30"/>
                                            </p:txEl>
                                          </p:spTgt>
                                        </p:tgtEl>
                                        <p:attrNameLst>
                                          <p:attrName>ppt_y</p:attrName>
                                        </p:attrNameLst>
                                      </p:cBhvr>
                                      <p:tavLst>
                                        <p:tav tm="0">
                                          <p:val>
                                            <p:strVal val="#ppt_y-.03"/>
                                          </p:val>
                                        </p:tav>
                                        <p:tav tm="100000">
                                          <p:val>
                                            <p:strVal val="#ppt_y"/>
                                          </p:val>
                                        </p:tav>
                                      </p:tavLst>
                                    </p:anim>
                                  </p:childTnLst>
                                </p:cTn>
                              </p:par>
                              <p:par>
                                <p:cTn id="191" presetID="37" presetClass="entr" presetSubtype="0" fill="hold" nodeType="withEffect">
                                  <p:stCondLst>
                                    <p:cond delay="0"/>
                                  </p:stCondLst>
                                  <p:childTnLst>
                                    <p:set>
                                      <p:cBhvr>
                                        <p:cTn id="192" dur="1" fill="hold">
                                          <p:stCondLst>
                                            <p:cond delay="0"/>
                                          </p:stCondLst>
                                        </p:cTn>
                                        <p:tgtEl>
                                          <p:spTgt spid="29698">
                                            <p:txEl>
                                              <p:pRg st="31" end="31"/>
                                            </p:txEl>
                                          </p:spTgt>
                                        </p:tgtEl>
                                        <p:attrNameLst>
                                          <p:attrName>style.visibility</p:attrName>
                                        </p:attrNameLst>
                                      </p:cBhvr>
                                      <p:to>
                                        <p:strVal val="visible"/>
                                      </p:to>
                                    </p:set>
                                    <p:animEffect transition="in" filter="fade">
                                      <p:cBhvr>
                                        <p:cTn id="193" dur="1000"/>
                                        <p:tgtEl>
                                          <p:spTgt spid="29698">
                                            <p:txEl>
                                              <p:pRg st="31" end="31"/>
                                            </p:txEl>
                                          </p:spTgt>
                                        </p:tgtEl>
                                      </p:cBhvr>
                                    </p:animEffect>
                                    <p:anim calcmode="lin" valueType="num">
                                      <p:cBhvr>
                                        <p:cTn id="194" dur="1000" fill="hold"/>
                                        <p:tgtEl>
                                          <p:spTgt spid="29698">
                                            <p:txEl>
                                              <p:pRg st="31" end="31"/>
                                            </p:txEl>
                                          </p:spTgt>
                                        </p:tgtEl>
                                        <p:attrNameLst>
                                          <p:attrName>ppt_x</p:attrName>
                                        </p:attrNameLst>
                                      </p:cBhvr>
                                      <p:tavLst>
                                        <p:tav tm="0">
                                          <p:val>
                                            <p:strVal val="#ppt_x"/>
                                          </p:val>
                                        </p:tav>
                                        <p:tav tm="100000">
                                          <p:val>
                                            <p:strVal val="#ppt_x"/>
                                          </p:val>
                                        </p:tav>
                                      </p:tavLst>
                                    </p:anim>
                                    <p:anim calcmode="lin" valueType="num">
                                      <p:cBhvr>
                                        <p:cTn id="195" dur="900" decel="100000" fill="hold"/>
                                        <p:tgtEl>
                                          <p:spTgt spid="29698">
                                            <p:txEl>
                                              <p:pRg st="31" end="31"/>
                                            </p:txEl>
                                          </p:spTgt>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29698">
                                            <p:txEl>
                                              <p:pRg st="31" end="31"/>
                                            </p:txEl>
                                          </p:spTgt>
                                        </p:tgtEl>
                                        <p:attrNameLst>
                                          <p:attrName>ppt_y</p:attrName>
                                        </p:attrNameLst>
                                      </p:cBhvr>
                                      <p:tavLst>
                                        <p:tav tm="0">
                                          <p:val>
                                            <p:strVal val="#ppt_y-.03"/>
                                          </p:val>
                                        </p:tav>
                                        <p:tav tm="100000">
                                          <p:val>
                                            <p:strVal val="#ppt_y"/>
                                          </p:val>
                                        </p:tav>
                                      </p:tavLst>
                                    </p:anim>
                                  </p:childTnLst>
                                </p:cTn>
                              </p:par>
                              <p:par>
                                <p:cTn id="197" presetID="37" presetClass="entr" presetSubtype="0" fill="hold" nodeType="withEffect">
                                  <p:stCondLst>
                                    <p:cond delay="0"/>
                                  </p:stCondLst>
                                  <p:childTnLst>
                                    <p:set>
                                      <p:cBhvr>
                                        <p:cTn id="198" dur="1" fill="hold">
                                          <p:stCondLst>
                                            <p:cond delay="0"/>
                                          </p:stCondLst>
                                        </p:cTn>
                                        <p:tgtEl>
                                          <p:spTgt spid="29698">
                                            <p:txEl>
                                              <p:pRg st="32" end="32"/>
                                            </p:txEl>
                                          </p:spTgt>
                                        </p:tgtEl>
                                        <p:attrNameLst>
                                          <p:attrName>style.visibility</p:attrName>
                                        </p:attrNameLst>
                                      </p:cBhvr>
                                      <p:to>
                                        <p:strVal val="visible"/>
                                      </p:to>
                                    </p:set>
                                    <p:animEffect transition="in" filter="fade">
                                      <p:cBhvr>
                                        <p:cTn id="199" dur="1000"/>
                                        <p:tgtEl>
                                          <p:spTgt spid="29698">
                                            <p:txEl>
                                              <p:pRg st="32" end="32"/>
                                            </p:txEl>
                                          </p:spTgt>
                                        </p:tgtEl>
                                      </p:cBhvr>
                                    </p:animEffect>
                                    <p:anim calcmode="lin" valueType="num">
                                      <p:cBhvr>
                                        <p:cTn id="200" dur="1000" fill="hold"/>
                                        <p:tgtEl>
                                          <p:spTgt spid="29698">
                                            <p:txEl>
                                              <p:pRg st="32" end="32"/>
                                            </p:txEl>
                                          </p:spTgt>
                                        </p:tgtEl>
                                        <p:attrNameLst>
                                          <p:attrName>ppt_x</p:attrName>
                                        </p:attrNameLst>
                                      </p:cBhvr>
                                      <p:tavLst>
                                        <p:tav tm="0">
                                          <p:val>
                                            <p:strVal val="#ppt_x"/>
                                          </p:val>
                                        </p:tav>
                                        <p:tav tm="100000">
                                          <p:val>
                                            <p:strVal val="#ppt_x"/>
                                          </p:val>
                                        </p:tav>
                                      </p:tavLst>
                                    </p:anim>
                                    <p:anim calcmode="lin" valueType="num">
                                      <p:cBhvr>
                                        <p:cTn id="201" dur="900" decel="100000" fill="hold"/>
                                        <p:tgtEl>
                                          <p:spTgt spid="29698">
                                            <p:txEl>
                                              <p:pRg st="32" end="32"/>
                                            </p:txEl>
                                          </p:spTgt>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29698">
                                            <p:txEl>
                                              <p:pRg st="32" end="32"/>
                                            </p:txEl>
                                          </p:spTgt>
                                        </p:tgtEl>
                                        <p:attrNameLst>
                                          <p:attrName>ppt_y</p:attrName>
                                        </p:attrNameLst>
                                      </p:cBhvr>
                                      <p:tavLst>
                                        <p:tav tm="0">
                                          <p:val>
                                            <p:strVal val="#ppt_y-.03"/>
                                          </p:val>
                                        </p:tav>
                                        <p:tav tm="100000">
                                          <p:val>
                                            <p:strVal val="#ppt_y"/>
                                          </p:val>
                                        </p:tav>
                                      </p:tavLst>
                                    </p:anim>
                                  </p:childTnLst>
                                </p:cTn>
                              </p:par>
                              <p:par>
                                <p:cTn id="203" presetID="37" presetClass="entr" presetSubtype="0" fill="hold" nodeType="withEffect">
                                  <p:stCondLst>
                                    <p:cond delay="0"/>
                                  </p:stCondLst>
                                  <p:childTnLst>
                                    <p:set>
                                      <p:cBhvr>
                                        <p:cTn id="204" dur="1" fill="hold">
                                          <p:stCondLst>
                                            <p:cond delay="0"/>
                                          </p:stCondLst>
                                        </p:cTn>
                                        <p:tgtEl>
                                          <p:spTgt spid="29698">
                                            <p:txEl>
                                              <p:pRg st="33" end="33"/>
                                            </p:txEl>
                                          </p:spTgt>
                                        </p:tgtEl>
                                        <p:attrNameLst>
                                          <p:attrName>style.visibility</p:attrName>
                                        </p:attrNameLst>
                                      </p:cBhvr>
                                      <p:to>
                                        <p:strVal val="visible"/>
                                      </p:to>
                                    </p:set>
                                    <p:animEffect transition="in" filter="fade">
                                      <p:cBhvr>
                                        <p:cTn id="205" dur="1000"/>
                                        <p:tgtEl>
                                          <p:spTgt spid="29698">
                                            <p:txEl>
                                              <p:pRg st="33" end="33"/>
                                            </p:txEl>
                                          </p:spTgt>
                                        </p:tgtEl>
                                      </p:cBhvr>
                                    </p:animEffect>
                                    <p:anim calcmode="lin" valueType="num">
                                      <p:cBhvr>
                                        <p:cTn id="206" dur="1000" fill="hold"/>
                                        <p:tgtEl>
                                          <p:spTgt spid="29698">
                                            <p:txEl>
                                              <p:pRg st="33" end="33"/>
                                            </p:txEl>
                                          </p:spTgt>
                                        </p:tgtEl>
                                        <p:attrNameLst>
                                          <p:attrName>ppt_x</p:attrName>
                                        </p:attrNameLst>
                                      </p:cBhvr>
                                      <p:tavLst>
                                        <p:tav tm="0">
                                          <p:val>
                                            <p:strVal val="#ppt_x"/>
                                          </p:val>
                                        </p:tav>
                                        <p:tav tm="100000">
                                          <p:val>
                                            <p:strVal val="#ppt_x"/>
                                          </p:val>
                                        </p:tav>
                                      </p:tavLst>
                                    </p:anim>
                                    <p:anim calcmode="lin" valueType="num">
                                      <p:cBhvr>
                                        <p:cTn id="207" dur="900" decel="100000" fill="hold"/>
                                        <p:tgtEl>
                                          <p:spTgt spid="29698">
                                            <p:txEl>
                                              <p:pRg st="33" end="33"/>
                                            </p:txEl>
                                          </p:spTgt>
                                        </p:tgtEl>
                                        <p:attrNameLst>
                                          <p:attrName>ppt_y</p:attrName>
                                        </p:attrNameLst>
                                      </p:cBhvr>
                                      <p:tavLst>
                                        <p:tav tm="0">
                                          <p:val>
                                            <p:strVal val="#ppt_y+1"/>
                                          </p:val>
                                        </p:tav>
                                        <p:tav tm="100000">
                                          <p:val>
                                            <p:strVal val="#ppt_y-.03"/>
                                          </p:val>
                                        </p:tav>
                                      </p:tavLst>
                                    </p:anim>
                                    <p:anim calcmode="lin" valueType="num">
                                      <p:cBhvr>
                                        <p:cTn id="208" dur="100" accel="100000" fill="hold">
                                          <p:stCondLst>
                                            <p:cond delay="900"/>
                                          </p:stCondLst>
                                        </p:cTn>
                                        <p:tgtEl>
                                          <p:spTgt spid="29698">
                                            <p:txEl>
                                              <p:pRg st="33" end="33"/>
                                            </p:txEl>
                                          </p:spTgt>
                                        </p:tgtEl>
                                        <p:attrNameLst>
                                          <p:attrName>ppt_y</p:attrName>
                                        </p:attrNameLst>
                                      </p:cBhvr>
                                      <p:tavLst>
                                        <p:tav tm="0">
                                          <p:val>
                                            <p:strVal val="#ppt_y-.03"/>
                                          </p:val>
                                        </p:tav>
                                        <p:tav tm="100000">
                                          <p:val>
                                            <p:strVal val="#ppt_y"/>
                                          </p:val>
                                        </p:tav>
                                      </p:tavLst>
                                    </p:anim>
                                  </p:childTnLst>
                                </p:cTn>
                              </p:par>
                              <p:par>
                                <p:cTn id="209" presetID="37" presetClass="entr" presetSubtype="0" fill="hold" nodeType="withEffect">
                                  <p:stCondLst>
                                    <p:cond delay="0"/>
                                  </p:stCondLst>
                                  <p:childTnLst>
                                    <p:set>
                                      <p:cBhvr>
                                        <p:cTn id="210" dur="1" fill="hold">
                                          <p:stCondLst>
                                            <p:cond delay="0"/>
                                          </p:stCondLst>
                                        </p:cTn>
                                        <p:tgtEl>
                                          <p:spTgt spid="29698">
                                            <p:txEl>
                                              <p:pRg st="34" end="34"/>
                                            </p:txEl>
                                          </p:spTgt>
                                        </p:tgtEl>
                                        <p:attrNameLst>
                                          <p:attrName>style.visibility</p:attrName>
                                        </p:attrNameLst>
                                      </p:cBhvr>
                                      <p:to>
                                        <p:strVal val="visible"/>
                                      </p:to>
                                    </p:set>
                                    <p:animEffect transition="in" filter="fade">
                                      <p:cBhvr>
                                        <p:cTn id="211" dur="1000"/>
                                        <p:tgtEl>
                                          <p:spTgt spid="29698">
                                            <p:txEl>
                                              <p:pRg st="34" end="34"/>
                                            </p:txEl>
                                          </p:spTgt>
                                        </p:tgtEl>
                                      </p:cBhvr>
                                    </p:animEffect>
                                    <p:anim calcmode="lin" valueType="num">
                                      <p:cBhvr>
                                        <p:cTn id="212" dur="1000" fill="hold"/>
                                        <p:tgtEl>
                                          <p:spTgt spid="29698">
                                            <p:txEl>
                                              <p:pRg st="34" end="34"/>
                                            </p:txEl>
                                          </p:spTgt>
                                        </p:tgtEl>
                                        <p:attrNameLst>
                                          <p:attrName>ppt_x</p:attrName>
                                        </p:attrNameLst>
                                      </p:cBhvr>
                                      <p:tavLst>
                                        <p:tav tm="0">
                                          <p:val>
                                            <p:strVal val="#ppt_x"/>
                                          </p:val>
                                        </p:tav>
                                        <p:tav tm="100000">
                                          <p:val>
                                            <p:strVal val="#ppt_x"/>
                                          </p:val>
                                        </p:tav>
                                      </p:tavLst>
                                    </p:anim>
                                    <p:anim calcmode="lin" valueType="num">
                                      <p:cBhvr>
                                        <p:cTn id="213" dur="900" decel="100000" fill="hold"/>
                                        <p:tgtEl>
                                          <p:spTgt spid="29698">
                                            <p:txEl>
                                              <p:pRg st="34" end="34"/>
                                            </p:txEl>
                                          </p:spTgt>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29698">
                                            <p:txEl>
                                              <p:pRg st="34" end="3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075.JPG"/>
          <p:cNvPicPr>
            <a:picLocks noGrp="1" noChangeAspect="1"/>
          </p:cNvPicPr>
          <p:nvPr>
            <p:ph idx="1"/>
          </p:nvPr>
        </p:nvPicPr>
        <p:blipFill>
          <a:blip r:embed="rId2" cstate="print"/>
          <a:stretch>
            <a:fillRect/>
          </a:stretch>
        </p:blipFill>
        <p:spPr>
          <a:xfrm>
            <a:off x="1971228" y="152400"/>
            <a:ext cx="5724972" cy="6553200"/>
          </a:xfrm>
        </p:spPr>
      </p:pic>
      <p:sp>
        <p:nvSpPr>
          <p:cNvPr id="2050" name="عنوان 1"/>
          <p:cNvSpPr>
            <a:spLocks/>
          </p:cNvSpPr>
          <p:nvPr/>
        </p:nvSpPr>
        <p:spPr bwMode="auto">
          <a:xfrm>
            <a:off x="685800" y="1524000"/>
            <a:ext cx="7772400" cy="2057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ar-SA" sz="4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rial" pitchFamily="34" charset="0"/>
            </a:endParaRPr>
          </a:p>
        </p:txBody>
      </p:sp>
      <p:sp>
        <p:nvSpPr>
          <p:cNvPr id="5" name="مربع نص 4"/>
          <p:cNvSpPr txBox="1"/>
          <p:nvPr/>
        </p:nvSpPr>
        <p:spPr>
          <a:xfrm>
            <a:off x="3429000" y="1219200"/>
            <a:ext cx="2819400" cy="4278094"/>
          </a:xfrm>
          <a:prstGeom prst="rect">
            <a:avLst/>
          </a:prstGeom>
          <a:noFill/>
        </p:spPr>
        <p:txBody>
          <a:bodyPr wrap="square" rtlCol="1">
            <a:spAutoFit/>
          </a:bodyPr>
          <a:lstStyle/>
          <a:p>
            <a:pPr lvl="0"/>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cs typeface="Times New Roman" pitchFamily="18" charset="0"/>
              </a:rPr>
              <a:t>ترتيب شجرة</a:t>
            </a:r>
          </a:p>
          <a:p>
            <a:pPr lvl="0"/>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cs typeface="Times New Roman" pitchFamily="18" charset="0"/>
              </a:rPr>
              <a:t> البحث الثنائية</a:t>
            </a:r>
            <a:endPar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endParaRPr>
          </a:p>
          <a:p>
            <a:pPr lvl="0"/>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rPr>
              <a:t>(tree for binary</a:t>
            </a:r>
          </a:p>
          <a:p>
            <a:pPr lvl="0"/>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rPr>
              <a:t> search tree)</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Times New Roman" pitchFamily="18" charset="0"/>
              </a:rPr>
            </a:br>
            <a:endPar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a:p>
            <a:endParaRPr lang="ar-SA" sz="36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3075" name="عنصر نائب للمحتوى 2"/>
          <p:cNvSpPr>
            <a:spLocks/>
          </p:cNvSpPr>
          <p:nvPr/>
        </p:nvSpPr>
        <p:spPr bwMode="auto">
          <a:xfrm>
            <a:off x="228600" y="914400"/>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1" eaLnBrk="0" fontAlgn="base" latinLnBrk="0" hangingPunct="0">
              <a:lnSpc>
                <a:spcPct val="100000"/>
              </a:lnSpc>
              <a:spcBef>
                <a:spcPct val="20000"/>
              </a:spcBef>
              <a:spcAft>
                <a:spcPct val="0"/>
              </a:spcAft>
              <a:buClr>
                <a:schemeClr val="folHlink"/>
              </a:buClr>
              <a:buSzPts val="1900"/>
              <a:buFont typeface="Wingdings" pitchFamily="2" charset="2"/>
              <a:buChar char="n"/>
              <a:tabLst/>
            </a:pP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الترتيب الشجرة البحث الثنائية (</a:t>
            </a:r>
            <a:r>
              <a:rPr kumimoji="0" lang="en-US" sz="3200" b="0" i="0" u="none" strike="noStrike" cap="none" normalizeH="0" baseline="0" dirty="0" smtClean="0">
                <a:ln>
                  <a:noFill/>
                </a:ln>
                <a:solidFill>
                  <a:schemeClr val="tx1"/>
                </a:solidFill>
                <a:effectLst/>
                <a:latin typeface="Times New Roman" pitchFamily="18" charset="0"/>
              </a:rPr>
              <a:t>tree for binary search tree</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ndParaRPr>
          </a:p>
          <a:p>
            <a:pPr marL="342900" marR="0" lvl="0" indent="-342900" algn="r" defTabSz="914400" rtl="1" eaLnBrk="0" fontAlgn="base" latinLnBrk="0" hangingPunct="0">
              <a:lnSpc>
                <a:spcPct val="100000"/>
              </a:lnSpc>
              <a:spcBef>
                <a:spcPct val="20000"/>
              </a:spcBef>
              <a:spcAft>
                <a:spcPct val="0"/>
              </a:spcAft>
              <a:buClr>
                <a:schemeClr val="folHlink"/>
              </a:buClr>
              <a:buSzPts val="1900"/>
              <a:buFont typeface="Wingdings" pitchFamily="2" charset="2"/>
              <a:buChar char="n"/>
              <a:tabLst/>
            </a:pP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الشجرة هي التي تكون فيها القيمة البيانية لأي عقدة أكبر من الفرع الأيسر لها وأصغر من قيمة الأيمن لها ,وتتألف من الجذر (</a:t>
            </a:r>
            <a:r>
              <a:rPr kumimoji="0" lang="en-US" sz="3200" b="0" i="0" u="none" strike="noStrike" cap="none" normalizeH="0" baseline="0" dirty="0" smtClean="0">
                <a:ln>
                  <a:noFill/>
                </a:ln>
                <a:solidFill>
                  <a:schemeClr val="tx1"/>
                </a:solidFill>
                <a:effectLst/>
                <a:latin typeface="Times New Roman" pitchFamily="18" charset="0"/>
              </a:rPr>
              <a:t>root</a:t>
            </a: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)والعقدة(</a:t>
            </a:r>
            <a:r>
              <a:rPr kumimoji="0" lang="en-US" sz="3200" b="0" i="0" u="none" strike="noStrike" cap="none" normalizeH="0" baseline="0" dirty="0" smtClean="0">
                <a:ln>
                  <a:noFill/>
                </a:ln>
                <a:solidFill>
                  <a:schemeClr val="tx1"/>
                </a:solidFill>
                <a:effectLst/>
                <a:latin typeface="Times New Roman" pitchFamily="18" charset="0"/>
              </a:rPr>
              <a:t>nodes</a:t>
            </a: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)والأوراق (</a:t>
            </a:r>
            <a:r>
              <a:rPr kumimoji="0" lang="en-US" sz="3200" b="0" i="0" u="none" strike="noStrike" cap="none" normalizeH="0" baseline="0" dirty="0" smtClean="0">
                <a:ln>
                  <a:noFill/>
                </a:ln>
                <a:solidFill>
                  <a:schemeClr val="tx1"/>
                </a:solidFill>
                <a:effectLst/>
                <a:latin typeface="Times New Roman" pitchFamily="18" charset="0"/>
              </a:rPr>
              <a:t>leaves</a:t>
            </a: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)وتبني وفق خطوات معينة وكذلك تحذف بخطوات معينة أيضاً </a:t>
            </a:r>
            <a:endParaRPr kumimoji="0" lang="ar-SA"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0" fill="hold"/>
                                        <p:tgtEl>
                                          <p:spTgt spid="3075"/>
                                        </p:tgtEl>
                                        <p:attrNameLst>
                                          <p:attrName>ppt_x</p:attrName>
                                        </p:attrNameLst>
                                      </p:cBhvr>
                                      <p:tavLst>
                                        <p:tav tm="0">
                                          <p:val>
                                            <p:strVal val="#ppt_x"/>
                                          </p:val>
                                        </p:tav>
                                        <p:tav tm="100000">
                                          <p:val>
                                            <p:strVal val="#ppt_x"/>
                                          </p:val>
                                        </p:tav>
                                      </p:tavLst>
                                    </p:anim>
                                    <p:anim calcmode="lin" valueType="num">
                                      <p:cBhvr additive="base">
                                        <p:cTn id="8"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4098" name="عنوان 1"/>
          <p:cNvSpPr>
            <a:spLocks/>
          </p:cNvSpPr>
          <p:nvPr/>
        </p:nvSpPr>
        <p:spPr bwMode="auto">
          <a:xfrm>
            <a:off x="1350963" y="290513"/>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rgbClr val="993300"/>
                </a:solidFill>
                <a:effectLst/>
                <a:latin typeface="Times New Roman" pitchFamily="18" charset="0"/>
                <a:cs typeface="Arial" pitchFamily="34" charset="0"/>
              </a:rPr>
              <a:t> </a:t>
            </a:r>
            <a:br>
              <a:rPr kumimoji="0" lang="en-US" sz="3600" b="0" i="0" u="none" strike="noStrike" cap="none" normalizeH="0" baseline="0" smtClean="0">
                <a:ln>
                  <a:noFill/>
                </a:ln>
                <a:solidFill>
                  <a:srgbClr val="993300"/>
                </a:solidFill>
                <a:effectLst/>
                <a:latin typeface="Times New Roman" pitchFamily="18" charset="0"/>
                <a:cs typeface="Arial" pitchFamily="34" charset="0"/>
              </a:rPr>
            </a:br>
            <a:r>
              <a:rPr kumimoji="0" lang="en-US" sz="3600" b="0" i="0" u="none" strike="noStrike" cap="none" normalizeH="0" baseline="0" smtClean="0">
                <a:ln>
                  <a:noFill/>
                </a:ln>
                <a:solidFill>
                  <a:srgbClr val="993300"/>
                </a:solidFill>
                <a:effectLst/>
                <a:latin typeface="Times New Roman" pitchFamily="18" charset="0"/>
                <a:cs typeface="Arial" pitchFamily="34" charset="0"/>
              </a:rPr>
              <a:t>  </a:t>
            </a:r>
            <a:br>
              <a:rPr kumimoji="0" lang="en-US" sz="3600" b="0" i="0" u="none" strike="noStrike" cap="none" normalizeH="0" baseline="0" smtClean="0">
                <a:ln>
                  <a:noFill/>
                </a:ln>
                <a:solidFill>
                  <a:srgbClr val="993300"/>
                </a:solidFill>
                <a:effectLst/>
                <a:latin typeface="Times New Roman" pitchFamily="18" charset="0"/>
                <a:cs typeface="Arial" pitchFamily="34" charset="0"/>
              </a:rPr>
            </a:br>
            <a:r>
              <a:rPr kumimoji="0" lang="en-US" sz="3600" b="0" i="0" u="none" strike="noStrike" cap="none" normalizeH="0" baseline="0" smtClean="0">
                <a:ln>
                  <a:noFill/>
                </a:ln>
                <a:solidFill>
                  <a:srgbClr val="993300"/>
                </a:solidFill>
                <a:effectLst/>
                <a:latin typeface="Times New Roman" pitchFamily="18" charset="0"/>
                <a:cs typeface="Arial" pitchFamily="34" charset="0"/>
              </a:rPr>
              <a:t/>
            </a:r>
            <a:br>
              <a:rPr kumimoji="0" lang="en-US" sz="3600" b="0" i="0" u="none" strike="noStrike" cap="none" normalizeH="0" baseline="0" smtClean="0">
                <a:ln>
                  <a:noFill/>
                </a:ln>
                <a:solidFill>
                  <a:srgbClr val="993300"/>
                </a:solidFill>
                <a:effectLst/>
                <a:latin typeface="Times New Roman" pitchFamily="18" charset="0"/>
                <a:cs typeface="Arial" pitchFamily="34" charset="0"/>
              </a:rPr>
            </a:br>
            <a:r>
              <a:rPr kumimoji="0" lang="en-US" sz="5400" b="0" i="0" u="none" strike="noStrike" cap="none" normalizeH="0" baseline="0" smtClean="0">
                <a:ln>
                  <a:noFill/>
                </a:ln>
                <a:solidFill>
                  <a:srgbClr val="00B050"/>
                </a:solidFill>
                <a:effectLst/>
                <a:latin typeface="Times New Roman" pitchFamily="18" charset="0"/>
                <a:cs typeface="Arial" pitchFamily="34" charset="0"/>
              </a:rPr>
              <a:t> </a:t>
            </a:r>
            <a:r>
              <a:rPr kumimoji="0" lang="ar-SA" sz="5400" b="0" i="0" u="none" strike="noStrike" cap="none" normalizeH="0" baseline="0" smtClean="0">
                <a:ln>
                  <a:noFill/>
                </a:ln>
                <a:solidFill>
                  <a:srgbClr val="00B050"/>
                </a:solidFill>
                <a:effectLst/>
                <a:latin typeface="Times New Roman" pitchFamily="18" charset="0"/>
                <a:cs typeface="Arial" pitchFamily="34" charset="0"/>
              </a:rPr>
              <a:t>مثال</a:t>
            </a:r>
            <a:r>
              <a:rPr kumimoji="0" lang="en-US" sz="5400" b="0" i="0" u="none" strike="noStrike" cap="none" normalizeH="0" baseline="0" smtClean="0">
                <a:ln>
                  <a:noFill/>
                </a:ln>
                <a:solidFill>
                  <a:srgbClr val="00B05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99" name="عنصر نائب للمحتوى 2"/>
          <p:cNvSpPr>
            <a:spLocks/>
          </p:cNvSpPr>
          <p:nvPr/>
        </p:nvSpPr>
        <p:spPr bwMode="auto">
          <a:xfrm>
            <a:off x="301625" y="1557338"/>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قــــــــــــــــــــــــــوم بــــــــــــــــــــــــــــرســـــــــــــــــــــــــــــــــــــم</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شجرة بحث ثنائية فيها قيم بيانية مرتبة حسب أولويات البناء الشجري</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rgbClr val="00B050"/>
                </a:solidFill>
                <a:effectLst/>
                <a:latin typeface="Times New Roman" pitchFamily="18" charset="0"/>
                <a:cs typeface="Times New Roman" pitchFamily="18" charset="0"/>
              </a:rPr>
              <a:t>الحل</a:t>
            </a:r>
            <a:r>
              <a:rPr kumimoji="0" lang="en-US" sz="2800" b="0" i="0" u="none" strike="noStrike" cap="none" normalizeH="0" baseline="0" dirty="0" smtClean="0">
                <a:ln>
                  <a:noFill/>
                </a:ln>
                <a:solidFill>
                  <a:srgbClr val="00B050"/>
                </a:solidFill>
                <a:effectLst/>
                <a:latin typeface="Times New Roman" pitchFamily="18" charset="0"/>
                <a:cs typeface="Times New Roman" pitchFamily="18" charset="0"/>
              </a:rPr>
              <a:t>  </a:t>
            </a:r>
            <a:endParaRPr kumimoji="0" lang="en-US" sz="2800" b="0" i="0" u="none" strike="noStrike" cap="none" normalizeH="0" baseline="0" dirty="0" smtClean="0">
              <a:ln>
                <a:noFill/>
              </a:ln>
              <a:solidFill>
                <a:srgbClr val="00B050"/>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0" fill="hold"/>
                                        <p:tgtEl>
                                          <p:spTgt spid="4099"/>
                                        </p:tgtEl>
                                        <p:attrNameLst>
                                          <p:attrName>ppt_x</p:attrName>
                                        </p:attrNameLst>
                                      </p:cBhvr>
                                      <p:tavLst>
                                        <p:tav tm="0">
                                          <p:val>
                                            <p:strVal val="#ppt_x"/>
                                          </p:val>
                                        </p:tav>
                                        <p:tav tm="100000">
                                          <p:val>
                                            <p:strVal val="#ppt_x"/>
                                          </p:val>
                                        </p:tav>
                                      </p:tavLst>
                                    </p:anim>
                                    <p:anim calcmode="lin" valueType="num">
                                      <p:cBhvr additive="base">
                                        <p:cTn id="8"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33809" name="مخطط انسيابي: رابط 3"/>
          <p:cNvSpPr>
            <a:spLocks noChangeArrowheads="1"/>
          </p:cNvSpPr>
          <p:nvPr/>
        </p:nvSpPr>
        <p:spPr bwMode="auto">
          <a:xfrm>
            <a:off x="4267200" y="14478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مخطط انسيابي: رابط 4"/>
          <p:cNvSpPr>
            <a:spLocks noChangeArrowheads="1"/>
          </p:cNvSpPr>
          <p:nvPr/>
        </p:nvSpPr>
        <p:spPr bwMode="auto">
          <a:xfrm>
            <a:off x="49530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1" name="رابط مستقيم 5"/>
          <p:cNvCxnSpPr>
            <a:cxnSpLocks noChangeShapeType="1"/>
          </p:cNvCxnSpPr>
          <p:nvPr/>
        </p:nvCxnSpPr>
        <p:spPr bwMode="auto">
          <a:xfrm rot="16200000" flipH="1">
            <a:off x="4876800" y="2362200"/>
            <a:ext cx="1066800" cy="304800"/>
          </a:xfrm>
          <a:prstGeom prst="line">
            <a:avLst/>
          </a:prstGeom>
          <a:noFill/>
          <a:ln w="9525" algn="ctr">
            <a:solidFill>
              <a:schemeClr val="tx1"/>
            </a:solidFill>
            <a:round/>
            <a:headEnd/>
            <a:tailEnd/>
          </a:ln>
        </p:spPr>
      </p:cxnSp>
      <p:sp>
        <p:nvSpPr>
          <p:cNvPr id="33812" name="مخطط انسيابي: رابط 6"/>
          <p:cNvSpPr>
            <a:spLocks noChangeArrowheads="1"/>
          </p:cNvSpPr>
          <p:nvPr/>
        </p:nvSpPr>
        <p:spPr bwMode="auto">
          <a:xfrm>
            <a:off x="2667000" y="3124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813" name="رابط مستقيم 7"/>
          <p:cNvCxnSpPr>
            <a:cxnSpLocks noChangeShapeType="1"/>
          </p:cNvCxnSpPr>
          <p:nvPr/>
        </p:nvCxnSpPr>
        <p:spPr bwMode="auto">
          <a:xfrm rot="5400000">
            <a:off x="3238500" y="2095500"/>
            <a:ext cx="1219200" cy="838200"/>
          </a:xfrm>
          <a:prstGeom prst="line">
            <a:avLst/>
          </a:prstGeom>
          <a:noFill/>
          <a:ln w="9525" algn="ctr">
            <a:solidFill>
              <a:schemeClr val="tx1"/>
            </a:solidFill>
            <a:round/>
            <a:headEnd/>
            <a:tailEnd/>
          </a:ln>
        </p:spPr>
      </p:cxnSp>
      <p:sp>
        <p:nvSpPr>
          <p:cNvPr id="33814" name="مخطط انسيابي: رابط 8"/>
          <p:cNvSpPr>
            <a:spLocks noChangeArrowheads="1"/>
          </p:cNvSpPr>
          <p:nvPr/>
        </p:nvSpPr>
        <p:spPr bwMode="auto">
          <a:xfrm>
            <a:off x="3733800" y="4267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5" name="رابط مستقيم 9"/>
          <p:cNvCxnSpPr>
            <a:cxnSpLocks noChangeShapeType="1"/>
          </p:cNvCxnSpPr>
          <p:nvPr/>
        </p:nvCxnSpPr>
        <p:spPr bwMode="auto">
          <a:xfrm rot="5400000">
            <a:off x="4458494" y="3682206"/>
            <a:ext cx="774700" cy="547688"/>
          </a:xfrm>
          <a:prstGeom prst="line">
            <a:avLst/>
          </a:prstGeom>
          <a:noFill/>
          <a:ln w="9525" algn="ctr">
            <a:solidFill>
              <a:schemeClr val="tx1"/>
            </a:solidFill>
            <a:round/>
            <a:headEnd/>
            <a:tailEnd/>
          </a:ln>
        </p:spPr>
      </p:cxnSp>
      <p:sp>
        <p:nvSpPr>
          <p:cNvPr id="33816" name="مخطط انسيابي: رابط 10"/>
          <p:cNvSpPr>
            <a:spLocks noChangeArrowheads="1"/>
          </p:cNvSpPr>
          <p:nvPr/>
        </p:nvSpPr>
        <p:spPr bwMode="auto">
          <a:xfrm>
            <a:off x="5943600" y="4343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7" name="رابط مستقيم 11"/>
          <p:cNvCxnSpPr>
            <a:cxnSpLocks noChangeShapeType="1"/>
          </p:cNvCxnSpPr>
          <p:nvPr/>
        </p:nvCxnSpPr>
        <p:spPr bwMode="auto">
          <a:xfrm rot="16200000" flipV="1">
            <a:off x="5834857" y="3663156"/>
            <a:ext cx="774700" cy="585787"/>
          </a:xfrm>
          <a:prstGeom prst="line">
            <a:avLst/>
          </a:prstGeom>
          <a:noFill/>
          <a:ln w="9525" algn="ctr">
            <a:solidFill>
              <a:schemeClr val="tx1"/>
            </a:solidFill>
            <a:round/>
            <a:headEnd/>
            <a:tailEnd/>
          </a:ln>
        </p:spPr>
      </p:cxnSp>
      <p:sp>
        <p:nvSpPr>
          <p:cNvPr id="33818" name="مخطط انسيابي: رابط 12"/>
          <p:cNvSpPr>
            <a:spLocks noChangeArrowheads="1"/>
          </p:cNvSpPr>
          <p:nvPr/>
        </p:nvSpPr>
        <p:spPr bwMode="auto">
          <a:xfrm>
            <a:off x="2819400" y="56388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6</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819" name="رابط مستقيم 13"/>
          <p:cNvCxnSpPr>
            <a:cxnSpLocks noChangeShapeType="1"/>
          </p:cNvCxnSpPr>
          <p:nvPr/>
        </p:nvCxnSpPr>
        <p:spPr bwMode="auto">
          <a:xfrm rot="5400000">
            <a:off x="3276600" y="4953000"/>
            <a:ext cx="762000" cy="457200"/>
          </a:xfrm>
          <a:prstGeom prst="line">
            <a:avLst/>
          </a:prstGeom>
          <a:noFill/>
          <a:ln w="9525" algn="ctr">
            <a:solidFill>
              <a:schemeClr val="tx1"/>
            </a:solidFill>
            <a:round/>
            <a:headEnd/>
            <a:tailEnd/>
          </a:ln>
        </p:spPr>
      </p:cxnSp>
      <p:sp>
        <p:nvSpPr>
          <p:cNvPr id="33820" name="مخطط انسيابي: رابط 14"/>
          <p:cNvSpPr>
            <a:spLocks noChangeArrowheads="1"/>
          </p:cNvSpPr>
          <p:nvPr/>
        </p:nvSpPr>
        <p:spPr bwMode="auto">
          <a:xfrm>
            <a:off x="4800600" y="5410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8</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21" name="رابط مستقيم 15"/>
          <p:cNvCxnSpPr>
            <a:cxnSpLocks noChangeShapeType="1"/>
          </p:cNvCxnSpPr>
          <p:nvPr/>
        </p:nvCxnSpPr>
        <p:spPr bwMode="auto">
          <a:xfrm rot="16200000" flipH="1">
            <a:off x="4686300" y="4838700"/>
            <a:ext cx="685800" cy="609600"/>
          </a:xfrm>
          <a:prstGeom prst="line">
            <a:avLst/>
          </a:prstGeom>
          <a:noFill/>
          <a:ln w="9525" algn="ctr">
            <a:solidFill>
              <a:schemeClr val="tx1"/>
            </a:solidFill>
            <a:round/>
            <a:headEnd/>
            <a:tailEnd/>
          </a:ln>
        </p:spPr>
      </p:cxnSp>
      <p:sp>
        <p:nvSpPr>
          <p:cNvPr id="2" name="مستطيل مستدير الزوايا 16"/>
          <p:cNvSpPr/>
          <p:nvPr/>
        </p:nvSpPr>
        <p:spPr>
          <a:xfrm>
            <a:off x="7162800" y="1600200"/>
            <a:ext cx="1524000" cy="3276600"/>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cs typeface="Arial" pitchFamily="34" charset="0"/>
              </a:rPr>
              <a:t>أنظر ألي العقدة من الجانب الأيمن والأيسر</a:t>
            </a: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cs typeface="Arial" pitchFamily="34" charset="0"/>
              </a:rPr>
              <a:t>وضع العقد حسب الخوارزمية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34818" name="عنوان 1"/>
          <p:cNvSpPr>
            <a:spLocks/>
          </p:cNvSpPr>
          <p:nvPr/>
        </p:nvSpPr>
        <p:spPr bwMode="auto">
          <a:xfrm>
            <a:off x="1350963" y="258763"/>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effectLst/>
                <a:latin typeface="Times New Roman" pitchFamily="18" charset="0"/>
                <a:cs typeface="Arial" pitchFamily="34" charset="0"/>
              </a:rPr>
              <a:t> </a:t>
            </a:r>
            <a:r>
              <a:rPr kumimoji="0" lang="ar-SA" sz="4400" b="0" i="0" u="none" strike="noStrike" cap="none" normalizeH="0" baseline="0" smtClean="0">
                <a:ln>
                  <a:noFill/>
                </a:ln>
                <a:effectLst/>
                <a:latin typeface="Times New Roman" pitchFamily="18" charset="0"/>
                <a:cs typeface="Arial" pitchFamily="34" charset="0"/>
              </a:rPr>
              <a:t>مثال أخر</a:t>
            </a:r>
            <a:r>
              <a:rPr kumimoji="0" lang="en-US" sz="4400" b="0" i="0" u="none" strike="noStrike" cap="none" normalizeH="0" baseline="0" smtClean="0">
                <a:ln>
                  <a:noFill/>
                </a:ln>
                <a:effectLst/>
                <a:latin typeface="Times New Roman" pitchFamily="18" charset="0"/>
                <a:cs typeface="Arial" pitchFamily="34" charset="0"/>
              </a:rPr>
              <a:t> </a:t>
            </a:r>
            <a:endParaRPr kumimoji="0" lang="ar-SA" sz="1800" b="0" i="0" u="none" strike="noStrike" cap="none" normalizeH="0" baseline="0" smtClean="0">
              <a:ln>
                <a:noFill/>
              </a:ln>
              <a:effectLst/>
              <a:latin typeface="Arial" pitchFamily="34" charset="0"/>
              <a:cs typeface="Arial" pitchFamily="34" charset="0"/>
            </a:endParaRPr>
          </a:p>
        </p:txBody>
      </p:sp>
      <p:sp>
        <p:nvSpPr>
          <p:cNvPr id="6147" name="عنصر نائب للمحتوى 2"/>
          <p:cNvSpPr>
            <a:spLocks/>
          </p:cNvSpPr>
          <p:nvPr/>
        </p:nvSpPr>
        <p:spPr bwMode="auto">
          <a:xfrm>
            <a:off x="433388" y="1557338"/>
            <a:ext cx="850423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folHlink"/>
              </a:buClr>
              <a:buSzPts val="3200"/>
              <a:buFont typeface="Wingdings 2" pitchFamily="18" charset="2"/>
              <a:buChar char=""/>
              <a:tabLst/>
            </a:pPr>
            <a:r>
              <a:rPr kumimoji="0" lang="ar-SA" sz="5400" b="0" i="0" u="none" strike="noStrike" cap="none" normalizeH="0" baseline="0" dirty="0" smtClean="0">
                <a:ln>
                  <a:noFill/>
                </a:ln>
                <a:effectLst/>
                <a:latin typeface="Times New Roman" pitchFamily="18" charset="0"/>
                <a:cs typeface="Arial" pitchFamily="34" charset="0"/>
              </a:rPr>
              <a:t>كون شجرة البحث الثنائي للعناصر التالية</a:t>
            </a:r>
            <a:r>
              <a:rPr kumimoji="0" lang="en-US" sz="5400" b="0" i="0" u="none" strike="noStrike" cap="none" normalizeH="0" baseline="0" dirty="0" smtClean="0">
                <a:ln>
                  <a:noFill/>
                </a:ln>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
                <a:schemeClr val="folHlink"/>
              </a:buClr>
              <a:buSzPts val="3200"/>
              <a:buFont typeface="Wingdings 2" pitchFamily="18" charset="2"/>
              <a:buChar char=""/>
              <a:tabLst/>
            </a:pPr>
            <a:r>
              <a:rPr kumimoji="0" lang="en-US" sz="5400" b="0" i="0" u="none" strike="noStrike" cap="none" normalizeH="0" baseline="0" dirty="0" smtClean="0">
                <a:ln>
                  <a:noFill/>
                </a:ln>
                <a:effectLst/>
                <a:latin typeface="Times New Roman" pitchFamily="18" charset="0"/>
                <a:cs typeface="Arial" pitchFamily="34" charset="0"/>
              </a:rPr>
              <a:t>5,9,7,3,8,12,6,4,20</a:t>
            </a:r>
          </a:p>
          <a:p>
            <a:pPr marL="0" marR="0" lvl="0" indent="0" algn="ctr" defTabSz="914400" rtl="0" eaLnBrk="1" fontAlgn="base" latinLnBrk="0" hangingPunct="1">
              <a:lnSpc>
                <a:spcPct val="100000"/>
              </a:lnSpc>
              <a:spcBef>
                <a:spcPct val="0"/>
              </a:spcBef>
              <a:spcAft>
                <a:spcPct val="0"/>
              </a:spcAft>
              <a:buClr>
                <a:schemeClr val="folHlink"/>
              </a:buClr>
              <a:buSzPts val="3200"/>
              <a:buFont typeface="Wingdings 2" pitchFamily="18" charset="2"/>
              <a:buChar char=""/>
              <a:tabLst/>
            </a:pPr>
            <a:r>
              <a:rPr kumimoji="0" lang="ar-SA" sz="5400" b="0" i="0" u="none" strike="noStrike" cap="none" normalizeH="0" baseline="0" dirty="0" smtClean="0">
                <a:ln>
                  <a:noFill/>
                </a:ln>
                <a:effectLst/>
                <a:latin typeface="Times New Roman" pitchFamily="18" charset="0"/>
                <a:cs typeface="Arial" pitchFamily="34" charset="0"/>
              </a:rPr>
              <a:t>مبيناً كل خطوة  في عملية البناء للعقد</a:t>
            </a:r>
            <a:endParaRPr kumimoji="0" lang="en-US" sz="5400" b="0" i="0" u="none" strike="noStrike" cap="none" normalizeH="0" baseline="0" dirty="0" smtClean="0">
              <a:ln>
                <a:noFill/>
              </a:ln>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0" fill="hold"/>
                                        <p:tgtEl>
                                          <p:spTgt spid="6147"/>
                                        </p:tgtEl>
                                        <p:attrNameLst>
                                          <p:attrName>ppt_x</p:attrName>
                                        </p:attrNameLst>
                                      </p:cBhvr>
                                      <p:tavLst>
                                        <p:tav tm="0">
                                          <p:val>
                                            <p:strVal val="#ppt_x"/>
                                          </p:val>
                                        </p:tav>
                                        <p:tav tm="100000">
                                          <p:val>
                                            <p:strVal val="#ppt_x"/>
                                          </p:val>
                                        </p:tav>
                                      </p:tavLst>
                                    </p:anim>
                                    <p:anim calcmode="lin" valueType="num">
                                      <p:cBhvr additive="base">
                                        <p:cTn id="8" dur="50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a:xfrm>
            <a:off x="-252413" y="692150"/>
            <a:ext cx="9072563" cy="5616575"/>
          </a:xfrm>
        </p:spPr>
      </p:pic>
    </p:spTree>
  </p:cSld>
  <p:clrMapOvr>
    <a:masterClrMapping/>
  </p:clrMapOvr>
  <p:transition spd="slow">
    <p:fade/>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7170" name="عنوان 1"/>
          <p:cNvSpPr>
            <a:spLocks/>
          </p:cNvSpPr>
          <p:nvPr/>
        </p:nvSpPr>
        <p:spPr bwMode="auto">
          <a:xfrm>
            <a:off x="1350963" y="290513"/>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smtClean="0">
                <a:ln>
                  <a:noFill/>
                </a:ln>
                <a:solidFill>
                  <a:srgbClr val="7B9899"/>
                </a:solidFill>
                <a:effectLst/>
                <a:latin typeface="Times New Roman" pitchFamily="18" charset="0"/>
                <a:cs typeface="Arial" pitchFamily="34" charset="0"/>
              </a:rPr>
              <a:t>الحل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1" name="عنصر نائب للمحتوى 2"/>
          <p:cNvSpPr>
            <a:spLocks/>
          </p:cNvSpPr>
          <p:nvPr/>
        </p:nvSpPr>
        <p:spPr bwMode="auto">
          <a:xfrm>
            <a:off x="301625" y="1557338"/>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folHlink"/>
              </a:buClr>
              <a:buSzPts val="2200"/>
              <a:buFont typeface="Wingdings" pitchFamily="2" charset="2"/>
              <a:buChar char="n"/>
              <a:tabLst/>
            </a:pPr>
            <a:r>
              <a:rPr kumimoji="0" lang="ar-SA" sz="3600" b="0" i="0" u="none" strike="noStrike" cap="none" normalizeH="0" baseline="0" smtClean="0">
                <a:ln>
                  <a:noFill/>
                </a:ln>
                <a:solidFill>
                  <a:schemeClr val="tx1"/>
                </a:solidFill>
                <a:effectLst/>
                <a:latin typeface="Times New Roman" pitchFamily="18" charset="0"/>
                <a:cs typeface="Times New Roman" pitchFamily="18" charset="0"/>
              </a:rPr>
              <a:t>1) نأخذ العنصر الأول فيكون جذر وهو العنصر 5</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72" name="مخطط انسيابي: رابط 3"/>
          <p:cNvSpPr>
            <a:spLocks noChangeArrowheads="1"/>
          </p:cNvSpPr>
          <p:nvPr/>
        </p:nvSpPr>
        <p:spPr bwMode="auto">
          <a:xfrm>
            <a:off x="3733800" y="3733800"/>
            <a:ext cx="1752600" cy="990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0" fill="hold"/>
                                        <p:tgtEl>
                                          <p:spTgt spid="7172"/>
                                        </p:tgtEl>
                                        <p:attrNameLst>
                                          <p:attrName>ppt_x</p:attrName>
                                        </p:attrNameLst>
                                      </p:cBhvr>
                                      <p:tavLst>
                                        <p:tav tm="0">
                                          <p:val>
                                            <p:strVal val="#ppt_x"/>
                                          </p:val>
                                        </p:tav>
                                        <p:tav tm="100000">
                                          <p:val>
                                            <p:strVal val="#ppt_x"/>
                                          </p:val>
                                        </p:tav>
                                      </p:tavLst>
                                    </p:anim>
                                    <p:anim calcmode="lin" valueType="num">
                                      <p:cBhvr additive="base">
                                        <p:cTn id="8"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36866" name="عنوان 1"/>
          <p:cNvSpPr>
            <a:spLocks noGrp="1"/>
          </p:cNvSpPr>
          <p:nvPr>
            <p:ph type="title" idx="4294967295"/>
          </p:nvPr>
        </p:nvSpPr>
        <p:spPr bwMode="auto">
          <a:xfrm>
            <a:off x="457200" y="989542"/>
            <a:ext cx="8229600" cy="14488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a:t>
            </a:r>
            <a:r>
              <a:rPr kumimoji="0" lang="ar-SA" sz="4000" b="0" i="0" u="none" strike="noStrike" cap="none" normalizeH="0" baseline="0" dirty="0" smtClean="0">
                <a:ln>
                  <a:noFill/>
                </a:ln>
                <a:solidFill>
                  <a:schemeClr val="tx1"/>
                </a:solidFill>
                <a:effectLst/>
                <a:latin typeface="Times New Roman" pitchFamily="18" charset="0"/>
                <a:cs typeface="Times New Roman" pitchFamily="18" charset="0"/>
              </a:rPr>
              <a:t>نأخذ العنصر الثاني فيكون فرع أيمن لأنة أكبر من الجذر</a:t>
            </a:r>
            <a:r>
              <a:rPr kumimoji="0" lang="en-US" sz="4000" b="0" i="0" u="none" strike="noStrike" cap="none" normalizeH="0" baseline="0" dirty="0" smtClean="0">
                <a:ln>
                  <a:noFill/>
                </a:ln>
                <a:solidFill>
                  <a:srgbClr val="FFC000"/>
                </a:solidFill>
                <a:effectLst/>
                <a:latin typeface="Times New Roman" pitchFamily="18" charset="0"/>
              </a:rPr>
              <a:t/>
            </a:r>
            <a:br>
              <a:rPr kumimoji="0" lang="en-US" sz="4000" b="0" i="0" u="none" strike="noStrike" cap="none" normalizeH="0" baseline="0" dirty="0" smtClean="0">
                <a:ln>
                  <a:noFill/>
                </a:ln>
                <a:solidFill>
                  <a:srgbClr val="FFC000"/>
                </a:solidFill>
                <a:effectLst/>
                <a:latin typeface="Times New Roman" pitchFamily="18" charset="0"/>
              </a:rPr>
            </a:br>
            <a:endParaRPr kumimoji="0" lang="ar-SA" sz="4400" b="0" i="0" u="none" strike="noStrike" cap="none" normalizeH="0" baseline="0" dirty="0" smtClean="0">
              <a:ln>
                <a:noFill/>
              </a:ln>
              <a:solidFill>
                <a:schemeClr val="tx2"/>
              </a:solidFill>
              <a:effectLst/>
              <a:latin typeface="Arial" pitchFamily="34" charset="0"/>
            </a:endParaRPr>
          </a:p>
        </p:txBody>
      </p:sp>
      <p:sp>
        <p:nvSpPr>
          <p:cNvPr id="36867" name="عنصر نائب للمحتوى 2"/>
          <p:cNvSpPr>
            <a:spLocks/>
          </p:cNvSpPr>
          <p:nvPr/>
        </p:nvSpPr>
        <p:spPr bwMode="auto">
          <a:xfrm>
            <a:off x="457200" y="2438400"/>
            <a:ext cx="8504238" cy="5032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إضافة العنصر 9 </a:t>
            </a:r>
            <a:endParaRPr kumimoji="0" lang="ar-SA" sz="2400" b="0" i="0" u="none" strike="noStrike" cap="none" normalizeH="0" baseline="0" dirty="0" smtClean="0">
              <a:ln>
                <a:noFill/>
              </a:ln>
              <a:solidFill>
                <a:schemeClr val="tx1"/>
              </a:solidFill>
              <a:effectLst/>
              <a:latin typeface="Arial" pitchFamily="34" charset="0"/>
            </a:endParaRPr>
          </a:p>
        </p:txBody>
      </p:sp>
      <p:sp>
        <p:nvSpPr>
          <p:cNvPr id="15" name="تمرير عمودي 14"/>
          <p:cNvSpPr/>
          <p:nvPr/>
        </p:nvSpPr>
        <p:spPr>
          <a:xfrm>
            <a:off x="6324600" y="3276600"/>
            <a:ext cx="2133600" cy="2895600"/>
          </a:xfrm>
          <a:prstGeom prst="verticalScroll">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smtClean="0">
                <a:ln>
                  <a:noFill/>
                </a:ln>
                <a:solidFill>
                  <a:srgbClr val="000000"/>
                </a:solidFill>
                <a:effectLst/>
                <a:latin typeface="Times New Roman" pitchFamily="18" charset="0"/>
                <a:cs typeface="Arial" pitchFamily="34" charset="0"/>
              </a:rPr>
              <a:t>العقدة 9 اكبر من العقدة 5 لذلك تم وضعها علي الجانب الأيمن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196" name="مخطط انسيابي: رابط 3"/>
          <p:cNvSpPr>
            <a:spLocks noChangeArrowheads="1"/>
          </p:cNvSpPr>
          <p:nvPr/>
        </p:nvSpPr>
        <p:spPr bwMode="auto">
          <a:xfrm>
            <a:off x="2590800" y="2743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مخطط انسيابي: رابط 4"/>
          <p:cNvSpPr>
            <a:spLocks noChangeArrowheads="1"/>
          </p:cNvSpPr>
          <p:nvPr/>
        </p:nvSpPr>
        <p:spPr bwMode="auto">
          <a:xfrm>
            <a:off x="3200400" y="44196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198" name="رابط مستقيم 7"/>
          <p:cNvCxnSpPr>
            <a:cxnSpLocks noChangeShapeType="1"/>
          </p:cNvCxnSpPr>
          <p:nvPr/>
        </p:nvCxnSpPr>
        <p:spPr bwMode="auto">
          <a:xfrm rot="16200000" flipH="1">
            <a:off x="2895600" y="3657600"/>
            <a:ext cx="1066800" cy="304800"/>
          </a:xfrm>
          <a:prstGeom prst="line">
            <a:avLst/>
          </a:prstGeom>
          <a:noFill/>
          <a:ln w="9525" algn="ctr">
            <a:solidFill>
              <a:schemeClr val="tx1"/>
            </a:solidFill>
            <a:round/>
            <a:headEnd/>
            <a:tailEnd/>
          </a:ln>
        </p:spPr>
      </p:cxnSp>
      <p:sp>
        <p:nvSpPr>
          <p:cNvPr id="9" name="سهم إلى اليمين 8"/>
          <p:cNvSpPr/>
          <p:nvPr/>
        </p:nvSpPr>
        <p:spPr>
          <a:xfrm>
            <a:off x="1142976" y="4500570"/>
            <a:ext cx="2071702" cy="135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FFFFFF"/>
                </a:solidFill>
                <a:effectLst/>
                <a:latin typeface="Times New Roman" pitchFamily="18" charset="0"/>
                <a:cs typeface="Arial" pitchFamily="34" charset="0"/>
              </a:rPr>
              <a:t>العقدة التي تم ربطها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سهم منحني إلى الأعلى 13"/>
          <p:cNvSpPr/>
          <p:nvPr/>
        </p:nvSpPr>
        <p:spPr>
          <a:xfrm>
            <a:off x="3048000" y="5181600"/>
            <a:ext cx="914400" cy="30480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43009" name="Rectangle 1"/>
          <p:cNvSpPr>
            <a:spLocks noChangeArrowheads="1"/>
          </p:cNvSpPr>
          <p:nvPr/>
        </p:nvSpPr>
        <p:spPr bwMode="auto">
          <a:xfrm>
            <a:off x="0" y="30480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1"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ar-SA" sz="3200" b="0" i="0" u="none" strike="noStrike" cap="none" normalizeH="0" baseline="0" dirty="0" smtClean="0">
                <a:ln>
                  <a:noFill/>
                </a:ln>
                <a:solidFill>
                  <a:schemeClr val="tx1"/>
                </a:solidFill>
                <a:effectLst/>
                <a:latin typeface="Times New Roman" pitchFamily="18" charset="0"/>
                <a:cs typeface="Times New Roman" pitchFamily="18" charset="0"/>
              </a:rPr>
              <a:t>3)نأخذ العنصر الثالث فيكون فرع أيسر للعنصر الثاني وهو الرقم 3</a:t>
            </a:r>
            <a:r>
              <a:rPr kumimoji="0" lang="en-US" sz="3200" b="0" i="0" u="none" strike="noStrike" cap="none" normalizeH="0" baseline="0" dirty="0" smtClean="0">
                <a:ln>
                  <a:noFill/>
                </a:ln>
                <a:solidFill>
                  <a:schemeClr val="tx1"/>
                </a:solidFill>
                <a:effectLst/>
                <a:latin typeface="Times New Roman" pitchFamily="18" charset="0"/>
              </a:rPr>
              <a:t> </a:t>
            </a:r>
            <a:endParaRPr kumimoji="0" lang="ar-SA"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0" name="مخطط انسيابي: رابط 3"/>
          <p:cNvSpPr>
            <a:spLocks noChangeArrowheads="1"/>
          </p:cNvSpPr>
          <p:nvPr/>
        </p:nvSpPr>
        <p:spPr bwMode="auto">
          <a:xfrm>
            <a:off x="4038600" y="22098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مخطط انسيابي: رابط 4"/>
          <p:cNvSpPr>
            <a:spLocks noChangeArrowheads="1"/>
          </p:cNvSpPr>
          <p:nvPr/>
        </p:nvSpPr>
        <p:spPr bwMode="auto">
          <a:xfrm>
            <a:off x="5181600" y="3810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2" name="رابط مستقيم 5"/>
          <p:cNvCxnSpPr>
            <a:cxnSpLocks noChangeShapeType="1"/>
          </p:cNvCxnSpPr>
          <p:nvPr/>
        </p:nvCxnSpPr>
        <p:spPr bwMode="auto">
          <a:xfrm rot="16200000" flipH="1">
            <a:off x="4710907" y="3034506"/>
            <a:ext cx="1079500" cy="471487"/>
          </a:xfrm>
          <a:prstGeom prst="line">
            <a:avLst/>
          </a:prstGeom>
          <a:noFill/>
          <a:ln w="9525" algn="ctr">
            <a:solidFill>
              <a:schemeClr val="tx1"/>
            </a:solidFill>
            <a:round/>
            <a:headEnd/>
            <a:tailEnd/>
          </a:ln>
        </p:spPr>
      </p:cxnSp>
      <p:sp>
        <p:nvSpPr>
          <p:cNvPr id="9223" name="مخطط انسيابي: رابط 6"/>
          <p:cNvSpPr>
            <a:spLocks noChangeArrowheads="1"/>
          </p:cNvSpPr>
          <p:nvPr/>
        </p:nvSpPr>
        <p:spPr bwMode="auto">
          <a:xfrm>
            <a:off x="2743200" y="3581400"/>
            <a:ext cx="1219200" cy="609600"/>
          </a:xfrm>
          <a:prstGeom prst="flowChartConnector">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4" name="رابط مستقيم 7"/>
          <p:cNvCxnSpPr>
            <a:cxnSpLocks noChangeShapeType="1"/>
          </p:cNvCxnSpPr>
          <p:nvPr/>
        </p:nvCxnSpPr>
        <p:spPr bwMode="auto">
          <a:xfrm rot="5400000">
            <a:off x="3277394" y="2882106"/>
            <a:ext cx="1079500" cy="776288"/>
          </a:xfrm>
          <a:prstGeom prst="line">
            <a:avLst/>
          </a:prstGeom>
          <a:noFill/>
          <a:ln w="9525" algn="ctr">
            <a:solidFill>
              <a:schemeClr val="tx1"/>
            </a:solidFill>
            <a:round/>
            <a:headEnd/>
            <a:tailEnd/>
          </a:ln>
        </p:spPr>
      </p:cxnSp>
      <p:sp>
        <p:nvSpPr>
          <p:cNvPr id="11" name="دمعة 10"/>
          <p:cNvSpPr/>
          <p:nvPr/>
        </p:nvSpPr>
        <p:spPr>
          <a:xfrm>
            <a:off x="500034" y="3929066"/>
            <a:ext cx="1785950" cy="1176334"/>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FFFFFF"/>
                </a:solidFill>
                <a:effectLst/>
                <a:latin typeface="Times New Roman" pitchFamily="18" charset="0"/>
                <a:cs typeface="Arial" pitchFamily="34" charset="0"/>
              </a:rPr>
              <a:t>العقدة التي تم إضافتها</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سهم منحني 11"/>
          <p:cNvSpPr/>
          <p:nvPr/>
        </p:nvSpPr>
        <p:spPr>
          <a:xfrm>
            <a:off x="1828800" y="3581400"/>
            <a:ext cx="990600" cy="381000"/>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0242" name="عنوان 1"/>
          <p:cNvSpPr>
            <a:spLocks noGrp="1"/>
          </p:cNvSpPr>
          <p:nvPr>
            <p:ph type="title" idx="4294967295"/>
          </p:nvPr>
        </p:nvSpPr>
        <p:spPr bwMode="auto">
          <a:xfrm>
            <a:off x="0" y="304800"/>
            <a:ext cx="85344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595959"/>
                </a:solidFill>
                <a:effectLst/>
                <a:latin typeface="Times New Roman" pitchFamily="18" charset="0"/>
              </a:rPr>
              <a:t/>
            </a:r>
            <a:br>
              <a:rPr kumimoji="0" lang="en-US" sz="2500" b="0" i="0" u="none" strike="noStrike" cap="none" normalizeH="0" baseline="0" smtClean="0">
                <a:ln>
                  <a:noFill/>
                </a:ln>
                <a:solidFill>
                  <a:srgbClr val="595959"/>
                </a:solidFill>
                <a:effectLst/>
                <a:latin typeface="Times New Roman" pitchFamily="18" charset="0"/>
              </a:rPr>
            </a:br>
            <a:r>
              <a:rPr kumimoji="0" lang="en-US" sz="2500" b="0" i="0" u="none" strike="noStrike" cap="none" normalizeH="0" baseline="0" smtClean="0">
                <a:ln>
                  <a:noFill/>
                </a:ln>
                <a:solidFill>
                  <a:srgbClr val="595959"/>
                </a:solidFill>
                <a:effectLst/>
                <a:latin typeface="Times New Roman" pitchFamily="18" charset="0"/>
              </a:rPr>
              <a:t/>
            </a:r>
            <a:br>
              <a:rPr kumimoji="0" lang="en-US" sz="2500" b="0" i="0" u="none" strike="noStrike" cap="none" normalizeH="0" baseline="0" smtClean="0">
                <a:ln>
                  <a:noFill/>
                </a:ln>
                <a:solidFill>
                  <a:srgbClr val="595959"/>
                </a:solidFill>
                <a:effectLst/>
                <a:latin typeface="Times New Roman" pitchFamily="18" charset="0"/>
              </a:rPr>
            </a:br>
            <a:r>
              <a:rPr kumimoji="0" lang="en-US" sz="2500" b="0" i="0" u="none" strike="noStrike" cap="none" normalizeH="0" baseline="0" smtClean="0">
                <a:ln>
                  <a:noFill/>
                </a:ln>
                <a:solidFill>
                  <a:srgbClr val="595959"/>
                </a:solidFill>
                <a:effectLst/>
                <a:latin typeface="Times New Roman" pitchFamily="18" charset="0"/>
              </a:rPr>
              <a:t/>
            </a:r>
            <a:br>
              <a:rPr kumimoji="0" lang="en-US" sz="2500" b="0" i="0" u="none" strike="noStrike" cap="none" normalizeH="0" baseline="0" smtClean="0">
                <a:ln>
                  <a:noFill/>
                </a:ln>
                <a:solidFill>
                  <a:srgbClr val="595959"/>
                </a:solidFill>
                <a:effectLst/>
                <a:latin typeface="Times New Roman" pitchFamily="18" charset="0"/>
              </a:rPr>
            </a:br>
            <a:r>
              <a:rPr kumimoji="0" lang="en-US" sz="2500" b="0" i="0" u="none" strike="noStrike" cap="none" normalizeH="0" baseline="0" smtClean="0">
                <a:ln>
                  <a:noFill/>
                </a:ln>
                <a:solidFill>
                  <a:srgbClr val="595959"/>
                </a:solidFill>
                <a:effectLst/>
                <a:latin typeface="Times New Roman" pitchFamily="18" charset="0"/>
              </a:rPr>
              <a:t>(4</a:t>
            </a:r>
            <a:r>
              <a:rPr kumimoji="0" lang="ar-SA" sz="2500" b="0" i="0" u="none" strike="noStrike" cap="none" normalizeH="0" baseline="0" smtClean="0">
                <a:ln>
                  <a:noFill/>
                </a:ln>
                <a:solidFill>
                  <a:srgbClr val="595959"/>
                </a:solidFill>
                <a:effectLst/>
                <a:latin typeface="Times New Roman" pitchFamily="18" charset="0"/>
                <a:cs typeface="Times New Roman" pitchFamily="18" charset="0"/>
              </a:rPr>
              <a:t>نأخذ العنصر الرابع  فيكون فرع أيسر  للجذر  وهو الرقم 7</a:t>
            </a:r>
            <a:r>
              <a:rPr kumimoji="0" lang="en-US" sz="2500" b="0" i="0" u="none" strike="noStrike" cap="none" normalizeH="0" baseline="0" smtClean="0">
                <a:ln>
                  <a:noFill/>
                </a:ln>
                <a:solidFill>
                  <a:srgbClr val="595959"/>
                </a:solidFill>
                <a:effectLst/>
                <a:latin typeface="Times New Roman" pitchFamily="18" charset="0"/>
              </a:rPr>
              <a:t/>
            </a:r>
            <a:br>
              <a:rPr kumimoji="0" lang="en-US" sz="2500" b="0" i="0" u="none" strike="noStrike" cap="none" normalizeH="0" baseline="0" smtClean="0">
                <a:ln>
                  <a:noFill/>
                </a:ln>
                <a:solidFill>
                  <a:srgbClr val="595959"/>
                </a:solidFill>
                <a:effectLst/>
                <a:latin typeface="Times New Roman" pitchFamily="18" charset="0"/>
              </a:rPr>
            </a:br>
            <a:endParaRPr kumimoji="0" lang="ar-SA" sz="4400" b="0" i="0" u="none" strike="noStrike" cap="none" normalizeH="0" baseline="0" smtClean="0">
              <a:ln>
                <a:noFill/>
              </a:ln>
              <a:solidFill>
                <a:schemeClr val="tx2"/>
              </a:solidFill>
              <a:effectLst/>
              <a:latin typeface="Arial" pitchFamily="34" charset="0"/>
            </a:endParaRPr>
          </a:p>
        </p:txBody>
      </p:sp>
      <p:sp>
        <p:nvSpPr>
          <p:cNvPr id="10244" name="مخطط انسيابي: رابط 3"/>
          <p:cNvSpPr>
            <a:spLocks noChangeArrowheads="1"/>
          </p:cNvSpPr>
          <p:nvPr/>
        </p:nvSpPr>
        <p:spPr bwMode="auto">
          <a:xfrm>
            <a:off x="6553200" y="1600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مخطط انسيابي: رابط 4"/>
          <p:cNvSpPr>
            <a:spLocks noChangeArrowheads="1"/>
          </p:cNvSpPr>
          <p:nvPr/>
        </p:nvSpPr>
        <p:spPr bwMode="auto">
          <a:xfrm>
            <a:off x="6858000" y="32766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46" name="رابط مستقيم 5"/>
          <p:cNvCxnSpPr>
            <a:cxnSpLocks noChangeShapeType="1"/>
          </p:cNvCxnSpPr>
          <p:nvPr/>
        </p:nvCxnSpPr>
        <p:spPr bwMode="auto">
          <a:xfrm rot="16200000" flipH="1">
            <a:off x="6934200" y="2667000"/>
            <a:ext cx="1066800" cy="304800"/>
          </a:xfrm>
          <a:prstGeom prst="line">
            <a:avLst/>
          </a:prstGeom>
          <a:noFill/>
          <a:ln w="9525" algn="ctr">
            <a:solidFill>
              <a:schemeClr val="tx1"/>
            </a:solidFill>
            <a:round/>
            <a:headEnd/>
            <a:tailEnd/>
          </a:ln>
        </p:spPr>
      </p:cxnSp>
      <p:sp>
        <p:nvSpPr>
          <p:cNvPr id="10247" name="مخطط انسيابي: رابط 6"/>
          <p:cNvSpPr>
            <a:spLocks noChangeArrowheads="1"/>
          </p:cNvSpPr>
          <p:nvPr/>
        </p:nvSpPr>
        <p:spPr bwMode="auto">
          <a:xfrm>
            <a:off x="5029200" y="3200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48" name="رابط مستقيم 7"/>
          <p:cNvCxnSpPr>
            <a:cxnSpLocks noChangeShapeType="1"/>
          </p:cNvCxnSpPr>
          <p:nvPr/>
        </p:nvCxnSpPr>
        <p:spPr bwMode="auto">
          <a:xfrm rot="5400000">
            <a:off x="5905500" y="2247900"/>
            <a:ext cx="1219200" cy="838200"/>
          </a:xfrm>
          <a:prstGeom prst="line">
            <a:avLst/>
          </a:prstGeom>
          <a:noFill/>
          <a:ln w="9525" algn="ctr">
            <a:solidFill>
              <a:schemeClr val="tx1"/>
            </a:solidFill>
            <a:round/>
            <a:headEnd/>
            <a:tailEnd/>
          </a:ln>
        </p:spPr>
      </p:cxnSp>
      <p:sp>
        <p:nvSpPr>
          <p:cNvPr id="10249" name="مخطط انسيابي: رابط 8"/>
          <p:cNvSpPr>
            <a:spLocks noChangeArrowheads="1"/>
          </p:cNvSpPr>
          <p:nvPr/>
        </p:nvSpPr>
        <p:spPr bwMode="auto">
          <a:xfrm>
            <a:off x="5943600" y="4643446"/>
            <a:ext cx="1143000" cy="649288"/>
          </a:xfrm>
          <a:prstGeom prst="flowChartConnector">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Times New Roman" pitchFamily="18" charset="0"/>
                <a:cs typeface="Arial" pitchFamily="34" charset="0"/>
              </a:rPr>
              <a:t>   7</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50" name="رابط مستقيم 9"/>
          <p:cNvCxnSpPr>
            <a:cxnSpLocks noChangeShapeType="1"/>
          </p:cNvCxnSpPr>
          <p:nvPr/>
        </p:nvCxnSpPr>
        <p:spPr bwMode="auto">
          <a:xfrm rot="5400000">
            <a:off x="6592094" y="3999706"/>
            <a:ext cx="774700" cy="547688"/>
          </a:xfrm>
          <a:prstGeom prst="line">
            <a:avLst/>
          </a:prstGeom>
          <a:noFill/>
          <a:ln w="9525" algn="ctr">
            <a:solidFill>
              <a:schemeClr val="tx1"/>
            </a:solidFill>
            <a:round/>
            <a:headEnd/>
            <a:tailEnd/>
          </a:ln>
        </p:spPr>
      </p:cxnSp>
      <p:sp>
        <p:nvSpPr>
          <p:cNvPr id="11" name="عنصر نائب للمحتوى 10"/>
          <p:cNvSpPr>
            <a:spLocks noGrp="1"/>
          </p:cNvSpPr>
          <p:nvPr>
            <p:ph sz="quarter" idx="4294967295"/>
          </p:nvPr>
        </p:nvSpPr>
        <p:spPr>
          <a:xfrm>
            <a:off x="1752600" y="1981200"/>
            <a:ext cx="2209800" cy="2819400"/>
          </a:xfrm>
          <a:prstGeom prst="verticalScroll">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lnSpcReduction="10000"/>
          </a:bodyPr>
          <a:lstStyle/>
          <a:p>
            <a:pPr marL="342900" marR="0" lvl="0" indent="-342900" algn="ctr" defTabSz="914400" rtl="1" eaLnBrk="0" fontAlgn="base" latinLnBrk="0" hangingPunct="0">
              <a:lnSpc>
                <a:spcPct val="100000"/>
              </a:lnSpc>
              <a:spcBef>
                <a:spcPct val="20000"/>
              </a:spcBef>
              <a:spcAft>
                <a:spcPct val="0"/>
              </a:spcAft>
              <a:buClr>
                <a:schemeClr val="folHlink"/>
              </a:buClr>
              <a:buSzPts val="1700"/>
              <a:buFont typeface="Wingdings 2" pitchFamily="18" charset="2"/>
              <a:buChar char=""/>
              <a:tabLst/>
            </a:pPr>
            <a:r>
              <a:rPr kumimoji="0" lang="ar-SA" sz="2800" b="0" i="0" u="none" strike="noStrike" cap="none" normalizeH="0" baseline="0" smtClean="0">
                <a:ln>
                  <a:noFill/>
                </a:ln>
                <a:solidFill>
                  <a:srgbClr val="000000"/>
                </a:solidFill>
                <a:effectLst/>
                <a:latin typeface="Times New Roman" pitchFamily="18" charset="0"/>
                <a:cs typeface="Times New Roman" pitchFamily="18" charset="0"/>
              </a:rPr>
              <a:t>تم ربط العقدة 7 في الجانب الأيسر مع العقدة 9</a:t>
            </a:r>
            <a:endParaRPr kumimoji="0" lang="ar-SA" sz="2400" b="0" i="0" u="none" strike="noStrike" cap="none" normalizeH="0" baseline="0" smtClean="0">
              <a:ln>
                <a:noFill/>
              </a:ln>
              <a:solidFill>
                <a:schemeClr val="tx1"/>
              </a:solidFill>
              <a:effectLst/>
              <a:latin typeface="Arial" pitchFamily="34" charset="0"/>
            </a:endParaRPr>
          </a:p>
        </p:txBody>
      </p:sp>
    </p:spTree>
  </p:cSld>
  <p:clrMapOvr>
    <a:masterClrMapping/>
  </p:clrMapOvr>
  <p:transition>
    <p:blinds/>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40961" name="عنصر نائب للمحتوى 2"/>
          <p:cNvSpPr>
            <a:spLocks/>
          </p:cNvSpPr>
          <p:nvPr/>
        </p:nvSpPr>
        <p:spPr bwMode="auto">
          <a:xfrm>
            <a:off x="381000" y="228600"/>
            <a:ext cx="8504238" cy="99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
                <a:schemeClr val="folHlink"/>
              </a:buClr>
              <a:buSzPts val="3200"/>
              <a:buFont typeface="Wingdings" pitchFamily="2" charset="2"/>
              <a:buChar char="n"/>
              <a:tabLst/>
            </a:pPr>
            <a:r>
              <a:rPr kumimoji="0" lang="ar-SA" sz="3600" b="0" i="0" u="none" strike="noStrike" cap="none" normalizeH="0" baseline="0" dirty="0" smtClean="0">
                <a:ln>
                  <a:noFill/>
                </a:ln>
                <a:solidFill>
                  <a:schemeClr val="tx1"/>
                </a:solidFill>
                <a:effectLst/>
                <a:latin typeface="Times New Roman" pitchFamily="18" charset="0"/>
                <a:cs typeface="Times New Roman" pitchFamily="18" charset="0"/>
              </a:rPr>
              <a:t>5)نأخذ العنصر الخامس  فيكون فرع أيمن للجذر  وهو الرقم  </a:t>
            </a:r>
            <a:r>
              <a:rPr kumimoji="0" lang="ar-SA" sz="54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54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ar-SA" sz="2400" b="0" i="0" u="none" strike="noStrike" cap="none" normalizeH="0" baseline="0" dirty="0" smtClean="0">
              <a:ln>
                <a:noFill/>
              </a:ln>
              <a:solidFill>
                <a:schemeClr val="tx1"/>
              </a:solidFill>
              <a:effectLst/>
              <a:latin typeface="Arial" pitchFamily="34" charset="0"/>
            </a:endParaRPr>
          </a:p>
        </p:txBody>
      </p:sp>
      <p:sp>
        <p:nvSpPr>
          <p:cNvPr id="12291" name="عنصر نائب للمحتوى 2"/>
          <p:cNvSpPr>
            <a:spLocks/>
          </p:cNvSpPr>
          <p:nvPr/>
        </p:nvSpPr>
        <p:spPr bwMode="auto">
          <a:xfrm>
            <a:off x="152400" y="19050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ar-SA" sz="2400" b="0" i="0" u="none" strike="noStrike" cap="none" normalizeH="0" baseline="0" smtClean="0">
              <a:ln>
                <a:noFill/>
              </a:ln>
              <a:solidFill>
                <a:schemeClr val="tx1"/>
              </a:solidFill>
              <a:effectLst/>
              <a:latin typeface="Arial" pitchFamily="34" charset="0"/>
            </a:endParaRPr>
          </a:p>
        </p:txBody>
      </p:sp>
      <p:sp>
        <p:nvSpPr>
          <p:cNvPr id="12292" name="مخطط انسيابي: رابط 3"/>
          <p:cNvSpPr>
            <a:spLocks noChangeArrowheads="1"/>
          </p:cNvSpPr>
          <p:nvPr/>
        </p:nvSpPr>
        <p:spPr bwMode="auto">
          <a:xfrm>
            <a:off x="4267200" y="14478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3" name="مخطط انسيابي: رابط 4"/>
          <p:cNvSpPr>
            <a:spLocks noChangeArrowheads="1"/>
          </p:cNvSpPr>
          <p:nvPr/>
        </p:nvSpPr>
        <p:spPr bwMode="auto">
          <a:xfrm>
            <a:off x="49530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294" name="رابط مستقيم 5"/>
          <p:cNvCxnSpPr>
            <a:cxnSpLocks noChangeShapeType="1"/>
          </p:cNvCxnSpPr>
          <p:nvPr/>
        </p:nvCxnSpPr>
        <p:spPr bwMode="auto">
          <a:xfrm rot="16200000" flipH="1">
            <a:off x="4876800" y="2362200"/>
            <a:ext cx="1066800" cy="304800"/>
          </a:xfrm>
          <a:prstGeom prst="line">
            <a:avLst/>
          </a:prstGeom>
          <a:noFill/>
          <a:ln w="9525" algn="ctr">
            <a:solidFill>
              <a:schemeClr val="tx1"/>
            </a:solidFill>
            <a:round/>
            <a:headEnd/>
            <a:tailEnd/>
          </a:ln>
        </p:spPr>
      </p:cxnSp>
      <p:sp>
        <p:nvSpPr>
          <p:cNvPr id="12295" name="مخطط انسيابي: رابط 6"/>
          <p:cNvSpPr>
            <a:spLocks noChangeArrowheads="1"/>
          </p:cNvSpPr>
          <p:nvPr/>
        </p:nvSpPr>
        <p:spPr bwMode="auto">
          <a:xfrm>
            <a:off x="2819400" y="3124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296" name="رابط مستقيم 7"/>
          <p:cNvCxnSpPr>
            <a:cxnSpLocks noChangeShapeType="1"/>
          </p:cNvCxnSpPr>
          <p:nvPr/>
        </p:nvCxnSpPr>
        <p:spPr bwMode="auto">
          <a:xfrm rot="5400000">
            <a:off x="3314700" y="2019300"/>
            <a:ext cx="1219200" cy="838200"/>
          </a:xfrm>
          <a:prstGeom prst="line">
            <a:avLst/>
          </a:prstGeom>
          <a:noFill/>
          <a:ln w="9525" algn="ctr">
            <a:solidFill>
              <a:schemeClr val="tx1"/>
            </a:solidFill>
            <a:round/>
            <a:headEnd/>
            <a:tailEnd/>
          </a:ln>
        </p:spPr>
      </p:cxnSp>
      <p:sp>
        <p:nvSpPr>
          <p:cNvPr id="12297" name="مخطط انسيابي: رابط 8"/>
          <p:cNvSpPr>
            <a:spLocks noChangeArrowheads="1"/>
          </p:cNvSpPr>
          <p:nvPr/>
        </p:nvSpPr>
        <p:spPr bwMode="auto">
          <a:xfrm>
            <a:off x="3810000" y="4343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298" name="رابط مستقيم 9"/>
          <p:cNvCxnSpPr>
            <a:cxnSpLocks noChangeShapeType="1"/>
          </p:cNvCxnSpPr>
          <p:nvPr/>
        </p:nvCxnSpPr>
        <p:spPr bwMode="auto">
          <a:xfrm rot="5400000">
            <a:off x="4458494" y="3682206"/>
            <a:ext cx="774700" cy="547688"/>
          </a:xfrm>
          <a:prstGeom prst="line">
            <a:avLst/>
          </a:prstGeom>
          <a:noFill/>
          <a:ln w="9525" algn="ctr">
            <a:solidFill>
              <a:schemeClr val="tx1"/>
            </a:solidFill>
            <a:round/>
            <a:headEnd/>
            <a:tailEnd/>
          </a:ln>
        </p:spPr>
      </p:cxnSp>
      <p:sp>
        <p:nvSpPr>
          <p:cNvPr id="12299" name="مخطط انسيابي: رابط 10"/>
          <p:cNvSpPr>
            <a:spLocks noChangeArrowheads="1"/>
          </p:cNvSpPr>
          <p:nvPr/>
        </p:nvSpPr>
        <p:spPr bwMode="auto">
          <a:xfrm>
            <a:off x="5867400" y="4343400"/>
            <a:ext cx="1143000" cy="609600"/>
          </a:xfrm>
          <a:prstGeom prst="flowChartConnector">
            <a:avLst/>
          </a:prstGeom>
          <a:solidFill>
            <a:srgbClr val="92D050"/>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300" name="رابط مستقيم 11"/>
          <p:cNvCxnSpPr>
            <a:cxnSpLocks noChangeShapeType="1"/>
          </p:cNvCxnSpPr>
          <p:nvPr/>
        </p:nvCxnSpPr>
        <p:spPr bwMode="auto">
          <a:xfrm rot="16200000" flipV="1">
            <a:off x="5796757" y="3701256"/>
            <a:ext cx="774700" cy="509587"/>
          </a:xfrm>
          <a:prstGeom prst="line">
            <a:avLst/>
          </a:prstGeom>
          <a:noFill/>
          <a:ln w="9525" algn="ctr">
            <a:solidFill>
              <a:schemeClr val="tx1"/>
            </a:solidFill>
            <a:round/>
            <a:headEnd/>
            <a:tailEnd/>
          </a:ln>
        </p:spPr>
      </p:cxnSp>
      <p:sp>
        <p:nvSpPr>
          <p:cNvPr id="13" name="وسيلة شرح على شكل سحابة 12"/>
          <p:cNvSpPr/>
          <p:nvPr/>
        </p:nvSpPr>
        <p:spPr>
          <a:xfrm>
            <a:off x="762000" y="1828800"/>
            <a:ext cx="1600200" cy="2514600"/>
          </a:xfrm>
          <a:prstGeom prst="cloudCallou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cs typeface="Arial" pitchFamily="34" charset="0"/>
              </a:rPr>
              <a:t>نفس الخطوة السابقة  انظر كيف يتم ربط العقدة التالية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مجسم مشطوف الحواف 14"/>
          <p:cNvSpPr/>
          <p:nvPr/>
        </p:nvSpPr>
        <p:spPr>
          <a:xfrm>
            <a:off x="6781800" y="5029200"/>
            <a:ext cx="1828800" cy="1828800"/>
          </a:xfrm>
          <a:prstGeom prst="bevel">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2060"/>
                </a:solidFill>
                <a:effectLst/>
                <a:latin typeface="Times New Roman" pitchFamily="18" charset="0"/>
                <a:cs typeface="Arial" pitchFamily="34" charset="0"/>
              </a:rPr>
              <a:t>سؤال لماذا تم إضافة العقدة علي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2060"/>
                </a:solidFill>
                <a:effectLst/>
                <a:latin typeface="Times New Roman" pitchFamily="18" charset="0"/>
                <a:cs typeface="Arial" pitchFamily="34" charset="0"/>
              </a:rPr>
              <a:t>الجانب الأيمن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39937" name="عنصر نائب للمحتوى 2"/>
          <p:cNvSpPr>
            <a:spLocks/>
          </p:cNvSpPr>
          <p:nvPr/>
        </p:nvSpPr>
        <p:spPr bwMode="auto">
          <a:xfrm>
            <a:off x="0" y="152400"/>
            <a:ext cx="850423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
                <a:schemeClr val="folHlink"/>
              </a:buClr>
              <a:buSzPts val="1700"/>
              <a:buFont typeface="Wingdings" pitchFamily="2" charset="2"/>
              <a:buChar char="n"/>
              <a:tabLst/>
            </a:pPr>
            <a:r>
              <a:rPr kumimoji="0" lang="ar-SA" sz="2800" b="0" i="0" u="none" strike="noStrike" cap="none" normalizeH="0" baseline="0" smtClean="0">
                <a:ln>
                  <a:noFill/>
                </a:ln>
                <a:solidFill>
                  <a:schemeClr val="tx1"/>
                </a:solidFill>
                <a:effectLst/>
                <a:latin typeface="Times New Roman" pitchFamily="18" charset="0"/>
                <a:cs typeface="Times New Roman" pitchFamily="18" charset="0"/>
              </a:rPr>
              <a:t>6)نأخذ العنصر السادس  فيكون فرع أيسر (7) للجذر (العنصر الثاني) وهو الرقم 8</a:t>
            </a:r>
            <a:r>
              <a:rPr kumimoji="0" lang="ar-SA" sz="5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5400" b="0" i="0" u="none" strike="noStrike" cap="none" normalizeH="0" baseline="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ar-SA" sz="2400" b="0" i="0" u="none" strike="noStrike" cap="none" normalizeH="0" baseline="0" smtClean="0">
              <a:ln>
                <a:noFill/>
              </a:ln>
              <a:solidFill>
                <a:schemeClr val="tx1"/>
              </a:solidFill>
              <a:effectLst/>
              <a:latin typeface="Arial" pitchFamily="34" charset="0"/>
            </a:endParaRPr>
          </a:p>
        </p:txBody>
      </p:sp>
      <p:sp>
        <p:nvSpPr>
          <p:cNvPr id="4" name="مخطط انسيابي: رابط 3"/>
          <p:cNvSpPr>
            <a:spLocks noChangeArrowheads="1"/>
          </p:cNvSpPr>
          <p:nvPr/>
        </p:nvSpPr>
        <p:spPr bwMode="auto">
          <a:xfrm>
            <a:off x="4191000" y="1524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خطط انسيابي: رابط 4"/>
          <p:cNvSpPr>
            <a:spLocks noChangeArrowheads="1"/>
          </p:cNvSpPr>
          <p:nvPr/>
        </p:nvSpPr>
        <p:spPr bwMode="auto">
          <a:xfrm>
            <a:off x="49530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رابط مستقيم 5"/>
          <p:cNvCxnSpPr>
            <a:cxnSpLocks noChangeShapeType="1"/>
          </p:cNvCxnSpPr>
          <p:nvPr/>
        </p:nvCxnSpPr>
        <p:spPr bwMode="auto">
          <a:xfrm rot="16200000" flipH="1">
            <a:off x="4876800" y="2362200"/>
            <a:ext cx="1066800" cy="304800"/>
          </a:xfrm>
          <a:prstGeom prst="line">
            <a:avLst/>
          </a:prstGeom>
          <a:noFill/>
          <a:ln w="9525" algn="ctr">
            <a:solidFill>
              <a:schemeClr val="tx1"/>
            </a:solidFill>
            <a:round/>
            <a:headEnd/>
            <a:tailEnd/>
          </a:ln>
        </p:spPr>
      </p:cxnSp>
      <p:sp>
        <p:nvSpPr>
          <p:cNvPr id="7" name="مخطط انسيابي: رابط 6"/>
          <p:cNvSpPr>
            <a:spLocks noChangeArrowheads="1"/>
          </p:cNvSpPr>
          <p:nvPr/>
        </p:nvSpPr>
        <p:spPr bwMode="auto">
          <a:xfrm>
            <a:off x="26670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رابط مستقيم 7"/>
          <p:cNvCxnSpPr>
            <a:cxnSpLocks noChangeShapeType="1"/>
          </p:cNvCxnSpPr>
          <p:nvPr/>
        </p:nvCxnSpPr>
        <p:spPr bwMode="auto">
          <a:xfrm rot="5400000">
            <a:off x="3314700" y="2019300"/>
            <a:ext cx="1219200" cy="838200"/>
          </a:xfrm>
          <a:prstGeom prst="line">
            <a:avLst/>
          </a:prstGeom>
          <a:noFill/>
          <a:ln w="9525" algn="ctr">
            <a:solidFill>
              <a:schemeClr val="tx1"/>
            </a:solidFill>
            <a:round/>
            <a:headEnd/>
            <a:tailEnd/>
          </a:ln>
        </p:spPr>
      </p:cxnSp>
      <p:sp>
        <p:nvSpPr>
          <p:cNvPr id="9" name="مخطط انسيابي: رابط 8"/>
          <p:cNvSpPr>
            <a:spLocks noChangeArrowheads="1"/>
          </p:cNvSpPr>
          <p:nvPr/>
        </p:nvSpPr>
        <p:spPr bwMode="auto">
          <a:xfrm>
            <a:off x="3810000" y="4343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رابط مستقيم 9"/>
          <p:cNvCxnSpPr>
            <a:cxnSpLocks noChangeShapeType="1"/>
          </p:cNvCxnSpPr>
          <p:nvPr/>
        </p:nvCxnSpPr>
        <p:spPr bwMode="auto">
          <a:xfrm rot="5400000">
            <a:off x="4458494" y="3682206"/>
            <a:ext cx="774700" cy="547688"/>
          </a:xfrm>
          <a:prstGeom prst="line">
            <a:avLst/>
          </a:prstGeom>
          <a:noFill/>
          <a:ln w="9525" algn="ctr">
            <a:solidFill>
              <a:schemeClr val="tx1"/>
            </a:solidFill>
            <a:round/>
            <a:headEnd/>
            <a:tailEnd/>
          </a:ln>
        </p:spPr>
      </p:cxnSp>
      <p:sp>
        <p:nvSpPr>
          <p:cNvPr id="11" name="مخطط انسيابي: رابط 10"/>
          <p:cNvSpPr>
            <a:spLocks noChangeArrowheads="1"/>
          </p:cNvSpPr>
          <p:nvPr/>
        </p:nvSpPr>
        <p:spPr bwMode="auto">
          <a:xfrm>
            <a:off x="5943600" y="4343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رابط مستقيم 11"/>
          <p:cNvCxnSpPr>
            <a:cxnSpLocks noChangeShapeType="1"/>
          </p:cNvCxnSpPr>
          <p:nvPr/>
        </p:nvCxnSpPr>
        <p:spPr bwMode="auto">
          <a:xfrm rot="16200000" flipV="1">
            <a:off x="5834857" y="3663156"/>
            <a:ext cx="774700" cy="585787"/>
          </a:xfrm>
          <a:prstGeom prst="line">
            <a:avLst/>
          </a:prstGeom>
          <a:noFill/>
          <a:ln w="9525" algn="ctr">
            <a:solidFill>
              <a:schemeClr val="tx1"/>
            </a:solidFill>
            <a:round/>
            <a:headEnd/>
            <a:tailEnd/>
          </a:ln>
        </p:spPr>
      </p:cxnSp>
      <p:sp>
        <p:nvSpPr>
          <p:cNvPr id="13" name="مخطط انسيابي: رابط 12"/>
          <p:cNvSpPr>
            <a:spLocks noChangeArrowheads="1"/>
          </p:cNvSpPr>
          <p:nvPr/>
        </p:nvSpPr>
        <p:spPr bwMode="auto">
          <a:xfrm>
            <a:off x="5105400" y="5791200"/>
            <a:ext cx="1143000" cy="609600"/>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8</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رابط مستقيم 13"/>
          <p:cNvCxnSpPr>
            <a:cxnSpLocks noChangeShapeType="1"/>
          </p:cNvCxnSpPr>
          <p:nvPr/>
        </p:nvCxnSpPr>
        <p:spPr bwMode="auto">
          <a:xfrm rot="16200000" flipH="1">
            <a:off x="4711701" y="4938712"/>
            <a:ext cx="863600" cy="714375"/>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pPr rtl="0"/>
            <a:r>
              <a:rPr lang="ar-SA" dirty="0" smtClean="0"/>
              <a:t>7)نأخذ العنصر السابع  فيكون فرع أيسر   </a:t>
            </a:r>
            <a:r>
              <a:rPr lang="ar-SA" dirty="0" err="1" smtClean="0"/>
              <a:t>ل</a:t>
            </a:r>
            <a:r>
              <a:rPr lang="ar-SA" dirty="0" smtClean="0"/>
              <a:t> (7) للجذر (العنصر الثالث) وهو الرقم 6</a:t>
            </a:r>
            <a:endParaRPr lang="en-US" dirty="0" smtClean="0"/>
          </a:p>
          <a:p>
            <a:endParaRPr lang="ar-SA" dirty="0" smtClean="0"/>
          </a:p>
          <a:p>
            <a:endParaRPr lang="ar-SA" dirty="0"/>
          </a:p>
        </p:txBody>
      </p:sp>
      <p:sp>
        <p:nvSpPr>
          <p:cNvPr id="4" name="مخطط انسيابي: رابط 3"/>
          <p:cNvSpPr>
            <a:spLocks noChangeArrowheads="1"/>
          </p:cNvSpPr>
          <p:nvPr/>
        </p:nvSpPr>
        <p:spPr bwMode="auto">
          <a:xfrm>
            <a:off x="4267200" y="13716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خطط انسيابي: رابط 4"/>
          <p:cNvSpPr>
            <a:spLocks noChangeArrowheads="1"/>
          </p:cNvSpPr>
          <p:nvPr/>
        </p:nvSpPr>
        <p:spPr bwMode="auto">
          <a:xfrm>
            <a:off x="49530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رابط مستقيم 5"/>
          <p:cNvCxnSpPr>
            <a:cxnSpLocks noChangeShapeType="1"/>
          </p:cNvCxnSpPr>
          <p:nvPr/>
        </p:nvCxnSpPr>
        <p:spPr bwMode="auto">
          <a:xfrm rot="16200000" flipH="1">
            <a:off x="4876800" y="2362200"/>
            <a:ext cx="1066800" cy="304800"/>
          </a:xfrm>
          <a:prstGeom prst="line">
            <a:avLst/>
          </a:prstGeom>
          <a:noFill/>
          <a:ln w="9525" algn="ctr">
            <a:solidFill>
              <a:schemeClr val="tx1"/>
            </a:solidFill>
            <a:round/>
            <a:headEnd/>
            <a:tailEnd/>
          </a:ln>
        </p:spPr>
      </p:cxnSp>
      <p:sp>
        <p:nvSpPr>
          <p:cNvPr id="7" name="مخطط انسيابي: رابط 6"/>
          <p:cNvSpPr>
            <a:spLocks noChangeArrowheads="1"/>
          </p:cNvSpPr>
          <p:nvPr/>
        </p:nvSpPr>
        <p:spPr bwMode="auto">
          <a:xfrm>
            <a:off x="2590800" y="3048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رابط مستقيم 7"/>
          <p:cNvCxnSpPr>
            <a:cxnSpLocks noChangeShapeType="1"/>
          </p:cNvCxnSpPr>
          <p:nvPr/>
        </p:nvCxnSpPr>
        <p:spPr bwMode="auto">
          <a:xfrm rot="5400000">
            <a:off x="3314700" y="2019300"/>
            <a:ext cx="1219200" cy="838200"/>
          </a:xfrm>
          <a:prstGeom prst="line">
            <a:avLst/>
          </a:prstGeom>
          <a:noFill/>
          <a:ln w="9525" algn="ctr">
            <a:solidFill>
              <a:schemeClr val="tx1"/>
            </a:solidFill>
            <a:round/>
            <a:headEnd/>
            <a:tailEnd/>
          </a:ln>
        </p:spPr>
      </p:cxnSp>
      <p:sp>
        <p:nvSpPr>
          <p:cNvPr id="9" name="مخطط انسيابي: رابط 8"/>
          <p:cNvSpPr>
            <a:spLocks noChangeArrowheads="1"/>
          </p:cNvSpPr>
          <p:nvPr/>
        </p:nvSpPr>
        <p:spPr bwMode="auto">
          <a:xfrm>
            <a:off x="3733800" y="41910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رابط مستقيم 9"/>
          <p:cNvCxnSpPr>
            <a:cxnSpLocks noChangeShapeType="1"/>
          </p:cNvCxnSpPr>
          <p:nvPr/>
        </p:nvCxnSpPr>
        <p:spPr bwMode="auto">
          <a:xfrm rot="5400000">
            <a:off x="4458494" y="3682206"/>
            <a:ext cx="774700" cy="547688"/>
          </a:xfrm>
          <a:prstGeom prst="line">
            <a:avLst/>
          </a:prstGeom>
          <a:noFill/>
          <a:ln w="9525" algn="ctr">
            <a:solidFill>
              <a:schemeClr val="tx1"/>
            </a:solidFill>
            <a:round/>
            <a:headEnd/>
            <a:tailEnd/>
          </a:ln>
        </p:spPr>
      </p:cxnSp>
      <p:sp>
        <p:nvSpPr>
          <p:cNvPr id="11" name="مخطط انسيابي: رابط 10"/>
          <p:cNvSpPr>
            <a:spLocks noChangeArrowheads="1"/>
          </p:cNvSpPr>
          <p:nvPr/>
        </p:nvSpPr>
        <p:spPr bwMode="auto">
          <a:xfrm>
            <a:off x="5943600" y="43434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رابط مستقيم 11"/>
          <p:cNvCxnSpPr>
            <a:cxnSpLocks noChangeShapeType="1"/>
          </p:cNvCxnSpPr>
          <p:nvPr/>
        </p:nvCxnSpPr>
        <p:spPr bwMode="auto">
          <a:xfrm rot="16200000" flipV="1">
            <a:off x="5834857" y="3663156"/>
            <a:ext cx="774700" cy="585787"/>
          </a:xfrm>
          <a:prstGeom prst="line">
            <a:avLst/>
          </a:prstGeom>
          <a:noFill/>
          <a:ln w="9525" algn="ctr">
            <a:solidFill>
              <a:schemeClr val="tx1"/>
            </a:solidFill>
            <a:round/>
            <a:headEnd/>
            <a:tailEnd/>
          </a:ln>
        </p:spPr>
      </p:cxnSp>
      <p:sp>
        <p:nvSpPr>
          <p:cNvPr id="13" name="مخطط انسيابي: رابط 12"/>
          <p:cNvSpPr>
            <a:spLocks noChangeArrowheads="1"/>
          </p:cNvSpPr>
          <p:nvPr/>
        </p:nvSpPr>
        <p:spPr bwMode="auto">
          <a:xfrm>
            <a:off x="2743200" y="5486400"/>
            <a:ext cx="1143000" cy="609600"/>
          </a:xfrm>
          <a:prstGeom prst="flowChartConnector">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Times New Roman" pitchFamily="18" charset="0"/>
                <a:cs typeface="Arial" pitchFamily="34" charset="0"/>
              </a:rPr>
              <a:t>   6</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رابط مستقيم 13"/>
          <p:cNvCxnSpPr>
            <a:cxnSpLocks noChangeShapeType="1"/>
          </p:cNvCxnSpPr>
          <p:nvPr/>
        </p:nvCxnSpPr>
        <p:spPr bwMode="auto">
          <a:xfrm rot="5400000">
            <a:off x="3429000" y="4876800"/>
            <a:ext cx="762000" cy="457200"/>
          </a:xfrm>
          <a:prstGeom prst="line">
            <a:avLst/>
          </a:prstGeom>
          <a:noFill/>
          <a:ln w="9525" algn="ctr">
            <a:solidFill>
              <a:schemeClr val="tx1"/>
            </a:solidFill>
            <a:round/>
            <a:headEnd/>
            <a:tailEnd/>
          </a:ln>
        </p:spPr>
      </p:cxnSp>
      <p:sp>
        <p:nvSpPr>
          <p:cNvPr id="15" name="مخطط انسيابي: رابط 14"/>
          <p:cNvSpPr>
            <a:spLocks noChangeArrowheads="1"/>
          </p:cNvSpPr>
          <p:nvPr/>
        </p:nvSpPr>
        <p:spPr bwMode="auto">
          <a:xfrm>
            <a:off x="4724400" y="5410200"/>
            <a:ext cx="1143000" cy="609600"/>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8</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رابط مستقيم 15"/>
          <p:cNvCxnSpPr>
            <a:cxnSpLocks noChangeShapeType="1"/>
          </p:cNvCxnSpPr>
          <p:nvPr/>
        </p:nvCxnSpPr>
        <p:spPr bwMode="auto">
          <a:xfrm rot="16200000" flipH="1">
            <a:off x="4533900" y="4762500"/>
            <a:ext cx="685800" cy="60960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 name="عنوان 1"/>
          <p:cNvSpPr>
            <a:spLocks/>
          </p:cNvSpPr>
          <p:nvPr/>
        </p:nvSpPr>
        <p:spPr bwMode="auto">
          <a:xfrm>
            <a:off x="228600" y="0"/>
            <a:ext cx="8534400" cy="9874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rgbClr val="993300"/>
                </a:solidFill>
                <a:effectLst/>
                <a:latin typeface="Times New Roman" pitchFamily="18" charset="0"/>
                <a:cs typeface="Arial" pitchFamily="34" charset="0"/>
              </a:rPr>
              <a:t/>
            </a:r>
            <a:br>
              <a:rPr kumimoji="0" lang="ar-SA" sz="3600" b="0" i="0" u="none" strike="noStrike" cap="none" normalizeH="0" baseline="0" dirty="0" smtClean="0">
                <a:ln>
                  <a:noFill/>
                </a:ln>
                <a:solidFill>
                  <a:srgbClr val="993300"/>
                </a:solidFill>
                <a:effectLst/>
                <a:latin typeface="Times New Roman" pitchFamily="18" charset="0"/>
                <a:cs typeface="Arial" pitchFamily="34" charset="0"/>
              </a:rPr>
            </a:br>
            <a:r>
              <a:rPr kumimoji="0" lang="ar-SA" sz="3600" b="0" i="0" u="none" strike="noStrike" cap="none" normalizeH="0" baseline="0" dirty="0" smtClean="0">
                <a:ln>
                  <a:noFill/>
                </a:ln>
                <a:solidFill>
                  <a:srgbClr val="993300"/>
                </a:solidFill>
                <a:effectLst/>
                <a:latin typeface="Times New Roman" pitchFamily="18" charset="0"/>
                <a:cs typeface="Arial" pitchFamily="34" charset="0"/>
              </a:rPr>
              <a:t/>
            </a:r>
            <a:br>
              <a:rPr kumimoji="0" lang="ar-SA" sz="3600" b="0" i="0" u="none" strike="noStrike" cap="none" normalizeH="0" baseline="0" dirty="0" smtClean="0">
                <a:ln>
                  <a:noFill/>
                </a:ln>
                <a:solidFill>
                  <a:srgbClr val="993300"/>
                </a:solidFill>
                <a:effectLst/>
                <a:latin typeface="Times New Roman" pitchFamily="18" charset="0"/>
                <a:cs typeface="Arial" pitchFamily="34" charset="0"/>
              </a:rPr>
            </a:br>
            <a:r>
              <a:rPr kumimoji="0" lang="ar-SA" sz="3600" b="0" i="0" u="none" strike="noStrike" cap="none" normalizeH="0" baseline="0" dirty="0" smtClean="0">
                <a:ln>
                  <a:noFill/>
                </a:ln>
                <a:solidFill>
                  <a:srgbClr val="993300"/>
                </a:solidFill>
                <a:effectLst/>
                <a:latin typeface="Times New Roman" pitchFamily="18" charset="0"/>
                <a:cs typeface="Arial" pitchFamily="34" charset="0"/>
              </a:rPr>
              <a:t/>
            </a:r>
            <a:br>
              <a:rPr kumimoji="0" lang="ar-SA" sz="3600" b="0" i="0" u="none" strike="noStrike" cap="none" normalizeH="0" baseline="0" dirty="0" smtClean="0">
                <a:ln>
                  <a:noFill/>
                </a:ln>
                <a:solidFill>
                  <a:srgbClr val="993300"/>
                </a:solidFill>
                <a:effectLst/>
                <a:latin typeface="Times New Roman" pitchFamily="18" charset="0"/>
                <a:cs typeface="Arial" pitchFamily="34" charset="0"/>
              </a:rPr>
            </a:br>
            <a:r>
              <a:rPr kumimoji="0" lang="ar-SA" sz="3600" b="0" i="0" u="none" strike="noStrike" cap="none" normalizeH="0" baseline="0" dirty="0" smtClean="0">
                <a:ln>
                  <a:noFill/>
                </a:ln>
                <a:solidFill>
                  <a:srgbClr val="993300"/>
                </a:solidFill>
                <a:effectLst/>
                <a:latin typeface="Times New Roman" pitchFamily="18" charset="0"/>
                <a:cs typeface="Arial" pitchFamily="34" charset="0"/>
              </a:rPr>
              <a:t/>
            </a:r>
            <a:br>
              <a:rPr kumimoji="0" lang="ar-SA" sz="3600" b="0" i="0" u="none" strike="noStrike" cap="none" normalizeH="0" baseline="0" dirty="0" smtClean="0">
                <a:ln>
                  <a:noFill/>
                </a:ln>
                <a:solidFill>
                  <a:srgbClr val="993300"/>
                </a:solidFill>
                <a:effectLst/>
                <a:latin typeface="Times New Roman" pitchFamily="18" charset="0"/>
                <a:cs typeface="Arial" pitchFamily="34" charset="0"/>
              </a:rPr>
            </a:br>
            <a:r>
              <a:rPr kumimoji="0" lang="ar-SA" sz="5400" b="0" i="0" u="none" strike="noStrike" cap="none" normalizeH="0" baseline="0" dirty="0" smtClean="0">
                <a:ln>
                  <a:noFill/>
                </a:ln>
                <a:effectLst/>
                <a:latin typeface="Times New Roman" pitchFamily="18" charset="0"/>
                <a:cs typeface="Arial" pitchFamily="34" charset="0"/>
              </a:rPr>
              <a:t>عملية الحذف </a:t>
            </a:r>
            <a:endParaRPr kumimoji="0" lang="ar-SA" sz="1800" b="0" i="0" u="none" strike="noStrike" cap="none" normalizeH="0" baseline="0" dirty="0" smtClean="0">
              <a:ln>
                <a:noFill/>
              </a:ln>
              <a:effectLst/>
              <a:latin typeface="Arial" pitchFamily="34" charset="0"/>
              <a:cs typeface="Arial" pitchFamily="34" charset="0"/>
            </a:endParaRPr>
          </a:p>
        </p:txBody>
      </p:sp>
      <p:sp>
        <p:nvSpPr>
          <p:cNvPr id="4" name="عنصر نائب للمحتوى 2"/>
          <p:cNvSpPr>
            <a:spLocks/>
          </p:cNvSpPr>
          <p:nvPr/>
        </p:nvSpPr>
        <p:spPr bwMode="auto">
          <a:xfrm>
            <a:off x="228600" y="1527175"/>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
                <a:schemeClr val="folHlink"/>
              </a:buClr>
              <a:buSzPts val="2600"/>
              <a:buFont typeface="Wingdings" pitchFamily="2" charset="2"/>
              <a:buChar char="n"/>
              <a:tabLst/>
            </a:pPr>
            <a:r>
              <a:rPr kumimoji="0" lang="ar-SA" sz="4400" b="0" i="0" u="none" strike="noStrike" cap="none" normalizeH="0" baseline="0" dirty="0" smtClean="0">
                <a:ln>
                  <a:noFill/>
                </a:ln>
                <a:effectLst/>
                <a:latin typeface="Times New Roman" pitchFamily="18" charset="0"/>
                <a:cs typeface="Times New Roman" pitchFamily="18" charset="0"/>
              </a:rPr>
              <a:t>حذف عقدة نهائية (ورقة )</a:t>
            </a:r>
            <a:endParaRPr kumimoji="0" lang="en-US" sz="4400" b="0" i="0" u="none" strike="noStrike" cap="none" normalizeH="0" baseline="0" dirty="0" smtClean="0">
              <a:ln>
                <a:noFill/>
              </a:ln>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
                <a:schemeClr val="folHlink"/>
              </a:buClr>
              <a:buSzPts val="2600"/>
              <a:buFont typeface="Wingdings" pitchFamily="2" charset="2"/>
              <a:buChar char="n"/>
              <a:tabLst/>
            </a:pPr>
            <a:r>
              <a:rPr kumimoji="0" lang="ar-SA" sz="4400" b="0" i="0" u="none" strike="noStrike" cap="none" normalizeH="0" baseline="0" dirty="0" smtClean="0">
                <a:ln>
                  <a:noFill/>
                </a:ln>
                <a:effectLst/>
                <a:latin typeface="Times New Roman" pitchFamily="18" charset="0"/>
                <a:cs typeface="Times New Roman" pitchFamily="18" charset="0"/>
              </a:rPr>
              <a:t>لكي نقوم بحذف عقدة نهائية فأننا يجب أن نلغي العقدة بدون أن نوثر علي بقية العقد كيف  ذلك ؟</a:t>
            </a:r>
            <a:endParaRPr kumimoji="0" lang="ar-SA"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1010" name="عنوان 1"/>
          <p:cNvSpPr>
            <a:spLocks noGrp="1"/>
          </p:cNvSpPr>
          <p:nvPr>
            <p:ph type="title" idx="4294967295"/>
          </p:nvPr>
        </p:nvSpPr>
        <p:spPr bwMode="auto">
          <a:xfrm>
            <a:off x="990600" y="0"/>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smtClean="0">
                <a:ln>
                  <a:noFill/>
                </a:ln>
                <a:solidFill>
                  <a:srgbClr val="00B0F0"/>
                </a:solidFill>
                <a:effectLst/>
                <a:latin typeface="Times New Roman" pitchFamily="18" charset="0"/>
                <a:cs typeface="Times New Roman" pitchFamily="18" charset="0"/>
              </a:rPr>
              <a:t>قبل الحذف </a:t>
            </a:r>
            <a:endParaRPr kumimoji="0" lang="ar-SA" sz="4400" b="0" i="0" u="none" strike="noStrike" cap="none" normalizeH="0" baseline="0" smtClean="0">
              <a:ln>
                <a:noFill/>
              </a:ln>
              <a:solidFill>
                <a:schemeClr val="tx2"/>
              </a:solidFill>
              <a:effectLst/>
              <a:latin typeface="Arial" pitchFamily="34" charset="0"/>
            </a:endParaRPr>
          </a:p>
        </p:txBody>
      </p:sp>
      <p:sp>
        <p:nvSpPr>
          <p:cNvPr id="171011" name="عنصر نائب للمحتوى 2"/>
          <p:cNvSpPr>
            <a:spLocks/>
          </p:cNvSpPr>
          <p:nvPr/>
        </p:nvSpPr>
        <p:spPr bwMode="auto">
          <a:xfrm>
            <a:off x="0" y="10668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
                <a:schemeClr val="folHlink"/>
              </a:buClr>
              <a:buSzPts val="1700"/>
              <a:buFont typeface="Wingdings" pitchFamily="2" charset="2"/>
              <a:buChar char="n"/>
              <a:tabLst/>
            </a:pPr>
            <a:r>
              <a:rPr kumimoji="0" lang="ar-SA" sz="2800" b="0" i="0" u="none" strike="noStrike" cap="none" normalizeH="0" baseline="0" smtClean="0">
                <a:ln>
                  <a:noFill/>
                </a:ln>
                <a:solidFill>
                  <a:schemeClr val="tx1"/>
                </a:solidFill>
                <a:effectLst/>
                <a:latin typeface="Times New Roman" pitchFamily="18" charset="0"/>
                <a:cs typeface="Times New Roman" pitchFamily="18" charset="0"/>
              </a:rPr>
              <a:t>نريد حذف العقدة رقم 7 </a:t>
            </a:r>
          </a:p>
          <a:p>
            <a:pPr marL="342900" marR="0" lvl="0" indent="-342900" algn="r" defTabSz="914400" rtl="1"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ar-SA" sz="2400" b="0" i="0" u="none" strike="noStrike" cap="none" normalizeH="0" baseline="0" smtClean="0">
              <a:ln>
                <a:noFill/>
              </a:ln>
              <a:solidFill>
                <a:schemeClr val="tx1"/>
              </a:solidFill>
              <a:effectLst/>
              <a:latin typeface="Arial" pitchFamily="34" charset="0"/>
            </a:endParaRPr>
          </a:p>
        </p:txBody>
      </p:sp>
      <p:sp>
        <p:nvSpPr>
          <p:cNvPr id="4" name="مخطط انسيابي: رابط 3"/>
          <p:cNvSpPr>
            <a:spLocks noChangeArrowheads="1"/>
          </p:cNvSpPr>
          <p:nvPr/>
        </p:nvSpPr>
        <p:spPr bwMode="auto">
          <a:xfrm>
            <a:off x="4038600" y="1752600"/>
            <a:ext cx="1143000" cy="619125"/>
          </a:xfrm>
          <a:prstGeom prst="flowChartConnector">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مخطط انسيابي: رابط 4"/>
          <p:cNvSpPr>
            <a:spLocks noChangeArrowheads="1"/>
          </p:cNvSpPr>
          <p:nvPr/>
        </p:nvSpPr>
        <p:spPr bwMode="auto">
          <a:xfrm>
            <a:off x="4419600" y="3352800"/>
            <a:ext cx="1143000" cy="619125"/>
          </a:xfrm>
          <a:prstGeom prst="flowChartConnector">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1014" name="رابط مستقيم 5"/>
          <p:cNvCxnSpPr>
            <a:cxnSpLocks noChangeShapeType="1"/>
          </p:cNvCxnSpPr>
          <p:nvPr/>
        </p:nvCxnSpPr>
        <p:spPr bwMode="auto">
          <a:xfrm rot="16200000" flipH="1">
            <a:off x="4648200" y="2819400"/>
            <a:ext cx="1066800" cy="304800"/>
          </a:xfrm>
          <a:prstGeom prst="line">
            <a:avLst/>
          </a:prstGeom>
          <a:noFill/>
          <a:ln w="9525" algn="ctr">
            <a:solidFill>
              <a:schemeClr val="tx1"/>
            </a:solidFill>
            <a:round/>
            <a:headEnd/>
            <a:tailEnd/>
          </a:ln>
        </p:spPr>
      </p:cxnSp>
      <p:sp>
        <p:nvSpPr>
          <p:cNvPr id="7" name="مخطط انسيابي: رابط 6"/>
          <p:cNvSpPr>
            <a:spLocks noChangeArrowheads="1"/>
          </p:cNvSpPr>
          <p:nvPr/>
        </p:nvSpPr>
        <p:spPr bwMode="auto">
          <a:xfrm>
            <a:off x="2209800" y="3352800"/>
            <a:ext cx="1143000" cy="619125"/>
          </a:xfrm>
          <a:prstGeom prst="flowChartConnector">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1016" name="رابط مستقيم 7"/>
          <p:cNvCxnSpPr>
            <a:cxnSpLocks noChangeShapeType="1"/>
          </p:cNvCxnSpPr>
          <p:nvPr/>
        </p:nvCxnSpPr>
        <p:spPr bwMode="auto">
          <a:xfrm rot="5400000">
            <a:off x="3086100" y="2476500"/>
            <a:ext cx="1219200" cy="838200"/>
          </a:xfrm>
          <a:prstGeom prst="line">
            <a:avLst/>
          </a:prstGeom>
          <a:noFill/>
          <a:ln w="9525" algn="ctr">
            <a:solidFill>
              <a:schemeClr val="tx1"/>
            </a:solidFill>
            <a:round/>
            <a:headEnd/>
            <a:tailEnd/>
          </a:ln>
        </p:spPr>
      </p:cxnSp>
      <p:sp>
        <p:nvSpPr>
          <p:cNvPr id="9" name="مخطط انسيابي: رابط 8"/>
          <p:cNvSpPr>
            <a:spLocks noChangeArrowheads="1"/>
          </p:cNvSpPr>
          <p:nvPr/>
        </p:nvSpPr>
        <p:spPr bwMode="auto">
          <a:xfrm>
            <a:off x="3581400" y="4724400"/>
            <a:ext cx="1143000" cy="619125"/>
          </a:xfrm>
          <a:prstGeom prst="flowChartConnector">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مخطط انسيابي: رابط 9"/>
          <p:cNvSpPr>
            <a:spLocks noChangeArrowheads="1"/>
          </p:cNvSpPr>
          <p:nvPr/>
        </p:nvSpPr>
        <p:spPr bwMode="auto">
          <a:xfrm>
            <a:off x="5410200" y="4648200"/>
            <a:ext cx="1143000" cy="619125"/>
          </a:xfrm>
          <a:prstGeom prst="flowChartConnector">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1019" name="رابط مستقيم 10"/>
          <p:cNvCxnSpPr>
            <a:cxnSpLocks noChangeShapeType="1"/>
          </p:cNvCxnSpPr>
          <p:nvPr/>
        </p:nvCxnSpPr>
        <p:spPr bwMode="auto">
          <a:xfrm rot="16200000" flipV="1">
            <a:off x="5365750" y="4083050"/>
            <a:ext cx="876300" cy="482600"/>
          </a:xfrm>
          <a:prstGeom prst="line">
            <a:avLst/>
          </a:prstGeom>
          <a:noFill/>
          <a:ln w="9525" algn="ctr">
            <a:solidFill>
              <a:schemeClr val="tx1"/>
            </a:solidFill>
            <a:round/>
            <a:headEnd/>
            <a:tailEnd/>
          </a:ln>
        </p:spPr>
      </p:cxnSp>
      <p:cxnSp>
        <p:nvCxnSpPr>
          <p:cNvPr id="171020" name="رابط مستقيم 25"/>
          <p:cNvCxnSpPr>
            <a:cxnSpLocks noChangeShapeType="1"/>
          </p:cNvCxnSpPr>
          <p:nvPr/>
        </p:nvCxnSpPr>
        <p:spPr bwMode="auto">
          <a:xfrm rot="5400000">
            <a:off x="4175919" y="4206081"/>
            <a:ext cx="838200" cy="350838"/>
          </a:xfrm>
          <a:prstGeom prst="line">
            <a:avLst/>
          </a:prstGeom>
          <a:noFill/>
          <a:ln w="9525" algn="ctr">
            <a:solidFill>
              <a:schemeClr val="tx1"/>
            </a:solidFill>
            <a:round/>
            <a:headEnd/>
            <a:tailEnd/>
          </a:ln>
        </p:spPr>
      </p:cxnSp>
      <p:sp>
        <p:nvSpPr>
          <p:cNvPr id="38" name="موجة مزدوجة 37"/>
          <p:cNvSpPr/>
          <p:nvPr/>
        </p:nvSpPr>
        <p:spPr>
          <a:xfrm>
            <a:off x="1066800" y="4657725"/>
            <a:ext cx="1828800" cy="1066800"/>
          </a:xfrm>
          <a:prstGeom prst="doubleWave">
            <a:avLst/>
          </a:prstGeom>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smtClean="0">
                <a:ln>
                  <a:noFill/>
                </a:ln>
                <a:solidFill>
                  <a:srgbClr val="FFFFFF"/>
                </a:solidFill>
                <a:effectLst/>
                <a:latin typeface="Times New Roman" pitchFamily="18" charset="0"/>
                <a:cs typeface="Arial" pitchFamily="34" charset="0"/>
              </a:rPr>
              <a:t>لماذا تم اختيار العنصر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سهم منحني إلى الأعلى 39"/>
          <p:cNvSpPr/>
          <p:nvPr/>
        </p:nvSpPr>
        <p:spPr>
          <a:xfrm>
            <a:off x="2743200" y="5495925"/>
            <a:ext cx="1371600" cy="533400"/>
          </a:xfrm>
          <a:prstGeom prst="curvedUpArrow">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2034" name="عنوان 1"/>
          <p:cNvSpPr>
            <a:spLocks/>
          </p:cNvSpPr>
          <p:nvPr/>
        </p:nvSpPr>
        <p:spPr bwMode="auto">
          <a:xfrm>
            <a:off x="838200" y="3048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smtClean="0">
                <a:ln>
                  <a:noFill/>
                </a:ln>
                <a:solidFill>
                  <a:srgbClr val="FF0000"/>
                </a:solidFill>
                <a:effectLst/>
                <a:latin typeface="Times New Roman" pitchFamily="18" charset="0"/>
                <a:cs typeface="Arial" pitchFamily="34" charset="0"/>
              </a:rPr>
              <a:t>بعد الحذف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2035" name="عنصر نائب للمحتوى 2"/>
          <p:cNvSpPr>
            <a:spLocks/>
          </p:cNvSpPr>
          <p:nvPr/>
        </p:nvSpPr>
        <p:spPr bwMode="auto">
          <a:xfrm>
            <a:off x="-211138" y="1571625"/>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خطط انسيابي: رابط 3"/>
          <p:cNvSpPr>
            <a:spLocks noChangeArrowheads="1"/>
          </p:cNvSpPr>
          <p:nvPr/>
        </p:nvSpPr>
        <p:spPr bwMode="auto">
          <a:xfrm>
            <a:off x="4191000" y="1752600"/>
            <a:ext cx="1143000" cy="60960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خطط انسيابي: رابط 4"/>
          <p:cNvSpPr>
            <a:spLocks noChangeArrowheads="1"/>
          </p:cNvSpPr>
          <p:nvPr/>
        </p:nvSpPr>
        <p:spPr bwMode="auto">
          <a:xfrm>
            <a:off x="4953000" y="3352800"/>
            <a:ext cx="1143000" cy="60960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   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رابط مستقيم 5"/>
          <p:cNvCxnSpPr>
            <a:cxnSpLocks noChangeShapeType="1"/>
          </p:cNvCxnSpPr>
          <p:nvPr/>
        </p:nvCxnSpPr>
        <p:spPr bwMode="auto">
          <a:xfrm rot="16200000" flipH="1">
            <a:off x="4876800" y="2667000"/>
            <a:ext cx="1066800" cy="304800"/>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7" name="مخطط انسيابي: رابط 6"/>
          <p:cNvSpPr>
            <a:spLocks noChangeArrowheads="1"/>
          </p:cNvSpPr>
          <p:nvPr/>
        </p:nvSpPr>
        <p:spPr bwMode="auto">
          <a:xfrm>
            <a:off x="2743200" y="3276600"/>
            <a:ext cx="1143000" cy="60960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    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رابط مستقيم 7"/>
          <p:cNvCxnSpPr>
            <a:cxnSpLocks noChangeShapeType="1"/>
          </p:cNvCxnSpPr>
          <p:nvPr/>
        </p:nvCxnSpPr>
        <p:spPr bwMode="auto">
          <a:xfrm rot="5400000">
            <a:off x="3314700" y="2324100"/>
            <a:ext cx="1219200" cy="838200"/>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9" name="مخطط انسيابي: رابط 8"/>
          <p:cNvSpPr>
            <a:spLocks noChangeArrowheads="1"/>
          </p:cNvSpPr>
          <p:nvPr/>
        </p:nvSpPr>
        <p:spPr bwMode="auto">
          <a:xfrm>
            <a:off x="5486400" y="4800600"/>
            <a:ext cx="1143000" cy="60960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رابط مستقيم 9"/>
          <p:cNvCxnSpPr>
            <a:cxnSpLocks noChangeShapeType="1"/>
          </p:cNvCxnSpPr>
          <p:nvPr/>
        </p:nvCxnSpPr>
        <p:spPr bwMode="auto">
          <a:xfrm rot="16200000" flipV="1">
            <a:off x="5658643" y="4171156"/>
            <a:ext cx="846138" cy="42862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11" name="رابط مستقيم 10"/>
          <p:cNvCxnSpPr>
            <a:cxnSpLocks noChangeShapeType="1"/>
          </p:cNvCxnSpPr>
          <p:nvPr/>
        </p:nvCxnSpPr>
        <p:spPr bwMode="auto">
          <a:xfrm rot="5400000" flipH="1" flipV="1">
            <a:off x="4343400" y="4191000"/>
            <a:ext cx="1066800" cy="609600"/>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13" name="مخطط انسيابي: رابط 12"/>
          <p:cNvSpPr>
            <a:spLocks noChangeArrowheads="1"/>
          </p:cNvSpPr>
          <p:nvPr/>
        </p:nvSpPr>
        <p:spPr bwMode="auto">
          <a:xfrm>
            <a:off x="3962400" y="4953000"/>
            <a:ext cx="1143000" cy="609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2045" name="رابط مستقيم 14"/>
          <p:cNvCxnSpPr>
            <a:cxnSpLocks noChangeShapeType="1"/>
          </p:cNvCxnSpPr>
          <p:nvPr/>
        </p:nvCxnSpPr>
        <p:spPr bwMode="auto">
          <a:xfrm rot="10800000" flipV="1">
            <a:off x="4114800" y="4876800"/>
            <a:ext cx="990600" cy="609600"/>
          </a:xfrm>
          <a:prstGeom prst="line">
            <a:avLst/>
          </a:prstGeom>
          <a:noFill/>
          <a:ln w="9525" algn="ctr">
            <a:solidFill>
              <a:schemeClr val="tx1"/>
            </a:solidFill>
            <a:round/>
            <a:headEnd/>
            <a:tailEnd/>
          </a:ln>
        </p:spPr>
      </p:cxnSp>
      <p:cxnSp>
        <p:nvCxnSpPr>
          <p:cNvPr id="172046" name="رابط مستقيم 15"/>
          <p:cNvCxnSpPr>
            <a:cxnSpLocks noChangeShapeType="1"/>
          </p:cNvCxnSpPr>
          <p:nvPr/>
        </p:nvCxnSpPr>
        <p:spPr bwMode="auto">
          <a:xfrm>
            <a:off x="4191000" y="4876800"/>
            <a:ext cx="762000" cy="685800"/>
          </a:xfrm>
          <a:prstGeom prst="line">
            <a:avLst/>
          </a:prstGeom>
          <a:noFill/>
          <a:ln w="9525" algn="ctr">
            <a:solidFill>
              <a:schemeClr val="tx1"/>
            </a:solidFill>
            <a:round/>
            <a:headEnd/>
            <a:tailEnd/>
          </a:ln>
        </p:spPr>
      </p:cxn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48038" y="765175"/>
            <a:ext cx="8085137" cy="854075"/>
          </a:xfrm>
        </p:spPr>
        <p:txBody>
          <a:bodyPr/>
          <a:lstStyle/>
          <a:p>
            <a:pPr eaLnBrk="1" hangingPunct="1"/>
            <a:r>
              <a:rPr lang="ar-SA" sz="6600" dirty="0" smtClean="0">
                <a:solidFill>
                  <a:schemeClr val="bg1"/>
                </a:solidFill>
              </a:rPr>
              <a:t>الترتيب النهائي</a:t>
            </a:r>
          </a:p>
        </p:txBody>
      </p:sp>
      <p:pic>
        <p:nvPicPr>
          <p:cNvPr id="7170" name="Picture 2"/>
          <p:cNvPicPr>
            <a:picLocks noGrp="1" noChangeAspect="1" noChangeArrowheads="1"/>
          </p:cNvPicPr>
          <p:nvPr>
            <p:ph idx="1"/>
          </p:nvPr>
        </p:nvPicPr>
        <p:blipFill>
          <a:blip r:embed="rId3" cstate="print"/>
          <a:srcRect/>
          <a:stretch>
            <a:fillRect/>
          </a:stretch>
        </p:blipFill>
        <p:spPr>
          <a:xfrm>
            <a:off x="-323850" y="1773238"/>
            <a:ext cx="8856663" cy="4968875"/>
          </a:xfrm>
        </p:spPr>
      </p:pic>
    </p:spTree>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 name="عنوان 1"/>
          <p:cNvSpPr>
            <a:spLocks/>
          </p:cNvSpPr>
          <p:nvPr/>
        </p:nvSpPr>
        <p:spPr bwMode="auto">
          <a:xfrm>
            <a:off x="228600" y="228600"/>
            <a:ext cx="85344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smtClean="0">
                <a:ln>
                  <a:noFill/>
                </a:ln>
                <a:solidFill>
                  <a:srgbClr val="FF0000"/>
                </a:solidFill>
                <a:effectLst/>
                <a:latin typeface="Times New Roman" pitchFamily="18" charset="0"/>
                <a:cs typeface="Arial" pitchFamily="34" charset="0"/>
              </a:rPr>
              <a:t>حذف عقدة لها ابن واحد </a:t>
            </a:r>
            <a:r>
              <a:rPr kumimoji="0" lang="en-US" sz="3600" b="0" i="0" u="none" strike="noStrike" cap="none" normalizeH="0" baseline="0" smtClean="0">
                <a:ln>
                  <a:noFill/>
                </a:ln>
                <a:solidFill>
                  <a:srgbClr val="993300"/>
                </a:solidFill>
                <a:effectLst/>
                <a:latin typeface="Times New Roman" pitchFamily="18" charset="0"/>
                <a:cs typeface="Arial" pitchFamily="34" charset="0"/>
              </a:rPr>
              <a:t/>
            </a:r>
            <a:br>
              <a:rPr kumimoji="0" lang="en-US" sz="3600" b="0" i="0" u="none" strike="noStrike" cap="none" normalizeH="0" baseline="0" smtClean="0">
                <a:ln>
                  <a:noFill/>
                </a:ln>
                <a:solidFill>
                  <a:srgbClr val="993300"/>
                </a:solidFill>
                <a:effectLst/>
                <a:latin typeface="Times New Roman" pitchFamily="18"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3059" name="عنصر نائب للمحتوى 2"/>
          <p:cNvSpPr>
            <a:spLocks/>
          </p:cNvSpPr>
          <p:nvPr/>
        </p:nvSpPr>
        <p:spPr bwMode="auto">
          <a:xfrm>
            <a:off x="228600" y="1527175"/>
            <a:ext cx="85042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لكي نقوم بعملية الحذف هذه نطبق </a:t>
            </a:r>
            <a:r>
              <a:rPr kumimoji="0" lang="ar-SA" sz="2800" b="0" i="0" u="none" strike="noStrike" cap="none" normalizeH="0" baseline="0" dirty="0" err="1" smtClean="0">
                <a:ln>
                  <a:noFill/>
                </a:ln>
                <a:solidFill>
                  <a:schemeClr val="tx1"/>
                </a:solidFill>
                <a:effectLst/>
                <a:latin typeface="Times New Roman" pitchFamily="18" charset="0"/>
                <a:cs typeface="Times New Roman" pitchFamily="18" charset="0"/>
              </a:rPr>
              <a:t>مايلى</a:t>
            </a: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1)نجعل المؤشر أي مؤشر العقدة يشير إلى العقدة الابن  </a:t>
            </a: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
                <a:schemeClr val="folHlink"/>
              </a:buClr>
              <a:buSzPts val="1700"/>
              <a:buFont typeface="Wingdings" pitchFamily="2" charset="2"/>
              <a:buChar char="n"/>
              <a:tabLst/>
            </a:pPr>
            <a:r>
              <a:rPr kumimoji="0" lang="ar-SA" sz="2800" b="0" i="0" u="none" strike="noStrike" cap="none" normalizeH="0" baseline="0" dirty="0" smtClean="0">
                <a:ln>
                  <a:noFill/>
                </a:ln>
                <a:solidFill>
                  <a:schemeClr val="tx1"/>
                </a:solidFill>
                <a:effectLst/>
                <a:latin typeface="Times New Roman" pitchFamily="18" charset="0"/>
                <a:cs typeface="Times New Roman" pitchFamily="18" charset="0"/>
              </a:rPr>
              <a:t>2)نلغي  العقدة المقصودة   </a:t>
            </a: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anim calcmode="lin" valueType="num">
                                      <p:cBhvr additive="base">
                                        <p:cTn id="7" dur="5000" fill="hold"/>
                                        <p:tgtEl>
                                          <p:spTgt spid="173059"/>
                                        </p:tgtEl>
                                        <p:attrNameLst>
                                          <p:attrName>ppt_x</p:attrName>
                                        </p:attrNameLst>
                                      </p:cBhvr>
                                      <p:tavLst>
                                        <p:tav tm="0">
                                          <p:val>
                                            <p:strVal val="#ppt_x"/>
                                          </p:val>
                                        </p:tav>
                                        <p:tav tm="100000">
                                          <p:val>
                                            <p:strVal val="#ppt_x"/>
                                          </p:val>
                                        </p:tav>
                                      </p:tavLst>
                                    </p:anim>
                                    <p:anim calcmode="lin" valueType="num">
                                      <p:cBhvr additive="base">
                                        <p:cTn id="8" dur="5000" fill="hold"/>
                                        <p:tgtEl>
                                          <p:spTgt spid="173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4082" name="عنوان 1"/>
          <p:cNvSpPr>
            <a:spLocks noGrp="1"/>
          </p:cNvSpPr>
          <p:nvPr>
            <p:ph type="title" idx="4294967295"/>
          </p:nvPr>
        </p:nvSpPr>
        <p:spPr bwMode="auto">
          <a:xfrm>
            <a:off x="990600" y="3048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000" b="0" i="0" u="none" strike="noStrike" cap="none" normalizeH="0" baseline="0" dirty="0" smtClean="0">
                <a:ln>
                  <a:noFill/>
                </a:ln>
                <a:solidFill>
                  <a:schemeClr val="tx1"/>
                </a:solidFill>
                <a:effectLst/>
                <a:latin typeface="Times New Roman" pitchFamily="18" charset="0"/>
                <a:cs typeface="Times New Roman" pitchFamily="18" charset="0"/>
              </a:rPr>
              <a:t>مثلاً حذف العنصر 9 </a:t>
            </a:r>
            <a:endParaRPr kumimoji="0" lang="ar-SA" sz="4400" b="0" i="0" u="none" strike="noStrike" cap="none" normalizeH="0" baseline="0" dirty="0" smtClean="0">
              <a:ln>
                <a:noFill/>
              </a:ln>
              <a:solidFill>
                <a:schemeClr val="tx1"/>
              </a:solidFill>
              <a:effectLst/>
              <a:latin typeface="Arial" pitchFamily="34" charset="0"/>
            </a:endParaRPr>
          </a:p>
        </p:txBody>
      </p:sp>
      <p:sp>
        <p:nvSpPr>
          <p:cNvPr id="174083" name="مخطط انسيابي: رابط 3"/>
          <p:cNvSpPr>
            <a:spLocks noChangeArrowheads="1"/>
          </p:cNvSpPr>
          <p:nvPr/>
        </p:nvSpPr>
        <p:spPr bwMode="auto">
          <a:xfrm>
            <a:off x="4191000" y="12954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cs typeface="Arial" pitchFamily="34" charset="0"/>
              </a:rPr>
              <a:t>   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3" name="مخطط انسيابي: رابط 4"/>
          <p:cNvSpPr>
            <a:spLocks noChangeArrowheads="1"/>
          </p:cNvSpPr>
          <p:nvPr/>
        </p:nvSpPr>
        <p:spPr bwMode="auto">
          <a:xfrm>
            <a:off x="5105400" y="3057525"/>
            <a:ext cx="1143000" cy="619125"/>
          </a:xfrm>
          <a:prstGeom prst="flowChartConnector">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085" name="رابط مستقيم 5"/>
          <p:cNvCxnSpPr>
            <a:cxnSpLocks noChangeShapeType="1"/>
          </p:cNvCxnSpPr>
          <p:nvPr/>
        </p:nvCxnSpPr>
        <p:spPr bwMode="auto">
          <a:xfrm rot="16200000" flipH="1">
            <a:off x="4724400" y="2362200"/>
            <a:ext cx="1066800" cy="304800"/>
          </a:xfrm>
          <a:prstGeom prst="line">
            <a:avLst/>
          </a:prstGeom>
          <a:noFill/>
          <a:ln w="9525" algn="ctr">
            <a:solidFill>
              <a:schemeClr val="tx1"/>
            </a:solidFill>
            <a:round/>
            <a:headEnd/>
            <a:tailEnd/>
          </a:ln>
        </p:spPr>
      </p:cxnSp>
      <p:sp>
        <p:nvSpPr>
          <p:cNvPr id="174086" name="مخطط انسيابي: رابط 6"/>
          <p:cNvSpPr>
            <a:spLocks noChangeArrowheads="1"/>
          </p:cNvSpPr>
          <p:nvPr/>
        </p:nvSpPr>
        <p:spPr bwMode="auto">
          <a:xfrm>
            <a:off x="2667000" y="28956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087" name="رابط مستقيم 7"/>
          <p:cNvCxnSpPr>
            <a:cxnSpLocks noChangeShapeType="1"/>
          </p:cNvCxnSpPr>
          <p:nvPr/>
        </p:nvCxnSpPr>
        <p:spPr bwMode="auto">
          <a:xfrm rot="5400000">
            <a:off x="3543300" y="2019300"/>
            <a:ext cx="1219200" cy="838200"/>
          </a:xfrm>
          <a:prstGeom prst="line">
            <a:avLst/>
          </a:prstGeom>
          <a:noFill/>
          <a:ln w="9525" algn="ctr">
            <a:solidFill>
              <a:schemeClr val="tx1"/>
            </a:solidFill>
            <a:round/>
            <a:headEnd/>
            <a:tailEnd/>
          </a:ln>
        </p:spPr>
      </p:cxnSp>
      <p:sp>
        <p:nvSpPr>
          <p:cNvPr id="174088" name="مخطط انسيابي: رابط 8"/>
          <p:cNvSpPr>
            <a:spLocks noChangeArrowheads="1"/>
          </p:cNvSpPr>
          <p:nvPr/>
        </p:nvSpPr>
        <p:spPr bwMode="auto">
          <a:xfrm>
            <a:off x="2971800" y="46482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4089" name="مخطط انسيابي: رابط 9"/>
          <p:cNvSpPr>
            <a:spLocks noChangeArrowheads="1"/>
          </p:cNvSpPr>
          <p:nvPr/>
        </p:nvSpPr>
        <p:spPr bwMode="auto">
          <a:xfrm>
            <a:off x="5867400" y="43434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4090" name="رابط مستقيم 10"/>
          <p:cNvCxnSpPr>
            <a:cxnSpLocks noChangeShapeType="1"/>
          </p:cNvCxnSpPr>
          <p:nvPr/>
        </p:nvCxnSpPr>
        <p:spPr bwMode="auto">
          <a:xfrm rot="16200000" flipH="1">
            <a:off x="5600700" y="3848100"/>
            <a:ext cx="838200" cy="304800"/>
          </a:xfrm>
          <a:prstGeom prst="line">
            <a:avLst/>
          </a:prstGeom>
          <a:noFill/>
          <a:ln w="9525" algn="ctr">
            <a:solidFill>
              <a:schemeClr val="tx1"/>
            </a:solidFill>
            <a:round/>
            <a:headEnd/>
            <a:tailEnd/>
          </a:ln>
        </p:spPr>
      </p:cxnSp>
      <p:cxnSp>
        <p:nvCxnSpPr>
          <p:cNvPr id="174091" name="رابط مستقيم 11"/>
          <p:cNvCxnSpPr>
            <a:cxnSpLocks noChangeShapeType="1"/>
          </p:cNvCxnSpPr>
          <p:nvPr/>
        </p:nvCxnSpPr>
        <p:spPr bwMode="auto">
          <a:xfrm rot="16200000" flipH="1">
            <a:off x="2900363" y="3881438"/>
            <a:ext cx="1081088" cy="328613"/>
          </a:xfrm>
          <a:prstGeom prst="line">
            <a:avLst/>
          </a:prstGeom>
          <a:noFill/>
          <a:ln w="9525" algn="ctr">
            <a:solidFill>
              <a:schemeClr val="tx1"/>
            </a:solidFill>
            <a:round/>
            <a:headEnd/>
            <a:tailEnd/>
          </a:ln>
        </p:spPr>
      </p:cxnSp>
      <p:sp>
        <p:nvSpPr>
          <p:cNvPr id="18" name="سهم إلى اليسار 17"/>
          <p:cNvSpPr/>
          <p:nvPr/>
        </p:nvSpPr>
        <p:spPr>
          <a:xfrm rot="18379955">
            <a:off x="5710238" y="1917700"/>
            <a:ext cx="1905000" cy="1123950"/>
          </a:xfrm>
          <a:prstGeom prst="leftArrow">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smtClean="0">
                <a:ln>
                  <a:noFill/>
                </a:ln>
                <a:solidFill>
                  <a:srgbClr val="FFFFFF"/>
                </a:solidFill>
                <a:effectLst/>
                <a:latin typeface="Times New Roman" pitchFamily="18" charset="0"/>
                <a:cs typeface="Arial" pitchFamily="34" charset="0"/>
              </a:rPr>
              <a:t>العنصر المراد حذفه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5106" name="عنوان 1"/>
          <p:cNvSpPr>
            <a:spLocks noGrp="1"/>
          </p:cNvSpPr>
          <p:nvPr>
            <p:ph type="title" idx="4294967295"/>
          </p:nvPr>
        </p:nvSpPr>
        <p:spPr bwMode="auto">
          <a:xfrm>
            <a:off x="914400" y="1524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000" b="0" i="0" u="none" strike="noStrike" cap="none" normalizeH="0" baseline="0" smtClean="0">
                <a:ln>
                  <a:noFill/>
                </a:ln>
                <a:solidFill>
                  <a:srgbClr val="FF0000"/>
                </a:solidFill>
                <a:effectLst/>
                <a:latin typeface="Times New Roman" pitchFamily="18" charset="0"/>
                <a:cs typeface="Times New Roman" pitchFamily="18" charset="0"/>
              </a:rPr>
              <a:t>أثناء  الحذف</a:t>
            </a:r>
            <a:endParaRPr kumimoji="0" lang="ar-SA" sz="4400" b="0" i="0" u="none" strike="noStrike" cap="none" normalizeH="0" baseline="0" smtClean="0">
              <a:ln>
                <a:noFill/>
              </a:ln>
              <a:solidFill>
                <a:schemeClr val="tx2"/>
              </a:solidFill>
              <a:effectLst/>
              <a:latin typeface="Arial" pitchFamily="34" charset="0"/>
            </a:endParaRPr>
          </a:p>
        </p:txBody>
      </p:sp>
      <p:sp>
        <p:nvSpPr>
          <p:cNvPr id="175107" name="مخطط انسيابي: رابط 4"/>
          <p:cNvSpPr>
            <a:spLocks noChangeArrowheads="1"/>
          </p:cNvSpPr>
          <p:nvPr/>
        </p:nvSpPr>
        <p:spPr bwMode="auto">
          <a:xfrm>
            <a:off x="4038600" y="1819275"/>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مخطط انسيابي: رابط 5"/>
          <p:cNvSpPr>
            <a:spLocks noChangeArrowheads="1"/>
          </p:cNvSpPr>
          <p:nvPr/>
        </p:nvSpPr>
        <p:spPr bwMode="auto">
          <a:xfrm>
            <a:off x="4724400" y="3048000"/>
            <a:ext cx="1143000" cy="619125"/>
          </a:xfrm>
          <a:prstGeom prst="flowChartConnector">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5109" name="مخطط انسيابي: رابط 6"/>
          <p:cNvSpPr>
            <a:spLocks noChangeArrowheads="1"/>
          </p:cNvSpPr>
          <p:nvPr/>
        </p:nvSpPr>
        <p:spPr bwMode="auto">
          <a:xfrm>
            <a:off x="2590800" y="32004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5110" name="رابط مستقيم 7"/>
          <p:cNvCxnSpPr>
            <a:cxnSpLocks noChangeShapeType="1"/>
          </p:cNvCxnSpPr>
          <p:nvPr/>
        </p:nvCxnSpPr>
        <p:spPr bwMode="auto">
          <a:xfrm rot="5400000">
            <a:off x="3086100" y="2400300"/>
            <a:ext cx="1219200" cy="838200"/>
          </a:xfrm>
          <a:prstGeom prst="line">
            <a:avLst/>
          </a:prstGeom>
          <a:noFill/>
          <a:ln w="9525" algn="ctr">
            <a:solidFill>
              <a:schemeClr val="tx1"/>
            </a:solidFill>
            <a:round/>
            <a:headEnd/>
            <a:tailEnd/>
          </a:ln>
        </p:spPr>
      </p:cxnSp>
      <p:sp>
        <p:nvSpPr>
          <p:cNvPr id="175111" name="مخطط انسيابي: رابط 8"/>
          <p:cNvSpPr>
            <a:spLocks noChangeArrowheads="1"/>
          </p:cNvSpPr>
          <p:nvPr/>
        </p:nvSpPr>
        <p:spPr bwMode="auto">
          <a:xfrm>
            <a:off x="1905000" y="46482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5112" name="مخطط انسيابي: رابط 9"/>
          <p:cNvSpPr>
            <a:spLocks noChangeArrowheads="1"/>
          </p:cNvSpPr>
          <p:nvPr/>
        </p:nvSpPr>
        <p:spPr bwMode="auto">
          <a:xfrm>
            <a:off x="5334000" y="4495800"/>
            <a:ext cx="1143000" cy="619125"/>
          </a:xfrm>
          <a:prstGeom prst="flowChartConnector">
            <a:avLst/>
          </a:prstGeom>
          <a:solidFill>
            <a:schemeClr val="accent1"/>
          </a:solidFill>
          <a:ln w="9525" algn="ctr">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5113" name="رابط مستقيم 10"/>
          <p:cNvCxnSpPr>
            <a:cxnSpLocks noChangeShapeType="1"/>
          </p:cNvCxnSpPr>
          <p:nvPr/>
        </p:nvCxnSpPr>
        <p:spPr bwMode="auto">
          <a:xfrm rot="16200000" flipH="1">
            <a:off x="5219700" y="3924300"/>
            <a:ext cx="685800" cy="304800"/>
          </a:xfrm>
          <a:prstGeom prst="line">
            <a:avLst/>
          </a:prstGeom>
          <a:noFill/>
          <a:ln w="9525" algn="ctr">
            <a:solidFill>
              <a:schemeClr val="tx1"/>
            </a:solidFill>
            <a:round/>
            <a:headEnd/>
            <a:tailEnd/>
          </a:ln>
        </p:spPr>
      </p:cxnSp>
      <p:cxnSp>
        <p:nvCxnSpPr>
          <p:cNvPr id="175114" name="رابط مستقيم 11"/>
          <p:cNvCxnSpPr>
            <a:cxnSpLocks noChangeShapeType="1"/>
          </p:cNvCxnSpPr>
          <p:nvPr/>
        </p:nvCxnSpPr>
        <p:spPr bwMode="auto">
          <a:xfrm rot="5400000">
            <a:off x="2438400" y="3962400"/>
            <a:ext cx="838200" cy="533400"/>
          </a:xfrm>
          <a:prstGeom prst="line">
            <a:avLst/>
          </a:prstGeom>
          <a:noFill/>
          <a:ln w="9525" algn="ctr">
            <a:solidFill>
              <a:schemeClr val="tx1"/>
            </a:solidFill>
            <a:round/>
            <a:headEnd/>
            <a:tailEnd/>
          </a:ln>
        </p:spPr>
      </p:cxnSp>
      <p:cxnSp>
        <p:nvCxnSpPr>
          <p:cNvPr id="175115" name="رابط مستقيم 12"/>
          <p:cNvCxnSpPr>
            <a:cxnSpLocks noChangeShapeType="1"/>
          </p:cNvCxnSpPr>
          <p:nvPr/>
        </p:nvCxnSpPr>
        <p:spPr bwMode="auto">
          <a:xfrm rot="16200000" flipH="1">
            <a:off x="4748213" y="2614613"/>
            <a:ext cx="700087" cy="166687"/>
          </a:xfrm>
          <a:prstGeom prst="line">
            <a:avLst/>
          </a:prstGeom>
          <a:noFill/>
          <a:ln w="9525" algn="ctr">
            <a:solidFill>
              <a:schemeClr val="tx1"/>
            </a:solidFill>
            <a:round/>
            <a:headEnd/>
            <a:tailEnd/>
          </a:ln>
        </p:spPr>
      </p:cxnSp>
      <p:cxnSp>
        <p:nvCxnSpPr>
          <p:cNvPr id="18" name="رابط مستقيم 17"/>
          <p:cNvCxnSpPr/>
          <p:nvPr/>
        </p:nvCxnSpPr>
        <p:spPr bwMode="auto">
          <a:xfrm>
            <a:off x="4648200" y="3124200"/>
            <a:ext cx="1371600" cy="6858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رابط مستقيم 18"/>
          <p:cNvCxnSpPr/>
          <p:nvPr/>
        </p:nvCxnSpPr>
        <p:spPr bwMode="auto">
          <a:xfrm flipV="1">
            <a:off x="4800600" y="3048000"/>
            <a:ext cx="1219200" cy="6858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p:wheel/>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6130" name="عنوان 1"/>
          <p:cNvSpPr>
            <a:spLocks noGrp="1"/>
          </p:cNvSpPr>
          <p:nvPr>
            <p:ph type="title" idx="4294967295"/>
          </p:nvPr>
        </p:nvSpPr>
        <p:spPr bwMode="auto">
          <a:xfrm>
            <a:off x="762000" y="1524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400" b="0" i="0" u="none" strike="noStrike" cap="none" normalizeH="0" baseline="0" smtClean="0">
                <a:ln>
                  <a:noFill/>
                </a:ln>
                <a:solidFill>
                  <a:srgbClr val="FF0000"/>
                </a:solidFill>
                <a:effectLst/>
                <a:latin typeface="Times New Roman" pitchFamily="18" charset="0"/>
                <a:cs typeface="Times New Roman" pitchFamily="18" charset="0"/>
              </a:rPr>
              <a:t>بعد الحذف</a:t>
            </a:r>
            <a:endParaRPr kumimoji="0" lang="ar-SA" sz="4400" b="0" i="0" u="none" strike="noStrike" cap="none" normalizeH="0" baseline="0" smtClean="0">
              <a:ln>
                <a:noFill/>
              </a:ln>
              <a:solidFill>
                <a:schemeClr val="tx2"/>
              </a:solidFill>
              <a:effectLst/>
              <a:latin typeface="Arial" pitchFamily="34" charset="0"/>
            </a:endParaRPr>
          </a:p>
        </p:txBody>
      </p:sp>
      <p:sp>
        <p:nvSpPr>
          <p:cNvPr id="5" name="مخطط انسيابي: رابط 4"/>
          <p:cNvSpPr>
            <a:spLocks noChangeArrowheads="1"/>
          </p:cNvSpPr>
          <p:nvPr/>
        </p:nvSpPr>
        <p:spPr bwMode="auto">
          <a:xfrm>
            <a:off x="4038600" y="1819275"/>
            <a:ext cx="1143000" cy="619125"/>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مخطط انسيابي: رابط 5"/>
          <p:cNvSpPr>
            <a:spLocks noChangeArrowheads="1"/>
          </p:cNvSpPr>
          <p:nvPr/>
        </p:nvSpPr>
        <p:spPr bwMode="auto">
          <a:xfrm>
            <a:off x="2819400" y="3429000"/>
            <a:ext cx="1143000" cy="619125"/>
          </a:xfrm>
          <a:prstGeom prst="flowChartConnector">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4823" name="رابط مستقيم 6"/>
          <p:cNvCxnSpPr>
            <a:cxnSpLocks noChangeShapeType="1"/>
          </p:cNvCxnSpPr>
          <p:nvPr/>
        </p:nvCxnSpPr>
        <p:spPr bwMode="auto">
          <a:xfrm rot="5400000">
            <a:off x="3086100" y="2400300"/>
            <a:ext cx="1219200" cy="838200"/>
          </a:xfrm>
          <a:prstGeom prst="line">
            <a:avLst/>
          </a:prstGeom>
          <a:ln>
            <a:headEnd/>
            <a:tailEnd/>
          </a:ln>
        </p:spPr>
        <p:style>
          <a:lnRef idx="3">
            <a:schemeClr val="dk1"/>
          </a:lnRef>
          <a:fillRef idx="0">
            <a:schemeClr val="dk1"/>
          </a:fillRef>
          <a:effectRef idx="2">
            <a:schemeClr val="dk1"/>
          </a:effectRef>
          <a:fontRef idx="minor">
            <a:schemeClr val="tx1"/>
          </a:fontRef>
        </p:style>
      </p:cxnSp>
      <p:sp>
        <p:nvSpPr>
          <p:cNvPr id="8" name="مخطط انسيابي: رابط 7"/>
          <p:cNvSpPr>
            <a:spLocks noChangeArrowheads="1"/>
          </p:cNvSpPr>
          <p:nvPr/>
        </p:nvSpPr>
        <p:spPr bwMode="auto">
          <a:xfrm>
            <a:off x="2667000" y="5486400"/>
            <a:ext cx="1143000" cy="619125"/>
          </a:xfrm>
          <a:prstGeom prst="flowChartConnector">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مخطط انسيابي: رابط 8"/>
          <p:cNvSpPr>
            <a:spLocks noChangeArrowheads="1"/>
          </p:cNvSpPr>
          <p:nvPr/>
        </p:nvSpPr>
        <p:spPr bwMode="auto">
          <a:xfrm>
            <a:off x="6172200" y="3505200"/>
            <a:ext cx="1143000" cy="619125"/>
          </a:xfrm>
          <a:prstGeom prst="flowChartConnector">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   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4826" name="رابط مستقيم 9"/>
          <p:cNvCxnSpPr>
            <a:cxnSpLocks noChangeShapeType="1"/>
            <a:stCxn id="5" idx="5"/>
            <a:endCxn id="9" idx="1"/>
          </p:cNvCxnSpPr>
          <p:nvPr/>
        </p:nvCxnSpPr>
        <p:spPr bwMode="auto">
          <a:xfrm rot="16200000" flipH="1">
            <a:off x="5053013" y="2309813"/>
            <a:ext cx="1247775" cy="1323975"/>
          </a:xfrm>
          <a:prstGeom prst="line">
            <a:avLst/>
          </a:prstGeom>
          <a:ln>
            <a:headEnd/>
            <a:tailEnd/>
          </a:ln>
        </p:spPr>
        <p:style>
          <a:lnRef idx="3">
            <a:schemeClr val="dk1"/>
          </a:lnRef>
          <a:fillRef idx="0">
            <a:schemeClr val="dk1"/>
          </a:fillRef>
          <a:effectRef idx="2">
            <a:schemeClr val="dk1"/>
          </a:effectRef>
          <a:fontRef idx="minor">
            <a:schemeClr val="tx1"/>
          </a:fontRef>
        </p:style>
      </p:cxnSp>
      <p:cxnSp>
        <p:nvCxnSpPr>
          <p:cNvPr id="34827" name="رابط مستقيم 11"/>
          <p:cNvCxnSpPr>
            <a:cxnSpLocks noChangeShapeType="1"/>
          </p:cNvCxnSpPr>
          <p:nvPr/>
        </p:nvCxnSpPr>
        <p:spPr bwMode="auto">
          <a:xfrm rot="5400000">
            <a:off x="2628900" y="4610100"/>
            <a:ext cx="1371600" cy="228600"/>
          </a:xfrm>
          <a:prstGeom prst="line">
            <a:avLst/>
          </a:prstGeom>
          <a:ln>
            <a:headEnd/>
            <a:tailEnd/>
          </a:ln>
        </p:spPr>
        <p:style>
          <a:lnRef idx="3">
            <a:schemeClr val="dk1"/>
          </a:lnRef>
          <a:fillRef idx="0">
            <a:schemeClr val="dk1"/>
          </a:fillRef>
          <a:effectRef idx="2">
            <a:schemeClr val="dk1"/>
          </a:effectRef>
          <a:fontRef idx="minor">
            <a:schemeClr val="tx1"/>
          </a:fontRef>
        </p:style>
      </p:cxnSp>
      <p:sp>
        <p:nvSpPr>
          <p:cNvPr id="17" name="مخطط انسيابي: رابط 16"/>
          <p:cNvSpPr>
            <a:spLocks noChangeArrowheads="1"/>
          </p:cNvSpPr>
          <p:nvPr/>
        </p:nvSpPr>
        <p:spPr bwMode="auto">
          <a:xfrm>
            <a:off x="685800" y="5257800"/>
            <a:ext cx="1143000" cy="619125"/>
          </a:xfrm>
          <a:prstGeom prst="flowChartConnector">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Times New Roman" pitchFamily="18" charset="0"/>
                <a:cs typeface="Arial" pitchFamily="34" charset="0"/>
              </a:rPr>
              <a:t>   9</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6139" name="رابط مستقيم 17"/>
          <p:cNvCxnSpPr>
            <a:cxnSpLocks noChangeShapeType="1"/>
          </p:cNvCxnSpPr>
          <p:nvPr/>
        </p:nvCxnSpPr>
        <p:spPr bwMode="auto">
          <a:xfrm rot="5400000">
            <a:off x="647700" y="5448300"/>
            <a:ext cx="838200" cy="457200"/>
          </a:xfrm>
          <a:prstGeom prst="line">
            <a:avLst/>
          </a:prstGeom>
          <a:noFill/>
          <a:ln w="9525" algn="ctr">
            <a:solidFill>
              <a:schemeClr val="tx1"/>
            </a:solidFill>
            <a:round/>
            <a:headEnd/>
            <a:tailEnd/>
          </a:ln>
        </p:spPr>
      </p:cxnSp>
      <p:cxnSp>
        <p:nvCxnSpPr>
          <p:cNvPr id="176140" name="رابط مستقيم 18"/>
          <p:cNvCxnSpPr>
            <a:cxnSpLocks noChangeShapeType="1"/>
          </p:cNvCxnSpPr>
          <p:nvPr/>
        </p:nvCxnSpPr>
        <p:spPr bwMode="auto">
          <a:xfrm rot="16200000" flipH="1">
            <a:off x="723900" y="5372100"/>
            <a:ext cx="838200" cy="609600"/>
          </a:xfrm>
          <a:prstGeom prst="line">
            <a:avLst/>
          </a:prstGeom>
          <a:noFill/>
          <a:ln w="9525" algn="ctr">
            <a:solidFill>
              <a:schemeClr val="tx1"/>
            </a:solidFill>
            <a:round/>
            <a:headEnd/>
            <a:tailEnd/>
          </a:ln>
        </p:spPr>
      </p:cxnSp>
    </p:spTree>
  </p:cSld>
  <p:clrMapOvr>
    <a:masterClrMapping/>
  </p:clrMapOvr>
  <p:transition>
    <p:zo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7154" name="عنوان 1"/>
          <p:cNvSpPr>
            <a:spLocks/>
          </p:cNvSpPr>
          <p:nvPr/>
        </p:nvSpPr>
        <p:spPr bwMode="auto">
          <a:xfrm>
            <a:off x="1143000" y="3048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993300"/>
                </a:solidFill>
                <a:effectLst/>
                <a:latin typeface="Times New Roman" pitchFamily="18" charset="0"/>
                <a:cs typeface="Arial" pitchFamily="34" charset="0"/>
              </a:rPr>
              <a:t>Introduction To Binary Trees</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7155" name="عنصر نائب للمحتوى 2"/>
          <p:cNvSpPr>
            <a:spLocks/>
          </p:cNvSpPr>
          <p:nvPr/>
        </p:nvSpPr>
        <p:spPr bwMode="auto">
          <a:xfrm>
            <a:off x="304800" y="1447800"/>
            <a:ext cx="8574088"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A binary tree is made of nodes, where  each  node contains a "left" pointer, a "right" pointer, and a data element. </a:t>
            </a:r>
          </a:p>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The "root" pointer points to the topmost node in the tree. The left and right pointers recursively point to smaller "</a:t>
            </a:r>
            <a:r>
              <a:rPr kumimoji="0" lang="en-US" sz="3200" b="0" i="0" u="none" strike="noStrike" cap="none" normalizeH="0" baseline="0" dirty="0" err="1" smtClean="0">
                <a:ln>
                  <a:noFill/>
                </a:ln>
                <a:solidFill>
                  <a:schemeClr val="tx1"/>
                </a:solidFill>
                <a:effectLst/>
                <a:latin typeface="Arial" pitchFamily="34" charset="0"/>
                <a:cs typeface="Arial" pitchFamily="34" charset="0"/>
              </a:rPr>
              <a:t>subtrees</a:t>
            </a:r>
            <a:r>
              <a:rPr kumimoji="0" lang="en-US" sz="3200" b="0" i="0" u="none" strike="noStrike" cap="none" normalizeH="0" baseline="0" dirty="0" smtClean="0">
                <a:ln>
                  <a:noFill/>
                </a:ln>
                <a:solidFill>
                  <a:schemeClr val="tx1"/>
                </a:solidFill>
                <a:effectLst/>
                <a:latin typeface="Arial" pitchFamily="34" charset="0"/>
                <a:cs typeface="Arial" pitchFamily="34" charset="0"/>
              </a:rPr>
              <a:t>" on either side.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additive="base">
                                        <p:cTn id="7" dur="5000" fill="hold"/>
                                        <p:tgtEl>
                                          <p:spTgt spid="177155"/>
                                        </p:tgtEl>
                                        <p:attrNameLst>
                                          <p:attrName>ppt_x</p:attrName>
                                        </p:attrNameLst>
                                      </p:cBhvr>
                                      <p:tavLst>
                                        <p:tav tm="0">
                                          <p:val>
                                            <p:strVal val="#ppt_x"/>
                                          </p:val>
                                        </p:tav>
                                        <p:tav tm="100000">
                                          <p:val>
                                            <p:strVal val="#ppt_x"/>
                                          </p:val>
                                        </p:tav>
                                      </p:tavLst>
                                    </p:anim>
                                    <p:anim calcmode="lin" valueType="num">
                                      <p:cBhvr additive="base">
                                        <p:cTn id="8" dur="5000" fill="hold"/>
                                        <p:tgtEl>
                                          <p:spTgt spid="17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78178" name="عنصر نائب للمحتوى 2"/>
          <p:cNvSpPr>
            <a:spLocks/>
          </p:cNvSpPr>
          <p:nvPr/>
        </p:nvSpPr>
        <p:spPr bwMode="auto">
          <a:xfrm>
            <a:off x="-152400" y="1600200"/>
            <a:ext cx="8574088" cy="407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A null pointer represents a binary tree with no elements -- the empty tree.</a:t>
            </a:r>
          </a:p>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 The formal recursive definition is: a </a:t>
            </a:r>
            <a:r>
              <a:rPr kumimoji="0" lang="en-US" sz="3200" b="1" i="0" u="none" strike="noStrike" cap="none" normalizeH="0" baseline="0" dirty="0" smtClean="0">
                <a:ln>
                  <a:noFill/>
                </a:ln>
                <a:solidFill>
                  <a:schemeClr val="tx1"/>
                </a:solidFill>
                <a:effectLst/>
                <a:latin typeface="Arial" pitchFamily="34" charset="0"/>
                <a:cs typeface="Arial" pitchFamily="34" charset="0"/>
              </a:rPr>
              <a:t>binary tree </a:t>
            </a:r>
            <a:r>
              <a:rPr kumimoji="0" lang="en-US" sz="3200" b="0" i="0" u="none" strike="noStrike" cap="none" normalizeH="0" baseline="0" dirty="0" smtClean="0">
                <a:ln>
                  <a:noFill/>
                </a:ln>
                <a:solidFill>
                  <a:schemeClr val="tx1"/>
                </a:solidFill>
                <a:effectLst/>
                <a:latin typeface="Arial" pitchFamily="34" charset="0"/>
                <a:cs typeface="Arial" pitchFamily="34" charset="0"/>
              </a:rPr>
              <a:t>is either empty (represented by a null pointer), or is made of a single node, where the left and right pointers (recursive definition ahead) each point to a </a:t>
            </a:r>
            <a:r>
              <a:rPr kumimoji="0" lang="en-US" sz="3200" b="1" i="0" u="none" strike="noStrike" cap="none" normalizeH="0" baseline="0" dirty="0" smtClean="0">
                <a:ln>
                  <a:noFill/>
                </a:ln>
                <a:solidFill>
                  <a:schemeClr val="tx1"/>
                </a:solidFill>
                <a:effectLst/>
                <a:latin typeface="Arial" pitchFamily="34" charset="0"/>
                <a:cs typeface="Arial" pitchFamily="34" charset="0"/>
              </a:rPr>
              <a:t>binary tree.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179" name="عنوان 1"/>
          <p:cNvSpPr>
            <a:spLocks/>
          </p:cNvSpPr>
          <p:nvPr/>
        </p:nvSpPr>
        <p:spPr bwMode="auto">
          <a:xfrm>
            <a:off x="781050" y="40005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993300"/>
                </a:solidFill>
                <a:effectLst/>
                <a:latin typeface="Times New Roman" pitchFamily="18" charset="0"/>
                <a:cs typeface="Arial" pitchFamily="34" charset="0"/>
              </a:rPr>
              <a:t>Introduction To Binary Trees</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additive="base">
                                        <p:cTn id="7" dur="5000" fill="hold"/>
                                        <p:tgtEl>
                                          <p:spTgt spid="178178"/>
                                        </p:tgtEl>
                                        <p:attrNameLst>
                                          <p:attrName>ppt_x</p:attrName>
                                        </p:attrNameLst>
                                      </p:cBhvr>
                                      <p:tavLst>
                                        <p:tav tm="0">
                                          <p:val>
                                            <p:strVal val="#ppt_x"/>
                                          </p:val>
                                        </p:tav>
                                        <p:tav tm="100000">
                                          <p:val>
                                            <p:strVal val="#ppt_x"/>
                                          </p:val>
                                        </p:tav>
                                      </p:tavLst>
                                    </p:anim>
                                    <p:anim calcmode="lin" valueType="num">
                                      <p:cBhvr additive="base">
                                        <p:cTn id="8" dur="5000" fill="hold"/>
                                        <p:tgtEl>
                                          <p:spTgt spid="178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pPr algn="l"/>
            <a:endParaRPr lang="ar-SA" dirty="0"/>
          </a:p>
        </p:txBody>
      </p:sp>
      <p:sp>
        <p:nvSpPr>
          <p:cNvPr id="179202" name="Rectangle 2"/>
          <p:cNvSpPr>
            <a:spLocks noChangeArrowheads="1"/>
          </p:cNvSpPr>
          <p:nvPr/>
        </p:nvSpPr>
        <p:spPr bwMode="auto">
          <a:xfrm>
            <a:off x="533400" y="2286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993300"/>
                </a:solidFill>
                <a:effectLst/>
                <a:latin typeface="Times New Roman" pitchFamily="18" charset="0"/>
                <a:cs typeface="Arial" pitchFamily="34" charset="0"/>
              </a:rPr>
              <a:t>Parts of a binary tree</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203" name="Rectangle 3"/>
          <p:cNvSpPr>
            <a:spLocks noChangeArrowheads="1"/>
          </p:cNvSpPr>
          <p:nvPr/>
        </p:nvSpPr>
        <p:spPr bwMode="auto">
          <a:xfrm>
            <a:off x="0" y="14478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A binary tree is composed of zero or more </a:t>
            </a:r>
            <a:r>
              <a:rPr kumimoji="0" lang="en-US" sz="3200" b="0" i="0" u="none" strike="noStrike" cap="none" normalizeH="0" baseline="0" dirty="0" smtClean="0">
                <a:ln>
                  <a:noFill/>
                </a:ln>
                <a:solidFill>
                  <a:schemeClr val="tx2"/>
                </a:solidFill>
                <a:effectLst/>
                <a:latin typeface="Arial" pitchFamily="34" charset="0"/>
                <a:cs typeface="Arial" pitchFamily="34" charset="0"/>
              </a:rPr>
              <a:t>nodes</a:t>
            </a:r>
          </a:p>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Each node contains:</a:t>
            </a:r>
          </a:p>
          <a:p>
            <a:pPr marL="457200" marR="0" lvl="1"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 </a:t>
            </a:r>
            <a:r>
              <a:rPr kumimoji="0" lang="en-US" sz="2800" b="0" i="0" u="none" strike="noStrike" cap="none" normalizeH="0" baseline="0" dirty="0" smtClean="0">
                <a:ln>
                  <a:noFill/>
                </a:ln>
                <a:solidFill>
                  <a:schemeClr val="tx2"/>
                </a:solidFill>
                <a:effectLst/>
                <a:latin typeface="Arial" pitchFamily="34" charset="0"/>
                <a:cs typeface="Arial" pitchFamily="34" charset="0"/>
              </a:rPr>
              <a:t>value</a:t>
            </a:r>
            <a:r>
              <a:rPr kumimoji="0" lang="en-US" sz="2800" b="0" i="0" u="none" strike="noStrike" cap="none" normalizeH="0" baseline="0" dirty="0" smtClean="0">
                <a:ln>
                  <a:noFill/>
                </a:ln>
                <a:solidFill>
                  <a:schemeClr val="tx1"/>
                </a:solidFill>
                <a:effectLst/>
                <a:latin typeface="Arial" pitchFamily="34" charset="0"/>
                <a:cs typeface="Arial" pitchFamily="34" charset="0"/>
              </a:rPr>
              <a:t> (some sort of data item)</a:t>
            </a:r>
          </a:p>
          <a:p>
            <a:pPr marL="457200" marR="0" lvl="1"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 reference or pointer to a </a:t>
            </a:r>
            <a:r>
              <a:rPr kumimoji="0" lang="en-US" sz="2800" b="0" i="0" u="none" strike="noStrike" cap="none" normalizeH="0" baseline="0" dirty="0" smtClean="0">
                <a:ln>
                  <a:noFill/>
                </a:ln>
                <a:solidFill>
                  <a:schemeClr val="tx2"/>
                </a:solidFill>
                <a:effectLst/>
                <a:latin typeface="Arial" pitchFamily="34" charset="0"/>
                <a:cs typeface="Arial" pitchFamily="34" charset="0"/>
              </a:rPr>
              <a:t>left child</a:t>
            </a:r>
            <a:r>
              <a:rPr kumimoji="0" lang="en-US" sz="2800" b="0" i="0" u="none" strike="noStrike" cap="none" normalizeH="0" baseline="0" dirty="0" smtClean="0">
                <a:ln>
                  <a:noFill/>
                </a:ln>
                <a:solidFill>
                  <a:schemeClr val="tx1"/>
                </a:solidFill>
                <a:effectLst/>
                <a:latin typeface="Arial" pitchFamily="34" charset="0"/>
                <a:cs typeface="Arial" pitchFamily="34" charset="0"/>
              </a:rPr>
              <a:t> (may be </a:t>
            </a:r>
            <a:r>
              <a:rPr kumimoji="0" lang="en-US" sz="2400" b="0" i="0" u="none" strike="noStrike" cap="none" normalizeH="0" baseline="0" dirty="0" smtClean="0">
                <a:ln>
                  <a:noFill/>
                </a:ln>
                <a:solidFill>
                  <a:schemeClr val="accent2"/>
                </a:solidFill>
                <a:effectLst/>
                <a:latin typeface="Verdana" pitchFamily="34" charset="0"/>
                <a:cs typeface="Arial" pitchFamily="34" charset="0"/>
              </a:rPr>
              <a:t>null</a:t>
            </a:r>
            <a:r>
              <a:rPr kumimoji="0" lang="en-US" sz="2800" b="0" i="0" u="none" strike="noStrike" cap="none" normalizeH="0" baseline="0" dirty="0" smtClean="0">
                <a:ln>
                  <a:noFill/>
                </a:ln>
                <a:solidFill>
                  <a:schemeClr val="tx1"/>
                </a:solidFill>
                <a:effectLst/>
                <a:latin typeface="Arial" pitchFamily="34" charset="0"/>
                <a:cs typeface="Arial" pitchFamily="34" charset="0"/>
              </a:rPr>
              <a:t>), and</a:t>
            </a:r>
          </a:p>
          <a:p>
            <a:pPr marL="457200" marR="0" lvl="1"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 reference or pointer to a </a:t>
            </a:r>
            <a:r>
              <a:rPr kumimoji="0" lang="en-US" sz="2800" b="0" i="0" u="none" strike="noStrike" cap="none" normalizeH="0" baseline="0" dirty="0" smtClean="0">
                <a:ln>
                  <a:noFill/>
                </a:ln>
                <a:solidFill>
                  <a:schemeClr val="tx2"/>
                </a:solidFill>
                <a:effectLst/>
                <a:latin typeface="Arial" pitchFamily="34" charset="0"/>
                <a:cs typeface="Arial" pitchFamily="34" charset="0"/>
              </a:rPr>
              <a:t>right child</a:t>
            </a:r>
            <a:r>
              <a:rPr kumimoji="0" lang="en-US" sz="2800" b="0" i="0" u="none" strike="noStrike" cap="none" normalizeH="0" baseline="0" dirty="0" smtClean="0">
                <a:ln>
                  <a:noFill/>
                </a:ln>
                <a:solidFill>
                  <a:schemeClr val="tx1"/>
                </a:solidFill>
                <a:effectLst/>
                <a:latin typeface="Arial" pitchFamily="34" charset="0"/>
                <a:cs typeface="Arial" pitchFamily="34" charset="0"/>
              </a:rPr>
              <a:t> (may be </a:t>
            </a:r>
            <a:r>
              <a:rPr kumimoji="0" lang="en-US" sz="2400" b="0" i="0" u="none" strike="noStrike" cap="none" normalizeH="0" baseline="0" dirty="0" smtClean="0">
                <a:ln>
                  <a:noFill/>
                </a:ln>
                <a:solidFill>
                  <a:schemeClr val="accent2"/>
                </a:solidFill>
                <a:effectLst/>
                <a:latin typeface="Verdana" pitchFamily="34" charset="0"/>
                <a:cs typeface="Arial" pitchFamily="34" charset="0"/>
              </a:rPr>
              <a:t>null</a:t>
            </a:r>
            <a:r>
              <a:rPr kumimoji="0" lang="en-US" sz="2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A binary tree may be </a:t>
            </a:r>
            <a:r>
              <a:rPr kumimoji="0" lang="en-US" sz="3200" b="0" i="1" u="none" strike="noStrike" cap="none" normalizeH="0" baseline="0" dirty="0" smtClean="0">
                <a:ln>
                  <a:noFill/>
                </a:ln>
                <a:solidFill>
                  <a:schemeClr val="tx1"/>
                </a:solidFill>
                <a:effectLst/>
                <a:latin typeface="Arial" pitchFamily="34" charset="0"/>
                <a:cs typeface="Arial" pitchFamily="34" charset="0"/>
              </a:rPr>
              <a:t>empty</a:t>
            </a:r>
            <a:r>
              <a:rPr kumimoji="0" lang="en-US" sz="3200" b="0" i="0" u="none" strike="noStrike" cap="none" normalizeH="0" baseline="0" dirty="0" smtClean="0">
                <a:ln>
                  <a:noFill/>
                </a:ln>
                <a:solidFill>
                  <a:schemeClr val="tx1"/>
                </a:solidFill>
                <a:effectLst/>
                <a:latin typeface="Arial" pitchFamily="34" charset="0"/>
                <a:cs typeface="Arial" pitchFamily="34" charset="0"/>
              </a:rPr>
              <a:t> (contain no nodes)</a:t>
            </a:r>
          </a:p>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If not empty, a binary tree has a </a:t>
            </a:r>
            <a:r>
              <a:rPr kumimoji="0" lang="en-US" sz="3200" b="0" i="0" u="none" strike="noStrike" cap="none" normalizeH="0" baseline="0" dirty="0" smtClean="0">
                <a:ln>
                  <a:noFill/>
                </a:ln>
                <a:solidFill>
                  <a:schemeClr val="tx2"/>
                </a:solidFill>
                <a:effectLst/>
                <a:latin typeface="Arial" pitchFamily="34" charset="0"/>
                <a:cs typeface="Arial" pitchFamily="34" charset="0"/>
              </a:rPr>
              <a:t>root node</a:t>
            </a:r>
          </a:p>
          <a:p>
            <a:pPr marL="457200" marR="0" lvl="1"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Every node in the binary tree is reachable from the root node by a </a:t>
            </a:r>
            <a:r>
              <a:rPr kumimoji="0" lang="en-US" sz="2800" b="0" i="1" u="none" strike="noStrike" cap="none" normalizeH="0" baseline="0" dirty="0" smtClean="0">
                <a:ln>
                  <a:noFill/>
                </a:ln>
                <a:solidFill>
                  <a:schemeClr val="tx1"/>
                </a:solidFill>
                <a:effectLst/>
                <a:latin typeface="Arial" pitchFamily="34" charset="0"/>
                <a:cs typeface="Arial" pitchFamily="34" charset="0"/>
              </a:rPr>
              <a:t>unique</a:t>
            </a:r>
            <a:r>
              <a:rPr kumimoji="0" lang="en-US" sz="2800" b="0" i="0" u="none" strike="noStrike" cap="none" normalizeH="0" baseline="0" dirty="0" smtClean="0">
                <a:ln>
                  <a:noFill/>
                </a:ln>
                <a:solidFill>
                  <a:schemeClr val="tx1"/>
                </a:solidFill>
                <a:effectLst/>
                <a:latin typeface="Arial" pitchFamily="34" charset="0"/>
                <a:cs typeface="Arial" pitchFamily="34" charset="0"/>
              </a:rPr>
              <a:t> path</a:t>
            </a:r>
          </a:p>
          <a:p>
            <a:pPr marL="0" marR="0" lvl="0" indent="0" algn="l"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A node with neither a left child nor a right child is called a </a:t>
            </a:r>
            <a:r>
              <a:rPr kumimoji="0" lang="en-US" sz="3200" b="0" i="0" u="none" strike="noStrike" cap="none" normalizeH="0" baseline="0" dirty="0" smtClean="0">
                <a:ln>
                  <a:noFill/>
                </a:ln>
                <a:solidFill>
                  <a:schemeClr val="tx2"/>
                </a:solidFill>
                <a:effectLst/>
                <a:latin typeface="Arial" pitchFamily="34" charset="0"/>
                <a:cs typeface="Arial" pitchFamily="34" charset="0"/>
              </a:rPr>
              <a:t>leaf</a:t>
            </a:r>
          </a:p>
          <a:p>
            <a:pPr marL="457200" marR="0" lvl="1"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In some binary trees, only the leaves contain a value</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0" fill="hold"/>
                                        <p:tgtEl>
                                          <p:spTgt spid="179203"/>
                                        </p:tgtEl>
                                        <p:attrNameLst>
                                          <p:attrName>ppt_x</p:attrName>
                                        </p:attrNameLst>
                                      </p:cBhvr>
                                      <p:tavLst>
                                        <p:tav tm="0">
                                          <p:val>
                                            <p:strVal val="#ppt_x"/>
                                          </p:val>
                                        </p:tav>
                                        <p:tav tm="100000">
                                          <p:val>
                                            <p:strVal val="#ppt_x"/>
                                          </p:val>
                                        </p:tav>
                                      </p:tavLst>
                                    </p:anim>
                                    <p:anim calcmode="lin" valueType="num">
                                      <p:cBhvr additive="base">
                                        <p:cTn id="8" dur="5000" fill="hold"/>
                                        <p:tgtEl>
                                          <p:spTgt spid="179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80226" name="Rectangle 2"/>
          <p:cNvSpPr>
            <a:spLocks noChangeArrowheads="1"/>
          </p:cNvSpPr>
          <p:nvPr/>
        </p:nvSpPr>
        <p:spPr bwMode="auto">
          <a:xfrm>
            <a:off x="762000" y="3810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993300"/>
                </a:solidFill>
                <a:effectLst/>
                <a:latin typeface="Times New Roman" pitchFamily="18" charset="0"/>
                <a:cs typeface="Arial" pitchFamily="34" charset="0"/>
              </a:rPr>
              <a:t>Picture of a binary tree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92"/>
          <p:cNvGrpSpPr>
            <a:grpSpLocks/>
          </p:cNvGrpSpPr>
          <p:nvPr/>
        </p:nvGrpSpPr>
        <p:grpSpPr bwMode="auto">
          <a:xfrm>
            <a:off x="0" y="1828800"/>
            <a:ext cx="8153400" cy="4725988"/>
            <a:chOff x="288" y="1056"/>
            <a:chExt cx="5136" cy="2977"/>
          </a:xfrm>
        </p:grpSpPr>
        <p:grpSp>
          <p:nvGrpSpPr>
            <p:cNvPr id="180228" name="Group 11"/>
            <p:cNvGrpSpPr>
              <a:grpSpLocks/>
            </p:cNvGrpSpPr>
            <p:nvPr/>
          </p:nvGrpSpPr>
          <p:grpSpPr bwMode="auto">
            <a:xfrm>
              <a:off x="2544" y="1056"/>
              <a:ext cx="673" cy="192"/>
              <a:chOff x="1151" y="1392"/>
              <a:chExt cx="625" cy="145"/>
            </a:xfrm>
          </p:grpSpPr>
          <p:sp>
            <p:nvSpPr>
              <p:cNvPr id="180229" name="Rectangle 4"/>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0" name="Oval 6"/>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1" name="Rectangle 7"/>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2" name="Oval 8"/>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3" name="AutoShape 10"/>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34" name="Group 12"/>
            <p:cNvGrpSpPr>
              <a:grpSpLocks/>
            </p:cNvGrpSpPr>
            <p:nvPr/>
          </p:nvGrpSpPr>
          <p:grpSpPr bwMode="auto">
            <a:xfrm>
              <a:off x="1392" y="1680"/>
              <a:ext cx="672" cy="192"/>
              <a:chOff x="1151" y="1392"/>
              <a:chExt cx="625" cy="145"/>
            </a:xfrm>
          </p:grpSpPr>
          <p:sp>
            <p:nvSpPr>
              <p:cNvPr id="180235" name="Rectangle 13"/>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6" name="Oval 14"/>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7" name="Rectangle 15"/>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8" name="Oval 16"/>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39" name="AutoShape 17"/>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40" name="Group 18"/>
            <p:cNvGrpSpPr>
              <a:grpSpLocks/>
            </p:cNvGrpSpPr>
            <p:nvPr/>
          </p:nvGrpSpPr>
          <p:grpSpPr bwMode="auto">
            <a:xfrm>
              <a:off x="3648" y="1680"/>
              <a:ext cx="672" cy="192"/>
              <a:chOff x="1151" y="1392"/>
              <a:chExt cx="625" cy="145"/>
            </a:xfrm>
          </p:grpSpPr>
          <p:sp>
            <p:nvSpPr>
              <p:cNvPr id="180241" name="Rectangle 19"/>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2" name="Oval 20"/>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3" name="Rectangle 21"/>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4" name="Oval 22"/>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5" name="AutoShape 23"/>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46" name="Group 24"/>
            <p:cNvGrpSpPr>
              <a:grpSpLocks/>
            </p:cNvGrpSpPr>
            <p:nvPr/>
          </p:nvGrpSpPr>
          <p:grpSpPr bwMode="auto">
            <a:xfrm>
              <a:off x="816" y="2495"/>
              <a:ext cx="673" cy="193"/>
              <a:chOff x="1151" y="1392"/>
              <a:chExt cx="625" cy="145"/>
            </a:xfrm>
          </p:grpSpPr>
          <p:sp>
            <p:nvSpPr>
              <p:cNvPr id="180247" name="Rectangle 25"/>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8" name="Oval 26"/>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9" name="Rectangle 27"/>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0" name="Oval 28"/>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1" name="AutoShape 29"/>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52" name="Group 30"/>
            <p:cNvGrpSpPr>
              <a:grpSpLocks/>
            </p:cNvGrpSpPr>
            <p:nvPr/>
          </p:nvGrpSpPr>
          <p:grpSpPr bwMode="auto">
            <a:xfrm>
              <a:off x="1872" y="2496"/>
              <a:ext cx="673" cy="192"/>
              <a:chOff x="1151" y="1392"/>
              <a:chExt cx="625" cy="145"/>
            </a:xfrm>
          </p:grpSpPr>
          <p:sp>
            <p:nvSpPr>
              <p:cNvPr id="180253" name="Rectangle 31"/>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4" name="Oval 32"/>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5" name="Rectangle 33"/>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6" name="Oval 34"/>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7" name="AutoShape 35"/>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58" name="Group 36"/>
            <p:cNvGrpSpPr>
              <a:grpSpLocks/>
            </p:cNvGrpSpPr>
            <p:nvPr/>
          </p:nvGrpSpPr>
          <p:grpSpPr bwMode="auto">
            <a:xfrm>
              <a:off x="288" y="3168"/>
              <a:ext cx="673" cy="192"/>
              <a:chOff x="1151" y="1392"/>
              <a:chExt cx="625" cy="145"/>
            </a:xfrm>
          </p:grpSpPr>
          <p:sp>
            <p:nvSpPr>
              <p:cNvPr id="180259" name="Rectangle 37"/>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0" name="Oval 38"/>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1" name="Rectangle 39"/>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2" name="Oval 40"/>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3" name="AutoShape 41"/>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64" name="Group 42"/>
            <p:cNvGrpSpPr>
              <a:grpSpLocks/>
            </p:cNvGrpSpPr>
            <p:nvPr/>
          </p:nvGrpSpPr>
          <p:grpSpPr bwMode="auto">
            <a:xfrm>
              <a:off x="1440" y="3168"/>
              <a:ext cx="672" cy="192"/>
              <a:chOff x="1151" y="1392"/>
              <a:chExt cx="625" cy="145"/>
            </a:xfrm>
          </p:grpSpPr>
          <p:sp>
            <p:nvSpPr>
              <p:cNvPr id="180265" name="Rectangle 43"/>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6" name="Oval 44"/>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7" name="Rectangle 45"/>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8" name="Oval 46"/>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9" name="AutoShape 47"/>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70" name="Group 48"/>
            <p:cNvGrpSpPr>
              <a:grpSpLocks/>
            </p:cNvGrpSpPr>
            <p:nvPr/>
          </p:nvGrpSpPr>
          <p:grpSpPr bwMode="auto">
            <a:xfrm>
              <a:off x="2448" y="3168"/>
              <a:ext cx="672" cy="192"/>
              <a:chOff x="1151" y="1392"/>
              <a:chExt cx="625" cy="145"/>
            </a:xfrm>
          </p:grpSpPr>
          <p:sp>
            <p:nvSpPr>
              <p:cNvPr id="180271" name="Rectangle 49"/>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2" name="Oval 50"/>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3" name="Rectangle 51"/>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4" name="Oval 52"/>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5" name="AutoShape 53"/>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i</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76" name="Group 54"/>
            <p:cNvGrpSpPr>
              <a:grpSpLocks/>
            </p:cNvGrpSpPr>
            <p:nvPr/>
          </p:nvGrpSpPr>
          <p:grpSpPr bwMode="auto">
            <a:xfrm>
              <a:off x="1824" y="3888"/>
              <a:ext cx="625" cy="145"/>
              <a:chOff x="1151" y="1392"/>
              <a:chExt cx="625" cy="145"/>
            </a:xfrm>
          </p:grpSpPr>
          <p:sp>
            <p:nvSpPr>
              <p:cNvPr id="180277" name="Rectangle 55"/>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8" name="Oval 56"/>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9" name="Rectangle 57"/>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0" name="Oval 58"/>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1" name="AutoShape 59"/>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l</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82" name="Group 60"/>
            <p:cNvGrpSpPr>
              <a:grpSpLocks/>
            </p:cNvGrpSpPr>
            <p:nvPr/>
          </p:nvGrpSpPr>
          <p:grpSpPr bwMode="auto">
            <a:xfrm>
              <a:off x="4272" y="2496"/>
              <a:ext cx="672" cy="192"/>
              <a:chOff x="1151" y="1392"/>
              <a:chExt cx="625" cy="145"/>
            </a:xfrm>
          </p:grpSpPr>
          <p:sp>
            <p:nvSpPr>
              <p:cNvPr id="180283" name="Rectangle 61"/>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4" name="Oval 62"/>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5" name="Rectangle 63"/>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6" name="Oval 64"/>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7" name="AutoShape 65"/>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88" name="Group 66"/>
            <p:cNvGrpSpPr>
              <a:grpSpLocks/>
            </p:cNvGrpSpPr>
            <p:nvPr/>
          </p:nvGrpSpPr>
          <p:grpSpPr bwMode="auto">
            <a:xfrm>
              <a:off x="3791" y="3168"/>
              <a:ext cx="625" cy="145"/>
              <a:chOff x="1151" y="1392"/>
              <a:chExt cx="625" cy="145"/>
            </a:xfrm>
          </p:grpSpPr>
          <p:sp>
            <p:nvSpPr>
              <p:cNvPr id="180289" name="Rectangle 67"/>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0" name="Oval 68"/>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1" name="Rectangle 69"/>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2" name="Oval 70"/>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3" name="AutoShape 71"/>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j</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0294" name="Group 72"/>
            <p:cNvGrpSpPr>
              <a:grpSpLocks/>
            </p:cNvGrpSpPr>
            <p:nvPr/>
          </p:nvGrpSpPr>
          <p:grpSpPr bwMode="auto">
            <a:xfrm>
              <a:off x="4799" y="3168"/>
              <a:ext cx="625" cy="145"/>
              <a:chOff x="1151" y="1392"/>
              <a:chExt cx="625" cy="145"/>
            </a:xfrm>
          </p:grpSpPr>
          <p:sp>
            <p:nvSpPr>
              <p:cNvPr id="180295" name="Rectangle 73"/>
              <p:cNvSpPr>
                <a:spLocks noChangeArrowheads="1"/>
              </p:cNvSpPr>
              <p:nvPr/>
            </p:nvSpPr>
            <p:spPr bwMode="auto">
              <a:xfrm>
                <a:off x="1151" y="1393"/>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6" name="Oval 74"/>
              <p:cNvSpPr>
                <a:spLocks noChangeArrowheads="1"/>
              </p:cNvSpPr>
              <p:nvPr/>
            </p:nvSpPr>
            <p:spPr bwMode="auto">
              <a:xfrm>
                <a:off x="1200" y="1440"/>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7" name="Rectangle 75"/>
              <p:cNvSpPr>
                <a:spLocks noChangeArrowheads="1"/>
              </p:cNvSpPr>
              <p:nvPr/>
            </p:nvSpPr>
            <p:spPr bwMode="auto">
              <a:xfrm>
                <a:off x="1632" y="1392"/>
                <a:ext cx="144" cy="144"/>
              </a:xfrm>
              <a:prstGeom prst="rect">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8" name="Oval 76"/>
              <p:cNvSpPr>
                <a:spLocks noChangeArrowheads="1"/>
              </p:cNvSpPr>
              <p:nvPr/>
            </p:nvSpPr>
            <p:spPr bwMode="auto">
              <a:xfrm>
                <a:off x="1681" y="1439"/>
                <a:ext cx="48" cy="48"/>
              </a:xfrm>
              <a:prstGeom prst="ellipse">
                <a:avLst/>
              </a:prstGeom>
              <a:solidFill>
                <a:schemeClr val="tx1"/>
              </a:solidFill>
              <a:ln w="19050">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0299" name="AutoShape 77"/>
              <p:cNvSpPr>
                <a:spLocks noChangeArrowheads="1"/>
              </p:cNvSpPr>
              <p:nvPr/>
            </p:nvSpPr>
            <p:spPr bwMode="auto">
              <a:xfrm>
                <a:off x="1296" y="1392"/>
                <a:ext cx="336" cy="144"/>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k</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0300" name="Line 79"/>
            <p:cNvSpPr>
              <a:spLocks noChangeShapeType="1"/>
            </p:cNvSpPr>
            <p:nvPr/>
          </p:nvSpPr>
          <p:spPr bwMode="auto">
            <a:xfrm flipH="1">
              <a:off x="1776" y="1152"/>
              <a:ext cx="864" cy="480"/>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1" name="Line 80"/>
            <p:cNvSpPr>
              <a:spLocks noChangeShapeType="1"/>
            </p:cNvSpPr>
            <p:nvPr/>
          </p:nvSpPr>
          <p:spPr bwMode="auto">
            <a:xfrm>
              <a:off x="3168" y="1152"/>
              <a:ext cx="768" cy="480"/>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2" name="Line 82"/>
            <p:cNvSpPr>
              <a:spLocks noChangeShapeType="1"/>
            </p:cNvSpPr>
            <p:nvPr/>
          </p:nvSpPr>
          <p:spPr bwMode="auto">
            <a:xfrm flipH="1">
              <a:off x="1152" y="1776"/>
              <a:ext cx="336" cy="672"/>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3" name="Line 83"/>
            <p:cNvSpPr>
              <a:spLocks noChangeShapeType="1"/>
            </p:cNvSpPr>
            <p:nvPr/>
          </p:nvSpPr>
          <p:spPr bwMode="auto">
            <a:xfrm>
              <a:off x="1968" y="1776"/>
              <a:ext cx="240" cy="672"/>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4" name="Line 84"/>
            <p:cNvSpPr>
              <a:spLocks noChangeShapeType="1"/>
            </p:cNvSpPr>
            <p:nvPr/>
          </p:nvSpPr>
          <p:spPr bwMode="auto">
            <a:xfrm flipH="1">
              <a:off x="624" y="2592"/>
              <a:ext cx="288" cy="528"/>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5" name="Line 86"/>
            <p:cNvSpPr>
              <a:spLocks noChangeShapeType="1"/>
            </p:cNvSpPr>
            <p:nvPr/>
          </p:nvSpPr>
          <p:spPr bwMode="auto">
            <a:xfrm flipH="1">
              <a:off x="1776" y="2592"/>
              <a:ext cx="192" cy="528"/>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6" name="Line 87"/>
            <p:cNvSpPr>
              <a:spLocks noChangeShapeType="1"/>
            </p:cNvSpPr>
            <p:nvPr/>
          </p:nvSpPr>
          <p:spPr bwMode="auto">
            <a:xfrm>
              <a:off x="2448" y="2592"/>
              <a:ext cx="336" cy="528"/>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7" name="Line 88"/>
            <p:cNvSpPr>
              <a:spLocks noChangeShapeType="1"/>
            </p:cNvSpPr>
            <p:nvPr/>
          </p:nvSpPr>
          <p:spPr bwMode="auto">
            <a:xfrm flipH="1">
              <a:off x="2160" y="3264"/>
              <a:ext cx="384" cy="576"/>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8" name="Line 89"/>
            <p:cNvSpPr>
              <a:spLocks noChangeShapeType="1"/>
            </p:cNvSpPr>
            <p:nvPr/>
          </p:nvSpPr>
          <p:spPr bwMode="auto">
            <a:xfrm>
              <a:off x="4224" y="1776"/>
              <a:ext cx="336" cy="672"/>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09" name="Line 90"/>
            <p:cNvSpPr>
              <a:spLocks noChangeShapeType="1"/>
            </p:cNvSpPr>
            <p:nvPr/>
          </p:nvSpPr>
          <p:spPr bwMode="auto">
            <a:xfrm flipH="1">
              <a:off x="4128" y="2592"/>
              <a:ext cx="240" cy="528"/>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sp>
          <p:nvSpPr>
            <p:cNvPr id="180310" name="Line 91"/>
            <p:cNvSpPr>
              <a:spLocks noChangeShapeType="1"/>
            </p:cNvSpPr>
            <p:nvPr/>
          </p:nvSpPr>
          <p:spPr bwMode="auto">
            <a:xfrm>
              <a:off x="4848" y="2592"/>
              <a:ext cx="240" cy="528"/>
            </a:xfrm>
            <a:prstGeom prst="line">
              <a:avLst/>
            </a:prstGeom>
            <a:noFill/>
            <a:ln w="19050">
              <a:solidFill>
                <a:schemeClr val="tx1"/>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grpSp>
    </p:spTree>
  </p:cSld>
  <p:clrMapOvr>
    <a:masterClrMapping/>
  </p:clrMapOvr>
  <p:transition>
    <p:diamond/>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pic>
        <p:nvPicPr>
          <p:cNvPr id="181250" name="Picture 2"/>
          <p:cNvPicPr>
            <a:picLocks noChangeAspect="1" noChangeArrowheads="1"/>
          </p:cNvPicPr>
          <p:nvPr/>
        </p:nvPicPr>
        <p:blipFill>
          <a:blip r:embed="rId2" cstate="print"/>
          <a:srcRect l="586" t="34686" r="50781" b="26875"/>
          <a:stretch>
            <a:fillRect/>
          </a:stretch>
        </p:blipFill>
        <p:spPr bwMode="auto">
          <a:xfrm>
            <a:off x="609600" y="1828800"/>
            <a:ext cx="8001000" cy="4214813"/>
          </a:xfrm>
          <a:prstGeom prst="rect">
            <a:avLst/>
          </a:prstGeom>
          <a:noFill/>
          <a:ln w="9525">
            <a:noFill/>
            <a:miter lim="800000"/>
            <a:headEnd/>
            <a:tailEnd type="none" w="lg" len="lg"/>
          </a:ln>
        </p:spPr>
      </p:pic>
      <p:sp>
        <p:nvSpPr>
          <p:cNvPr id="181251" name="Rectangle 2"/>
          <p:cNvSpPr>
            <a:spLocks noChangeArrowheads="1"/>
          </p:cNvSpPr>
          <p:nvPr/>
        </p:nvSpPr>
        <p:spPr bwMode="auto">
          <a:xfrm>
            <a:off x="685800" y="485775"/>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993300"/>
                </a:solidFill>
                <a:effectLst/>
                <a:latin typeface="Times New Roman" pitchFamily="18" charset="0"/>
                <a:cs typeface="Arial" pitchFamily="34" charset="0"/>
              </a:rPr>
              <a:t>Picture of a binary tree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grpSp>
        <p:nvGrpSpPr>
          <p:cNvPr id="2" name="Group 27"/>
          <p:cNvGrpSpPr>
            <a:grpSpLocks/>
          </p:cNvGrpSpPr>
          <p:nvPr/>
        </p:nvGrpSpPr>
        <p:grpSpPr bwMode="auto">
          <a:xfrm>
            <a:off x="0" y="1828800"/>
            <a:ext cx="3200400" cy="3733800"/>
            <a:chOff x="144" y="912"/>
            <a:chExt cx="2016" cy="2352"/>
          </a:xfrm>
        </p:grpSpPr>
        <p:sp>
          <p:nvSpPr>
            <p:cNvPr id="182275" name="Text Box 3"/>
            <p:cNvSpPr txBox="1">
              <a:spLocks noChangeArrowheads="1"/>
            </p:cNvSpPr>
            <p:nvPr/>
          </p:nvSpPr>
          <p:spPr bwMode="auto">
            <a:xfrm>
              <a:off x="1008" y="912"/>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6" name="Text Box 4"/>
            <p:cNvSpPr txBox="1">
              <a:spLocks noChangeArrowheads="1"/>
            </p:cNvSpPr>
            <p:nvPr/>
          </p:nvSpPr>
          <p:spPr bwMode="auto">
            <a:xfrm>
              <a:off x="624" y="144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7" name="Text Box 5"/>
            <p:cNvSpPr txBox="1">
              <a:spLocks noChangeArrowheads="1"/>
            </p:cNvSpPr>
            <p:nvPr/>
          </p:nvSpPr>
          <p:spPr bwMode="auto">
            <a:xfrm>
              <a:off x="1392" y="144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8" name="Text Box 6"/>
            <p:cNvSpPr txBox="1">
              <a:spLocks noChangeArrowheads="1"/>
            </p:cNvSpPr>
            <p:nvPr/>
          </p:nvSpPr>
          <p:spPr bwMode="auto">
            <a:xfrm>
              <a:off x="384"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9" name="Text Box 7"/>
            <p:cNvSpPr txBox="1">
              <a:spLocks noChangeArrowheads="1"/>
            </p:cNvSpPr>
            <p:nvPr/>
          </p:nvSpPr>
          <p:spPr bwMode="auto">
            <a:xfrm>
              <a:off x="912"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0" name="Text Box 8"/>
            <p:cNvSpPr txBox="1">
              <a:spLocks noChangeArrowheads="1"/>
            </p:cNvSpPr>
            <p:nvPr/>
          </p:nvSpPr>
          <p:spPr bwMode="auto">
            <a:xfrm>
              <a:off x="1728"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1" name="Text Box 9"/>
            <p:cNvSpPr txBox="1">
              <a:spLocks noChangeArrowheads="1"/>
            </p:cNvSpPr>
            <p:nvPr/>
          </p:nvSpPr>
          <p:spPr bwMode="auto">
            <a:xfrm>
              <a:off x="144"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2" name="Text Box 10"/>
            <p:cNvSpPr txBox="1">
              <a:spLocks noChangeArrowheads="1"/>
            </p:cNvSpPr>
            <p:nvPr/>
          </p:nvSpPr>
          <p:spPr bwMode="auto">
            <a:xfrm>
              <a:off x="672"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3" name="Text Box 11"/>
            <p:cNvSpPr txBox="1">
              <a:spLocks noChangeArrowheads="1"/>
            </p:cNvSpPr>
            <p:nvPr/>
          </p:nvSpPr>
          <p:spPr bwMode="auto">
            <a:xfrm>
              <a:off x="1152"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i</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4" name="Text Box 12"/>
            <p:cNvSpPr txBox="1">
              <a:spLocks noChangeArrowheads="1"/>
            </p:cNvSpPr>
            <p:nvPr/>
          </p:nvSpPr>
          <p:spPr bwMode="auto">
            <a:xfrm>
              <a:off x="1536"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j</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5" name="Text Box 13"/>
            <p:cNvSpPr txBox="1">
              <a:spLocks noChangeArrowheads="1"/>
            </p:cNvSpPr>
            <p:nvPr/>
          </p:nvSpPr>
          <p:spPr bwMode="auto">
            <a:xfrm>
              <a:off x="1920"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k</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6" name="Text Box 14"/>
            <p:cNvSpPr txBox="1">
              <a:spLocks noChangeArrowheads="1"/>
            </p:cNvSpPr>
            <p:nvPr/>
          </p:nvSpPr>
          <p:spPr bwMode="auto">
            <a:xfrm>
              <a:off x="960" y="297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l</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2287" name="Line 15"/>
            <p:cNvSpPr>
              <a:spLocks noChangeShapeType="1"/>
            </p:cNvSpPr>
            <p:nvPr/>
          </p:nvSpPr>
          <p:spPr bwMode="auto">
            <a:xfrm flipH="1">
              <a:off x="816" y="1200"/>
              <a:ext cx="240" cy="288"/>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88" name="Line 16"/>
            <p:cNvSpPr>
              <a:spLocks noChangeShapeType="1"/>
            </p:cNvSpPr>
            <p:nvPr/>
          </p:nvSpPr>
          <p:spPr bwMode="auto">
            <a:xfrm>
              <a:off x="1152" y="1200"/>
              <a:ext cx="288" cy="288"/>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89" name="Line 17"/>
            <p:cNvSpPr>
              <a:spLocks noChangeShapeType="1"/>
            </p:cNvSpPr>
            <p:nvPr/>
          </p:nvSpPr>
          <p:spPr bwMode="auto">
            <a:xfrm flipH="1">
              <a:off x="528" y="1680"/>
              <a:ext cx="192"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0" name="Line 18"/>
            <p:cNvSpPr>
              <a:spLocks noChangeShapeType="1"/>
            </p:cNvSpPr>
            <p:nvPr/>
          </p:nvSpPr>
          <p:spPr bwMode="auto">
            <a:xfrm>
              <a:off x="768" y="1680"/>
              <a:ext cx="192" cy="38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1" name="Line 19"/>
            <p:cNvSpPr>
              <a:spLocks noChangeShapeType="1"/>
            </p:cNvSpPr>
            <p:nvPr/>
          </p:nvSpPr>
          <p:spPr bwMode="auto">
            <a:xfrm>
              <a:off x="1584" y="1680"/>
              <a:ext cx="192"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2" name="Line 20"/>
            <p:cNvSpPr>
              <a:spLocks noChangeShapeType="1"/>
            </p:cNvSpPr>
            <p:nvPr/>
          </p:nvSpPr>
          <p:spPr bwMode="auto">
            <a:xfrm flipH="1">
              <a:off x="288" y="2208"/>
              <a:ext cx="192"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3" name="Line 22"/>
            <p:cNvSpPr>
              <a:spLocks noChangeShapeType="1"/>
            </p:cNvSpPr>
            <p:nvPr/>
          </p:nvSpPr>
          <p:spPr bwMode="auto">
            <a:xfrm flipH="1">
              <a:off x="816" y="2208"/>
              <a:ext cx="192"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4" name="Line 23"/>
            <p:cNvSpPr>
              <a:spLocks noChangeShapeType="1"/>
            </p:cNvSpPr>
            <p:nvPr/>
          </p:nvSpPr>
          <p:spPr bwMode="auto">
            <a:xfrm>
              <a:off x="1056" y="2208"/>
              <a:ext cx="144" cy="288"/>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5" name="Line 24"/>
            <p:cNvSpPr>
              <a:spLocks noChangeShapeType="1"/>
            </p:cNvSpPr>
            <p:nvPr/>
          </p:nvSpPr>
          <p:spPr bwMode="auto">
            <a:xfrm flipH="1">
              <a:off x="1056" y="2784"/>
              <a:ext cx="144" cy="240"/>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6" name="Line 25"/>
            <p:cNvSpPr>
              <a:spLocks noChangeShapeType="1"/>
            </p:cNvSpPr>
            <p:nvPr/>
          </p:nvSpPr>
          <p:spPr bwMode="auto">
            <a:xfrm flipH="1">
              <a:off x="1632" y="2208"/>
              <a:ext cx="144"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sp>
          <p:nvSpPr>
            <p:cNvPr id="182297" name="Line 26"/>
            <p:cNvSpPr>
              <a:spLocks noChangeShapeType="1"/>
            </p:cNvSpPr>
            <p:nvPr/>
          </p:nvSpPr>
          <p:spPr bwMode="auto">
            <a:xfrm>
              <a:off x="1824" y="2208"/>
              <a:ext cx="192" cy="33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endParaRPr lang="ar-SA"/>
            </a:p>
          </p:txBody>
        </p:sp>
      </p:grpSp>
      <p:sp>
        <p:nvSpPr>
          <p:cNvPr id="182298" name="Rectangle 2"/>
          <p:cNvSpPr>
            <a:spLocks noChangeArrowheads="1"/>
          </p:cNvSpPr>
          <p:nvPr/>
        </p:nvSpPr>
        <p:spPr bwMode="auto">
          <a:xfrm>
            <a:off x="817563" y="306388"/>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993300"/>
                </a:solidFill>
                <a:effectLst/>
                <a:latin typeface="Times New Roman" pitchFamily="18" charset="0"/>
                <a:cs typeface="Arial" pitchFamily="34" charset="0"/>
              </a:rPr>
              <a:t>Size and depth</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8" name="Rectangle 28"/>
          <p:cNvSpPr>
            <a:spLocks noChangeArrowheads="1"/>
          </p:cNvSpPr>
          <p:nvPr/>
        </p:nvSpPr>
        <p:spPr bwMode="auto">
          <a:xfrm>
            <a:off x="3546475" y="1417638"/>
            <a:ext cx="4875213"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The </a:t>
            </a:r>
            <a:r>
              <a:rPr kumimoji="0" lang="en-US" sz="3200" b="0" i="0" u="none" strike="noStrike" cap="none" normalizeH="0" baseline="0" dirty="0" smtClean="0">
                <a:ln>
                  <a:noFill/>
                </a:ln>
                <a:solidFill>
                  <a:schemeClr val="tx2"/>
                </a:solidFill>
                <a:effectLst/>
                <a:latin typeface="Arial" pitchFamily="34" charset="0"/>
                <a:cs typeface="Arial" pitchFamily="34" charset="0"/>
              </a:rPr>
              <a:t>size</a:t>
            </a:r>
            <a:r>
              <a:rPr kumimoji="0" lang="en-US" sz="3200" b="0" i="0" u="none" strike="noStrike" cap="none" normalizeH="0" baseline="0" dirty="0" smtClean="0">
                <a:ln>
                  <a:noFill/>
                </a:ln>
                <a:solidFill>
                  <a:schemeClr val="tx1"/>
                </a:solidFill>
                <a:effectLst/>
                <a:latin typeface="Arial" pitchFamily="34" charset="0"/>
                <a:cs typeface="Arial" pitchFamily="34" charset="0"/>
              </a:rPr>
              <a:t> of a binary tree is the number of nodes in it</a:t>
            </a:r>
          </a:p>
          <a:p>
            <a:pPr marL="457200" marR="0" lvl="1" indent="0" algn="r"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This tree has size 12</a:t>
            </a:r>
          </a:p>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The </a:t>
            </a:r>
            <a:r>
              <a:rPr kumimoji="0" lang="en-US" sz="3200" b="0" i="0" u="none" strike="noStrike" cap="none" normalizeH="0" baseline="0" dirty="0" smtClean="0">
                <a:ln>
                  <a:noFill/>
                </a:ln>
                <a:solidFill>
                  <a:schemeClr val="tx2"/>
                </a:solidFill>
                <a:effectLst/>
                <a:latin typeface="Arial" pitchFamily="34" charset="0"/>
                <a:cs typeface="Arial" pitchFamily="34" charset="0"/>
              </a:rPr>
              <a:t>depth</a:t>
            </a:r>
            <a:r>
              <a:rPr kumimoji="0" lang="en-US" sz="3200" b="0" i="0" u="none" strike="noStrike" cap="none" normalizeH="0" baseline="0" dirty="0" smtClean="0">
                <a:ln>
                  <a:noFill/>
                </a:ln>
                <a:solidFill>
                  <a:schemeClr val="tx1"/>
                </a:solidFill>
                <a:effectLst/>
                <a:latin typeface="Arial" pitchFamily="34" charset="0"/>
                <a:cs typeface="Arial" pitchFamily="34" charset="0"/>
              </a:rPr>
              <a:t> of a node is its distance from the root</a:t>
            </a:r>
          </a:p>
          <a:p>
            <a:pPr marL="457200" marR="0" lvl="1" indent="0" algn="r" defTabSz="914400" rtl="0" eaLnBrk="1" fontAlgn="base" latinLnBrk="0" hangingPunct="1">
              <a:lnSpc>
                <a:spcPct val="100000"/>
              </a:lnSpc>
              <a:spcBef>
                <a:spcPct val="0"/>
              </a:spcBef>
              <a:spcAft>
                <a:spcPct val="0"/>
              </a:spcAft>
              <a:buClr>
                <a:schemeClr val="accent2"/>
              </a:buClr>
              <a:buSzPts val="2400"/>
              <a:buFont typeface="Verdana" pitchFamily="34" charset="0"/>
              <a:buChar char="–"/>
              <a:tabLst/>
            </a:pPr>
            <a:r>
              <a:rPr kumimoji="0" lang="en-US" sz="2400" b="0" i="0" u="none" strike="noStrike" cap="none" normalizeH="0" baseline="0" dirty="0" smtClean="0">
                <a:ln>
                  <a:noFill/>
                </a:ln>
                <a:solidFill>
                  <a:schemeClr val="accent2"/>
                </a:solidFill>
                <a:effectLst/>
                <a:latin typeface="Verdana" pitchFamily="34" charset="0"/>
                <a:cs typeface="Arial" pitchFamily="34" charset="0"/>
              </a:rPr>
              <a:t>a</a:t>
            </a:r>
            <a:r>
              <a:rPr kumimoji="0" lang="en-US" sz="2800" b="0" i="0" u="none" strike="noStrike" cap="none" normalizeH="0" baseline="0" dirty="0" smtClean="0">
                <a:ln>
                  <a:noFill/>
                </a:ln>
                <a:solidFill>
                  <a:schemeClr val="tx1"/>
                </a:solidFill>
                <a:effectLst/>
                <a:latin typeface="Arial" pitchFamily="34" charset="0"/>
                <a:cs typeface="Arial" pitchFamily="34" charset="0"/>
              </a:rPr>
              <a:t> is at depth zero</a:t>
            </a:r>
          </a:p>
          <a:p>
            <a:pPr marL="457200" marR="0" lvl="1" indent="0" algn="r" defTabSz="914400" rtl="0" eaLnBrk="1" fontAlgn="base" latinLnBrk="0" hangingPunct="1">
              <a:lnSpc>
                <a:spcPct val="100000"/>
              </a:lnSpc>
              <a:spcBef>
                <a:spcPct val="0"/>
              </a:spcBef>
              <a:spcAft>
                <a:spcPct val="0"/>
              </a:spcAft>
              <a:buClr>
                <a:schemeClr val="accent2"/>
              </a:buClr>
              <a:buSzPts val="2400"/>
              <a:buFont typeface="Verdana" pitchFamily="34" charset="0"/>
              <a:buChar char="–"/>
              <a:tabLst/>
            </a:pPr>
            <a:r>
              <a:rPr kumimoji="0" lang="en-US" sz="2400" b="0" i="0" u="none" strike="noStrike" cap="none" normalizeH="0" baseline="0" dirty="0" smtClean="0">
                <a:ln>
                  <a:noFill/>
                </a:ln>
                <a:solidFill>
                  <a:schemeClr val="accent2"/>
                </a:solidFill>
                <a:effectLst/>
                <a:latin typeface="Verdana" pitchFamily="34" charset="0"/>
                <a:cs typeface="Arial" pitchFamily="34" charset="0"/>
              </a:rPr>
              <a:t>e</a:t>
            </a:r>
            <a:r>
              <a:rPr kumimoji="0" lang="en-US" sz="2800" b="0" i="0" u="none" strike="noStrike" cap="none" normalizeH="0" baseline="0" dirty="0" smtClean="0">
                <a:ln>
                  <a:noFill/>
                </a:ln>
                <a:solidFill>
                  <a:schemeClr val="tx1"/>
                </a:solidFill>
                <a:effectLst/>
                <a:latin typeface="Arial" pitchFamily="34" charset="0"/>
                <a:cs typeface="Arial" pitchFamily="34" charset="0"/>
              </a:rPr>
              <a:t> is at depth 2</a:t>
            </a:r>
          </a:p>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The </a:t>
            </a:r>
            <a:r>
              <a:rPr kumimoji="0" lang="en-US" sz="3200" b="0" i="0" u="none" strike="noStrike" cap="none" normalizeH="0" baseline="0" dirty="0" smtClean="0">
                <a:ln>
                  <a:noFill/>
                </a:ln>
                <a:solidFill>
                  <a:schemeClr val="tx2"/>
                </a:solidFill>
                <a:effectLst/>
                <a:latin typeface="Arial" pitchFamily="34" charset="0"/>
                <a:cs typeface="Arial" pitchFamily="34" charset="0"/>
              </a:rPr>
              <a:t>depth</a:t>
            </a:r>
            <a:r>
              <a:rPr kumimoji="0" lang="en-US" sz="3200" b="0" i="0" u="none" strike="noStrike" cap="none" normalizeH="0" baseline="0" dirty="0" smtClean="0">
                <a:ln>
                  <a:noFill/>
                </a:ln>
                <a:solidFill>
                  <a:schemeClr val="tx1"/>
                </a:solidFill>
                <a:effectLst/>
                <a:latin typeface="Arial" pitchFamily="34" charset="0"/>
                <a:cs typeface="Arial" pitchFamily="34" charset="0"/>
              </a:rPr>
              <a:t> of a binary tree is the depth of its deepest node</a:t>
            </a:r>
          </a:p>
          <a:p>
            <a:pPr marL="457200" marR="0" lvl="1" indent="0" algn="r"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This tree has depth 4</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3" y="549275"/>
            <a:ext cx="8229600" cy="1370013"/>
          </a:xfrm>
        </p:spPr>
        <p:txBody>
          <a:bodyPr>
            <a:normAutofit fontScale="90000"/>
          </a:bodyPr>
          <a:lstStyle/>
          <a:p>
            <a:pPr algn="r" eaLnBrk="1" fontAlgn="auto" hangingPunct="1">
              <a:spcAft>
                <a:spcPts val="0"/>
              </a:spcAft>
              <a:defRPr/>
            </a:pPr>
            <a:r>
              <a:rPr lang="ar-SA" dirty="0"/>
              <a:t>ترتيباً تصاعدياً </a:t>
            </a:r>
            <a:r>
              <a:rPr lang="ar-SA" dirty="0" smtClean="0"/>
              <a:t>يستخدم </a:t>
            </a:r>
            <a:r>
              <a:rPr lang="ar-SA" dirty="0"/>
              <a:t>خوارزمية الفقاعة. </a:t>
            </a:r>
            <a:r>
              <a:rPr lang="en-US" dirty="0"/>
              <a:t/>
            </a:r>
            <a:br>
              <a:rPr lang="en-US" dirty="0"/>
            </a:br>
            <a:endParaRPr lang="ar-SA" dirty="0"/>
          </a:p>
        </p:txBody>
      </p:sp>
      <p:sp>
        <p:nvSpPr>
          <p:cNvPr id="3" name="Content Placeholder 2"/>
          <p:cNvSpPr>
            <a:spLocks noGrp="1"/>
          </p:cNvSpPr>
          <p:nvPr>
            <p:ph idx="1"/>
          </p:nvPr>
        </p:nvSpPr>
        <p:spPr>
          <a:xfrm>
            <a:off x="274638" y="1557338"/>
            <a:ext cx="8640762" cy="5013325"/>
          </a:xfrm>
        </p:spPr>
        <p:txBody>
          <a:bodyPr>
            <a:normAutofit lnSpcReduction="10000"/>
          </a:bodyPr>
          <a:lstStyle/>
          <a:p>
            <a:pPr marL="274320" indent="-274320" algn="l" rtl="0" eaLnBrk="1" fontAlgn="auto" hangingPunct="1">
              <a:spcAft>
                <a:spcPts val="0"/>
              </a:spcAft>
              <a:buClr>
                <a:schemeClr val="accent3"/>
              </a:buClr>
              <a:buFont typeface="Wingdings 2"/>
              <a:buChar char=""/>
              <a:defRPr/>
            </a:pPr>
            <a:r>
              <a:rPr lang="en-US" b="1" dirty="0">
                <a:ea typeface="+mn-ea"/>
              </a:rPr>
              <a:t>#include &lt;iostream.h&gt;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#include &lt;conio.h&gt;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void bubble_sort();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int arr[]={25,57,48,37,12,92,86,33},N=8;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int main()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cout&lt;&lt;"\nOriginal List: \n\n"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for (int j=0;j&lt;N;j++)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cout&lt;&lt;arr[j]&lt;&lt;"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bubble_sort();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cout&lt;&lt;"\n\n\n\nSorted List(Ascending </a:t>
            </a:r>
            <a:endParaRPr lang="en-US" dirty="0">
              <a:ea typeface="+mn-ea"/>
            </a:endParaRPr>
          </a:p>
          <a:p>
            <a:pPr marL="274320" indent="-274320" algn="l"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transition spd="slow">
    <p:circl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2291" name="Rectangle 3"/>
          <p:cNvSpPr>
            <a:spLocks noChangeArrowheads="1"/>
          </p:cNvSpPr>
          <p:nvPr/>
        </p:nvSpPr>
        <p:spPr bwMode="auto">
          <a:xfrm>
            <a:off x="173037" y="5281612"/>
            <a:ext cx="8574088" cy="10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A binary tree is balanced if every level above the lowest is “full” (contains 2</a:t>
            </a:r>
            <a:r>
              <a:rPr kumimoji="0" lang="en-US" sz="2800" b="0" i="0" u="none" strike="noStrike" cap="none" normalizeH="0" baseline="30000" smtClean="0">
                <a:ln>
                  <a:noFill/>
                </a:ln>
                <a:solidFill>
                  <a:schemeClr val="tx1"/>
                </a:solidFill>
                <a:effectLst/>
                <a:latin typeface="Arial" pitchFamily="34" charset="0"/>
                <a:cs typeface="Arial" pitchFamily="34" charset="0"/>
              </a:rPr>
              <a:t>n</a:t>
            </a:r>
            <a:r>
              <a:rPr kumimoji="0" lang="en-US" sz="2800" b="0" i="0" u="none" strike="noStrike" cap="none" normalizeH="0" baseline="0" smtClean="0">
                <a:ln>
                  <a:noFill/>
                </a:ln>
                <a:solidFill>
                  <a:schemeClr val="tx1"/>
                </a:solidFill>
                <a:effectLst/>
                <a:latin typeface="Arial" pitchFamily="34" charset="0"/>
                <a:cs typeface="Arial" pitchFamily="34" charset="0"/>
              </a:rPr>
              <a:t> nodes)</a:t>
            </a:r>
          </a:p>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In most applications, a reasonably balanced binary tree is desirable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45"/>
          <p:cNvGrpSpPr>
            <a:grpSpLocks/>
          </p:cNvGrpSpPr>
          <p:nvPr/>
        </p:nvGrpSpPr>
        <p:grpSpPr bwMode="auto">
          <a:xfrm>
            <a:off x="173037" y="1438275"/>
            <a:ext cx="3124200" cy="2819400"/>
            <a:chOff x="240" y="768"/>
            <a:chExt cx="1968" cy="1776"/>
          </a:xfrm>
        </p:grpSpPr>
        <p:sp>
          <p:nvSpPr>
            <p:cNvPr id="183300" name="Text Box 4"/>
            <p:cNvSpPr txBox="1">
              <a:spLocks noChangeArrowheads="1"/>
            </p:cNvSpPr>
            <p:nvPr/>
          </p:nvSpPr>
          <p:spPr bwMode="auto">
            <a:xfrm>
              <a:off x="1248" y="7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1" name="Text Box 5"/>
            <p:cNvSpPr txBox="1">
              <a:spLocks noChangeArrowheads="1"/>
            </p:cNvSpPr>
            <p:nvPr/>
          </p:nvSpPr>
          <p:spPr bwMode="auto">
            <a:xfrm>
              <a:off x="816" y="1104"/>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2" name="Text Box 6"/>
            <p:cNvSpPr txBox="1">
              <a:spLocks noChangeArrowheads="1"/>
            </p:cNvSpPr>
            <p:nvPr/>
          </p:nvSpPr>
          <p:spPr bwMode="auto">
            <a:xfrm>
              <a:off x="1680" y="1104"/>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3" name="Text Box 7"/>
            <p:cNvSpPr txBox="1">
              <a:spLocks noChangeArrowheads="1"/>
            </p:cNvSpPr>
            <p:nvPr/>
          </p:nvSpPr>
          <p:spPr bwMode="auto">
            <a:xfrm>
              <a:off x="576" y="153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4" name="Text Box 8"/>
            <p:cNvSpPr txBox="1">
              <a:spLocks noChangeArrowheads="1"/>
            </p:cNvSpPr>
            <p:nvPr/>
          </p:nvSpPr>
          <p:spPr bwMode="auto">
            <a:xfrm>
              <a:off x="1056" y="153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5" name="Text Box 9"/>
            <p:cNvSpPr txBox="1">
              <a:spLocks noChangeArrowheads="1"/>
            </p:cNvSpPr>
            <p:nvPr/>
          </p:nvSpPr>
          <p:spPr bwMode="auto">
            <a:xfrm>
              <a:off x="1440" y="153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6" name="Text Box 10"/>
            <p:cNvSpPr txBox="1">
              <a:spLocks noChangeArrowheads="1"/>
            </p:cNvSpPr>
            <p:nvPr/>
          </p:nvSpPr>
          <p:spPr bwMode="auto">
            <a:xfrm>
              <a:off x="1872" y="153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7" name="Text Box 11"/>
            <p:cNvSpPr txBox="1">
              <a:spLocks noChangeArrowheads="1"/>
            </p:cNvSpPr>
            <p:nvPr/>
          </p:nvSpPr>
          <p:spPr bwMode="auto">
            <a:xfrm>
              <a:off x="432"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8" name="Text Box 12"/>
            <p:cNvSpPr txBox="1">
              <a:spLocks noChangeArrowheads="1"/>
            </p:cNvSpPr>
            <p:nvPr/>
          </p:nvSpPr>
          <p:spPr bwMode="auto">
            <a:xfrm>
              <a:off x="720"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i</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09" name="Text Box 13"/>
            <p:cNvSpPr txBox="1">
              <a:spLocks noChangeArrowheads="1"/>
            </p:cNvSpPr>
            <p:nvPr/>
          </p:nvSpPr>
          <p:spPr bwMode="auto">
            <a:xfrm>
              <a:off x="1728" y="19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j</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Line 24"/>
            <p:cNvSpPr>
              <a:spLocks noChangeShapeType="1"/>
            </p:cNvSpPr>
            <p:nvPr/>
          </p:nvSpPr>
          <p:spPr bwMode="auto">
            <a:xfrm flipH="1">
              <a:off x="1008" y="1056"/>
              <a:ext cx="33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1" name="Line 25"/>
            <p:cNvSpPr>
              <a:spLocks noChangeShapeType="1"/>
            </p:cNvSpPr>
            <p:nvPr/>
          </p:nvSpPr>
          <p:spPr bwMode="auto">
            <a:xfrm>
              <a:off x="1344" y="1056"/>
              <a:ext cx="33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2" name="Line 26"/>
            <p:cNvSpPr>
              <a:spLocks noChangeShapeType="1"/>
            </p:cNvSpPr>
            <p:nvPr/>
          </p:nvSpPr>
          <p:spPr bwMode="auto">
            <a:xfrm flipH="1">
              <a:off x="720" y="1392"/>
              <a:ext cx="192"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3" name="Line 27"/>
            <p:cNvSpPr>
              <a:spLocks noChangeShapeType="1"/>
            </p:cNvSpPr>
            <p:nvPr/>
          </p:nvSpPr>
          <p:spPr bwMode="auto">
            <a:xfrm>
              <a:off x="912" y="1392"/>
              <a:ext cx="240" cy="192"/>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4" name="Line 28"/>
            <p:cNvSpPr>
              <a:spLocks noChangeShapeType="1"/>
            </p:cNvSpPr>
            <p:nvPr/>
          </p:nvSpPr>
          <p:spPr bwMode="auto">
            <a:xfrm flipH="1">
              <a:off x="1584" y="1392"/>
              <a:ext cx="192"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5" name="Line 29"/>
            <p:cNvSpPr>
              <a:spLocks noChangeShapeType="1"/>
            </p:cNvSpPr>
            <p:nvPr/>
          </p:nvSpPr>
          <p:spPr bwMode="auto">
            <a:xfrm>
              <a:off x="1776" y="1392"/>
              <a:ext cx="192" cy="192"/>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6" name="Line 30"/>
            <p:cNvSpPr>
              <a:spLocks noChangeShapeType="1"/>
            </p:cNvSpPr>
            <p:nvPr/>
          </p:nvSpPr>
          <p:spPr bwMode="auto">
            <a:xfrm flipH="1">
              <a:off x="576" y="1824"/>
              <a:ext cx="96" cy="192"/>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7" name="Line 31"/>
            <p:cNvSpPr>
              <a:spLocks noChangeShapeType="1"/>
            </p:cNvSpPr>
            <p:nvPr/>
          </p:nvSpPr>
          <p:spPr bwMode="auto">
            <a:xfrm>
              <a:off x="672" y="1824"/>
              <a:ext cx="96" cy="192"/>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8" name="Line 32"/>
            <p:cNvSpPr>
              <a:spLocks noChangeShapeType="1"/>
            </p:cNvSpPr>
            <p:nvPr/>
          </p:nvSpPr>
          <p:spPr bwMode="auto">
            <a:xfrm flipH="1">
              <a:off x="1824" y="1824"/>
              <a:ext cx="9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19" name="Text Box 42"/>
            <p:cNvSpPr txBox="1">
              <a:spLocks noChangeArrowheads="1"/>
            </p:cNvSpPr>
            <p:nvPr/>
          </p:nvSpPr>
          <p:spPr bwMode="auto">
            <a:xfrm>
              <a:off x="240" y="2256"/>
              <a:ext cx="1968"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A balanced binary tree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3320" name="Rectangle 2"/>
          <p:cNvSpPr>
            <a:spLocks noChangeArrowheads="1"/>
          </p:cNvSpPr>
          <p:nvPr/>
        </p:nvSpPr>
        <p:spPr bwMode="auto">
          <a:xfrm>
            <a:off x="1143000" y="457200"/>
            <a:ext cx="7793037"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993300"/>
                </a:solidFill>
                <a:effectLst/>
                <a:latin typeface="Times New Roman" pitchFamily="18" charset="0"/>
                <a:cs typeface="Arial" pitchFamily="34" charset="0"/>
              </a:rPr>
              <a:t>Balance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46"/>
          <p:cNvGrpSpPr>
            <a:grpSpLocks/>
          </p:cNvGrpSpPr>
          <p:nvPr/>
        </p:nvGrpSpPr>
        <p:grpSpPr bwMode="auto">
          <a:xfrm>
            <a:off x="4211637" y="1416050"/>
            <a:ext cx="3429000" cy="3581400"/>
            <a:chOff x="2784" y="768"/>
            <a:chExt cx="2160" cy="2256"/>
          </a:xfrm>
        </p:grpSpPr>
        <p:sp>
          <p:nvSpPr>
            <p:cNvPr id="183322" name="Text Box 14"/>
            <p:cNvSpPr txBox="1">
              <a:spLocks noChangeArrowheads="1"/>
            </p:cNvSpPr>
            <p:nvPr/>
          </p:nvSpPr>
          <p:spPr bwMode="auto">
            <a:xfrm>
              <a:off x="3744" y="768"/>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3" name="Text Box 15"/>
            <p:cNvSpPr txBox="1">
              <a:spLocks noChangeArrowheads="1"/>
            </p:cNvSpPr>
            <p:nvPr/>
          </p:nvSpPr>
          <p:spPr bwMode="auto">
            <a:xfrm>
              <a:off x="3552" y="1104"/>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4" name="Text Box 16"/>
            <p:cNvSpPr txBox="1">
              <a:spLocks noChangeArrowheads="1"/>
            </p:cNvSpPr>
            <p:nvPr/>
          </p:nvSpPr>
          <p:spPr bwMode="auto">
            <a:xfrm>
              <a:off x="3312" y="144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5" name="Text Box 17"/>
            <p:cNvSpPr txBox="1">
              <a:spLocks noChangeArrowheads="1"/>
            </p:cNvSpPr>
            <p:nvPr/>
          </p:nvSpPr>
          <p:spPr bwMode="auto">
            <a:xfrm>
              <a:off x="3120" y="177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6" name="Text Box 18"/>
            <p:cNvSpPr txBox="1">
              <a:spLocks noChangeArrowheads="1"/>
            </p:cNvSpPr>
            <p:nvPr/>
          </p:nvSpPr>
          <p:spPr bwMode="auto">
            <a:xfrm>
              <a:off x="3744" y="144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7" name="Text Box 19"/>
            <p:cNvSpPr txBox="1">
              <a:spLocks noChangeArrowheads="1"/>
            </p:cNvSpPr>
            <p:nvPr/>
          </p:nvSpPr>
          <p:spPr bwMode="auto">
            <a:xfrm>
              <a:off x="3600" y="1824"/>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8" name="Text Box 20"/>
            <p:cNvSpPr txBox="1">
              <a:spLocks noChangeArrowheads="1"/>
            </p:cNvSpPr>
            <p:nvPr/>
          </p:nvSpPr>
          <p:spPr bwMode="auto">
            <a:xfrm>
              <a:off x="3408" y="216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9" name="Text Box 21"/>
            <p:cNvSpPr txBox="1">
              <a:spLocks noChangeArrowheads="1"/>
            </p:cNvSpPr>
            <p:nvPr/>
          </p:nvSpPr>
          <p:spPr bwMode="auto">
            <a:xfrm>
              <a:off x="3744" y="2160"/>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h</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30" name="Text Box 22"/>
            <p:cNvSpPr txBox="1">
              <a:spLocks noChangeArrowheads="1"/>
            </p:cNvSpPr>
            <p:nvPr/>
          </p:nvSpPr>
          <p:spPr bwMode="auto">
            <a:xfrm>
              <a:off x="3264"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i</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31" name="Text Box 23"/>
            <p:cNvSpPr txBox="1">
              <a:spLocks noChangeArrowheads="1"/>
            </p:cNvSpPr>
            <p:nvPr/>
          </p:nvSpPr>
          <p:spPr bwMode="auto">
            <a:xfrm>
              <a:off x="3552" y="2496"/>
              <a:ext cx="24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j</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3332" name="Line 33"/>
            <p:cNvSpPr>
              <a:spLocks noChangeShapeType="1"/>
            </p:cNvSpPr>
            <p:nvPr/>
          </p:nvSpPr>
          <p:spPr bwMode="auto">
            <a:xfrm flipH="1">
              <a:off x="3696" y="1008"/>
              <a:ext cx="9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3" name="Line 34"/>
            <p:cNvSpPr>
              <a:spLocks noChangeShapeType="1"/>
            </p:cNvSpPr>
            <p:nvPr/>
          </p:nvSpPr>
          <p:spPr bwMode="auto">
            <a:xfrm flipH="1">
              <a:off x="3456" y="1392"/>
              <a:ext cx="144"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4" name="Line 35"/>
            <p:cNvSpPr>
              <a:spLocks noChangeShapeType="1"/>
            </p:cNvSpPr>
            <p:nvPr/>
          </p:nvSpPr>
          <p:spPr bwMode="auto">
            <a:xfrm flipH="1">
              <a:off x="3264" y="1680"/>
              <a:ext cx="9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5" name="Line 36"/>
            <p:cNvSpPr>
              <a:spLocks noChangeShapeType="1"/>
            </p:cNvSpPr>
            <p:nvPr/>
          </p:nvSpPr>
          <p:spPr bwMode="auto">
            <a:xfrm>
              <a:off x="3648" y="1392"/>
              <a:ext cx="144"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6" name="Line 37"/>
            <p:cNvSpPr>
              <a:spLocks noChangeShapeType="1"/>
            </p:cNvSpPr>
            <p:nvPr/>
          </p:nvSpPr>
          <p:spPr bwMode="auto">
            <a:xfrm flipH="1">
              <a:off x="3744" y="1728"/>
              <a:ext cx="96"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7" name="Line 38"/>
            <p:cNvSpPr>
              <a:spLocks noChangeShapeType="1"/>
            </p:cNvSpPr>
            <p:nvPr/>
          </p:nvSpPr>
          <p:spPr bwMode="auto">
            <a:xfrm flipH="1">
              <a:off x="3552" y="2064"/>
              <a:ext cx="144"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8" name="Line 39"/>
            <p:cNvSpPr>
              <a:spLocks noChangeShapeType="1"/>
            </p:cNvSpPr>
            <p:nvPr/>
          </p:nvSpPr>
          <p:spPr bwMode="auto">
            <a:xfrm>
              <a:off x="3696" y="2064"/>
              <a:ext cx="144" cy="144"/>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39" name="Line 40"/>
            <p:cNvSpPr>
              <a:spLocks noChangeShapeType="1"/>
            </p:cNvSpPr>
            <p:nvPr/>
          </p:nvSpPr>
          <p:spPr bwMode="auto">
            <a:xfrm flipH="1">
              <a:off x="3360" y="2448"/>
              <a:ext cx="144" cy="9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40" name="Line 41"/>
            <p:cNvSpPr>
              <a:spLocks noChangeShapeType="1"/>
            </p:cNvSpPr>
            <p:nvPr/>
          </p:nvSpPr>
          <p:spPr bwMode="auto">
            <a:xfrm>
              <a:off x="3504" y="2448"/>
              <a:ext cx="96" cy="96"/>
            </a:xfrm>
            <a:prstGeom prst="line">
              <a:avLst/>
            </a:prstGeom>
            <a:noFill/>
            <a:ln w="19050">
              <a:solidFill>
                <a:schemeClr val="tx1"/>
              </a:solidFill>
              <a:round/>
              <a:headEnd/>
              <a:tailEnd/>
            </a:ln>
          </p:spPr>
          <p:txBody>
            <a:bodyPr vert="horz" wrap="none" lIns="91440" tIns="45720" rIns="91440" bIns="45720" numCol="1" anchor="t" anchorCtr="0" compatLnSpc="1">
              <a:prstTxWarp prst="textNoShape">
                <a:avLst/>
              </a:prstTxWarp>
            </a:bodyPr>
            <a:lstStyle/>
            <a:p>
              <a:pPr algn="l"/>
              <a:endParaRPr lang="ar-SA"/>
            </a:p>
          </p:txBody>
        </p:sp>
        <p:sp>
          <p:nvSpPr>
            <p:cNvPr id="183341" name="Text Box 44"/>
            <p:cNvSpPr txBox="1">
              <a:spLocks noChangeArrowheads="1"/>
            </p:cNvSpPr>
            <p:nvPr/>
          </p:nvSpPr>
          <p:spPr bwMode="auto">
            <a:xfrm>
              <a:off x="2784" y="2736"/>
              <a:ext cx="2160" cy="288"/>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An unbalanced binary tree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p:circl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grpSp>
        <p:nvGrpSpPr>
          <p:cNvPr id="2" name="Group 13"/>
          <p:cNvGrpSpPr>
            <a:grpSpLocks/>
          </p:cNvGrpSpPr>
          <p:nvPr/>
        </p:nvGrpSpPr>
        <p:grpSpPr bwMode="auto">
          <a:xfrm>
            <a:off x="314325" y="5157788"/>
            <a:ext cx="4343400" cy="838200"/>
            <a:chOff x="816" y="3168"/>
            <a:chExt cx="2736" cy="528"/>
          </a:xfrm>
        </p:grpSpPr>
        <p:sp>
          <p:nvSpPr>
            <p:cNvPr id="184325" name="AutoShape 4"/>
            <p:cNvSpPr>
              <a:spLocks noChangeArrowheads="1"/>
            </p:cNvSpPr>
            <p:nvPr/>
          </p:nvSpPr>
          <p:spPr bwMode="auto">
            <a:xfrm>
              <a:off x="864"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26" name="AutoShape 5"/>
            <p:cNvSpPr>
              <a:spLocks noChangeArrowheads="1"/>
            </p:cNvSpPr>
            <p:nvPr/>
          </p:nvSpPr>
          <p:spPr bwMode="auto">
            <a:xfrm>
              <a:off x="1248"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27" name="AutoShape 6"/>
            <p:cNvSpPr>
              <a:spLocks noChangeArrowheads="1"/>
            </p:cNvSpPr>
            <p:nvPr/>
          </p:nvSpPr>
          <p:spPr bwMode="auto">
            <a:xfrm>
              <a:off x="1632"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28" name="AutoShape 7"/>
            <p:cNvSpPr>
              <a:spLocks noChangeArrowheads="1"/>
            </p:cNvSpPr>
            <p:nvPr/>
          </p:nvSpPr>
          <p:spPr bwMode="auto">
            <a:xfrm>
              <a:off x="2016"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29" name="AutoShape 8"/>
            <p:cNvSpPr>
              <a:spLocks noChangeArrowheads="1"/>
            </p:cNvSpPr>
            <p:nvPr/>
          </p:nvSpPr>
          <p:spPr bwMode="auto">
            <a:xfrm>
              <a:off x="2400"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11</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0" name="AutoShape 9"/>
            <p:cNvSpPr>
              <a:spLocks noChangeArrowheads="1"/>
            </p:cNvSpPr>
            <p:nvPr/>
          </p:nvSpPr>
          <p:spPr bwMode="auto">
            <a:xfrm>
              <a:off x="2784"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13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1" name="AutoShape 10"/>
            <p:cNvSpPr>
              <a:spLocks noChangeArrowheads="1"/>
            </p:cNvSpPr>
            <p:nvPr/>
          </p:nvSpPr>
          <p:spPr bwMode="auto">
            <a:xfrm>
              <a:off x="3168" y="3408"/>
              <a:ext cx="384" cy="288"/>
            </a:xfrm>
            <a:prstGeom prst="flowChartProcess">
              <a:avLst/>
            </a:prstGeom>
            <a:noFill/>
            <a:ln w="1905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17</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2" name="Text Box 11"/>
            <p:cNvSpPr txBox="1">
              <a:spLocks noChangeArrowheads="1"/>
            </p:cNvSpPr>
            <p:nvPr/>
          </p:nvSpPr>
          <p:spPr bwMode="auto">
            <a:xfrm>
              <a:off x="816" y="3168"/>
              <a:ext cx="2736" cy="250"/>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cs typeface="Arial" pitchFamily="34" charset="0"/>
                </a:rPr>
                <a:t> </a:t>
              </a:r>
              <a:r>
                <a:rPr kumimoji="0" lang="en-US" sz="1800" b="0" i="0" u="none" strike="noStrike" cap="none" normalizeH="0" baseline="0" smtClean="0">
                  <a:ln>
                    <a:noFill/>
                  </a:ln>
                  <a:solidFill>
                    <a:schemeClr val="tx1"/>
                  </a:solidFill>
                  <a:effectLst/>
                  <a:latin typeface="Verdana" pitchFamily="34" charset="0"/>
                  <a:cs typeface="Arial" pitchFamily="34" charset="0"/>
                </a:rPr>
                <a:t>  0      1     2      3      4     5      6</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51"/>
          <p:cNvGrpSpPr>
            <a:grpSpLocks/>
          </p:cNvGrpSpPr>
          <p:nvPr/>
        </p:nvGrpSpPr>
        <p:grpSpPr bwMode="auto">
          <a:xfrm>
            <a:off x="935038" y="2117725"/>
            <a:ext cx="2286000" cy="2819400"/>
            <a:chOff x="912" y="1440"/>
            <a:chExt cx="1440" cy="1776"/>
          </a:xfrm>
        </p:grpSpPr>
        <p:sp>
          <p:nvSpPr>
            <p:cNvPr id="184334" name="Text Box 12"/>
            <p:cNvSpPr txBox="1">
              <a:spLocks noChangeArrowheads="1"/>
            </p:cNvSpPr>
            <p:nvPr/>
          </p:nvSpPr>
          <p:spPr bwMode="auto">
            <a:xfrm>
              <a:off x="912" y="1440"/>
              <a:ext cx="1440" cy="480"/>
            </a:xfrm>
            <a:prstGeom prst="rect">
              <a:avLst/>
            </a:prstGeom>
            <a:noFill/>
            <a:ln w="190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Searching for 5:</a:t>
              </a:r>
              <a:br>
                <a:rPr kumimoji="0" lang="en-US" sz="2400" b="0" i="0" u="none" strike="noStrike" cap="none" normalizeH="0" baseline="0" smtClean="0">
                  <a:ln>
                    <a:noFill/>
                  </a:ln>
                  <a:solidFill>
                    <a:schemeClr val="tx1"/>
                  </a:solidFill>
                  <a:effectLst/>
                  <a:latin typeface="Times New Roman" pitchFamily="18" charset="0"/>
                  <a:cs typeface="Arial" pitchFamily="34" charset="0"/>
                </a:rPr>
              </a:br>
              <a:r>
                <a:rPr kumimoji="0" lang="en-US" sz="2000" b="0" i="0" u="none" strike="noStrike" cap="none" normalizeH="0" baseline="0" smtClean="0">
                  <a:ln>
                    <a:noFill/>
                  </a:ln>
                  <a:solidFill>
                    <a:schemeClr val="accent2"/>
                  </a:solidFill>
                  <a:effectLst/>
                  <a:latin typeface="Verdana" pitchFamily="34" charset="0"/>
                  <a:cs typeface="Arial" pitchFamily="34" charset="0"/>
                </a:rPr>
                <a:t>(0+6)/2 = 3</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5" name="Line 14"/>
            <p:cNvSpPr>
              <a:spLocks noChangeShapeType="1"/>
            </p:cNvSpPr>
            <p:nvPr/>
          </p:nvSpPr>
          <p:spPr bwMode="auto">
            <a:xfrm>
              <a:off x="1920" y="1920"/>
              <a:ext cx="0" cy="1296"/>
            </a:xfrm>
            <a:prstGeom prst="line">
              <a:avLst/>
            </a:prstGeom>
            <a:noFill/>
            <a:ln w="19050">
              <a:solidFill>
                <a:schemeClr val="accent2"/>
              </a:solidFill>
              <a:round/>
              <a:headEnd/>
              <a:tailEnd type="triangle" w="med" len="med"/>
            </a:ln>
          </p:spPr>
          <p:txBody>
            <a:bodyPr vert="horz" wrap="none" lIns="91440" tIns="45720" rIns="91440" bIns="45720" numCol="1" anchor="t" anchorCtr="0" compatLnSpc="1">
              <a:prstTxWarp prst="textNoShape">
                <a:avLst/>
              </a:prstTxWarp>
            </a:bodyPr>
            <a:lstStyle/>
            <a:p>
              <a:endParaRPr lang="ar-SA"/>
            </a:p>
          </p:txBody>
        </p:sp>
      </p:grpSp>
      <p:grpSp>
        <p:nvGrpSpPr>
          <p:cNvPr id="7" name="Group 42"/>
          <p:cNvGrpSpPr>
            <a:grpSpLocks/>
          </p:cNvGrpSpPr>
          <p:nvPr/>
        </p:nvGrpSpPr>
        <p:grpSpPr bwMode="auto">
          <a:xfrm>
            <a:off x="5049838" y="2468563"/>
            <a:ext cx="3200400" cy="3733800"/>
            <a:chOff x="3504" y="1680"/>
            <a:chExt cx="2016" cy="2352"/>
          </a:xfrm>
        </p:grpSpPr>
        <p:sp>
          <p:nvSpPr>
            <p:cNvPr id="184337" name="Text Box 38"/>
            <p:cNvSpPr txBox="1">
              <a:spLocks noChangeArrowheads="1"/>
            </p:cNvSpPr>
            <p:nvPr/>
          </p:nvSpPr>
          <p:spPr bwMode="auto">
            <a:xfrm>
              <a:off x="3600" y="1728"/>
              <a:ext cx="1920" cy="750"/>
            </a:xfrm>
            <a:prstGeom prst="rect">
              <a:avLst/>
            </a:prstGeom>
            <a:noFill/>
            <a:ln w="19050" cap="rnd">
              <a:noFill/>
              <a:prstDash val="sysDot"/>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2"/>
                  </a:solidFill>
                  <a:effectLst/>
                  <a:latin typeface="Times New Roman" pitchFamily="18" charset="0"/>
                  <a:cs typeface="Arial" pitchFamily="34" charset="0"/>
                </a:rPr>
                <a:t>Using a binary search tree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8" name="Line 39"/>
            <p:cNvSpPr>
              <a:spLocks noChangeShapeType="1"/>
            </p:cNvSpPr>
            <p:nvPr/>
          </p:nvSpPr>
          <p:spPr bwMode="auto">
            <a:xfrm>
              <a:off x="3504" y="1680"/>
              <a:ext cx="0" cy="2352"/>
            </a:xfrm>
            <a:prstGeom prst="line">
              <a:avLst/>
            </a:prstGeom>
            <a:noFill/>
            <a:ln w="28575" cap="rnd">
              <a:solidFill>
                <a:schemeClr val="tx1"/>
              </a:solidFill>
              <a:prstDash val="sysDot"/>
              <a:round/>
              <a:headEnd/>
              <a:tailEnd/>
            </a:ln>
          </p:spPr>
          <p:txBody>
            <a:bodyPr vert="horz" wrap="none" lIns="91440" tIns="45720" rIns="91440" bIns="45720" numCol="1" anchor="t" anchorCtr="0" compatLnSpc="1">
              <a:prstTxWarp prst="textNoShape">
                <a:avLst/>
              </a:prstTxWarp>
            </a:bodyPr>
            <a:lstStyle/>
            <a:p>
              <a:endParaRPr lang="ar-SA"/>
            </a:p>
          </p:txBody>
        </p:sp>
        <p:sp>
          <p:nvSpPr>
            <p:cNvPr id="184339" name="Line 40"/>
            <p:cNvSpPr>
              <a:spLocks noChangeShapeType="1"/>
            </p:cNvSpPr>
            <p:nvPr/>
          </p:nvSpPr>
          <p:spPr bwMode="auto">
            <a:xfrm>
              <a:off x="3504" y="1680"/>
              <a:ext cx="2016" cy="0"/>
            </a:xfrm>
            <a:prstGeom prst="line">
              <a:avLst/>
            </a:prstGeom>
            <a:noFill/>
            <a:ln w="28575" cap="rnd">
              <a:solidFill>
                <a:schemeClr val="tx1"/>
              </a:solidFill>
              <a:prstDash val="sysDot"/>
              <a:round/>
              <a:headEnd/>
              <a:tailEnd/>
            </a:ln>
          </p:spPr>
          <p:txBody>
            <a:bodyPr vert="horz" wrap="none" lIns="91440" tIns="45720" rIns="91440" bIns="45720" numCol="1" anchor="t" anchorCtr="0" compatLnSpc="1">
              <a:prstTxWarp prst="textNoShape">
                <a:avLst/>
              </a:prstTxWarp>
            </a:bodyPr>
            <a:lstStyle/>
            <a:p>
              <a:endParaRPr lang="ar-SA"/>
            </a:p>
          </p:txBody>
        </p:sp>
      </p:grpSp>
      <p:sp>
        <p:nvSpPr>
          <p:cNvPr id="184340" name="Rectangle 3"/>
          <p:cNvSpPr>
            <a:spLocks noChangeArrowheads="1"/>
          </p:cNvSpPr>
          <p:nvPr/>
        </p:nvSpPr>
        <p:spPr bwMode="auto">
          <a:xfrm>
            <a:off x="0" y="1311275"/>
            <a:ext cx="8574088" cy="623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chemeClr val="tx1"/>
              </a:buClr>
              <a:buSzPts val="3200"/>
              <a:buFont typeface="Arial" pitchFamily="34" charset="0"/>
              <a:buChar char="•"/>
              <a:tabLst/>
            </a:pPr>
            <a:r>
              <a:rPr kumimoji="0" lang="en-US" sz="3200" b="0" i="0" u="none" strike="noStrike" cap="none" normalizeH="0" baseline="0" smtClean="0">
                <a:ln>
                  <a:noFill/>
                </a:ln>
                <a:solidFill>
                  <a:schemeClr val="tx1"/>
                </a:solidFill>
                <a:effectLst/>
                <a:latin typeface="Arial" pitchFamily="34" charset="0"/>
                <a:cs typeface="Arial" pitchFamily="34" charset="0"/>
              </a:rPr>
              <a:t>Look at array location </a:t>
            </a:r>
            <a:r>
              <a:rPr kumimoji="0" lang="en-US" sz="2800" b="0" i="0" u="none" strike="noStrike" cap="none" normalizeH="0" baseline="0" smtClean="0">
                <a:ln>
                  <a:noFill/>
                </a:ln>
                <a:solidFill>
                  <a:schemeClr val="accent2"/>
                </a:solidFill>
                <a:effectLst/>
                <a:latin typeface="Verdana" pitchFamily="34" charset="0"/>
                <a:cs typeface="Arial" pitchFamily="34" charset="0"/>
              </a:rPr>
              <a:t>(lo + hi)/2</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1" name="Rectangle 2"/>
          <p:cNvSpPr>
            <a:spLocks noChangeArrowheads="1"/>
          </p:cNvSpPr>
          <p:nvPr/>
        </p:nvSpPr>
        <p:spPr bwMode="auto">
          <a:xfrm>
            <a:off x="838200" y="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993300"/>
                </a:solidFill>
                <a:effectLst/>
                <a:latin typeface="Times New Roman" pitchFamily="18" charset="0"/>
                <a:cs typeface="Arial" pitchFamily="34" charset="0"/>
              </a:rPr>
              <a:t>Binary search in an array</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186370" name="Rectangle 2"/>
          <p:cNvSpPr>
            <a:spLocks noChangeArrowheads="1"/>
          </p:cNvSpPr>
          <p:nvPr/>
        </p:nvSpPr>
        <p:spPr bwMode="auto">
          <a:xfrm>
            <a:off x="990600" y="2286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993300"/>
                </a:solidFill>
                <a:effectLst/>
                <a:latin typeface="Times New Roman" pitchFamily="18" charset="0"/>
                <a:cs typeface="Arial" pitchFamily="34" charset="0"/>
              </a:rPr>
              <a:t>Tree traversals</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6371" name="Rectangle 3"/>
          <p:cNvSpPr>
            <a:spLocks noChangeArrowheads="1"/>
          </p:cNvSpPr>
          <p:nvPr/>
        </p:nvSpPr>
        <p:spPr bwMode="auto">
          <a:xfrm>
            <a:off x="325438" y="1416050"/>
            <a:ext cx="7848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A binary tree is defined recursively: it consists of a </a:t>
            </a:r>
            <a:r>
              <a:rPr kumimoji="0" lang="en-US" sz="2800" b="0" i="0" u="none" strike="noStrike" cap="none" normalizeH="0" baseline="0" smtClean="0">
                <a:ln>
                  <a:noFill/>
                </a:ln>
                <a:solidFill>
                  <a:schemeClr val="tx2"/>
                </a:solidFill>
                <a:effectLst/>
                <a:latin typeface="Arial" pitchFamily="34" charset="0"/>
                <a:cs typeface="Arial" pitchFamily="34" charset="0"/>
              </a:rPr>
              <a:t>root</a:t>
            </a:r>
            <a:r>
              <a:rPr kumimoji="0" lang="en-US" sz="2800" b="0" i="0" u="none" strike="noStrike" cap="none" normalizeH="0" baseline="0" smtClean="0">
                <a:ln>
                  <a:noFill/>
                </a:ln>
                <a:solidFill>
                  <a:schemeClr val="tx1"/>
                </a:solidFill>
                <a:effectLst/>
                <a:latin typeface="Arial" pitchFamily="34" charset="0"/>
                <a:cs typeface="Arial" pitchFamily="34" charset="0"/>
              </a:rPr>
              <a:t>, a </a:t>
            </a:r>
            <a:r>
              <a:rPr kumimoji="0" lang="en-US" sz="2800" b="0" i="0" u="none" strike="noStrike" cap="none" normalizeH="0" baseline="0" smtClean="0">
                <a:ln>
                  <a:noFill/>
                </a:ln>
                <a:solidFill>
                  <a:schemeClr val="tx2"/>
                </a:solidFill>
                <a:effectLst/>
                <a:latin typeface="Arial" pitchFamily="34" charset="0"/>
                <a:cs typeface="Arial" pitchFamily="34" charset="0"/>
              </a:rPr>
              <a:t>left subtree</a:t>
            </a:r>
            <a:r>
              <a:rPr kumimoji="0" lang="en-US" sz="2800" b="0" i="0" u="none" strike="noStrike" cap="none" normalizeH="0" baseline="0" smtClean="0">
                <a:ln>
                  <a:noFill/>
                </a:ln>
                <a:solidFill>
                  <a:schemeClr val="tx1"/>
                </a:solidFill>
                <a:effectLst/>
                <a:latin typeface="Arial" pitchFamily="34" charset="0"/>
                <a:cs typeface="Arial" pitchFamily="34" charset="0"/>
              </a:rPr>
              <a:t>, and a </a:t>
            </a:r>
            <a:r>
              <a:rPr kumimoji="0" lang="en-US" sz="2800" b="0" i="0" u="none" strike="noStrike" cap="none" normalizeH="0" baseline="0" smtClean="0">
                <a:ln>
                  <a:noFill/>
                </a:ln>
                <a:solidFill>
                  <a:schemeClr val="tx2"/>
                </a:solidFill>
                <a:effectLst/>
                <a:latin typeface="Arial" pitchFamily="34" charset="0"/>
                <a:cs typeface="Arial" pitchFamily="34" charset="0"/>
              </a:rPr>
              <a:t>right subtree</a:t>
            </a:r>
          </a:p>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To </a:t>
            </a:r>
            <a:r>
              <a:rPr kumimoji="0" lang="en-US" sz="2800" b="0" i="0" u="none" strike="noStrike" cap="none" normalizeH="0" baseline="0" smtClean="0">
                <a:ln>
                  <a:noFill/>
                </a:ln>
                <a:solidFill>
                  <a:schemeClr val="tx2"/>
                </a:solidFill>
                <a:effectLst/>
                <a:latin typeface="Arial" pitchFamily="34" charset="0"/>
                <a:cs typeface="Arial" pitchFamily="34" charset="0"/>
              </a:rPr>
              <a:t>traverse</a:t>
            </a:r>
            <a:r>
              <a:rPr kumimoji="0" lang="en-US" sz="2800" b="0" i="0" u="none" strike="noStrike" cap="none" normalizeH="0" baseline="0" smtClean="0">
                <a:ln>
                  <a:noFill/>
                </a:ln>
                <a:solidFill>
                  <a:schemeClr val="tx1"/>
                </a:solidFill>
                <a:effectLst/>
                <a:latin typeface="Arial" pitchFamily="34" charset="0"/>
                <a:cs typeface="Arial" pitchFamily="34" charset="0"/>
              </a:rPr>
              <a:t> (or </a:t>
            </a:r>
            <a:r>
              <a:rPr kumimoji="0" lang="en-US" sz="2800" b="0" i="0" u="none" strike="noStrike" cap="none" normalizeH="0" baseline="0" smtClean="0">
                <a:ln>
                  <a:noFill/>
                </a:ln>
                <a:solidFill>
                  <a:schemeClr val="tx2"/>
                </a:solidFill>
                <a:effectLst/>
                <a:latin typeface="Arial" pitchFamily="34" charset="0"/>
                <a:cs typeface="Arial" pitchFamily="34" charset="0"/>
              </a:rPr>
              <a:t>walk</a:t>
            </a:r>
            <a:r>
              <a:rPr kumimoji="0" lang="en-US" sz="2800" b="0" i="0" u="none" strike="noStrike" cap="none" normalizeH="0" baseline="0" smtClean="0">
                <a:ln>
                  <a:noFill/>
                </a:ln>
                <a:solidFill>
                  <a:schemeClr val="tx1"/>
                </a:solidFill>
                <a:effectLst/>
                <a:latin typeface="Arial" pitchFamily="34" charset="0"/>
                <a:cs typeface="Arial" pitchFamily="34" charset="0"/>
              </a:rPr>
              <a:t>) the binary tree is to visit each node in the binary tree exactly once</a:t>
            </a:r>
          </a:p>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Tree traversals are naturally recursive</a:t>
            </a:r>
          </a:p>
          <a:p>
            <a:pPr marL="0" marR="0" lvl="0" indent="0" algn="l" defTabSz="914400" rtl="0" eaLnBrk="1" fontAlgn="base" latinLnBrk="0" hangingPunct="1">
              <a:lnSpc>
                <a:spcPct val="100000"/>
              </a:lnSpc>
              <a:spcBef>
                <a:spcPct val="0"/>
              </a:spcBef>
              <a:spcAft>
                <a:spcPct val="0"/>
              </a:spcAft>
              <a:buClr>
                <a:schemeClr val="tx1"/>
              </a:buClr>
              <a:buSzPts val="2800"/>
              <a:buFont typeface="Arial" pitchFamily="34" charset="0"/>
              <a:buChar char="•"/>
              <a:tabLst/>
            </a:pPr>
            <a:r>
              <a:rPr kumimoji="0" lang="en-US" sz="2800" b="0" i="0" u="none" strike="noStrike" cap="none" normalizeH="0" baseline="0" smtClean="0">
                <a:ln>
                  <a:noFill/>
                </a:ln>
                <a:solidFill>
                  <a:schemeClr val="tx1"/>
                </a:solidFill>
                <a:effectLst/>
                <a:latin typeface="Arial" pitchFamily="34" charset="0"/>
                <a:cs typeface="Arial" pitchFamily="34" charset="0"/>
              </a:rPr>
              <a:t>Since a binary tree has three “parts,” there are six possible ways to traverse the binary tree:</a:t>
            </a:r>
          </a:p>
          <a:p>
            <a:pPr marL="457200" marR="0" lvl="1" indent="0" algn="l" defTabSz="914400" rtl="0" eaLnBrk="1" fontAlgn="base" latinLnBrk="0" hangingPunct="1">
              <a:lnSpc>
                <a:spcPct val="100000"/>
              </a:lnSpc>
              <a:spcBef>
                <a:spcPct val="0"/>
              </a:spcBef>
              <a:spcAft>
                <a:spcPct val="0"/>
              </a:spcAft>
              <a:buClr>
                <a:schemeClr val="tx1"/>
              </a:buClr>
              <a:buSzPts val="2800"/>
              <a:buFont typeface="Trebuchet MS" pitchFamily="34" charset="0"/>
              <a:buChar char="–"/>
              <a:tabLst/>
            </a:pPr>
            <a:r>
              <a:rPr kumimoji="0" lang="en-US" sz="2800" b="0" i="0" u="none" strike="noStrike" cap="none" normalizeH="0" baseline="0" smtClean="0">
                <a:ln>
                  <a:noFill/>
                </a:ln>
                <a:solidFill>
                  <a:schemeClr val="tx1"/>
                </a:solidFill>
                <a:effectLst/>
                <a:latin typeface="Trebuchet MS" pitchFamily="34" charset="0"/>
                <a:cs typeface="Arial" pitchFamily="34" charset="0"/>
              </a:rPr>
              <a:t>root, left, right</a:t>
            </a:r>
          </a:p>
          <a:p>
            <a:pPr marL="457200" marR="0" lvl="1" indent="0" algn="l" defTabSz="914400" rtl="0" eaLnBrk="1" fontAlgn="base" latinLnBrk="0" hangingPunct="1">
              <a:lnSpc>
                <a:spcPct val="100000"/>
              </a:lnSpc>
              <a:spcBef>
                <a:spcPct val="0"/>
              </a:spcBef>
              <a:spcAft>
                <a:spcPct val="0"/>
              </a:spcAft>
              <a:buClr>
                <a:schemeClr val="tx1"/>
              </a:buClr>
              <a:buSzPts val="2800"/>
              <a:buFont typeface="Trebuchet MS" pitchFamily="34" charset="0"/>
              <a:buChar char="–"/>
              <a:tabLst/>
            </a:pPr>
            <a:r>
              <a:rPr kumimoji="0" lang="en-US" sz="2800" b="0" i="0" u="none" strike="noStrike" cap="none" normalizeH="0" baseline="0" smtClean="0">
                <a:ln>
                  <a:noFill/>
                </a:ln>
                <a:solidFill>
                  <a:schemeClr val="tx1"/>
                </a:solidFill>
                <a:effectLst/>
                <a:latin typeface="Trebuchet MS" pitchFamily="34" charset="0"/>
                <a:cs typeface="Arial" pitchFamily="34" charset="0"/>
              </a:rPr>
              <a:t>left, root, right</a:t>
            </a:r>
          </a:p>
          <a:p>
            <a:pPr marL="457200" marR="0" lvl="1" indent="0" algn="l" defTabSz="914400" rtl="0" eaLnBrk="1" fontAlgn="base" latinLnBrk="0" hangingPunct="1">
              <a:lnSpc>
                <a:spcPct val="100000"/>
              </a:lnSpc>
              <a:spcBef>
                <a:spcPct val="0"/>
              </a:spcBef>
              <a:spcAft>
                <a:spcPct val="0"/>
              </a:spcAft>
              <a:buClr>
                <a:schemeClr val="tx1"/>
              </a:buClr>
              <a:buSzPts val="2800"/>
              <a:buFont typeface="Trebuchet MS" pitchFamily="34" charset="0"/>
              <a:buChar char="–"/>
              <a:tabLst/>
            </a:pPr>
            <a:r>
              <a:rPr kumimoji="0" lang="en-US" sz="2800" b="0" i="0" u="none" strike="noStrike" cap="none" normalizeH="0" baseline="0" smtClean="0">
                <a:ln>
                  <a:noFill/>
                </a:ln>
                <a:solidFill>
                  <a:schemeClr val="tx1"/>
                </a:solidFill>
                <a:effectLst/>
                <a:latin typeface="Trebuchet MS" pitchFamily="34" charset="0"/>
                <a:cs typeface="Arial" pitchFamily="34" charset="0"/>
              </a:rPr>
              <a:t>left, right, root</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sp>
        <p:nvSpPr>
          <p:cNvPr id="28675" name="Rectangle 3"/>
          <p:cNvSpPr>
            <a:spLocks noChangeArrowheads="1"/>
          </p:cNvSpPr>
          <p:nvPr/>
        </p:nvSpPr>
        <p:spPr bwMode="auto">
          <a:xfrm>
            <a:off x="477838" y="52705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ts val="1400"/>
              <a:buFont typeface="Wingdings" pitchFamily="2" charset="2"/>
              <a:buChar char="n"/>
              <a:tabLst/>
            </a:pPr>
            <a:r>
              <a:rPr kumimoji="0" lang="en-US" sz="2400" b="0" i="0" u="none" strike="noStrike" cap="none" normalizeH="0" baseline="0" smtClean="0">
                <a:ln>
                  <a:noFill/>
                </a:ln>
                <a:solidFill>
                  <a:schemeClr val="tx1"/>
                </a:solidFill>
                <a:effectLst/>
                <a:latin typeface="Times New Roman" pitchFamily="18" charset="0"/>
              </a:rPr>
              <a:t>The order in which the nodes are visited during a tree traversal can be easily determined by imagining there is a “flag” attached to each node, as follows:</a:t>
            </a:r>
            <a:endParaRPr kumimoji="0" lang="ar-SA" sz="2800" b="0" i="0" u="none" strike="noStrike" cap="none" normalizeH="0" baseline="0" smtClean="0">
              <a:ln>
                <a:noFill/>
              </a:ln>
              <a:solidFill>
                <a:schemeClr val="tx1"/>
              </a:solidFill>
              <a:effectLst/>
              <a:latin typeface="Arial" pitchFamily="34" charset="0"/>
            </a:endParaRPr>
          </a:p>
        </p:txBody>
      </p:sp>
      <p:sp>
        <p:nvSpPr>
          <p:cNvPr id="28676" name="Rectangle 4"/>
          <p:cNvSpPr>
            <a:spLocks noChangeArrowheads="1"/>
          </p:cNvSpPr>
          <p:nvPr/>
        </p:nvSpPr>
        <p:spPr bwMode="auto">
          <a:xfrm>
            <a:off x="403225" y="2995613"/>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ts val="1400"/>
              <a:buFont typeface="Wingdings" pitchFamily="2" charset="2"/>
              <a:buChar char="n"/>
              <a:tabLst/>
            </a:pPr>
            <a:r>
              <a:rPr kumimoji="0" lang="en-US" sz="2400" b="0" i="0" u="none" strike="noStrike" cap="none" normalizeH="0" baseline="0" smtClean="0">
                <a:ln>
                  <a:noFill/>
                </a:ln>
                <a:solidFill>
                  <a:schemeClr val="tx1"/>
                </a:solidFill>
                <a:effectLst/>
                <a:latin typeface="Times New Roman" pitchFamily="18" charset="0"/>
              </a:rPr>
              <a:t>To traverse the tree, collect the flags:</a:t>
            </a:r>
            <a:endParaRPr kumimoji="0" lang="ar-SA" sz="2800" b="0" i="0" u="none" strike="noStrike" cap="none" normalizeH="0" baseline="0" smtClean="0">
              <a:ln>
                <a:noFill/>
              </a:ln>
              <a:solidFill>
                <a:schemeClr val="tx1"/>
              </a:solidFill>
              <a:effectLst/>
              <a:latin typeface="Arial" pitchFamily="34" charset="0"/>
            </a:endParaRPr>
          </a:p>
        </p:txBody>
      </p:sp>
      <p:grpSp>
        <p:nvGrpSpPr>
          <p:cNvPr id="2" name="Group 117"/>
          <p:cNvGrpSpPr>
            <a:grpSpLocks/>
          </p:cNvGrpSpPr>
          <p:nvPr/>
        </p:nvGrpSpPr>
        <p:grpSpPr bwMode="auto">
          <a:xfrm>
            <a:off x="1470025" y="1928813"/>
            <a:ext cx="1219200" cy="976312"/>
            <a:chOff x="720" y="1728"/>
            <a:chExt cx="768" cy="615"/>
          </a:xfrm>
        </p:grpSpPr>
        <p:sp>
          <p:nvSpPr>
            <p:cNvPr id="187397" name="Oval 5"/>
            <p:cNvSpPr>
              <a:spLocks noChangeArrowheads="1"/>
            </p:cNvSpPr>
            <p:nvPr/>
          </p:nvSpPr>
          <p:spPr bwMode="auto">
            <a:xfrm>
              <a:off x="1056" y="172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398" name="Line 6"/>
            <p:cNvSpPr>
              <a:spLocks noChangeShapeType="1"/>
            </p:cNvSpPr>
            <p:nvPr/>
          </p:nvSpPr>
          <p:spPr bwMode="auto">
            <a:xfrm flipH="1">
              <a:off x="912" y="1920"/>
              <a:ext cx="192"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399" name="Line 7"/>
            <p:cNvSpPr>
              <a:spLocks noChangeShapeType="1"/>
            </p:cNvSpPr>
            <p:nvPr/>
          </p:nvSpPr>
          <p:spPr bwMode="auto">
            <a:xfrm>
              <a:off x="1200" y="1920"/>
              <a:ext cx="144"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00" name="AutoShape 14"/>
            <p:cNvSpPr>
              <a:spLocks noChangeArrowheads="1"/>
            </p:cNvSpPr>
            <p:nvPr/>
          </p:nvSpPr>
          <p:spPr bwMode="auto">
            <a:xfrm>
              <a:off x="912" y="1799"/>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01" name="Line 15"/>
            <p:cNvSpPr>
              <a:spLocks noChangeShapeType="1"/>
            </p:cNvSpPr>
            <p:nvPr/>
          </p:nvSpPr>
          <p:spPr bwMode="auto">
            <a:xfrm flipH="1">
              <a:off x="960" y="1824"/>
              <a:ext cx="96" cy="0"/>
            </a:xfrm>
            <a:prstGeom prst="line">
              <a:avLst/>
            </a:prstGeom>
            <a:noFill/>
            <a:ln w="22225">
              <a:solidFill>
                <a:srgbClr val="FF0000"/>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02" name="Text Box 21"/>
            <p:cNvSpPr txBox="1">
              <a:spLocks noChangeArrowheads="1"/>
            </p:cNvSpPr>
            <p:nvPr/>
          </p:nvSpPr>
          <p:spPr bwMode="auto">
            <a:xfrm>
              <a:off x="720" y="2112"/>
              <a:ext cx="768" cy="231"/>
            </a:xfrm>
            <a:prstGeom prst="rect">
              <a:avLst/>
            </a:prstGeom>
            <a:noFill/>
            <a:ln w="222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cs typeface="Arial" pitchFamily="34" charset="0"/>
                </a:rPr>
                <a:t>preorder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118"/>
          <p:cNvGrpSpPr>
            <a:grpSpLocks/>
          </p:cNvGrpSpPr>
          <p:nvPr/>
        </p:nvGrpSpPr>
        <p:grpSpPr bwMode="auto">
          <a:xfrm>
            <a:off x="3984625" y="1928813"/>
            <a:ext cx="1219200" cy="976312"/>
            <a:chOff x="1680" y="1728"/>
            <a:chExt cx="768" cy="615"/>
          </a:xfrm>
        </p:grpSpPr>
        <p:sp>
          <p:nvSpPr>
            <p:cNvPr id="187404" name="Oval 8"/>
            <p:cNvSpPr>
              <a:spLocks noChangeArrowheads="1"/>
            </p:cNvSpPr>
            <p:nvPr/>
          </p:nvSpPr>
          <p:spPr bwMode="auto">
            <a:xfrm>
              <a:off x="2016" y="172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05" name="Line 9"/>
            <p:cNvSpPr>
              <a:spLocks noChangeShapeType="1"/>
            </p:cNvSpPr>
            <p:nvPr/>
          </p:nvSpPr>
          <p:spPr bwMode="auto">
            <a:xfrm flipH="1">
              <a:off x="1872" y="1920"/>
              <a:ext cx="192"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06" name="Line 10"/>
            <p:cNvSpPr>
              <a:spLocks noChangeShapeType="1"/>
            </p:cNvSpPr>
            <p:nvPr/>
          </p:nvSpPr>
          <p:spPr bwMode="auto">
            <a:xfrm>
              <a:off x="2160" y="1920"/>
              <a:ext cx="144"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07" name="AutoShape 16"/>
            <p:cNvSpPr>
              <a:spLocks noChangeArrowheads="1"/>
            </p:cNvSpPr>
            <p:nvPr/>
          </p:nvSpPr>
          <p:spPr bwMode="auto">
            <a:xfrm rot="-5400000">
              <a:off x="2089" y="2021"/>
              <a:ext cx="48" cy="48"/>
            </a:xfrm>
            <a:prstGeom prst="flowChartConnector">
              <a:avLst/>
            </a:prstGeom>
            <a:solidFill>
              <a:srgbClr val="FF0000"/>
            </a:solidFill>
            <a:ln w="22225">
              <a:solidFill>
                <a:srgbClr val="FF0000"/>
              </a:solidFill>
              <a:round/>
              <a:headEnd/>
              <a:tailEnd/>
            </a:ln>
          </p:spPr>
          <p:txBody>
            <a:bodyPr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08" name="Line 17"/>
            <p:cNvSpPr>
              <a:spLocks noChangeShapeType="1"/>
            </p:cNvSpPr>
            <p:nvPr/>
          </p:nvSpPr>
          <p:spPr bwMode="auto">
            <a:xfrm rot="16200000" flipH="1">
              <a:off x="2064" y="1968"/>
              <a:ext cx="96" cy="0"/>
            </a:xfrm>
            <a:prstGeom prst="line">
              <a:avLst/>
            </a:prstGeom>
            <a:noFill/>
            <a:ln w="22225">
              <a:solidFill>
                <a:srgbClr val="FF0000"/>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09" name="Text Box 22"/>
            <p:cNvSpPr txBox="1">
              <a:spLocks noChangeArrowheads="1"/>
            </p:cNvSpPr>
            <p:nvPr/>
          </p:nvSpPr>
          <p:spPr bwMode="auto">
            <a:xfrm>
              <a:off x="1680" y="2112"/>
              <a:ext cx="768" cy="231"/>
            </a:xfrm>
            <a:prstGeom prst="rect">
              <a:avLst/>
            </a:prstGeom>
            <a:noFill/>
            <a:ln w="222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cs typeface="Arial" pitchFamily="34" charset="0"/>
                </a:rPr>
                <a:t>inorder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 name="Group 119"/>
          <p:cNvGrpSpPr>
            <a:grpSpLocks/>
          </p:cNvGrpSpPr>
          <p:nvPr/>
        </p:nvGrpSpPr>
        <p:grpSpPr bwMode="auto">
          <a:xfrm>
            <a:off x="6423025" y="1928813"/>
            <a:ext cx="1219200" cy="976312"/>
            <a:chOff x="2688" y="1728"/>
            <a:chExt cx="768" cy="615"/>
          </a:xfrm>
        </p:grpSpPr>
        <p:sp>
          <p:nvSpPr>
            <p:cNvPr id="187411" name="Oval 11"/>
            <p:cNvSpPr>
              <a:spLocks noChangeArrowheads="1"/>
            </p:cNvSpPr>
            <p:nvPr/>
          </p:nvSpPr>
          <p:spPr bwMode="auto">
            <a:xfrm>
              <a:off x="2976" y="172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12" name="Line 12"/>
            <p:cNvSpPr>
              <a:spLocks noChangeShapeType="1"/>
            </p:cNvSpPr>
            <p:nvPr/>
          </p:nvSpPr>
          <p:spPr bwMode="auto">
            <a:xfrm flipH="1">
              <a:off x="2832" y="1920"/>
              <a:ext cx="192"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sp>
          <p:nvSpPr>
            <p:cNvPr id="187413" name="Line 13"/>
            <p:cNvSpPr>
              <a:spLocks noChangeShapeType="1"/>
            </p:cNvSpPr>
            <p:nvPr/>
          </p:nvSpPr>
          <p:spPr bwMode="auto">
            <a:xfrm>
              <a:off x="3120" y="1920"/>
              <a:ext cx="144" cy="192"/>
            </a:xfrm>
            <a:prstGeom prst="lin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endParaRPr lang="ar-SA"/>
            </a:p>
          </p:txBody>
        </p:sp>
        <p:grpSp>
          <p:nvGrpSpPr>
            <p:cNvPr id="187414" name="Group 20"/>
            <p:cNvGrpSpPr>
              <a:grpSpLocks/>
            </p:cNvGrpSpPr>
            <p:nvPr/>
          </p:nvGrpSpPr>
          <p:grpSpPr bwMode="auto">
            <a:xfrm flipH="1">
              <a:off x="3178" y="1804"/>
              <a:ext cx="144" cy="48"/>
              <a:chOff x="1008" y="1895"/>
              <a:chExt cx="144" cy="48"/>
            </a:xfrm>
          </p:grpSpPr>
          <p:sp>
            <p:nvSpPr>
              <p:cNvPr id="187415" name="AutoShape 18"/>
              <p:cNvSpPr>
                <a:spLocks noChangeArrowheads="1"/>
              </p:cNvSpPr>
              <p:nvPr/>
            </p:nvSpPr>
            <p:spPr bwMode="auto">
              <a:xfrm>
                <a:off x="1008" y="1895"/>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16" name="Line 19"/>
              <p:cNvSpPr>
                <a:spLocks noChangeShapeType="1"/>
              </p:cNvSpPr>
              <p:nvPr/>
            </p:nvSpPr>
            <p:spPr bwMode="auto">
              <a:xfrm flipH="1">
                <a:off x="1056" y="1920"/>
                <a:ext cx="96" cy="0"/>
              </a:xfrm>
              <a:prstGeom prst="line">
                <a:avLst/>
              </a:prstGeom>
              <a:noFill/>
              <a:ln w="22225">
                <a:solidFill>
                  <a:srgbClr val="FF0000"/>
                </a:solidFill>
                <a:round/>
                <a:headEnd/>
                <a:tailEnd/>
              </a:ln>
            </p:spPr>
            <p:txBody>
              <a:bodyPr vert="horz" wrap="none" lIns="91440" tIns="45720" rIns="91440" bIns="45720" numCol="1" anchor="ctr" anchorCtr="0" compatLnSpc="1">
                <a:prstTxWarp prst="textNoShape">
                  <a:avLst/>
                </a:prstTxWarp>
              </a:bodyPr>
              <a:lstStyle/>
              <a:p>
                <a:endParaRPr lang="ar-SA"/>
              </a:p>
            </p:txBody>
          </p:sp>
        </p:grpSp>
        <p:sp>
          <p:nvSpPr>
            <p:cNvPr id="187417" name="Text Box 23"/>
            <p:cNvSpPr txBox="1">
              <a:spLocks noChangeArrowheads="1"/>
            </p:cNvSpPr>
            <p:nvPr/>
          </p:nvSpPr>
          <p:spPr bwMode="auto">
            <a:xfrm>
              <a:off x="2688" y="2112"/>
              <a:ext cx="768" cy="231"/>
            </a:xfrm>
            <a:prstGeom prst="rect">
              <a:avLst/>
            </a:prstGeom>
            <a:noFill/>
            <a:ln w="222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cs typeface="Arial" pitchFamily="34" charset="0"/>
                </a:rPr>
                <a:t>postorder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 name="Group 120"/>
          <p:cNvGrpSpPr>
            <a:grpSpLocks/>
          </p:cNvGrpSpPr>
          <p:nvPr/>
        </p:nvGrpSpPr>
        <p:grpSpPr bwMode="auto">
          <a:xfrm>
            <a:off x="685800" y="4038600"/>
            <a:ext cx="2290762" cy="1371600"/>
            <a:chOff x="621" y="2832"/>
            <a:chExt cx="1443" cy="864"/>
          </a:xfrm>
        </p:grpSpPr>
        <p:sp>
          <p:nvSpPr>
            <p:cNvPr id="187419" name="Oval 24"/>
            <p:cNvSpPr>
              <a:spLocks noChangeArrowheads="1"/>
            </p:cNvSpPr>
            <p:nvPr/>
          </p:nvSpPr>
          <p:spPr bwMode="auto">
            <a:xfrm>
              <a:off x="1344" y="2832"/>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pitchFamily="34" charset="0"/>
                </a:rPr>
                <a:t>A</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7420" name="Oval 25"/>
            <p:cNvSpPr>
              <a:spLocks noChangeArrowheads="1"/>
            </p:cNvSpPr>
            <p:nvPr/>
          </p:nvSpPr>
          <p:spPr bwMode="auto">
            <a:xfrm>
              <a:off x="912"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21" name="Oval 26"/>
            <p:cNvSpPr>
              <a:spLocks noChangeArrowheads="1"/>
            </p:cNvSpPr>
            <p:nvPr/>
          </p:nvSpPr>
          <p:spPr bwMode="auto">
            <a:xfrm>
              <a:off x="1680"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22" name="Oval 27"/>
            <p:cNvSpPr>
              <a:spLocks noChangeArrowheads="1"/>
            </p:cNvSpPr>
            <p:nvPr/>
          </p:nvSpPr>
          <p:spPr bwMode="auto">
            <a:xfrm>
              <a:off x="720"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23" name="Oval 28"/>
            <p:cNvSpPr>
              <a:spLocks noChangeArrowheads="1"/>
            </p:cNvSpPr>
            <p:nvPr/>
          </p:nvSpPr>
          <p:spPr bwMode="auto">
            <a:xfrm>
              <a:off x="1104"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24" name="Oval 29"/>
            <p:cNvSpPr>
              <a:spLocks noChangeArrowheads="1"/>
            </p:cNvSpPr>
            <p:nvPr/>
          </p:nvSpPr>
          <p:spPr bwMode="auto">
            <a:xfrm>
              <a:off x="1488"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25" name="Oval 30"/>
            <p:cNvSpPr>
              <a:spLocks noChangeArrowheads="1"/>
            </p:cNvSpPr>
            <p:nvPr/>
          </p:nvSpPr>
          <p:spPr bwMode="auto">
            <a:xfrm>
              <a:off x="1872"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26" name="AutoShape 31"/>
            <p:cNvCxnSpPr>
              <a:cxnSpLocks noChangeShapeType="1"/>
              <a:stCxn id="187419" idx="3"/>
              <a:endCxn id="187420" idx="7"/>
            </p:cNvCxnSpPr>
            <p:nvPr/>
          </p:nvCxnSpPr>
          <p:spPr bwMode="auto">
            <a:xfrm flipH="1">
              <a:off x="1076" y="3003"/>
              <a:ext cx="296" cy="186"/>
            </a:xfrm>
            <a:prstGeom prst="straightConnector1">
              <a:avLst/>
            </a:prstGeom>
            <a:noFill/>
            <a:ln w="22225">
              <a:solidFill>
                <a:schemeClr val="tx1"/>
              </a:solidFill>
              <a:round/>
              <a:headEnd/>
              <a:tailEnd/>
            </a:ln>
          </p:spPr>
        </p:cxnSp>
        <p:cxnSp>
          <p:nvCxnSpPr>
            <p:cNvPr id="187427" name="AutoShape 32"/>
            <p:cNvCxnSpPr>
              <a:cxnSpLocks noChangeShapeType="1"/>
              <a:stCxn id="187419" idx="5"/>
              <a:endCxn id="187421" idx="1"/>
            </p:cNvCxnSpPr>
            <p:nvPr/>
          </p:nvCxnSpPr>
          <p:spPr bwMode="auto">
            <a:xfrm>
              <a:off x="1508" y="3003"/>
              <a:ext cx="200" cy="186"/>
            </a:xfrm>
            <a:prstGeom prst="straightConnector1">
              <a:avLst/>
            </a:prstGeom>
            <a:noFill/>
            <a:ln w="22225">
              <a:solidFill>
                <a:schemeClr val="tx1"/>
              </a:solidFill>
              <a:round/>
              <a:headEnd/>
              <a:tailEnd/>
            </a:ln>
          </p:spPr>
        </p:cxnSp>
        <p:cxnSp>
          <p:nvCxnSpPr>
            <p:cNvPr id="187428" name="AutoShape 33"/>
            <p:cNvCxnSpPr>
              <a:cxnSpLocks noChangeShapeType="1"/>
              <a:stCxn id="187420" idx="3"/>
              <a:endCxn id="187422" idx="0"/>
            </p:cNvCxnSpPr>
            <p:nvPr/>
          </p:nvCxnSpPr>
          <p:spPr bwMode="auto">
            <a:xfrm flipH="1">
              <a:off x="816" y="3339"/>
              <a:ext cx="124" cy="158"/>
            </a:xfrm>
            <a:prstGeom prst="straightConnector1">
              <a:avLst/>
            </a:prstGeom>
            <a:noFill/>
            <a:ln w="22225">
              <a:solidFill>
                <a:schemeClr val="tx1"/>
              </a:solidFill>
              <a:round/>
              <a:headEnd/>
              <a:tailEnd/>
            </a:ln>
          </p:spPr>
        </p:cxnSp>
        <p:cxnSp>
          <p:nvCxnSpPr>
            <p:cNvPr id="187429" name="AutoShape 34"/>
            <p:cNvCxnSpPr>
              <a:cxnSpLocks noChangeShapeType="1"/>
              <a:stCxn id="187420" idx="5"/>
              <a:endCxn id="187423" idx="0"/>
            </p:cNvCxnSpPr>
            <p:nvPr/>
          </p:nvCxnSpPr>
          <p:spPr bwMode="auto">
            <a:xfrm>
              <a:off x="1076" y="3339"/>
              <a:ext cx="124" cy="158"/>
            </a:xfrm>
            <a:prstGeom prst="straightConnector1">
              <a:avLst/>
            </a:prstGeom>
            <a:noFill/>
            <a:ln w="22225">
              <a:solidFill>
                <a:schemeClr val="tx1"/>
              </a:solidFill>
              <a:round/>
              <a:headEnd/>
              <a:tailEnd/>
            </a:ln>
          </p:spPr>
        </p:cxnSp>
        <p:cxnSp>
          <p:nvCxnSpPr>
            <p:cNvPr id="187430" name="AutoShape 35"/>
            <p:cNvCxnSpPr>
              <a:cxnSpLocks noChangeShapeType="1"/>
              <a:stCxn id="187421" idx="3"/>
              <a:endCxn id="187424" idx="0"/>
            </p:cNvCxnSpPr>
            <p:nvPr/>
          </p:nvCxnSpPr>
          <p:spPr bwMode="auto">
            <a:xfrm flipH="1">
              <a:off x="1584" y="3339"/>
              <a:ext cx="124" cy="158"/>
            </a:xfrm>
            <a:prstGeom prst="straightConnector1">
              <a:avLst/>
            </a:prstGeom>
            <a:noFill/>
            <a:ln w="22225">
              <a:solidFill>
                <a:schemeClr val="tx1"/>
              </a:solidFill>
              <a:round/>
              <a:headEnd/>
              <a:tailEnd/>
            </a:ln>
          </p:spPr>
        </p:cxnSp>
        <p:cxnSp>
          <p:nvCxnSpPr>
            <p:cNvPr id="187431" name="AutoShape 36"/>
            <p:cNvCxnSpPr>
              <a:cxnSpLocks noChangeShapeType="1"/>
              <a:stCxn id="187421" idx="5"/>
              <a:endCxn id="187425" idx="0"/>
            </p:cNvCxnSpPr>
            <p:nvPr/>
          </p:nvCxnSpPr>
          <p:spPr bwMode="auto">
            <a:xfrm>
              <a:off x="1844" y="3339"/>
              <a:ext cx="124" cy="158"/>
            </a:xfrm>
            <a:prstGeom prst="straightConnector1">
              <a:avLst/>
            </a:prstGeom>
            <a:noFill/>
            <a:ln w="22225">
              <a:solidFill>
                <a:schemeClr val="tx1"/>
              </a:solidFill>
              <a:round/>
              <a:headEnd/>
              <a:tailEnd/>
            </a:ln>
          </p:spPr>
        </p:cxnSp>
        <p:sp>
          <p:nvSpPr>
            <p:cNvPr id="187432" name="AutoShape 37"/>
            <p:cNvSpPr>
              <a:spLocks noChangeArrowheads="1"/>
            </p:cNvSpPr>
            <p:nvPr/>
          </p:nvSpPr>
          <p:spPr bwMode="auto">
            <a:xfrm>
              <a:off x="998" y="3575"/>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33" name="AutoShape 43"/>
            <p:cNvCxnSpPr>
              <a:cxnSpLocks noChangeShapeType="1"/>
              <a:stCxn id="187432" idx="6"/>
              <a:endCxn id="187423" idx="2"/>
            </p:cNvCxnSpPr>
            <p:nvPr/>
          </p:nvCxnSpPr>
          <p:spPr bwMode="auto">
            <a:xfrm>
              <a:off x="1053" y="3599"/>
              <a:ext cx="44" cy="1"/>
            </a:xfrm>
            <a:prstGeom prst="straightConnector1">
              <a:avLst/>
            </a:prstGeom>
            <a:noFill/>
            <a:ln w="22225">
              <a:solidFill>
                <a:srgbClr val="FF0000"/>
              </a:solidFill>
              <a:round/>
              <a:headEnd/>
              <a:tailEnd/>
            </a:ln>
          </p:spPr>
        </p:cxnSp>
        <p:sp>
          <p:nvSpPr>
            <p:cNvPr id="187434" name="AutoShape 44"/>
            <p:cNvSpPr>
              <a:spLocks noChangeArrowheads="1"/>
            </p:cNvSpPr>
            <p:nvPr/>
          </p:nvSpPr>
          <p:spPr bwMode="auto">
            <a:xfrm>
              <a:off x="1387" y="3567"/>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35" name="AutoShape 45"/>
            <p:cNvCxnSpPr>
              <a:cxnSpLocks noChangeShapeType="1"/>
              <a:stCxn id="187434" idx="6"/>
            </p:cNvCxnSpPr>
            <p:nvPr/>
          </p:nvCxnSpPr>
          <p:spPr bwMode="auto">
            <a:xfrm>
              <a:off x="1442" y="3591"/>
              <a:ext cx="44" cy="1"/>
            </a:xfrm>
            <a:prstGeom prst="straightConnector1">
              <a:avLst/>
            </a:prstGeom>
            <a:noFill/>
            <a:ln w="22225">
              <a:solidFill>
                <a:srgbClr val="FF0000"/>
              </a:solidFill>
              <a:round/>
              <a:headEnd/>
              <a:tailEnd/>
            </a:ln>
          </p:spPr>
        </p:cxnSp>
        <p:sp>
          <p:nvSpPr>
            <p:cNvPr id="187436" name="AutoShape 46"/>
            <p:cNvSpPr>
              <a:spLocks noChangeArrowheads="1"/>
            </p:cNvSpPr>
            <p:nvPr/>
          </p:nvSpPr>
          <p:spPr bwMode="auto">
            <a:xfrm>
              <a:off x="1773" y="3562"/>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37" name="AutoShape 47"/>
            <p:cNvCxnSpPr>
              <a:cxnSpLocks noChangeShapeType="1"/>
              <a:stCxn id="187436" idx="6"/>
            </p:cNvCxnSpPr>
            <p:nvPr/>
          </p:nvCxnSpPr>
          <p:spPr bwMode="auto">
            <a:xfrm>
              <a:off x="1828" y="3586"/>
              <a:ext cx="44" cy="1"/>
            </a:xfrm>
            <a:prstGeom prst="straightConnector1">
              <a:avLst/>
            </a:prstGeom>
            <a:noFill/>
            <a:ln w="22225">
              <a:solidFill>
                <a:srgbClr val="FF0000"/>
              </a:solidFill>
              <a:round/>
              <a:headEnd/>
              <a:tailEnd/>
            </a:ln>
          </p:spPr>
        </p:cxnSp>
        <p:sp>
          <p:nvSpPr>
            <p:cNvPr id="187438" name="AutoShape 48"/>
            <p:cNvSpPr>
              <a:spLocks noChangeArrowheads="1"/>
            </p:cNvSpPr>
            <p:nvPr/>
          </p:nvSpPr>
          <p:spPr bwMode="auto">
            <a:xfrm>
              <a:off x="621" y="3572"/>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39" name="AutoShape 49"/>
            <p:cNvCxnSpPr>
              <a:cxnSpLocks noChangeShapeType="1"/>
              <a:stCxn id="187438" idx="6"/>
            </p:cNvCxnSpPr>
            <p:nvPr/>
          </p:nvCxnSpPr>
          <p:spPr bwMode="auto">
            <a:xfrm>
              <a:off x="676" y="3596"/>
              <a:ext cx="44" cy="1"/>
            </a:xfrm>
            <a:prstGeom prst="straightConnector1">
              <a:avLst/>
            </a:prstGeom>
            <a:noFill/>
            <a:ln w="22225">
              <a:solidFill>
                <a:srgbClr val="FF0000"/>
              </a:solidFill>
              <a:round/>
              <a:headEnd/>
              <a:tailEnd/>
            </a:ln>
          </p:spPr>
        </p:cxnSp>
        <p:sp>
          <p:nvSpPr>
            <p:cNvPr id="187440" name="AutoShape 50"/>
            <p:cNvSpPr>
              <a:spLocks noChangeArrowheads="1"/>
            </p:cNvSpPr>
            <p:nvPr/>
          </p:nvSpPr>
          <p:spPr bwMode="auto">
            <a:xfrm>
              <a:off x="1581" y="3241"/>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41" name="AutoShape 51"/>
            <p:cNvCxnSpPr>
              <a:cxnSpLocks noChangeShapeType="1"/>
              <a:stCxn id="187440" idx="6"/>
            </p:cNvCxnSpPr>
            <p:nvPr/>
          </p:nvCxnSpPr>
          <p:spPr bwMode="auto">
            <a:xfrm>
              <a:off x="1636" y="3265"/>
              <a:ext cx="44" cy="1"/>
            </a:xfrm>
            <a:prstGeom prst="straightConnector1">
              <a:avLst/>
            </a:prstGeom>
            <a:noFill/>
            <a:ln w="22225">
              <a:solidFill>
                <a:srgbClr val="FF0000"/>
              </a:solidFill>
              <a:round/>
              <a:headEnd/>
              <a:tailEnd/>
            </a:ln>
          </p:spPr>
        </p:cxnSp>
        <p:sp>
          <p:nvSpPr>
            <p:cNvPr id="187442" name="AutoShape 52"/>
            <p:cNvSpPr>
              <a:spLocks noChangeArrowheads="1"/>
            </p:cNvSpPr>
            <p:nvPr/>
          </p:nvSpPr>
          <p:spPr bwMode="auto">
            <a:xfrm>
              <a:off x="1245" y="2903"/>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43" name="AutoShape 53"/>
            <p:cNvCxnSpPr>
              <a:cxnSpLocks noChangeShapeType="1"/>
              <a:stCxn id="187442" idx="6"/>
            </p:cNvCxnSpPr>
            <p:nvPr/>
          </p:nvCxnSpPr>
          <p:spPr bwMode="auto">
            <a:xfrm>
              <a:off x="1300" y="2927"/>
              <a:ext cx="44" cy="1"/>
            </a:xfrm>
            <a:prstGeom prst="straightConnector1">
              <a:avLst/>
            </a:prstGeom>
            <a:noFill/>
            <a:ln w="22225">
              <a:solidFill>
                <a:srgbClr val="FF0000"/>
              </a:solidFill>
              <a:round/>
              <a:headEnd/>
              <a:tailEnd/>
            </a:ln>
          </p:spPr>
        </p:cxnSp>
        <p:sp>
          <p:nvSpPr>
            <p:cNvPr id="187444" name="AutoShape 54"/>
            <p:cNvSpPr>
              <a:spLocks noChangeArrowheads="1"/>
            </p:cNvSpPr>
            <p:nvPr/>
          </p:nvSpPr>
          <p:spPr bwMode="auto">
            <a:xfrm>
              <a:off x="808" y="3244"/>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45" name="AutoShape 55"/>
            <p:cNvCxnSpPr>
              <a:cxnSpLocks noChangeShapeType="1"/>
              <a:stCxn id="187444" idx="6"/>
            </p:cNvCxnSpPr>
            <p:nvPr/>
          </p:nvCxnSpPr>
          <p:spPr bwMode="auto">
            <a:xfrm>
              <a:off x="863" y="3268"/>
              <a:ext cx="44" cy="1"/>
            </a:xfrm>
            <a:prstGeom prst="straightConnector1">
              <a:avLst/>
            </a:prstGeom>
            <a:noFill/>
            <a:ln w="22225">
              <a:solidFill>
                <a:srgbClr val="FF0000"/>
              </a:solidFill>
              <a:round/>
              <a:headEnd/>
              <a:tailEnd/>
            </a:ln>
          </p:spPr>
        </p:cxnSp>
      </p:grpSp>
      <p:grpSp>
        <p:nvGrpSpPr>
          <p:cNvPr id="7" name="Group 124"/>
          <p:cNvGrpSpPr>
            <a:grpSpLocks/>
          </p:cNvGrpSpPr>
          <p:nvPr/>
        </p:nvGrpSpPr>
        <p:grpSpPr bwMode="auto">
          <a:xfrm>
            <a:off x="6172200" y="4038600"/>
            <a:ext cx="2292350" cy="1371600"/>
            <a:chOff x="3840" y="2832"/>
            <a:chExt cx="1444" cy="864"/>
          </a:xfrm>
        </p:grpSpPr>
        <p:sp>
          <p:nvSpPr>
            <p:cNvPr id="187447" name="Oval 69"/>
            <p:cNvSpPr>
              <a:spLocks noChangeArrowheads="1"/>
            </p:cNvSpPr>
            <p:nvPr/>
          </p:nvSpPr>
          <p:spPr bwMode="auto">
            <a:xfrm>
              <a:off x="4464" y="2832"/>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48" name="Oval 70"/>
            <p:cNvSpPr>
              <a:spLocks noChangeArrowheads="1"/>
            </p:cNvSpPr>
            <p:nvPr/>
          </p:nvSpPr>
          <p:spPr bwMode="auto">
            <a:xfrm>
              <a:off x="4032"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49" name="Oval 71"/>
            <p:cNvSpPr>
              <a:spLocks noChangeArrowheads="1"/>
            </p:cNvSpPr>
            <p:nvPr/>
          </p:nvSpPr>
          <p:spPr bwMode="auto">
            <a:xfrm>
              <a:off x="4800"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50" name="Oval 72"/>
            <p:cNvSpPr>
              <a:spLocks noChangeArrowheads="1"/>
            </p:cNvSpPr>
            <p:nvPr/>
          </p:nvSpPr>
          <p:spPr bwMode="auto">
            <a:xfrm>
              <a:off x="3840"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51" name="Oval 73"/>
            <p:cNvSpPr>
              <a:spLocks noChangeArrowheads="1"/>
            </p:cNvSpPr>
            <p:nvPr/>
          </p:nvSpPr>
          <p:spPr bwMode="auto">
            <a:xfrm>
              <a:off x="4224"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52" name="Oval 74"/>
            <p:cNvSpPr>
              <a:spLocks noChangeArrowheads="1"/>
            </p:cNvSpPr>
            <p:nvPr/>
          </p:nvSpPr>
          <p:spPr bwMode="auto">
            <a:xfrm>
              <a:off x="4608"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453" name="Oval 75"/>
            <p:cNvSpPr>
              <a:spLocks noChangeArrowheads="1"/>
            </p:cNvSpPr>
            <p:nvPr/>
          </p:nvSpPr>
          <p:spPr bwMode="auto">
            <a:xfrm>
              <a:off x="4992"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54" name="AutoShape 76"/>
            <p:cNvCxnSpPr>
              <a:cxnSpLocks noChangeShapeType="1"/>
              <a:stCxn id="187447" idx="3"/>
              <a:endCxn id="187448" idx="7"/>
            </p:cNvCxnSpPr>
            <p:nvPr/>
          </p:nvCxnSpPr>
          <p:spPr bwMode="auto">
            <a:xfrm flipH="1">
              <a:off x="4196" y="3003"/>
              <a:ext cx="296" cy="186"/>
            </a:xfrm>
            <a:prstGeom prst="straightConnector1">
              <a:avLst/>
            </a:prstGeom>
            <a:noFill/>
            <a:ln w="22225">
              <a:solidFill>
                <a:schemeClr val="tx1"/>
              </a:solidFill>
              <a:round/>
              <a:headEnd/>
              <a:tailEnd/>
            </a:ln>
          </p:spPr>
        </p:cxnSp>
        <p:cxnSp>
          <p:nvCxnSpPr>
            <p:cNvPr id="187455" name="AutoShape 77"/>
            <p:cNvCxnSpPr>
              <a:cxnSpLocks noChangeShapeType="1"/>
              <a:stCxn id="187447" idx="5"/>
              <a:endCxn id="187449" idx="1"/>
            </p:cNvCxnSpPr>
            <p:nvPr/>
          </p:nvCxnSpPr>
          <p:spPr bwMode="auto">
            <a:xfrm>
              <a:off x="4628" y="3003"/>
              <a:ext cx="200" cy="186"/>
            </a:xfrm>
            <a:prstGeom prst="straightConnector1">
              <a:avLst/>
            </a:prstGeom>
            <a:noFill/>
            <a:ln w="22225">
              <a:solidFill>
                <a:schemeClr val="tx1"/>
              </a:solidFill>
              <a:round/>
              <a:headEnd/>
              <a:tailEnd/>
            </a:ln>
          </p:spPr>
        </p:cxnSp>
        <p:cxnSp>
          <p:nvCxnSpPr>
            <p:cNvPr id="187456" name="AutoShape 78"/>
            <p:cNvCxnSpPr>
              <a:cxnSpLocks noChangeShapeType="1"/>
              <a:stCxn id="187448" idx="3"/>
              <a:endCxn id="187450" idx="0"/>
            </p:cNvCxnSpPr>
            <p:nvPr/>
          </p:nvCxnSpPr>
          <p:spPr bwMode="auto">
            <a:xfrm flipH="1">
              <a:off x="3936" y="3339"/>
              <a:ext cx="124" cy="158"/>
            </a:xfrm>
            <a:prstGeom prst="straightConnector1">
              <a:avLst/>
            </a:prstGeom>
            <a:noFill/>
            <a:ln w="22225">
              <a:solidFill>
                <a:schemeClr val="tx1"/>
              </a:solidFill>
              <a:round/>
              <a:headEnd/>
              <a:tailEnd/>
            </a:ln>
          </p:spPr>
        </p:cxnSp>
        <p:cxnSp>
          <p:nvCxnSpPr>
            <p:cNvPr id="187457" name="AutoShape 79"/>
            <p:cNvCxnSpPr>
              <a:cxnSpLocks noChangeShapeType="1"/>
              <a:stCxn id="187448" idx="5"/>
              <a:endCxn id="187451" idx="0"/>
            </p:cNvCxnSpPr>
            <p:nvPr/>
          </p:nvCxnSpPr>
          <p:spPr bwMode="auto">
            <a:xfrm>
              <a:off x="4196" y="3339"/>
              <a:ext cx="124" cy="158"/>
            </a:xfrm>
            <a:prstGeom prst="straightConnector1">
              <a:avLst/>
            </a:prstGeom>
            <a:noFill/>
            <a:ln w="22225">
              <a:solidFill>
                <a:schemeClr val="tx1"/>
              </a:solidFill>
              <a:round/>
              <a:headEnd/>
              <a:tailEnd/>
            </a:ln>
          </p:spPr>
        </p:cxnSp>
        <p:cxnSp>
          <p:nvCxnSpPr>
            <p:cNvPr id="187458" name="AutoShape 80"/>
            <p:cNvCxnSpPr>
              <a:cxnSpLocks noChangeShapeType="1"/>
              <a:stCxn id="187449" idx="3"/>
              <a:endCxn id="187452" idx="0"/>
            </p:cNvCxnSpPr>
            <p:nvPr/>
          </p:nvCxnSpPr>
          <p:spPr bwMode="auto">
            <a:xfrm flipH="1">
              <a:off x="4704" y="3339"/>
              <a:ext cx="124" cy="158"/>
            </a:xfrm>
            <a:prstGeom prst="straightConnector1">
              <a:avLst/>
            </a:prstGeom>
            <a:noFill/>
            <a:ln w="22225">
              <a:solidFill>
                <a:schemeClr val="tx1"/>
              </a:solidFill>
              <a:round/>
              <a:headEnd/>
              <a:tailEnd/>
            </a:ln>
          </p:spPr>
        </p:cxnSp>
        <p:cxnSp>
          <p:nvCxnSpPr>
            <p:cNvPr id="187459" name="AutoShape 81"/>
            <p:cNvCxnSpPr>
              <a:cxnSpLocks noChangeShapeType="1"/>
              <a:stCxn id="187449" idx="5"/>
              <a:endCxn id="187453" idx="0"/>
            </p:cNvCxnSpPr>
            <p:nvPr/>
          </p:nvCxnSpPr>
          <p:spPr bwMode="auto">
            <a:xfrm>
              <a:off x="4964" y="3339"/>
              <a:ext cx="124" cy="158"/>
            </a:xfrm>
            <a:prstGeom prst="straightConnector1">
              <a:avLst/>
            </a:prstGeom>
            <a:noFill/>
            <a:ln w="22225">
              <a:solidFill>
                <a:schemeClr val="tx1"/>
              </a:solidFill>
              <a:round/>
              <a:headEnd/>
              <a:tailEnd/>
            </a:ln>
          </p:spPr>
        </p:cxnSp>
        <p:sp>
          <p:nvSpPr>
            <p:cNvPr id="187460" name="AutoShape 82"/>
            <p:cNvSpPr>
              <a:spLocks noChangeArrowheads="1"/>
            </p:cNvSpPr>
            <p:nvPr/>
          </p:nvSpPr>
          <p:spPr bwMode="auto">
            <a:xfrm flipH="1">
              <a:off x="4707" y="2900"/>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61" name="AutoShape 83"/>
            <p:cNvCxnSpPr>
              <a:cxnSpLocks noChangeShapeType="1"/>
              <a:stCxn id="187460" idx="6"/>
            </p:cNvCxnSpPr>
            <p:nvPr/>
          </p:nvCxnSpPr>
          <p:spPr bwMode="auto">
            <a:xfrm flipH="1">
              <a:off x="4656" y="2923"/>
              <a:ext cx="44" cy="1"/>
            </a:xfrm>
            <a:prstGeom prst="straightConnector1">
              <a:avLst/>
            </a:prstGeom>
            <a:noFill/>
            <a:ln w="22225">
              <a:solidFill>
                <a:srgbClr val="FF0000"/>
              </a:solidFill>
              <a:round/>
              <a:headEnd/>
              <a:tailEnd/>
            </a:ln>
          </p:spPr>
        </p:cxnSp>
        <p:sp>
          <p:nvSpPr>
            <p:cNvPr id="187462" name="AutoShape 84"/>
            <p:cNvSpPr>
              <a:spLocks noChangeArrowheads="1"/>
            </p:cNvSpPr>
            <p:nvPr/>
          </p:nvSpPr>
          <p:spPr bwMode="auto">
            <a:xfrm flipH="1">
              <a:off x="4275" y="3231"/>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63" name="AutoShape 85"/>
            <p:cNvCxnSpPr>
              <a:cxnSpLocks noChangeShapeType="1"/>
              <a:stCxn id="187462" idx="6"/>
            </p:cNvCxnSpPr>
            <p:nvPr/>
          </p:nvCxnSpPr>
          <p:spPr bwMode="auto">
            <a:xfrm flipH="1">
              <a:off x="4224" y="3254"/>
              <a:ext cx="44" cy="1"/>
            </a:xfrm>
            <a:prstGeom prst="straightConnector1">
              <a:avLst/>
            </a:prstGeom>
            <a:noFill/>
            <a:ln w="22225">
              <a:solidFill>
                <a:srgbClr val="FF0000"/>
              </a:solidFill>
              <a:round/>
              <a:headEnd/>
              <a:tailEnd/>
            </a:ln>
          </p:spPr>
        </p:cxnSp>
        <p:sp>
          <p:nvSpPr>
            <p:cNvPr id="187464" name="AutoShape 86"/>
            <p:cNvSpPr>
              <a:spLocks noChangeArrowheads="1"/>
            </p:cNvSpPr>
            <p:nvPr/>
          </p:nvSpPr>
          <p:spPr bwMode="auto">
            <a:xfrm flipH="1">
              <a:off x="5045" y="3249"/>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65" name="AutoShape 87"/>
            <p:cNvCxnSpPr>
              <a:cxnSpLocks noChangeShapeType="1"/>
              <a:stCxn id="187464" idx="6"/>
            </p:cNvCxnSpPr>
            <p:nvPr/>
          </p:nvCxnSpPr>
          <p:spPr bwMode="auto">
            <a:xfrm flipH="1">
              <a:off x="4994" y="3272"/>
              <a:ext cx="44" cy="1"/>
            </a:xfrm>
            <a:prstGeom prst="straightConnector1">
              <a:avLst/>
            </a:prstGeom>
            <a:noFill/>
            <a:ln w="22225">
              <a:solidFill>
                <a:srgbClr val="FF0000"/>
              </a:solidFill>
              <a:round/>
              <a:headEnd/>
              <a:tailEnd/>
            </a:ln>
          </p:spPr>
        </p:cxnSp>
        <p:sp>
          <p:nvSpPr>
            <p:cNvPr id="187466" name="AutoShape 88"/>
            <p:cNvSpPr>
              <a:spLocks noChangeArrowheads="1"/>
            </p:cNvSpPr>
            <p:nvPr/>
          </p:nvSpPr>
          <p:spPr bwMode="auto">
            <a:xfrm flipH="1">
              <a:off x="4084" y="3572"/>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67" name="AutoShape 89"/>
            <p:cNvCxnSpPr>
              <a:cxnSpLocks noChangeShapeType="1"/>
              <a:stCxn id="187466" idx="6"/>
            </p:cNvCxnSpPr>
            <p:nvPr/>
          </p:nvCxnSpPr>
          <p:spPr bwMode="auto">
            <a:xfrm flipH="1">
              <a:off x="4033" y="3595"/>
              <a:ext cx="44" cy="1"/>
            </a:xfrm>
            <a:prstGeom prst="straightConnector1">
              <a:avLst/>
            </a:prstGeom>
            <a:noFill/>
            <a:ln w="22225">
              <a:solidFill>
                <a:srgbClr val="FF0000"/>
              </a:solidFill>
              <a:round/>
              <a:headEnd/>
              <a:tailEnd/>
            </a:ln>
          </p:spPr>
        </p:cxnSp>
        <p:sp>
          <p:nvSpPr>
            <p:cNvPr id="187468" name="AutoShape 90"/>
            <p:cNvSpPr>
              <a:spLocks noChangeArrowheads="1"/>
            </p:cNvSpPr>
            <p:nvPr/>
          </p:nvSpPr>
          <p:spPr bwMode="auto">
            <a:xfrm flipH="1">
              <a:off x="4464" y="3571"/>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69" name="AutoShape 91"/>
            <p:cNvCxnSpPr>
              <a:cxnSpLocks noChangeShapeType="1"/>
              <a:stCxn id="187468" idx="6"/>
            </p:cNvCxnSpPr>
            <p:nvPr/>
          </p:nvCxnSpPr>
          <p:spPr bwMode="auto">
            <a:xfrm flipH="1">
              <a:off x="4413" y="3594"/>
              <a:ext cx="44" cy="1"/>
            </a:xfrm>
            <a:prstGeom prst="straightConnector1">
              <a:avLst/>
            </a:prstGeom>
            <a:noFill/>
            <a:ln w="22225">
              <a:solidFill>
                <a:srgbClr val="FF0000"/>
              </a:solidFill>
              <a:round/>
              <a:headEnd/>
              <a:tailEnd/>
            </a:ln>
          </p:spPr>
        </p:cxnSp>
        <p:sp>
          <p:nvSpPr>
            <p:cNvPr id="187470" name="AutoShape 92"/>
            <p:cNvSpPr>
              <a:spLocks noChangeArrowheads="1"/>
            </p:cNvSpPr>
            <p:nvPr/>
          </p:nvSpPr>
          <p:spPr bwMode="auto">
            <a:xfrm flipH="1">
              <a:off x="4851" y="3566"/>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71" name="AutoShape 93"/>
            <p:cNvCxnSpPr>
              <a:cxnSpLocks noChangeShapeType="1"/>
              <a:stCxn id="187470" idx="6"/>
            </p:cNvCxnSpPr>
            <p:nvPr/>
          </p:nvCxnSpPr>
          <p:spPr bwMode="auto">
            <a:xfrm flipH="1">
              <a:off x="4800" y="3589"/>
              <a:ext cx="44" cy="1"/>
            </a:xfrm>
            <a:prstGeom prst="straightConnector1">
              <a:avLst/>
            </a:prstGeom>
            <a:noFill/>
            <a:ln w="22225">
              <a:solidFill>
                <a:srgbClr val="FF0000"/>
              </a:solidFill>
              <a:round/>
              <a:headEnd/>
              <a:tailEnd/>
            </a:ln>
          </p:spPr>
        </p:cxnSp>
        <p:sp>
          <p:nvSpPr>
            <p:cNvPr id="187472" name="AutoShape 94"/>
            <p:cNvSpPr>
              <a:spLocks noChangeArrowheads="1"/>
            </p:cNvSpPr>
            <p:nvPr/>
          </p:nvSpPr>
          <p:spPr bwMode="auto">
            <a:xfrm flipH="1">
              <a:off x="5236" y="3576"/>
              <a:ext cx="48" cy="48"/>
            </a:xfrm>
            <a:prstGeom prst="flowChartConnector">
              <a:avLst/>
            </a:prstGeom>
            <a:solidFill>
              <a:srgbClr val="FF0000"/>
            </a:solidFill>
            <a:ln w="22225">
              <a:solidFill>
                <a:srgbClr val="FF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473" name="AutoShape 95"/>
            <p:cNvCxnSpPr>
              <a:cxnSpLocks noChangeShapeType="1"/>
              <a:stCxn id="187472" idx="6"/>
            </p:cNvCxnSpPr>
            <p:nvPr/>
          </p:nvCxnSpPr>
          <p:spPr bwMode="auto">
            <a:xfrm flipH="1">
              <a:off x="5185" y="3599"/>
              <a:ext cx="44" cy="1"/>
            </a:xfrm>
            <a:prstGeom prst="straightConnector1">
              <a:avLst/>
            </a:prstGeom>
            <a:noFill/>
            <a:ln w="22225">
              <a:solidFill>
                <a:srgbClr val="FF0000"/>
              </a:solidFill>
              <a:round/>
              <a:headEnd/>
              <a:tailEnd/>
            </a:ln>
          </p:spPr>
        </p:cxnSp>
      </p:grpSp>
      <p:sp>
        <p:nvSpPr>
          <p:cNvPr id="18" name="Rectangle 4"/>
          <p:cNvSpPr>
            <a:spLocks noChangeArrowheads="1"/>
          </p:cNvSpPr>
          <p:nvPr/>
        </p:nvSpPr>
        <p:spPr bwMode="auto">
          <a:xfrm>
            <a:off x="404813" y="2974975"/>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chemeClr val="folHlink"/>
              </a:buClr>
              <a:buSzPts val="1400"/>
              <a:buFont typeface="Wingdings" pitchFamily="2" charset="2"/>
              <a:buChar char="n"/>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To traverse the tree, collect the flags:</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 name="Group 122"/>
          <p:cNvGrpSpPr>
            <a:grpSpLocks/>
          </p:cNvGrpSpPr>
          <p:nvPr/>
        </p:nvGrpSpPr>
        <p:grpSpPr bwMode="auto">
          <a:xfrm>
            <a:off x="3505200" y="3962400"/>
            <a:ext cx="2133600" cy="1557338"/>
            <a:chOff x="2304" y="2832"/>
            <a:chExt cx="1344" cy="981"/>
          </a:xfrm>
        </p:grpSpPr>
        <p:sp>
          <p:nvSpPr>
            <p:cNvPr id="187550" name="Oval 56"/>
            <p:cNvSpPr>
              <a:spLocks noChangeArrowheads="1"/>
            </p:cNvSpPr>
            <p:nvPr/>
          </p:nvSpPr>
          <p:spPr bwMode="auto">
            <a:xfrm>
              <a:off x="2928" y="2832"/>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1" name="Oval 57"/>
            <p:cNvSpPr>
              <a:spLocks noChangeArrowheads="1"/>
            </p:cNvSpPr>
            <p:nvPr/>
          </p:nvSpPr>
          <p:spPr bwMode="auto">
            <a:xfrm>
              <a:off x="2496"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2" name="Oval 58"/>
            <p:cNvSpPr>
              <a:spLocks noChangeArrowheads="1"/>
            </p:cNvSpPr>
            <p:nvPr/>
          </p:nvSpPr>
          <p:spPr bwMode="auto">
            <a:xfrm>
              <a:off x="3264" y="3168"/>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C</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3" name="Oval 59"/>
            <p:cNvSpPr>
              <a:spLocks noChangeArrowheads="1"/>
            </p:cNvSpPr>
            <p:nvPr/>
          </p:nvSpPr>
          <p:spPr bwMode="auto">
            <a:xfrm>
              <a:off x="2304"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D</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4" name="Oval 60"/>
            <p:cNvSpPr>
              <a:spLocks noChangeArrowheads="1"/>
            </p:cNvSpPr>
            <p:nvPr/>
          </p:nvSpPr>
          <p:spPr bwMode="auto">
            <a:xfrm>
              <a:off x="2688"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5" name="Oval 61"/>
            <p:cNvSpPr>
              <a:spLocks noChangeArrowheads="1"/>
            </p:cNvSpPr>
            <p:nvPr/>
          </p:nvSpPr>
          <p:spPr bwMode="auto">
            <a:xfrm>
              <a:off x="3072"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F</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7556" name="Oval 62"/>
            <p:cNvSpPr>
              <a:spLocks noChangeArrowheads="1"/>
            </p:cNvSpPr>
            <p:nvPr/>
          </p:nvSpPr>
          <p:spPr bwMode="auto">
            <a:xfrm>
              <a:off x="3456" y="3504"/>
              <a:ext cx="192" cy="192"/>
            </a:xfrm>
            <a:prstGeom prst="ellipse">
              <a:avLst/>
            </a:prstGeom>
            <a:noFill/>
            <a:ln w="222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pitchFamily="34" charset="0"/>
                </a:rPr>
                <a:t>G</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57" name="AutoShape 63"/>
            <p:cNvCxnSpPr>
              <a:cxnSpLocks noChangeShapeType="1"/>
              <a:stCxn id="187550" idx="3"/>
              <a:endCxn id="187551" idx="7"/>
            </p:cNvCxnSpPr>
            <p:nvPr/>
          </p:nvCxnSpPr>
          <p:spPr bwMode="auto">
            <a:xfrm flipH="1">
              <a:off x="2660" y="3003"/>
              <a:ext cx="296" cy="186"/>
            </a:xfrm>
            <a:prstGeom prst="straightConnector1">
              <a:avLst/>
            </a:prstGeom>
            <a:noFill/>
            <a:ln w="22225">
              <a:solidFill>
                <a:schemeClr val="tx1"/>
              </a:solidFill>
              <a:round/>
              <a:headEnd/>
              <a:tailEnd/>
            </a:ln>
          </p:spPr>
        </p:cxnSp>
        <p:cxnSp>
          <p:nvCxnSpPr>
            <p:cNvPr id="187558" name="AutoShape 64"/>
            <p:cNvCxnSpPr>
              <a:cxnSpLocks noChangeShapeType="1"/>
              <a:stCxn id="187550" idx="5"/>
              <a:endCxn id="187552" idx="1"/>
            </p:cNvCxnSpPr>
            <p:nvPr/>
          </p:nvCxnSpPr>
          <p:spPr bwMode="auto">
            <a:xfrm>
              <a:off x="3092" y="3003"/>
              <a:ext cx="200" cy="186"/>
            </a:xfrm>
            <a:prstGeom prst="straightConnector1">
              <a:avLst/>
            </a:prstGeom>
            <a:noFill/>
            <a:ln w="22225">
              <a:solidFill>
                <a:schemeClr val="tx1"/>
              </a:solidFill>
              <a:round/>
              <a:headEnd/>
              <a:tailEnd/>
            </a:ln>
          </p:spPr>
        </p:cxnSp>
        <p:cxnSp>
          <p:nvCxnSpPr>
            <p:cNvPr id="187559" name="AutoShape 65"/>
            <p:cNvCxnSpPr>
              <a:cxnSpLocks noChangeShapeType="1"/>
              <a:stCxn id="187551" idx="3"/>
              <a:endCxn id="187553" idx="0"/>
            </p:cNvCxnSpPr>
            <p:nvPr/>
          </p:nvCxnSpPr>
          <p:spPr bwMode="auto">
            <a:xfrm flipH="1">
              <a:off x="2400" y="3339"/>
              <a:ext cx="124" cy="158"/>
            </a:xfrm>
            <a:prstGeom prst="straightConnector1">
              <a:avLst/>
            </a:prstGeom>
            <a:noFill/>
            <a:ln w="22225">
              <a:solidFill>
                <a:schemeClr val="tx1"/>
              </a:solidFill>
              <a:round/>
              <a:headEnd/>
              <a:tailEnd/>
            </a:ln>
          </p:spPr>
        </p:cxnSp>
        <p:cxnSp>
          <p:nvCxnSpPr>
            <p:cNvPr id="187560" name="AutoShape 66"/>
            <p:cNvCxnSpPr>
              <a:cxnSpLocks noChangeShapeType="1"/>
              <a:stCxn id="187551" idx="5"/>
              <a:endCxn id="187554" idx="0"/>
            </p:cNvCxnSpPr>
            <p:nvPr/>
          </p:nvCxnSpPr>
          <p:spPr bwMode="auto">
            <a:xfrm>
              <a:off x="2660" y="3339"/>
              <a:ext cx="124" cy="158"/>
            </a:xfrm>
            <a:prstGeom prst="straightConnector1">
              <a:avLst/>
            </a:prstGeom>
            <a:noFill/>
            <a:ln w="22225">
              <a:solidFill>
                <a:schemeClr val="tx1"/>
              </a:solidFill>
              <a:round/>
              <a:headEnd/>
              <a:tailEnd/>
            </a:ln>
          </p:spPr>
        </p:cxnSp>
        <p:cxnSp>
          <p:nvCxnSpPr>
            <p:cNvPr id="187561" name="AutoShape 67"/>
            <p:cNvCxnSpPr>
              <a:cxnSpLocks noChangeShapeType="1"/>
              <a:stCxn id="187552" idx="3"/>
              <a:endCxn id="187555" idx="0"/>
            </p:cNvCxnSpPr>
            <p:nvPr/>
          </p:nvCxnSpPr>
          <p:spPr bwMode="auto">
            <a:xfrm flipH="1">
              <a:off x="3168" y="3339"/>
              <a:ext cx="124" cy="158"/>
            </a:xfrm>
            <a:prstGeom prst="straightConnector1">
              <a:avLst/>
            </a:prstGeom>
            <a:noFill/>
            <a:ln w="22225">
              <a:solidFill>
                <a:schemeClr val="tx1"/>
              </a:solidFill>
              <a:round/>
              <a:headEnd/>
              <a:tailEnd/>
            </a:ln>
          </p:spPr>
        </p:cxnSp>
        <p:cxnSp>
          <p:nvCxnSpPr>
            <p:cNvPr id="187562" name="AutoShape 68"/>
            <p:cNvCxnSpPr>
              <a:cxnSpLocks noChangeShapeType="1"/>
              <a:stCxn id="187552" idx="5"/>
              <a:endCxn id="187556" idx="0"/>
            </p:cNvCxnSpPr>
            <p:nvPr/>
          </p:nvCxnSpPr>
          <p:spPr bwMode="auto">
            <a:xfrm>
              <a:off x="3428" y="3339"/>
              <a:ext cx="124" cy="158"/>
            </a:xfrm>
            <a:prstGeom prst="straightConnector1">
              <a:avLst/>
            </a:prstGeom>
            <a:noFill/>
            <a:ln w="22225">
              <a:solidFill>
                <a:schemeClr val="tx1"/>
              </a:solidFill>
              <a:round/>
              <a:headEnd/>
              <a:tailEnd/>
            </a:ln>
          </p:spPr>
        </p:cxnSp>
        <p:sp>
          <p:nvSpPr>
            <p:cNvPr id="187563" name="AutoShape 96"/>
            <p:cNvSpPr>
              <a:spLocks noChangeArrowheads="1"/>
            </p:cNvSpPr>
            <p:nvPr/>
          </p:nvSpPr>
          <p:spPr bwMode="auto">
            <a:xfrm rot="5400000" flipH="1">
              <a:off x="3000" y="3096"/>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64" name="AutoShape 98"/>
            <p:cNvCxnSpPr>
              <a:cxnSpLocks noChangeShapeType="1"/>
              <a:stCxn id="187563" idx="6"/>
              <a:endCxn id="187550" idx="4"/>
            </p:cNvCxnSpPr>
            <p:nvPr/>
          </p:nvCxnSpPr>
          <p:spPr bwMode="auto">
            <a:xfrm flipV="1">
              <a:off x="3024" y="3031"/>
              <a:ext cx="0" cy="58"/>
            </a:xfrm>
            <a:prstGeom prst="straightConnector1">
              <a:avLst/>
            </a:prstGeom>
            <a:noFill/>
            <a:ln w="22225">
              <a:solidFill>
                <a:srgbClr val="FF0000"/>
              </a:solidFill>
              <a:round/>
              <a:headEnd/>
              <a:tailEnd/>
            </a:ln>
          </p:spPr>
        </p:cxnSp>
        <p:sp>
          <p:nvSpPr>
            <p:cNvPr id="187565" name="AutoShape 99"/>
            <p:cNvSpPr>
              <a:spLocks noChangeArrowheads="1"/>
            </p:cNvSpPr>
            <p:nvPr/>
          </p:nvSpPr>
          <p:spPr bwMode="auto">
            <a:xfrm rot="5400000" flipH="1">
              <a:off x="2560" y="3424"/>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66" name="AutoShape 100"/>
            <p:cNvCxnSpPr>
              <a:cxnSpLocks noChangeShapeType="1"/>
              <a:stCxn id="187565" idx="6"/>
            </p:cNvCxnSpPr>
            <p:nvPr/>
          </p:nvCxnSpPr>
          <p:spPr bwMode="auto">
            <a:xfrm flipV="1">
              <a:off x="2584" y="3359"/>
              <a:ext cx="0" cy="58"/>
            </a:xfrm>
            <a:prstGeom prst="straightConnector1">
              <a:avLst/>
            </a:prstGeom>
            <a:noFill/>
            <a:ln w="22225">
              <a:solidFill>
                <a:srgbClr val="FF0000"/>
              </a:solidFill>
              <a:round/>
              <a:headEnd/>
              <a:tailEnd/>
            </a:ln>
          </p:spPr>
        </p:cxnSp>
        <p:sp>
          <p:nvSpPr>
            <p:cNvPr id="187567" name="AutoShape 101"/>
            <p:cNvSpPr>
              <a:spLocks noChangeArrowheads="1"/>
            </p:cNvSpPr>
            <p:nvPr/>
          </p:nvSpPr>
          <p:spPr bwMode="auto">
            <a:xfrm rot="5400000" flipH="1">
              <a:off x="3344" y="3421"/>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68" name="AutoShape 102"/>
            <p:cNvCxnSpPr>
              <a:cxnSpLocks noChangeShapeType="1"/>
              <a:stCxn id="187567" idx="6"/>
            </p:cNvCxnSpPr>
            <p:nvPr/>
          </p:nvCxnSpPr>
          <p:spPr bwMode="auto">
            <a:xfrm flipV="1">
              <a:off x="3368" y="3356"/>
              <a:ext cx="0" cy="58"/>
            </a:xfrm>
            <a:prstGeom prst="straightConnector1">
              <a:avLst/>
            </a:prstGeom>
            <a:noFill/>
            <a:ln w="22225">
              <a:solidFill>
                <a:srgbClr val="FF0000"/>
              </a:solidFill>
              <a:round/>
              <a:headEnd/>
              <a:tailEnd/>
            </a:ln>
          </p:spPr>
        </p:cxnSp>
        <p:sp>
          <p:nvSpPr>
            <p:cNvPr id="187569" name="AutoShape 103"/>
            <p:cNvSpPr>
              <a:spLocks noChangeArrowheads="1"/>
            </p:cNvSpPr>
            <p:nvPr/>
          </p:nvSpPr>
          <p:spPr bwMode="auto">
            <a:xfrm rot="5400000" flipH="1">
              <a:off x="2380" y="3764"/>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70" name="AutoShape 104"/>
            <p:cNvCxnSpPr>
              <a:cxnSpLocks noChangeShapeType="1"/>
              <a:stCxn id="187569" idx="6"/>
            </p:cNvCxnSpPr>
            <p:nvPr/>
          </p:nvCxnSpPr>
          <p:spPr bwMode="auto">
            <a:xfrm flipV="1">
              <a:off x="2404" y="3699"/>
              <a:ext cx="0" cy="58"/>
            </a:xfrm>
            <a:prstGeom prst="straightConnector1">
              <a:avLst/>
            </a:prstGeom>
            <a:noFill/>
            <a:ln w="22225">
              <a:solidFill>
                <a:srgbClr val="FF0000"/>
              </a:solidFill>
              <a:round/>
              <a:headEnd/>
              <a:tailEnd/>
            </a:ln>
          </p:spPr>
        </p:cxnSp>
        <p:sp>
          <p:nvSpPr>
            <p:cNvPr id="187571" name="AutoShape 105"/>
            <p:cNvSpPr>
              <a:spLocks noChangeArrowheads="1"/>
            </p:cNvSpPr>
            <p:nvPr/>
          </p:nvSpPr>
          <p:spPr bwMode="auto">
            <a:xfrm rot="5400000" flipH="1">
              <a:off x="2760" y="3761"/>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72" name="AutoShape 106"/>
            <p:cNvCxnSpPr>
              <a:cxnSpLocks noChangeShapeType="1"/>
              <a:stCxn id="187571" idx="6"/>
            </p:cNvCxnSpPr>
            <p:nvPr/>
          </p:nvCxnSpPr>
          <p:spPr bwMode="auto">
            <a:xfrm flipV="1">
              <a:off x="2784" y="3696"/>
              <a:ext cx="0" cy="58"/>
            </a:xfrm>
            <a:prstGeom prst="straightConnector1">
              <a:avLst/>
            </a:prstGeom>
            <a:noFill/>
            <a:ln w="22225">
              <a:solidFill>
                <a:srgbClr val="FF0000"/>
              </a:solidFill>
              <a:round/>
              <a:headEnd/>
              <a:tailEnd/>
            </a:ln>
          </p:spPr>
        </p:cxnSp>
        <p:sp>
          <p:nvSpPr>
            <p:cNvPr id="187573" name="AutoShape 107"/>
            <p:cNvSpPr>
              <a:spLocks noChangeArrowheads="1"/>
            </p:cNvSpPr>
            <p:nvPr/>
          </p:nvSpPr>
          <p:spPr bwMode="auto">
            <a:xfrm rot="5400000" flipH="1">
              <a:off x="3140" y="3761"/>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74" name="AutoShape 108"/>
            <p:cNvCxnSpPr>
              <a:cxnSpLocks noChangeShapeType="1"/>
              <a:stCxn id="187573" idx="6"/>
            </p:cNvCxnSpPr>
            <p:nvPr/>
          </p:nvCxnSpPr>
          <p:spPr bwMode="auto">
            <a:xfrm flipV="1">
              <a:off x="3164" y="3696"/>
              <a:ext cx="0" cy="58"/>
            </a:xfrm>
            <a:prstGeom prst="straightConnector1">
              <a:avLst/>
            </a:prstGeom>
            <a:noFill/>
            <a:ln w="22225">
              <a:solidFill>
                <a:srgbClr val="FF0000"/>
              </a:solidFill>
              <a:round/>
              <a:headEnd/>
              <a:tailEnd/>
            </a:ln>
          </p:spPr>
        </p:cxnSp>
        <p:sp>
          <p:nvSpPr>
            <p:cNvPr id="187575" name="AutoShape 109"/>
            <p:cNvSpPr>
              <a:spLocks noChangeArrowheads="1"/>
            </p:cNvSpPr>
            <p:nvPr/>
          </p:nvSpPr>
          <p:spPr bwMode="auto">
            <a:xfrm rot="5400000" flipH="1">
              <a:off x="3536" y="3765"/>
              <a:ext cx="48" cy="48"/>
            </a:xfrm>
            <a:prstGeom prst="flowChartConnector">
              <a:avLst/>
            </a:prstGeom>
            <a:solidFill>
              <a:srgbClr val="FF0000"/>
            </a:solidFill>
            <a:ln w="22225">
              <a:solidFill>
                <a:srgbClr val="FF0000"/>
              </a:solidFill>
              <a:round/>
              <a:headEnd/>
              <a:tailEnd/>
            </a:ln>
          </p:spPr>
          <p:txBody>
            <a:bodyPr rot="10800000" vert="eaVert" wrap="non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7576" name="AutoShape 110"/>
            <p:cNvCxnSpPr>
              <a:cxnSpLocks noChangeShapeType="1"/>
              <a:stCxn id="187575" idx="6"/>
            </p:cNvCxnSpPr>
            <p:nvPr/>
          </p:nvCxnSpPr>
          <p:spPr bwMode="auto">
            <a:xfrm flipV="1">
              <a:off x="3560" y="3700"/>
              <a:ext cx="0" cy="58"/>
            </a:xfrm>
            <a:prstGeom prst="straightConnector1">
              <a:avLst/>
            </a:prstGeom>
            <a:noFill/>
            <a:ln w="22225">
              <a:solidFill>
                <a:srgbClr val="FF0000"/>
              </a:solidFill>
              <a:round/>
              <a:headEnd/>
              <a:tailEnd/>
            </a:ln>
          </p:spPr>
        </p:cxnSp>
      </p:grpSp>
    </p:spTree>
  </p:cSld>
  <p:clrMapOvr>
    <a:masterClrMapping/>
  </p:clrMapOvr>
  <p:transition>
    <p:split dir="in"/>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pic>
        <p:nvPicPr>
          <p:cNvPr id="185348" name="Picture 2"/>
          <p:cNvPicPr>
            <a:picLocks noChangeAspect="1" noChangeArrowheads="1"/>
          </p:cNvPicPr>
          <p:nvPr/>
        </p:nvPicPr>
        <p:blipFill>
          <a:blip r:embed="rId2" cstate="print"/>
          <a:srcRect l="8112" t="19206" r="6548" b="13271"/>
          <a:stretch>
            <a:fillRect/>
          </a:stretch>
        </p:blipFill>
        <p:spPr bwMode="auto">
          <a:xfrm>
            <a:off x="285750" y="609600"/>
            <a:ext cx="8477250" cy="5786438"/>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pic>
        <p:nvPicPr>
          <p:cNvPr id="189442" name="Picture 2"/>
          <p:cNvPicPr>
            <a:picLocks noChangeAspect="1" noChangeArrowheads="1"/>
          </p:cNvPicPr>
          <p:nvPr/>
        </p:nvPicPr>
        <p:blipFill>
          <a:blip r:embed="rId2" cstate="print"/>
          <a:srcRect l="11719" t="26250" r="30273" b="22186"/>
          <a:stretch>
            <a:fillRect/>
          </a:stretch>
        </p:blipFill>
        <p:spPr bwMode="auto">
          <a:xfrm>
            <a:off x="381000" y="533400"/>
            <a:ext cx="8286750" cy="5334000"/>
          </a:xfrm>
          <a:prstGeom prst="rect">
            <a:avLst/>
          </a:prstGeom>
          <a:noFill/>
          <a:ln w="9525">
            <a:noFill/>
            <a:miter lim="800000"/>
            <a:headEnd/>
            <a:tailEnd type="none" w="lg" len="lg"/>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additive="base">
                                        <p:cTn id="7" dur="5000" fill="hold"/>
                                        <p:tgtEl>
                                          <p:spTgt spid="189442"/>
                                        </p:tgtEl>
                                        <p:attrNameLst>
                                          <p:attrName>ppt_x</p:attrName>
                                        </p:attrNameLst>
                                      </p:cBhvr>
                                      <p:tavLst>
                                        <p:tav tm="0">
                                          <p:val>
                                            <p:strVal val="#ppt_x"/>
                                          </p:val>
                                        </p:tav>
                                        <p:tav tm="100000">
                                          <p:val>
                                            <p:strVal val="#ppt_x"/>
                                          </p:val>
                                        </p:tav>
                                      </p:tavLst>
                                    </p:anim>
                                    <p:anim calcmode="lin" valueType="num">
                                      <p:cBhvr additive="base">
                                        <p:cTn id="8" dur="5000" fill="hold"/>
                                        <p:tgtEl>
                                          <p:spTgt spid="189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199"/>
          </a:xfrm>
        </p:spPr>
        <p:txBody>
          <a:bodyPr/>
          <a:lstStyle/>
          <a:p>
            <a:endParaRPr lang="ar-SA" dirty="0"/>
          </a:p>
        </p:txBody>
      </p:sp>
      <p:pic>
        <p:nvPicPr>
          <p:cNvPr id="188419" name="Picture 2"/>
          <p:cNvPicPr>
            <a:picLocks noChangeAspect="1" noChangeArrowheads="1"/>
          </p:cNvPicPr>
          <p:nvPr/>
        </p:nvPicPr>
        <p:blipFill>
          <a:blip r:embed="rId2" cstate="print"/>
          <a:srcRect l="7617" t="30937" r="36133" b="19376"/>
          <a:stretch>
            <a:fillRect/>
          </a:stretch>
        </p:blipFill>
        <p:spPr bwMode="auto">
          <a:xfrm>
            <a:off x="609600" y="685800"/>
            <a:ext cx="8215313" cy="5334000"/>
          </a:xfrm>
          <a:prstGeom prst="rect">
            <a:avLst/>
          </a:prstGeom>
          <a:noFill/>
          <a:ln w="9525">
            <a:noFill/>
            <a:miter lim="800000"/>
            <a:headEnd/>
            <a:tailEnd type="none" w="lg" len="lg"/>
          </a:ln>
        </p:spPr>
      </p:pic>
      <p:pic>
        <p:nvPicPr>
          <p:cNvPr id="4" name="صورة 3" descr="75.JPG"/>
          <p:cNvPicPr>
            <a:picLocks noChangeAspect="1"/>
          </p:cNvPicPr>
          <p:nvPr/>
        </p:nvPicPr>
        <p:blipFill>
          <a:blip r:embed="rId3" cstate="print"/>
          <a:stretch>
            <a:fillRect/>
          </a:stretch>
        </p:blipFill>
        <p:spPr>
          <a:xfrm>
            <a:off x="5867400" y="6019800"/>
            <a:ext cx="3048000" cy="730250"/>
          </a:xfrm>
          <a:prstGeom prst="rect">
            <a:avLst/>
          </a:prstGeom>
        </p:spPr>
      </p:pic>
      <p:sp>
        <p:nvSpPr>
          <p:cNvPr id="5" name="مربع نص 4">
            <a:hlinkClick r:id="rId4" action="ppaction://hlinksldjump"/>
          </p:cNvPr>
          <p:cNvSpPr txBox="1"/>
          <p:nvPr/>
        </p:nvSpPr>
        <p:spPr>
          <a:xfrm>
            <a:off x="6934200" y="6096000"/>
            <a:ext cx="762000" cy="646331"/>
          </a:xfrm>
          <a:prstGeom prst="rect">
            <a:avLst/>
          </a:prstGeom>
          <a:noFill/>
        </p:spPr>
        <p:txBody>
          <a:bodyPr wrap="square" rtlCol="1">
            <a:spAutoFit/>
          </a:bodyPr>
          <a:lstStyle/>
          <a:p>
            <a:r>
              <a:rPr lang="ar-SA" sz="1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2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صورة 42" descr="13L.BMP"/>
          <p:cNvPicPr>
            <a:picLocks noChangeAspect="1"/>
          </p:cNvPicPr>
          <p:nvPr/>
        </p:nvPicPr>
        <p:blipFill>
          <a:blip r:embed="rId3" cstate="print"/>
          <a:stretch>
            <a:fillRect/>
          </a:stretch>
        </p:blipFill>
        <p:spPr>
          <a:xfrm rot="16200000">
            <a:off x="902633" y="5017433"/>
            <a:ext cx="1090333" cy="2286001"/>
          </a:xfrm>
          <a:prstGeom prst="rect">
            <a:avLst/>
          </a:prstGeom>
        </p:spPr>
      </p:pic>
      <p:pic>
        <p:nvPicPr>
          <p:cNvPr id="44" name="صورة 43" descr="13L.BMP"/>
          <p:cNvPicPr>
            <a:picLocks noChangeAspect="1"/>
          </p:cNvPicPr>
          <p:nvPr/>
        </p:nvPicPr>
        <p:blipFill>
          <a:blip r:embed="rId3" cstate="print"/>
          <a:stretch>
            <a:fillRect/>
          </a:stretch>
        </p:blipFill>
        <p:spPr>
          <a:xfrm rot="16200000">
            <a:off x="978835" y="3798233"/>
            <a:ext cx="1090333" cy="2286001"/>
          </a:xfrm>
          <a:prstGeom prst="rect">
            <a:avLst/>
          </a:prstGeom>
        </p:spPr>
      </p:pic>
      <p:pic>
        <p:nvPicPr>
          <p:cNvPr id="45" name="صورة 44" descr="13L.BMP"/>
          <p:cNvPicPr>
            <a:picLocks noChangeAspect="1"/>
          </p:cNvPicPr>
          <p:nvPr/>
        </p:nvPicPr>
        <p:blipFill>
          <a:blip r:embed="rId3" cstate="print"/>
          <a:stretch>
            <a:fillRect/>
          </a:stretch>
        </p:blipFill>
        <p:spPr>
          <a:xfrm rot="16200000">
            <a:off x="978834" y="2602566"/>
            <a:ext cx="1090333" cy="2286001"/>
          </a:xfrm>
          <a:prstGeom prst="rect">
            <a:avLst/>
          </a:prstGeom>
        </p:spPr>
      </p:pic>
      <p:pic>
        <p:nvPicPr>
          <p:cNvPr id="46" name="صورة 45" descr="13L.BMP"/>
          <p:cNvPicPr>
            <a:picLocks noChangeAspect="1"/>
          </p:cNvPicPr>
          <p:nvPr/>
        </p:nvPicPr>
        <p:blipFill>
          <a:blip r:embed="rId3" cstate="print"/>
          <a:stretch>
            <a:fillRect/>
          </a:stretch>
        </p:blipFill>
        <p:spPr>
          <a:xfrm rot="16200000">
            <a:off x="978834" y="1459567"/>
            <a:ext cx="1090333" cy="2286001"/>
          </a:xfrm>
          <a:prstGeom prst="rect">
            <a:avLst/>
          </a:prstGeom>
        </p:spPr>
      </p:pic>
      <p:pic>
        <p:nvPicPr>
          <p:cNvPr id="38" name="صورة 37" descr="13L.BMP"/>
          <p:cNvPicPr>
            <a:picLocks noChangeAspect="1"/>
          </p:cNvPicPr>
          <p:nvPr/>
        </p:nvPicPr>
        <p:blipFill>
          <a:blip r:embed="rId3" cstate="print"/>
          <a:stretch>
            <a:fillRect/>
          </a:stretch>
        </p:blipFill>
        <p:spPr>
          <a:xfrm rot="16200000">
            <a:off x="3874434" y="5093633"/>
            <a:ext cx="1090333" cy="2286001"/>
          </a:xfrm>
          <a:prstGeom prst="rect">
            <a:avLst/>
          </a:prstGeom>
        </p:spPr>
      </p:pic>
      <p:pic>
        <p:nvPicPr>
          <p:cNvPr id="37" name="صورة 36" descr="13L.BMP"/>
          <p:cNvPicPr>
            <a:picLocks noChangeAspect="1"/>
          </p:cNvPicPr>
          <p:nvPr/>
        </p:nvPicPr>
        <p:blipFill>
          <a:blip r:embed="rId3" cstate="print"/>
          <a:stretch>
            <a:fillRect/>
          </a:stretch>
        </p:blipFill>
        <p:spPr>
          <a:xfrm rot="16200000">
            <a:off x="3950634" y="3798233"/>
            <a:ext cx="1090333" cy="2286001"/>
          </a:xfrm>
          <a:prstGeom prst="rect">
            <a:avLst/>
          </a:prstGeom>
        </p:spPr>
      </p:pic>
      <p:pic>
        <p:nvPicPr>
          <p:cNvPr id="36" name="صورة 35" descr="13L.BMP"/>
          <p:cNvPicPr>
            <a:picLocks noChangeAspect="1"/>
          </p:cNvPicPr>
          <p:nvPr/>
        </p:nvPicPr>
        <p:blipFill>
          <a:blip r:embed="rId3" cstate="print"/>
          <a:stretch>
            <a:fillRect/>
          </a:stretch>
        </p:blipFill>
        <p:spPr>
          <a:xfrm rot="16200000">
            <a:off x="3950634" y="2502832"/>
            <a:ext cx="1090333" cy="2286001"/>
          </a:xfrm>
          <a:prstGeom prst="rect">
            <a:avLst/>
          </a:prstGeom>
        </p:spPr>
      </p:pic>
      <p:pic>
        <p:nvPicPr>
          <p:cNvPr id="39" name="صورة 38" descr="13L.BMP"/>
          <p:cNvPicPr>
            <a:picLocks noChangeAspect="1"/>
          </p:cNvPicPr>
          <p:nvPr/>
        </p:nvPicPr>
        <p:blipFill>
          <a:blip r:embed="rId3" cstate="print"/>
          <a:stretch>
            <a:fillRect/>
          </a:stretch>
        </p:blipFill>
        <p:spPr>
          <a:xfrm rot="16200000">
            <a:off x="6770033" y="5093633"/>
            <a:ext cx="1090333" cy="2286001"/>
          </a:xfrm>
          <a:prstGeom prst="rect">
            <a:avLst/>
          </a:prstGeom>
        </p:spPr>
      </p:pic>
      <p:pic>
        <p:nvPicPr>
          <p:cNvPr id="40" name="صورة 39" descr="13L.BMP"/>
          <p:cNvPicPr>
            <a:picLocks noChangeAspect="1"/>
          </p:cNvPicPr>
          <p:nvPr/>
        </p:nvPicPr>
        <p:blipFill>
          <a:blip r:embed="rId3" cstate="print"/>
          <a:stretch>
            <a:fillRect/>
          </a:stretch>
        </p:blipFill>
        <p:spPr>
          <a:xfrm rot="16200000">
            <a:off x="6770033" y="3821767"/>
            <a:ext cx="1090333" cy="2286001"/>
          </a:xfrm>
          <a:prstGeom prst="rect">
            <a:avLst/>
          </a:prstGeom>
        </p:spPr>
      </p:pic>
      <p:pic>
        <p:nvPicPr>
          <p:cNvPr id="41" name="صورة 40" descr="13L.BMP"/>
          <p:cNvPicPr>
            <a:picLocks noChangeAspect="1"/>
          </p:cNvPicPr>
          <p:nvPr/>
        </p:nvPicPr>
        <p:blipFill>
          <a:blip r:embed="rId3" cstate="print"/>
          <a:stretch>
            <a:fillRect/>
          </a:stretch>
        </p:blipFill>
        <p:spPr>
          <a:xfrm rot="16200000">
            <a:off x="6770034" y="2526367"/>
            <a:ext cx="1090333" cy="2286001"/>
          </a:xfrm>
          <a:prstGeom prst="rect">
            <a:avLst/>
          </a:prstGeom>
        </p:spPr>
      </p:pic>
      <p:pic>
        <p:nvPicPr>
          <p:cNvPr id="42" name="صورة 41" descr="13L.BMP"/>
          <p:cNvPicPr>
            <a:picLocks noChangeAspect="1"/>
          </p:cNvPicPr>
          <p:nvPr/>
        </p:nvPicPr>
        <p:blipFill>
          <a:blip r:embed="rId3" cstate="print"/>
          <a:stretch>
            <a:fillRect/>
          </a:stretch>
        </p:blipFill>
        <p:spPr>
          <a:xfrm rot="16200000">
            <a:off x="6770033" y="1307167"/>
            <a:ext cx="1090333" cy="2286001"/>
          </a:xfrm>
          <a:prstGeom prst="rect">
            <a:avLst/>
          </a:prstGeom>
        </p:spPr>
      </p:pic>
      <p:pic>
        <p:nvPicPr>
          <p:cNvPr id="33" name="صورة 32" descr="13L.BMP"/>
          <p:cNvPicPr>
            <a:picLocks noChangeAspect="1"/>
          </p:cNvPicPr>
          <p:nvPr/>
        </p:nvPicPr>
        <p:blipFill>
          <a:blip r:embed="rId3" cstate="print"/>
          <a:stretch>
            <a:fillRect/>
          </a:stretch>
        </p:blipFill>
        <p:spPr>
          <a:xfrm rot="16200000">
            <a:off x="3912534" y="1269066"/>
            <a:ext cx="1090333" cy="2362200"/>
          </a:xfrm>
          <a:prstGeom prst="rect">
            <a:avLst/>
          </a:prstGeom>
        </p:spPr>
      </p:pic>
      <p:sp>
        <p:nvSpPr>
          <p:cNvPr id="2" name="عنوان 1"/>
          <p:cNvSpPr>
            <a:spLocks noGrp="1"/>
          </p:cNvSpPr>
          <p:nvPr>
            <p:ph type="title"/>
          </p:nvPr>
        </p:nvSpPr>
        <p:spPr>
          <a:xfrm>
            <a:off x="357158" y="609600"/>
            <a:ext cx="8329642" cy="1143000"/>
          </a:xfrm>
        </p:spPr>
        <p:style>
          <a:lnRef idx="0">
            <a:scrgbClr r="0" g="0" b="0"/>
          </a:lnRef>
          <a:fillRef idx="1002">
            <a:schemeClr val="lt2"/>
          </a:fillRef>
          <a:effectRef idx="0">
            <a:scrgbClr r="0" g="0" b="0"/>
          </a:effectRef>
          <a:fontRef idx="major"/>
        </p:style>
        <p:txBody>
          <a:bodyPr/>
          <a:lstStyle/>
          <a:p>
            <a:r>
              <a:rPr lang="ar-SA" sz="6000" dirty="0" smtClean="0"/>
              <a:t>أختار الخوارزمية المناسبة  لتختبر معلوماتك</a:t>
            </a:r>
            <a:endParaRPr lang="ar-SA" sz="6000" dirty="0"/>
          </a:p>
        </p:txBody>
      </p:sp>
      <p:sp>
        <p:nvSpPr>
          <p:cNvPr id="6" name="مربع نص 5">
            <a:hlinkClick r:id="rId4" action="ppaction://hlinksldjump"/>
          </p:cNvPr>
          <p:cNvSpPr txBox="1"/>
          <p:nvPr/>
        </p:nvSpPr>
        <p:spPr>
          <a:xfrm>
            <a:off x="6477000" y="2209800"/>
            <a:ext cx="1371600" cy="369332"/>
          </a:xfrm>
          <a:prstGeom prst="rect">
            <a:avLst/>
          </a:prstGeom>
          <a:noFill/>
        </p:spPr>
        <p:txBody>
          <a:bodyPr wrap="square" rtlCol="1">
            <a:spAutoFit/>
          </a:bodyPr>
          <a:lstStyle/>
          <a:p>
            <a:r>
              <a:rPr lang="ar-SA"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الترتيب الفقاعي</a:t>
            </a:r>
            <a:endParaRPr lang="ar-SA"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2" name="مربع نص 21">
            <a:hlinkClick r:id="rId5" action="ppaction://hlinksldjump"/>
          </p:cNvPr>
          <p:cNvSpPr txBox="1"/>
          <p:nvPr/>
        </p:nvSpPr>
        <p:spPr>
          <a:xfrm>
            <a:off x="6324600" y="3406914"/>
            <a:ext cx="1828800" cy="707886"/>
          </a:xfrm>
          <a:prstGeom prst="rect">
            <a:avLst/>
          </a:prstGeom>
          <a:noFill/>
        </p:spPr>
        <p:txBody>
          <a:bodyPr wrap="square" rtlCol="1">
            <a:spAutoFit/>
          </a:bodyPr>
          <a:lstStyle/>
          <a:p>
            <a:r>
              <a:rPr lang="ar-SA" sz="2000" b="1" dirty="0" smtClean="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cs typeface="Arial" pitchFamily="34" charset="0"/>
              </a:rPr>
              <a:t>الترتيب بالاختيار</a:t>
            </a:r>
          </a:p>
          <a:p>
            <a:endParaRPr lang="ar-SA" sz="2000" b="1"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endParaRPr>
          </a:p>
        </p:txBody>
      </p:sp>
      <p:sp>
        <p:nvSpPr>
          <p:cNvPr id="23" name="مربع نص 22">
            <a:hlinkClick r:id="rId6" action="ppaction://hlinksldjump"/>
          </p:cNvPr>
          <p:cNvSpPr txBox="1"/>
          <p:nvPr/>
        </p:nvSpPr>
        <p:spPr>
          <a:xfrm>
            <a:off x="6172200" y="4648200"/>
            <a:ext cx="1981200" cy="838201"/>
          </a:xfrm>
          <a:prstGeom prst="rect">
            <a:avLst/>
          </a:prstGeom>
          <a:noFill/>
        </p:spPr>
        <p:txBody>
          <a:bodyPr wrap="square" rtlCol="1">
            <a:spAutoFit/>
          </a:bodyPr>
          <a:lstStyle/>
          <a:p>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rPr>
              <a:t>الترتيب بالإدخال</a:t>
            </a:r>
            <a:endPar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مربع نص 23">
            <a:hlinkClick r:id="rId7" action="ppaction://hlinksldjump"/>
          </p:cNvPr>
          <p:cNvSpPr txBox="1"/>
          <p:nvPr/>
        </p:nvSpPr>
        <p:spPr>
          <a:xfrm>
            <a:off x="6096000" y="5943600"/>
            <a:ext cx="1981200" cy="838201"/>
          </a:xfrm>
          <a:prstGeom prst="rect">
            <a:avLst/>
          </a:prstGeom>
          <a:noFill/>
        </p:spPr>
        <p:txBody>
          <a:bodyPr wrap="square" rtlCol="1">
            <a:spAutoFit/>
          </a:bodyPr>
          <a:lstStyle/>
          <a:p>
            <a:r>
              <a:rPr lang="ar-SA" sz="24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الترتيب السريع</a:t>
            </a:r>
          </a:p>
          <a:p>
            <a:endParaRPr lang="ar-SA" sz="2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
        <p:nvSpPr>
          <p:cNvPr id="25" name="مربع نص 24">
            <a:hlinkClick r:id="rId8" action="ppaction://hlinksldjump"/>
          </p:cNvPr>
          <p:cNvSpPr txBox="1"/>
          <p:nvPr/>
        </p:nvSpPr>
        <p:spPr>
          <a:xfrm>
            <a:off x="3352800" y="2133600"/>
            <a:ext cx="2057400" cy="830997"/>
          </a:xfrm>
          <a:prstGeom prst="rect">
            <a:avLst/>
          </a:prstGeom>
          <a:noFill/>
        </p:spPr>
        <p:txBody>
          <a:bodyPr wrap="square" rtlCol="1">
            <a:spAutoFit/>
          </a:bodyPr>
          <a:lstStyle/>
          <a:p>
            <a:r>
              <a:rPr lang="ar-SA" sz="2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خوارزمية </a:t>
            </a:r>
            <a:r>
              <a:rPr lang="ar-SA" sz="2400" b="1" dirty="0" err="1"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شيــــــل</a:t>
            </a:r>
            <a:endParaRPr lang="ar-SA" sz="2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a:p>
            <a:endParaRPr lang="ar-SA"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26" name="مربع نص 25">
            <a:hlinkClick r:id="rId9" action="ppaction://hlinksldjump"/>
          </p:cNvPr>
          <p:cNvSpPr txBox="1"/>
          <p:nvPr/>
        </p:nvSpPr>
        <p:spPr>
          <a:xfrm>
            <a:off x="3352800" y="3352800"/>
            <a:ext cx="2057400" cy="838201"/>
          </a:xfrm>
          <a:prstGeom prst="rect">
            <a:avLst/>
          </a:prstGeom>
          <a:noFill/>
        </p:spPr>
        <p:txBody>
          <a:bodyPr wrap="square" rtlCol="1">
            <a:spAutoFit/>
          </a:bodyPr>
          <a:lstStyle/>
          <a:p>
            <a:r>
              <a:rPr lang="ar-SA" sz="2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الترتيب الأساسي</a:t>
            </a:r>
          </a:p>
          <a:p>
            <a:endParaRPr lang="ar-SA" sz="2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27" name="مربع نص 26">
            <a:hlinkClick r:id="rId10" action="ppaction://hlinksldjump"/>
          </p:cNvPr>
          <p:cNvSpPr txBox="1"/>
          <p:nvPr/>
        </p:nvSpPr>
        <p:spPr>
          <a:xfrm>
            <a:off x="533400" y="2340114"/>
            <a:ext cx="1752600" cy="707886"/>
          </a:xfrm>
          <a:prstGeom prst="rect">
            <a:avLst/>
          </a:prstGeom>
          <a:noFill/>
        </p:spPr>
        <p:txBody>
          <a:bodyPr wrap="square" rtlCol="1">
            <a:spAutoFit/>
          </a:bodyPr>
          <a:lstStyle/>
          <a:p>
            <a:r>
              <a:rPr lang="ar-SA"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خوارزمية الدمج</a:t>
            </a:r>
          </a:p>
          <a:p>
            <a:endParaRPr lang="ar-SA"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8" name="مربع نص 27">
            <a:hlinkClick r:id="rId11" action="ppaction://hlinksldjump"/>
          </p:cNvPr>
          <p:cNvSpPr txBox="1"/>
          <p:nvPr/>
        </p:nvSpPr>
        <p:spPr>
          <a:xfrm>
            <a:off x="3352800" y="4563070"/>
            <a:ext cx="1981200" cy="923330"/>
          </a:xfrm>
          <a:prstGeom prst="rect">
            <a:avLst/>
          </a:prstGeom>
          <a:noFill/>
        </p:spPr>
        <p:txBody>
          <a:bodyPr wrap="square" rtlCol="1">
            <a:spAutoFit/>
          </a:bodyPr>
          <a:lstStyle/>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 خوارزمية الدمج </a:t>
            </a:r>
          </a:p>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المتوازي ذو المسارين</a:t>
            </a:r>
          </a:p>
          <a:p>
            <a:endParaRPr lang="ar-SA" dirty="0"/>
          </a:p>
        </p:txBody>
      </p:sp>
      <p:sp>
        <p:nvSpPr>
          <p:cNvPr id="29" name="مربع نص 28">
            <a:hlinkClick r:id="rId12" action="ppaction://hlinksldjump"/>
          </p:cNvPr>
          <p:cNvSpPr txBox="1"/>
          <p:nvPr/>
        </p:nvSpPr>
        <p:spPr>
          <a:xfrm>
            <a:off x="-609600" y="3468469"/>
            <a:ext cx="3124200" cy="646331"/>
          </a:xfrm>
          <a:prstGeom prst="rect">
            <a:avLst/>
          </a:prstGeom>
          <a:noFill/>
        </p:spPr>
        <p:txBody>
          <a:bodyPr wrap="square" rtlCol="1">
            <a:spAutoFit/>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rPr>
              <a:t>Topological Sort</a:t>
            </a:r>
            <a:endParaRPr lang="ar-SA"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endParaRPr>
          </a:p>
          <a:p>
            <a:endParaRPr lang="ar-SA" dirty="0"/>
          </a:p>
        </p:txBody>
      </p:sp>
      <p:sp>
        <p:nvSpPr>
          <p:cNvPr id="30" name="مربع نص 29">
            <a:hlinkClick r:id="rId13" action="ppaction://hlinksldjump"/>
          </p:cNvPr>
          <p:cNvSpPr txBox="1"/>
          <p:nvPr/>
        </p:nvSpPr>
        <p:spPr>
          <a:xfrm>
            <a:off x="457200" y="4715470"/>
            <a:ext cx="1828800" cy="923330"/>
          </a:xfrm>
          <a:prstGeom prst="rect">
            <a:avLst/>
          </a:prstGeom>
          <a:noFill/>
        </p:spPr>
        <p:txBody>
          <a:bodyPr wrap="square" rtlCol="1">
            <a:spAutoFit/>
          </a:bodyPr>
          <a:lstStyle/>
          <a:p>
            <a:r>
              <a:rPr lang="ar-SA" b="1" i="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Microsoft Sans Serif" pitchFamily="34" charset="0"/>
                <a:cs typeface="Microsoft Sans Serif" pitchFamily="34" charset="0"/>
              </a:rPr>
              <a:t>الترتيب بالمؤشرات</a:t>
            </a:r>
            <a:endParaRPr lang="en-US" b="1" i="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Microsoft Sans Serif" pitchFamily="34" charset="0"/>
              <a:cs typeface="Microsoft Sans Serif" pitchFamily="34" charset="0"/>
            </a:endParaRPr>
          </a:p>
          <a:p>
            <a:endParaRPr lang="ar-SA"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a:p>
            <a:endParaRPr lang="ar-SA"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31" name="مربع نص 30">
            <a:hlinkClick r:id="rId14" action="ppaction://hlinksldjump"/>
          </p:cNvPr>
          <p:cNvSpPr txBox="1"/>
          <p:nvPr/>
        </p:nvSpPr>
        <p:spPr>
          <a:xfrm>
            <a:off x="-533400" y="5791200"/>
            <a:ext cx="2743200" cy="923330"/>
          </a:xfrm>
          <a:prstGeom prst="rect">
            <a:avLst/>
          </a:prstGeom>
          <a:noFill/>
        </p:spPr>
        <p:txBody>
          <a:bodyPr wrap="square" rtlCol="1">
            <a:spAutoFit/>
          </a:bodyPr>
          <a:lstStyle/>
          <a:p>
            <a:r>
              <a:rPr lang="ar-SA" b="1" dirty="0" smtClean="0">
                <a:ln w="10541" cmpd="sng">
                  <a:solidFill>
                    <a:schemeClr val="accent1">
                      <a:shade val="88000"/>
                      <a:satMod val="110000"/>
                    </a:schemeClr>
                  </a:solidFill>
                  <a:prstDash val="solid"/>
                </a:ln>
                <a:solidFill>
                  <a:srgbClr val="FFC000"/>
                </a:solidFill>
                <a:effectLst>
                  <a:glow rad="228600">
                    <a:schemeClr val="accent3">
                      <a:satMod val="175000"/>
                      <a:alpha val="40000"/>
                    </a:schemeClr>
                  </a:glow>
                </a:effectLst>
                <a:latin typeface="Times New Roman" pitchFamily="18" charset="0"/>
                <a:cs typeface="Times New Roman" pitchFamily="18" charset="0"/>
              </a:rPr>
              <a:t>ترتيب شجرة البحث                 الثنائية  </a:t>
            </a:r>
            <a:endParaRPr lang="ar-SA" dirty="0" smtClean="0">
              <a:solidFill>
                <a:srgbClr val="FFC000"/>
              </a:solidFill>
              <a:effectLst>
                <a:glow rad="228600">
                  <a:schemeClr val="accent3">
                    <a:satMod val="175000"/>
                    <a:alpha val="40000"/>
                  </a:schemeClr>
                </a:glow>
              </a:effectLst>
            </a:endParaRPr>
          </a:p>
          <a:p>
            <a:endParaRPr lang="ar-SA" dirty="0"/>
          </a:p>
        </p:txBody>
      </p:sp>
      <p:sp>
        <p:nvSpPr>
          <p:cNvPr id="32" name="مربع نص 31">
            <a:hlinkClick r:id="rId15" action="ppaction://hlinksldjump"/>
          </p:cNvPr>
          <p:cNvSpPr txBox="1"/>
          <p:nvPr/>
        </p:nvSpPr>
        <p:spPr>
          <a:xfrm>
            <a:off x="3352800" y="6019800"/>
            <a:ext cx="1905000" cy="369332"/>
          </a:xfrm>
          <a:prstGeom prst="rect">
            <a:avLst/>
          </a:prstGeom>
          <a:noFill/>
        </p:spPr>
        <p:txBody>
          <a:bodyPr wrap="square" rtlCol="1">
            <a:spAutoFit/>
          </a:bodyPr>
          <a:lstStyle/>
          <a:p>
            <a:r>
              <a:rPr lang="ar-SA"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رجوع إلي الفهرسة</a:t>
            </a:r>
            <a:endParaRPr lang="ar-SA"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9" name="مجسم مشطوف الحواف 48"/>
          <p:cNvSpPr/>
          <p:nvPr/>
        </p:nvSpPr>
        <p:spPr>
          <a:xfrm>
            <a:off x="8458200" y="1752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مجسم مشطوف الحواف 49"/>
          <p:cNvSpPr/>
          <p:nvPr/>
        </p:nvSpPr>
        <p:spPr>
          <a:xfrm>
            <a:off x="0" y="1600192"/>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جسم مشطوف الحواف 50"/>
          <p:cNvSpPr/>
          <p:nvPr/>
        </p:nvSpPr>
        <p:spPr>
          <a:xfrm>
            <a:off x="8458200" y="6172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جسم مشطوف الحواف 51"/>
          <p:cNvSpPr/>
          <p:nvPr/>
        </p:nvSpPr>
        <p:spPr>
          <a:xfrm>
            <a:off x="0" y="6172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مربع نص 52"/>
          <p:cNvSpPr txBox="1"/>
          <p:nvPr/>
        </p:nvSpPr>
        <p:spPr>
          <a:xfrm>
            <a:off x="8382000" y="1905000"/>
            <a:ext cx="762000" cy="369332"/>
          </a:xfrm>
          <a:prstGeom prst="rect">
            <a:avLst/>
          </a:prstGeom>
          <a:noFill/>
        </p:spPr>
        <p:txBody>
          <a:bodyPr wrap="square" rtlCol="1">
            <a:spAutoFit/>
          </a:bodyPr>
          <a:lstStyle/>
          <a:p>
            <a:r>
              <a:rPr lang="ar-SA" b="1" dirty="0" smtClean="0">
                <a:ln w="19050">
                  <a:solidFill>
                    <a:schemeClr val="tx2">
                      <a:tint val="1000"/>
                    </a:schemeClr>
                  </a:solidFill>
                  <a:prstDash val="solid"/>
                </a:ln>
                <a:solidFill>
                  <a:schemeClr val="accent3"/>
                </a:solidFill>
                <a:effectLst>
                  <a:glow rad="228600">
                    <a:schemeClr val="accent2">
                      <a:satMod val="175000"/>
                      <a:alpha val="40000"/>
                    </a:schemeClr>
                  </a:glow>
                  <a:outerShdw blurRad="50000" dist="50800" dir="7500000" algn="tl">
                    <a:srgbClr val="000000">
                      <a:shade val="5000"/>
                      <a:alpha val="35000"/>
                    </a:srgbClr>
                  </a:outerShdw>
                </a:effectLst>
              </a:rPr>
              <a:t>التفاعل</a:t>
            </a:r>
            <a:endParaRPr lang="ar-SA" b="1" dirty="0">
              <a:ln w="19050">
                <a:solidFill>
                  <a:schemeClr val="tx2">
                    <a:tint val="1000"/>
                  </a:schemeClr>
                </a:solidFill>
                <a:prstDash val="solid"/>
              </a:ln>
              <a:solidFill>
                <a:schemeClr val="accent3"/>
              </a:solidFill>
              <a:effectLst>
                <a:glow rad="228600">
                  <a:schemeClr val="accent2">
                    <a:satMod val="175000"/>
                    <a:alpha val="40000"/>
                  </a:schemeClr>
                </a:glow>
                <a:outerShdw blurRad="50000" dist="50800" dir="7500000" algn="tl">
                  <a:srgbClr val="000000">
                    <a:shade val="5000"/>
                    <a:alpha val="35000"/>
                  </a:srgbClr>
                </a:outerShdw>
              </a:effectLst>
            </a:endParaRPr>
          </a:p>
        </p:txBody>
      </p:sp>
      <p:sp>
        <p:nvSpPr>
          <p:cNvPr id="54" name="مربع نص 53"/>
          <p:cNvSpPr txBox="1"/>
          <p:nvPr/>
        </p:nvSpPr>
        <p:spPr>
          <a:xfrm>
            <a:off x="-76200" y="1600200"/>
            <a:ext cx="685800" cy="461665"/>
          </a:xfrm>
          <a:prstGeom prst="rect">
            <a:avLst/>
          </a:prstGeom>
          <a:noFill/>
        </p:spPr>
        <p:txBody>
          <a:bodyPr wrap="square" rtlCol="1">
            <a:spAutoFit/>
          </a:bodyPr>
          <a:lstStyle/>
          <a:p>
            <a:r>
              <a:rPr lang="ar-SA" sz="2400" b="1" dirty="0" smtClean="0">
                <a:ln w="18000">
                  <a:solidFill>
                    <a:schemeClr val="accent2">
                      <a:satMod val="140000"/>
                    </a:schemeClr>
                  </a:solidFill>
                  <a:prstDash val="solid"/>
                  <a:miter lim="800000"/>
                </a:ln>
                <a:solidFill>
                  <a:srgbClr val="FF0000"/>
                </a:solidFill>
                <a:effectLst>
                  <a:glow rad="228600">
                    <a:schemeClr val="accent5">
                      <a:satMod val="175000"/>
                      <a:alpha val="40000"/>
                    </a:schemeClr>
                  </a:glow>
                  <a:outerShdw blurRad="25500" dist="23000" dir="7020000" algn="tl">
                    <a:srgbClr val="000000">
                      <a:alpha val="50000"/>
                    </a:srgbClr>
                  </a:outerShdw>
                </a:effectLst>
              </a:rPr>
              <a:t>بين</a:t>
            </a:r>
            <a:endParaRPr lang="ar-SA" sz="2400" b="1" dirty="0">
              <a:ln w="18000">
                <a:solidFill>
                  <a:schemeClr val="accent2">
                    <a:satMod val="140000"/>
                  </a:schemeClr>
                </a:solidFill>
                <a:prstDash val="solid"/>
                <a:miter lim="800000"/>
              </a:ln>
              <a:solidFill>
                <a:srgbClr val="FF0000"/>
              </a:solidFill>
              <a:effectLst>
                <a:glow rad="228600">
                  <a:schemeClr val="accent5">
                    <a:satMod val="175000"/>
                    <a:alpha val="40000"/>
                  </a:schemeClr>
                </a:glow>
                <a:outerShdw blurRad="25500" dist="23000" dir="7020000" algn="tl">
                  <a:srgbClr val="000000">
                    <a:alpha val="50000"/>
                  </a:srgbClr>
                </a:outerShdw>
              </a:effectLst>
            </a:endParaRPr>
          </a:p>
        </p:txBody>
      </p:sp>
      <p:sp>
        <p:nvSpPr>
          <p:cNvPr id="55" name="مربع نص 54"/>
          <p:cNvSpPr txBox="1"/>
          <p:nvPr/>
        </p:nvSpPr>
        <p:spPr>
          <a:xfrm>
            <a:off x="8229600" y="6324601"/>
            <a:ext cx="914400" cy="369332"/>
          </a:xfrm>
          <a:prstGeom prst="rect">
            <a:avLst/>
          </a:prstGeom>
          <a:noFill/>
        </p:spPr>
        <p:txBody>
          <a:bodyPr wrap="square" rtlCol="1">
            <a:spAutoFit/>
          </a:bodyPr>
          <a:lstStyle/>
          <a:p>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rPr>
              <a:t>الإنسان</a:t>
            </a:r>
            <a:endParaRPr lang="ar-SA" dirty="0">
              <a:effectLst>
                <a:glow rad="228600">
                  <a:schemeClr val="accent3">
                    <a:satMod val="175000"/>
                    <a:alpha val="40000"/>
                  </a:schemeClr>
                </a:glow>
                <a:outerShdw blurRad="50800" algn="tl" rotWithShape="0">
                  <a:srgbClr val="000000"/>
                </a:outerShdw>
              </a:effectLst>
            </a:endParaRPr>
          </a:p>
        </p:txBody>
      </p:sp>
      <p:sp>
        <p:nvSpPr>
          <p:cNvPr id="56" name="مربع نص 55"/>
          <p:cNvSpPr txBox="1"/>
          <p:nvPr/>
        </p:nvSpPr>
        <p:spPr>
          <a:xfrm>
            <a:off x="-381000" y="6248400"/>
            <a:ext cx="1219200" cy="369332"/>
          </a:xfrm>
          <a:prstGeom prst="rect">
            <a:avLst/>
          </a:prstGeom>
          <a:noFill/>
        </p:spPr>
        <p:txBody>
          <a:bodyPr wrap="square" rtlCol="1">
            <a:spAutoFit/>
          </a:bodyPr>
          <a:lstStyle/>
          <a:p>
            <a:r>
              <a:rPr lang="ar-SA" b="1" dirty="0" smtClean="0">
                <a:ln w="18000">
                  <a:solidFill>
                    <a:schemeClr val="accent2">
                      <a:satMod val="140000"/>
                    </a:schemeClr>
                  </a:solidFill>
                  <a:prstDash val="solid"/>
                  <a:miter lim="800000"/>
                </a:ln>
                <a:effectLst>
                  <a:glow rad="228600">
                    <a:schemeClr val="accent4">
                      <a:satMod val="175000"/>
                      <a:alpha val="40000"/>
                    </a:schemeClr>
                  </a:glow>
                  <a:outerShdw blurRad="25500" dist="23000" dir="7020000" algn="tl">
                    <a:srgbClr val="000000">
                      <a:alpha val="50000"/>
                    </a:srgbClr>
                  </a:outerShdw>
                </a:effectLst>
              </a:rPr>
              <a:t>والحاسوب</a:t>
            </a:r>
            <a:endParaRPr lang="ar-SA" dirty="0">
              <a:effectLst>
                <a:glow rad="228600">
                  <a:schemeClr val="accent4">
                    <a:satMod val="175000"/>
                    <a:alpha val="40000"/>
                  </a:schemeClr>
                </a:glow>
                <a:outerShdw blurRad="25500" dist="23000" dir="7020000" algn="tl">
                  <a:srgbClr val="000000">
                    <a:alpha val="50000"/>
                  </a:srgbClr>
                </a:outerShdw>
              </a:effectLst>
            </a:endParaRPr>
          </a:p>
        </p:txBody>
      </p:sp>
    </p:spTree>
  </p:cSld>
  <p:clrMapOvr>
    <a:masterClrMapping/>
  </p:clrMapOvr>
  <p:transition>
    <p:newsflash/>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1752600"/>
          </a:xfrm>
          <a:ln>
            <a:noFill/>
          </a:ln>
          <a:effectLst>
            <a:glow rad="228600">
              <a:schemeClr val="accent3">
                <a:satMod val="175000"/>
                <a:alpha val="40000"/>
              </a:schemeClr>
            </a:glow>
            <a:outerShdw blurRad="184150" dist="241300" dir="11520000" sx="110000" sy="110000" algn="ctr">
              <a:srgbClr val="000000">
                <a:alpha val="18000"/>
              </a:srgbClr>
            </a:outerShdw>
          </a:effectLst>
          <a:scene3d>
            <a:camera prst="perspectiveRelaxed"/>
            <a:lightRig rig="flood" dir="t">
              <a:rot lat="0" lon="0" rev="13800000"/>
            </a:lightRig>
          </a:scene3d>
          <a:sp3d extrusionH="107950" prstMaterial="plastic">
            <a:bevelT w="82550" h="63500" prst="divot"/>
            <a:bevelB/>
          </a:sp3d>
        </p:spPr>
        <p:txBody>
          <a:bodyPr/>
          <a:lstStyle/>
          <a:p>
            <a:pPr algn="ctr"/>
            <a:r>
              <a:rPr lang="ar-SA" sz="3200" dirty="0" smtClean="0"/>
              <a:t>مستخدماً خوارزمية </a:t>
            </a:r>
            <a:r>
              <a:rPr lang="ar-SA"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الترتيب الفقاعي </a:t>
            </a:r>
            <a:r>
              <a:rPr lang="ar-SA" sz="3200" dirty="0" smtClean="0"/>
              <a:t>ترتيب العناصر ترتيباً تصاعدياً. </a:t>
            </a:r>
            <a:endParaRPr lang="ar-SA" sz="3200" dirty="0"/>
          </a:p>
        </p:txBody>
      </p:sp>
      <p:sp>
        <p:nvSpPr>
          <p:cNvPr id="3" name="عنصر نائب للمحتوى 2"/>
          <p:cNvSpPr>
            <a:spLocks noGrp="1"/>
          </p:cNvSpPr>
          <p:nvPr>
            <p:ph idx="1"/>
          </p:nvPr>
        </p:nvSpPr>
        <p:spPr>
          <a:xfrm>
            <a:off x="457200" y="2819400"/>
            <a:ext cx="8229600" cy="3505200"/>
          </a:xfrm>
        </p:spPr>
        <p:txBody>
          <a:bodyPr/>
          <a:lstStyle/>
          <a:p>
            <a:pPr marL="274320" indent="-274320" eaLnBrk="1" fontAlgn="auto" hangingPunct="1">
              <a:spcAft>
                <a:spcPts val="0"/>
              </a:spcAft>
              <a:buClr>
                <a:schemeClr val="accent3"/>
              </a:buClr>
              <a:buFont typeface="Wingdings 2"/>
              <a:buChar char=""/>
              <a:defRPr/>
            </a:pPr>
            <a:endParaRPr lang="ar-SA" dirty="0" smtClean="0"/>
          </a:p>
          <a:p>
            <a:pPr marL="274320" indent="-274320" eaLnBrk="1" fontAlgn="auto" hangingPunct="1">
              <a:spcAft>
                <a:spcPts val="0"/>
              </a:spcAft>
              <a:buClr>
                <a:schemeClr val="accent3"/>
              </a:buClr>
              <a:buFont typeface="Wingdings 2"/>
              <a:buChar char=""/>
              <a:defRPr/>
            </a:pPr>
            <a:r>
              <a:rPr lang="ar-SA" dirty="0" smtClean="0"/>
              <a:t>1)   </a:t>
            </a:r>
            <a:r>
              <a:rPr lang="ar-SA" b="1" dirty="0" smtClean="0"/>
              <a:t>1    15    0     23    10    0     0  11</a:t>
            </a:r>
          </a:p>
          <a:p>
            <a:pPr marL="274320" indent="-274320" eaLnBrk="1" fontAlgn="auto" hangingPunct="1">
              <a:spcAft>
                <a:spcPts val="0"/>
              </a:spcAft>
              <a:buClr>
                <a:schemeClr val="accent3"/>
              </a:buClr>
              <a:buFont typeface="Wingdings 2"/>
              <a:buChar char=""/>
              <a:defRPr/>
            </a:pPr>
            <a:r>
              <a:rPr lang="ar-SA" b="1" dirty="0" smtClean="0"/>
              <a:t>2)  3    12     15   17   11   2   7   5 </a:t>
            </a:r>
            <a:endParaRPr lang="en-US" dirty="0" smtClean="0"/>
          </a:p>
          <a:p>
            <a:r>
              <a:rPr lang="ar-SA" dirty="0" smtClean="0"/>
              <a:t>3)85     79    82   100   45   13   45 </a:t>
            </a:r>
          </a:p>
          <a:p>
            <a:r>
              <a:rPr lang="ar-SA" dirty="0" smtClean="0"/>
              <a:t>4) 11    12  19    80  12   </a:t>
            </a:r>
          </a:p>
          <a:p>
            <a:r>
              <a:rPr lang="ar-SA" dirty="0" smtClean="0"/>
              <a:t>5)    9  8    5    2 77   55  66   10   42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04800" y="5410200"/>
            <a:ext cx="9144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1143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1371600" y="55626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zo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390650"/>
          </a:xfrm>
        </p:spPr>
        <p:txBody>
          <a:bodyPr/>
          <a:lstStyle/>
          <a:p>
            <a:r>
              <a:rPr lang="ar-SA" sz="4800" dirty="0" smtClean="0"/>
              <a:t>مستخدماً خوارزمية </a:t>
            </a:r>
            <a:r>
              <a:rPr lang="ar-SA" sz="48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الترتيب بالاختيار </a:t>
            </a:r>
            <a:r>
              <a:rPr lang="ar-SA" sz="4800" dirty="0" smtClean="0"/>
              <a:t>ترتيب العناصر</a:t>
            </a:r>
            <a:endParaRPr lang="ar-SA" sz="4800" dirty="0"/>
          </a:p>
        </p:txBody>
      </p:sp>
      <p:sp>
        <p:nvSpPr>
          <p:cNvPr id="3" name="عنصر نائب للمحتوى 2"/>
          <p:cNvSpPr>
            <a:spLocks noGrp="1"/>
          </p:cNvSpPr>
          <p:nvPr>
            <p:ph idx="1"/>
          </p:nvPr>
        </p:nvSpPr>
        <p:spPr/>
        <p:txBody>
          <a:bodyPr/>
          <a:lstStyle/>
          <a:p>
            <a:r>
              <a:rPr lang="ar-SA" dirty="0" smtClean="0"/>
              <a:t>1)11  33  2  0   52   41  90 </a:t>
            </a:r>
          </a:p>
          <a:p>
            <a:r>
              <a:rPr lang="ar-SA" dirty="0" smtClean="0"/>
              <a:t>2) 5.40    7.7  4.5    9.8</a:t>
            </a:r>
          </a:p>
          <a:p>
            <a:r>
              <a:rPr lang="ar-SA" dirty="0" smtClean="0"/>
              <a:t>3)  7     8       0     5   </a:t>
            </a:r>
          </a:p>
          <a:p>
            <a:r>
              <a:rPr lang="ar-SA" dirty="0" smtClean="0"/>
              <a:t>4) 90  30  80  40  50  70  20 </a:t>
            </a:r>
          </a:p>
          <a:p>
            <a:r>
              <a:rPr lang="ar-SA" dirty="0" smtClean="0"/>
              <a:t>5)  12    5   71  45  93  13   10  15   18  13  10 0 4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81000" y="5486400"/>
            <a:ext cx="8382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3" y="1196975"/>
            <a:ext cx="9323387" cy="5111750"/>
          </a:xfrm>
        </p:spPr>
        <p:txBody>
          <a:bodyPr>
            <a:normAutofit fontScale="85000" lnSpcReduction="20000"/>
          </a:bodyPr>
          <a:lstStyle/>
          <a:p>
            <a:pPr marL="274320" indent="-274320" algn="l" rtl="0" eaLnBrk="1" fontAlgn="auto" hangingPunct="1">
              <a:spcAft>
                <a:spcPts val="0"/>
              </a:spcAft>
              <a:buClr>
                <a:schemeClr val="accent3"/>
              </a:buClr>
              <a:buFont typeface="Wingdings 2"/>
              <a:buChar char=""/>
              <a:defRPr/>
            </a:pPr>
            <a:r>
              <a:rPr lang="en-US" b="1" dirty="0">
                <a:ea typeface="+mn-ea"/>
              </a:rPr>
              <a:t>Order) : \n\n"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for (int i=0;i&lt;N;i++)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cout&lt;&lt;arr[i]&lt;&lt;"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getch()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void bubble_sort()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for(int out=N-1;out&gt;1;out--)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for (int in=0;in&lt;out;in</a:t>
            </a:r>
            <a:r>
              <a:rPr lang="en-US" b="1" dirty="0" smtClean="0">
                <a:ea typeface="+mn-ea"/>
              </a:rPr>
              <a:t>++)</a:t>
            </a:r>
          </a:p>
          <a:p>
            <a:pPr marL="274320" indent="-274320" algn="l" rtl="0" eaLnBrk="1" fontAlgn="auto" hangingPunct="1">
              <a:spcAft>
                <a:spcPts val="0"/>
              </a:spcAft>
              <a:buClr>
                <a:schemeClr val="accent3"/>
              </a:buClr>
              <a:buFont typeface="Wingdings 2"/>
              <a:buChar char=""/>
              <a:defRPr/>
            </a:pPr>
            <a:r>
              <a:rPr lang="en-US" b="1" dirty="0">
                <a:ea typeface="+mn-ea"/>
              </a:rPr>
              <a:t>if (arr[in]&gt;arr[in+1])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 int temp=arr[in] ;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arr[in]=arr[in+1];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arr[in+1]=temp;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 </a:t>
            </a:r>
            <a:endParaRPr lang="en-US" dirty="0">
              <a:ea typeface="+mn-ea"/>
            </a:endParaRPr>
          </a:p>
          <a:p>
            <a:pPr marL="274320" indent="-274320" algn="l" rtl="0" eaLnBrk="1" fontAlgn="auto" hangingPunct="1">
              <a:spcAft>
                <a:spcPts val="0"/>
              </a:spcAft>
              <a:buClr>
                <a:schemeClr val="accent3"/>
              </a:buClr>
              <a:buFont typeface="Wingdings 2"/>
              <a:buChar char=""/>
              <a:defRPr/>
            </a:pPr>
            <a:r>
              <a:rPr lang="en-US" b="1" dirty="0">
                <a:ea typeface="+mn-ea"/>
              </a:rPr>
              <a:t>}</a:t>
            </a:r>
            <a:r>
              <a:rPr lang="en-US" b="1" dirty="0" smtClean="0">
                <a:ea typeface="+mn-ea"/>
              </a:rPr>
              <a:t> </a:t>
            </a:r>
            <a:endParaRPr lang="en-US" dirty="0">
              <a:ea typeface="+mn-ea"/>
            </a:endParaRPr>
          </a:p>
          <a:p>
            <a:pPr marL="274320" indent="-274320" algn="l" eaLnBrk="1" fontAlgn="auto" hangingPunct="1">
              <a:spcAft>
                <a:spcPts val="0"/>
              </a:spcAft>
              <a:buClr>
                <a:schemeClr val="accent3"/>
              </a:buClr>
              <a:buFont typeface="Wingdings 2"/>
              <a:buChar char=""/>
              <a:defRPr/>
            </a:pPr>
            <a:endParaRPr lang="ar-SA" dirty="0">
              <a:ea typeface="+mn-ea"/>
            </a:endParaRPr>
          </a:p>
        </p:txBody>
      </p:sp>
      <p:pic>
        <p:nvPicPr>
          <p:cNvPr id="4" name="صورة 3" descr="75.JPG"/>
          <p:cNvPicPr>
            <a:picLocks noChangeAspect="1"/>
          </p:cNvPicPr>
          <p:nvPr/>
        </p:nvPicPr>
        <p:blipFill>
          <a:blip r:embed="rId3" cstate="print"/>
          <a:stretch>
            <a:fillRect/>
          </a:stretch>
        </p:blipFill>
        <p:spPr>
          <a:xfrm>
            <a:off x="5943600" y="6019800"/>
            <a:ext cx="3048000" cy="730250"/>
          </a:xfrm>
          <a:prstGeom prst="rect">
            <a:avLst/>
          </a:prstGeom>
        </p:spPr>
      </p:pic>
      <p:sp>
        <p:nvSpPr>
          <p:cNvPr id="6" name="مربع نص 5">
            <a:hlinkClick r:id="rId4" action="ppaction://hlinksldjump"/>
          </p:cNvPr>
          <p:cNvSpPr txBox="1"/>
          <p:nvPr/>
        </p:nvSpPr>
        <p:spPr>
          <a:xfrm>
            <a:off x="6858000" y="6096000"/>
            <a:ext cx="914400" cy="461665"/>
          </a:xfrm>
          <a:prstGeom prst="rect">
            <a:avLst/>
          </a:prstGeom>
          <a:noFill/>
        </p:spPr>
        <p:txBody>
          <a:bodyPr wrap="square" rtlCol="1">
            <a:spAutoFit/>
          </a:bodyPr>
          <a:lstStyle/>
          <a:p>
            <a:r>
              <a:rPr lang="ar-SA" sz="1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endParaRPr lang="ar-SA" sz="12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Tree>
  </p:cSld>
  <p:clrMapOvr>
    <a:masterClrMapping/>
  </p:clrMapOvr>
  <p:transition spd="slow">
    <p:checker/>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447800"/>
          </a:xfrm>
        </p:spPr>
        <p:txBody>
          <a:bodyPr/>
          <a:lstStyle/>
          <a:p>
            <a:r>
              <a:rPr lang="ar-SA" sz="3600" b="1" dirty="0" smtClean="0"/>
              <a:t> </a:t>
            </a:r>
            <a:r>
              <a:rPr lang="ar-SA" sz="3600" dirty="0" smtClean="0"/>
              <a:t>مستخدماً خوارزمية </a:t>
            </a:r>
            <a:r>
              <a:rPr lang="ar-SA" sz="3600" b="1" i="1" spc="100" dirty="0" smtClean="0">
                <a:ln w="18000">
                  <a:solidFill>
                    <a:schemeClr val="accent1">
                      <a:satMod val="200000"/>
                      <a:tint val="72000"/>
                    </a:schemeClr>
                  </a:solidFill>
                  <a:prstDash val="solid"/>
                </a:ln>
                <a:solidFill>
                  <a:schemeClr val="accent5">
                    <a:lumMod val="60000"/>
                    <a:lumOff val="40000"/>
                  </a:schemeClr>
                </a:solidFill>
                <a:effectLst>
                  <a:outerShdw blurRad="25000" dist="20000" dir="16020000" algn="tl">
                    <a:schemeClr val="accent1">
                      <a:satMod val="200000"/>
                      <a:shade val="1000"/>
                      <a:alpha val="60000"/>
                    </a:schemeClr>
                  </a:outerShdw>
                </a:effectLst>
              </a:rPr>
              <a:t>الترتيب بالإدخال </a:t>
            </a:r>
            <a:r>
              <a:rPr lang="ar-SA" sz="3600" dirty="0" smtClean="0"/>
              <a:t>ترتب العناصر ترتيباً تصاعدياً</a:t>
            </a:r>
            <a:endParaRPr lang="ar-SA" sz="3600" dirty="0"/>
          </a:p>
        </p:txBody>
      </p:sp>
      <p:sp>
        <p:nvSpPr>
          <p:cNvPr id="3" name="عنصر نائب للمحتوى 2"/>
          <p:cNvSpPr>
            <a:spLocks noGrp="1"/>
          </p:cNvSpPr>
          <p:nvPr>
            <p:ph idx="1"/>
          </p:nvPr>
        </p:nvSpPr>
        <p:spPr/>
        <p:txBody>
          <a:bodyPr/>
          <a:lstStyle/>
          <a:p>
            <a:r>
              <a:rPr lang="ar-SA" dirty="0" smtClean="0"/>
              <a:t>1) 10   50  10  1 </a:t>
            </a:r>
          </a:p>
          <a:p>
            <a:r>
              <a:rPr lang="ar-SA" dirty="0" smtClean="0"/>
              <a:t>2) 4   4  4  4  4  1  4 </a:t>
            </a:r>
          </a:p>
          <a:p>
            <a:r>
              <a:rPr lang="ar-SA" dirty="0" smtClean="0"/>
              <a:t>3) 1.2   5.5    7.6     9.8    41.82    71.2     </a:t>
            </a:r>
          </a:p>
          <a:p>
            <a:r>
              <a:rPr lang="ar-SA" dirty="0" smtClean="0"/>
              <a:t>4) 70    0   5   40    13    50    2     7 </a:t>
            </a:r>
          </a:p>
          <a:p>
            <a:r>
              <a:rPr lang="ar-SA" dirty="0" smtClean="0"/>
              <a:t>5) 520      410    520    942   587  130   1258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81000" y="5257800"/>
            <a:ext cx="8382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239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467600" y="5144869"/>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dirty="0" smtClean="0"/>
              <a:t>مستخدماً خوارزمية </a:t>
            </a:r>
            <a:r>
              <a:rPr lang="ar-SA" sz="3600" dirty="0" smtClean="0">
                <a:effectLst>
                  <a:glow rad="228600">
                    <a:schemeClr val="accent1">
                      <a:satMod val="175000"/>
                      <a:alpha val="40000"/>
                    </a:schemeClr>
                  </a:glow>
                </a:effectLst>
              </a:rPr>
              <a:t>الترتيب السريع </a:t>
            </a:r>
            <a:r>
              <a:rPr lang="ar-SA" sz="3600" dirty="0" smtClean="0"/>
              <a:t>ترتب العناصر ترتيباً تصاعدياً. </a:t>
            </a:r>
            <a:endParaRPr lang="ar-SA" sz="3600" dirty="0"/>
          </a:p>
        </p:txBody>
      </p:sp>
      <p:sp>
        <p:nvSpPr>
          <p:cNvPr id="3" name="عنصر نائب للمحتوى 2"/>
          <p:cNvSpPr>
            <a:spLocks noGrp="1"/>
          </p:cNvSpPr>
          <p:nvPr>
            <p:ph idx="1"/>
          </p:nvPr>
        </p:nvSpPr>
        <p:spPr/>
        <p:txBody>
          <a:bodyPr/>
          <a:lstStyle/>
          <a:p>
            <a:r>
              <a:rPr lang="ar-SA" dirty="0" smtClean="0"/>
              <a:t>1) 1     5       2      0     6    0  </a:t>
            </a:r>
          </a:p>
          <a:p>
            <a:r>
              <a:rPr lang="ar-SA" dirty="0" smtClean="0"/>
              <a:t>2) 98      63     41    60    10    520  </a:t>
            </a:r>
          </a:p>
          <a:p>
            <a:r>
              <a:rPr lang="ar-SA" dirty="0" smtClean="0"/>
              <a:t>3) 4.5     2   5.9    8    7.9   15  </a:t>
            </a:r>
          </a:p>
          <a:p>
            <a:r>
              <a:rPr lang="ar-SA" dirty="0" smtClean="0"/>
              <a:t>4)  66     44      33    22     11   10   77 </a:t>
            </a:r>
          </a:p>
          <a:p>
            <a:r>
              <a:rPr lang="ar-SA" dirty="0" smtClean="0"/>
              <a:t>5) 4/5    5/8   1/5   4/2   4/8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04800" y="5334000"/>
            <a:ext cx="9144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239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467600" y="5144869"/>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omb dir="vert"/>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400" dirty="0" smtClean="0">
                <a:ea typeface="MCS Erwah S_I normal."/>
                <a:cs typeface="MCS Erwah S_I normal."/>
              </a:rPr>
              <a:t>باستخدام </a:t>
            </a:r>
            <a:r>
              <a:rPr lang="ar-SA" sz="4400" dirty="0" smtClean="0">
                <a:solidFill>
                  <a:srgbClr val="7030A0"/>
                </a:solidFill>
                <a:effectLst>
                  <a:glow rad="228600">
                    <a:schemeClr val="accent3">
                      <a:satMod val="175000"/>
                      <a:alpha val="40000"/>
                    </a:schemeClr>
                  </a:glow>
                </a:effectLst>
                <a:ea typeface="MCS Erwah S_I normal."/>
                <a:cs typeface="MCS Erwah S_I normal."/>
              </a:rPr>
              <a:t>خوارزمية  </a:t>
            </a:r>
            <a:r>
              <a:rPr lang="ar-SA" sz="4400" dirty="0" err="1" smtClean="0">
                <a:solidFill>
                  <a:srgbClr val="7030A0"/>
                </a:solidFill>
                <a:effectLst>
                  <a:glow rad="228600">
                    <a:schemeClr val="accent3">
                      <a:satMod val="175000"/>
                      <a:alpha val="40000"/>
                    </a:schemeClr>
                  </a:glow>
                </a:effectLst>
                <a:ea typeface="MCS Erwah S_I normal."/>
                <a:cs typeface="MCS Erwah S_I normal."/>
              </a:rPr>
              <a:t>شيل</a:t>
            </a:r>
            <a:r>
              <a:rPr lang="ar-SA" sz="4400" dirty="0" smtClean="0">
                <a:solidFill>
                  <a:srgbClr val="7030A0"/>
                </a:solidFill>
                <a:effectLst>
                  <a:glow rad="228600">
                    <a:schemeClr val="accent3">
                      <a:satMod val="175000"/>
                      <a:alpha val="40000"/>
                    </a:schemeClr>
                  </a:glow>
                </a:effectLst>
                <a:ea typeface="MCS Erwah S_I normal."/>
                <a:cs typeface="MCS Erwah S_I normal."/>
              </a:rPr>
              <a:t> </a:t>
            </a:r>
            <a:r>
              <a:rPr lang="ar-SA" sz="4400" dirty="0" smtClean="0">
                <a:ea typeface="MCS Erwah S_I normal."/>
                <a:cs typeface="MCS Erwah S_I normal."/>
              </a:rPr>
              <a:t>رتب العناصر التالية</a:t>
            </a:r>
            <a:endParaRPr lang="ar-SA" sz="4400" dirty="0"/>
          </a:p>
        </p:txBody>
      </p:sp>
      <p:sp>
        <p:nvSpPr>
          <p:cNvPr id="3" name="عنصر نائب للمحتوى 2"/>
          <p:cNvSpPr>
            <a:spLocks noGrp="1"/>
          </p:cNvSpPr>
          <p:nvPr>
            <p:ph idx="1"/>
          </p:nvPr>
        </p:nvSpPr>
        <p:spPr/>
        <p:txBody>
          <a:bodyPr/>
          <a:lstStyle/>
          <a:p>
            <a:r>
              <a:rPr lang="ar-SA" dirty="0" smtClean="0"/>
              <a:t>1) 1    2       4     5     8      7    5      6      3     5  </a:t>
            </a:r>
          </a:p>
          <a:p>
            <a:r>
              <a:rPr lang="ar-SA" dirty="0" smtClean="0"/>
              <a:t>2) 7    9   6  </a:t>
            </a:r>
          </a:p>
          <a:p>
            <a:r>
              <a:rPr lang="ar-SA" dirty="0" smtClean="0"/>
              <a:t>3)  0    0    0    0    0   0      1     0   </a:t>
            </a:r>
          </a:p>
          <a:p>
            <a:r>
              <a:rPr lang="ar-SA" dirty="0" smtClean="0"/>
              <a:t>4)  2.5     7.5     9.5    3.5   5.5 </a:t>
            </a:r>
          </a:p>
          <a:p>
            <a:r>
              <a:rPr lang="ar-SA" dirty="0" smtClean="0"/>
              <a:t>5)  520   420  840   542   789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457200" y="5410200"/>
            <a:ext cx="838200" cy="1477328"/>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smtClean="0"/>
          </a:p>
          <a:p>
            <a:endParaRPr lang="ar-SA" dirty="0"/>
          </a:p>
        </p:txBody>
      </p:sp>
      <p:sp>
        <p:nvSpPr>
          <p:cNvPr id="7" name="سهم للأسفل 6"/>
          <p:cNvSpPr/>
          <p:nvPr/>
        </p:nvSpPr>
        <p:spPr>
          <a:xfrm>
            <a:off x="7239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hlinkClick r:id="rId3" action="ppaction://hlinksldjump"/>
          </p:cNvPr>
          <p:cNvSpPr txBox="1"/>
          <p:nvPr/>
        </p:nvSpPr>
        <p:spPr>
          <a:xfrm>
            <a:off x="7467600" y="5144869"/>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plit orient="vert" dir="in"/>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800" b="1" dirty="0" smtClean="0">
                <a:solidFill>
                  <a:schemeClr val="tx1"/>
                </a:solidFill>
                <a:latin typeface="Traditional Arabic" pitchFamily="18" charset="-78"/>
                <a:cs typeface="Traditional Arabic" pitchFamily="18" charset="-78"/>
              </a:rPr>
              <a:t>باستخدام </a:t>
            </a:r>
            <a:r>
              <a:rPr lang="ar-SA" sz="4800" b="1" i="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raditional Arabic" pitchFamily="18" charset="-78"/>
                <a:cs typeface="Traditional Arabic" pitchFamily="18" charset="-78"/>
              </a:rPr>
              <a:t>الترتيب الرقمي</a:t>
            </a:r>
            <a:r>
              <a:rPr lang="ar-SA" sz="4800" b="1" dirty="0" smtClean="0">
                <a:solidFill>
                  <a:schemeClr val="tx1"/>
                </a:solidFill>
                <a:latin typeface="Traditional Arabic" pitchFamily="18" charset="-78"/>
                <a:cs typeface="Traditional Arabic" pitchFamily="18" charset="-78"/>
              </a:rPr>
              <a:t> رتب العناصر التالية</a:t>
            </a:r>
            <a:endParaRPr lang="ar-SA" sz="4800" dirty="0">
              <a:solidFill>
                <a:schemeClr val="tx1"/>
              </a:solidFill>
            </a:endParaRPr>
          </a:p>
        </p:txBody>
      </p:sp>
      <p:sp>
        <p:nvSpPr>
          <p:cNvPr id="3" name="عنصر نائب للمحتوى 2"/>
          <p:cNvSpPr>
            <a:spLocks noGrp="1"/>
          </p:cNvSpPr>
          <p:nvPr>
            <p:ph idx="1"/>
          </p:nvPr>
        </p:nvSpPr>
        <p:spPr/>
        <p:txBody>
          <a:bodyPr/>
          <a:lstStyle/>
          <a:p>
            <a:r>
              <a:rPr lang="ar-SA" dirty="0" smtClean="0"/>
              <a:t>1) 5   7   8  </a:t>
            </a:r>
          </a:p>
          <a:p>
            <a:r>
              <a:rPr lang="ar-SA" dirty="0" smtClean="0"/>
              <a:t>2 )  52  10   60  30  84   75  12   120 </a:t>
            </a:r>
          </a:p>
          <a:p>
            <a:r>
              <a:rPr lang="ar-SA" dirty="0" smtClean="0"/>
              <a:t>3) 1.5   8.77    19.5   1.9 </a:t>
            </a:r>
          </a:p>
          <a:p>
            <a:r>
              <a:rPr lang="ar-SA" dirty="0" smtClean="0"/>
              <a:t>4) 88  1  5  42  1  0    55    7  </a:t>
            </a:r>
          </a:p>
          <a:p>
            <a:r>
              <a:rPr lang="ar-SA" dirty="0" smtClean="0"/>
              <a:t>5) 8     6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304800" y="5257800"/>
            <a:ext cx="9144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239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467600" y="5144869"/>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390650"/>
          </a:xfrm>
        </p:spPr>
        <p:txBody>
          <a:bodyPr/>
          <a:lstStyle/>
          <a:p>
            <a:pPr algn="ctr"/>
            <a:r>
              <a:rPr lang="ar-SA" sz="4000" dirty="0" smtClean="0">
                <a:ea typeface="MCS Erwah S_I normal."/>
                <a:cs typeface="MCS Erwah S_I normal."/>
              </a:rPr>
              <a:t>باستخدام </a:t>
            </a:r>
            <a:r>
              <a:rPr lang="ar-SA" sz="4000" b="1" i="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a typeface="MCS Erwah S_I normal."/>
                <a:cs typeface="MCS Erwah S_I normal."/>
              </a:rPr>
              <a:t>خوارزمية </a:t>
            </a:r>
            <a:r>
              <a:rPr lang="ar-SA" sz="4000" b="1" i="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الدمج </a:t>
            </a:r>
            <a:r>
              <a:rPr lang="ar-SA" sz="4000" dirty="0" smtClean="0">
                <a:ea typeface="MCS Erwah S_I normal."/>
                <a:cs typeface="MCS Erwah S_I normal."/>
              </a:rPr>
              <a:t>أدمج العناصر التالية</a:t>
            </a:r>
            <a:endParaRPr lang="ar-SA" sz="4000" dirty="0"/>
          </a:p>
        </p:txBody>
      </p:sp>
      <p:sp>
        <p:nvSpPr>
          <p:cNvPr id="3" name="عنصر نائب للمحتوى 2"/>
          <p:cNvSpPr>
            <a:spLocks noGrp="1"/>
          </p:cNvSpPr>
          <p:nvPr>
            <p:ph idx="1"/>
          </p:nvPr>
        </p:nvSpPr>
        <p:spPr/>
        <p:txBody>
          <a:bodyPr/>
          <a:lstStyle/>
          <a:p>
            <a:r>
              <a:rPr lang="ar-SA" dirty="0" smtClean="0"/>
              <a:t>1)  4  5  0  1  2  </a:t>
            </a:r>
          </a:p>
          <a:p>
            <a:r>
              <a:rPr lang="ar-SA" dirty="0" smtClean="0"/>
              <a:t>2)  85  40  60  10  52  </a:t>
            </a:r>
          </a:p>
          <a:p>
            <a:r>
              <a:rPr lang="ar-SA" dirty="0" smtClean="0"/>
              <a:t>3)  85  1   0   4</a:t>
            </a:r>
          </a:p>
          <a:p>
            <a:r>
              <a:rPr lang="ar-SA" dirty="0" smtClean="0"/>
              <a:t>4)6   8   0  5   8   4 </a:t>
            </a:r>
          </a:p>
          <a:p>
            <a:r>
              <a:rPr lang="ar-SA" smtClean="0"/>
              <a:t>5)   888   545  845  0  45  5  84   10 </a:t>
            </a:r>
            <a:endParaRPr lang="ar-SA" dirty="0"/>
          </a:p>
        </p:txBody>
      </p:sp>
      <p:sp>
        <p:nvSpPr>
          <p:cNvPr id="4" name="سهم لأعلى 3"/>
          <p:cNvSpPr/>
          <p:nvPr/>
        </p:nvSpPr>
        <p:spPr>
          <a:xfrm>
            <a:off x="228600" y="4953000"/>
            <a:ext cx="14478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04800" y="5334000"/>
            <a:ext cx="9906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Ba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dirty="0" smtClean="0"/>
              <a:t>قوم بترتيب العناصر التالية باستخدام طريقة </a:t>
            </a:r>
            <a:r>
              <a:rPr lang="ar-SA" sz="3600" b="1" i="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الدمج المتوازي ذو المسارين</a:t>
            </a:r>
            <a:endParaRPr lang="ar-SA" sz="3600" i="1" dirty="0">
              <a:solidFill>
                <a:schemeClr val="tx2">
                  <a:lumMod val="75000"/>
                </a:schemeClr>
              </a:solidFill>
            </a:endParaRPr>
          </a:p>
        </p:txBody>
      </p:sp>
      <p:sp>
        <p:nvSpPr>
          <p:cNvPr id="3" name="عنصر نائب للمحتوى 2"/>
          <p:cNvSpPr>
            <a:spLocks noGrp="1"/>
          </p:cNvSpPr>
          <p:nvPr>
            <p:ph idx="1"/>
          </p:nvPr>
        </p:nvSpPr>
        <p:spPr/>
        <p:txBody>
          <a:bodyPr/>
          <a:lstStyle/>
          <a:p>
            <a:r>
              <a:rPr lang="ar-SA" dirty="0" smtClean="0"/>
              <a:t>1) 6   8    6    2  8  </a:t>
            </a:r>
          </a:p>
          <a:p>
            <a:r>
              <a:rPr lang="ar-SA" dirty="0" smtClean="0"/>
              <a:t>2) 88   99  65   25   87 </a:t>
            </a:r>
          </a:p>
          <a:p>
            <a:r>
              <a:rPr lang="ar-SA" dirty="0" smtClean="0"/>
              <a:t>3)  2.8   9.6   8.8  </a:t>
            </a:r>
          </a:p>
          <a:p>
            <a:r>
              <a:rPr lang="ar-SA" dirty="0" smtClean="0"/>
              <a:t>4)  8     7   2  </a:t>
            </a:r>
          </a:p>
          <a:p>
            <a:r>
              <a:rPr lang="ar-SA" dirty="0" smtClean="0"/>
              <a:t>5)  855    795    258   5.8   11.9 </a:t>
            </a:r>
          </a:p>
          <a:p>
            <a:endParaRPr lang="ar-SA" dirty="0"/>
          </a:p>
        </p:txBody>
      </p:sp>
      <p:sp>
        <p:nvSpPr>
          <p:cNvPr id="4" name="سهم لأعلى 3"/>
          <p:cNvSpPr/>
          <p:nvPr/>
        </p:nvSpPr>
        <p:spPr>
          <a:xfrm>
            <a:off x="228600" y="4953000"/>
            <a:ext cx="16002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533400" y="5334000"/>
            <a:ext cx="9144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lus/>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reflection blurRad="6350" stA="50000" endA="300" endPos="55500" dist="50800" dir="5400000" sy="-100000" algn="bl" rotWithShape="0"/>
          </a:effectLst>
        </p:spPr>
        <p:txBody>
          <a:bodyPr/>
          <a:lstStyle/>
          <a:p>
            <a:r>
              <a:rPr lang="ar-SA" sz="6000" dirty="0" smtClean="0"/>
              <a:t>رتب العناصر التالية بطريقة </a:t>
            </a:r>
            <a:r>
              <a:rPr lang="ar-SA" sz="6000" dirty="0" smtClean="0">
                <a:effectLst>
                  <a:glow rad="228600">
                    <a:schemeClr val="accent3">
                      <a:satMod val="175000"/>
                      <a:alpha val="40000"/>
                    </a:schemeClr>
                  </a:glow>
                </a:effectLst>
              </a:rPr>
              <a:t>ترتيب المؤشرات</a:t>
            </a:r>
            <a:endParaRPr lang="ar-SA" sz="6000" dirty="0">
              <a:effectLst>
                <a:glow rad="228600">
                  <a:schemeClr val="accent3">
                    <a:satMod val="175000"/>
                    <a:alpha val="40000"/>
                  </a:schemeClr>
                </a:glow>
              </a:effectLst>
            </a:endParaRPr>
          </a:p>
        </p:txBody>
      </p:sp>
      <p:sp>
        <p:nvSpPr>
          <p:cNvPr id="3" name="عنصر نائب للمحتوى 2"/>
          <p:cNvSpPr>
            <a:spLocks noGrp="1"/>
          </p:cNvSpPr>
          <p:nvPr>
            <p:ph idx="1"/>
          </p:nvPr>
        </p:nvSpPr>
        <p:spPr/>
        <p:txBody>
          <a:bodyPr/>
          <a:lstStyle/>
          <a:p>
            <a:r>
              <a:rPr lang="ar-SA" dirty="0" smtClean="0"/>
              <a:t>1) 5    8    9   6   8  </a:t>
            </a:r>
          </a:p>
          <a:p>
            <a:r>
              <a:rPr lang="ar-SA" dirty="0" smtClean="0"/>
              <a:t>2)   8   5   2   0   7     6   2     </a:t>
            </a:r>
          </a:p>
          <a:p>
            <a:r>
              <a:rPr lang="ar-SA" dirty="0" smtClean="0"/>
              <a:t>3)  99    65    87     32    41    85  </a:t>
            </a:r>
          </a:p>
          <a:p>
            <a:r>
              <a:rPr lang="ar-SA" dirty="0" smtClean="0"/>
              <a:t>4)  1         8      9           10</a:t>
            </a:r>
          </a:p>
          <a:p>
            <a:r>
              <a:rPr lang="ar-SA" dirty="0" smtClean="0"/>
              <a:t>5)  1       54      2       84     3      47</a:t>
            </a:r>
          </a:p>
          <a:p>
            <a:endParaRPr lang="ar-SA" dirty="0"/>
          </a:p>
        </p:txBody>
      </p:sp>
      <p:sp>
        <p:nvSpPr>
          <p:cNvPr id="4" name="سهم لأعلى 3"/>
          <p:cNvSpPr/>
          <p:nvPr/>
        </p:nvSpPr>
        <p:spPr>
          <a:xfrm>
            <a:off x="228600" y="4953000"/>
            <a:ext cx="15240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533400" y="5410200"/>
            <a:ext cx="8382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2390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467600" y="5144869"/>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ircl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dirty="0" smtClean="0"/>
              <a:t>باستخدام خوارزمية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Topological Sort</a:t>
            </a:r>
            <a:r>
              <a:rPr lang="ar-SA" sz="3600" dirty="0" smtClean="0"/>
              <a:t> رتب الحروف التالية</a:t>
            </a:r>
            <a:endParaRPr lang="ar-SA" sz="3600" dirty="0"/>
          </a:p>
        </p:txBody>
      </p:sp>
      <p:sp>
        <p:nvSpPr>
          <p:cNvPr id="3" name="عنصر نائب للمحتوى 2"/>
          <p:cNvSpPr>
            <a:spLocks noGrp="1"/>
          </p:cNvSpPr>
          <p:nvPr>
            <p:ph idx="1"/>
          </p:nvPr>
        </p:nvSpPr>
        <p:spPr/>
        <p:txBody>
          <a:bodyPr/>
          <a:lstStyle/>
          <a:p>
            <a:r>
              <a:rPr lang="en-US" dirty="0" smtClean="0"/>
              <a:t>   1) a        f        y      x    e    I      a     g     v   </a:t>
            </a:r>
          </a:p>
          <a:p>
            <a:r>
              <a:rPr lang="en-US" dirty="0" smtClean="0"/>
              <a:t>2)  e     t      y    o    m    o   a   s  t   z    p    </a:t>
            </a:r>
          </a:p>
          <a:p>
            <a:r>
              <a:rPr lang="en-US" dirty="0" smtClean="0"/>
              <a:t>3) e   r   I                                                      </a:t>
            </a:r>
            <a:r>
              <a:rPr lang="ar-SA" dirty="0" smtClean="0"/>
              <a:t>  </a:t>
            </a:r>
          </a:p>
          <a:p>
            <a:r>
              <a:rPr lang="en-US" dirty="0" smtClean="0"/>
              <a:t>4)   y  I   v   m   v  c  d  h  s  a                       </a:t>
            </a:r>
            <a:r>
              <a:rPr lang="ar-SA" dirty="0" smtClean="0"/>
              <a:t>  </a:t>
            </a:r>
          </a:p>
          <a:p>
            <a:r>
              <a:rPr lang="en-US" dirty="0" smtClean="0"/>
              <a:t>5)    j     t   w   q   d   x   z   l   p   k   h  s    r   u</a:t>
            </a:r>
            <a:endParaRPr lang="ar-SA" dirty="0" smtClean="0"/>
          </a:p>
          <a:p>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381000" y="5334000"/>
            <a:ext cx="914400" cy="1200329"/>
          </a:xfrm>
          <a:prstGeom prst="rect">
            <a:avLst/>
          </a:prstGeom>
          <a:noFill/>
        </p:spPr>
        <p:txBody>
          <a:bodyPr wrap="square" rtlCol="1">
            <a:spAutoFit/>
          </a:bodyPr>
          <a:lstStyle/>
          <a:p>
            <a:r>
              <a:rPr lang="ar-SA" dirty="0" smtClean="0">
                <a:solidFill>
                  <a:srgbClr val="FFFF00"/>
                </a:solidFill>
              </a:rPr>
              <a:t>الرجوع إلي التمارين</a:t>
            </a:r>
          </a:p>
          <a:p>
            <a:endParaRPr lang="ar-SA" dirty="0"/>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800" dirty="0" smtClean="0">
                <a:latin typeface="Times New Roman" pitchFamily="18" charset="0"/>
                <a:cs typeface="Arial" pitchFamily="34" charset="0"/>
              </a:rPr>
              <a:t>كون شجرة </a:t>
            </a:r>
            <a:r>
              <a:rPr lang="ar-SA" sz="48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Arial" pitchFamily="34" charset="0"/>
              </a:rPr>
              <a:t>البحث الثنائي </a:t>
            </a:r>
            <a:r>
              <a:rPr lang="ar-SA" sz="4800" dirty="0" smtClean="0">
                <a:latin typeface="Times New Roman" pitchFamily="18" charset="0"/>
                <a:cs typeface="Arial" pitchFamily="34" charset="0"/>
              </a:rPr>
              <a:t>للعناصر التالية</a:t>
            </a:r>
            <a:endParaRPr lang="ar-SA" sz="5400" dirty="0"/>
          </a:p>
        </p:txBody>
      </p:sp>
      <p:sp>
        <p:nvSpPr>
          <p:cNvPr id="3" name="عنصر نائب للمحتوى 2"/>
          <p:cNvSpPr>
            <a:spLocks noGrp="1"/>
          </p:cNvSpPr>
          <p:nvPr>
            <p:ph idx="1"/>
          </p:nvPr>
        </p:nvSpPr>
        <p:spPr/>
        <p:txBody>
          <a:bodyPr/>
          <a:lstStyle/>
          <a:p>
            <a:r>
              <a:rPr lang="ar-SA" dirty="0" smtClean="0"/>
              <a:t>1)   5     4        3     9</a:t>
            </a:r>
          </a:p>
          <a:p>
            <a:pPr marL="514350" indent="-514350">
              <a:buAutoNum type="arabicParenR" startAt="2"/>
            </a:pPr>
            <a:r>
              <a:rPr lang="ar-SA" dirty="0" smtClean="0"/>
              <a:t>55    84   10   60    77    88  </a:t>
            </a:r>
          </a:p>
          <a:p>
            <a:pPr marL="514350" indent="-514350">
              <a:buAutoNum type="arabicParenR" startAt="2"/>
            </a:pPr>
            <a:r>
              <a:rPr lang="ar-SA" dirty="0" smtClean="0"/>
              <a:t>3)   8.5      5.5     8.6   2.8 </a:t>
            </a:r>
          </a:p>
          <a:p>
            <a:pPr marL="514350" indent="-514350">
              <a:buAutoNum type="arabicParenR" startAt="2"/>
            </a:pPr>
            <a:r>
              <a:rPr lang="ar-SA" dirty="0" smtClean="0"/>
              <a:t>4)     11   22     84   30   75     12 </a:t>
            </a:r>
          </a:p>
          <a:p>
            <a:pPr marL="514350" indent="-514350">
              <a:buAutoNum type="arabicParenR" startAt="2"/>
            </a:pPr>
            <a:r>
              <a:rPr lang="ar-SA" dirty="0" smtClean="0"/>
              <a:t>5)   5     8     9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7" name="سهم للأسفل 6"/>
          <p:cNvSpPr/>
          <p:nvPr/>
        </p:nvSpPr>
        <p:spPr>
          <a:xfrm>
            <a:off x="7162800" y="51054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hlinkClick r:id="rId3" action="ppaction://hlinksldjump"/>
          </p:cNvPr>
          <p:cNvSpPr txBox="1"/>
          <p:nvPr/>
        </p:nvSpPr>
        <p:spPr>
          <a:xfrm>
            <a:off x="7391400" y="55626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تمارين  أضافية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over dir="d"/>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1935163"/>
            <a:ext cx="8229600" cy="4694237"/>
          </a:xfrm>
        </p:spPr>
        <p:txBody>
          <a:bodyPr/>
          <a:lstStyle/>
          <a:p>
            <a:r>
              <a:rPr lang="ar-SA" dirty="0" smtClean="0"/>
              <a:t>سؤال </a:t>
            </a:r>
          </a:p>
          <a:p>
            <a:r>
              <a:rPr lang="ar-S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عن طريق خوارزمية شجرة </a:t>
            </a:r>
            <a:r>
              <a:rPr lang="ar-SA"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اليحث</a:t>
            </a:r>
            <a:r>
              <a:rPr lang="ar-S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الثنائية  قوم بالتالي </a:t>
            </a:r>
          </a:p>
          <a:p>
            <a:endParaRPr lang="ar-SA" dirty="0" smtClean="0"/>
          </a:p>
          <a:p>
            <a:r>
              <a:rPr lang="ar-SA" dirty="0" smtClean="0"/>
              <a:t> ارسم الشجرة  </a:t>
            </a:r>
          </a:p>
          <a:p>
            <a:endParaRPr lang="ar-SA" dirty="0" smtClean="0"/>
          </a:p>
          <a:p>
            <a:r>
              <a:rPr lang="ar-SA" dirty="0" smtClean="0"/>
              <a:t>أحذف العنصر  8</a:t>
            </a:r>
          </a:p>
          <a:p>
            <a:endParaRPr lang="ar-SA" dirty="0" smtClean="0"/>
          </a:p>
          <a:p>
            <a:r>
              <a:rPr lang="ar-SA" dirty="0" smtClean="0"/>
              <a:t>أضف العنصر  11</a:t>
            </a:r>
          </a:p>
          <a:p>
            <a:endParaRPr lang="ar-SA" dirty="0" smtClean="0"/>
          </a:p>
          <a:p>
            <a:r>
              <a:rPr lang="ar-SA" dirty="0" err="1" smtClean="0"/>
              <a:t>الارقام</a:t>
            </a:r>
            <a:r>
              <a:rPr lang="ar-SA" dirty="0" smtClean="0"/>
              <a:t> التالية     8  5   1   6  9  7  3  15  14 </a:t>
            </a:r>
            <a:endParaRPr lang="ar-SA" dirty="0"/>
          </a:p>
        </p:txBody>
      </p:sp>
      <p:sp>
        <p:nvSpPr>
          <p:cNvPr id="4" name="سهم للأسفل 3"/>
          <p:cNvSpPr/>
          <p:nvPr/>
        </p:nvSpPr>
        <p:spPr>
          <a:xfrm>
            <a:off x="685800" y="5257800"/>
            <a:ext cx="12192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457200" y="6260068"/>
            <a:ext cx="1066800" cy="369332"/>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تابع</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سهم لأعلى 5"/>
          <p:cNvSpPr/>
          <p:nvPr/>
        </p:nvSpPr>
        <p:spPr>
          <a:xfrm>
            <a:off x="609600" y="44958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990600" y="48768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Tree>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7.JPG"/>
          <p:cNvPicPr>
            <a:picLocks noChangeAspect="1"/>
          </p:cNvPicPr>
          <p:nvPr/>
        </p:nvPicPr>
        <p:blipFill>
          <a:blip r:embed="rId2" cstate="print"/>
          <a:stretch>
            <a:fillRect/>
          </a:stretch>
        </p:blipFill>
        <p:spPr>
          <a:xfrm>
            <a:off x="755576" y="1412776"/>
            <a:ext cx="8102600" cy="2997200"/>
          </a:xfrm>
          <a:prstGeom prst="rect">
            <a:avLst/>
          </a:prstGeom>
        </p:spPr>
      </p:pic>
      <p:sp>
        <p:nvSpPr>
          <p:cNvPr id="6" name="مربع نص 5"/>
          <p:cNvSpPr txBox="1"/>
          <p:nvPr/>
        </p:nvSpPr>
        <p:spPr>
          <a:xfrm>
            <a:off x="5580112" y="2708920"/>
            <a:ext cx="3024336" cy="707886"/>
          </a:xfrm>
          <a:prstGeom prst="rect">
            <a:avLst/>
          </a:prstGeom>
          <a:noFill/>
        </p:spPr>
        <p:txBody>
          <a:bodyPr wrap="square" rtlCol="1">
            <a:spAutoFit/>
          </a:bodyPr>
          <a:lstStyle/>
          <a:p>
            <a:r>
              <a:rPr lang="ar-SA" sz="4000" b="1" dirty="0" smtClean="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cs typeface="Arial" pitchFamily="34" charset="0"/>
              </a:rPr>
              <a:t>الترتيب </a:t>
            </a:r>
            <a:r>
              <a:rPr lang="ar-SA" sz="4000" b="1" dirty="0" err="1" smtClean="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cs typeface="Arial" pitchFamily="34" charset="0"/>
              </a:rPr>
              <a:t>بالإختيار</a:t>
            </a:r>
            <a:endParaRPr lang="ar-SA" sz="4000" dirty="0">
              <a:solidFill>
                <a:schemeClr val="bg2"/>
              </a:solidFill>
            </a:endParaRPr>
          </a:p>
        </p:txBody>
      </p:sp>
      <p:sp>
        <p:nvSpPr>
          <p:cNvPr id="7" name="مربع نص 6"/>
          <p:cNvSpPr txBox="1"/>
          <p:nvPr/>
        </p:nvSpPr>
        <p:spPr>
          <a:xfrm>
            <a:off x="1259632" y="2708920"/>
            <a:ext cx="2808312" cy="646331"/>
          </a:xfrm>
          <a:prstGeom prst="rect">
            <a:avLst/>
          </a:prstGeom>
          <a:noFill/>
        </p:spPr>
        <p:txBody>
          <a:bodyPr wrap="square" rtlCol="1">
            <a:spAutoFit/>
          </a:bodyPr>
          <a:lstStyle/>
          <a:p>
            <a:r>
              <a:rPr lang="ar-SA" sz="3600" b="1" dirty="0" smtClean="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cs typeface="Arial" pitchFamily="34" charset="0"/>
              </a:rPr>
              <a:t>الترتيب </a:t>
            </a:r>
            <a:r>
              <a:rPr lang="ar-SA" sz="3600" b="1" dirty="0" err="1" smtClean="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cs typeface="Arial" pitchFamily="34" charset="0"/>
              </a:rPr>
              <a:t>بالإختيار</a:t>
            </a:r>
            <a:endParaRPr lang="ar-SA" sz="3600" dirty="0">
              <a:solidFill>
                <a:schemeClr val="bg2"/>
              </a:solidFill>
            </a:endParaRPr>
          </a:p>
        </p:txBody>
      </p:sp>
      <p:sp>
        <p:nvSpPr>
          <p:cNvPr id="8" name="مربع نص 7"/>
          <p:cNvSpPr txBox="1"/>
          <p:nvPr/>
        </p:nvSpPr>
        <p:spPr>
          <a:xfrm>
            <a:off x="3779912" y="2771636"/>
            <a:ext cx="1728192" cy="369332"/>
          </a:xfrm>
          <a:prstGeom prst="rect">
            <a:avLst/>
          </a:prstGeom>
          <a:noFill/>
        </p:spPr>
        <p:txBody>
          <a:bodyPr wrap="square" rtlCol="1">
            <a:spAutoFit/>
          </a:bodyPr>
          <a:lstStyle/>
          <a:p>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الترتيب </a:t>
            </a:r>
            <a:r>
              <a:rPr lang="ar-S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بالإختيار</a:t>
            </a:r>
            <a:endPar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advTm="4000">
    <p:newsflash/>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26391" t="13201" r="24655" b="57288"/>
          <a:stretch>
            <a:fillRect/>
          </a:stretch>
        </p:blipFill>
        <p:spPr bwMode="auto">
          <a:xfrm>
            <a:off x="1143000" y="533400"/>
            <a:ext cx="7162800" cy="3809999"/>
          </a:xfrm>
          <a:prstGeom prst="rect">
            <a:avLst/>
          </a:prstGeom>
          <a:noFill/>
          <a:ln w="9525">
            <a:noFill/>
            <a:miter lim="800000"/>
            <a:headEnd/>
            <a:tailEnd/>
          </a:ln>
          <a:effectLst/>
        </p:spPr>
      </p:pic>
      <p:sp>
        <p:nvSpPr>
          <p:cNvPr id="5" name="مربع نص 4"/>
          <p:cNvSpPr txBox="1"/>
          <p:nvPr/>
        </p:nvSpPr>
        <p:spPr>
          <a:xfrm>
            <a:off x="1600200" y="4953000"/>
            <a:ext cx="6477000" cy="646331"/>
          </a:xfrm>
          <a:prstGeom prst="rect">
            <a:avLst/>
          </a:prstGeom>
          <a:noFill/>
        </p:spPr>
        <p:txBody>
          <a:bodyPr wrap="square" rtlCol="1">
            <a:spAutoFit/>
          </a:bodyPr>
          <a:lstStyle/>
          <a:p>
            <a:r>
              <a:rPr lang="ar-SA" dirty="0" smtClean="0"/>
              <a:t>أشرح هذي الشجرة وبين كيف تم ربط الحروف  وأذكر معني كل مصطلح والهدف من المصطلح ؟ </a:t>
            </a:r>
            <a:endParaRPr lang="ar-SA" dirty="0"/>
          </a:p>
        </p:txBody>
      </p:sp>
      <p:sp>
        <p:nvSpPr>
          <p:cNvPr id="6" name="سهم لأعلى 5"/>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8" name="سهم للأسفل 7"/>
          <p:cNvSpPr/>
          <p:nvPr/>
        </p:nvSpPr>
        <p:spPr>
          <a:xfrm>
            <a:off x="7467600" y="54864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hlinkClick r:id="rId4" action="ppaction://hlinksldjump"/>
          </p:cNvPr>
          <p:cNvSpPr txBox="1"/>
          <p:nvPr/>
        </p:nvSpPr>
        <p:spPr>
          <a:xfrm>
            <a:off x="7696200" y="62484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buNone/>
            </a:pPr>
            <a:r>
              <a:rPr lang="ar-SA"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سؤال  خاصة بخوارزمية </a:t>
            </a:r>
            <a:r>
              <a:rPr lang="ar-SA" b="1" dirty="0" err="1"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شيل</a:t>
            </a:r>
            <a:r>
              <a:rPr lang="ar-SA"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 </a:t>
            </a:r>
          </a:p>
          <a:p>
            <a:endParaRPr lang="ar-SA" dirty="0" smtClean="0"/>
          </a:p>
          <a:p>
            <a:pPr>
              <a:buNone/>
            </a:pPr>
            <a:r>
              <a:rPr lang="ar-SA" dirty="0" smtClean="0"/>
              <a:t>أكتب خصائص خوارزمية </a:t>
            </a:r>
            <a:r>
              <a:rPr lang="ar-SA" dirty="0" err="1" smtClean="0"/>
              <a:t>شيل</a:t>
            </a:r>
            <a:r>
              <a:rPr lang="ar-SA" dirty="0" smtClean="0"/>
              <a:t> ؟ </a:t>
            </a:r>
          </a:p>
          <a:p>
            <a:endParaRPr lang="ar-SA" dirty="0" smtClean="0"/>
          </a:p>
          <a:p>
            <a:pPr>
              <a:buNone/>
            </a:pPr>
            <a:r>
              <a:rPr lang="ar-SA" dirty="0" smtClean="0"/>
              <a:t> أشرح قوانين  خوارزمية  </a:t>
            </a:r>
            <a:r>
              <a:rPr lang="ar-SA" dirty="0" err="1" smtClean="0"/>
              <a:t>شيل</a:t>
            </a:r>
            <a:r>
              <a:rPr lang="ar-SA" dirty="0" smtClean="0"/>
              <a:t>    ؟</a:t>
            </a:r>
          </a:p>
          <a:p>
            <a:pPr>
              <a:buNone/>
            </a:pPr>
            <a:endParaRPr lang="ar-SA" dirty="0" smtClean="0"/>
          </a:p>
          <a:p>
            <a:pPr>
              <a:buNone/>
            </a:pPr>
            <a:r>
              <a:rPr lang="ar-SA" dirty="0" smtClean="0"/>
              <a:t>مستخدماً مثال ومبين الفجوة في المثال ؟</a:t>
            </a:r>
          </a:p>
          <a:p>
            <a:pPr>
              <a:buNone/>
            </a:pPr>
            <a:endParaRPr lang="ar-SA" dirty="0" smtClean="0"/>
          </a:p>
        </p:txBody>
      </p:sp>
      <p:sp>
        <p:nvSpPr>
          <p:cNvPr id="4" name="سهم للأسفل 3"/>
          <p:cNvSpPr/>
          <p:nvPr/>
        </p:nvSpPr>
        <p:spPr>
          <a:xfrm>
            <a:off x="73914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7620000" y="6019800"/>
            <a:ext cx="990600" cy="381000"/>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تابع</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سهم لأعلى 5"/>
          <p:cNvSpPr/>
          <p:nvPr/>
        </p:nvSpPr>
        <p:spPr>
          <a:xfrm>
            <a:off x="228600" y="5000636"/>
            <a:ext cx="1700194" cy="11906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285720" y="5366579"/>
            <a:ext cx="1500198" cy="276999"/>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ar-SA" sz="1200" b="1" dirty="0" smtClean="0">
                <a:ln>
                  <a:prstDash val="solid"/>
                </a:ln>
                <a:solidFill>
                  <a:srgbClr val="FF0000"/>
                </a:solidFill>
                <a:effectLst>
                  <a:outerShdw blurRad="88000" dist="50800" dir="5040000" algn="tl">
                    <a:schemeClr val="accent4">
                      <a:tint val="80000"/>
                      <a:satMod val="250000"/>
                      <a:alpha val="45000"/>
                    </a:schemeClr>
                  </a:outerShdw>
                </a:effectLst>
              </a:rPr>
              <a:t>الرجوع إلي قاتمة التمارين</a:t>
            </a:r>
            <a:endParaRPr lang="ar-SA" sz="1200" b="1" dirty="0">
              <a:ln>
                <a:prstDash val="solid"/>
              </a:ln>
              <a:solidFill>
                <a:srgbClr val="FF0000"/>
              </a:solidFill>
              <a:effectLst>
                <a:outerShdw blurRad="88000" dist="50800" dir="5040000" algn="tl">
                  <a:schemeClr val="accent4">
                    <a:tint val="80000"/>
                    <a:satMod val="250000"/>
                    <a:alpha val="45000"/>
                  </a:schemeClr>
                </a:outerShdw>
              </a:effectLst>
            </a:endParaRPr>
          </a:p>
        </p:txBody>
      </p:sp>
    </p:spTree>
  </p:cSld>
  <p:clrMapOvr>
    <a:masterClrMapping/>
  </p:clrMapOvr>
  <p:transition>
    <p:wheel spokes="3"/>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عنصر نائب للمحتوى 4"/>
          <p:cNvSpPr>
            <a:spLocks noGrp="1"/>
          </p:cNvSpPr>
          <p:nvPr>
            <p:ph idx="1"/>
          </p:nvPr>
        </p:nvSpPr>
        <p:spPr/>
        <p:txBody>
          <a:bodyPr/>
          <a:lstStyle/>
          <a:p>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75000"/>
                  </a:schemeClr>
                </a:solidFill>
                <a:effectLst>
                  <a:outerShdw blurRad="50800" dist="40000" dir="5400000" algn="tl" rotWithShape="0">
                    <a:srgbClr val="000000">
                      <a:shade val="5000"/>
                      <a:satMod val="120000"/>
                      <a:alpha val="33000"/>
                    </a:srgbClr>
                  </a:outerShdw>
                </a:effectLst>
              </a:rPr>
              <a:t>  سؤال عن الترتيب بالتجزئة </a:t>
            </a:r>
          </a:p>
          <a:p>
            <a:endParaRPr lang="ar-SA" b="1" dirty="0" smtClean="0"/>
          </a:p>
          <a:p>
            <a:r>
              <a:rPr lang="ar-SA" b="1" dirty="0" smtClean="0"/>
              <a:t> هل نفس خوارزمية </a:t>
            </a:r>
            <a:r>
              <a:rPr lang="ar-SA" b="1" dirty="0" err="1" smtClean="0"/>
              <a:t>شيل</a:t>
            </a:r>
            <a:r>
              <a:rPr lang="ar-SA" b="1" dirty="0" smtClean="0"/>
              <a:t> أم هنالك فرق بينهما ؟</a:t>
            </a:r>
          </a:p>
          <a:p>
            <a:endParaRPr lang="ar-SA" b="1" dirty="0" smtClean="0"/>
          </a:p>
          <a:p>
            <a:r>
              <a:rPr lang="ar-SA" b="1" dirty="0" smtClean="0"/>
              <a:t>وضح طريقة عمل هذي الخوارزمية ؟</a:t>
            </a:r>
          </a:p>
          <a:p>
            <a:endParaRPr lang="ar-SA" b="1" dirty="0" smtClean="0"/>
          </a:p>
          <a:p>
            <a:r>
              <a:rPr lang="ar-SA" b="1" dirty="0" smtClean="0"/>
              <a:t>أكتب الخوارزمية ؟</a:t>
            </a:r>
          </a:p>
          <a:p>
            <a:endParaRPr lang="ar-SA" b="1" dirty="0" smtClean="0"/>
          </a:p>
          <a:p>
            <a:endParaRPr lang="ar-SA" dirty="0"/>
          </a:p>
        </p:txBody>
      </p:sp>
      <p:sp>
        <p:nvSpPr>
          <p:cNvPr id="6" name="سهم لأعلى 5"/>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8" name="سهم للأسفل 7"/>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over dir="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spc="100" dirty="0" smtClean="0">
                <a:ln w="18000">
                  <a:solidFill>
                    <a:schemeClr val="accent1">
                      <a:satMod val="200000"/>
                      <a:tint val="72000"/>
                    </a:schemeClr>
                  </a:solidFill>
                  <a:prstDash val="solid"/>
                </a:ln>
                <a:solidFill>
                  <a:schemeClr val="accent5">
                    <a:lumMod val="75000"/>
                  </a:schemeClr>
                </a:solidFill>
                <a:effectLst>
                  <a:outerShdw blurRad="25000" dist="20000" dir="16020000" algn="tl">
                    <a:schemeClr val="accent1">
                      <a:satMod val="200000"/>
                      <a:shade val="1000"/>
                      <a:alpha val="60000"/>
                    </a:schemeClr>
                  </a:outerShdw>
                </a:effectLst>
              </a:rPr>
              <a:t>سؤال خاصة بخوارزمية الترتيب السريع </a:t>
            </a:r>
          </a:p>
          <a:p>
            <a:endParaRPr lang="ar-SA" dirty="0" smtClean="0"/>
          </a:p>
          <a:p>
            <a:r>
              <a:rPr lang="ar-SA" dirty="0" smtClean="0"/>
              <a:t>أكتب خصائص الخوارزمية ؟ </a:t>
            </a:r>
          </a:p>
          <a:p>
            <a:endParaRPr lang="ar-SA" dirty="0" smtClean="0"/>
          </a:p>
          <a:p>
            <a:r>
              <a:rPr lang="ar-SA" dirty="0" smtClean="0"/>
              <a:t>كيف يتم </a:t>
            </a:r>
            <a:r>
              <a:rPr lang="ar-SA" dirty="0" err="1" smtClean="0"/>
              <a:t>أختيار</a:t>
            </a:r>
            <a:r>
              <a:rPr lang="ar-SA" dirty="0" smtClean="0"/>
              <a:t> </a:t>
            </a:r>
            <a:r>
              <a:rPr lang="ar-SA" dirty="0" err="1" smtClean="0"/>
              <a:t>افضل</a:t>
            </a:r>
            <a:r>
              <a:rPr lang="ar-SA" dirty="0" smtClean="0"/>
              <a:t> </a:t>
            </a:r>
            <a:r>
              <a:rPr lang="ar-SA" dirty="0" err="1" smtClean="0"/>
              <a:t>مواشر</a:t>
            </a:r>
            <a:r>
              <a:rPr lang="ar-SA" dirty="0" smtClean="0"/>
              <a:t> ؟</a:t>
            </a:r>
          </a:p>
          <a:p>
            <a:endParaRPr lang="ar-SA" dirty="0" smtClean="0"/>
          </a:p>
          <a:p>
            <a:r>
              <a:rPr lang="ar-SA" dirty="0" smtClean="0"/>
              <a:t>عند استخدام عناصر كبيرة في الترتيب السريع ماذا نفعل ؟</a:t>
            </a:r>
          </a:p>
          <a:p>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amond/>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سؤال خاصة بخوارزمية الترتيب بالإدخال </a:t>
            </a:r>
          </a:p>
          <a:p>
            <a:endParaRPr lang="ar-SA" dirty="0" smtClean="0"/>
          </a:p>
          <a:p>
            <a:r>
              <a:rPr lang="ar-SA" dirty="0" smtClean="0"/>
              <a:t>إذا كانت ستنفذ خوارزمية</a:t>
            </a:r>
          </a:p>
          <a:p>
            <a:endParaRPr lang="ar-SA" dirty="0" smtClean="0"/>
          </a:p>
          <a:p>
            <a:r>
              <a:rPr lang="ar-SA" dirty="0" smtClean="0"/>
              <a:t>الترتيب بالإدخال على كل مجموعة جزئية، أذناً هنالك فائدتان لهذا العمل</a:t>
            </a:r>
          </a:p>
          <a:p>
            <a:r>
              <a:rPr lang="ar-SA" dirty="0" smtClean="0"/>
              <a:t> </a:t>
            </a:r>
          </a:p>
          <a:p>
            <a:r>
              <a:rPr lang="ar-SA" dirty="0" err="1" smtClean="0"/>
              <a:t>ماهما</a:t>
            </a:r>
            <a:r>
              <a:rPr lang="ar-SA" dirty="0" smtClean="0"/>
              <a:t>  ؟</a:t>
            </a:r>
          </a:p>
          <a:p>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smtClean="0"/>
          </a:p>
          <a:p>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سؤال خاصة بخوارزمية الترتيب الأساسي</a:t>
            </a:r>
          </a:p>
          <a:p>
            <a:endParaRPr lang="ar-SA" dirty="0" smtClean="0"/>
          </a:p>
          <a:p>
            <a:r>
              <a:rPr lang="ar-SA" dirty="0" smtClean="0"/>
              <a:t>ما هو الشئ  الأساسي الذي تعتمد علية خوارزمية الترتيب الأساسي ؟</a:t>
            </a:r>
          </a:p>
          <a:p>
            <a:endParaRPr lang="ar-SA" dirty="0" smtClean="0"/>
          </a:p>
          <a:p>
            <a:r>
              <a:rPr lang="ar-SA" dirty="0" smtClean="0"/>
              <a:t>ما المقصود  بالخانة  في الترتيب الأساسي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سؤال خاصة بترتيب المؤشرات </a:t>
            </a:r>
          </a:p>
          <a:p>
            <a:endParaRPr lang="ar-SA" dirty="0" smtClean="0"/>
          </a:p>
          <a:p>
            <a:r>
              <a:rPr lang="ar-SA" dirty="0" smtClean="0"/>
              <a:t> هل يمكن ربط العناصر عن طريق هذي الخوارزمية ؟</a:t>
            </a:r>
          </a:p>
          <a:p>
            <a:r>
              <a:rPr lang="ar-SA" dirty="0" smtClean="0"/>
              <a:t> </a:t>
            </a:r>
          </a:p>
          <a:p>
            <a:r>
              <a:rPr lang="ar-SA" dirty="0" smtClean="0"/>
              <a:t>ما المقصود بالتبديل في هذي الخوارزمية  ؟</a:t>
            </a:r>
          </a:p>
          <a:p>
            <a:endParaRPr lang="ar-SA" dirty="0" smtClean="0"/>
          </a:p>
          <a:p>
            <a:r>
              <a:rPr lang="ar-SA" dirty="0" smtClean="0"/>
              <a:t> هل يمكن وضع  العناصر في الخانات ؟</a:t>
            </a: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4676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hlinkClick r:id="rId3" action="ppaction://hlinksldjump"/>
          </p:cNvPr>
          <p:cNvSpPr txBox="1"/>
          <p:nvPr/>
        </p:nvSpPr>
        <p:spPr>
          <a:xfrm>
            <a:off x="7696200" y="6019800"/>
            <a:ext cx="990600" cy="646331"/>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أسئلة عامة</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dir="d"/>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b="1" dirty="0" smtClean="0">
                <a:ln w="17780" cmpd="sng">
                  <a:solidFill>
                    <a:srgbClr val="FFFFFF"/>
                  </a:solidFill>
                  <a:prstDash val="solid"/>
                  <a:miter lim="800000"/>
                </a:ln>
                <a:solidFill>
                  <a:srgbClr val="FFFF00"/>
                </a:solidFill>
                <a:effectLst>
                  <a:outerShdw blurRad="50800" algn="tl" rotWithShape="0">
                    <a:srgbClr val="000000"/>
                  </a:outerShdw>
                </a:effectLst>
              </a:rPr>
              <a:t>بين الفرق بين الخوارزميات التالية </a:t>
            </a:r>
          </a:p>
          <a:p>
            <a:endParaRPr lang="ar-SA" dirty="0" smtClean="0"/>
          </a:p>
          <a:p>
            <a:r>
              <a:rPr lang="ar-SA" dirty="0" smtClean="0"/>
              <a:t>الفرق بين الترتيب السريع والترتيب الأساس  ؟</a:t>
            </a:r>
          </a:p>
          <a:p>
            <a:endParaRPr lang="ar-SA" dirty="0" smtClean="0"/>
          </a:p>
          <a:p>
            <a:r>
              <a:rPr lang="ar-SA" dirty="0" smtClean="0"/>
              <a:t>الفرق بين الدمج  والدمج المتوازي  ؟</a:t>
            </a:r>
          </a:p>
          <a:p>
            <a:r>
              <a:rPr lang="ar-SA" dirty="0" smtClean="0"/>
              <a:t> </a:t>
            </a:r>
          </a:p>
          <a:p>
            <a:r>
              <a:rPr lang="ar-SA" dirty="0" smtClean="0"/>
              <a:t>الفرق بين الترتيب الفقاعي والاختيار ؟</a:t>
            </a:r>
          </a:p>
          <a:p>
            <a:endParaRPr lang="ar-SA" dirty="0" smtClean="0"/>
          </a:p>
          <a:p>
            <a:r>
              <a:rPr lang="ar-SA" dirty="0" smtClean="0"/>
              <a:t>الفرق بين المواشرات وترتيب شجرة البحث الثنائية ؟</a:t>
            </a:r>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1219200" y="48006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hlinkClick r:id="rId3" action="ppaction://hlinksldjump"/>
          </p:cNvPr>
          <p:cNvSpPr txBox="1"/>
          <p:nvPr/>
        </p:nvSpPr>
        <p:spPr>
          <a:xfrm>
            <a:off x="1447800" y="5562600"/>
            <a:ext cx="990600" cy="381000"/>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تابع</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dirty="0" smtClean="0"/>
              <a:t>الفرق بين الإدخال  والدمج ؟</a:t>
            </a:r>
          </a:p>
          <a:p>
            <a:endParaRPr lang="ar-SA" dirty="0" smtClean="0"/>
          </a:p>
          <a:p>
            <a:pPr>
              <a:buNone/>
            </a:pPr>
            <a:r>
              <a:rPr lang="ar-SA" dirty="0" smtClean="0"/>
              <a:t>الفرق بين  خوارزمية شيل و</a:t>
            </a:r>
            <a:r>
              <a:rPr lang="en-US"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rPr>
              <a:t> </a:t>
            </a:r>
            <a:r>
              <a:rPr lang="en-US" dirty="0" smtClean="0">
                <a:ln w="18415" cmpd="sng">
                  <a:solidFill>
                    <a:srgbClr val="FFFFFF"/>
                  </a:solidFill>
                  <a:prstDash val="solid"/>
                </a:ln>
                <a:effectLst>
                  <a:outerShdw blurRad="63500" dir="3600000" algn="tl" rotWithShape="0">
                    <a:srgbClr val="000000">
                      <a:alpha val="70000"/>
                    </a:srgbClr>
                  </a:outerShdw>
                </a:effectLst>
              </a:rPr>
              <a:t>Topological Sort</a:t>
            </a:r>
            <a:r>
              <a:rPr lang="ar-SA" dirty="0" smtClean="0"/>
              <a:t> ؟ </a:t>
            </a:r>
          </a:p>
          <a:p>
            <a:pPr>
              <a:buNone/>
            </a:pPr>
            <a:endParaRPr lang="ar-SA" dirty="0" smtClean="0"/>
          </a:p>
          <a:p>
            <a:pPr>
              <a:buNone/>
            </a:pPr>
            <a:r>
              <a:rPr lang="ar-SA" dirty="0" smtClean="0"/>
              <a:t> الفرق بين الفقاعي والترتيب السريع  ؟</a:t>
            </a:r>
          </a:p>
          <a:p>
            <a:pPr>
              <a:buNone/>
            </a:pPr>
            <a:endParaRPr lang="ar-SA" dirty="0" smtClean="0"/>
          </a:p>
          <a:p>
            <a:pPr>
              <a:buNone/>
            </a:pPr>
            <a:r>
              <a:rPr lang="ar-SA" dirty="0" smtClean="0"/>
              <a:t>الفرق بين  شجرة البحث الثنائية  والإدخال ؟</a:t>
            </a:r>
          </a:p>
          <a:p>
            <a:pPr>
              <a:buNone/>
            </a:pPr>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391400" y="5257800"/>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hlinkClick r:id="rId3" action="ppaction://hlinksldjump"/>
          </p:cNvPr>
          <p:cNvSpPr txBox="1"/>
          <p:nvPr/>
        </p:nvSpPr>
        <p:spPr>
          <a:xfrm>
            <a:off x="7620000" y="6019800"/>
            <a:ext cx="990600" cy="381000"/>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تابع</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ماهي العوامل الرئيسية  المحددة لاختيار خوارزمية الترتيب ؟</a:t>
            </a:r>
          </a:p>
          <a:p>
            <a:endParaRPr lang="ar-SA" dirty="0" smtClean="0"/>
          </a:p>
          <a:p>
            <a:r>
              <a:rPr lang="ar-SA" b="1" dirty="0" smtClean="0">
                <a:solidFill>
                  <a:srgbClr val="7030A0"/>
                </a:solidFill>
              </a:rPr>
              <a:t>   ما المقصود  بتحليل الزمني لخوارزمية الترتيب بالإدخال </a:t>
            </a:r>
            <a:r>
              <a:rPr lang="ar-SA" b="1" dirty="0" smtClean="0"/>
              <a:t>؟</a:t>
            </a:r>
          </a:p>
          <a:p>
            <a:endParaRPr lang="ar-SA" b="1" dirty="0" smtClean="0"/>
          </a:p>
          <a:p>
            <a:r>
              <a:rPr lang="ar-SA" b="1" dirty="0" smtClean="0"/>
              <a:t>  </a:t>
            </a:r>
            <a:r>
              <a:rPr lang="ar-SA" b="1" dirty="0" smtClean="0">
                <a:solidFill>
                  <a:srgbClr val="FFC000"/>
                </a:solidFill>
              </a:rPr>
              <a:t>أشرح  طريقة الترتيب السريع</a:t>
            </a:r>
            <a:r>
              <a:rPr lang="ar-SA" b="1" dirty="0" smtClean="0"/>
              <a:t>  ؟</a:t>
            </a:r>
          </a:p>
          <a:p>
            <a:pPr>
              <a:buNone/>
            </a:pPr>
            <a:endParaRPr lang="ar-SA" b="1" dirty="0" smtClean="0"/>
          </a:p>
          <a:p>
            <a:r>
              <a:rPr lang="ar-SA" b="1" dirty="0" smtClean="0">
                <a:solidFill>
                  <a:schemeClr val="tx2">
                    <a:lumMod val="60000"/>
                    <a:lumOff val="40000"/>
                  </a:schemeClr>
                </a:solidFill>
              </a:rPr>
              <a:t>كيف تقوم خوارزمية الترتيب السريع بتقليل عدد المعكوسات؟</a:t>
            </a:r>
          </a:p>
          <a:p>
            <a:endParaRPr lang="ar-SA" b="1" dirty="0" smtClean="0"/>
          </a:p>
          <a:p>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sp>
        <p:nvSpPr>
          <p:cNvPr id="6" name="سهم للأسفل 5"/>
          <p:cNvSpPr/>
          <p:nvPr/>
        </p:nvSpPr>
        <p:spPr>
          <a:xfrm>
            <a:off x="7308304" y="5285184"/>
            <a:ext cx="1676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hlinkClick r:id="rId3" action="ppaction://hlinksldjump"/>
          </p:cNvPr>
          <p:cNvSpPr txBox="1"/>
          <p:nvPr/>
        </p:nvSpPr>
        <p:spPr>
          <a:xfrm>
            <a:off x="7536904" y="6021288"/>
            <a:ext cx="990600" cy="369332"/>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تابع</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8201"/>
            <a:ext cx="8229600" cy="5486400"/>
          </a:xfrm>
        </p:spPr>
        <p:txBody>
          <a:bodyPr/>
          <a:lstStyle/>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أسم الكورس :   </a:t>
            </a: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الخوارزميات</a:t>
            </a:r>
            <a:endPar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الدفعة الثانية </a:t>
            </a: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الفصل ألدارسي السادس </a:t>
            </a: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تخصص :</a:t>
            </a: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علوم حاسوب </a:t>
            </a:r>
          </a:p>
          <a:p>
            <a:pPr algn="ctr">
              <a:buNone/>
            </a:pPr>
            <a:r>
              <a:rPr lang="ar-SA"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ar-SA"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solidFill>
          <a:ln>
            <a:solidFill>
              <a:schemeClr val="accent1"/>
            </a:solidFill>
          </a:ln>
        </p:spPr>
        <p:txBody>
          <a:bodyPr/>
          <a:lstStyle/>
          <a:p>
            <a:pPr algn="ctr" eaLnBrk="1" hangingPunct="1"/>
            <a:r>
              <a:rPr lang="ar-SA" sz="4400" b="1" dirty="0" smtClean="0"/>
              <a:t>مقدمه عن الترتيب بالاختيار</a:t>
            </a:r>
          </a:p>
        </p:txBody>
      </p:sp>
      <p:sp>
        <p:nvSpPr>
          <p:cNvPr id="6" name="عنصر نائب للمحتوى 5"/>
          <p:cNvSpPr>
            <a:spLocks noGrp="1"/>
          </p:cNvSpPr>
          <p:nvPr>
            <p:ph idx="1"/>
          </p:nvPr>
        </p:nvSpPr>
        <p:spPr>
          <a:blipFill dpi="0" rotWithShape="1">
            <a:blip r:embed="rId2" cstate="print"/>
            <a:srcRect/>
            <a:tile tx="0" ty="0" sx="100000" sy="100000" flip="none" algn="tl"/>
          </a:blipFill>
        </p:spPr>
        <p:txBody>
          <a:bodyPr/>
          <a:lstStyle/>
          <a:p>
            <a:pPr eaLnBrk="1" hangingPunct="1"/>
            <a:r>
              <a:rPr lang="ar-SA" sz="2000" b="1" dirty="0" smtClean="0"/>
              <a:t>تقوم فكرة الترتيب بالاختيار بالبحث عن أصغر عنصر في القائمة ,ونقوم بتبديله مع العنصر الأول ,ثم نبحث عن أصغر عنصر من بين عناصر القائمة من العنصر الثاني إلى العنصر الأخير, ونقوم بتبديله مع العنصر الثاني ,ثم نبحث عن أصغر عنصر من بين عناصر القائمة من العنصر الثالث إلى العنصر الأخير, ونقوم بتبديله مع العنصر الثالث, وهكذا إلى أن تنتهي كل عناصر المصفوفة وعندها نحصل على مصفوفه مرتبه تصاعديا .</a:t>
            </a:r>
          </a:p>
        </p:txBody>
      </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6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التعريفات </a:t>
            </a:r>
            <a:endParaRPr lang="ar-SA" sz="6600" b="1" i="1" u="sng"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457200" y="1935163"/>
            <a:ext cx="8435280" cy="4922837"/>
          </a:xfrm>
        </p:spPr>
        <p:txBody>
          <a:bodyPr/>
          <a:lstStyle/>
          <a:p>
            <a:r>
              <a:rPr lang="ar-SA" b="1" dirty="0" smtClean="0"/>
              <a:t> </a:t>
            </a:r>
          </a:p>
          <a:p>
            <a:r>
              <a:rPr lang="ar-SA" b="1" dirty="0" smtClean="0"/>
              <a:t>عرف الترتيب ؟</a:t>
            </a:r>
          </a:p>
          <a:p>
            <a:endParaRPr lang="ar-SA" b="1" dirty="0" smtClean="0"/>
          </a:p>
          <a:p>
            <a:r>
              <a:rPr lang="ar-SA" b="1" dirty="0" smtClean="0"/>
              <a:t>عرف الترتيب الإدخال  ؟</a:t>
            </a:r>
          </a:p>
          <a:p>
            <a:endParaRPr lang="ar-SA" b="1" dirty="0" smtClean="0"/>
          </a:p>
          <a:p>
            <a:r>
              <a:rPr lang="ar-SA" b="1" dirty="0" smtClean="0"/>
              <a:t>عرف الترتيب </a:t>
            </a:r>
            <a:r>
              <a:rPr lang="ar-SA" b="1" dirty="0" err="1" smtClean="0"/>
              <a:t>شيل</a:t>
            </a:r>
            <a:r>
              <a:rPr lang="ar-SA" b="1" dirty="0" smtClean="0"/>
              <a:t> ؟</a:t>
            </a:r>
          </a:p>
          <a:p>
            <a:endParaRPr lang="ar-SA" b="1" dirty="0" smtClean="0"/>
          </a:p>
          <a:p>
            <a:r>
              <a:rPr lang="ar-SA" b="1" dirty="0" smtClean="0"/>
              <a:t> عرف الترتيب السريع ؟</a:t>
            </a:r>
            <a:endParaRPr lang="ar-SA" dirty="0" smtClean="0"/>
          </a:p>
          <a:p>
            <a:endParaRPr lang="ar-SA" dirty="0" smtClean="0"/>
          </a:p>
          <a:p>
            <a:endParaRPr lang="ar-SA" dirty="0"/>
          </a:p>
        </p:txBody>
      </p:sp>
      <p:sp>
        <p:nvSpPr>
          <p:cNvPr id="4" name="سهم لأعلى 3"/>
          <p:cNvSpPr/>
          <p:nvPr/>
        </p:nvSpPr>
        <p:spPr>
          <a:xfrm>
            <a:off x="228600" y="4953000"/>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hlinkClick r:id="rId2" action="ppaction://hlinksldjump"/>
          </p:cNvPr>
          <p:cNvSpPr txBox="1"/>
          <p:nvPr/>
        </p:nvSpPr>
        <p:spPr>
          <a:xfrm>
            <a:off x="533400" y="5334000"/>
            <a:ext cx="609600" cy="646331"/>
          </a:xfrm>
          <a:prstGeom prst="rect">
            <a:avLst/>
          </a:prstGeom>
          <a:noFill/>
        </p:spPr>
        <p:txBody>
          <a:bodyPr wrap="square" rtlCol="1">
            <a:spAutoFit/>
          </a:bodyPr>
          <a:lstStyle/>
          <a:p>
            <a:r>
              <a:rPr lang="ar-SA" sz="1200" dirty="0" smtClean="0">
                <a:solidFill>
                  <a:srgbClr val="FFFF00"/>
                </a:solidFill>
              </a:rPr>
              <a:t>الرجوع إلي التمارين</a:t>
            </a:r>
            <a:endParaRPr lang="ar-SA" sz="1200" dirty="0">
              <a:solidFill>
                <a:srgbClr val="FFFF00"/>
              </a:solidFill>
            </a:endParaRPr>
          </a:p>
        </p:txBody>
      </p:sp>
      <p:pic>
        <p:nvPicPr>
          <p:cNvPr id="7" name="صورة 6" descr="3D (31).jpg"/>
          <p:cNvPicPr>
            <a:picLocks noChangeAspect="1"/>
          </p:cNvPicPr>
          <p:nvPr/>
        </p:nvPicPr>
        <p:blipFill>
          <a:blip r:embed="rId3" cstate="print"/>
          <a:stretch>
            <a:fillRect/>
          </a:stretch>
        </p:blipFill>
        <p:spPr>
          <a:xfrm>
            <a:off x="7524328" y="5805264"/>
            <a:ext cx="1152128" cy="864096"/>
          </a:xfrm>
          <a:prstGeom prst="rect">
            <a:avLst/>
          </a:prstGeom>
        </p:spPr>
      </p:pic>
      <p:sp>
        <p:nvSpPr>
          <p:cNvPr id="8" name="مربع نص 7">
            <a:hlinkClick r:id="" action="ppaction://hlinkshowjump?jump=endshow"/>
          </p:cNvPr>
          <p:cNvSpPr txBox="1"/>
          <p:nvPr/>
        </p:nvSpPr>
        <p:spPr>
          <a:xfrm>
            <a:off x="7740352" y="5949280"/>
            <a:ext cx="864096" cy="461665"/>
          </a:xfrm>
          <a:prstGeom prst="rect">
            <a:avLst/>
          </a:prstGeom>
          <a:noFill/>
        </p:spPr>
        <p:txBody>
          <a:bodyPr wrap="square" rtlCol="1">
            <a:spAutoFit/>
          </a:bodyPr>
          <a:lstStyle/>
          <a:p>
            <a:r>
              <a:rPr lang="ar-SA" sz="2400" b="1" spc="100" dirty="0" smtClean="0">
                <a:ln w="18000">
                  <a:solidFill>
                    <a:schemeClr val="accent1">
                      <a:satMod val="200000"/>
                      <a:tint val="72000"/>
                    </a:schemeClr>
                  </a:solidFill>
                  <a:prstDash val="solid"/>
                </a:ln>
                <a:solidFill>
                  <a:srgbClr val="00B050"/>
                </a:solidFill>
                <a:effectLst>
                  <a:outerShdw blurRad="25000" dist="20000" dir="16020000" algn="tl">
                    <a:schemeClr val="accent1">
                      <a:satMod val="200000"/>
                      <a:shade val="1000"/>
                      <a:alpha val="60000"/>
                    </a:schemeClr>
                  </a:outerShdw>
                </a:effectLst>
              </a:rPr>
              <a:t>خروج</a:t>
            </a:r>
            <a:endParaRPr lang="ar-SA" sz="2400" b="1" spc="100" dirty="0">
              <a:ln w="18000">
                <a:solidFill>
                  <a:schemeClr val="accent1">
                    <a:satMod val="200000"/>
                    <a:tint val="72000"/>
                  </a:schemeClr>
                </a:solidFill>
                <a:prstDash val="solid"/>
              </a:ln>
              <a:solidFill>
                <a:srgbClr val="00B050"/>
              </a:solidFill>
              <a:effectLst>
                <a:outerShdw blurRad="25000" dist="20000" dir="16020000" algn="tl">
                  <a:schemeClr val="accent1">
                    <a:satMod val="200000"/>
                    <a:shade val="1000"/>
                    <a:alpha val="60000"/>
                  </a:schemeClr>
                </a:outerShdw>
              </a:effectLst>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t>خوارزمية الترتيب بالاختيار</a:t>
            </a:r>
          </a:p>
        </p:txBody>
      </p:sp>
      <p:sp>
        <p:nvSpPr>
          <p:cNvPr id="4" name="عنصر نائب للمحتوى 3"/>
          <p:cNvSpPr>
            <a:spLocks noGrp="1"/>
          </p:cNvSpPr>
          <p:nvPr>
            <p:ph idx="1"/>
          </p:nvPr>
        </p:nvSpPr>
        <p:spPr>
          <a:xfrm>
            <a:off x="1371600" y="2438400"/>
            <a:ext cx="6400800" cy="3294063"/>
          </a:xfrm>
          <a:blipFill dpi="0" rotWithShape="1">
            <a:blip r:embed="rId2" cstate="print"/>
            <a:srcRect/>
            <a:tile tx="0" ty="0" sx="100000" sy="100000" flip="none" algn="tl"/>
          </a:blipFill>
        </p:spPr>
        <p:txBody>
          <a:bodyPr/>
          <a:lstStyle/>
          <a:p>
            <a:pPr eaLnBrk="1" hangingPunct="1"/>
            <a:r>
              <a:rPr lang="ar-SA" b="1" dirty="0" smtClean="0"/>
              <a:t>1.أدخل عدد العناصر (</a:t>
            </a:r>
            <a:r>
              <a:rPr lang="en-US" b="1" dirty="0" smtClean="0">
                <a:cs typeface="Majalla UI"/>
              </a:rPr>
              <a:t>N</a:t>
            </a:r>
            <a:r>
              <a:rPr lang="ar-SA" b="1" dirty="0" smtClean="0"/>
              <a:t>) وعناصر القائمة . </a:t>
            </a:r>
          </a:p>
          <a:p>
            <a:pPr eaLnBrk="1" hangingPunct="1"/>
            <a:r>
              <a:rPr lang="ar-SA" b="1" dirty="0" smtClean="0"/>
              <a:t>2.ضع  </a:t>
            </a:r>
            <a:r>
              <a:rPr lang="en-US" b="1" dirty="0" smtClean="0">
                <a:cs typeface="Majalla UI"/>
              </a:rPr>
              <a:t>I = 0</a:t>
            </a:r>
            <a:r>
              <a:rPr lang="ar-SA" b="1" dirty="0" smtClean="0"/>
              <a:t> .</a:t>
            </a:r>
          </a:p>
          <a:p>
            <a:pPr eaLnBrk="1" hangingPunct="1"/>
            <a:r>
              <a:rPr lang="ar-SA" b="1" dirty="0" smtClean="0"/>
              <a:t>3.إبحث عن أصغر عنصر من عناصر القائمة من العنصر </a:t>
            </a:r>
            <a:r>
              <a:rPr lang="en-US" b="1" dirty="0" smtClean="0">
                <a:cs typeface="Majalla UI"/>
              </a:rPr>
              <a:t>array [I] </a:t>
            </a:r>
            <a:r>
              <a:rPr lang="ar-SA" b="1" dirty="0" smtClean="0"/>
              <a:t> إلى العنصر </a:t>
            </a:r>
            <a:r>
              <a:rPr lang="en-US" b="1" dirty="0" smtClean="0">
                <a:cs typeface="Majalla UI"/>
              </a:rPr>
              <a:t>  array [n]</a:t>
            </a:r>
            <a:r>
              <a:rPr lang="ar-SA" b="1" dirty="0" smtClean="0"/>
              <a:t>.</a:t>
            </a:r>
          </a:p>
          <a:p>
            <a:pPr eaLnBrk="1" hangingPunct="1"/>
            <a:r>
              <a:rPr lang="ar-SA" b="1" dirty="0" smtClean="0"/>
              <a:t>4.قم بتبديل العنصر الأصغر مع</a:t>
            </a:r>
            <a:r>
              <a:rPr lang="en-US" b="1" dirty="0" smtClean="0">
                <a:cs typeface="Majalla UI"/>
              </a:rPr>
              <a:t>array [I] </a:t>
            </a:r>
            <a:r>
              <a:rPr lang="ar-SA" b="1" dirty="0" smtClean="0"/>
              <a:t> .</a:t>
            </a:r>
          </a:p>
          <a:p>
            <a:pPr eaLnBrk="1" hangingPunct="1"/>
            <a:r>
              <a:rPr lang="ar-SA" b="1" dirty="0" smtClean="0"/>
              <a:t>5.أجعل </a:t>
            </a:r>
            <a:r>
              <a:rPr lang="en-US" b="1" dirty="0" smtClean="0">
                <a:cs typeface="Majalla UI"/>
              </a:rPr>
              <a:t> I= I + 1 </a:t>
            </a:r>
            <a:r>
              <a:rPr lang="ar-SA" b="1" dirty="0" smtClean="0"/>
              <a:t>.</a:t>
            </a:r>
          </a:p>
          <a:p>
            <a:pPr eaLnBrk="1" hangingPunct="1"/>
            <a:r>
              <a:rPr lang="ar-SA" b="1" dirty="0" smtClean="0"/>
              <a:t>6.إذا كانت </a:t>
            </a:r>
            <a:r>
              <a:rPr lang="en-US" b="1" dirty="0" smtClean="0">
                <a:cs typeface="Majalla UI"/>
              </a:rPr>
              <a:t>I = n </a:t>
            </a:r>
            <a:r>
              <a:rPr lang="ar-SA" b="1" dirty="0" smtClean="0"/>
              <a:t>  فإن القائمة تكون قد رتبت وإلا اذهب إلى </a:t>
            </a:r>
            <a:r>
              <a:rPr lang="en-US" b="1" dirty="0" smtClean="0">
                <a:cs typeface="Majalla UI"/>
              </a:rPr>
              <a:t> 3 </a:t>
            </a:r>
            <a:r>
              <a:rPr lang="ar-SA" b="1" dirty="0" smtClean="0"/>
              <a:t>.</a:t>
            </a: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4">
                                            <p:bg/>
                                          </p:spTgt>
                                        </p:tgtEl>
                                        <p:attrNameLst>
                                          <p:attrName>ppt_x</p:attrName>
                                          <p:attrName>ppt_y</p:attrName>
                                        </p:attrNameLst>
                                      </p:cBhvr>
                                    </p:animMotion>
                                    <p:animRot by="1500000">
                                      <p:cBhvr>
                                        <p:cTn id="10" dur="125" fill="hold">
                                          <p:stCondLst>
                                            <p:cond delay="0"/>
                                          </p:stCondLst>
                                        </p:cTn>
                                        <p:tgtEl>
                                          <p:spTgt spid="4">
                                            <p:bg/>
                                          </p:spTgt>
                                        </p:tgtEl>
                                        <p:attrNameLst>
                                          <p:attrName>r</p:attrName>
                                        </p:attrNameLst>
                                      </p:cBhvr>
                                    </p:animRot>
                                    <p:animRot by="-1500000">
                                      <p:cBhvr>
                                        <p:cTn id="11" dur="125" fill="hold">
                                          <p:stCondLst>
                                            <p:cond delay="125"/>
                                          </p:stCondLst>
                                        </p:cTn>
                                        <p:tgtEl>
                                          <p:spTgt spid="4">
                                            <p:bg/>
                                          </p:spTgt>
                                        </p:tgtEl>
                                        <p:attrNameLst>
                                          <p:attrName>r</p:attrName>
                                        </p:attrNameLst>
                                      </p:cBhvr>
                                    </p:animRot>
                                    <p:animRot by="-1500000">
                                      <p:cBhvr>
                                        <p:cTn id="12" dur="125" fill="hold">
                                          <p:stCondLst>
                                            <p:cond delay="250"/>
                                          </p:stCondLst>
                                        </p:cTn>
                                        <p:tgtEl>
                                          <p:spTgt spid="4">
                                            <p:bg/>
                                          </p:spTgt>
                                        </p:tgtEl>
                                        <p:attrNameLst>
                                          <p:attrName>r</p:attrName>
                                        </p:attrNameLst>
                                      </p:cBhvr>
                                    </p:animRot>
                                    <p:animRot by="1500000">
                                      <p:cBhvr>
                                        <p:cTn id="13" dur="125" fill="hold">
                                          <p:stCondLst>
                                            <p:cond delay="375"/>
                                          </p:stCondLst>
                                        </p:cTn>
                                        <p:tgtEl>
                                          <p:spTgt spid="4">
                                            <p:bg/>
                                          </p:spTgt>
                                        </p:tgtEl>
                                        <p:attrNameLst>
                                          <p:attrName>r</p:attrName>
                                        </p:attrNameLst>
                                      </p:cBhvr>
                                    </p:animRot>
                                  </p:childTnLst>
                                </p:cTn>
                              </p:par>
                              <p:par>
                                <p:cTn id="14" presetID="34" presetClass="emph" presetSubtype="0" fill="hold" grpId="0" nodeType="with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4">
                                            <p:txEl>
                                              <p:pRg st="0" end="0"/>
                                            </p:txEl>
                                          </p:spTgt>
                                        </p:tgtEl>
                                        <p:attrNameLst>
                                          <p:attrName>ppt_x</p:attrName>
                                          <p:attrName>ppt_y</p:attrName>
                                        </p:attrNameLst>
                                      </p:cBhvr>
                                    </p:animMotion>
                                    <p:animRot by="1500000">
                                      <p:cBhvr>
                                        <p:cTn id="16" dur="125" fill="hold">
                                          <p:stCondLst>
                                            <p:cond delay="0"/>
                                          </p:stCondLst>
                                        </p:cTn>
                                        <p:tgtEl>
                                          <p:spTgt spid="4">
                                            <p:txEl>
                                              <p:pRg st="0" end="0"/>
                                            </p:txEl>
                                          </p:spTgt>
                                        </p:tgtEl>
                                        <p:attrNameLst>
                                          <p:attrName>r</p:attrName>
                                        </p:attrNameLst>
                                      </p:cBhvr>
                                    </p:animRot>
                                    <p:animRot by="-1500000">
                                      <p:cBhvr>
                                        <p:cTn id="17" dur="125" fill="hold">
                                          <p:stCondLst>
                                            <p:cond delay="125"/>
                                          </p:stCondLst>
                                        </p:cTn>
                                        <p:tgtEl>
                                          <p:spTgt spid="4">
                                            <p:txEl>
                                              <p:pRg st="0" end="0"/>
                                            </p:txEl>
                                          </p:spTgt>
                                        </p:tgtEl>
                                        <p:attrNameLst>
                                          <p:attrName>r</p:attrName>
                                        </p:attrNameLst>
                                      </p:cBhvr>
                                    </p:animRot>
                                    <p:animRot by="-1500000">
                                      <p:cBhvr>
                                        <p:cTn id="18" dur="125" fill="hold">
                                          <p:stCondLst>
                                            <p:cond delay="250"/>
                                          </p:stCondLst>
                                        </p:cTn>
                                        <p:tgtEl>
                                          <p:spTgt spid="4">
                                            <p:txEl>
                                              <p:pRg st="0" end="0"/>
                                            </p:txEl>
                                          </p:spTgt>
                                        </p:tgtEl>
                                        <p:attrNameLst>
                                          <p:attrName>r</p:attrName>
                                        </p:attrNameLst>
                                      </p:cBhvr>
                                    </p:animRot>
                                    <p:animRot by="1500000">
                                      <p:cBhvr>
                                        <p:cTn id="19" dur="125" fill="hold">
                                          <p:stCondLst>
                                            <p:cond delay="375"/>
                                          </p:stCondLst>
                                        </p:cTn>
                                        <p:tgtEl>
                                          <p:spTgt spid="4">
                                            <p:txEl>
                                              <p:pRg st="0" end="0"/>
                                            </p:txEl>
                                          </p:spTgt>
                                        </p:tgtEl>
                                        <p:attrNameLst>
                                          <p:attrName>r</p:attrName>
                                        </p:attrNameLst>
                                      </p:cBhvr>
                                    </p:animRot>
                                  </p:childTnLst>
                                </p:cTn>
                              </p:par>
                              <p:par>
                                <p:cTn id="20" presetID="34" presetClass="emph" presetSubtype="0" fill="hold" grpId="0"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1" end="1"/>
                                            </p:txEl>
                                          </p:spTgt>
                                        </p:tgtEl>
                                        <p:attrNameLst>
                                          <p:attrName>ppt_x</p:attrName>
                                          <p:attrName>ppt_y</p:attrName>
                                        </p:attrNameLst>
                                      </p:cBhvr>
                                    </p:animMotion>
                                    <p:animRot by="1500000">
                                      <p:cBhvr>
                                        <p:cTn id="22" dur="125" fill="hold">
                                          <p:stCondLst>
                                            <p:cond delay="0"/>
                                          </p:stCondLst>
                                        </p:cTn>
                                        <p:tgtEl>
                                          <p:spTgt spid="4">
                                            <p:txEl>
                                              <p:pRg st="1" end="1"/>
                                            </p:txEl>
                                          </p:spTgt>
                                        </p:tgtEl>
                                        <p:attrNameLst>
                                          <p:attrName>r</p:attrName>
                                        </p:attrNameLst>
                                      </p:cBhvr>
                                    </p:animRot>
                                    <p:animRot by="-1500000">
                                      <p:cBhvr>
                                        <p:cTn id="23" dur="125" fill="hold">
                                          <p:stCondLst>
                                            <p:cond delay="125"/>
                                          </p:stCondLst>
                                        </p:cTn>
                                        <p:tgtEl>
                                          <p:spTgt spid="4">
                                            <p:txEl>
                                              <p:pRg st="1" end="1"/>
                                            </p:txEl>
                                          </p:spTgt>
                                        </p:tgtEl>
                                        <p:attrNameLst>
                                          <p:attrName>r</p:attrName>
                                        </p:attrNameLst>
                                      </p:cBhvr>
                                    </p:animRot>
                                    <p:animRot by="-1500000">
                                      <p:cBhvr>
                                        <p:cTn id="24" dur="125" fill="hold">
                                          <p:stCondLst>
                                            <p:cond delay="250"/>
                                          </p:stCondLst>
                                        </p:cTn>
                                        <p:tgtEl>
                                          <p:spTgt spid="4">
                                            <p:txEl>
                                              <p:pRg st="1" end="1"/>
                                            </p:txEl>
                                          </p:spTgt>
                                        </p:tgtEl>
                                        <p:attrNameLst>
                                          <p:attrName>r</p:attrName>
                                        </p:attrNameLst>
                                      </p:cBhvr>
                                    </p:animRot>
                                    <p:animRot by="1500000">
                                      <p:cBhvr>
                                        <p:cTn id="25" dur="125" fill="hold">
                                          <p:stCondLst>
                                            <p:cond delay="375"/>
                                          </p:stCondLst>
                                        </p:cTn>
                                        <p:tgtEl>
                                          <p:spTgt spid="4">
                                            <p:txEl>
                                              <p:pRg st="1" end="1"/>
                                            </p:txEl>
                                          </p:spTgt>
                                        </p:tgtEl>
                                        <p:attrNameLst>
                                          <p:attrName>r</p:attrName>
                                        </p:attrNameLst>
                                      </p:cBhvr>
                                    </p:animRot>
                                  </p:childTnLst>
                                </p:cTn>
                              </p:par>
                              <p:par>
                                <p:cTn id="26" presetID="34" presetClass="emph" presetSubtype="0" fill="hold" grpId="0" nodeType="with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4">
                                            <p:txEl>
                                              <p:pRg st="2" end="2"/>
                                            </p:txEl>
                                          </p:spTgt>
                                        </p:tgtEl>
                                        <p:attrNameLst>
                                          <p:attrName>ppt_x</p:attrName>
                                          <p:attrName>ppt_y</p:attrName>
                                        </p:attrNameLst>
                                      </p:cBhvr>
                                    </p:animMotion>
                                    <p:animRot by="1500000">
                                      <p:cBhvr>
                                        <p:cTn id="28" dur="125" fill="hold">
                                          <p:stCondLst>
                                            <p:cond delay="0"/>
                                          </p:stCondLst>
                                        </p:cTn>
                                        <p:tgtEl>
                                          <p:spTgt spid="4">
                                            <p:txEl>
                                              <p:pRg st="2" end="2"/>
                                            </p:txEl>
                                          </p:spTgt>
                                        </p:tgtEl>
                                        <p:attrNameLst>
                                          <p:attrName>r</p:attrName>
                                        </p:attrNameLst>
                                      </p:cBhvr>
                                    </p:animRot>
                                    <p:animRot by="-1500000">
                                      <p:cBhvr>
                                        <p:cTn id="29" dur="125" fill="hold">
                                          <p:stCondLst>
                                            <p:cond delay="125"/>
                                          </p:stCondLst>
                                        </p:cTn>
                                        <p:tgtEl>
                                          <p:spTgt spid="4">
                                            <p:txEl>
                                              <p:pRg st="2" end="2"/>
                                            </p:txEl>
                                          </p:spTgt>
                                        </p:tgtEl>
                                        <p:attrNameLst>
                                          <p:attrName>r</p:attrName>
                                        </p:attrNameLst>
                                      </p:cBhvr>
                                    </p:animRot>
                                    <p:animRot by="-1500000">
                                      <p:cBhvr>
                                        <p:cTn id="30" dur="125" fill="hold">
                                          <p:stCondLst>
                                            <p:cond delay="250"/>
                                          </p:stCondLst>
                                        </p:cTn>
                                        <p:tgtEl>
                                          <p:spTgt spid="4">
                                            <p:txEl>
                                              <p:pRg st="2" end="2"/>
                                            </p:txEl>
                                          </p:spTgt>
                                        </p:tgtEl>
                                        <p:attrNameLst>
                                          <p:attrName>r</p:attrName>
                                        </p:attrNameLst>
                                      </p:cBhvr>
                                    </p:animRot>
                                    <p:animRot by="1500000">
                                      <p:cBhvr>
                                        <p:cTn id="31" dur="125" fill="hold">
                                          <p:stCondLst>
                                            <p:cond delay="375"/>
                                          </p:stCondLst>
                                        </p:cTn>
                                        <p:tgtEl>
                                          <p:spTgt spid="4">
                                            <p:txEl>
                                              <p:pRg st="2" end="2"/>
                                            </p:txEl>
                                          </p:spTgt>
                                        </p:tgtEl>
                                        <p:attrNameLst>
                                          <p:attrName>r</p:attrName>
                                        </p:attrNameLst>
                                      </p:cBhvr>
                                    </p:animRot>
                                  </p:childTnLst>
                                </p:cTn>
                              </p:par>
                              <p:par>
                                <p:cTn id="32" presetID="34" presetClass="emph" presetSubtype="0" fill="hold" grpId="0"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
                                            <p:txEl>
                                              <p:pRg st="3" end="3"/>
                                            </p:txEl>
                                          </p:spTgt>
                                        </p:tgtEl>
                                        <p:attrNameLst>
                                          <p:attrName>ppt_x</p:attrName>
                                          <p:attrName>ppt_y</p:attrName>
                                        </p:attrNameLst>
                                      </p:cBhvr>
                                    </p:animMotion>
                                    <p:animRot by="1500000">
                                      <p:cBhvr>
                                        <p:cTn id="34" dur="125" fill="hold">
                                          <p:stCondLst>
                                            <p:cond delay="0"/>
                                          </p:stCondLst>
                                        </p:cTn>
                                        <p:tgtEl>
                                          <p:spTgt spid="4">
                                            <p:txEl>
                                              <p:pRg st="3" end="3"/>
                                            </p:txEl>
                                          </p:spTgt>
                                        </p:tgtEl>
                                        <p:attrNameLst>
                                          <p:attrName>r</p:attrName>
                                        </p:attrNameLst>
                                      </p:cBhvr>
                                    </p:animRot>
                                    <p:animRot by="-1500000">
                                      <p:cBhvr>
                                        <p:cTn id="35" dur="125" fill="hold">
                                          <p:stCondLst>
                                            <p:cond delay="125"/>
                                          </p:stCondLst>
                                        </p:cTn>
                                        <p:tgtEl>
                                          <p:spTgt spid="4">
                                            <p:txEl>
                                              <p:pRg st="3" end="3"/>
                                            </p:txEl>
                                          </p:spTgt>
                                        </p:tgtEl>
                                        <p:attrNameLst>
                                          <p:attrName>r</p:attrName>
                                        </p:attrNameLst>
                                      </p:cBhvr>
                                    </p:animRot>
                                    <p:animRot by="-1500000">
                                      <p:cBhvr>
                                        <p:cTn id="36" dur="125" fill="hold">
                                          <p:stCondLst>
                                            <p:cond delay="250"/>
                                          </p:stCondLst>
                                        </p:cTn>
                                        <p:tgtEl>
                                          <p:spTgt spid="4">
                                            <p:txEl>
                                              <p:pRg st="3" end="3"/>
                                            </p:txEl>
                                          </p:spTgt>
                                        </p:tgtEl>
                                        <p:attrNameLst>
                                          <p:attrName>r</p:attrName>
                                        </p:attrNameLst>
                                      </p:cBhvr>
                                    </p:animRot>
                                    <p:animRot by="1500000">
                                      <p:cBhvr>
                                        <p:cTn id="37" dur="125" fill="hold">
                                          <p:stCondLst>
                                            <p:cond delay="375"/>
                                          </p:stCondLst>
                                        </p:cTn>
                                        <p:tgtEl>
                                          <p:spTgt spid="4">
                                            <p:txEl>
                                              <p:pRg st="3" end="3"/>
                                            </p:txEl>
                                          </p:spTgt>
                                        </p:tgtEl>
                                        <p:attrNameLst>
                                          <p:attrName>r</p:attrName>
                                        </p:attrNameLst>
                                      </p:cBhvr>
                                    </p:animRot>
                                  </p:childTnLst>
                                </p:cTn>
                              </p:par>
                              <p:par>
                                <p:cTn id="38" presetID="34" presetClass="emph" presetSubtype="0" fill="hold" grpId="0" nodeType="with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4">
                                            <p:txEl>
                                              <p:pRg st="4" end="4"/>
                                            </p:txEl>
                                          </p:spTgt>
                                        </p:tgtEl>
                                        <p:attrNameLst>
                                          <p:attrName>ppt_x</p:attrName>
                                          <p:attrName>ppt_y</p:attrName>
                                        </p:attrNameLst>
                                      </p:cBhvr>
                                    </p:animMotion>
                                    <p:animRot by="1500000">
                                      <p:cBhvr>
                                        <p:cTn id="40" dur="125" fill="hold">
                                          <p:stCondLst>
                                            <p:cond delay="0"/>
                                          </p:stCondLst>
                                        </p:cTn>
                                        <p:tgtEl>
                                          <p:spTgt spid="4">
                                            <p:txEl>
                                              <p:pRg st="4" end="4"/>
                                            </p:txEl>
                                          </p:spTgt>
                                        </p:tgtEl>
                                        <p:attrNameLst>
                                          <p:attrName>r</p:attrName>
                                        </p:attrNameLst>
                                      </p:cBhvr>
                                    </p:animRot>
                                    <p:animRot by="-1500000">
                                      <p:cBhvr>
                                        <p:cTn id="41" dur="125" fill="hold">
                                          <p:stCondLst>
                                            <p:cond delay="125"/>
                                          </p:stCondLst>
                                        </p:cTn>
                                        <p:tgtEl>
                                          <p:spTgt spid="4">
                                            <p:txEl>
                                              <p:pRg st="4" end="4"/>
                                            </p:txEl>
                                          </p:spTgt>
                                        </p:tgtEl>
                                        <p:attrNameLst>
                                          <p:attrName>r</p:attrName>
                                        </p:attrNameLst>
                                      </p:cBhvr>
                                    </p:animRot>
                                    <p:animRot by="-1500000">
                                      <p:cBhvr>
                                        <p:cTn id="42" dur="125" fill="hold">
                                          <p:stCondLst>
                                            <p:cond delay="250"/>
                                          </p:stCondLst>
                                        </p:cTn>
                                        <p:tgtEl>
                                          <p:spTgt spid="4">
                                            <p:txEl>
                                              <p:pRg st="4" end="4"/>
                                            </p:txEl>
                                          </p:spTgt>
                                        </p:tgtEl>
                                        <p:attrNameLst>
                                          <p:attrName>r</p:attrName>
                                        </p:attrNameLst>
                                      </p:cBhvr>
                                    </p:animRot>
                                    <p:animRot by="1500000">
                                      <p:cBhvr>
                                        <p:cTn id="43" dur="125" fill="hold">
                                          <p:stCondLst>
                                            <p:cond delay="375"/>
                                          </p:stCondLst>
                                        </p:cTn>
                                        <p:tgtEl>
                                          <p:spTgt spid="4">
                                            <p:txEl>
                                              <p:pRg st="4" end="4"/>
                                            </p:txEl>
                                          </p:spTgt>
                                        </p:tgtEl>
                                        <p:attrNameLst>
                                          <p:attrName>r</p:attrName>
                                        </p:attrNameLst>
                                      </p:cBhvr>
                                    </p:animRot>
                                  </p:childTnLst>
                                </p:cTn>
                              </p:par>
                              <p:par>
                                <p:cTn id="44" presetID="34" presetClass="emph" presetSubtype="0" fill="hold" grpId="0" nodeType="with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4">
                                            <p:txEl>
                                              <p:pRg st="5" end="5"/>
                                            </p:txEl>
                                          </p:spTgt>
                                        </p:tgtEl>
                                        <p:attrNameLst>
                                          <p:attrName>ppt_x</p:attrName>
                                          <p:attrName>ppt_y</p:attrName>
                                        </p:attrNameLst>
                                      </p:cBhvr>
                                    </p:animMotion>
                                    <p:animRot by="1500000">
                                      <p:cBhvr>
                                        <p:cTn id="46" dur="125" fill="hold">
                                          <p:stCondLst>
                                            <p:cond delay="0"/>
                                          </p:stCondLst>
                                        </p:cTn>
                                        <p:tgtEl>
                                          <p:spTgt spid="4">
                                            <p:txEl>
                                              <p:pRg st="5" end="5"/>
                                            </p:txEl>
                                          </p:spTgt>
                                        </p:tgtEl>
                                        <p:attrNameLst>
                                          <p:attrName>r</p:attrName>
                                        </p:attrNameLst>
                                      </p:cBhvr>
                                    </p:animRot>
                                    <p:animRot by="-1500000">
                                      <p:cBhvr>
                                        <p:cTn id="47" dur="125" fill="hold">
                                          <p:stCondLst>
                                            <p:cond delay="125"/>
                                          </p:stCondLst>
                                        </p:cTn>
                                        <p:tgtEl>
                                          <p:spTgt spid="4">
                                            <p:txEl>
                                              <p:pRg st="5" end="5"/>
                                            </p:txEl>
                                          </p:spTgt>
                                        </p:tgtEl>
                                        <p:attrNameLst>
                                          <p:attrName>r</p:attrName>
                                        </p:attrNameLst>
                                      </p:cBhvr>
                                    </p:animRot>
                                    <p:animRot by="-1500000">
                                      <p:cBhvr>
                                        <p:cTn id="48" dur="125" fill="hold">
                                          <p:stCondLst>
                                            <p:cond delay="250"/>
                                          </p:stCondLst>
                                        </p:cTn>
                                        <p:tgtEl>
                                          <p:spTgt spid="4">
                                            <p:txEl>
                                              <p:pRg st="5" end="5"/>
                                            </p:txEl>
                                          </p:spTgt>
                                        </p:tgtEl>
                                        <p:attrNameLst>
                                          <p:attrName>r</p:attrName>
                                        </p:attrNameLst>
                                      </p:cBhvr>
                                    </p:animRot>
                                    <p:animRot by="1500000">
                                      <p:cBhvr>
                                        <p:cTn id="49" dur="125" fill="hold">
                                          <p:stCondLst>
                                            <p:cond delay="375"/>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t>مثال تطبيقي</a:t>
            </a:r>
          </a:p>
        </p:txBody>
      </p:sp>
      <p:sp>
        <p:nvSpPr>
          <p:cNvPr id="3" name="عنصر نائب للمحتوى 2"/>
          <p:cNvSpPr>
            <a:spLocks noGrp="1"/>
          </p:cNvSpPr>
          <p:nvPr>
            <p:ph idx="1"/>
          </p:nvPr>
        </p:nvSpPr>
        <p:spPr>
          <a:xfrm>
            <a:off x="1331913" y="2492375"/>
            <a:ext cx="6400800" cy="3048000"/>
          </a:xfrm>
          <a:blipFill dpi="0" rotWithShape="1">
            <a:blip r:embed="rId2" cstate="print"/>
            <a:srcRect/>
            <a:tile tx="0" ty="0" sx="100000" sy="100000" flip="none" algn="tl"/>
          </a:blipFill>
        </p:spPr>
        <p:txBody>
          <a:bodyPr/>
          <a:lstStyle/>
          <a:p>
            <a:pPr eaLnBrk="1" hangingPunct="1"/>
            <a:r>
              <a:rPr lang="ar-SA" sz="2400" b="1" dirty="0" smtClean="0"/>
              <a:t>إذا كانت لدينا القائمة الآتية تحتوي على العناصر التالية:</a:t>
            </a:r>
          </a:p>
          <a:p>
            <a:pPr eaLnBrk="1" hangingPunct="1"/>
            <a:endParaRPr lang="ar-SA" sz="2400" b="1" dirty="0" smtClean="0"/>
          </a:p>
          <a:p>
            <a:pPr eaLnBrk="1" hangingPunct="1"/>
            <a:endParaRPr lang="ar-SA" sz="2400" b="1" dirty="0" smtClean="0"/>
          </a:p>
          <a:p>
            <a:pPr eaLnBrk="1" hangingPunct="1"/>
            <a:r>
              <a:rPr lang="ar-SA" sz="2400" b="1" dirty="0" smtClean="0"/>
              <a:t>المطلوب ترتيب العناصر ترتيبا تصاعديا حسب خوارزمية الترتيب بالاختيار.</a:t>
            </a:r>
          </a:p>
          <a:p>
            <a:pPr eaLnBrk="1" hangingPunct="1"/>
            <a:endParaRPr lang="ar-SA" sz="2400" b="1" dirty="0" smtClean="0"/>
          </a:p>
        </p:txBody>
      </p:sp>
      <p:graphicFrame>
        <p:nvGraphicFramePr>
          <p:cNvPr id="4" name="جدول 3"/>
          <p:cNvGraphicFramePr>
            <a:graphicFrameLocks noGrp="1"/>
          </p:cNvGraphicFramePr>
          <p:nvPr/>
        </p:nvGraphicFramePr>
        <p:xfrm>
          <a:off x="1547813" y="3429000"/>
          <a:ext cx="6096000" cy="51816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rtl="1"/>
                      <a:r>
                        <a:rPr lang="en-US" sz="2800" dirty="0" smtClean="0">
                          <a:solidFill>
                            <a:schemeClr val="tx1"/>
                          </a:solidFill>
                        </a:rPr>
                        <a:t>25</a:t>
                      </a:r>
                      <a:endParaRPr lang="ar-SA" sz="2800" dirty="0">
                        <a:solidFill>
                          <a:schemeClr val="tx1"/>
                        </a:solidFill>
                      </a:endParaRPr>
                    </a:p>
                  </a:txBody>
                  <a:tcPr/>
                </a:tc>
                <a:tc>
                  <a:txBody>
                    <a:bodyPr/>
                    <a:lstStyle/>
                    <a:p>
                      <a:pPr algn="ctr" rtl="1"/>
                      <a:r>
                        <a:rPr lang="en-US" sz="2800" dirty="0" smtClean="0">
                          <a:solidFill>
                            <a:schemeClr val="tx1"/>
                          </a:solidFill>
                        </a:rPr>
                        <a:t>57</a:t>
                      </a:r>
                      <a:endParaRPr lang="ar-SA" sz="2800" dirty="0">
                        <a:solidFill>
                          <a:schemeClr val="tx1"/>
                        </a:solidFill>
                      </a:endParaRPr>
                    </a:p>
                  </a:txBody>
                  <a:tcPr/>
                </a:tc>
                <a:tc>
                  <a:txBody>
                    <a:bodyPr/>
                    <a:lstStyle/>
                    <a:p>
                      <a:pPr algn="ctr" rtl="1"/>
                      <a:r>
                        <a:rPr lang="en-US" sz="2800" dirty="0" smtClean="0">
                          <a:solidFill>
                            <a:schemeClr val="tx1"/>
                          </a:solidFill>
                        </a:rPr>
                        <a:t>48</a:t>
                      </a:r>
                      <a:endParaRPr lang="ar-SA" sz="2800" dirty="0">
                        <a:solidFill>
                          <a:schemeClr val="tx1"/>
                        </a:solidFill>
                      </a:endParaRPr>
                    </a:p>
                  </a:txBody>
                  <a:tcPr/>
                </a:tc>
                <a:tc>
                  <a:txBody>
                    <a:bodyPr/>
                    <a:lstStyle/>
                    <a:p>
                      <a:pPr algn="ctr" rtl="1"/>
                      <a:r>
                        <a:rPr lang="en-US" sz="2800" dirty="0" smtClean="0">
                          <a:solidFill>
                            <a:schemeClr val="tx1"/>
                          </a:solidFill>
                        </a:rPr>
                        <a:t>37</a:t>
                      </a:r>
                      <a:endParaRPr lang="ar-SA" sz="2800" dirty="0">
                        <a:solidFill>
                          <a:schemeClr val="tx1"/>
                        </a:solidFill>
                      </a:endParaRPr>
                    </a:p>
                  </a:txBody>
                  <a:tcPr/>
                </a:tc>
                <a:tc>
                  <a:txBody>
                    <a:bodyPr/>
                    <a:lstStyle/>
                    <a:p>
                      <a:pPr algn="ctr" rtl="1"/>
                      <a:r>
                        <a:rPr lang="en-US" sz="2800" dirty="0" smtClean="0">
                          <a:solidFill>
                            <a:schemeClr val="tx1"/>
                          </a:solidFill>
                        </a:rPr>
                        <a:t>12</a:t>
                      </a:r>
                      <a:endParaRPr lang="ar-SA" sz="2800" dirty="0">
                        <a:solidFill>
                          <a:schemeClr val="tx1"/>
                        </a:solidFill>
                      </a:endParaRPr>
                    </a:p>
                  </a:txBody>
                  <a:tcPr/>
                </a:tc>
                <a:tc>
                  <a:txBody>
                    <a:bodyPr/>
                    <a:lstStyle/>
                    <a:p>
                      <a:pPr algn="ctr" rtl="1"/>
                      <a:r>
                        <a:rPr lang="en-US" sz="2800" dirty="0" smtClean="0">
                          <a:solidFill>
                            <a:schemeClr val="tx1"/>
                          </a:solidFill>
                        </a:rPr>
                        <a:t>92</a:t>
                      </a:r>
                      <a:endParaRPr lang="ar-SA" sz="2800" dirty="0">
                        <a:solidFill>
                          <a:schemeClr val="tx1"/>
                        </a:solidFill>
                      </a:endParaRPr>
                    </a:p>
                  </a:txBody>
                  <a:tcPr/>
                </a:tc>
                <a:tc>
                  <a:txBody>
                    <a:bodyPr/>
                    <a:lstStyle/>
                    <a:p>
                      <a:pPr algn="ctr" rtl="1"/>
                      <a:r>
                        <a:rPr lang="en-US" sz="2800" dirty="0" smtClean="0">
                          <a:solidFill>
                            <a:schemeClr val="tx1"/>
                          </a:solidFill>
                        </a:rPr>
                        <a:t>86</a:t>
                      </a:r>
                      <a:endParaRPr lang="ar-SA" sz="2800" dirty="0">
                        <a:solidFill>
                          <a:schemeClr val="tx1"/>
                        </a:solidFill>
                      </a:endParaRPr>
                    </a:p>
                  </a:txBody>
                  <a:tcPr/>
                </a:tc>
                <a:tc>
                  <a:txBody>
                    <a:bodyPr/>
                    <a:lstStyle/>
                    <a:p>
                      <a:pPr algn="ctr" rtl="1"/>
                      <a:r>
                        <a:rPr lang="en-US" sz="2800" b="1" dirty="0" smtClean="0">
                          <a:solidFill>
                            <a:schemeClr val="tx1"/>
                          </a:solidFill>
                        </a:rPr>
                        <a:t>33</a:t>
                      </a:r>
                      <a:endParaRPr lang="ar-SA" sz="2800" b="1" dirty="0">
                        <a:solidFill>
                          <a:schemeClr val="tx1"/>
                        </a:solidFill>
                      </a:endParaRPr>
                    </a:p>
                  </a:txBody>
                  <a:tcPr/>
                </a:tc>
              </a:tr>
            </a:tbl>
          </a:graphicData>
        </a:graphic>
      </p:graphicFrame>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5400" b="1" dirty="0" smtClean="0"/>
              <a:t>الحل:-</a:t>
            </a:r>
          </a:p>
        </p:txBody>
      </p:sp>
      <p:sp>
        <p:nvSpPr>
          <p:cNvPr id="3" name="عنصر نائب للمحتوى 2"/>
          <p:cNvSpPr>
            <a:spLocks noGrp="1"/>
          </p:cNvSpPr>
          <p:nvPr>
            <p:ph idx="1"/>
          </p:nvPr>
        </p:nvSpPr>
        <p:spPr>
          <a:xfrm>
            <a:off x="1403350" y="2420938"/>
            <a:ext cx="6400800" cy="3511550"/>
          </a:xfrm>
          <a:blipFill dpi="0" rotWithShape="1">
            <a:blip r:embed="rId2" cstate="print"/>
            <a:srcRect/>
            <a:tile tx="0" ty="0" sx="100000" sy="100000" flip="none" algn="tl"/>
          </a:blipFill>
        </p:spPr>
        <p:txBody>
          <a:bodyPr/>
          <a:lstStyle/>
          <a:p>
            <a:pPr algn="ctr" eaLnBrk="1" hangingPunct="1"/>
            <a:r>
              <a:rPr lang="ar-SA" sz="4400" b="1" dirty="0" smtClean="0"/>
              <a:t>الخطوة الأولى:-</a:t>
            </a:r>
          </a:p>
          <a:p>
            <a:pPr eaLnBrk="1" hangingPunct="1"/>
            <a:r>
              <a:rPr lang="ar-SA" sz="2400" b="1" dirty="0" smtClean="0"/>
              <a:t>نبحث عن أصغر عنصرين عناصر المصفوفة وهو العنصر رقم </a:t>
            </a:r>
            <a:r>
              <a:rPr lang="en-US" sz="2400" b="1" dirty="0" smtClean="0">
                <a:cs typeface="Majalla UI"/>
              </a:rPr>
              <a:t> (5) </a:t>
            </a:r>
            <a:r>
              <a:rPr lang="ar-SA" sz="2400" b="1" dirty="0" smtClean="0"/>
              <a:t>الذي يساوي </a:t>
            </a:r>
            <a:r>
              <a:rPr lang="en-US" sz="2400" b="1" dirty="0" smtClean="0">
                <a:cs typeface="Majalla UI"/>
              </a:rPr>
              <a:t>“12”</a:t>
            </a:r>
            <a:r>
              <a:rPr lang="ar-SA" sz="2400" b="1" dirty="0" smtClean="0"/>
              <a:t>ونقوم بتبديله مع العنصر رقم (1):</a:t>
            </a:r>
          </a:p>
        </p:txBody>
      </p:sp>
      <p:graphicFrame>
        <p:nvGraphicFramePr>
          <p:cNvPr id="4" name="جدول 3"/>
          <p:cNvGraphicFramePr>
            <a:graphicFrameLocks noGrp="1"/>
          </p:cNvGraphicFramePr>
          <p:nvPr/>
        </p:nvGraphicFramePr>
        <p:xfrm>
          <a:off x="1547813" y="4797425"/>
          <a:ext cx="6096000" cy="51816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rtl="1"/>
                      <a:r>
                        <a:rPr lang="en-US" sz="2800" dirty="0" smtClean="0">
                          <a:solidFill>
                            <a:schemeClr val="tx1"/>
                          </a:solidFill>
                        </a:rPr>
                        <a:t>1</a:t>
                      </a:r>
                      <a:endParaRPr lang="ar-SA" sz="2800" dirty="0">
                        <a:solidFill>
                          <a:schemeClr val="tx1"/>
                        </a:solidFill>
                      </a:endParaRPr>
                    </a:p>
                  </a:txBody>
                  <a:tcPr/>
                </a:tc>
                <a:tc>
                  <a:txBody>
                    <a:bodyPr/>
                    <a:lstStyle/>
                    <a:p>
                      <a:pPr algn="ctr" rtl="1"/>
                      <a:r>
                        <a:rPr lang="en-US" sz="2800" dirty="0" smtClean="0">
                          <a:solidFill>
                            <a:schemeClr val="tx1"/>
                          </a:solidFill>
                        </a:rPr>
                        <a:t>2</a:t>
                      </a:r>
                      <a:endParaRPr lang="ar-SA" sz="2800" dirty="0">
                        <a:solidFill>
                          <a:schemeClr val="tx1"/>
                        </a:solidFill>
                      </a:endParaRPr>
                    </a:p>
                  </a:txBody>
                  <a:tcPr/>
                </a:tc>
                <a:tc>
                  <a:txBody>
                    <a:bodyPr/>
                    <a:lstStyle/>
                    <a:p>
                      <a:pPr algn="ctr" rtl="1"/>
                      <a:r>
                        <a:rPr lang="en-US" sz="2800" dirty="0" smtClean="0">
                          <a:solidFill>
                            <a:schemeClr val="tx1"/>
                          </a:solidFill>
                        </a:rPr>
                        <a:t>3</a:t>
                      </a:r>
                      <a:endParaRPr lang="ar-SA" sz="2800" dirty="0">
                        <a:solidFill>
                          <a:schemeClr val="tx1"/>
                        </a:solidFill>
                      </a:endParaRPr>
                    </a:p>
                  </a:txBody>
                  <a:tcPr/>
                </a:tc>
                <a:tc>
                  <a:txBody>
                    <a:bodyPr/>
                    <a:lstStyle/>
                    <a:p>
                      <a:pPr algn="ctr" rtl="1"/>
                      <a:r>
                        <a:rPr lang="en-US" sz="2800" dirty="0" smtClean="0">
                          <a:solidFill>
                            <a:schemeClr val="tx1"/>
                          </a:solidFill>
                        </a:rPr>
                        <a:t>4</a:t>
                      </a:r>
                      <a:endParaRPr lang="ar-SA" sz="2800" dirty="0">
                        <a:solidFill>
                          <a:schemeClr val="tx1"/>
                        </a:solidFill>
                      </a:endParaRPr>
                    </a:p>
                  </a:txBody>
                  <a:tcPr/>
                </a:tc>
                <a:tc>
                  <a:txBody>
                    <a:bodyPr/>
                    <a:lstStyle/>
                    <a:p>
                      <a:pPr algn="ctr" rtl="1"/>
                      <a:r>
                        <a:rPr lang="en-US" sz="2800" dirty="0" smtClean="0">
                          <a:solidFill>
                            <a:schemeClr val="tx1"/>
                          </a:solidFill>
                        </a:rPr>
                        <a:t>5</a:t>
                      </a:r>
                      <a:endParaRPr lang="ar-SA" sz="2800" dirty="0">
                        <a:solidFill>
                          <a:schemeClr val="tx1"/>
                        </a:solidFill>
                      </a:endParaRPr>
                    </a:p>
                  </a:txBody>
                  <a:tcPr/>
                </a:tc>
                <a:tc>
                  <a:txBody>
                    <a:bodyPr/>
                    <a:lstStyle/>
                    <a:p>
                      <a:pPr algn="ctr" rtl="1"/>
                      <a:r>
                        <a:rPr lang="en-US" sz="2800" dirty="0" smtClean="0">
                          <a:solidFill>
                            <a:schemeClr val="tx1"/>
                          </a:solidFill>
                        </a:rPr>
                        <a:t>6</a:t>
                      </a:r>
                      <a:endParaRPr lang="ar-SA" sz="2800" dirty="0">
                        <a:solidFill>
                          <a:schemeClr val="tx1"/>
                        </a:solidFill>
                      </a:endParaRPr>
                    </a:p>
                  </a:txBody>
                  <a:tcPr/>
                </a:tc>
                <a:tc>
                  <a:txBody>
                    <a:bodyPr/>
                    <a:lstStyle/>
                    <a:p>
                      <a:pPr algn="ctr" rtl="1"/>
                      <a:r>
                        <a:rPr lang="en-US" sz="2800" dirty="0" smtClean="0">
                          <a:solidFill>
                            <a:schemeClr val="tx1"/>
                          </a:solidFill>
                        </a:rPr>
                        <a:t>7</a:t>
                      </a:r>
                      <a:endParaRPr lang="ar-SA" sz="2800" dirty="0">
                        <a:solidFill>
                          <a:schemeClr val="tx1"/>
                        </a:solidFill>
                      </a:endParaRPr>
                    </a:p>
                  </a:txBody>
                  <a:tcPr/>
                </a:tc>
                <a:tc>
                  <a:txBody>
                    <a:bodyPr/>
                    <a:lstStyle/>
                    <a:p>
                      <a:pPr algn="ctr" rtl="1"/>
                      <a:r>
                        <a:rPr lang="en-US" sz="2800" dirty="0" smtClean="0">
                          <a:solidFill>
                            <a:schemeClr val="tx1"/>
                          </a:solidFill>
                        </a:rPr>
                        <a:t>8</a:t>
                      </a:r>
                      <a:endParaRPr lang="ar-SA" sz="2800" dirty="0">
                        <a:solidFill>
                          <a:schemeClr val="tx1"/>
                        </a:solidFill>
                      </a:endParaRPr>
                    </a:p>
                  </a:txBody>
                  <a:tcPr/>
                </a:tc>
              </a:tr>
            </a:tbl>
          </a:graphicData>
        </a:graphic>
      </p:graphicFrame>
      <p:graphicFrame>
        <p:nvGraphicFramePr>
          <p:cNvPr id="5" name="جدول 4"/>
          <p:cNvGraphicFramePr>
            <a:graphicFrameLocks noGrp="1"/>
          </p:cNvGraphicFramePr>
          <p:nvPr/>
        </p:nvGraphicFramePr>
        <p:xfrm>
          <a:off x="1547813" y="5373688"/>
          <a:ext cx="6096000" cy="51816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tblGrid>
              <a:tr h="514856">
                <a:tc>
                  <a:txBody>
                    <a:bodyPr/>
                    <a:lstStyle/>
                    <a:p>
                      <a:pPr algn="ctr" rtl="1"/>
                      <a:r>
                        <a:rPr lang="ar-SA" sz="2800" dirty="0" smtClean="0">
                          <a:solidFill>
                            <a:schemeClr val="tx1"/>
                          </a:solidFill>
                        </a:rPr>
                        <a:t> </a:t>
                      </a:r>
                      <a:r>
                        <a:rPr lang="en-US" sz="2800" dirty="0" smtClean="0">
                          <a:solidFill>
                            <a:schemeClr val="tx1"/>
                          </a:solidFill>
                        </a:rPr>
                        <a:t>12</a:t>
                      </a:r>
                      <a:endParaRPr lang="ar-SA" sz="2800" dirty="0">
                        <a:solidFill>
                          <a:schemeClr val="tx1"/>
                        </a:solidFill>
                      </a:endParaRPr>
                    </a:p>
                  </a:txBody>
                  <a:tcPr>
                    <a:solidFill>
                      <a:srgbClr val="92D050"/>
                    </a:solidFill>
                  </a:tcPr>
                </a:tc>
                <a:tc>
                  <a:txBody>
                    <a:bodyPr/>
                    <a:lstStyle/>
                    <a:p>
                      <a:pPr algn="ctr" rtl="1"/>
                      <a:r>
                        <a:rPr lang="en-US" sz="2800" dirty="0" smtClean="0">
                          <a:solidFill>
                            <a:schemeClr val="tx1"/>
                          </a:solidFill>
                        </a:rPr>
                        <a:t>57</a:t>
                      </a:r>
                      <a:endParaRPr lang="ar-SA" sz="2800" dirty="0">
                        <a:solidFill>
                          <a:schemeClr val="tx1"/>
                        </a:solidFill>
                      </a:endParaRPr>
                    </a:p>
                  </a:txBody>
                  <a:tcPr/>
                </a:tc>
                <a:tc>
                  <a:txBody>
                    <a:bodyPr/>
                    <a:lstStyle/>
                    <a:p>
                      <a:pPr algn="ctr" rtl="1"/>
                      <a:r>
                        <a:rPr lang="en-US" sz="2800" dirty="0" smtClean="0">
                          <a:solidFill>
                            <a:schemeClr val="tx1"/>
                          </a:solidFill>
                        </a:rPr>
                        <a:t>48</a:t>
                      </a:r>
                      <a:endParaRPr lang="ar-SA" sz="2800" dirty="0">
                        <a:solidFill>
                          <a:schemeClr val="tx1"/>
                        </a:solidFill>
                      </a:endParaRPr>
                    </a:p>
                  </a:txBody>
                  <a:tcPr/>
                </a:tc>
                <a:tc>
                  <a:txBody>
                    <a:bodyPr/>
                    <a:lstStyle/>
                    <a:p>
                      <a:pPr algn="ctr" rtl="1"/>
                      <a:r>
                        <a:rPr lang="en-US" sz="2800" dirty="0" smtClean="0">
                          <a:solidFill>
                            <a:schemeClr val="tx1"/>
                          </a:solidFill>
                        </a:rPr>
                        <a:t>37</a:t>
                      </a:r>
                      <a:endParaRPr lang="ar-SA" sz="2800" dirty="0">
                        <a:solidFill>
                          <a:schemeClr val="tx1"/>
                        </a:solidFill>
                      </a:endParaRPr>
                    </a:p>
                  </a:txBody>
                  <a:tcPr/>
                </a:tc>
                <a:tc>
                  <a:txBody>
                    <a:bodyPr/>
                    <a:lstStyle/>
                    <a:p>
                      <a:pPr algn="ctr" rtl="1"/>
                      <a:r>
                        <a:rPr lang="en-US" sz="2800" dirty="0" smtClean="0">
                          <a:solidFill>
                            <a:schemeClr val="tx1"/>
                          </a:solidFill>
                        </a:rPr>
                        <a:t>25</a:t>
                      </a:r>
                      <a:endParaRPr lang="ar-SA" sz="2800" dirty="0">
                        <a:solidFill>
                          <a:schemeClr val="tx1"/>
                        </a:solidFill>
                      </a:endParaRPr>
                    </a:p>
                  </a:txBody>
                  <a:tcPr/>
                </a:tc>
                <a:tc>
                  <a:txBody>
                    <a:bodyPr/>
                    <a:lstStyle/>
                    <a:p>
                      <a:pPr algn="ctr" rtl="1"/>
                      <a:r>
                        <a:rPr lang="en-US" sz="2800" dirty="0" smtClean="0">
                          <a:solidFill>
                            <a:schemeClr val="tx1"/>
                          </a:solidFill>
                        </a:rPr>
                        <a:t>92</a:t>
                      </a:r>
                      <a:endParaRPr lang="ar-SA" sz="2800" dirty="0">
                        <a:solidFill>
                          <a:schemeClr val="tx1"/>
                        </a:solidFill>
                      </a:endParaRPr>
                    </a:p>
                  </a:txBody>
                  <a:tcPr/>
                </a:tc>
                <a:tc>
                  <a:txBody>
                    <a:bodyPr/>
                    <a:lstStyle/>
                    <a:p>
                      <a:pPr algn="ctr" rtl="1"/>
                      <a:r>
                        <a:rPr lang="en-US" sz="2800" dirty="0" smtClean="0">
                          <a:solidFill>
                            <a:schemeClr val="tx1"/>
                          </a:solidFill>
                        </a:rPr>
                        <a:t>86</a:t>
                      </a:r>
                      <a:endParaRPr lang="ar-SA" sz="2800" dirty="0">
                        <a:solidFill>
                          <a:schemeClr val="tx1"/>
                        </a:solidFill>
                      </a:endParaRPr>
                    </a:p>
                  </a:txBody>
                  <a:tcPr/>
                </a:tc>
                <a:tc>
                  <a:txBody>
                    <a:bodyPr/>
                    <a:lstStyle/>
                    <a:p>
                      <a:pPr algn="ctr" rtl="1"/>
                      <a:r>
                        <a:rPr lang="en-US" sz="2800" dirty="0" smtClean="0">
                          <a:solidFill>
                            <a:schemeClr val="tx1"/>
                          </a:solidFill>
                        </a:rPr>
                        <a:t>33</a:t>
                      </a:r>
                      <a:endParaRPr lang="ar-SA" sz="2800" dirty="0">
                        <a:solidFill>
                          <a:schemeClr val="tx1"/>
                        </a:solidFill>
                      </a:endParaRPr>
                    </a:p>
                  </a:txBody>
                  <a:tcPr/>
                </a:tc>
              </a:tr>
            </a:tbl>
          </a:graphicData>
        </a:graphic>
      </p:graphicFrame>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5" dur="2000" fill="hold"/>
                                        <p:tgtEl>
                                          <p:spTgt spid="4"/>
                                        </p:tgtEl>
                                        <p:attrNameLst>
                                          <p:attrName>ppt_x</p:attrName>
                                          <p:attrName>ppt_y</p:attrName>
                                        </p:attrNameLst>
                                      </p:cBhvr>
                                    </p:animMotion>
                                  </p:childTnLst>
                                </p:cTn>
                              </p:par>
                            </p:childTnLst>
                          </p:cTn>
                        </p:par>
                        <p:par>
                          <p:cTn id="26" fill="hold">
                            <p:stCondLst>
                              <p:cond delay="5500"/>
                            </p:stCondLst>
                            <p:childTnLst>
                              <p:par>
                                <p:cTn id="27" presetID="6" presetClass="emph" presetSubtype="0" fill="hold" nodeType="afterEffect">
                                  <p:stCondLst>
                                    <p:cond delay="0"/>
                                  </p:stCondLst>
                                  <p:childTnLst>
                                    <p:animScale>
                                      <p:cBhvr>
                                        <p:cTn id="2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t/>
            </a:r>
            <a:br>
              <a:rPr lang="ar-SA" sz="4400" b="1" dirty="0" smtClean="0"/>
            </a:br>
            <a:r>
              <a:rPr lang="ar-SA" sz="4400" b="1" dirty="0" smtClean="0"/>
              <a:t>الخطوة الثانية:-</a:t>
            </a:r>
          </a:p>
        </p:txBody>
      </p:sp>
      <p:graphicFrame>
        <p:nvGraphicFramePr>
          <p:cNvPr id="4" name="جدول 3"/>
          <p:cNvGraphicFramePr>
            <a:graphicFrameLocks noGrp="1"/>
          </p:cNvGraphicFramePr>
          <p:nvPr/>
        </p:nvGraphicFramePr>
        <p:xfrm>
          <a:off x="1547813" y="5229225"/>
          <a:ext cx="6096000" cy="37084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48</a:t>
                      </a:r>
                      <a:endParaRPr lang="ar-SA" dirty="0">
                        <a:solidFill>
                          <a:schemeClr val="tx1"/>
                        </a:solidFill>
                      </a:endParaRPr>
                    </a:p>
                  </a:txBody>
                  <a:tcPr/>
                </a:tc>
                <a:tc>
                  <a:txBody>
                    <a:bodyPr/>
                    <a:lstStyle/>
                    <a:p>
                      <a:pPr algn="ctr" rtl="1"/>
                      <a:r>
                        <a:rPr lang="en-US" dirty="0" smtClean="0">
                          <a:solidFill>
                            <a:schemeClr val="tx1"/>
                          </a:solidFill>
                        </a:rPr>
                        <a:t>37</a:t>
                      </a:r>
                      <a:endParaRPr lang="ar-SA" dirty="0">
                        <a:solidFill>
                          <a:schemeClr val="tx1"/>
                        </a:solidFill>
                      </a:endParaRPr>
                    </a:p>
                  </a:txBody>
                  <a:tcPr/>
                </a:tc>
                <a:tc>
                  <a:txBody>
                    <a:bodyPr/>
                    <a:lstStyle/>
                    <a:p>
                      <a:pPr algn="ctr" rtl="1"/>
                      <a:r>
                        <a:rPr lang="en-US" dirty="0" smtClean="0">
                          <a:solidFill>
                            <a:schemeClr val="tx1"/>
                          </a:solidFill>
                        </a:rPr>
                        <a:t>57</a:t>
                      </a:r>
                      <a:endParaRPr lang="ar-SA" dirty="0">
                        <a:solidFill>
                          <a:schemeClr val="tx1"/>
                        </a:solidFill>
                      </a:endParaRPr>
                    </a:p>
                  </a:txBody>
                  <a:tcPr/>
                </a:tc>
                <a:tc>
                  <a:txBody>
                    <a:bodyPr/>
                    <a:lstStyle/>
                    <a:p>
                      <a:pPr algn="ctr" rtl="1"/>
                      <a:r>
                        <a:rPr lang="en-US" dirty="0" smtClean="0">
                          <a:solidFill>
                            <a:schemeClr val="tx1"/>
                          </a:solidFill>
                        </a:rPr>
                        <a:t>92</a:t>
                      </a:r>
                      <a:endParaRPr lang="ar-SA" dirty="0">
                        <a:solidFill>
                          <a:schemeClr val="tx1"/>
                        </a:solidFill>
                      </a:endParaRPr>
                    </a:p>
                  </a:txBody>
                  <a:tcPr/>
                </a:tc>
                <a:tc>
                  <a:txBody>
                    <a:bodyPr/>
                    <a:lstStyle/>
                    <a:p>
                      <a:pPr algn="ctr" rtl="1"/>
                      <a:r>
                        <a:rPr lang="en-US" dirty="0" smtClean="0">
                          <a:solidFill>
                            <a:schemeClr val="tx1"/>
                          </a:solidFill>
                        </a:rPr>
                        <a:t>86</a:t>
                      </a:r>
                      <a:endParaRPr lang="ar-SA" dirty="0">
                        <a:solidFill>
                          <a:schemeClr val="tx1"/>
                        </a:solidFill>
                      </a:endParaRPr>
                    </a:p>
                  </a:txBody>
                  <a:tcPr/>
                </a:tc>
                <a:tc>
                  <a:txBody>
                    <a:bodyPr/>
                    <a:lstStyle/>
                    <a:p>
                      <a:pPr algn="ctr" rtl="1"/>
                      <a:r>
                        <a:rPr lang="en-US" dirty="0" smtClean="0">
                          <a:solidFill>
                            <a:schemeClr val="tx1"/>
                          </a:solidFill>
                        </a:rPr>
                        <a:t>33</a:t>
                      </a:r>
                      <a:endParaRPr lang="ar-SA" dirty="0">
                        <a:solidFill>
                          <a:schemeClr val="tx1"/>
                        </a:solidFill>
                      </a:endParaRPr>
                    </a:p>
                  </a:txBody>
                  <a:tcPr/>
                </a:tc>
              </a:tr>
            </a:tbl>
          </a:graphicData>
        </a:graphic>
      </p:graphicFrame>
      <p:graphicFrame>
        <p:nvGraphicFramePr>
          <p:cNvPr id="6" name="عنصر نائب للمحتوى 5"/>
          <p:cNvGraphicFramePr>
            <a:graphicFrameLocks noGrp="1"/>
          </p:cNvGraphicFramePr>
          <p:nvPr>
            <p:ph idx="1"/>
          </p:nvPr>
        </p:nvGraphicFramePr>
        <p:xfrm>
          <a:off x="1546945" y="4724400"/>
          <a:ext cx="6120680" cy="396240"/>
        </p:xfrm>
        <a:graphic>
          <a:graphicData uri="http://schemas.openxmlformats.org/drawingml/2006/table">
            <a:tbl>
              <a:tblPr rtl="1" firstRow="1" bandRow="1">
                <a:tableStyleId>{5C22544A-7EE6-4342-B048-85BDC9FD1C3A}</a:tableStyleId>
              </a:tblPr>
              <a:tblGrid>
                <a:gridCol w="765085"/>
                <a:gridCol w="765085"/>
                <a:gridCol w="765085"/>
                <a:gridCol w="765085"/>
                <a:gridCol w="765085"/>
                <a:gridCol w="765085"/>
                <a:gridCol w="765085"/>
                <a:gridCol w="765085"/>
              </a:tblGrid>
              <a:tr h="370840">
                <a:tc>
                  <a:txBody>
                    <a:bodyPr/>
                    <a:lstStyle/>
                    <a:p>
                      <a:pPr algn="ctr" rtl="1"/>
                      <a:r>
                        <a:rPr lang="ar-SA" sz="2000" dirty="0" smtClean="0">
                          <a:solidFill>
                            <a:schemeClr val="tx1"/>
                          </a:solidFill>
                        </a:rPr>
                        <a:t> </a:t>
                      </a:r>
                      <a:r>
                        <a:rPr lang="en-US" sz="2000" dirty="0" smtClean="0">
                          <a:solidFill>
                            <a:schemeClr val="tx1"/>
                          </a:solidFill>
                        </a:rPr>
                        <a:t>1</a:t>
                      </a:r>
                      <a:endParaRPr lang="ar-SA" sz="2000" dirty="0">
                        <a:solidFill>
                          <a:schemeClr val="tx1"/>
                        </a:solidFill>
                      </a:endParaRPr>
                    </a:p>
                  </a:txBody>
                  <a:tcPr/>
                </a:tc>
                <a:tc>
                  <a:txBody>
                    <a:bodyPr/>
                    <a:lstStyle/>
                    <a:p>
                      <a:pPr algn="ctr" rtl="1"/>
                      <a:r>
                        <a:rPr lang="en-US" sz="2000" dirty="0" smtClean="0">
                          <a:solidFill>
                            <a:schemeClr val="tx1"/>
                          </a:solidFill>
                        </a:rPr>
                        <a:t>2</a:t>
                      </a:r>
                      <a:endParaRPr lang="ar-SA" sz="2000" dirty="0">
                        <a:solidFill>
                          <a:schemeClr val="tx1"/>
                        </a:solidFill>
                      </a:endParaRPr>
                    </a:p>
                  </a:txBody>
                  <a:tcPr/>
                </a:tc>
                <a:tc>
                  <a:txBody>
                    <a:bodyPr/>
                    <a:lstStyle/>
                    <a:p>
                      <a:pPr algn="ctr" rtl="1"/>
                      <a:r>
                        <a:rPr lang="en-US" sz="2000" dirty="0" smtClean="0">
                          <a:solidFill>
                            <a:schemeClr val="tx1"/>
                          </a:solidFill>
                        </a:rPr>
                        <a:t>3</a:t>
                      </a:r>
                      <a:endParaRPr lang="ar-SA" sz="2000" dirty="0">
                        <a:solidFill>
                          <a:schemeClr val="tx1"/>
                        </a:solidFill>
                      </a:endParaRPr>
                    </a:p>
                  </a:txBody>
                  <a:tcPr/>
                </a:tc>
                <a:tc>
                  <a:txBody>
                    <a:bodyPr/>
                    <a:lstStyle/>
                    <a:p>
                      <a:pPr algn="ctr" rtl="1"/>
                      <a:r>
                        <a:rPr lang="en-US" sz="2000" dirty="0" smtClean="0">
                          <a:solidFill>
                            <a:schemeClr val="tx1"/>
                          </a:solidFill>
                        </a:rPr>
                        <a:t>4</a:t>
                      </a:r>
                      <a:endParaRPr lang="ar-SA" sz="2000" dirty="0">
                        <a:solidFill>
                          <a:schemeClr val="tx1"/>
                        </a:solidFill>
                      </a:endParaRPr>
                    </a:p>
                  </a:txBody>
                  <a:tcPr/>
                </a:tc>
                <a:tc>
                  <a:txBody>
                    <a:bodyPr/>
                    <a:lstStyle/>
                    <a:p>
                      <a:pPr algn="ctr" rtl="1"/>
                      <a:r>
                        <a:rPr lang="en-US" sz="2000" dirty="0" smtClean="0">
                          <a:solidFill>
                            <a:schemeClr val="tx1"/>
                          </a:solidFill>
                        </a:rPr>
                        <a:t>5</a:t>
                      </a:r>
                      <a:endParaRPr lang="ar-SA" sz="2000" dirty="0">
                        <a:solidFill>
                          <a:schemeClr val="tx1"/>
                        </a:solidFill>
                      </a:endParaRPr>
                    </a:p>
                  </a:txBody>
                  <a:tcPr/>
                </a:tc>
                <a:tc>
                  <a:txBody>
                    <a:bodyPr/>
                    <a:lstStyle/>
                    <a:p>
                      <a:pPr algn="ctr" rtl="1"/>
                      <a:r>
                        <a:rPr lang="en-US" sz="2000" dirty="0" smtClean="0">
                          <a:solidFill>
                            <a:schemeClr val="tx1"/>
                          </a:solidFill>
                        </a:rPr>
                        <a:t>6</a:t>
                      </a:r>
                      <a:endParaRPr lang="ar-SA" sz="2000" dirty="0">
                        <a:solidFill>
                          <a:schemeClr val="tx1"/>
                        </a:solidFill>
                      </a:endParaRPr>
                    </a:p>
                  </a:txBody>
                  <a:tcPr/>
                </a:tc>
                <a:tc>
                  <a:txBody>
                    <a:bodyPr/>
                    <a:lstStyle/>
                    <a:p>
                      <a:pPr algn="ctr" rtl="1"/>
                      <a:r>
                        <a:rPr lang="en-US" sz="2000" dirty="0" smtClean="0">
                          <a:solidFill>
                            <a:schemeClr val="tx1"/>
                          </a:solidFill>
                        </a:rPr>
                        <a:t>7</a:t>
                      </a:r>
                      <a:endParaRPr lang="ar-SA" sz="2000" dirty="0">
                        <a:solidFill>
                          <a:schemeClr val="tx1"/>
                        </a:solidFill>
                      </a:endParaRPr>
                    </a:p>
                  </a:txBody>
                  <a:tcPr/>
                </a:tc>
                <a:tc>
                  <a:txBody>
                    <a:bodyPr/>
                    <a:lstStyle/>
                    <a:p>
                      <a:pPr algn="ctr" rtl="1"/>
                      <a:r>
                        <a:rPr lang="en-US" sz="2000" dirty="0" smtClean="0">
                          <a:solidFill>
                            <a:schemeClr val="tx1"/>
                          </a:solidFill>
                        </a:rPr>
                        <a:t>8</a:t>
                      </a:r>
                      <a:endParaRPr lang="ar-SA" sz="2000" dirty="0">
                        <a:solidFill>
                          <a:schemeClr val="tx1"/>
                        </a:solidFill>
                      </a:endParaRPr>
                    </a:p>
                  </a:txBody>
                  <a:tcPr/>
                </a:tc>
              </a:tr>
            </a:tbl>
          </a:graphicData>
        </a:graphic>
      </p:graphicFrame>
      <p:sp>
        <p:nvSpPr>
          <p:cNvPr id="9" name="مستطيل 8"/>
          <p:cNvSpPr>
            <a:spLocks noChangeArrowheads="1"/>
          </p:cNvSpPr>
          <p:nvPr/>
        </p:nvSpPr>
        <p:spPr bwMode="auto">
          <a:xfrm>
            <a:off x="971550" y="3244850"/>
            <a:ext cx="7129463" cy="1200150"/>
          </a:xfrm>
          <a:prstGeom prst="rect">
            <a:avLst/>
          </a:prstGeom>
          <a:noFill/>
          <a:ln w="9525">
            <a:noFill/>
            <a:miter lim="800000"/>
            <a:headEnd/>
            <a:tailEnd/>
          </a:ln>
        </p:spPr>
        <p:txBody>
          <a:bodyPr>
            <a:spAutoFit/>
          </a:bodyPr>
          <a:lstStyle/>
          <a:p>
            <a:r>
              <a:rPr lang="ar-SA" sz="2400" b="1" dirty="0">
                <a:latin typeface="Constantia" pitchFamily="18" charset="0"/>
              </a:rPr>
              <a:t>نبحث عن أصغر عنصر من بين عناصر المصفوفة من العنصر الثاني إلى العنصر الأخير وهو العنصر رقم (</a:t>
            </a:r>
            <a:r>
              <a:rPr lang="en-US" sz="2400" b="1" dirty="0">
                <a:latin typeface="Constantia" pitchFamily="18" charset="0"/>
              </a:rPr>
              <a:t>5</a:t>
            </a:r>
            <a:r>
              <a:rPr lang="ar-SA" sz="2400" b="1" dirty="0">
                <a:latin typeface="Constantia" pitchFamily="18" charset="0"/>
              </a:rPr>
              <a:t>) الذي يساوي </a:t>
            </a:r>
            <a:r>
              <a:rPr lang="en-US" sz="2400" b="1" dirty="0">
                <a:latin typeface="Constantia" pitchFamily="18" charset="0"/>
              </a:rPr>
              <a:t>“25”</a:t>
            </a:r>
            <a:r>
              <a:rPr lang="ar-SA" sz="2400" b="1" dirty="0">
                <a:latin typeface="Constantia" pitchFamily="18" charset="0"/>
              </a:rPr>
              <a:t> ونقوم بتبديله مع العنصر رقم (</a:t>
            </a:r>
            <a:r>
              <a:rPr lang="en-US" sz="2400" b="1" dirty="0">
                <a:latin typeface="Constantia" pitchFamily="18" charset="0"/>
              </a:rPr>
              <a:t>2</a:t>
            </a:r>
            <a:r>
              <a:rPr lang="ar-SA" sz="2400" b="1" dirty="0">
                <a:latin typeface="Constantia" pitchFamily="18" charset="0"/>
              </a:rPr>
              <a:t>):-</a:t>
            </a: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الخطوة الثالثة:-</a:t>
            </a:r>
            <a:endParaRPr lang="ar-SA" sz="4400" dirty="0" smtClean="0"/>
          </a:p>
        </p:txBody>
      </p:sp>
      <p:graphicFrame>
        <p:nvGraphicFramePr>
          <p:cNvPr id="4" name="عنصر نائب للمحتوى 3"/>
          <p:cNvGraphicFramePr>
            <a:graphicFrameLocks noGrp="1"/>
          </p:cNvGraphicFramePr>
          <p:nvPr>
            <p:ph idx="1"/>
          </p:nvPr>
        </p:nvGraphicFramePr>
        <p:xfrm>
          <a:off x="1403350" y="5157788"/>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tc>
                <a:tc>
                  <a:txBody>
                    <a:bodyPr/>
                    <a:lstStyle/>
                    <a:p>
                      <a:pPr algn="ctr" rtl="1"/>
                      <a:r>
                        <a:rPr lang="en-US" dirty="0" smtClean="0">
                          <a:solidFill>
                            <a:schemeClr val="tx1"/>
                          </a:solidFill>
                        </a:rPr>
                        <a:t>57</a:t>
                      </a:r>
                      <a:endParaRPr lang="ar-SA" dirty="0">
                        <a:solidFill>
                          <a:schemeClr val="tx1"/>
                        </a:solidFill>
                      </a:endParaRPr>
                    </a:p>
                  </a:txBody>
                  <a:tcPr/>
                </a:tc>
                <a:tc>
                  <a:txBody>
                    <a:bodyPr/>
                    <a:lstStyle/>
                    <a:p>
                      <a:pPr algn="ctr" rtl="1"/>
                      <a:r>
                        <a:rPr lang="en-US" dirty="0" smtClean="0">
                          <a:solidFill>
                            <a:schemeClr val="tx1"/>
                          </a:solidFill>
                        </a:rPr>
                        <a:t>92</a:t>
                      </a:r>
                      <a:endParaRPr lang="ar-SA" dirty="0">
                        <a:solidFill>
                          <a:schemeClr val="tx1"/>
                        </a:solidFill>
                      </a:endParaRPr>
                    </a:p>
                  </a:txBody>
                  <a:tcPr/>
                </a:tc>
                <a:tc>
                  <a:txBody>
                    <a:bodyPr/>
                    <a:lstStyle/>
                    <a:p>
                      <a:pPr algn="ctr" rtl="1"/>
                      <a:r>
                        <a:rPr lang="en-US" dirty="0" smtClean="0">
                          <a:solidFill>
                            <a:schemeClr val="tx1"/>
                          </a:solidFill>
                        </a:rPr>
                        <a:t>86</a:t>
                      </a:r>
                      <a:endParaRPr lang="ar-SA" dirty="0">
                        <a:solidFill>
                          <a:schemeClr val="tx1"/>
                        </a:solidFill>
                      </a:endParaRPr>
                    </a:p>
                  </a:txBody>
                  <a:tcPr/>
                </a:tc>
                <a:tc>
                  <a:txBody>
                    <a:bodyPr/>
                    <a:lstStyle/>
                    <a:p>
                      <a:pPr algn="ctr" rtl="1"/>
                      <a:r>
                        <a:rPr lang="en-US" dirty="0" smtClean="0">
                          <a:solidFill>
                            <a:schemeClr val="tx1"/>
                          </a:solidFill>
                        </a:rPr>
                        <a:t>48</a:t>
                      </a:r>
                      <a:endParaRPr lang="ar-SA" dirty="0">
                        <a:solidFill>
                          <a:schemeClr val="tx1"/>
                        </a:solidFill>
                      </a:endParaRPr>
                    </a:p>
                  </a:txBody>
                  <a:tcPr/>
                </a:tc>
              </a:tr>
            </a:tbl>
          </a:graphicData>
        </a:graphic>
      </p:graphicFrame>
      <p:graphicFrame>
        <p:nvGraphicFramePr>
          <p:cNvPr id="8" name="جدول 7"/>
          <p:cNvGraphicFramePr>
            <a:graphicFrameLocks noGrp="1"/>
          </p:cNvGraphicFramePr>
          <p:nvPr/>
        </p:nvGraphicFramePr>
        <p:xfrm>
          <a:off x="1404243" y="4652963"/>
          <a:ext cx="6384032" cy="370840"/>
        </p:xfrm>
        <a:graphic>
          <a:graphicData uri="http://schemas.openxmlformats.org/drawingml/2006/table">
            <a:tbl>
              <a:tblPr rtl="1" firstRow="1" bandRow="1">
                <a:tableStyleId>{5C22544A-7EE6-4342-B048-85BDC9FD1C3A}</a:tableStyleId>
              </a:tblPr>
              <a:tblGrid>
                <a:gridCol w="798004"/>
                <a:gridCol w="798004"/>
                <a:gridCol w="798004"/>
                <a:gridCol w="798004"/>
                <a:gridCol w="798004"/>
                <a:gridCol w="798004"/>
                <a:gridCol w="798004"/>
                <a:gridCol w="798004"/>
              </a:tblGrid>
              <a:tr h="370840">
                <a:tc>
                  <a:txBody>
                    <a:bodyPr/>
                    <a:lstStyle/>
                    <a:p>
                      <a:pPr algn="ctr" rtl="1"/>
                      <a:r>
                        <a:rPr lang="en-US" dirty="0" smtClean="0">
                          <a:solidFill>
                            <a:schemeClr val="tx1"/>
                          </a:solidFill>
                        </a:rPr>
                        <a:t>1</a:t>
                      </a:r>
                      <a:r>
                        <a:rPr lang="ar-SA" dirty="0" smtClean="0">
                          <a:solidFill>
                            <a:schemeClr val="tx1"/>
                          </a:solidFill>
                        </a:rPr>
                        <a:t> </a:t>
                      </a:r>
                      <a:endParaRPr lang="ar-SA" dirty="0">
                        <a:solidFill>
                          <a:schemeClr val="tx1"/>
                        </a:solidFill>
                      </a:endParaRPr>
                    </a:p>
                  </a:txBody>
                  <a:tcPr/>
                </a:tc>
                <a:tc>
                  <a:txBody>
                    <a:bodyPr/>
                    <a:lstStyle/>
                    <a:p>
                      <a:pPr algn="ctr" rtl="1"/>
                      <a:r>
                        <a:rPr lang="en-US" dirty="0" smtClean="0">
                          <a:solidFill>
                            <a:schemeClr val="tx1"/>
                          </a:solidFill>
                        </a:rPr>
                        <a:t>2 </a:t>
                      </a:r>
                      <a:endParaRPr lang="ar-SA" dirty="0">
                        <a:solidFill>
                          <a:schemeClr val="tx1"/>
                        </a:solidFill>
                      </a:endParaRPr>
                    </a:p>
                  </a:txBody>
                  <a:tcPr/>
                </a:tc>
                <a:tc>
                  <a:txBody>
                    <a:bodyPr/>
                    <a:lstStyle/>
                    <a:p>
                      <a:pPr algn="ctr" rtl="1"/>
                      <a:r>
                        <a:rPr lang="en-US" dirty="0" smtClean="0">
                          <a:solidFill>
                            <a:schemeClr val="tx1"/>
                          </a:solidFill>
                        </a:rPr>
                        <a:t>3</a:t>
                      </a:r>
                      <a:endParaRPr lang="ar-SA" dirty="0">
                        <a:solidFill>
                          <a:schemeClr val="tx1"/>
                        </a:solidFill>
                      </a:endParaRPr>
                    </a:p>
                  </a:txBody>
                  <a:tcPr/>
                </a:tc>
                <a:tc>
                  <a:txBody>
                    <a:bodyPr/>
                    <a:lstStyle/>
                    <a:p>
                      <a:pPr algn="ctr" rtl="1"/>
                      <a:r>
                        <a:rPr lang="en-US" dirty="0" smtClean="0">
                          <a:solidFill>
                            <a:schemeClr val="tx1"/>
                          </a:solidFill>
                        </a:rPr>
                        <a:t>4</a:t>
                      </a:r>
                      <a:endParaRPr lang="ar-SA" dirty="0">
                        <a:solidFill>
                          <a:schemeClr val="tx1"/>
                        </a:solidFill>
                      </a:endParaRPr>
                    </a:p>
                  </a:txBody>
                  <a:tcPr/>
                </a:tc>
                <a:tc>
                  <a:txBody>
                    <a:bodyPr/>
                    <a:lstStyle/>
                    <a:p>
                      <a:pPr algn="ctr" rtl="1"/>
                      <a:r>
                        <a:rPr lang="en-US" dirty="0" smtClean="0">
                          <a:solidFill>
                            <a:schemeClr val="tx1"/>
                          </a:solidFill>
                        </a:rPr>
                        <a:t>5</a:t>
                      </a:r>
                      <a:endParaRPr lang="ar-SA" dirty="0">
                        <a:solidFill>
                          <a:schemeClr val="tx1"/>
                        </a:solidFill>
                      </a:endParaRPr>
                    </a:p>
                  </a:txBody>
                  <a:tcPr/>
                </a:tc>
                <a:tc>
                  <a:txBody>
                    <a:bodyPr/>
                    <a:lstStyle/>
                    <a:p>
                      <a:pPr algn="ctr" rtl="1"/>
                      <a:r>
                        <a:rPr lang="en-US" dirty="0" smtClean="0">
                          <a:solidFill>
                            <a:schemeClr val="tx1"/>
                          </a:solidFill>
                        </a:rPr>
                        <a:t>6</a:t>
                      </a:r>
                      <a:endParaRPr lang="ar-SA" dirty="0">
                        <a:solidFill>
                          <a:schemeClr val="tx1"/>
                        </a:solidFill>
                      </a:endParaRPr>
                    </a:p>
                  </a:txBody>
                  <a:tcPr/>
                </a:tc>
                <a:tc>
                  <a:txBody>
                    <a:bodyPr/>
                    <a:lstStyle/>
                    <a:p>
                      <a:pPr algn="ctr" rtl="1"/>
                      <a:r>
                        <a:rPr lang="en-US" dirty="0" smtClean="0">
                          <a:solidFill>
                            <a:schemeClr val="tx1"/>
                          </a:solidFill>
                        </a:rPr>
                        <a:t>7</a:t>
                      </a:r>
                      <a:endParaRPr lang="ar-SA" dirty="0">
                        <a:solidFill>
                          <a:schemeClr val="tx1"/>
                        </a:solidFill>
                      </a:endParaRPr>
                    </a:p>
                  </a:txBody>
                  <a:tcPr/>
                </a:tc>
                <a:tc>
                  <a:txBody>
                    <a:bodyPr/>
                    <a:lstStyle/>
                    <a:p>
                      <a:pPr algn="ctr" rtl="1"/>
                      <a:r>
                        <a:rPr lang="en-US" dirty="0" smtClean="0">
                          <a:solidFill>
                            <a:schemeClr val="tx1"/>
                          </a:solidFill>
                        </a:rPr>
                        <a:t>8</a:t>
                      </a:r>
                      <a:endParaRPr lang="ar-SA" dirty="0">
                        <a:solidFill>
                          <a:schemeClr val="tx1"/>
                        </a:solidFill>
                      </a:endParaRPr>
                    </a:p>
                  </a:txBody>
                  <a:tcPr/>
                </a:tc>
              </a:tr>
            </a:tbl>
          </a:graphicData>
        </a:graphic>
      </p:graphicFrame>
      <p:sp>
        <p:nvSpPr>
          <p:cNvPr id="10" name="مستطيل 9"/>
          <p:cNvSpPr>
            <a:spLocks noChangeArrowheads="1"/>
          </p:cNvSpPr>
          <p:nvPr/>
        </p:nvSpPr>
        <p:spPr bwMode="auto">
          <a:xfrm>
            <a:off x="900113" y="3105150"/>
            <a:ext cx="7272337" cy="1385888"/>
          </a:xfrm>
          <a:prstGeom prst="rect">
            <a:avLst/>
          </a:prstGeom>
          <a:noFill/>
          <a:ln w="9525">
            <a:noFill/>
            <a:miter lim="800000"/>
            <a:headEnd/>
            <a:tailEnd/>
          </a:ln>
        </p:spPr>
        <p:txBody>
          <a:bodyPr>
            <a:spAutoFit/>
          </a:bodyPr>
          <a:lstStyle/>
          <a:p>
            <a:r>
              <a:rPr lang="ar-SA" sz="2800" b="1" dirty="0">
                <a:latin typeface="Constantia" pitchFamily="18" charset="0"/>
              </a:rPr>
              <a:t>نبحث عن أصغر عنصر من بين عناصر المصفوفة من العنصر الثالث إلى العنصر الأخير وهو العنصر رقم (</a:t>
            </a:r>
            <a:r>
              <a:rPr lang="en-US" sz="2800" b="1" dirty="0">
                <a:latin typeface="Constantia" pitchFamily="18" charset="0"/>
              </a:rPr>
              <a:t>8</a:t>
            </a:r>
            <a:r>
              <a:rPr lang="ar-SA" sz="2800" b="1" dirty="0">
                <a:latin typeface="Constantia" pitchFamily="18" charset="0"/>
              </a:rPr>
              <a:t>) الذي يساوي </a:t>
            </a:r>
            <a:r>
              <a:rPr lang="en-US" sz="2800" b="1" dirty="0">
                <a:latin typeface="Constantia" pitchFamily="18" charset="0"/>
              </a:rPr>
              <a:t>“33” </a:t>
            </a:r>
            <a:r>
              <a:rPr lang="ar-SA" sz="2800" b="1" dirty="0">
                <a:latin typeface="Constantia" pitchFamily="18" charset="0"/>
              </a:rPr>
              <a:t>ونقوم  بتبديله مع العنصر رقم (</a:t>
            </a:r>
            <a:r>
              <a:rPr lang="en-US" sz="2800" b="1" dirty="0">
                <a:latin typeface="Constantia" pitchFamily="18" charset="0"/>
              </a:rPr>
              <a:t>3</a:t>
            </a:r>
            <a:r>
              <a:rPr lang="ar-SA" sz="2800" b="1" dirty="0">
                <a:latin typeface="Constantia" pitchFamily="18" charset="0"/>
              </a:rPr>
              <a:t>) :-</a:t>
            </a:r>
            <a:endParaRPr lang="ar-SA" sz="28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8"/>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الخطوة الرابعة:-</a:t>
            </a:r>
            <a:endParaRPr lang="ar-SA" sz="4400" dirty="0" smtClean="0"/>
          </a:p>
        </p:txBody>
      </p:sp>
      <p:graphicFrame>
        <p:nvGraphicFramePr>
          <p:cNvPr id="4" name="عنصر نائب للمحتوى 3"/>
          <p:cNvGraphicFramePr>
            <a:graphicFrameLocks noGrp="1"/>
          </p:cNvGraphicFramePr>
          <p:nvPr>
            <p:ph idx="1"/>
          </p:nvPr>
        </p:nvGraphicFramePr>
        <p:xfrm>
          <a:off x="1403350" y="5157788"/>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57</a:t>
                      </a:r>
                      <a:endParaRPr lang="ar-SA" dirty="0">
                        <a:solidFill>
                          <a:schemeClr val="tx1"/>
                        </a:solidFill>
                      </a:endParaRPr>
                    </a:p>
                  </a:txBody>
                  <a:tcPr/>
                </a:tc>
                <a:tc>
                  <a:txBody>
                    <a:bodyPr/>
                    <a:lstStyle/>
                    <a:p>
                      <a:pPr algn="ctr" rtl="1"/>
                      <a:r>
                        <a:rPr lang="en-US" dirty="0" smtClean="0">
                          <a:solidFill>
                            <a:schemeClr val="tx1"/>
                          </a:solidFill>
                        </a:rPr>
                        <a:t>92</a:t>
                      </a:r>
                      <a:endParaRPr lang="ar-SA" dirty="0">
                        <a:solidFill>
                          <a:schemeClr val="tx1"/>
                        </a:solidFill>
                      </a:endParaRPr>
                    </a:p>
                  </a:txBody>
                  <a:tcPr/>
                </a:tc>
                <a:tc>
                  <a:txBody>
                    <a:bodyPr/>
                    <a:lstStyle/>
                    <a:p>
                      <a:pPr algn="ctr" rtl="1"/>
                      <a:r>
                        <a:rPr lang="en-US" dirty="0" smtClean="0">
                          <a:solidFill>
                            <a:schemeClr val="tx1"/>
                          </a:solidFill>
                        </a:rPr>
                        <a:t>86</a:t>
                      </a:r>
                      <a:endParaRPr lang="ar-SA" dirty="0">
                        <a:solidFill>
                          <a:schemeClr val="tx1"/>
                        </a:solidFill>
                      </a:endParaRPr>
                    </a:p>
                  </a:txBody>
                  <a:tcPr/>
                </a:tc>
                <a:tc>
                  <a:txBody>
                    <a:bodyPr/>
                    <a:lstStyle/>
                    <a:p>
                      <a:pPr algn="ctr" rtl="1"/>
                      <a:r>
                        <a:rPr lang="en-US" dirty="0" smtClean="0">
                          <a:solidFill>
                            <a:schemeClr val="tx1"/>
                          </a:solidFill>
                        </a:rPr>
                        <a:t>48</a:t>
                      </a:r>
                      <a:endParaRPr lang="ar-SA" dirty="0">
                        <a:solidFill>
                          <a:schemeClr val="tx1"/>
                        </a:solidFill>
                      </a:endParaRPr>
                    </a:p>
                  </a:txBody>
                  <a:tcPr/>
                </a:tc>
              </a:tr>
            </a:tbl>
          </a:graphicData>
        </a:graphic>
      </p:graphicFrame>
      <p:graphicFrame>
        <p:nvGraphicFramePr>
          <p:cNvPr id="6" name="جدول 5"/>
          <p:cNvGraphicFramePr>
            <a:graphicFrameLocks noGrp="1"/>
          </p:cNvGraphicFramePr>
          <p:nvPr/>
        </p:nvGraphicFramePr>
        <p:xfrm>
          <a:off x="1403376" y="4652963"/>
          <a:ext cx="6408712" cy="370840"/>
        </p:xfrm>
        <a:graphic>
          <a:graphicData uri="http://schemas.openxmlformats.org/drawingml/2006/table">
            <a:tbl>
              <a:tblPr rtl="1" firstRow="1" bandRow="1">
                <a:tableStyleId>{5C22544A-7EE6-4342-B048-85BDC9FD1C3A}</a:tableStyleId>
              </a:tblPr>
              <a:tblGrid>
                <a:gridCol w="801089"/>
                <a:gridCol w="801089"/>
                <a:gridCol w="801089"/>
                <a:gridCol w="801089"/>
                <a:gridCol w="801089"/>
                <a:gridCol w="801089"/>
                <a:gridCol w="801089"/>
                <a:gridCol w="801089"/>
              </a:tblGrid>
              <a:tr h="370840">
                <a:tc>
                  <a:txBody>
                    <a:bodyPr/>
                    <a:lstStyle/>
                    <a:p>
                      <a:pPr algn="ctr" rtl="1"/>
                      <a:r>
                        <a:rPr lang="en-US" dirty="0" smtClean="0">
                          <a:solidFill>
                            <a:schemeClr val="tx1"/>
                          </a:solidFill>
                        </a:rPr>
                        <a:t>1</a:t>
                      </a:r>
                      <a:endParaRPr lang="ar-SA" dirty="0">
                        <a:solidFill>
                          <a:schemeClr val="tx1"/>
                        </a:solidFill>
                      </a:endParaRPr>
                    </a:p>
                  </a:txBody>
                  <a:tcPr/>
                </a:tc>
                <a:tc>
                  <a:txBody>
                    <a:bodyPr/>
                    <a:lstStyle/>
                    <a:p>
                      <a:pPr algn="ctr" rtl="1"/>
                      <a:r>
                        <a:rPr lang="en-US" dirty="0" smtClean="0">
                          <a:solidFill>
                            <a:schemeClr val="tx1"/>
                          </a:solidFill>
                        </a:rPr>
                        <a:t>2</a:t>
                      </a:r>
                      <a:endParaRPr lang="ar-SA" dirty="0">
                        <a:solidFill>
                          <a:schemeClr val="tx1"/>
                        </a:solidFill>
                      </a:endParaRPr>
                    </a:p>
                  </a:txBody>
                  <a:tcPr/>
                </a:tc>
                <a:tc>
                  <a:txBody>
                    <a:bodyPr/>
                    <a:lstStyle/>
                    <a:p>
                      <a:pPr algn="ctr" rtl="1"/>
                      <a:r>
                        <a:rPr lang="en-US" dirty="0" smtClean="0">
                          <a:solidFill>
                            <a:schemeClr val="tx1"/>
                          </a:solidFill>
                        </a:rPr>
                        <a:t>3</a:t>
                      </a:r>
                      <a:endParaRPr lang="ar-SA" dirty="0">
                        <a:solidFill>
                          <a:schemeClr val="tx1"/>
                        </a:solidFill>
                      </a:endParaRPr>
                    </a:p>
                  </a:txBody>
                  <a:tcPr/>
                </a:tc>
                <a:tc>
                  <a:txBody>
                    <a:bodyPr/>
                    <a:lstStyle/>
                    <a:p>
                      <a:pPr algn="ctr" rtl="1"/>
                      <a:r>
                        <a:rPr lang="en-US" dirty="0" smtClean="0">
                          <a:solidFill>
                            <a:schemeClr val="tx1"/>
                          </a:solidFill>
                        </a:rPr>
                        <a:t>4</a:t>
                      </a:r>
                      <a:endParaRPr lang="ar-SA" dirty="0">
                        <a:solidFill>
                          <a:schemeClr val="tx1"/>
                        </a:solidFill>
                      </a:endParaRPr>
                    </a:p>
                  </a:txBody>
                  <a:tcPr/>
                </a:tc>
                <a:tc>
                  <a:txBody>
                    <a:bodyPr/>
                    <a:lstStyle/>
                    <a:p>
                      <a:pPr algn="ctr" rtl="1"/>
                      <a:r>
                        <a:rPr lang="en-US" dirty="0" smtClean="0">
                          <a:solidFill>
                            <a:schemeClr val="tx1"/>
                          </a:solidFill>
                        </a:rPr>
                        <a:t>5</a:t>
                      </a:r>
                      <a:endParaRPr lang="ar-SA" dirty="0">
                        <a:solidFill>
                          <a:schemeClr val="tx1"/>
                        </a:solidFill>
                      </a:endParaRPr>
                    </a:p>
                  </a:txBody>
                  <a:tcPr/>
                </a:tc>
                <a:tc>
                  <a:txBody>
                    <a:bodyPr/>
                    <a:lstStyle/>
                    <a:p>
                      <a:pPr algn="ctr" rtl="1"/>
                      <a:r>
                        <a:rPr lang="en-US" dirty="0" smtClean="0">
                          <a:solidFill>
                            <a:schemeClr val="tx1"/>
                          </a:solidFill>
                        </a:rPr>
                        <a:t>6</a:t>
                      </a:r>
                      <a:endParaRPr lang="ar-SA" dirty="0">
                        <a:solidFill>
                          <a:schemeClr val="tx1"/>
                        </a:solidFill>
                      </a:endParaRPr>
                    </a:p>
                  </a:txBody>
                  <a:tcPr/>
                </a:tc>
                <a:tc>
                  <a:txBody>
                    <a:bodyPr/>
                    <a:lstStyle/>
                    <a:p>
                      <a:pPr algn="ctr" rtl="1"/>
                      <a:r>
                        <a:rPr lang="en-US" dirty="0" smtClean="0">
                          <a:solidFill>
                            <a:schemeClr val="tx1"/>
                          </a:solidFill>
                        </a:rPr>
                        <a:t>7</a:t>
                      </a:r>
                      <a:endParaRPr lang="ar-SA" dirty="0">
                        <a:solidFill>
                          <a:schemeClr val="tx1"/>
                        </a:solidFill>
                      </a:endParaRPr>
                    </a:p>
                  </a:txBody>
                  <a:tcPr/>
                </a:tc>
                <a:tc>
                  <a:txBody>
                    <a:bodyPr/>
                    <a:lstStyle/>
                    <a:p>
                      <a:pPr algn="ctr" rtl="1"/>
                      <a:r>
                        <a:rPr lang="en-US" dirty="0" smtClean="0">
                          <a:solidFill>
                            <a:schemeClr val="tx1"/>
                          </a:solidFill>
                        </a:rPr>
                        <a:t>8</a:t>
                      </a:r>
                      <a:endParaRPr lang="ar-SA" dirty="0">
                        <a:solidFill>
                          <a:schemeClr val="tx1"/>
                        </a:solidFill>
                      </a:endParaRPr>
                    </a:p>
                  </a:txBody>
                  <a:tcPr/>
                </a:tc>
              </a:tr>
            </a:tbl>
          </a:graphicData>
        </a:graphic>
      </p:graphicFrame>
      <p:sp>
        <p:nvSpPr>
          <p:cNvPr id="7" name="مستطيل 6"/>
          <p:cNvSpPr>
            <a:spLocks noChangeArrowheads="1"/>
          </p:cNvSpPr>
          <p:nvPr/>
        </p:nvSpPr>
        <p:spPr bwMode="auto">
          <a:xfrm>
            <a:off x="900113" y="3105150"/>
            <a:ext cx="7272337" cy="1385888"/>
          </a:xfrm>
          <a:prstGeom prst="rect">
            <a:avLst/>
          </a:prstGeom>
          <a:noFill/>
          <a:ln w="9525">
            <a:noFill/>
            <a:miter lim="800000"/>
            <a:headEnd/>
            <a:tailEnd/>
          </a:ln>
        </p:spPr>
        <p:txBody>
          <a:bodyPr>
            <a:spAutoFit/>
          </a:bodyPr>
          <a:lstStyle/>
          <a:p>
            <a:r>
              <a:rPr lang="ar-SA" sz="2800" b="1" dirty="0">
                <a:latin typeface="Constantia" pitchFamily="18" charset="0"/>
              </a:rPr>
              <a:t>نبحث عن أصغر عنصر من بين عناصر المصفوفة من العنصر الرابع إلى العنصر الأخير و هو العنصر رقم (</a:t>
            </a:r>
            <a:r>
              <a:rPr lang="en-US" sz="2800" b="1" dirty="0">
                <a:latin typeface="Constantia" pitchFamily="18" charset="0"/>
              </a:rPr>
              <a:t>4</a:t>
            </a:r>
            <a:r>
              <a:rPr lang="ar-SA" sz="2800" b="1" dirty="0">
                <a:latin typeface="Constantia" pitchFamily="18" charset="0"/>
              </a:rPr>
              <a:t>) الذي يساوي </a:t>
            </a:r>
            <a:r>
              <a:rPr lang="en-US" sz="2800" b="1" dirty="0">
                <a:latin typeface="Constantia" pitchFamily="18" charset="0"/>
              </a:rPr>
              <a:t>“37”</a:t>
            </a:r>
            <a:r>
              <a:rPr lang="ar-SA" sz="2800" b="1" dirty="0">
                <a:latin typeface="Constantia" pitchFamily="18" charset="0"/>
              </a:rPr>
              <a:t>ونقوم  بتبديله مع العنصر رقم (</a:t>
            </a:r>
            <a:r>
              <a:rPr lang="en-US" sz="2800" b="1" dirty="0">
                <a:latin typeface="Constantia" pitchFamily="18" charset="0"/>
              </a:rPr>
              <a:t>4</a:t>
            </a:r>
            <a:r>
              <a:rPr lang="ar-SA" sz="2800" b="1" dirty="0">
                <a:latin typeface="Constantia" pitchFamily="18" charset="0"/>
              </a:rPr>
              <a:t>):- </a:t>
            </a:r>
            <a:endParaRPr lang="ar-SA" sz="28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الخطوة الخامسة:-</a:t>
            </a:r>
            <a:endParaRPr lang="ar-SA" sz="4400" dirty="0" smtClean="0"/>
          </a:p>
        </p:txBody>
      </p:sp>
      <p:graphicFrame>
        <p:nvGraphicFramePr>
          <p:cNvPr id="4" name="عنصر نائب للمحتوى 3"/>
          <p:cNvGraphicFramePr>
            <a:graphicFrameLocks noGrp="1"/>
          </p:cNvGraphicFramePr>
          <p:nvPr>
            <p:ph idx="1"/>
          </p:nvPr>
        </p:nvGraphicFramePr>
        <p:xfrm>
          <a:off x="1331913" y="5229225"/>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48</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92</a:t>
                      </a:r>
                      <a:endParaRPr lang="ar-SA" dirty="0">
                        <a:solidFill>
                          <a:schemeClr val="tx1"/>
                        </a:solidFill>
                      </a:endParaRPr>
                    </a:p>
                  </a:txBody>
                  <a:tcPr/>
                </a:tc>
                <a:tc>
                  <a:txBody>
                    <a:bodyPr/>
                    <a:lstStyle/>
                    <a:p>
                      <a:pPr algn="ctr" rtl="1"/>
                      <a:r>
                        <a:rPr lang="en-US" dirty="0" smtClean="0">
                          <a:solidFill>
                            <a:schemeClr val="tx1"/>
                          </a:solidFill>
                        </a:rPr>
                        <a:t>86</a:t>
                      </a:r>
                      <a:endParaRPr lang="ar-SA" dirty="0">
                        <a:solidFill>
                          <a:schemeClr val="tx1"/>
                        </a:solidFill>
                      </a:endParaRPr>
                    </a:p>
                  </a:txBody>
                  <a:tcPr/>
                </a:tc>
                <a:tc>
                  <a:txBody>
                    <a:bodyPr/>
                    <a:lstStyle/>
                    <a:p>
                      <a:pPr algn="ctr" rtl="1"/>
                      <a:r>
                        <a:rPr lang="en-US" dirty="0" smtClean="0">
                          <a:solidFill>
                            <a:schemeClr val="tx1"/>
                          </a:solidFill>
                        </a:rPr>
                        <a:t>57</a:t>
                      </a:r>
                      <a:endParaRPr lang="ar-SA" dirty="0">
                        <a:solidFill>
                          <a:schemeClr val="tx1"/>
                        </a:solidFill>
                      </a:endParaRPr>
                    </a:p>
                  </a:txBody>
                  <a:tcPr/>
                </a:tc>
              </a:tr>
            </a:tbl>
          </a:graphicData>
        </a:graphic>
      </p:graphicFrame>
      <p:graphicFrame>
        <p:nvGraphicFramePr>
          <p:cNvPr id="6" name="جدول 5"/>
          <p:cNvGraphicFramePr>
            <a:graphicFrameLocks noGrp="1"/>
          </p:cNvGraphicFramePr>
          <p:nvPr/>
        </p:nvGraphicFramePr>
        <p:xfrm>
          <a:off x="1331938" y="4724400"/>
          <a:ext cx="6408712" cy="370840"/>
        </p:xfrm>
        <a:graphic>
          <a:graphicData uri="http://schemas.openxmlformats.org/drawingml/2006/table">
            <a:tbl>
              <a:tblPr rtl="1" firstRow="1" bandRow="1">
                <a:tableStyleId>{5C22544A-7EE6-4342-B048-85BDC9FD1C3A}</a:tableStyleId>
              </a:tblPr>
              <a:tblGrid>
                <a:gridCol w="801089"/>
                <a:gridCol w="801089"/>
                <a:gridCol w="801089"/>
                <a:gridCol w="801089"/>
                <a:gridCol w="801089"/>
                <a:gridCol w="801089"/>
                <a:gridCol w="801089"/>
                <a:gridCol w="801089"/>
              </a:tblGrid>
              <a:tr h="370840">
                <a:tc>
                  <a:txBody>
                    <a:bodyPr/>
                    <a:lstStyle/>
                    <a:p>
                      <a:pPr algn="ctr" rtl="1"/>
                      <a:r>
                        <a:rPr lang="en-US" dirty="0" smtClean="0">
                          <a:solidFill>
                            <a:schemeClr val="tx1"/>
                          </a:solidFill>
                        </a:rPr>
                        <a:t>1</a:t>
                      </a:r>
                      <a:endParaRPr lang="ar-SA" dirty="0">
                        <a:solidFill>
                          <a:schemeClr val="tx1"/>
                        </a:solidFill>
                      </a:endParaRPr>
                    </a:p>
                  </a:txBody>
                  <a:tcPr/>
                </a:tc>
                <a:tc>
                  <a:txBody>
                    <a:bodyPr/>
                    <a:lstStyle/>
                    <a:p>
                      <a:pPr algn="ctr" rtl="1"/>
                      <a:r>
                        <a:rPr lang="en-US" dirty="0" smtClean="0">
                          <a:solidFill>
                            <a:schemeClr val="tx1"/>
                          </a:solidFill>
                        </a:rPr>
                        <a:t>2</a:t>
                      </a:r>
                      <a:endParaRPr lang="ar-SA" dirty="0">
                        <a:solidFill>
                          <a:schemeClr val="tx1"/>
                        </a:solidFill>
                      </a:endParaRPr>
                    </a:p>
                  </a:txBody>
                  <a:tcPr/>
                </a:tc>
                <a:tc>
                  <a:txBody>
                    <a:bodyPr/>
                    <a:lstStyle/>
                    <a:p>
                      <a:pPr algn="ctr" rtl="1"/>
                      <a:r>
                        <a:rPr lang="en-US" dirty="0" smtClean="0">
                          <a:solidFill>
                            <a:schemeClr val="tx1"/>
                          </a:solidFill>
                        </a:rPr>
                        <a:t>3</a:t>
                      </a:r>
                      <a:endParaRPr lang="ar-SA" dirty="0">
                        <a:solidFill>
                          <a:schemeClr val="tx1"/>
                        </a:solidFill>
                      </a:endParaRPr>
                    </a:p>
                  </a:txBody>
                  <a:tcPr/>
                </a:tc>
                <a:tc>
                  <a:txBody>
                    <a:bodyPr/>
                    <a:lstStyle/>
                    <a:p>
                      <a:pPr algn="ctr" rtl="1"/>
                      <a:r>
                        <a:rPr lang="en-US" dirty="0" smtClean="0">
                          <a:solidFill>
                            <a:schemeClr val="tx1"/>
                          </a:solidFill>
                        </a:rPr>
                        <a:t>4</a:t>
                      </a:r>
                      <a:endParaRPr lang="ar-SA" dirty="0">
                        <a:solidFill>
                          <a:schemeClr val="tx1"/>
                        </a:solidFill>
                      </a:endParaRPr>
                    </a:p>
                  </a:txBody>
                  <a:tcPr/>
                </a:tc>
                <a:tc>
                  <a:txBody>
                    <a:bodyPr/>
                    <a:lstStyle/>
                    <a:p>
                      <a:pPr algn="ctr" rtl="1"/>
                      <a:r>
                        <a:rPr lang="en-US" dirty="0" smtClean="0">
                          <a:solidFill>
                            <a:schemeClr val="tx1"/>
                          </a:solidFill>
                        </a:rPr>
                        <a:t>5</a:t>
                      </a:r>
                      <a:endParaRPr lang="ar-SA" dirty="0">
                        <a:solidFill>
                          <a:schemeClr val="tx1"/>
                        </a:solidFill>
                      </a:endParaRPr>
                    </a:p>
                  </a:txBody>
                  <a:tcPr/>
                </a:tc>
                <a:tc>
                  <a:txBody>
                    <a:bodyPr/>
                    <a:lstStyle/>
                    <a:p>
                      <a:pPr algn="ctr" rtl="1"/>
                      <a:r>
                        <a:rPr lang="en-US" dirty="0" smtClean="0">
                          <a:solidFill>
                            <a:schemeClr val="tx1"/>
                          </a:solidFill>
                        </a:rPr>
                        <a:t>6</a:t>
                      </a:r>
                      <a:endParaRPr lang="ar-SA" dirty="0">
                        <a:solidFill>
                          <a:schemeClr val="tx1"/>
                        </a:solidFill>
                      </a:endParaRPr>
                    </a:p>
                  </a:txBody>
                  <a:tcPr/>
                </a:tc>
                <a:tc>
                  <a:txBody>
                    <a:bodyPr/>
                    <a:lstStyle/>
                    <a:p>
                      <a:pPr algn="ctr" rtl="1"/>
                      <a:r>
                        <a:rPr lang="en-US" dirty="0" smtClean="0">
                          <a:solidFill>
                            <a:schemeClr val="tx1"/>
                          </a:solidFill>
                        </a:rPr>
                        <a:t>7</a:t>
                      </a:r>
                      <a:endParaRPr lang="ar-SA" dirty="0">
                        <a:solidFill>
                          <a:schemeClr val="tx1"/>
                        </a:solidFill>
                      </a:endParaRPr>
                    </a:p>
                  </a:txBody>
                  <a:tcPr/>
                </a:tc>
                <a:tc>
                  <a:txBody>
                    <a:bodyPr/>
                    <a:lstStyle/>
                    <a:p>
                      <a:pPr algn="ctr" rtl="1"/>
                      <a:r>
                        <a:rPr lang="en-US" dirty="0" smtClean="0">
                          <a:solidFill>
                            <a:schemeClr val="tx1"/>
                          </a:solidFill>
                        </a:rPr>
                        <a:t>8</a:t>
                      </a:r>
                      <a:endParaRPr lang="ar-SA" dirty="0">
                        <a:solidFill>
                          <a:schemeClr val="tx1"/>
                        </a:solidFill>
                      </a:endParaRPr>
                    </a:p>
                  </a:txBody>
                  <a:tcPr/>
                </a:tc>
              </a:tr>
            </a:tbl>
          </a:graphicData>
        </a:graphic>
      </p:graphicFrame>
      <p:sp>
        <p:nvSpPr>
          <p:cNvPr id="7" name="مستطيل 6"/>
          <p:cNvSpPr>
            <a:spLocks noChangeArrowheads="1"/>
          </p:cNvSpPr>
          <p:nvPr/>
        </p:nvSpPr>
        <p:spPr bwMode="auto">
          <a:xfrm>
            <a:off x="971550" y="3105150"/>
            <a:ext cx="7129463" cy="1385888"/>
          </a:xfrm>
          <a:prstGeom prst="rect">
            <a:avLst/>
          </a:prstGeom>
          <a:noFill/>
          <a:ln w="9525">
            <a:noFill/>
            <a:miter lim="800000"/>
            <a:headEnd/>
            <a:tailEnd/>
          </a:ln>
        </p:spPr>
        <p:txBody>
          <a:bodyPr>
            <a:spAutoFit/>
          </a:bodyPr>
          <a:lstStyle/>
          <a:p>
            <a:r>
              <a:rPr lang="ar-SA" sz="2800" b="1" dirty="0">
                <a:latin typeface="Constantia" pitchFamily="18" charset="0"/>
              </a:rPr>
              <a:t>نبحث عن أصغر عنصر من بين عناصر المصفوفة من العنصر الخامس إلى العنصر الأخير  وهو العنصر رقم (</a:t>
            </a:r>
            <a:r>
              <a:rPr lang="en-US" sz="2800" b="1" dirty="0">
                <a:latin typeface="Constantia" pitchFamily="18" charset="0"/>
              </a:rPr>
              <a:t>8</a:t>
            </a:r>
            <a:r>
              <a:rPr lang="ar-SA" sz="2800" b="1" dirty="0">
                <a:latin typeface="Constantia" pitchFamily="18" charset="0"/>
              </a:rPr>
              <a:t>) الذي يساوي </a:t>
            </a:r>
            <a:r>
              <a:rPr lang="en-US" sz="2800" b="1" dirty="0">
                <a:latin typeface="Constantia" pitchFamily="18" charset="0"/>
              </a:rPr>
              <a:t>“48” </a:t>
            </a:r>
            <a:r>
              <a:rPr lang="ar-SA" sz="2800" b="1" dirty="0">
                <a:latin typeface="Constantia" pitchFamily="18" charset="0"/>
              </a:rPr>
              <a:t> و نقوم بتبديله مع العنصر رقم (</a:t>
            </a:r>
            <a:r>
              <a:rPr lang="en-US" sz="2800" b="1" dirty="0">
                <a:latin typeface="Constantia" pitchFamily="18" charset="0"/>
              </a:rPr>
              <a:t>5</a:t>
            </a:r>
            <a:r>
              <a:rPr lang="ar-SA" sz="2800" b="1" dirty="0">
                <a:latin typeface="Constantia" pitchFamily="18" charset="0"/>
              </a:rPr>
              <a:t>) :-  </a:t>
            </a:r>
            <a:endParaRPr lang="ar-SA" sz="28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الخطوة السادسة:-</a:t>
            </a:r>
            <a:endParaRPr lang="ar-SA" sz="4400" dirty="0" smtClean="0"/>
          </a:p>
        </p:txBody>
      </p:sp>
      <p:graphicFrame>
        <p:nvGraphicFramePr>
          <p:cNvPr id="4" name="عنصر نائب للمحتوى 3"/>
          <p:cNvGraphicFramePr>
            <a:graphicFrameLocks noGrp="1"/>
          </p:cNvGraphicFramePr>
          <p:nvPr>
            <p:ph idx="1"/>
          </p:nvPr>
        </p:nvGraphicFramePr>
        <p:xfrm>
          <a:off x="1476375" y="5229225"/>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48</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57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86</a:t>
                      </a:r>
                      <a:endParaRPr lang="ar-SA" dirty="0">
                        <a:solidFill>
                          <a:schemeClr val="tx1"/>
                        </a:solidFill>
                      </a:endParaRPr>
                    </a:p>
                  </a:txBody>
                  <a:tcPr/>
                </a:tc>
                <a:tc>
                  <a:txBody>
                    <a:bodyPr/>
                    <a:lstStyle/>
                    <a:p>
                      <a:pPr algn="ctr" rtl="1"/>
                      <a:r>
                        <a:rPr lang="en-US" dirty="0" smtClean="0">
                          <a:solidFill>
                            <a:schemeClr val="tx1"/>
                          </a:solidFill>
                        </a:rPr>
                        <a:t>92</a:t>
                      </a:r>
                      <a:endParaRPr lang="ar-SA" dirty="0">
                        <a:solidFill>
                          <a:schemeClr val="tx1"/>
                        </a:solidFill>
                      </a:endParaRPr>
                    </a:p>
                  </a:txBody>
                  <a:tcPr/>
                </a:tc>
              </a:tr>
            </a:tbl>
          </a:graphicData>
        </a:graphic>
      </p:graphicFrame>
      <p:graphicFrame>
        <p:nvGraphicFramePr>
          <p:cNvPr id="6" name="جدول 5"/>
          <p:cNvGraphicFramePr>
            <a:graphicFrameLocks noGrp="1"/>
          </p:cNvGraphicFramePr>
          <p:nvPr/>
        </p:nvGraphicFramePr>
        <p:xfrm>
          <a:off x="1476401" y="4724400"/>
          <a:ext cx="6408712" cy="396240"/>
        </p:xfrm>
        <a:graphic>
          <a:graphicData uri="http://schemas.openxmlformats.org/drawingml/2006/table">
            <a:tbl>
              <a:tblPr rtl="1" firstRow="1" bandRow="1">
                <a:tableStyleId>{5C22544A-7EE6-4342-B048-85BDC9FD1C3A}</a:tableStyleId>
              </a:tblPr>
              <a:tblGrid>
                <a:gridCol w="801089"/>
                <a:gridCol w="801089"/>
                <a:gridCol w="801089"/>
                <a:gridCol w="801089"/>
                <a:gridCol w="801089"/>
                <a:gridCol w="801089"/>
                <a:gridCol w="801089"/>
                <a:gridCol w="801089"/>
              </a:tblGrid>
              <a:tr h="370840">
                <a:tc>
                  <a:txBody>
                    <a:bodyPr/>
                    <a:lstStyle/>
                    <a:p>
                      <a:pPr algn="ctr" rtl="1"/>
                      <a:r>
                        <a:rPr lang="en-US" sz="2000" dirty="0" smtClean="0">
                          <a:solidFill>
                            <a:schemeClr val="tx1"/>
                          </a:solidFill>
                        </a:rPr>
                        <a:t>1</a:t>
                      </a:r>
                      <a:endParaRPr lang="ar-SA" sz="2000" dirty="0">
                        <a:solidFill>
                          <a:schemeClr val="tx1"/>
                        </a:solidFill>
                      </a:endParaRPr>
                    </a:p>
                  </a:txBody>
                  <a:tcPr/>
                </a:tc>
                <a:tc>
                  <a:txBody>
                    <a:bodyPr/>
                    <a:lstStyle/>
                    <a:p>
                      <a:pPr algn="ctr" rtl="1"/>
                      <a:r>
                        <a:rPr lang="en-US" sz="2000" dirty="0" smtClean="0">
                          <a:solidFill>
                            <a:schemeClr val="tx1"/>
                          </a:solidFill>
                        </a:rPr>
                        <a:t>2</a:t>
                      </a:r>
                      <a:endParaRPr lang="ar-SA" sz="2000" dirty="0">
                        <a:solidFill>
                          <a:schemeClr val="tx1"/>
                        </a:solidFill>
                      </a:endParaRPr>
                    </a:p>
                  </a:txBody>
                  <a:tcPr/>
                </a:tc>
                <a:tc>
                  <a:txBody>
                    <a:bodyPr/>
                    <a:lstStyle/>
                    <a:p>
                      <a:pPr algn="ctr" rtl="1"/>
                      <a:r>
                        <a:rPr lang="en-US" sz="2000" dirty="0" smtClean="0">
                          <a:solidFill>
                            <a:schemeClr val="tx1"/>
                          </a:solidFill>
                        </a:rPr>
                        <a:t>3</a:t>
                      </a:r>
                      <a:endParaRPr lang="ar-SA" sz="2000" dirty="0">
                        <a:solidFill>
                          <a:schemeClr val="tx1"/>
                        </a:solidFill>
                      </a:endParaRPr>
                    </a:p>
                  </a:txBody>
                  <a:tcPr/>
                </a:tc>
                <a:tc>
                  <a:txBody>
                    <a:bodyPr/>
                    <a:lstStyle/>
                    <a:p>
                      <a:pPr algn="ctr" rtl="1"/>
                      <a:r>
                        <a:rPr lang="en-US" sz="2000" dirty="0" smtClean="0">
                          <a:solidFill>
                            <a:schemeClr val="tx1"/>
                          </a:solidFill>
                        </a:rPr>
                        <a:t>4</a:t>
                      </a:r>
                      <a:endParaRPr lang="ar-SA" sz="2000" dirty="0">
                        <a:solidFill>
                          <a:schemeClr val="tx1"/>
                        </a:solidFill>
                      </a:endParaRPr>
                    </a:p>
                  </a:txBody>
                  <a:tcPr/>
                </a:tc>
                <a:tc>
                  <a:txBody>
                    <a:bodyPr/>
                    <a:lstStyle/>
                    <a:p>
                      <a:pPr algn="ctr" rtl="1"/>
                      <a:r>
                        <a:rPr lang="en-US" sz="2000" dirty="0" smtClean="0">
                          <a:solidFill>
                            <a:schemeClr val="tx1"/>
                          </a:solidFill>
                        </a:rPr>
                        <a:t>5</a:t>
                      </a:r>
                      <a:endParaRPr lang="ar-SA" sz="2000" dirty="0">
                        <a:solidFill>
                          <a:schemeClr val="tx1"/>
                        </a:solidFill>
                      </a:endParaRPr>
                    </a:p>
                  </a:txBody>
                  <a:tcPr/>
                </a:tc>
                <a:tc>
                  <a:txBody>
                    <a:bodyPr/>
                    <a:lstStyle/>
                    <a:p>
                      <a:pPr algn="ctr" rtl="1"/>
                      <a:r>
                        <a:rPr lang="en-US" sz="2000" dirty="0" smtClean="0">
                          <a:solidFill>
                            <a:schemeClr val="tx1"/>
                          </a:solidFill>
                        </a:rPr>
                        <a:t>6</a:t>
                      </a:r>
                      <a:endParaRPr lang="ar-SA" sz="2000" dirty="0">
                        <a:solidFill>
                          <a:schemeClr val="tx1"/>
                        </a:solidFill>
                      </a:endParaRPr>
                    </a:p>
                  </a:txBody>
                  <a:tcPr/>
                </a:tc>
                <a:tc>
                  <a:txBody>
                    <a:bodyPr/>
                    <a:lstStyle/>
                    <a:p>
                      <a:pPr algn="ctr" rtl="1"/>
                      <a:r>
                        <a:rPr lang="en-US" sz="2000" dirty="0" smtClean="0">
                          <a:solidFill>
                            <a:schemeClr val="tx1"/>
                          </a:solidFill>
                        </a:rPr>
                        <a:t>7</a:t>
                      </a:r>
                      <a:endParaRPr lang="ar-SA" sz="2000" dirty="0">
                        <a:solidFill>
                          <a:schemeClr val="tx1"/>
                        </a:solidFill>
                      </a:endParaRPr>
                    </a:p>
                  </a:txBody>
                  <a:tcPr/>
                </a:tc>
                <a:tc>
                  <a:txBody>
                    <a:bodyPr/>
                    <a:lstStyle/>
                    <a:p>
                      <a:pPr algn="ctr" rtl="1"/>
                      <a:r>
                        <a:rPr lang="en-US" sz="2000" dirty="0" smtClean="0">
                          <a:solidFill>
                            <a:schemeClr val="tx1"/>
                          </a:solidFill>
                        </a:rPr>
                        <a:t>8</a:t>
                      </a:r>
                      <a:endParaRPr lang="ar-SA" sz="2000" dirty="0">
                        <a:solidFill>
                          <a:schemeClr val="tx1"/>
                        </a:solidFill>
                      </a:endParaRPr>
                    </a:p>
                  </a:txBody>
                  <a:tcPr/>
                </a:tc>
              </a:tr>
            </a:tbl>
          </a:graphicData>
        </a:graphic>
      </p:graphicFrame>
      <p:sp>
        <p:nvSpPr>
          <p:cNvPr id="7" name="مستطيل 6"/>
          <p:cNvSpPr>
            <a:spLocks noChangeArrowheads="1"/>
          </p:cNvSpPr>
          <p:nvPr/>
        </p:nvSpPr>
        <p:spPr bwMode="auto">
          <a:xfrm>
            <a:off x="900113" y="3105150"/>
            <a:ext cx="7272337" cy="1385888"/>
          </a:xfrm>
          <a:prstGeom prst="rect">
            <a:avLst/>
          </a:prstGeom>
          <a:noFill/>
          <a:ln w="9525">
            <a:noFill/>
            <a:miter lim="800000"/>
            <a:headEnd/>
            <a:tailEnd/>
          </a:ln>
        </p:spPr>
        <p:txBody>
          <a:bodyPr>
            <a:spAutoFit/>
          </a:bodyPr>
          <a:lstStyle/>
          <a:p>
            <a:r>
              <a:rPr lang="ar-SA" sz="2800" b="1" dirty="0">
                <a:latin typeface="Constantia" pitchFamily="18" charset="0"/>
              </a:rPr>
              <a:t>نبحث عن أصغر عنصر من بين عناصر المصفوفة من العنصر السادس إلى العنصر الأخير </a:t>
            </a:r>
            <a:r>
              <a:rPr lang="ar-SA" sz="2800" b="1" dirty="0" smtClean="0">
                <a:latin typeface="Constantia" pitchFamily="18" charset="0"/>
              </a:rPr>
              <a:t>هو </a:t>
            </a:r>
            <a:r>
              <a:rPr lang="ar-SA" sz="2800" b="1" dirty="0">
                <a:latin typeface="Constantia" pitchFamily="18" charset="0"/>
              </a:rPr>
              <a:t>العنصر رقم (</a:t>
            </a:r>
            <a:r>
              <a:rPr lang="en-US" sz="2800" b="1" dirty="0">
                <a:latin typeface="Constantia" pitchFamily="18" charset="0"/>
              </a:rPr>
              <a:t>8</a:t>
            </a:r>
            <a:r>
              <a:rPr lang="ar-SA" sz="2800" b="1" dirty="0">
                <a:latin typeface="Constantia" pitchFamily="18" charset="0"/>
              </a:rPr>
              <a:t>) الذي يساوي </a:t>
            </a:r>
            <a:r>
              <a:rPr lang="en-US" sz="2800" b="1" dirty="0">
                <a:latin typeface="Constantia" pitchFamily="18" charset="0"/>
              </a:rPr>
              <a:t>“57” </a:t>
            </a:r>
            <a:r>
              <a:rPr lang="ar-SA" sz="2800" b="1" dirty="0">
                <a:latin typeface="Constantia" pitchFamily="18" charset="0"/>
              </a:rPr>
              <a:t> ونقوم بتبديله مع العنصر رقم  (</a:t>
            </a:r>
            <a:r>
              <a:rPr lang="en-US" sz="2800" b="1" dirty="0">
                <a:latin typeface="Constantia" pitchFamily="18" charset="0"/>
              </a:rPr>
              <a:t>6</a:t>
            </a:r>
            <a:r>
              <a:rPr lang="ar-SA" sz="2800" b="1" dirty="0">
                <a:latin typeface="Constantia" pitchFamily="18" charset="0"/>
              </a:rPr>
              <a:t>):-</a:t>
            </a:r>
            <a:endParaRPr lang="ar-SA" sz="28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الخطوة السابعة:-</a:t>
            </a:r>
            <a:endParaRPr lang="ar-SA" sz="4400" dirty="0" smtClean="0"/>
          </a:p>
        </p:txBody>
      </p:sp>
      <p:graphicFrame>
        <p:nvGraphicFramePr>
          <p:cNvPr id="4" name="عنصر نائب للمحتوى 3"/>
          <p:cNvGraphicFramePr>
            <a:graphicFrameLocks noGrp="1"/>
          </p:cNvGraphicFramePr>
          <p:nvPr>
            <p:ph idx="1"/>
          </p:nvPr>
        </p:nvGraphicFramePr>
        <p:xfrm>
          <a:off x="1476375" y="5229225"/>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48</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57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86</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92</a:t>
                      </a:r>
                      <a:endParaRPr lang="ar-SA" dirty="0">
                        <a:solidFill>
                          <a:schemeClr val="tx1"/>
                        </a:solidFill>
                      </a:endParaRPr>
                    </a:p>
                  </a:txBody>
                  <a:tcPr/>
                </a:tc>
              </a:tr>
            </a:tbl>
          </a:graphicData>
        </a:graphic>
      </p:graphicFrame>
      <p:graphicFrame>
        <p:nvGraphicFramePr>
          <p:cNvPr id="6" name="جدول 5"/>
          <p:cNvGraphicFramePr>
            <a:graphicFrameLocks noGrp="1"/>
          </p:cNvGraphicFramePr>
          <p:nvPr/>
        </p:nvGraphicFramePr>
        <p:xfrm>
          <a:off x="1476401" y="4724400"/>
          <a:ext cx="6408712" cy="396240"/>
        </p:xfrm>
        <a:graphic>
          <a:graphicData uri="http://schemas.openxmlformats.org/drawingml/2006/table">
            <a:tbl>
              <a:tblPr rtl="1" firstRow="1" bandRow="1">
                <a:tableStyleId>{5C22544A-7EE6-4342-B048-85BDC9FD1C3A}</a:tableStyleId>
              </a:tblPr>
              <a:tblGrid>
                <a:gridCol w="801089"/>
                <a:gridCol w="801089"/>
                <a:gridCol w="801089"/>
                <a:gridCol w="801089"/>
                <a:gridCol w="801089"/>
                <a:gridCol w="801089"/>
                <a:gridCol w="801089"/>
                <a:gridCol w="801089"/>
              </a:tblGrid>
              <a:tr h="370840">
                <a:tc>
                  <a:txBody>
                    <a:bodyPr/>
                    <a:lstStyle/>
                    <a:p>
                      <a:pPr algn="ctr" rtl="1"/>
                      <a:r>
                        <a:rPr lang="en-US" sz="2000" dirty="0" smtClean="0">
                          <a:solidFill>
                            <a:schemeClr val="tx1"/>
                          </a:solidFill>
                        </a:rPr>
                        <a:t>1</a:t>
                      </a:r>
                      <a:endParaRPr lang="ar-SA" sz="2000" dirty="0">
                        <a:solidFill>
                          <a:schemeClr val="tx1"/>
                        </a:solidFill>
                      </a:endParaRPr>
                    </a:p>
                  </a:txBody>
                  <a:tcPr/>
                </a:tc>
                <a:tc>
                  <a:txBody>
                    <a:bodyPr/>
                    <a:lstStyle/>
                    <a:p>
                      <a:pPr algn="ctr" rtl="1"/>
                      <a:r>
                        <a:rPr lang="en-US" sz="2000" dirty="0" smtClean="0">
                          <a:solidFill>
                            <a:schemeClr val="tx1"/>
                          </a:solidFill>
                        </a:rPr>
                        <a:t>2</a:t>
                      </a:r>
                      <a:endParaRPr lang="ar-SA" sz="2000" dirty="0">
                        <a:solidFill>
                          <a:schemeClr val="tx1"/>
                        </a:solidFill>
                      </a:endParaRPr>
                    </a:p>
                  </a:txBody>
                  <a:tcPr/>
                </a:tc>
                <a:tc>
                  <a:txBody>
                    <a:bodyPr/>
                    <a:lstStyle/>
                    <a:p>
                      <a:pPr algn="ctr" rtl="1"/>
                      <a:r>
                        <a:rPr lang="en-US" sz="2000" dirty="0" smtClean="0">
                          <a:solidFill>
                            <a:schemeClr val="tx1"/>
                          </a:solidFill>
                        </a:rPr>
                        <a:t>3</a:t>
                      </a:r>
                      <a:endParaRPr lang="ar-SA" sz="2000" dirty="0">
                        <a:solidFill>
                          <a:schemeClr val="tx1"/>
                        </a:solidFill>
                      </a:endParaRPr>
                    </a:p>
                  </a:txBody>
                  <a:tcPr/>
                </a:tc>
                <a:tc>
                  <a:txBody>
                    <a:bodyPr/>
                    <a:lstStyle/>
                    <a:p>
                      <a:pPr algn="ctr" rtl="1"/>
                      <a:r>
                        <a:rPr lang="en-US" sz="2000" dirty="0" smtClean="0">
                          <a:solidFill>
                            <a:schemeClr val="tx1"/>
                          </a:solidFill>
                        </a:rPr>
                        <a:t>4</a:t>
                      </a:r>
                      <a:endParaRPr lang="ar-SA" sz="2000" dirty="0">
                        <a:solidFill>
                          <a:schemeClr val="tx1"/>
                        </a:solidFill>
                      </a:endParaRPr>
                    </a:p>
                  </a:txBody>
                  <a:tcPr/>
                </a:tc>
                <a:tc>
                  <a:txBody>
                    <a:bodyPr/>
                    <a:lstStyle/>
                    <a:p>
                      <a:pPr algn="ctr" rtl="1"/>
                      <a:r>
                        <a:rPr lang="en-US" sz="2000" dirty="0" smtClean="0">
                          <a:solidFill>
                            <a:schemeClr val="tx1"/>
                          </a:solidFill>
                        </a:rPr>
                        <a:t>5</a:t>
                      </a:r>
                      <a:endParaRPr lang="ar-SA" sz="2000" dirty="0">
                        <a:solidFill>
                          <a:schemeClr val="tx1"/>
                        </a:solidFill>
                      </a:endParaRPr>
                    </a:p>
                  </a:txBody>
                  <a:tcPr/>
                </a:tc>
                <a:tc>
                  <a:txBody>
                    <a:bodyPr/>
                    <a:lstStyle/>
                    <a:p>
                      <a:pPr algn="ctr" rtl="1"/>
                      <a:r>
                        <a:rPr lang="en-US" sz="2000" dirty="0" smtClean="0">
                          <a:solidFill>
                            <a:schemeClr val="tx1"/>
                          </a:solidFill>
                        </a:rPr>
                        <a:t>6</a:t>
                      </a:r>
                      <a:endParaRPr lang="ar-SA" sz="2000" dirty="0">
                        <a:solidFill>
                          <a:schemeClr val="tx1"/>
                        </a:solidFill>
                      </a:endParaRPr>
                    </a:p>
                  </a:txBody>
                  <a:tcPr/>
                </a:tc>
                <a:tc>
                  <a:txBody>
                    <a:bodyPr/>
                    <a:lstStyle/>
                    <a:p>
                      <a:pPr algn="ctr" rtl="1"/>
                      <a:r>
                        <a:rPr lang="en-US" sz="2000" dirty="0" smtClean="0">
                          <a:solidFill>
                            <a:schemeClr val="tx1"/>
                          </a:solidFill>
                        </a:rPr>
                        <a:t>7</a:t>
                      </a:r>
                      <a:endParaRPr lang="ar-SA" sz="2000" dirty="0">
                        <a:solidFill>
                          <a:schemeClr val="tx1"/>
                        </a:solidFill>
                      </a:endParaRPr>
                    </a:p>
                  </a:txBody>
                  <a:tcPr/>
                </a:tc>
                <a:tc>
                  <a:txBody>
                    <a:bodyPr/>
                    <a:lstStyle/>
                    <a:p>
                      <a:pPr algn="ctr" rtl="1"/>
                      <a:r>
                        <a:rPr lang="en-US" sz="2000" dirty="0" smtClean="0">
                          <a:solidFill>
                            <a:schemeClr val="tx1"/>
                          </a:solidFill>
                        </a:rPr>
                        <a:t>8</a:t>
                      </a:r>
                      <a:endParaRPr lang="ar-SA" sz="2000" dirty="0">
                        <a:solidFill>
                          <a:schemeClr val="tx1"/>
                        </a:solidFill>
                      </a:endParaRPr>
                    </a:p>
                  </a:txBody>
                  <a:tcPr/>
                </a:tc>
              </a:tr>
            </a:tbl>
          </a:graphicData>
        </a:graphic>
      </p:graphicFrame>
      <p:sp>
        <p:nvSpPr>
          <p:cNvPr id="3" name="مستطيل 2"/>
          <p:cNvSpPr>
            <a:spLocks noChangeArrowheads="1"/>
          </p:cNvSpPr>
          <p:nvPr/>
        </p:nvSpPr>
        <p:spPr bwMode="auto">
          <a:xfrm>
            <a:off x="900113" y="3105150"/>
            <a:ext cx="7272337" cy="1385888"/>
          </a:xfrm>
          <a:prstGeom prst="rect">
            <a:avLst/>
          </a:prstGeom>
          <a:noFill/>
          <a:ln w="9525">
            <a:noFill/>
            <a:miter lim="800000"/>
            <a:headEnd/>
            <a:tailEnd/>
          </a:ln>
        </p:spPr>
        <p:txBody>
          <a:bodyPr>
            <a:spAutoFit/>
          </a:bodyPr>
          <a:lstStyle/>
          <a:p>
            <a:r>
              <a:rPr lang="ar-SA" sz="2800" b="1" dirty="0">
                <a:latin typeface="Constantia" pitchFamily="18" charset="0"/>
              </a:rPr>
              <a:t>نبحث عن أصغر عنصر من بين عناصر المصفوفة من العنصر السابع إلى العنصر الأخير و هو العنصر رقم (</a:t>
            </a:r>
            <a:r>
              <a:rPr lang="en-US" sz="2800" b="1" dirty="0">
                <a:latin typeface="Constantia" pitchFamily="18" charset="0"/>
              </a:rPr>
              <a:t>7</a:t>
            </a:r>
            <a:r>
              <a:rPr lang="ar-SA" sz="2800" b="1" dirty="0">
                <a:latin typeface="Constantia" pitchFamily="18" charset="0"/>
              </a:rPr>
              <a:t>) الذي يساوي </a:t>
            </a:r>
            <a:r>
              <a:rPr lang="en-US" sz="2800" b="1" dirty="0">
                <a:latin typeface="Constantia" pitchFamily="18" charset="0"/>
              </a:rPr>
              <a:t>“86”</a:t>
            </a:r>
            <a:r>
              <a:rPr lang="ar-SA" sz="2800" b="1" dirty="0">
                <a:latin typeface="Constantia" pitchFamily="18" charset="0"/>
              </a:rPr>
              <a:t> و نقوم بتبديله مع العنصر رقم (</a:t>
            </a:r>
            <a:r>
              <a:rPr lang="en-US" sz="2800" b="1" dirty="0">
                <a:latin typeface="Constantia" pitchFamily="18" charset="0"/>
              </a:rPr>
              <a:t>7</a:t>
            </a:r>
            <a:r>
              <a:rPr lang="ar-SA" sz="2800" b="1" dirty="0">
                <a:latin typeface="Constantia" pitchFamily="18" charset="0"/>
              </a:rPr>
              <a:t>) وهو نفس العنصر : </a:t>
            </a:r>
            <a:endParaRPr lang="ar-SA" sz="28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 dur="2000" fill="hold"/>
                                        <p:tgtEl>
                                          <p:spTgt spid="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619250"/>
          </a:xfrm>
        </p:spPr>
        <p:txBody>
          <a:bodyPr/>
          <a:lstStyle/>
          <a:p>
            <a:pPr algn="ctr"/>
            <a:r>
              <a:rPr lang="ar-SA" sz="11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ar-SA"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p:txBody>
          <a:bodyPr/>
          <a:lstStyle/>
          <a:p>
            <a:r>
              <a:rPr lang="ar-SA" sz="80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خوارزميات </a:t>
            </a:r>
            <a:r>
              <a:rPr lang="ar-SA" sz="80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الترتيب</a:t>
            </a:r>
            <a:endParaRPr lang="ar-SA" sz="80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eaLnBrk="1" hangingPunct="1"/>
            <a:r>
              <a:rPr lang="ar-SA" sz="4400" b="1" dirty="0" smtClean="0">
                <a:solidFill>
                  <a:srgbClr val="000000"/>
                </a:solidFill>
              </a:rPr>
              <a:t/>
            </a:r>
            <a:br>
              <a:rPr lang="ar-SA" sz="4400" b="1" dirty="0" smtClean="0">
                <a:solidFill>
                  <a:srgbClr val="000000"/>
                </a:solidFill>
              </a:rPr>
            </a:br>
            <a:r>
              <a:rPr lang="ar-SA" sz="4400" b="1" dirty="0" smtClean="0">
                <a:solidFill>
                  <a:srgbClr val="000000"/>
                </a:solidFill>
              </a:rPr>
              <a:t>  الترتيب النهائي:-</a:t>
            </a:r>
            <a:endParaRPr lang="ar-SA" sz="4400" dirty="0" smtClean="0"/>
          </a:p>
        </p:txBody>
      </p:sp>
      <p:graphicFrame>
        <p:nvGraphicFramePr>
          <p:cNvPr id="4" name="عنصر نائب للمحتوى 3"/>
          <p:cNvGraphicFramePr>
            <a:graphicFrameLocks noGrp="1"/>
          </p:cNvGraphicFramePr>
          <p:nvPr>
            <p:ph idx="1"/>
          </p:nvPr>
        </p:nvGraphicFramePr>
        <p:xfrm>
          <a:off x="1476375" y="5229225"/>
          <a:ext cx="6400800" cy="370840"/>
        </p:xfrm>
        <a:graphic>
          <a:graphicData uri="http://schemas.openxmlformats.org/drawingml/2006/table">
            <a:tbl>
              <a:tblPr rtl="1" firstRow="1" bandRow="1">
                <a:tableStyleId>{5C22544A-7EE6-4342-B048-85BDC9FD1C3A}</a:tableStyleId>
              </a:tblPr>
              <a:tblGrid>
                <a:gridCol w="800100"/>
                <a:gridCol w="800100"/>
                <a:gridCol w="800100"/>
                <a:gridCol w="800100"/>
                <a:gridCol w="800100"/>
                <a:gridCol w="800100"/>
                <a:gridCol w="800100"/>
                <a:gridCol w="800100"/>
              </a:tblGrid>
              <a:tr h="370840">
                <a:tc>
                  <a:txBody>
                    <a:bodyPr/>
                    <a:lstStyle/>
                    <a:p>
                      <a:pPr algn="ctr" rtl="1"/>
                      <a:r>
                        <a:rPr lang="en-US" dirty="0" smtClean="0">
                          <a:solidFill>
                            <a:schemeClr val="tx1"/>
                          </a:solidFill>
                        </a:rPr>
                        <a:t>12</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25</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33</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37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48</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57</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86</a:t>
                      </a:r>
                      <a:endParaRPr lang="ar-SA" dirty="0">
                        <a:solidFill>
                          <a:schemeClr val="tx1"/>
                        </a:solidFill>
                      </a:endParaRPr>
                    </a:p>
                  </a:txBody>
                  <a:tcPr>
                    <a:solidFill>
                      <a:srgbClr val="92D050"/>
                    </a:solidFill>
                  </a:tcPr>
                </a:tc>
                <a:tc>
                  <a:txBody>
                    <a:bodyPr/>
                    <a:lstStyle/>
                    <a:p>
                      <a:pPr algn="ctr" rtl="1"/>
                      <a:r>
                        <a:rPr lang="en-US" dirty="0" smtClean="0">
                          <a:solidFill>
                            <a:schemeClr val="tx1"/>
                          </a:solidFill>
                        </a:rPr>
                        <a:t>92</a:t>
                      </a:r>
                      <a:endParaRPr lang="ar-SA" dirty="0">
                        <a:solidFill>
                          <a:schemeClr val="tx1"/>
                        </a:solidFill>
                      </a:endParaRPr>
                    </a:p>
                  </a:txBody>
                  <a:tcPr>
                    <a:solidFill>
                      <a:srgbClr val="92D050"/>
                    </a:solidFill>
                  </a:tcPr>
                </a:tc>
              </a:tr>
            </a:tbl>
          </a:graphicData>
        </a:graphic>
      </p:graphicFrame>
      <p:graphicFrame>
        <p:nvGraphicFramePr>
          <p:cNvPr id="6" name="جدول 5"/>
          <p:cNvGraphicFramePr>
            <a:graphicFrameLocks noGrp="1"/>
          </p:cNvGraphicFramePr>
          <p:nvPr/>
        </p:nvGraphicFramePr>
        <p:xfrm>
          <a:off x="1476401" y="4724400"/>
          <a:ext cx="6408712" cy="396240"/>
        </p:xfrm>
        <a:graphic>
          <a:graphicData uri="http://schemas.openxmlformats.org/drawingml/2006/table">
            <a:tbl>
              <a:tblPr rtl="1" firstRow="1" bandRow="1">
                <a:tableStyleId>{5C22544A-7EE6-4342-B048-85BDC9FD1C3A}</a:tableStyleId>
              </a:tblPr>
              <a:tblGrid>
                <a:gridCol w="801089"/>
                <a:gridCol w="801089"/>
                <a:gridCol w="801089"/>
                <a:gridCol w="801089"/>
                <a:gridCol w="801089"/>
                <a:gridCol w="801089"/>
                <a:gridCol w="801089"/>
                <a:gridCol w="801089"/>
              </a:tblGrid>
              <a:tr h="370840">
                <a:tc>
                  <a:txBody>
                    <a:bodyPr/>
                    <a:lstStyle/>
                    <a:p>
                      <a:pPr algn="ctr" rtl="1"/>
                      <a:r>
                        <a:rPr lang="en-US" sz="2000" dirty="0" smtClean="0">
                          <a:solidFill>
                            <a:schemeClr val="tx1"/>
                          </a:solidFill>
                        </a:rPr>
                        <a:t>1</a:t>
                      </a:r>
                      <a:endParaRPr lang="ar-SA" sz="2000" dirty="0">
                        <a:solidFill>
                          <a:schemeClr val="tx1"/>
                        </a:solidFill>
                      </a:endParaRPr>
                    </a:p>
                  </a:txBody>
                  <a:tcPr/>
                </a:tc>
                <a:tc>
                  <a:txBody>
                    <a:bodyPr/>
                    <a:lstStyle/>
                    <a:p>
                      <a:pPr algn="ctr" rtl="1"/>
                      <a:r>
                        <a:rPr lang="en-US" sz="2000" dirty="0" smtClean="0">
                          <a:solidFill>
                            <a:schemeClr val="tx1"/>
                          </a:solidFill>
                        </a:rPr>
                        <a:t>2</a:t>
                      </a:r>
                      <a:endParaRPr lang="ar-SA" sz="2000" dirty="0">
                        <a:solidFill>
                          <a:schemeClr val="tx1"/>
                        </a:solidFill>
                      </a:endParaRPr>
                    </a:p>
                  </a:txBody>
                  <a:tcPr/>
                </a:tc>
                <a:tc>
                  <a:txBody>
                    <a:bodyPr/>
                    <a:lstStyle/>
                    <a:p>
                      <a:pPr algn="ctr" rtl="1"/>
                      <a:r>
                        <a:rPr lang="en-US" sz="2000" dirty="0" smtClean="0">
                          <a:solidFill>
                            <a:schemeClr val="tx1"/>
                          </a:solidFill>
                        </a:rPr>
                        <a:t>3</a:t>
                      </a:r>
                      <a:endParaRPr lang="ar-SA" sz="2000" dirty="0">
                        <a:solidFill>
                          <a:schemeClr val="tx1"/>
                        </a:solidFill>
                      </a:endParaRPr>
                    </a:p>
                  </a:txBody>
                  <a:tcPr/>
                </a:tc>
                <a:tc>
                  <a:txBody>
                    <a:bodyPr/>
                    <a:lstStyle/>
                    <a:p>
                      <a:pPr algn="ctr" rtl="1"/>
                      <a:r>
                        <a:rPr lang="en-US" sz="2000" dirty="0" smtClean="0">
                          <a:solidFill>
                            <a:schemeClr val="tx1"/>
                          </a:solidFill>
                        </a:rPr>
                        <a:t>4</a:t>
                      </a:r>
                      <a:endParaRPr lang="ar-SA" sz="2000" dirty="0">
                        <a:solidFill>
                          <a:schemeClr val="tx1"/>
                        </a:solidFill>
                      </a:endParaRPr>
                    </a:p>
                  </a:txBody>
                  <a:tcPr/>
                </a:tc>
                <a:tc>
                  <a:txBody>
                    <a:bodyPr/>
                    <a:lstStyle/>
                    <a:p>
                      <a:pPr algn="ctr" rtl="1"/>
                      <a:r>
                        <a:rPr lang="en-US" sz="2000" dirty="0" smtClean="0">
                          <a:solidFill>
                            <a:schemeClr val="tx1"/>
                          </a:solidFill>
                        </a:rPr>
                        <a:t>5</a:t>
                      </a:r>
                      <a:endParaRPr lang="ar-SA" sz="2000" dirty="0">
                        <a:solidFill>
                          <a:schemeClr val="tx1"/>
                        </a:solidFill>
                      </a:endParaRPr>
                    </a:p>
                  </a:txBody>
                  <a:tcPr/>
                </a:tc>
                <a:tc>
                  <a:txBody>
                    <a:bodyPr/>
                    <a:lstStyle/>
                    <a:p>
                      <a:pPr algn="ctr" rtl="1"/>
                      <a:r>
                        <a:rPr lang="en-US" sz="2000" dirty="0" smtClean="0">
                          <a:solidFill>
                            <a:schemeClr val="tx1"/>
                          </a:solidFill>
                        </a:rPr>
                        <a:t>6</a:t>
                      </a:r>
                      <a:endParaRPr lang="ar-SA" sz="2000" dirty="0">
                        <a:solidFill>
                          <a:schemeClr val="tx1"/>
                        </a:solidFill>
                      </a:endParaRPr>
                    </a:p>
                  </a:txBody>
                  <a:tcPr/>
                </a:tc>
                <a:tc>
                  <a:txBody>
                    <a:bodyPr/>
                    <a:lstStyle/>
                    <a:p>
                      <a:pPr algn="ctr" rtl="1"/>
                      <a:r>
                        <a:rPr lang="en-US" sz="2000" dirty="0" smtClean="0">
                          <a:solidFill>
                            <a:schemeClr val="tx1"/>
                          </a:solidFill>
                        </a:rPr>
                        <a:t>7</a:t>
                      </a:r>
                      <a:endParaRPr lang="ar-SA" sz="2000" dirty="0">
                        <a:solidFill>
                          <a:schemeClr val="tx1"/>
                        </a:solidFill>
                      </a:endParaRPr>
                    </a:p>
                  </a:txBody>
                  <a:tcPr/>
                </a:tc>
                <a:tc>
                  <a:txBody>
                    <a:bodyPr/>
                    <a:lstStyle/>
                    <a:p>
                      <a:pPr algn="ctr" rtl="1"/>
                      <a:r>
                        <a:rPr lang="en-US" sz="2000" dirty="0" smtClean="0">
                          <a:solidFill>
                            <a:schemeClr val="tx1"/>
                          </a:solidFill>
                        </a:rPr>
                        <a:t>8</a:t>
                      </a:r>
                      <a:endParaRPr lang="ar-SA" sz="2000" dirty="0">
                        <a:solidFill>
                          <a:schemeClr val="tx1"/>
                        </a:solidFill>
                      </a:endParaRPr>
                    </a:p>
                  </a:txBody>
                  <a:tcPr/>
                </a:tc>
              </a:tr>
            </a:tbl>
          </a:graphicData>
        </a:graphic>
      </p:graphicFrame>
      <p:sp>
        <p:nvSpPr>
          <p:cNvPr id="29739" name="مستطيل 2"/>
          <p:cNvSpPr>
            <a:spLocks noChangeArrowheads="1"/>
          </p:cNvSpPr>
          <p:nvPr/>
        </p:nvSpPr>
        <p:spPr bwMode="auto">
          <a:xfrm>
            <a:off x="900113" y="3105150"/>
            <a:ext cx="7272337" cy="1201738"/>
          </a:xfrm>
          <a:prstGeom prst="rect">
            <a:avLst/>
          </a:prstGeom>
          <a:noFill/>
          <a:ln w="9525">
            <a:noFill/>
            <a:miter lim="800000"/>
            <a:headEnd/>
            <a:tailEnd/>
          </a:ln>
        </p:spPr>
        <p:txBody>
          <a:bodyPr>
            <a:spAutoFit/>
          </a:bodyPr>
          <a:lstStyle/>
          <a:p>
            <a:r>
              <a:rPr lang="ar-SA" sz="3600" b="1" dirty="0">
                <a:latin typeface="Constantia" pitchFamily="18" charset="0"/>
              </a:rPr>
              <a:t>إذا كان العنصر الأخير في موضعه الصحيح :</a:t>
            </a:r>
          </a:p>
          <a:p>
            <a:pPr algn="ctr"/>
            <a:r>
              <a:rPr lang="ar-SA" sz="3600" b="1" dirty="0">
                <a:latin typeface="Constantia" pitchFamily="18" charset="0"/>
              </a:rPr>
              <a:t>إذن تم الترتيب النهائي</a:t>
            </a:r>
            <a:endParaRPr lang="ar-SA" sz="3600" dirty="0">
              <a:latin typeface="Constantia" pitchFamily="18" charset="0"/>
            </a:endParaRPr>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4" dur="2000" fill="hold"/>
                                        <p:tgtEl>
                                          <p:spTgt spid="6"/>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eaLnBrk="1" hangingPunct="1"/>
            <a:r>
              <a:rPr lang="ar-SA" sz="4400" b="1" dirty="0" smtClean="0"/>
              <a:t>مثال برمجي بلغة ال </a:t>
            </a:r>
            <a:r>
              <a:rPr lang="en-US" sz="4400" b="1" dirty="0" smtClean="0">
                <a:cs typeface="Traditional Arabic" pitchFamily="18" charset="-78"/>
              </a:rPr>
              <a:t>-:c++</a:t>
            </a:r>
            <a:endParaRPr lang="ar-SA" sz="4400" b="1" dirty="0" smtClean="0"/>
          </a:p>
        </p:txBody>
      </p:sp>
      <p:sp>
        <p:nvSpPr>
          <p:cNvPr id="30723" name="عنصر نائب للمحتوى 2"/>
          <p:cNvSpPr>
            <a:spLocks noGrp="1"/>
          </p:cNvSpPr>
          <p:nvPr>
            <p:ph idx="1"/>
          </p:nvPr>
        </p:nvSpPr>
        <p:spPr>
          <a:blipFill dpi="0" rotWithShape="1">
            <a:blip r:embed="rId2" cstate="print"/>
            <a:srcRect/>
            <a:tile tx="0" ty="0" sx="100000" sy="100000" flip="none" algn="tl"/>
          </a:blipFill>
        </p:spPr>
        <p:txBody>
          <a:bodyPr/>
          <a:lstStyle/>
          <a:p>
            <a:pPr eaLnBrk="1" hangingPunct="1"/>
            <a:r>
              <a:rPr lang="ar-SA" sz="2800" b="1" dirty="0" smtClean="0"/>
              <a:t>اكتب برنامج يقوم بترتيب العناصر في القائمة التالية:</a:t>
            </a:r>
          </a:p>
          <a:p>
            <a:pPr eaLnBrk="1" hangingPunct="1"/>
            <a:endParaRPr lang="ar-SA" sz="2800" b="1" dirty="0" smtClean="0"/>
          </a:p>
          <a:p>
            <a:pPr eaLnBrk="1" hangingPunct="1"/>
            <a:endParaRPr lang="ar-SA" sz="2800" b="1" dirty="0" smtClean="0"/>
          </a:p>
          <a:p>
            <a:pPr eaLnBrk="1" hangingPunct="1"/>
            <a:r>
              <a:rPr lang="ar-SA" sz="2800" b="1" dirty="0" smtClean="0"/>
              <a:t>ترتيبا تصاعديا مستخدما خوارزمية الترتيب بالاختيار.</a:t>
            </a:r>
          </a:p>
          <a:p>
            <a:pPr eaLnBrk="1" hangingPunct="1"/>
            <a:endParaRPr lang="ar-SA" sz="2800" b="1" dirty="0" smtClean="0"/>
          </a:p>
          <a:p>
            <a:pPr eaLnBrk="1" hangingPunct="1"/>
            <a:endParaRPr lang="ar-SA" sz="2800" b="1" dirty="0" smtClean="0"/>
          </a:p>
        </p:txBody>
      </p:sp>
      <p:graphicFrame>
        <p:nvGraphicFramePr>
          <p:cNvPr id="4" name="جدول 3"/>
          <p:cNvGraphicFramePr>
            <a:graphicFrameLocks noGrp="1"/>
          </p:cNvGraphicFramePr>
          <p:nvPr/>
        </p:nvGraphicFramePr>
        <p:xfrm>
          <a:off x="1547813" y="3429000"/>
          <a:ext cx="6096000" cy="51816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tblGrid>
              <a:tr h="514856">
                <a:tc>
                  <a:txBody>
                    <a:bodyPr/>
                    <a:lstStyle/>
                    <a:p>
                      <a:pPr algn="ctr" rtl="1"/>
                      <a:r>
                        <a:rPr lang="en-US" sz="2800" b="1" dirty="0" smtClean="0">
                          <a:solidFill>
                            <a:schemeClr val="tx1"/>
                          </a:solidFill>
                        </a:rPr>
                        <a:t>25</a:t>
                      </a:r>
                      <a:endParaRPr lang="ar-SA" sz="2800" b="1" dirty="0">
                        <a:solidFill>
                          <a:schemeClr val="tx1"/>
                        </a:solidFill>
                      </a:endParaRPr>
                    </a:p>
                  </a:txBody>
                  <a:tcPr/>
                </a:tc>
                <a:tc>
                  <a:txBody>
                    <a:bodyPr/>
                    <a:lstStyle/>
                    <a:p>
                      <a:pPr algn="ctr" rtl="1"/>
                      <a:r>
                        <a:rPr lang="en-US" sz="2800" b="1" dirty="0" smtClean="0">
                          <a:solidFill>
                            <a:schemeClr val="tx1"/>
                          </a:solidFill>
                        </a:rPr>
                        <a:t>57</a:t>
                      </a:r>
                      <a:endParaRPr lang="ar-SA" sz="2800" b="1" dirty="0">
                        <a:solidFill>
                          <a:schemeClr val="tx1"/>
                        </a:solidFill>
                      </a:endParaRPr>
                    </a:p>
                  </a:txBody>
                  <a:tcPr/>
                </a:tc>
                <a:tc>
                  <a:txBody>
                    <a:bodyPr/>
                    <a:lstStyle/>
                    <a:p>
                      <a:pPr algn="ctr" rtl="1"/>
                      <a:r>
                        <a:rPr lang="en-US" sz="2800" b="1" dirty="0" smtClean="0">
                          <a:solidFill>
                            <a:schemeClr val="tx1"/>
                          </a:solidFill>
                        </a:rPr>
                        <a:t>48</a:t>
                      </a:r>
                      <a:endParaRPr lang="ar-SA" sz="2800" b="1" dirty="0">
                        <a:solidFill>
                          <a:schemeClr val="tx1"/>
                        </a:solidFill>
                      </a:endParaRPr>
                    </a:p>
                  </a:txBody>
                  <a:tcPr/>
                </a:tc>
                <a:tc>
                  <a:txBody>
                    <a:bodyPr/>
                    <a:lstStyle/>
                    <a:p>
                      <a:pPr algn="ctr" rtl="1"/>
                      <a:r>
                        <a:rPr lang="en-US" sz="2800" b="1" dirty="0" smtClean="0">
                          <a:solidFill>
                            <a:schemeClr val="tx1"/>
                          </a:solidFill>
                        </a:rPr>
                        <a:t>37</a:t>
                      </a:r>
                      <a:endParaRPr lang="ar-SA" sz="2800" b="1" dirty="0">
                        <a:solidFill>
                          <a:schemeClr val="tx1"/>
                        </a:solidFill>
                      </a:endParaRPr>
                    </a:p>
                  </a:txBody>
                  <a:tcPr/>
                </a:tc>
                <a:tc>
                  <a:txBody>
                    <a:bodyPr/>
                    <a:lstStyle/>
                    <a:p>
                      <a:pPr algn="ctr" rtl="1"/>
                      <a:r>
                        <a:rPr lang="en-US" sz="2800" b="1" dirty="0" smtClean="0">
                          <a:solidFill>
                            <a:schemeClr val="tx1"/>
                          </a:solidFill>
                        </a:rPr>
                        <a:t>12</a:t>
                      </a:r>
                      <a:endParaRPr lang="ar-SA" sz="2800" b="1" dirty="0">
                        <a:solidFill>
                          <a:schemeClr val="tx1"/>
                        </a:solidFill>
                      </a:endParaRPr>
                    </a:p>
                  </a:txBody>
                  <a:tcPr/>
                </a:tc>
                <a:tc>
                  <a:txBody>
                    <a:bodyPr/>
                    <a:lstStyle/>
                    <a:p>
                      <a:pPr algn="ctr" rtl="1"/>
                      <a:r>
                        <a:rPr lang="en-US" sz="2800" b="1" dirty="0" smtClean="0">
                          <a:solidFill>
                            <a:schemeClr val="tx1"/>
                          </a:solidFill>
                        </a:rPr>
                        <a:t>92</a:t>
                      </a:r>
                      <a:endParaRPr lang="ar-SA" sz="2800" b="1" dirty="0">
                        <a:solidFill>
                          <a:schemeClr val="tx1"/>
                        </a:solidFill>
                      </a:endParaRPr>
                    </a:p>
                  </a:txBody>
                  <a:tcPr/>
                </a:tc>
                <a:tc>
                  <a:txBody>
                    <a:bodyPr/>
                    <a:lstStyle/>
                    <a:p>
                      <a:pPr algn="ctr" rtl="1"/>
                      <a:r>
                        <a:rPr lang="en-US" sz="2800" b="1" dirty="0" smtClean="0">
                          <a:solidFill>
                            <a:schemeClr val="tx1"/>
                          </a:solidFill>
                        </a:rPr>
                        <a:t>86</a:t>
                      </a:r>
                      <a:endParaRPr lang="ar-SA" sz="2800" b="1" dirty="0">
                        <a:solidFill>
                          <a:schemeClr val="tx1"/>
                        </a:solidFill>
                      </a:endParaRPr>
                    </a:p>
                  </a:txBody>
                  <a:tcPr/>
                </a:tc>
                <a:tc>
                  <a:txBody>
                    <a:bodyPr/>
                    <a:lstStyle/>
                    <a:p>
                      <a:pPr algn="ctr" rtl="1"/>
                      <a:r>
                        <a:rPr lang="en-US" sz="2800" b="1" dirty="0" smtClean="0">
                          <a:solidFill>
                            <a:schemeClr val="tx1"/>
                          </a:solidFill>
                        </a:rPr>
                        <a:t>33</a:t>
                      </a:r>
                      <a:endParaRPr lang="ar-SA" sz="2800" b="1" dirty="0">
                        <a:solidFill>
                          <a:schemeClr val="tx1"/>
                        </a:solidFill>
                      </a:endParaRPr>
                    </a:p>
                  </a:txBody>
                  <a:tcPr/>
                </a:tc>
              </a:tr>
            </a:tbl>
          </a:graphicData>
        </a:graphic>
      </p:graphicFrame>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لمحتوى 2"/>
          <p:cNvSpPr>
            <a:spLocks noGrp="1"/>
          </p:cNvSpPr>
          <p:nvPr>
            <p:ph idx="1"/>
          </p:nvPr>
        </p:nvSpPr>
        <p:spPr>
          <a:xfrm>
            <a:off x="1295400" y="1066800"/>
            <a:ext cx="6858000" cy="4953000"/>
          </a:xfrm>
          <a:blipFill dpi="0" rotWithShape="1">
            <a:blip r:embed="rId2" cstate="print"/>
            <a:srcRect/>
            <a:tile tx="0" ty="0" sx="100000" sy="100000" flip="none" algn="tl"/>
          </a:blipFill>
        </p:spPr>
        <p:txBody>
          <a:bodyPr/>
          <a:lstStyle/>
          <a:p>
            <a:pPr algn="l" eaLnBrk="1" hangingPunct="1"/>
            <a:r>
              <a:rPr lang="en-US" sz="1600" b="1" dirty="0" smtClean="0">
                <a:cs typeface="Majalla UI"/>
              </a:rPr>
              <a:t>#include&lt;iostream.h&gt;</a:t>
            </a:r>
          </a:p>
          <a:p>
            <a:pPr algn="l" eaLnBrk="1" hangingPunct="1"/>
            <a:r>
              <a:rPr lang="en-US" sz="1600" b="1" dirty="0" smtClean="0">
                <a:cs typeface="Majalla UI"/>
              </a:rPr>
              <a:t>#include&lt;conio.h&gt;</a:t>
            </a:r>
          </a:p>
          <a:p>
            <a:pPr algn="l" eaLnBrk="1" hangingPunct="1"/>
            <a:r>
              <a:rPr lang="en-US" sz="1600" b="1" dirty="0" smtClean="0">
                <a:cs typeface="Majalla UI"/>
              </a:rPr>
              <a:t>void Selection_sort();</a:t>
            </a:r>
          </a:p>
          <a:p>
            <a:pPr algn="l" eaLnBrk="1" hangingPunct="1"/>
            <a:r>
              <a:rPr lang="en-US" sz="1600" b="1" dirty="0" smtClean="0">
                <a:cs typeface="Majalla UI"/>
              </a:rPr>
              <a:t>int arr[]={25,57,48,37,12,92,86,33},n=8;</a:t>
            </a:r>
          </a:p>
          <a:p>
            <a:pPr algn="l" eaLnBrk="1" hangingPunct="1"/>
            <a:r>
              <a:rPr lang="en-US" sz="1600" b="1" dirty="0" smtClean="0">
                <a:cs typeface="Majalla UI"/>
              </a:rPr>
              <a:t>int main()</a:t>
            </a:r>
          </a:p>
          <a:p>
            <a:pPr algn="l" eaLnBrk="1" hangingPunct="1"/>
            <a:r>
              <a:rPr lang="en-US" sz="1600" b="1" dirty="0" smtClean="0">
                <a:cs typeface="Majalla UI"/>
              </a:rPr>
              <a:t>{</a:t>
            </a:r>
          </a:p>
          <a:p>
            <a:pPr algn="l" eaLnBrk="1" hangingPunct="1"/>
            <a:r>
              <a:rPr lang="en-US" sz="1600" b="1" dirty="0" smtClean="0">
                <a:cs typeface="Majalla UI"/>
              </a:rPr>
              <a:t> cout&lt;&lt;"\noriginal list:\n\n";</a:t>
            </a:r>
          </a:p>
          <a:p>
            <a:pPr algn="l" eaLnBrk="1" hangingPunct="1">
              <a:buFont typeface="Wingdings 2" pitchFamily="18" charset="2"/>
              <a:buNone/>
            </a:pPr>
            <a:r>
              <a:rPr lang="en-US" sz="1600" b="1" dirty="0" smtClean="0">
                <a:cs typeface="Majalla UI"/>
              </a:rPr>
              <a:t>	 for(int j=0;j&lt;n;j++)</a:t>
            </a:r>
          </a:p>
          <a:p>
            <a:pPr algn="l" eaLnBrk="1" hangingPunct="1"/>
            <a:r>
              <a:rPr lang="en-US" sz="1600" b="1" dirty="0" smtClean="0">
                <a:cs typeface="Majalla UI"/>
              </a:rPr>
              <a:t>	 Selection_sort();</a:t>
            </a:r>
          </a:p>
          <a:p>
            <a:pPr algn="l" eaLnBrk="1" hangingPunct="1"/>
            <a:r>
              <a:rPr lang="en-US" sz="1600" b="1" dirty="0" smtClean="0">
                <a:cs typeface="Majalla UI"/>
              </a:rPr>
              <a:t>			cout&lt;&lt;arr[j]&lt;&lt;"  ";</a:t>
            </a:r>
          </a:p>
          <a:p>
            <a:pPr algn="l" eaLnBrk="1" hangingPunct="1">
              <a:buFont typeface="Wingdings 2" pitchFamily="18" charset="2"/>
              <a:buNone/>
            </a:pPr>
            <a:r>
              <a:rPr lang="en-US" sz="1600" b="1" dirty="0" smtClean="0">
                <a:cs typeface="Majalla UI"/>
              </a:rPr>
              <a:t>	 cout&lt;&lt;"\n\n\nsorted list :\n\n";</a:t>
            </a:r>
          </a:p>
          <a:p>
            <a:pPr algn="l" eaLnBrk="1" hangingPunct="1">
              <a:buFont typeface="Wingdings 2" pitchFamily="18" charset="2"/>
              <a:buNone/>
            </a:pPr>
            <a:r>
              <a:rPr lang="en-US" sz="1600" b="1" dirty="0" smtClean="0">
                <a:cs typeface="Majalla UI"/>
              </a:rPr>
              <a:t>	 for(int i=0;i&lt;n;i++)</a:t>
            </a:r>
          </a:p>
          <a:p>
            <a:pPr algn="l" eaLnBrk="1" hangingPunct="1">
              <a:buFont typeface="Wingdings 2" pitchFamily="18" charset="2"/>
              <a:buNone/>
            </a:pPr>
            <a:r>
              <a:rPr lang="en-US" sz="1600" b="1" dirty="0" smtClean="0">
                <a:cs typeface="Majalla UI"/>
              </a:rPr>
              <a:t>			cout&lt;&lt;arr[i]&lt;&lt;"  ";</a:t>
            </a:r>
          </a:p>
          <a:p>
            <a:pPr algn="l" eaLnBrk="1" hangingPunct="1"/>
            <a:r>
              <a:rPr lang="en-US" sz="1600" b="1" dirty="0" smtClean="0">
                <a:cs typeface="Majalla UI"/>
              </a:rPr>
              <a:t>			return 0;</a:t>
            </a:r>
          </a:p>
          <a:p>
            <a:pPr algn="l" eaLnBrk="1" hangingPunct="1"/>
            <a:r>
              <a:rPr lang="en-US" sz="1600" b="1" dirty="0" smtClean="0">
                <a:cs typeface="Majalla UI"/>
              </a:rPr>
              <a:t>}</a:t>
            </a:r>
            <a:endParaRPr lang="ar-SA" sz="1600" b="1" dirty="0" smtClean="0"/>
          </a:p>
        </p:txBody>
      </p:sp>
    </p:spTree>
  </p:cSld>
  <p:clrMapOvr>
    <a:masterClrMapping/>
  </p:clrMapOvr>
  <p:transition spd="slow" advTm="4000">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p:cNvSpPr>
          <p:nvPr>
            <p:ph idx="4294967295"/>
          </p:nvPr>
        </p:nvSpPr>
        <p:spPr>
          <a:xfrm>
            <a:off x="1066800" y="1295400"/>
            <a:ext cx="6934200" cy="4800600"/>
          </a:xfrm>
          <a:blipFill dpi="0" rotWithShape="1">
            <a:blip r:embed="rId2" cstate="print"/>
            <a:srcRect/>
            <a:tile tx="0" ty="0" sx="100000" sy="100000" flip="none" algn="tl"/>
          </a:blipFill>
        </p:spPr>
        <p:txBody>
          <a:bodyPr/>
          <a:lstStyle/>
          <a:p>
            <a:pPr algn="l" eaLnBrk="1" hangingPunct="1"/>
            <a:r>
              <a:rPr lang="en-US" sz="1800" b="1" dirty="0" smtClean="0">
                <a:cs typeface="Majalla UI"/>
              </a:rPr>
              <a:t>}</a:t>
            </a:r>
          </a:p>
          <a:p>
            <a:pPr algn="l" eaLnBrk="1" hangingPunct="1"/>
            <a:r>
              <a:rPr lang="en-US" sz="1800" b="1" dirty="0" smtClean="0">
                <a:cs typeface="Majalla UI"/>
              </a:rPr>
              <a:t>void Selection_sort()</a:t>
            </a:r>
          </a:p>
          <a:p>
            <a:pPr algn="l" eaLnBrk="1" hangingPunct="1"/>
            <a:r>
              <a:rPr lang="en-US" sz="1800" b="1" dirty="0" smtClean="0">
                <a:cs typeface="Majalla UI"/>
              </a:rPr>
              <a:t>{</a:t>
            </a:r>
          </a:p>
          <a:p>
            <a:pPr algn="l" eaLnBrk="1" hangingPunct="1"/>
            <a:r>
              <a:rPr lang="en-US" sz="1800" b="1" dirty="0" smtClean="0">
                <a:cs typeface="Majalla UI"/>
              </a:rPr>
              <a:t>  int temp,min;</a:t>
            </a:r>
          </a:p>
          <a:p>
            <a:pPr algn="l" eaLnBrk="1" hangingPunct="1">
              <a:buFont typeface="Wingdings 2" pitchFamily="18" charset="2"/>
              <a:buNone/>
            </a:pPr>
            <a:r>
              <a:rPr lang="en-US" sz="1800" b="1" dirty="0" smtClean="0">
                <a:cs typeface="Majalla UI"/>
              </a:rPr>
              <a:t>for(int h=0;h&lt;n-1;h++)</a:t>
            </a:r>
          </a:p>
          <a:p>
            <a:pPr algn="l" eaLnBrk="1" hangingPunct="1"/>
            <a:r>
              <a:rPr lang="en-US" sz="1800" b="1" dirty="0" smtClean="0">
                <a:cs typeface="Majalla UI"/>
              </a:rPr>
              <a:t>  {</a:t>
            </a:r>
          </a:p>
          <a:p>
            <a:pPr algn="l" eaLnBrk="1" hangingPunct="1">
              <a:buFont typeface="Wingdings 2" pitchFamily="18" charset="2"/>
              <a:buNone/>
            </a:pPr>
            <a:r>
              <a:rPr lang="en-US" sz="1800" b="1" dirty="0" smtClean="0">
                <a:cs typeface="Majalla UI"/>
              </a:rPr>
              <a:t>   </a:t>
            </a:r>
            <a:r>
              <a:rPr lang="ar-SA" sz="1800" b="1" dirty="0" smtClean="0"/>
              <a:t>   </a:t>
            </a:r>
            <a:r>
              <a:rPr lang="en-US" sz="1800" b="1" dirty="0" smtClean="0">
                <a:cs typeface="Majalla UI"/>
              </a:rPr>
              <a:t> min=h;</a:t>
            </a:r>
          </a:p>
          <a:p>
            <a:pPr algn="l" eaLnBrk="1" hangingPunct="1">
              <a:buFont typeface="Wingdings 2" pitchFamily="18" charset="2"/>
              <a:buNone/>
            </a:pPr>
            <a:r>
              <a:rPr lang="en-US" sz="1800" b="1" dirty="0" smtClean="0">
                <a:cs typeface="Majalla UI"/>
              </a:rPr>
              <a:t>	   for(int m=h+1;m&lt;n;m++)</a:t>
            </a:r>
          </a:p>
          <a:p>
            <a:pPr algn="l" eaLnBrk="1" hangingPunct="1">
              <a:buFont typeface="Wingdings 2" pitchFamily="18" charset="2"/>
              <a:buNone/>
            </a:pPr>
            <a:r>
              <a:rPr lang="en-US" sz="1800" b="1" dirty="0" smtClean="0">
                <a:cs typeface="Majalla UI"/>
              </a:rPr>
              <a:t>		if(arr[m]&lt;arr[min])</a:t>
            </a:r>
          </a:p>
          <a:p>
            <a:pPr algn="l" eaLnBrk="1" hangingPunct="1">
              <a:buFont typeface="Wingdings 2" pitchFamily="18" charset="2"/>
              <a:buNone/>
            </a:pPr>
            <a:r>
              <a:rPr lang="en-US" sz="1800" b="1" dirty="0" smtClean="0">
                <a:cs typeface="Majalla UI"/>
              </a:rPr>
              <a:t>		  min=m;</a:t>
            </a:r>
          </a:p>
          <a:p>
            <a:pPr algn="l" eaLnBrk="1" hangingPunct="1">
              <a:buFont typeface="Wingdings 2" pitchFamily="18" charset="2"/>
              <a:buNone/>
            </a:pPr>
            <a:r>
              <a:rPr lang="en-US" sz="1800" b="1" dirty="0" smtClean="0">
                <a:cs typeface="Majalla UI"/>
              </a:rPr>
              <a:t>	 temp=arr[h];</a:t>
            </a:r>
          </a:p>
          <a:p>
            <a:pPr algn="l" eaLnBrk="1" hangingPunct="1">
              <a:buFont typeface="Wingdings 2" pitchFamily="18" charset="2"/>
              <a:buNone/>
            </a:pPr>
            <a:r>
              <a:rPr lang="en-US" sz="1800" b="1" dirty="0" smtClean="0">
                <a:cs typeface="Majalla UI"/>
              </a:rPr>
              <a:t>	 arr[h]=arr[min];</a:t>
            </a:r>
          </a:p>
          <a:p>
            <a:pPr algn="l" eaLnBrk="1" hangingPunct="1">
              <a:buFont typeface="Wingdings 2" pitchFamily="18" charset="2"/>
              <a:buNone/>
            </a:pPr>
            <a:r>
              <a:rPr lang="en-US" sz="1800" b="1" dirty="0" smtClean="0">
                <a:cs typeface="Majalla UI"/>
              </a:rPr>
              <a:t>	 arr[min]=temp;</a:t>
            </a:r>
          </a:p>
          <a:p>
            <a:pPr algn="l" eaLnBrk="1" hangingPunct="1"/>
            <a:r>
              <a:rPr lang="en-US" sz="1800" b="1" dirty="0" smtClean="0">
                <a:cs typeface="Majalla UI"/>
              </a:rPr>
              <a:t>	}</a:t>
            </a:r>
          </a:p>
          <a:p>
            <a:pPr algn="l" eaLnBrk="1" hangingPunct="1"/>
            <a:endParaRPr lang="en-US" sz="1800" b="1" dirty="0" smtClean="0">
              <a:cs typeface="Majalla UI"/>
            </a:endParaRPr>
          </a:p>
          <a:p>
            <a:pPr algn="l" eaLnBrk="1" hangingPunct="1"/>
            <a:endParaRPr lang="en-US" sz="1800" b="1" dirty="0" smtClean="0">
              <a:cs typeface="Majalla UI"/>
            </a:endParaRPr>
          </a:p>
          <a:p>
            <a:pPr algn="l" eaLnBrk="1" hangingPunct="1">
              <a:buFont typeface="Wingdings 2" pitchFamily="18" charset="2"/>
              <a:buNone/>
            </a:pPr>
            <a:r>
              <a:rPr lang="en-US" sz="1800" b="1" dirty="0" smtClean="0">
                <a:cs typeface="Majalla UI"/>
              </a:rPr>
              <a:t> </a:t>
            </a:r>
            <a:endParaRPr lang="ar-SA" sz="1800" b="1" dirty="0" smtClean="0"/>
          </a:p>
        </p:txBody>
      </p:sp>
      <p:sp>
        <p:nvSpPr>
          <p:cNvPr id="2" name="عنوان 1"/>
          <p:cNvSpPr>
            <a:spLocks noGrp="1"/>
          </p:cNvSpPr>
          <p:nvPr>
            <p:ph type="title" idx="4294967295"/>
          </p:nvPr>
        </p:nvSpPr>
        <p:spPr>
          <a:xfrm>
            <a:off x="1371600" y="685800"/>
            <a:ext cx="6400800" cy="609600"/>
          </a:xfrm>
        </p:spPr>
        <p:txBody>
          <a:bodyPr/>
          <a:lstStyle/>
          <a:p>
            <a:pPr algn="ctr" eaLnBrk="1" hangingPunct="1"/>
            <a:r>
              <a:rPr lang="ar-SA" sz="4400" b="1" dirty="0" smtClean="0"/>
              <a:t>تابع البرنامج:-</a:t>
            </a:r>
          </a:p>
        </p:txBody>
      </p:sp>
      <p:pic>
        <p:nvPicPr>
          <p:cNvPr id="5" name="صورة 4" descr="75.JPG"/>
          <p:cNvPicPr>
            <a:picLocks noChangeAspect="1"/>
          </p:cNvPicPr>
          <p:nvPr/>
        </p:nvPicPr>
        <p:blipFill>
          <a:blip r:embed="rId3" cstate="print"/>
          <a:stretch>
            <a:fillRect/>
          </a:stretch>
        </p:blipFill>
        <p:spPr>
          <a:xfrm>
            <a:off x="5715000" y="5791200"/>
            <a:ext cx="3048000" cy="730250"/>
          </a:xfrm>
          <a:prstGeom prst="rect">
            <a:avLst/>
          </a:prstGeom>
        </p:spPr>
      </p:pic>
      <p:sp>
        <p:nvSpPr>
          <p:cNvPr id="7" name="مربع نص 6">
            <a:hlinkClick r:id="rId4" action="ppaction://hlinksldjump"/>
          </p:cNvPr>
          <p:cNvSpPr txBox="1"/>
          <p:nvPr/>
        </p:nvSpPr>
        <p:spPr>
          <a:xfrm>
            <a:off x="6781800" y="5867400"/>
            <a:ext cx="838200" cy="738664"/>
          </a:xfrm>
          <a:prstGeom prst="rect">
            <a:avLst/>
          </a:prstGeom>
          <a:noFill/>
        </p:spPr>
        <p:txBody>
          <a:bodyPr wrap="square" rtlCol="1">
            <a:spAutoFit/>
          </a:bodyPr>
          <a:lstStyle/>
          <a:p>
            <a:r>
              <a:rPr lang="ar-SA" sz="1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400" dirty="0"/>
          </a:p>
        </p:txBody>
      </p:sp>
    </p:spTree>
  </p:cSld>
  <p:clrMapOvr>
    <a:masterClrMapping/>
  </p:clrMapOvr>
  <p:transition spd="slow"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55.JPG"/>
          <p:cNvPicPr>
            <a:picLocks noChangeAspect="1"/>
          </p:cNvPicPr>
          <p:nvPr/>
        </p:nvPicPr>
        <p:blipFill>
          <a:blip r:embed="rId2" cstate="print"/>
          <a:stretch>
            <a:fillRect/>
          </a:stretch>
        </p:blipFill>
        <p:spPr>
          <a:xfrm>
            <a:off x="1752600" y="908720"/>
            <a:ext cx="6019800" cy="5143500"/>
          </a:xfrm>
          <a:prstGeom prst="rect">
            <a:avLst/>
          </a:prstGeom>
        </p:spPr>
      </p:pic>
      <p:sp>
        <p:nvSpPr>
          <p:cNvPr id="4" name="مربع نص 3"/>
          <p:cNvSpPr txBox="1"/>
          <p:nvPr/>
        </p:nvSpPr>
        <p:spPr>
          <a:xfrm>
            <a:off x="2971800" y="1730276"/>
            <a:ext cx="3355143" cy="2308324"/>
          </a:xfrm>
          <a:prstGeom prst="rect">
            <a:avLst/>
          </a:prstGeom>
          <a:noFill/>
        </p:spPr>
        <p:txBody>
          <a:bodyPr wrap="square" rtlCol="1">
            <a:spAutoFit/>
          </a:bodyPr>
          <a:lstStyle/>
          <a:p>
            <a:pPr algn="ctr"/>
            <a:r>
              <a:rPr lang="ar-SA" sz="3600" b="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latin typeface="Andalus" pitchFamily="18" charset="-78"/>
                <a:cs typeface="Andalus" pitchFamily="18" charset="-78"/>
              </a:rPr>
              <a:t>                                الترتيب بالإدخال      </a:t>
            </a:r>
            <a:endParaRPr lang="ar-SA" sz="3600" b="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a:p>
            <a:r>
              <a:rPr lang="ar-SA" sz="3600" b="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latin typeface="Andalus" pitchFamily="18" charset="-78"/>
                <a:cs typeface="Andalus" pitchFamily="18" charset="-78"/>
              </a:rPr>
              <a:t>                      </a:t>
            </a:r>
            <a:r>
              <a:rPr lang="en-US" sz="3600" b="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latin typeface="Andalus" pitchFamily="18" charset="-78"/>
                <a:cs typeface="Andalus" pitchFamily="18" charset="-78"/>
              </a:rPr>
              <a:t>insertion sorting</a:t>
            </a:r>
            <a:endParaRPr lang="ar-SA" sz="3600" b="1"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457200" y="1219200"/>
            <a:ext cx="8229600" cy="5105400"/>
          </a:xfrm>
        </p:spPr>
        <p:txBody>
          <a:bodyPr/>
          <a:lstStyle/>
          <a:p>
            <a:pPr eaLnBrk="1" hangingPunct="1"/>
            <a:r>
              <a:rPr lang="ar-SA" dirty="0" smtClean="0"/>
              <a:t>تقوم فكرة هذه الطريقة علي البحث عن أصغر عنصر في القائمة ويحفظ في متغير آخر ثم تزاح العناصر من </a:t>
            </a:r>
            <a:r>
              <a:rPr lang="ar-SA" b="1" dirty="0" smtClean="0"/>
              <a:t>[</a:t>
            </a:r>
            <a:r>
              <a:rPr lang="en-US" b="1" dirty="0" smtClean="0">
                <a:cs typeface="Majalla UI"/>
              </a:rPr>
              <a:t>Array[0 </a:t>
            </a:r>
            <a:r>
              <a:rPr lang="ar-SA" dirty="0" smtClean="0"/>
              <a:t>وحتى العنصر الذي يقع قبل مكان العنصر الأصغر الذي وجدناه فيتقدم كل عنصر خطوة إلي الإمام ونضع العنصر الأصغر الموجود في المتغير المؤقت في موقع العنصر</a:t>
            </a:r>
            <a:r>
              <a:rPr lang="ar-SA" b="1" dirty="0" smtClean="0"/>
              <a:t>[</a:t>
            </a:r>
            <a:r>
              <a:rPr lang="en-US" b="1" dirty="0" smtClean="0">
                <a:cs typeface="Majalla UI"/>
              </a:rPr>
              <a:t>Array[0 </a:t>
            </a:r>
            <a:r>
              <a:rPr lang="ar-SA" dirty="0" smtClean="0"/>
              <a:t>ثم نكرر العملية السابقة ولكن في هذه المرة مع العناصر من </a:t>
            </a:r>
            <a:r>
              <a:rPr lang="en-US" b="1" dirty="0" smtClean="0">
                <a:cs typeface="Majalla UI"/>
              </a:rPr>
              <a:t>Array[1</a:t>
            </a:r>
            <a:r>
              <a:rPr lang="ar-SA" b="1" dirty="0" smtClean="0"/>
              <a:t>] </a:t>
            </a:r>
            <a:r>
              <a:rPr lang="ar-SA" dirty="0" smtClean="0"/>
              <a:t>وحتى آخر عنصر في القائمة وهكذا نكرر هذه العملية حتى آخر عنصر في القائمة. </a:t>
            </a:r>
            <a:endParaRPr lang="en-US" dirty="0" smtClean="0">
              <a:cs typeface="Majalla UI"/>
            </a:endParaRPr>
          </a:p>
          <a:p>
            <a:pPr eaLnBrk="1" hangingPunct="1"/>
            <a:r>
              <a:rPr lang="ar-SA" dirty="0" smtClean="0"/>
              <a:t>    تختلف فكرة هذه الخوارزمية في الترتيب عن الترتيب الفقاعي والترتيب بالاختيار إذ لا تستخدم فكرة دالة التبديل </a:t>
            </a:r>
            <a:r>
              <a:rPr lang="ar-SA" b="1" dirty="0" smtClean="0"/>
              <a:t>(</a:t>
            </a:r>
            <a:r>
              <a:rPr lang="en-US" b="1" dirty="0" smtClean="0">
                <a:cs typeface="Majalla UI"/>
              </a:rPr>
              <a:t>swap</a:t>
            </a:r>
            <a:r>
              <a:rPr lang="ar-SA" b="1" dirty="0" smtClean="0"/>
              <a:t>) </a:t>
            </a:r>
            <a:r>
              <a:rPr lang="ar-SA" dirty="0" smtClean="0"/>
              <a:t>يستعيض عنها بإزاحة العناصر وذلك لخلق مساحة أو موقع فارغ للعنصر الجديد(الأصغر). </a:t>
            </a:r>
            <a:endParaRPr lang="en-US" dirty="0" smtClean="0">
              <a:cs typeface="Majalla UI"/>
            </a:endParaRPr>
          </a:p>
          <a:p>
            <a:pPr eaLnBrk="1" hangingPunct="1"/>
            <a:endParaRPr lang="ar-SA"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circle(in)">
                                      <p:cBhvr>
                                        <p:cTn id="7" dur="2000"/>
                                        <p:tgtEl>
                                          <p:spTgt spid="34818">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animEffect transition="in" filter="circle(in)">
                                      <p:cBhvr>
                                        <p:cTn id="11" dur="2000"/>
                                        <p:tgtEl>
                                          <p:spTgt spid="34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prstTxWarp prst="textDeflat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ar-SA" sz="5400" b="1" dirty="0" smtClean="0">
                <a:ln/>
                <a:solidFill>
                  <a:schemeClr val="accent3"/>
                </a:solidFill>
                <a:latin typeface="Andalus" pitchFamily="18" charset="-78"/>
                <a:cs typeface="Andalus" pitchFamily="18" charset="-78"/>
              </a:rPr>
              <a:t>خوارزمية الترتيب بالإدخال:</a:t>
            </a:r>
            <a:endParaRPr lang="ar-SA" b="1" dirty="0" smtClean="0">
              <a:ln/>
              <a:solidFill>
                <a:schemeClr val="accent3"/>
              </a:solidFill>
            </a:endParaRPr>
          </a:p>
        </p:txBody>
      </p:sp>
      <p:sp>
        <p:nvSpPr>
          <p:cNvPr id="4" name="Content Placeholder 3"/>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ar-SA" sz="2800" dirty="0" smtClean="0">
                <a:ea typeface="+mn-ea"/>
              </a:rPr>
              <a:t>1-أدخل عدد العناصر </a:t>
            </a:r>
            <a:r>
              <a:rPr lang="en-US" sz="2800" dirty="0" smtClean="0">
                <a:ea typeface="+mn-ea"/>
              </a:rPr>
              <a:t>n</a:t>
            </a:r>
            <a:r>
              <a:rPr lang="ar-SA" sz="2800" dirty="0" smtClean="0">
                <a:ea typeface="+mn-ea"/>
              </a:rPr>
              <a:t> وعناصر القائمة .</a:t>
            </a:r>
            <a:br>
              <a:rPr lang="ar-SA" sz="2800" dirty="0" smtClean="0">
                <a:ea typeface="+mn-ea"/>
              </a:rPr>
            </a:br>
            <a:r>
              <a:rPr lang="ar-SA" sz="2800" dirty="0" smtClean="0">
                <a:ea typeface="+mn-ea"/>
              </a:rPr>
              <a:t>2-ضع </a:t>
            </a:r>
            <a:r>
              <a:rPr lang="en-US" sz="2800" dirty="0" smtClean="0">
                <a:ea typeface="+mn-ea"/>
              </a:rPr>
              <a:t>i=0</a:t>
            </a:r>
            <a:r>
              <a:rPr lang="ar-SA" sz="2800" dirty="0" smtClean="0">
                <a:ea typeface="+mn-ea"/>
              </a:rPr>
              <a:t/>
            </a:r>
            <a:br>
              <a:rPr lang="ar-SA" sz="2800" dirty="0" smtClean="0">
                <a:ea typeface="+mn-ea"/>
              </a:rPr>
            </a:br>
            <a:r>
              <a:rPr lang="ar-SA" sz="2800" dirty="0" smtClean="0">
                <a:ea typeface="+mn-ea"/>
              </a:rPr>
              <a:t>3-ابحث عن اصغر عنصر من عناصر القائمة من العنصر </a:t>
            </a:r>
            <a:r>
              <a:rPr lang="en-US" sz="2800" dirty="0" smtClean="0">
                <a:ea typeface="+mn-ea"/>
              </a:rPr>
              <a:t>array[i]</a:t>
            </a:r>
            <a:r>
              <a:rPr lang="ar-SA" sz="2800" dirty="0" smtClean="0">
                <a:ea typeface="+mn-ea"/>
              </a:rPr>
              <a:t> إلي العنصر </a:t>
            </a:r>
            <a:r>
              <a:rPr lang="en-US" sz="2800" dirty="0" smtClean="0">
                <a:ea typeface="+mn-ea"/>
              </a:rPr>
              <a:t>array[N] </a:t>
            </a:r>
            <a:r>
              <a:rPr lang="ar-SA" sz="2800" dirty="0" smtClean="0">
                <a:ea typeface="+mn-ea"/>
              </a:rPr>
              <a:t/>
            </a:r>
            <a:br>
              <a:rPr lang="ar-SA" sz="2800" dirty="0" smtClean="0">
                <a:ea typeface="+mn-ea"/>
              </a:rPr>
            </a:br>
            <a:r>
              <a:rPr lang="ar-SA" sz="2800" dirty="0" smtClean="0">
                <a:ea typeface="+mn-ea"/>
              </a:rPr>
              <a:t>4-اجعل </a:t>
            </a:r>
            <a:r>
              <a:rPr lang="en-US" sz="2800" dirty="0" smtClean="0">
                <a:ea typeface="+mn-ea"/>
              </a:rPr>
              <a:t>temp</a:t>
            </a:r>
            <a:r>
              <a:rPr lang="ar-SA" sz="2800" dirty="0" smtClean="0">
                <a:ea typeface="+mn-ea"/>
              </a:rPr>
              <a:t> يساوي العنصر الأصغر.</a:t>
            </a:r>
            <a:br>
              <a:rPr lang="ar-SA" sz="2800" dirty="0" smtClean="0">
                <a:ea typeface="+mn-ea"/>
              </a:rPr>
            </a:br>
            <a:r>
              <a:rPr lang="ar-SA" sz="2800" dirty="0" smtClean="0">
                <a:ea typeface="+mn-ea"/>
              </a:rPr>
              <a:t>5-اعمل إزاحة لجميع العناصر من العنصر </a:t>
            </a:r>
            <a:r>
              <a:rPr lang="en-US" sz="2800" dirty="0" smtClean="0">
                <a:ea typeface="+mn-ea"/>
              </a:rPr>
              <a:t>array[i]</a:t>
            </a:r>
            <a:r>
              <a:rPr lang="ar-SA" sz="2800" dirty="0" smtClean="0">
                <a:ea typeface="+mn-ea"/>
              </a:rPr>
              <a:t> وحتي العنصر الذي يقع قبل مكان العنصر الأصغر بتقديم كل منهم خطوة إلي الأمام.</a:t>
            </a:r>
            <a:br>
              <a:rPr lang="ar-SA" sz="2800" dirty="0" smtClean="0">
                <a:ea typeface="+mn-ea"/>
              </a:rPr>
            </a:br>
            <a:r>
              <a:rPr lang="ar-SA" sz="2800" dirty="0" smtClean="0">
                <a:ea typeface="+mn-ea"/>
              </a:rPr>
              <a:t>6-أجعل </a:t>
            </a:r>
            <a:r>
              <a:rPr lang="en-US" sz="2800" dirty="0" smtClean="0">
                <a:ea typeface="+mn-ea"/>
              </a:rPr>
              <a:t>i=i+1</a:t>
            </a:r>
            <a:r>
              <a:rPr lang="ar-SA" sz="2800" dirty="0" smtClean="0">
                <a:ea typeface="+mn-ea"/>
              </a:rPr>
              <a:t> .</a:t>
            </a:r>
            <a:br>
              <a:rPr lang="ar-SA" sz="2800" dirty="0" smtClean="0">
                <a:ea typeface="+mn-ea"/>
              </a:rPr>
            </a:br>
            <a:r>
              <a:rPr lang="ar-SA" sz="2800" dirty="0" smtClean="0">
                <a:ea typeface="+mn-ea"/>
              </a:rPr>
              <a:t>7- إذا كانت </a:t>
            </a:r>
            <a:r>
              <a:rPr lang="en-US" sz="2800" dirty="0" smtClean="0">
                <a:ea typeface="+mn-ea"/>
              </a:rPr>
              <a:t>i=n</a:t>
            </a:r>
            <a:r>
              <a:rPr lang="ar-SA" sz="2800" dirty="0" smtClean="0">
                <a:ea typeface="+mn-ea"/>
              </a:rPr>
              <a:t> فإن القائمة تكون قد ترتبت و إلا اذهب إلي 3.</a:t>
            </a:r>
            <a:br>
              <a:rPr lang="ar-SA" sz="2800" dirty="0" smtClean="0">
                <a:ea typeface="+mn-ea"/>
              </a:rPr>
            </a:br>
            <a:endParaRPr lang="ar-SA"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7620000" y="5135563"/>
            <a:ext cx="1295400" cy="217487"/>
          </a:xfrm>
          <a:prstGeom prst="rect">
            <a:avLst/>
          </a:prstGeom>
          <a:solidFill>
            <a:schemeClr val="accent1"/>
          </a:solidFill>
          <a:ln w="9525">
            <a:solidFill>
              <a:schemeClr val="tx1"/>
            </a:solidFill>
            <a:miter lim="800000"/>
            <a:headEnd/>
            <a:tailEnd/>
          </a:ln>
        </p:spPr>
        <p:txBody>
          <a:bodyPr wrap="none" anchor="ctr"/>
          <a:lstStyle/>
          <a:p>
            <a:endParaRPr lang="ar-SA" sz="1600" b="1" dirty="0">
              <a:latin typeface="Constantia" pitchFamily="18" charset="0"/>
            </a:endParaRPr>
          </a:p>
        </p:txBody>
      </p:sp>
      <p:sp>
        <p:nvSpPr>
          <p:cNvPr id="36867" name="Rectangle 3"/>
          <p:cNvSpPr>
            <a:spLocks noChangeArrowheads="1"/>
          </p:cNvSpPr>
          <p:nvPr/>
        </p:nvSpPr>
        <p:spPr bwMode="auto">
          <a:xfrm>
            <a:off x="8555038" y="3213100"/>
            <a:ext cx="360362" cy="215900"/>
          </a:xfrm>
          <a:prstGeom prst="rect">
            <a:avLst/>
          </a:prstGeom>
          <a:solidFill>
            <a:schemeClr val="accent1"/>
          </a:solidFill>
          <a:ln w="9525">
            <a:solidFill>
              <a:schemeClr val="tx1"/>
            </a:solidFill>
            <a:miter lim="800000"/>
            <a:headEnd/>
            <a:tailEnd/>
          </a:ln>
        </p:spPr>
        <p:txBody>
          <a:bodyPr wrap="none" anchor="ctr"/>
          <a:lstStyle/>
          <a:p>
            <a:endParaRPr lang="ar-SA" sz="1600" b="1" dirty="0">
              <a:latin typeface="Constantia" pitchFamily="18" charset="0"/>
            </a:endParaRPr>
          </a:p>
        </p:txBody>
      </p:sp>
      <p:sp>
        <p:nvSpPr>
          <p:cNvPr id="4098" name="Rectangle 2"/>
          <p:cNvSpPr>
            <a:spLocks noGrp="1" noChangeArrowheads="1"/>
          </p:cNvSpPr>
          <p:nvPr>
            <p:ph type="title"/>
          </p:nvPr>
        </p:nvSpPr>
        <p:spPr>
          <a:xfrm>
            <a:off x="636588" y="2568574"/>
            <a:ext cx="8229600" cy="2841625"/>
          </a:xfrm>
        </p:spPr>
        <p:txBody>
          <a:bodyPr>
            <a:noAutofit/>
          </a:bodyPr>
          <a:lstStyle/>
          <a:p>
            <a:pPr algn="r" eaLnBrk="1" fontAlgn="auto" hangingPunct="1">
              <a:spcAft>
                <a:spcPts val="0"/>
              </a:spcAft>
              <a:defRPr/>
            </a:pPr>
            <a:r>
              <a:rPr lang="ar-SA" sz="1600" b="1" dirty="0" smtClean="0">
                <a:solidFill>
                  <a:srgbClr val="FF0000"/>
                </a:solidFill>
                <a:latin typeface="Andalus" pitchFamily="18" charset="-78"/>
                <a:cs typeface="Andalus" pitchFamily="18" charset="-78"/>
              </a:rPr>
              <a:t>مثال:-</a:t>
            </a:r>
            <a:br>
              <a:rPr lang="ar-SA" sz="1600" b="1" dirty="0" smtClean="0">
                <a:solidFill>
                  <a:srgbClr val="FF0000"/>
                </a:solidFill>
                <a:latin typeface="Andalus" pitchFamily="18" charset="-78"/>
                <a:cs typeface="Andalus" pitchFamily="18" charset="-78"/>
              </a:rPr>
            </a:br>
            <a:r>
              <a:rPr lang="ar-SA" sz="1600" b="1" dirty="0" smtClean="0"/>
              <a:t>إذا كانت القائمة تحتوي علي العناصر التالية:</a:t>
            </a:r>
            <a:br>
              <a:rPr lang="ar-SA" sz="1600" b="1" dirty="0" smtClean="0"/>
            </a:br>
            <a:r>
              <a:rPr lang="en-US" sz="1600" b="1" dirty="0" smtClean="0"/>
              <a:t>33   86   92   12  37  48  57  25</a:t>
            </a:r>
            <a:r>
              <a:rPr lang="ar-SA" sz="1600" b="1" dirty="0" smtClean="0"/>
              <a:t> </a:t>
            </a:r>
            <a:br>
              <a:rPr lang="ar-SA" sz="1600" b="1" dirty="0" smtClean="0"/>
            </a:br>
            <a:r>
              <a:rPr lang="ar-SA" sz="1600" b="1" dirty="0" smtClean="0"/>
              <a:t>المطلوب ترتيب العناصر ترتيبا تصاعديا حسب خوارزمية الترتيب بالإدخال.</a:t>
            </a:r>
            <a:br>
              <a:rPr lang="ar-SA" sz="1600" b="1" dirty="0" smtClean="0"/>
            </a:br>
            <a:r>
              <a:rPr lang="ar-SA" sz="1600" b="1" dirty="0" smtClean="0">
                <a:solidFill>
                  <a:srgbClr val="FF0000"/>
                </a:solidFill>
                <a:latin typeface="Andalus" pitchFamily="18" charset="-78"/>
                <a:cs typeface="Andalus" pitchFamily="18" charset="-78"/>
              </a:rPr>
              <a:t>الحل:-</a:t>
            </a:r>
            <a:br>
              <a:rPr lang="ar-SA" sz="1600" b="1" dirty="0" smtClean="0">
                <a:solidFill>
                  <a:srgbClr val="FF0000"/>
                </a:solidFill>
                <a:latin typeface="Andalus" pitchFamily="18" charset="-78"/>
                <a:cs typeface="Andalus" pitchFamily="18" charset="-78"/>
              </a:rPr>
            </a:br>
            <a:r>
              <a:rPr lang="en-US" sz="1600" b="1" dirty="0" smtClean="0"/>
              <a:t> </a:t>
            </a:r>
            <a:r>
              <a:rPr lang="ar-SA" sz="1600" b="1" dirty="0" smtClean="0">
                <a:solidFill>
                  <a:schemeClr val="accent2"/>
                </a:solidFill>
                <a:latin typeface="Andalus" pitchFamily="18" charset="-78"/>
                <a:cs typeface="Andalus" pitchFamily="18" charset="-78"/>
              </a:rPr>
              <a:t>الخطوة</a:t>
            </a:r>
            <a:r>
              <a:rPr lang="en-US" sz="1600" b="1" dirty="0" smtClean="0">
                <a:solidFill>
                  <a:schemeClr val="accent2"/>
                </a:solidFill>
                <a:latin typeface="Andalus" pitchFamily="18" charset="-78"/>
                <a:cs typeface="Andalus" pitchFamily="18" charset="-78"/>
              </a:rPr>
              <a:t>(1)</a:t>
            </a:r>
            <a:br>
              <a:rPr lang="en-US" sz="1600" b="1" dirty="0" smtClean="0">
                <a:solidFill>
                  <a:schemeClr val="accent2"/>
                </a:solidFill>
                <a:latin typeface="Andalus" pitchFamily="18" charset="-78"/>
                <a:cs typeface="Andalus" pitchFamily="18" charset="-78"/>
              </a:rPr>
            </a:br>
            <a:r>
              <a:rPr lang="ar-SA" sz="1600" b="1" dirty="0" smtClean="0"/>
              <a:t>نبحث عن اصغر عنصر من عناصر القائمة وهو العنصر رقم</a:t>
            </a:r>
            <a:r>
              <a:rPr lang="en-US" sz="1600" b="1" dirty="0" smtClean="0"/>
              <a:t>  [5]</a:t>
            </a:r>
            <a:r>
              <a:rPr lang="ar-SA" sz="1600" b="1" dirty="0" smtClean="0"/>
              <a:t> الذي يساوي 12 ونجعل قيمة المتغير </a:t>
            </a:r>
            <a:r>
              <a:rPr lang="en-US" sz="1600" b="1" dirty="0" smtClean="0"/>
              <a:t>temp=12</a:t>
            </a:r>
            <a:r>
              <a:rPr lang="ar-SA" sz="1600" b="1" dirty="0" smtClean="0"/>
              <a:t> ثم نعمل إزاحة لجميع العناصر من العنصر الأول وحتي العنصر الرابع (هو العنصر الذي يقع قبل مكان العنصر الأصغر ) بتقديم كل منهم خطوة إلي الأمام وأخيرا نقوم بجعل قيمة العنصر رقم</a:t>
            </a:r>
            <a:r>
              <a:rPr lang="en-US" sz="1600" b="1" dirty="0" smtClean="0"/>
              <a:t>[1]</a:t>
            </a:r>
            <a:r>
              <a:rPr lang="ar-SA" sz="1600" b="1" dirty="0" smtClean="0"/>
              <a:t> تساوي </a:t>
            </a:r>
            <a:br>
              <a:rPr lang="ar-SA" sz="1600" b="1" dirty="0" smtClean="0"/>
            </a:br>
            <a:r>
              <a:rPr lang="en-US" sz="1600" b="1" dirty="0" smtClean="0"/>
              <a:t>:temp</a:t>
            </a:r>
            <a:br>
              <a:rPr lang="en-US" sz="1600" b="1" dirty="0" smtClean="0"/>
            </a:br>
            <a:r>
              <a:rPr lang="ar-SA" sz="1600" b="1" dirty="0" smtClean="0"/>
              <a:t>رقم العنصر</a:t>
            </a:r>
            <a:r>
              <a:rPr lang="en-US" sz="1600" b="1" dirty="0" smtClean="0"/>
              <a:t>                           8            7        6        5           4             3        2            1   </a:t>
            </a:r>
            <a:br>
              <a:rPr lang="en-US" sz="1600" b="1" dirty="0" smtClean="0"/>
            </a:br>
            <a:r>
              <a:rPr lang="en-US" sz="1600" b="1" dirty="0" smtClean="0"/>
              <a:t>33        86       92     37         48           57        25       12              </a:t>
            </a:r>
            <a:r>
              <a:rPr lang="ar-SA" sz="1600" b="1" dirty="0" smtClean="0"/>
              <a:t/>
            </a:r>
            <a:br>
              <a:rPr lang="ar-SA" sz="1600" b="1" dirty="0" smtClean="0"/>
            </a:br>
            <a:r>
              <a:rPr lang="ar-SA" sz="1600" b="1" dirty="0" smtClean="0">
                <a:solidFill>
                  <a:schemeClr val="accent2"/>
                </a:solidFill>
                <a:latin typeface="Andalus" pitchFamily="18" charset="-78"/>
                <a:cs typeface="Andalus" pitchFamily="18" charset="-78"/>
              </a:rPr>
              <a:t>الخطوة(2):</a:t>
            </a:r>
            <a:br>
              <a:rPr lang="ar-SA" sz="1600" b="1" dirty="0" smtClean="0">
                <a:solidFill>
                  <a:schemeClr val="accent2"/>
                </a:solidFill>
                <a:latin typeface="Andalus" pitchFamily="18" charset="-78"/>
                <a:cs typeface="Andalus" pitchFamily="18" charset="-78"/>
              </a:rPr>
            </a:br>
            <a:r>
              <a:rPr lang="ar-SA" sz="1600" b="1" dirty="0" smtClean="0"/>
              <a:t>نبحث عن اصغرعنصر من بين عناصر القائمة من العنصر الثاني إلي العنصر الأخير وهو العنصر رقم الذي يساوي 25 ونجعل قيمة المتغير </a:t>
            </a:r>
            <a:r>
              <a:rPr lang="en-US" sz="1600" b="1" dirty="0" smtClean="0"/>
              <a:t>temp=25</a:t>
            </a:r>
            <a:r>
              <a:rPr lang="ar-SA" sz="1600" b="1" dirty="0" smtClean="0"/>
              <a:t> ولكن لأن العنصر رقم</a:t>
            </a:r>
            <a:r>
              <a:rPr lang="en-US" sz="1600" b="1" dirty="0" smtClean="0"/>
              <a:t>[2]</a:t>
            </a:r>
            <a:r>
              <a:rPr lang="ar-SA" sz="1600" b="1" dirty="0" smtClean="0"/>
              <a:t> يقع في موقعه الصحيح فليس هنالك عملية إزاحة ستتم للعناصر:</a:t>
            </a:r>
            <a:br>
              <a:rPr lang="ar-SA" sz="1600" b="1" dirty="0" smtClean="0"/>
            </a:br>
            <a:r>
              <a:rPr lang="ar-SA" sz="1600" b="1" dirty="0" smtClean="0"/>
              <a:t>رقم العنصر    </a:t>
            </a:r>
            <a:r>
              <a:rPr lang="en-US" sz="1600" b="1" dirty="0" smtClean="0"/>
              <a:t>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8          7      6       5         4       3                2           1   </a:t>
            </a:r>
            <a:r>
              <a:rPr lang="ar-SA" sz="1600" b="1" dirty="0" smtClean="0"/>
              <a:t/>
            </a:r>
            <a:br>
              <a:rPr lang="ar-SA" sz="1600" b="1" dirty="0" smtClean="0"/>
            </a:br>
            <a:r>
              <a:rPr lang="en-US" sz="1600" b="1" dirty="0" smtClean="0"/>
              <a:t>33      86       92     37      48      57            25          12 </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5651500" y="6237288"/>
            <a:ext cx="2305050" cy="287337"/>
          </a:xfrm>
          <a:prstGeom prst="rect">
            <a:avLst/>
          </a:prstGeom>
          <a:solidFill>
            <a:schemeClr val="accent1"/>
          </a:solidFill>
          <a:ln w="9525">
            <a:solidFill>
              <a:schemeClr val="tx1"/>
            </a:solidFill>
            <a:miter lim="800000"/>
            <a:headEnd/>
            <a:tailEnd/>
          </a:ln>
        </p:spPr>
        <p:txBody>
          <a:bodyPr wrap="none" anchor="ctr"/>
          <a:lstStyle/>
          <a:p>
            <a:endParaRPr lang="ar-SA" dirty="0">
              <a:latin typeface="Constantia" pitchFamily="18" charset="0"/>
            </a:endParaRPr>
          </a:p>
        </p:txBody>
      </p:sp>
      <p:sp>
        <p:nvSpPr>
          <p:cNvPr id="37891" name="Rectangle 5"/>
          <p:cNvSpPr>
            <a:spLocks noChangeArrowheads="1"/>
          </p:cNvSpPr>
          <p:nvPr/>
        </p:nvSpPr>
        <p:spPr bwMode="auto">
          <a:xfrm>
            <a:off x="5795963" y="4659313"/>
            <a:ext cx="2016125" cy="293687"/>
          </a:xfrm>
          <a:prstGeom prst="rect">
            <a:avLst/>
          </a:prstGeom>
          <a:solidFill>
            <a:schemeClr val="accent1"/>
          </a:solidFill>
          <a:ln w="9525">
            <a:solidFill>
              <a:schemeClr val="tx1"/>
            </a:solidFill>
            <a:miter lim="800000"/>
            <a:headEnd/>
            <a:tailEnd/>
          </a:ln>
        </p:spPr>
        <p:txBody>
          <a:bodyPr wrap="none" anchor="ctr"/>
          <a:lstStyle/>
          <a:p>
            <a:endParaRPr lang="ar-SA" dirty="0">
              <a:latin typeface="Constantia" pitchFamily="18" charset="0"/>
            </a:endParaRPr>
          </a:p>
        </p:txBody>
      </p:sp>
      <p:sp>
        <p:nvSpPr>
          <p:cNvPr id="37892" name="Rectangle 3"/>
          <p:cNvSpPr>
            <a:spLocks noChangeArrowheads="1"/>
          </p:cNvSpPr>
          <p:nvPr/>
        </p:nvSpPr>
        <p:spPr bwMode="auto">
          <a:xfrm>
            <a:off x="0" y="2921000"/>
            <a:ext cx="8928100" cy="3937000"/>
          </a:xfrm>
          <a:prstGeom prst="rect">
            <a:avLst/>
          </a:prstGeom>
          <a:noFill/>
          <a:ln w="9525">
            <a:noFill/>
            <a:miter lim="800000"/>
            <a:headEnd/>
            <a:tailEnd/>
          </a:ln>
        </p:spPr>
        <p:txBody>
          <a:bodyPr>
            <a:spAutoFit/>
          </a:bodyPr>
          <a:lstStyle/>
          <a:p>
            <a:r>
              <a:rPr lang="ar-SA" dirty="0">
                <a:solidFill>
                  <a:schemeClr val="accent2"/>
                </a:solidFill>
                <a:latin typeface="Andalus" pitchFamily="18" charset="-78"/>
                <a:cs typeface="Andalus" pitchFamily="18" charset="-78"/>
              </a:rPr>
              <a:t>الخطوة(4)</a:t>
            </a:r>
            <a:br>
              <a:rPr lang="ar-SA" dirty="0">
                <a:solidFill>
                  <a:schemeClr val="accent2"/>
                </a:solidFill>
                <a:latin typeface="Andalus" pitchFamily="18" charset="-78"/>
                <a:cs typeface="Andalus" pitchFamily="18" charset="-78"/>
              </a:rPr>
            </a:br>
            <a:r>
              <a:rPr lang="ar-SA" dirty="0">
                <a:solidFill>
                  <a:schemeClr val="tx2"/>
                </a:solidFill>
              </a:rPr>
              <a:t>نبحث عن اصغر عنصر من بين عناصر القائمة من العنصر الرابع </a:t>
            </a:r>
            <a:r>
              <a:rPr lang="ar-SA" dirty="0" smtClean="0">
                <a:solidFill>
                  <a:schemeClr val="tx2"/>
                </a:solidFill>
              </a:rPr>
              <a:t>إلي </a:t>
            </a:r>
            <a:r>
              <a:rPr lang="ar-SA" dirty="0">
                <a:solidFill>
                  <a:schemeClr val="tx2"/>
                </a:solidFill>
              </a:rPr>
              <a:t>العنصر الأخير وهو العنصر رقم 6 الذي يساوي 37 ونجعل قيمة المتغير </a:t>
            </a:r>
            <a:r>
              <a:rPr lang="en-US" dirty="0">
                <a:solidFill>
                  <a:schemeClr val="tx2"/>
                </a:solidFill>
              </a:rPr>
              <a:t>temp=37</a:t>
            </a:r>
            <a:r>
              <a:rPr lang="ar-SA" dirty="0">
                <a:solidFill>
                  <a:schemeClr val="tx2"/>
                </a:solidFill>
              </a:rPr>
              <a:t> ثم نعمل إزاحة لجميع العناصر من العنصر رقم 4 وحتي العنصر رقم 5 بتقديم كل منهم خطوة </a:t>
            </a:r>
            <a:r>
              <a:rPr lang="ar-SA" dirty="0" smtClean="0">
                <a:solidFill>
                  <a:schemeClr val="tx2"/>
                </a:solidFill>
              </a:rPr>
              <a:t>إلي </a:t>
            </a:r>
            <a:r>
              <a:rPr lang="ar-SA" dirty="0">
                <a:solidFill>
                  <a:schemeClr val="tx2"/>
                </a:solidFill>
              </a:rPr>
              <a:t>الأمام </a:t>
            </a:r>
            <a:r>
              <a:rPr lang="ar-SA" dirty="0" smtClean="0">
                <a:solidFill>
                  <a:schemeClr val="tx2"/>
                </a:solidFill>
              </a:rPr>
              <a:t>وأخيرا </a:t>
            </a:r>
            <a:r>
              <a:rPr lang="ar-SA" dirty="0">
                <a:solidFill>
                  <a:schemeClr val="tx2"/>
                </a:solidFill>
              </a:rPr>
              <a:t>نقوم بجعل قيمة العنصر رقم 4 تساوي </a:t>
            </a:r>
            <a:r>
              <a:rPr lang="en-US" dirty="0">
                <a:solidFill>
                  <a:schemeClr val="tx2"/>
                </a:solidFill>
              </a:rPr>
              <a:t>temp</a:t>
            </a:r>
            <a:r>
              <a:rPr lang="ar-SA" dirty="0">
                <a:solidFill>
                  <a:schemeClr val="tx2"/>
                </a:solidFill>
              </a:rPr>
              <a:t> :</a:t>
            </a:r>
            <a:br>
              <a:rPr lang="ar-SA" dirty="0">
                <a:solidFill>
                  <a:schemeClr val="tx2"/>
                </a:solidFill>
              </a:rPr>
            </a:br>
            <a:endParaRPr lang="ar-SA" dirty="0">
              <a:solidFill>
                <a:schemeClr val="tx2"/>
              </a:solidFill>
            </a:endParaRPr>
          </a:p>
          <a:p>
            <a:r>
              <a:rPr lang="ar-SA" dirty="0">
                <a:solidFill>
                  <a:schemeClr val="tx2"/>
                </a:solidFill>
              </a:rPr>
              <a:t>رقم العنصر     </a:t>
            </a:r>
            <a:r>
              <a:rPr lang="en-US" dirty="0">
                <a:solidFill>
                  <a:schemeClr val="tx2"/>
                </a:solidFill>
              </a:rPr>
              <a:t>8       7   6     5     4     3      2         1</a:t>
            </a:r>
            <a:r>
              <a:rPr lang="ar-SA" dirty="0">
                <a:solidFill>
                  <a:schemeClr val="tx2"/>
                </a:solidFill>
              </a:rPr>
              <a:t/>
            </a:r>
            <a:br>
              <a:rPr lang="ar-SA" dirty="0">
                <a:solidFill>
                  <a:schemeClr val="tx2"/>
                </a:solidFill>
              </a:rPr>
            </a:br>
            <a:r>
              <a:rPr lang="en-US" dirty="0">
                <a:solidFill>
                  <a:schemeClr val="tx2"/>
                </a:solidFill>
              </a:rPr>
              <a:t>86   92   48   57   37   33    25       12                 </a:t>
            </a:r>
            <a:br>
              <a:rPr lang="en-US" dirty="0">
                <a:solidFill>
                  <a:schemeClr val="tx2"/>
                </a:solidFill>
              </a:rPr>
            </a:br>
            <a:r>
              <a:rPr lang="ar-SA" dirty="0">
                <a:solidFill>
                  <a:schemeClr val="accent2"/>
                </a:solidFill>
                <a:latin typeface="Andalus" pitchFamily="18" charset="-78"/>
                <a:cs typeface="Andalus" pitchFamily="18" charset="-78"/>
              </a:rPr>
              <a:t>الخطوة(5)</a:t>
            </a:r>
            <a:br>
              <a:rPr lang="ar-SA" dirty="0">
                <a:solidFill>
                  <a:schemeClr val="accent2"/>
                </a:solidFill>
                <a:latin typeface="Andalus" pitchFamily="18" charset="-78"/>
                <a:cs typeface="Andalus" pitchFamily="18" charset="-78"/>
              </a:rPr>
            </a:br>
            <a:r>
              <a:rPr lang="ar-SA" dirty="0">
                <a:solidFill>
                  <a:schemeClr val="tx2"/>
                </a:solidFill>
              </a:rPr>
              <a:t>نبحث عن اصغر عنصر من بين عناصر القائمة من العنصر الخامس </a:t>
            </a:r>
            <a:r>
              <a:rPr lang="ar-SA" dirty="0" smtClean="0">
                <a:solidFill>
                  <a:schemeClr val="tx2"/>
                </a:solidFill>
              </a:rPr>
              <a:t>إلي </a:t>
            </a:r>
            <a:r>
              <a:rPr lang="ar-SA" dirty="0">
                <a:solidFill>
                  <a:schemeClr val="tx2"/>
                </a:solidFill>
              </a:rPr>
              <a:t>العنصر الأخير وهو العنصر رقم 6 الذي يساوي 48 ونجعل قيمة المتغير </a:t>
            </a:r>
            <a:r>
              <a:rPr lang="en-US" dirty="0">
                <a:solidFill>
                  <a:schemeClr val="tx2"/>
                </a:solidFill>
              </a:rPr>
              <a:t>temp=48</a:t>
            </a:r>
            <a:r>
              <a:rPr lang="ar-SA" dirty="0">
                <a:solidFill>
                  <a:schemeClr val="tx2"/>
                </a:solidFill>
              </a:rPr>
              <a:t> ثم نعمل إزاحة لجميع العناصر من العنصر رقم 5 وحتي العنصر رقم 5 بتقديم كل منهم خطوة </a:t>
            </a:r>
            <a:r>
              <a:rPr lang="ar-SA" dirty="0" smtClean="0">
                <a:solidFill>
                  <a:schemeClr val="tx2"/>
                </a:solidFill>
              </a:rPr>
              <a:t>إلي </a:t>
            </a:r>
            <a:r>
              <a:rPr lang="ar-SA" dirty="0">
                <a:solidFill>
                  <a:schemeClr val="tx2"/>
                </a:solidFill>
              </a:rPr>
              <a:t>الأمام وأخيرا نقوم بجعل قيمة العنصر رقم 5 تساوي </a:t>
            </a:r>
            <a:r>
              <a:rPr lang="en-US" dirty="0">
                <a:solidFill>
                  <a:schemeClr val="tx2"/>
                </a:solidFill>
              </a:rPr>
              <a:t>temp </a:t>
            </a:r>
            <a:r>
              <a:rPr lang="ar-SA" dirty="0">
                <a:solidFill>
                  <a:schemeClr val="tx2"/>
                </a:solidFill>
              </a:rPr>
              <a:t>:</a:t>
            </a:r>
            <a:br>
              <a:rPr lang="ar-SA" dirty="0">
                <a:solidFill>
                  <a:schemeClr val="tx2"/>
                </a:solidFill>
              </a:rPr>
            </a:br>
            <a:r>
              <a:rPr lang="ar-SA" dirty="0">
                <a:solidFill>
                  <a:schemeClr val="tx2"/>
                </a:solidFill>
              </a:rPr>
              <a:t>رقم العنصر    </a:t>
            </a:r>
            <a:r>
              <a:rPr lang="en-US" dirty="0">
                <a:solidFill>
                  <a:schemeClr val="tx2"/>
                </a:solidFill>
              </a:rPr>
              <a:t>8    7     6      5     4     3       2    1</a:t>
            </a:r>
            <a:br>
              <a:rPr lang="en-US" dirty="0">
                <a:solidFill>
                  <a:schemeClr val="tx2"/>
                </a:solidFill>
              </a:rPr>
            </a:br>
            <a:r>
              <a:rPr lang="en-US" dirty="0">
                <a:solidFill>
                  <a:schemeClr val="tx2"/>
                </a:solidFill>
              </a:rPr>
              <a:t> 86  92   57     48   37   33    25   12                </a:t>
            </a:r>
            <a:br>
              <a:rPr lang="en-US" dirty="0">
                <a:solidFill>
                  <a:schemeClr val="tx2"/>
                </a:solidFill>
              </a:rPr>
            </a:br>
            <a:endParaRPr lang="en-US" dirty="0">
              <a:solidFill>
                <a:schemeClr val="tx2"/>
              </a:solidFill>
            </a:endParaRPr>
          </a:p>
        </p:txBody>
      </p:sp>
      <p:sp>
        <p:nvSpPr>
          <p:cNvPr id="37893" name="Rectangle 4"/>
          <p:cNvSpPr>
            <a:spLocks noChangeArrowheads="1"/>
          </p:cNvSpPr>
          <p:nvPr/>
        </p:nvSpPr>
        <p:spPr bwMode="auto">
          <a:xfrm>
            <a:off x="7543800" y="2209800"/>
            <a:ext cx="1295400" cy="288925"/>
          </a:xfrm>
          <a:prstGeom prst="rect">
            <a:avLst/>
          </a:prstGeom>
          <a:solidFill>
            <a:schemeClr val="accent1"/>
          </a:solidFill>
          <a:ln w="9525">
            <a:solidFill>
              <a:schemeClr val="tx1"/>
            </a:solidFill>
            <a:miter lim="800000"/>
            <a:headEnd/>
            <a:tailEnd/>
          </a:ln>
        </p:spPr>
        <p:txBody>
          <a:bodyPr wrap="none" anchor="ctr"/>
          <a:lstStyle/>
          <a:p>
            <a:endParaRPr lang="ar-SA" dirty="0">
              <a:latin typeface="Constantia" pitchFamily="18" charset="0"/>
            </a:endParaRPr>
          </a:p>
        </p:txBody>
      </p:sp>
      <p:sp>
        <p:nvSpPr>
          <p:cNvPr id="7170" name="Rectangle 2"/>
          <p:cNvSpPr>
            <a:spLocks noGrp="1" noChangeArrowheads="1"/>
          </p:cNvSpPr>
          <p:nvPr>
            <p:ph type="title"/>
          </p:nvPr>
        </p:nvSpPr>
        <p:spPr>
          <a:xfrm>
            <a:off x="611188" y="1066800"/>
            <a:ext cx="8229600" cy="1384300"/>
          </a:xfrm>
        </p:spPr>
        <p:txBody>
          <a:bodyPr>
            <a:noAutofit/>
          </a:bodyPr>
          <a:lstStyle/>
          <a:p>
            <a:pPr algn="r" rtl="1" eaLnBrk="1" fontAlgn="auto" hangingPunct="1">
              <a:spcAft>
                <a:spcPts val="0"/>
              </a:spcAft>
              <a:defRPr/>
            </a:pPr>
            <a:r>
              <a:rPr lang="en-US" sz="1800" dirty="0"/>
              <a:t/>
            </a:r>
            <a:br>
              <a:rPr lang="en-US" sz="1800" dirty="0"/>
            </a:br>
            <a:r>
              <a:rPr lang="en-US" sz="1800" dirty="0"/>
              <a:t/>
            </a:r>
            <a:br>
              <a:rPr lang="en-US" sz="1800" dirty="0"/>
            </a:br>
            <a:r>
              <a:rPr lang="en-US" sz="1800" dirty="0"/>
              <a:t/>
            </a:r>
            <a:br>
              <a:rPr lang="en-US" sz="1800" dirty="0"/>
            </a:br>
            <a:r>
              <a:rPr lang="en-US" sz="1800" dirty="0"/>
              <a:t>    </a:t>
            </a:r>
            <a:br>
              <a:rPr lang="en-US" sz="1800" dirty="0"/>
            </a:br>
            <a:r>
              <a:rPr lang="ar-SA" sz="1800" dirty="0">
                <a:solidFill>
                  <a:schemeClr val="accent2"/>
                </a:solidFill>
                <a:latin typeface="Andalus" pitchFamily="18" charset="-78"/>
                <a:cs typeface="Andalus" pitchFamily="18" charset="-78"/>
              </a:rPr>
              <a:t>الخطوة</a:t>
            </a:r>
            <a:r>
              <a:rPr lang="en-US" sz="1800" dirty="0">
                <a:solidFill>
                  <a:schemeClr val="accent2"/>
                </a:solidFill>
                <a:latin typeface="Andalus" pitchFamily="18" charset="-78"/>
                <a:cs typeface="Andalus" pitchFamily="18" charset="-78"/>
              </a:rPr>
              <a:t>(3)</a:t>
            </a:r>
            <a:r>
              <a:rPr lang="ar-SA" sz="1800" dirty="0">
                <a:solidFill>
                  <a:schemeClr val="accent2"/>
                </a:solidFill>
                <a:latin typeface="Andalus" pitchFamily="18" charset="-78"/>
                <a:cs typeface="Andalus" pitchFamily="18" charset="-78"/>
              </a:rPr>
              <a:t/>
            </a:r>
            <a:br>
              <a:rPr lang="ar-SA" sz="1800" dirty="0">
                <a:solidFill>
                  <a:schemeClr val="accent2"/>
                </a:solidFill>
                <a:latin typeface="Andalus" pitchFamily="18" charset="-78"/>
                <a:cs typeface="Andalus" pitchFamily="18" charset="-78"/>
              </a:rPr>
            </a:br>
            <a:r>
              <a:rPr lang="ar-SA" sz="1800" dirty="0"/>
              <a:t>نبحث عن اصغر عنصر من بين عناصر القائمة من العنصر الثالث </a:t>
            </a:r>
            <a:r>
              <a:rPr lang="ar-SA" sz="1800" dirty="0" smtClean="0"/>
              <a:t>إلي </a:t>
            </a:r>
            <a:r>
              <a:rPr lang="ar-SA" sz="1800" dirty="0"/>
              <a:t>العنصر الأخير وهو العنصر رقم</a:t>
            </a:r>
            <a:r>
              <a:rPr lang="en-US" sz="1800" dirty="0"/>
              <a:t> [8]</a:t>
            </a:r>
            <a:r>
              <a:rPr lang="ar-SA" sz="1800" dirty="0"/>
              <a:t>الذي يساوي 33 ونجعل قيمة المتغير </a:t>
            </a:r>
            <a:r>
              <a:rPr lang="en-US" sz="1800" dirty="0"/>
              <a:t>temp=33</a:t>
            </a:r>
            <a:r>
              <a:rPr lang="ar-SA" sz="1800" dirty="0"/>
              <a:t> ثم نعمل إزاحة لجميع العناصر من العنصر رقم3 وحتي العنصر 7( وهو العنصر الذي يقع قبل مكان العنصر الأصغر) بتقديم كل منهم خطوة </a:t>
            </a:r>
            <a:r>
              <a:rPr lang="ar-SA" sz="1800" dirty="0" smtClean="0"/>
              <a:t>إلي </a:t>
            </a:r>
            <a:r>
              <a:rPr lang="ar-SA" sz="1800" dirty="0"/>
              <a:t>الأمام وأخيرا نقوم بجعل قيمة العنصر رقم 3 تساوي </a:t>
            </a:r>
            <a:r>
              <a:rPr lang="en-US" sz="1800" dirty="0"/>
              <a:t>temp</a:t>
            </a:r>
            <a:r>
              <a:rPr lang="ar-SA" sz="1800" dirty="0"/>
              <a:t>:</a:t>
            </a:r>
            <a:br>
              <a:rPr lang="ar-SA" sz="1800" dirty="0"/>
            </a:br>
            <a:r>
              <a:rPr lang="ar-SA" sz="1800" dirty="0"/>
              <a:t>رقم العنصر   </a:t>
            </a:r>
            <a:r>
              <a:rPr lang="en-US" sz="1800" dirty="0"/>
              <a:t>8      7      6     5     4      3      2        1</a:t>
            </a:r>
            <a:br>
              <a:rPr lang="en-US" sz="1800" dirty="0"/>
            </a:br>
            <a:r>
              <a:rPr lang="en-US" sz="1800" dirty="0"/>
              <a:t>86    92   37   48    57    33    25      12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1000"/>
                                        <p:tgtEl>
                                          <p:spTgt spid="37892"/>
                                        </p:tgtEl>
                                      </p:cBhvr>
                                    </p:animEffect>
                                    <p:anim calcmode="lin" valueType="num">
                                      <p:cBhvr>
                                        <p:cTn id="13" dur="1000" fill="hold"/>
                                        <p:tgtEl>
                                          <p:spTgt spid="37892"/>
                                        </p:tgtEl>
                                        <p:attrNameLst>
                                          <p:attrName>ppt_x</p:attrName>
                                        </p:attrNameLst>
                                      </p:cBhvr>
                                      <p:tavLst>
                                        <p:tav tm="0">
                                          <p:val>
                                            <p:strVal val="#ppt_x"/>
                                          </p:val>
                                        </p:tav>
                                        <p:tav tm="100000">
                                          <p:val>
                                            <p:strVal val="#ppt_x"/>
                                          </p:val>
                                        </p:tav>
                                      </p:tavLst>
                                    </p:anim>
                                    <p:anim calcmode="lin" valueType="num">
                                      <p:cBhvr>
                                        <p:cTn id="14" dur="900" decel="100000" fill="hold"/>
                                        <p:tgtEl>
                                          <p:spTgt spid="3789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8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717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5003800" y="3644900"/>
            <a:ext cx="2736850" cy="288925"/>
          </a:xfrm>
          <a:prstGeom prst="rect">
            <a:avLst/>
          </a:prstGeom>
          <a:solidFill>
            <a:schemeClr val="accent1"/>
          </a:solidFill>
          <a:ln w="9525">
            <a:solidFill>
              <a:schemeClr val="tx1"/>
            </a:solidFill>
            <a:miter lim="800000"/>
            <a:headEnd/>
            <a:tailEnd/>
          </a:ln>
        </p:spPr>
        <p:txBody>
          <a:bodyPr wrap="none" anchor="ctr"/>
          <a:lstStyle/>
          <a:p>
            <a:endParaRPr lang="ar-SA" dirty="0">
              <a:latin typeface="Constantia" pitchFamily="18" charset="0"/>
            </a:endParaRPr>
          </a:p>
        </p:txBody>
      </p:sp>
      <p:sp>
        <p:nvSpPr>
          <p:cNvPr id="38915" name="Rectangle 5"/>
          <p:cNvSpPr>
            <a:spLocks noChangeArrowheads="1"/>
          </p:cNvSpPr>
          <p:nvPr/>
        </p:nvSpPr>
        <p:spPr bwMode="auto">
          <a:xfrm>
            <a:off x="4643438" y="1989138"/>
            <a:ext cx="3097212" cy="287337"/>
          </a:xfrm>
          <a:prstGeom prst="rect">
            <a:avLst/>
          </a:prstGeom>
          <a:solidFill>
            <a:schemeClr val="accent1"/>
          </a:solidFill>
          <a:ln w="9525">
            <a:solidFill>
              <a:schemeClr val="tx1"/>
            </a:solidFill>
            <a:miter lim="800000"/>
            <a:headEnd/>
            <a:tailEnd/>
          </a:ln>
        </p:spPr>
        <p:txBody>
          <a:bodyPr wrap="none" anchor="ctr"/>
          <a:lstStyle/>
          <a:p>
            <a:endParaRPr lang="ar-SA" dirty="0">
              <a:latin typeface="Constantia" pitchFamily="18" charset="0"/>
            </a:endParaRPr>
          </a:p>
        </p:txBody>
      </p:sp>
      <p:sp>
        <p:nvSpPr>
          <p:cNvPr id="38916" name="Rectangle 3"/>
          <p:cNvSpPr>
            <a:spLocks noChangeArrowheads="1"/>
          </p:cNvSpPr>
          <p:nvPr/>
        </p:nvSpPr>
        <p:spPr bwMode="auto">
          <a:xfrm>
            <a:off x="468313" y="549275"/>
            <a:ext cx="8424862" cy="4241800"/>
          </a:xfrm>
          <a:prstGeom prst="rect">
            <a:avLst/>
          </a:prstGeom>
          <a:noFill/>
          <a:ln w="9525">
            <a:noFill/>
            <a:miter lim="800000"/>
            <a:headEnd/>
            <a:tailEnd/>
          </a:ln>
        </p:spPr>
        <p:txBody>
          <a:bodyPr>
            <a:spAutoFit/>
          </a:bodyPr>
          <a:lstStyle/>
          <a:p>
            <a:r>
              <a:rPr lang="ar-SA" dirty="0">
                <a:solidFill>
                  <a:schemeClr val="accent2"/>
                </a:solidFill>
                <a:latin typeface="Andalus" pitchFamily="18" charset="-78"/>
                <a:cs typeface="Andalus" pitchFamily="18" charset="-78"/>
              </a:rPr>
              <a:t>الخطوة(6)</a:t>
            </a:r>
            <a:br>
              <a:rPr lang="ar-SA" dirty="0">
                <a:solidFill>
                  <a:schemeClr val="accent2"/>
                </a:solidFill>
                <a:latin typeface="Andalus" pitchFamily="18" charset="-78"/>
                <a:cs typeface="Andalus" pitchFamily="18" charset="-78"/>
              </a:rPr>
            </a:br>
            <a:r>
              <a:rPr lang="ar-SA" dirty="0">
                <a:solidFill>
                  <a:schemeClr val="tx2"/>
                </a:solidFill>
              </a:rPr>
              <a:t>نبحث عن اصغر عنصر من بين عناصر المصفوفة من العنصر السادس </a:t>
            </a:r>
            <a:r>
              <a:rPr lang="ar-SA" dirty="0" smtClean="0">
                <a:solidFill>
                  <a:schemeClr val="tx2"/>
                </a:solidFill>
              </a:rPr>
              <a:t>إلي </a:t>
            </a:r>
            <a:r>
              <a:rPr lang="ar-SA" dirty="0">
                <a:solidFill>
                  <a:schemeClr val="tx2"/>
                </a:solidFill>
              </a:rPr>
              <a:t>العنصر الأخير وهو العنصر رقم 6 الذي يساوي 57 ونجعل قيمة المتغير </a:t>
            </a:r>
            <a:r>
              <a:rPr lang="en-US" dirty="0">
                <a:solidFill>
                  <a:schemeClr val="tx2"/>
                </a:solidFill>
              </a:rPr>
              <a:t>temp=57</a:t>
            </a:r>
            <a:r>
              <a:rPr lang="ar-SA" dirty="0">
                <a:solidFill>
                  <a:schemeClr val="tx2"/>
                </a:solidFill>
              </a:rPr>
              <a:t> ولكن لأن العنصر رقم 6 يقع في موقعه الصحيح فليس هنالك عملية إزاحة ستتم للعناصر:</a:t>
            </a:r>
            <a:br>
              <a:rPr lang="ar-SA" dirty="0">
                <a:solidFill>
                  <a:schemeClr val="tx2"/>
                </a:solidFill>
              </a:rPr>
            </a:br>
            <a:r>
              <a:rPr lang="ar-SA" dirty="0">
                <a:solidFill>
                  <a:schemeClr val="tx2"/>
                </a:solidFill>
              </a:rPr>
              <a:t>رقم العنصر   </a:t>
            </a:r>
            <a:r>
              <a:rPr lang="en-US" dirty="0">
                <a:solidFill>
                  <a:schemeClr val="tx2"/>
                </a:solidFill>
              </a:rPr>
              <a:t>8         7       6        5       4     3       2      1 </a:t>
            </a:r>
            <a:br>
              <a:rPr lang="en-US" dirty="0">
                <a:solidFill>
                  <a:schemeClr val="tx2"/>
                </a:solidFill>
              </a:rPr>
            </a:br>
            <a:r>
              <a:rPr lang="en-US" dirty="0">
                <a:solidFill>
                  <a:schemeClr val="tx2"/>
                </a:solidFill>
              </a:rPr>
              <a:t>86       92      57     48     37    33     25   12                 </a:t>
            </a:r>
            <a:br>
              <a:rPr lang="en-US" dirty="0">
                <a:solidFill>
                  <a:schemeClr val="tx2"/>
                </a:solidFill>
              </a:rPr>
            </a:br>
            <a:r>
              <a:rPr lang="ar-SA" dirty="0">
                <a:solidFill>
                  <a:schemeClr val="accent2"/>
                </a:solidFill>
                <a:latin typeface="Andalus" pitchFamily="18" charset="-78"/>
                <a:cs typeface="Andalus" pitchFamily="18" charset="-78"/>
              </a:rPr>
              <a:t>الخطوة (7)</a:t>
            </a:r>
            <a:br>
              <a:rPr lang="ar-SA" dirty="0">
                <a:solidFill>
                  <a:schemeClr val="accent2"/>
                </a:solidFill>
                <a:latin typeface="Andalus" pitchFamily="18" charset="-78"/>
                <a:cs typeface="Andalus" pitchFamily="18" charset="-78"/>
              </a:rPr>
            </a:br>
            <a:r>
              <a:rPr lang="ar-SA" dirty="0">
                <a:solidFill>
                  <a:schemeClr val="tx2"/>
                </a:solidFill>
              </a:rPr>
              <a:t>نبحث عن اصغر عنصر من بين عناصر المصفوفة من العنصر السابع </a:t>
            </a:r>
            <a:r>
              <a:rPr lang="ar-SA" dirty="0" smtClean="0">
                <a:solidFill>
                  <a:schemeClr val="tx2"/>
                </a:solidFill>
              </a:rPr>
              <a:t>إلي </a:t>
            </a:r>
            <a:r>
              <a:rPr lang="ar-SA" dirty="0">
                <a:solidFill>
                  <a:schemeClr val="tx2"/>
                </a:solidFill>
              </a:rPr>
              <a:t>العنصر الأخير وهو العنصر رقم 8 الذي يساوي 86 ونجعل قيمة المتغير </a:t>
            </a:r>
            <a:r>
              <a:rPr lang="en-US" dirty="0">
                <a:solidFill>
                  <a:schemeClr val="tx2"/>
                </a:solidFill>
              </a:rPr>
              <a:t>temp=86</a:t>
            </a:r>
            <a:r>
              <a:rPr lang="ar-SA" dirty="0">
                <a:solidFill>
                  <a:schemeClr val="tx2"/>
                </a:solidFill>
              </a:rPr>
              <a:t> ثم نعمل إزاحة لجميع العناصر من العنصر لرقم 7 </a:t>
            </a:r>
            <a:r>
              <a:rPr lang="ar-SA" dirty="0" err="1" smtClean="0">
                <a:solidFill>
                  <a:schemeClr val="tx2"/>
                </a:solidFill>
              </a:rPr>
              <a:t>وحتي</a:t>
            </a:r>
            <a:r>
              <a:rPr lang="ar-SA" dirty="0" smtClean="0">
                <a:solidFill>
                  <a:schemeClr val="tx2"/>
                </a:solidFill>
              </a:rPr>
              <a:t> </a:t>
            </a:r>
            <a:r>
              <a:rPr lang="ar-SA" dirty="0">
                <a:solidFill>
                  <a:schemeClr val="tx2"/>
                </a:solidFill>
              </a:rPr>
              <a:t>العنصر رقم 7 بتقديم كل منهم خطوة </a:t>
            </a:r>
            <a:r>
              <a:rPr lang="ar-SA" dirty="0" err="1">
                <a:solidFill>
                  <a:schemeClr val="tx2"/>
                </a:solidFill>
              </a:rPr>
              <a:t>الي</a:t>
            </a:r>
            <a:r>
              <a:rPr lang="ar-SA" dirty="0">
                <a:solidFill>
                  <a:schemeClr val="tx2"/>
                </a:solidFill>
              </a:rPr>
              <a:t> </a:t>
            </a:r>
            <a:r>
              <a:rPr lang="ar-SA" dirty="0" err="1">
                <a:solidFill>
                  <a:schemeClr val="tx2"/>
                </a:solidFill>
              </a:rPr>
              <a:t>الامام</a:t>
            </a:r>
            <a:r>
              <a:rPr lang="ar-SA" dirty="0">
                <a:solidFill>
                  <a:schemeClr val="tx2"/>
                </a:solidFill>
              </a:rPr>
              <a:t> </a:t>
            </a:r>
            <a:r>
              <a:rPr lang="ar-SA" dirty="0" err="1">
                <a:solidFill>
                  <a:schemeClr val="tx2"/>
                </a:solidFill>
              </a:rPr>
              <a:t>واخيرا</a:t>
            </a:r>
            <a:r>
              <a:rPr lang="ar-SA" dirty="0">
                <a:solidFill>
                  <a:schemeClr val="tx2"/>
                </a:solidFill>
              </a:rPr>
              <a:t> نقوم بجعل قيمة العنصر رقم 7 تساوي </a:t>
            </a:r>
            <a:r>
              <a:rPr lang="en-US" dirty="0">
                <a:solidFill>
                  <a:schemeClr val="tx2"/>
                </a:solidFill>
              </a:rPr>
              <a:t>temp</a:t>
            </a:r>
            <a:r>
              <a:rPr lang="ar-SA" dirty="0">
                <a:solidFill>
                  <a:schemeClr val="tx2"/>
                </a:solidFill>
              </a:rPr>
              <a:t> :</a:t>
            </a:r>
            <a:br>
              <a:rPr lang="ar-SA" dirty="0">
                <a:solidFill>
                  <a:schemeClr val="tx2"/>
                </a:solidFill>
              </a:rPr>
            </a:br>
            <a:r>
              <a:rPr lang="ar-SA" dirty="0">
                <a:solidFill>
                  <a:schemeClr val="tx2"/>
                </a:solidFill>
              </a:rPr>
              <a:t>رقم العنصر     </a:t>
            </a:r>
            <a:r>
              <a:rPr lang="en-US" dirty="0">
                <a:solidFill>
                  <a:schemeClr val="tx2"/>
                </a:solidFill>
              </a:rPr>
              <a:t>8    7    6    5    4    3    2   1 </a:t>
            </a:r>
            <a:br>
              <a:rPr lang="en-US" dirty="0">
                <a:solidFill>
                  <a:schemeClr val="tx2"/>
                </a:solidFill>
              </a:rPr>
            </a:br>
            <a:r>
              <a:rPr lang="en-US" dirty="0">
                <a:solidFill>
                  <a:schemeClr val="tx2"/>
                </a:solidFill>
              </a:rPr>
              <a:t>92  86   57  48  37  33  25 12                  </a:t>
            </a:r>
            <a:br>
              <a:rPr lang="en-US" dirty="0">
                <a:solidFill>
                  <a:schemeClr val="tx2"/>
                </a:solidFill>
              </a:rPr>
            </a:br>
            <a:endParaRPr lang="ar-SA" dirty="0">
              <a:solidFill>
                <a:schemeClr val="tx2"/>
              </a:solidFill>
            </a:endParaRPr>
          </a:p>
          <a:p>
            <a:pPr algn="ctr"/>
            <a:r>
              <a:rPr lang="ar-SA" dirty="0">
                <a:solidFill>
                  <a:schemeClr val="tx2"/>
                </a:solidFill>
              </a:rPr>
              <a:t>ونجد العنصر </a:t>
            </a:r>
            <a:r>
              <a:rPr lang="ar-SA" dirty="0" err="1">
                <a:solidFill>
                  <a:schemeClr val="tx2"/>
                </a:solidFill>
              </a:rPr>
              <a:t>الاخير</a:t>
            </a:r>
            <a:r>
              <a:rPr lang="ar-SA" dirty="0">
                <a:solidFill>
                  <a:schemeClr val="tx2"/>
                </a:solidFill>
              </a:rPr>
              <a:t> يكون في موضعه الصحيح .</a:t>
            </a:r>
            <a:br>
              <a:rPr lang="ar-SA" dirty="0">
                <a:solidFill>
                  <a:schemeClr val="tx2"/>
                </a:solidFill>
              </a:rPr>
            </a:br>
            <a:r>
              <a:rPr lang="ar-SA" sz="2000" dirty="0" err="1">
                <a:solidFill>
                  <a:schemeClr val="tx2"/>
                </a:solidFill>
              </a:rPr>
              <a:t>اذن</a:t>
            </a:r>
            <a:r>
              <a:rPr lang="ar-SA" sz="2000" dirty="0">
                <a:solidFill>
                  <a:schemeClr val="tx2"/>
                </a:solidFill>
              </a:rPr>
              <a:t> تم الترتيب النهائي</a:t>
            </a:r>
            <a:endParaRPr lang="en-US"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ircle(in)">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143000"/>
          </a:xfrm>
        </p:spPr>
        <p:txBody>
          <a:bodyPr/>
          <a:lstStyle/>
          <a:p>
            <a:pPr algn="r"/>
            <a:r>
              <a:rPr lang="ar-SA"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إعداد الطلاب </a:t>
            </a:r>
            <a:r>
              <a:rPr lang="ar-SA" dirty="0" smtClean="0"/>
              <a:t>:</a:t>
            </a:r>
            <a:endParaRPr lang="ar-SA" dirty="0"/>
          </a:p>
        </p:txBody>
      </p:sp>
      <p:sp>
        <p:nvSpPr>
          <p:cNvPr id="3" name="عنصر نائب للمحتوى 2"/>
          <p:cNvSpPr>
            <a:spLocks noGrp="1"/>
          </p:cNvSpPr>
          <p:nvPr>
            <p:ph idx="1"/>
          </p:nvPr>
        </p:nvSpPr>
        <p:spPr>
          <a:xfrm>
            <a:off x="457200" y="609601"/>
            <a:ext cx="8229600" cy="6248400"/>
          </a:xfrm>
        </p:spPr>
        <p:txBody>
          <a:bodyPr/>
          <a:lstStyle/>
          <a:p>
            <a:r>
              <a:rPr lang="ar-SA" sz="5400" dirty="0" smtClean="0"/>
              <a:t>أبوذر حسين إبراهيم أحمد</a:t>
            </a:r>
          </a:p>
          <a:p>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abuzer4242@yahoo.com</a:t>
            </a:r>
            <a:endParaRPr lang="ar-SA" sz="5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ar-SA" sz="5400" dirty="0" smtClean="0"/>
              <a:t>محمد عبد الله قائد سند </a:t>
            </a:r>
          </a:p>
          <a:p>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msanad2008@gmail.com</a:t>
            </a:r>
            <a:endParaRPr lang="ar-SA" sz="5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ar-SA" sz="5400" dirty="0" smtClean="0"/>
              <a:t>معين أحمد أحمد ملانة </a:t>
            </a:r>
          </a:p>
          <a:p>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moyeen2010@yahoo.com</a:t>
            </a:r>
            <a:endParaRPr lang="ar-SA" sz="5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755650" y="260350"/>
            <a:ext cx="4176713" cy="7029450"/>
          </a:xfrm>
          <a:prstGeom prst="rect">
            <a:avLst/>
          </a:prstGeom>
          <a:noFill/>
          <a:ln w="9525">
            <a:noFill/>
            <a:miter lim="800000"/>
            <a:headEnd/>
            <a:tailEnd/>
          </a:ln>
        </p:spPr>
        <p:txBody>
          <a:bodyPr>
            <a:spAutoFit/>
          </a:bodyPr>
          <a:lstStyle/>
          <a:p>
            <a:pPr algn="l"/>
            <a:r>
              <a:rPr lang="en-US" dirty="0">
                <a:latin typeface="Constantia" pitchFamily="18" charset="0"/>
              </a:rPr>
              <a:t>include &lt;</a:t>
            </a:r>
            <a:r>
              <a:rPr lang="en-US" dirty="0" err="1">
                <a:latin typeface="Constantia" pitchFamily="18" charset="0"/>
              </a:rPr>
              <a:t>iostream.h</a:t>
            </a:r>
            <a:r>
              <a:rPr lang="en-US" dirty="0">
                <a:latin typeface="Constantia" pitchFamily="18" charset="0"/>
              </a:rPr>
              <a:t>&gt; </a:t>
            </a:r>
            <a:r>
              <a:rPr lang="ar-SA" sz="2400" dirty="0">
                <a:latin typeface="Constantia" pitchFamily="18" charset="0"/>
              </a:rPr>
              <a:t>#</a:t>
            </a:r>
            <a:endParaRPr lang="en-US" sz="2400" dirty="0">
              <a:latin typeface="Constantia" pitchFamily="18" charset="0"/>
            </a:endParaRPr>
          </a:p>
          <a:p>
            <a:pPr algn="l"/>
            <a:r>
              <a:rPr lang="en-US" sz="2400" dirty="0">
                <a:latin typeface="Constantia" pitchFamily="18" charset="0"/>
              </a:rPr>
              <a:t>include &lt;</a:t>
            </a:r>
            <a:r>
              <a:rPr lang="en-US" sz="2400" dirty="0" err="1">
                <a:latin typeface="Constantia" pitchFamily="18" charset="0"/>
              </a:rPr>
              <a:t>conio.h</a:t>
            </a:r>
            <a:r>
              <a:rPr lang="en-US" sz="2400" dirty="0">
                <a:latin typeface="Constantia" pitchFamily="18" charset="0"/>
              </a:rPr>
              <a:t>&gt; </a:t>
            </a:r>
            <a:r>
              <a:rPr lang="ar-SA" sz="2400" dirty="0">
                <a:latin typeface="Constantia" pitchFamily="18" charset="0"/>
              </a:rPr>
              <a:t>#</a:t>
            </a:r>
            <a:endParaRPr lang="en-US" sz="2400" dirty="0">
              <a:latin typeface="Constantia" pitchFamily="18" charset="0"/>
            </a:endParaRPr>
          </a:p>
          <a:p>
            <a:pPr algn="l"/>
            <a:r>
              <a:rPr lang="en-US" sz="2400" dirty="0">
                <a:latin typeface="Constantia" pitchFamily="18" charset="0"/>
              </a:rPr>
              <a:t>void </a:t>
            </a:r>
            <a:r>
              <a:rPr lang="en-US" sz="2400" dirty="0" err="1">
                <a:latin typeface="Constantia" pitchFamily="18" charset="0"/>
              </a:rPr>
              <a:t>insertion_sort</a:t>
            </a:r>
            <a:r>
              <a:rPr lang="en-US" sz="2400" dirty="0">
                <a:latin typeface="Constantia" pitchFamily="18" charset="0"/>
              </a:rPr>
              <a:t>();</a:t>
            </a:r>
          </a:p>
          <a:p>
            <a:pPr algn="l"/>
            <a:r>
              <a:rPr lang="en-US" sz="2400" dirty="0" err="1">
                <a:latin typeface="Constantia" pitchFamily="18" charset="0"/>
              </a:rPr>
              <a:t>int</a:t>
            </a:r>
            <a:r>
              <a:rPr lang="en-US" sz="2400" dirty="0">
                <a:latin typeface="Constantia" pitchFamily="18" charset="0"/>
              </a:rPr>
              <a:t> </a:t>
            </a:r>
            <a:r>
              <a:rPr lang="en-US" sz="2400" dirty="0" err="1">
                <a:latin typeface="Constantia" pitchFamily="18" charset="0"/>
              </a:rPr>
              <a:t>arr</a:t>
            </a:r>
            <a:r>
              <a:rPr lang="en-US" sz="2400" dirty="0">
                <a:latin typeface="Constantia" pitchFamily="18" charset="0"/>
              </a:rPr>
              <a:t>[]= {25, 57, 48, 37, 12,92,  86, 33 } N=8;</a:t>
            </a:r>
          </a:p>
          <a:p>
            <a:pPr algn="l"/>
            <a:r>
              <a:rPr lang="en-US" sz="2400" dirty="0" err="1">
                <a:latin typeface="Constantia" pitchFamily="18" charset="0"/>
              </a:rPr>
              <a:t>int</a:t>
            </a:r>
            <a:r>
              <a:rPr lang="en-US" sz="2400" dirty="0">
                <a:latin typeface="Constantia" pitchFamily="18" charset="0"/>
              </a:rPr>
              <a:t> main()</a:t>
            </a:r>
          </a:p>
          <a:p>
            <a:pPr algn="l"/>
            <a:endParaRPr lang="ar-SA" sz="2400" dirty="0">
              <a:latin typeface="Constantia" pitchFamily="18" charset="0"/>
            </a:endParaRPr>
          </a:p>
          <a:p>
            <a:pPr algn="l"/>
            <a:r>
              <a:rPr lang="en-US" sz="2400" dirty="0">
                <a:latin typeface="Constantia" pitchFamily="18" charset="0"/>
              </a:rPr>
              <a:t>{</a:t>
            </a:r>
            <a:endParaRPr lang="ar-SA" sz="2400" dirty="0">
              <a:latin typeface="Constantia" pitchFamily="18" charset="0"/>
            </a:endParaRPr>
          </a:p>
          <a:p>
            <a:pPr algn="l"/>
            <a:r>
              <a:rPr lang="en-US" sz="2400" dirty="0" err="1">
                <a:latin typeface="Constantia" pitchFamily="18" charset="0"/>
              </a:rPr>
              <a:t>cout</a:t>
            </a:r>
            <a:r>
              <a:rPr lang="en-US" sz="2400" dirty="0">
                <a:latin typeface="Constantia" pitchFamily="18" charset="0"/>
              </a:rPr>
              <a:t>&lt;&lt;"\</a:t>
            </a:r>
            <a:r>
              <a:rPr lang="en-US" sz="2400" dirty="0" err="1">
                <a:latin typeface="Constantia" pitchFamily="18" charset="0"/>
              </a:rPr>
              <a:t>noriginal</a:t>
            </a:r>
            <a:r>
              <a:rPr lang="en-US" sz="2400" dirty="0">
                <a:latin typeface="Constantia" pitchFamily="18" charset="0"/>
              </a:rPr>
              <a:t> list: \n\n"  ;</a:t>
            </a:r>
          </a:p>
          <a:p>
            <a:pPr algn="l"/>
            <a:r>
              <a:rPr lang="en-US" sz="2400" dirty="0">
                <a:latin typeface="Constantia" pitchFamily="18" charset="0"/>
              </a:rPr>
              <a:t>for (</a:t>
            </a:r>
            <a:r>
              <a:rPr lang="en-US" sz="2400" dirty="0" err="1">
                <a:latin typeface="Constantia" pitchFamily="18" charset="0"/>
              </a:rPr>
              <a:t>int</a:t>
            </a:r>
            <a:r>
              <a:rPr lang="en-US" sz="2400" dirty="0">
                <a:latin typeface="Constantia" pitchFamily="18" charset="0"/>
              </a:rPr>
              <a:t> j=0;j&lt;</a:t>
            </a:r>
            <a:r>
              <a:rPr lang="en-US" sz="2400" dirty="0" err="1">
                <a:latin typeface="Constantia" pitchFamily="18" charset="0"/>
              </a:rPr>
              <a:t>N;j</a:t>
            </a:r>
            <a:r>
              <a:rPr lang="en-US" sz="2400" dirty="0">
                <a:latin typeface="Constantia" pitchFamily="18" charset="0"/>
              </a:rPr>
              <a:t>++)</a:t>
            </a:r>
          </a:p>
          <a:p>
            <a:pPr algn="l"/>
            <a:r>
              <a:rPr lang="en-US" sz="2400" dirty="0" err="1">
                <a:latin typeface="Constantia" pitchFamily="18" charset="0"/>
              </a:rPr>
              <a:t>cout</a:t>
            </a:r>
            <a:r>
              <a:rPr lang="en-US" sz="2400" dirty="0">
                <a:latin typeface="Constantia" pitchFamily="18" charset="0"/>
              </a:rPr>
              <a:t>&lt;&lt;</a:t>
            </a:r>
            <a:r>
              <a:rPr lang="en-US" sz="2400" dirty="0" err="1">
                <a:latin typeface="Constantia" pitchFamily="18" charset="0"/>
              </a:rPr>
              <a:t>arr</a:t>
            </a:r>
            <a:r>
              <a:rPr lang="en-US" sz="2400" dirty="0">
                <a:latin typeface="Constantia" pitchFamily="18" charset="0"/>
              </a:rPr>
              <a:t>[j]&lt;&lt;"    ";</a:t>
            </a:r>
          </a:p>
          <a:p>
            <a:pPr algn="l"/>
            <a:r>
              <a:rPr lang="en-US" sz="2400" dirty="0" err="1">
                <a:latin typeface="Constantia" pitchFamily="18" charset="0"/>
              </a:rPr>
              <a:t>insertion_sort</a:t>
            </a:r>
            <a:r>
              <a:rPr lang="en-US" sz="2400" dirty="0">
                <a:latin typeface="Constantia" pitchFamily="18" charset="0"/>
              </a:rPr>
              <a:t>();</a:t>
            </a:r>
          </a:p>
          <a:p>
            <a:pPr algn="l"/>
            <a:r>
              <a:rPr lang="en-US" sz="2400" dirty="0" err="1">
                <a:latin typeface="Constantia" pitchFamily="18" charset="0"/>
              </a:rPr>
              <a:t>cout</a:t>
            </a:r>
            <a:r>
              <a:rPr lang="en-US" sz="2400" dirty="0">
                <a:latin typeface="Constantia" pitchFamily="18" charset="0"/>
              </a:rPr>
              <a:t>&lt;&lt;"\n\n\</a:t>
            </a:r>
            <a:r>
              <a:rPr lang="en-US" sz="2400" dirty="0" err="1">
                <a:latin typeface="Constantia" pitchFamily="18" charset="0"/>
              </a:rPr>
              <a:t>nsorted</a:t>
            </a:r>
            <a:r>
              <a:rPr lang="en-US" sz="2400" dirty="0">
                <a:latin typeface="Constantia" pitchFamily="18" charset="0"/>
              </a:rPr>
              <a:t> list : \n\n"  ;</a:t>
            </a:r>
          </a:p>
          <a:p>
            <a:pPr algn="l"/>
            <a:r>
              <a:rPr lang="en-US" sz="2400" dirty="0">
                <a:latin typeface="Constantia" pitchFamily="18" charset="0"/>
              </a:rPr>
              <a:t>for (</a:t>
            </a:r>
            <a:r>
              <a:rPr lang="en-US" sz="2400" dirty="0" err="1">
                <a:latin typeface="Constantia" pitchFamily="18" charset="0"/>
              </a:rPr>
              <a:t>int</a:t>
            </a:r>
            <a:r>
              <a:rPr lang="en-US" sz="2400" dirty="0">
                <a:latin typeface="Constantia" pitchFamily="18" charset="0"/>
              </a:rPr>
              <a:t> m=0;m&lt;</a:t>
            </a:r>
            <a:r>
              <a:rPr lang="en-US" sz="2400" dirty="0" err="1">
                <a:latin typeface="Constantia" pitchFamily="18" charset="0"/>
              </a:rPr>
              <a:t>N;m</a:t>
            </a:r>
            <a:r>
              <a:rPr lang="en-US" sz="2400" dirty="0">
                <a:latin typeface="Constantia" pitchFamily="18" charset="0"/>
              </a:rPr>
              <a:t>++)</a:t>
            </a:r>
          </a:p>
          <a:p>
            <a:pPr algn="l"/>
            <a:r>
              <a:rPr lang="en-US" sz="2400" dirty="0" err="1">
                <a:latin typeface="Constantia" pitchFamily="18" charset="0"/>
              </a:rPr>
              <a:t>cout</a:t>
            </a:r>
            <a:r>
              <a:rPr lang="en-US" sz="2400" dirty="0">
                <a:latin typeface="Constantia" pitchFamily="18" charset="0"/>
              </a:rPr>
              <a:t>&lt;&lt;</a:t>
            </a:r>
            <a:r>
              <a:rPr lang="en-US" sz="2400" dirty="0" err="1">
                <a:latin typeface="Constantia" pitchFamily="18" charset="0"/>
              </a:rPr>
              <a:t>arr</a:t>
            </a:r>
            <a:r>
              <a:rPr lang="en-US" sz="2400" dirty="0">
                <a:latin typeface="Constantia" pitchFamily="18" charset="0"/>
              </a:rPr>
              <a:t>[m]&lt;&lt;"   ";</a:t>
            </a:r>
          </a:p>
          <a:p>
            <a:pPr algn="l"/>
            <a:endParaRPr lang="en-US" sz="2400" dirty="0">
              <a:latin typeface="Constantia" pitchFamily="18" charset="0"/>
            </a:endParaRPr>
          </a:p>
          <a:p>
            <a:pPr algn="l"/>
            <a:endParaRPr lang="en-US" sz="2400"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heel(4)">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3141662"/>
            <a:ext cx="8229600" cy="3335337"/>
          </a:xfrm>
        </p:spPr>
        <p:txBody>
          <a:bodyPr>
            <a:normAutofit fontScale="90000"/>
          </a:bodyPr>
          <a:lstStyle/>
          <a:p>
            <a:pPr eaLnBrk="1" fontAlgn="auto" hangingPunct="1">
              <a:spcAft>
                <a:spcPts val="0"/>
              </a:spcAft>
              <a:defRPr/>
            </a:pPr>
            <a:r>
              <a:rPr lang="en-US" sz="2400" dirty="0" err="1">
                <a:solidFill>
                  <a:schemeClr val="tx1"/>
                </a:solidFill>
              </a:rPr>
              <a:t>getch</a:t>
            </a:r>
            <a:r>
              <a:rPr lang="en-US" sz="2400" dirty="0">
                <a:solidFill>
                  <a:schemeClr val="tx1"/>
                </a:solidFill>
              </a:rPr>
              <a:t>()  ;</a:t>
            </a:r>
            <a:br>
              <a:rPr lang="en-US" sz="2400" dirty="0">
                <a:solidFill>
                  <a:schemeClr val="tx1"/>
                </a:solidFill>
              </a:rPr>
            </a:br>
            <a:r>
              <a:rPr lang="en-US" sz="2400" dirty="0">
                <a:solidFill>
                  <a:schemeClr val="tx1"/>
                </a:solidFill>
              </a:rPr>
              <a:t>}</a:t>
            </a:r>
            <a:br>
              <a:rPr lang="en-US" sz="2400" dirty="0">
                <a:solidFill>
                  <a:schemeClr val="tx1"/>
                </a:solidFill>
              </a:rPr>
            </a:br>
            <a:r>
              <a:rPr lang="en-US" sz="2400" dirty="0">
                <a:solidFill>
                  <a:schemeClr val="tx1"/>
                </a:solidFill>
              </a:rPr>
              <a:t>void </a:t>
            </a:r>
            <a:r>
              <a:rPr lang="en-US" sz="2400" dirty="0" err="1">
                <a:solidFill>
                  <a:schemeClr val="tx1"/>
                </a:solidFill>
              </a:rPr>
              <a:t>insertion_sort</a:t>
            </a:r>
            <a:r>
              <a:rPr lang="en-US" sz="2400" dirty="0">
                <a:solidFill>
                  <a:schemeClr val="tx1"/>
                </a:solidFill>
              </a:rPr>
              <a:t>()</a:t>
            </a:r>
            <a:br>
              <a:rPr lang="en-US" sz="2400" dirty="0">
                <a:solidFill>
                  <a:schemeClr val="tx1"/>
                </a:solidFill>
              </a:rPr>
            </a:br>
            <a:r>
              <a:rPr lang="en-US" sz="2400" dirty="0">
                <a:solidFill>
                  <a:schemeClr val="tx1"/>
                </a:solidFill>
              </a:rPr>
              <a:t>{</a:t>
            </a:r>
            <a:br>
              <a:rPr lang="en-US" sz="2400" dirty="0">
                <a:solidFill>
                  <a:schemeClr val="tx1"/>
                </a:solidFill>
              </a:rPr>
            </a:br>
            <a:r>
              <a:rPr lang="en-US" sz="2400" dirty="0">
                <a:solidFill>
                  <a:schemeClr val="tx1"/>
                </a:solidFill>
              </a:rPr>
              <a:t>for(</a:t>
            </a:r>
            <a:r>
              <a:rPr lang="en-US" sz="2400" dirty="0" err="1">
                <a:solidFill>
                  <a:schemeClr val="tx1"/>
                </a:solidFill>
              </a:rPr>
              <a:t>int</a:t>
            </a:r>
            <a:r>
              <a:rPr lang="en-US" sz="2400" dirty="0">
                <a:solidFill>
                  <a:schemeClr val="tx1"/>
                </a:solidFill>
              </a:rPr>
              <a:t> </a:t>
            </a:r>
            <a:r>
              <a:rPr lang="en-US" sz="2400" dirty="0" err="1">
                <a:solidFill>
                  <a:schemeClr val="tx1"/>
                </a:solidFill>
              </a:rPr>
              <a:t>i</a:t>
            </a:r>
            <a:r>
              <a:rPr lang="en-US" sz="2400" dirty="0">
                <a:solidFill>
                  <a:schemeClr val="tx1"/>
                </a:solidFill>
              </a:rPr>
              <a:t>=1;i&lt;</a:t>
            </a:r>
            <a:r>
              <a:rPr lang="en-US" sz="2400" dirty="0" err="1">
                <a:solidFill>
                  <a:schemeClr val="tx1"/>
                </a:solidFill>
              </a:rPr>
              <a:t>N;i</a:t>
            </a:r>
            <a:r>
              <a:rPr lang="en-US" sz="2400" dirty="0">
                <a:solidFill>
                  <a:schemeClr val="tx1"/>
                </a:solidFill>
              </a:rPr>
              <a:t>++)</a:t>
            </a:r>
            <a:r>
              <a:rPr lang="ar-SA" sz="2400" dirty="0">
                <a:solidFill>
                  <a:schemeClr val="tx1"/>
                </a:solidFill>
              </a:rPr>
              <a:t/>
            </a:r>
            <a:br>
              <a:rPr lang="ar-SA" sz="2400" dirty="0">
                <a:solidFill>
                  <a:schemeClr val="tx1"/>
                </a:solidFill>
              </a:rPr>
            </a:br>
            <a:r>
              <a:rPr lang="en-US" sz="2400" dirty="0">
                <a:solidFill>
                  <a:schemeClr val="tx1"/>
                </a:solidFill>
              </a:rPr>
              <a:t>{</a:t>
            </a:r>
            <a:br>
              <a:rPr lang="en-US" sz="2400" dirty="0">
                <a:solidFill>
                  <a:schemeClr val="tx1"/>
                </a:solidFill>
              </a:rPr>
            </a:br>
            <a:r>
              <a:rPr lang="en-US" sz="2400" dirty="0" err="1">
                <a:solidFill>
                  <a:schemeClr val="tx1"/>
                </a:solidFill>
              </a:rPr>
              <a:t>int</a:t>
            </a:r>
            <a:r>
              <a:rPr lang="en-US" sz="2400" dirty="0">
                <a:solidFill>
                  <a:schemeClr val="tx1"/>
                </a:solidFill>
              </a:rPr>
              <a:t> temp=</a:t>
            </a:r>
            <a:r>
              <a:rPr lang="en-US" sz="2400" dirty="0" err="1">
                <a:solidFill>
                  <a:schemeClr val="tx1"/>
                </a:solidFill>
              </a:rPr>
              <a:t>arr</a:t>
            </a:r>
            <a:r>
              <a:rPr lang="en-US" sz="2400" dirty="0">
                <a:solidFill>
                  <a:schemeClr val="tx1"/>
                </a:solidFill>
              </a:rPr>
              <a:t>[</a:t>
            </a:r>
            <a:r>
              <a:rPr lang="en-US" sz="2400" dirty="0" err="1">
                <a:solidFill>
                  <a:schemeClr val="tx1"/>
                </a:solidFill>
              </a:rPr>
              <a:t>i</a:t>
            </a:r>
            <a:r>
              <a:rPr lang="en-US" sz="2400" dirty="0">
                <a:solidFill>
                  <a:schemeClr val="tx1"/>
                </a:solidFill>
              </a:rPr>
              <a:t>];</a:t>
            </a:r>
            <a:br>
              <a:rPr lang="en-US" sz="2400" dirty="0">
                <a:solidFill>
                  <a:schemeClr val="tx1"/>
                </a:solidFill>
              </a:rPr>
            </a:br>
            <a:r>
              <a:rPr lang="en-US" sz="2400" dirty="0" err="1">
                <a:solidFill>
                  <a:schemeClr val="tx1"/>
                </a:solidFill>
              </a:rPr>
              <a:t>int</a:t>
            </a:r>
            <a:r>
              <a:rPr lang="en-US" sz="2400" dirty="0">
                <a:solidFill>
                  <a:schemeClr val="tx1"/>
                </a:solidFill>
              </a:rPr>
              <a:t> j=</a:t>
            </a:r>
            <a:r>
              <a:rPr lang="en-US" sz="2400" dirty="0" err="1">
                <a:solidFill>
                  <a:schemeClr val="tx1"/>
                </a:solidFill>
              </a:rPr>
              <a:t>i</a:t>
            </a:r>
            <a:r>
              <a:rPr lang="en-US" sz="2400" dirty="0">
                <a:solidFill>
                  <a:schemeClr val="tx1"/>
                </a:solidFill>
              </a:rPr>
              <a:t>;</a:t>
            </a:r>
            <a:br>
              <a:rPr lang="en-US" sz="2400" dirty="0">
                <a:solidFill>
                  <a:schemeClr val="tx1"/>
                </a:solidFill>
              </a:rPr>
            </a:br>
            <a:r>
              <a:rPr lang="en-US" sz="2400" dirty="0">
                <a:solidFill>
                  <a:schemeClr val="tx1"/>
                </a:solidFill>
              </a:rPr>
              <a:t>while (j&gt;0  &amp;&amp; </a:t>
            </a:r>
            <a:r>
              <a:rPr lang="en-US" sz="2400" dirty="0" err="1">
                <a:solidFill>
                  <a:schemeClr val="tx1"/>
                </a:solidFill>
              </a:rPr>
              <a:t>arr</a:t>
            </a:r>
            <a:r>
              <a:rPr lang="en-US" sz="2400" dirty="0">
                <a:solidFill>
                  <a:schemeClr val="tx1"/>
                </a:solidFill>
              </a:rPr>
              <a:t>[j-1]&gt;=temp)</a:t>
            </a:r>
            <a:r>
              <a:rPr lang="en-US" sz="2400" dirty="0"/>
              <a:t> </a:t>
            </a:r>
            <a:br>
              <a:rPr lang="en-US" sz="2400" dirty="0"/>
            </a:br>
            <a:r>
              <a:rPr lang="en-US" sz="2400" dirty="0"/>
              <a:t>{</a:t>
            </a:r>
            <a:r>
              <a:rPr lang="en-US" sz="2400" dirty="0">
                <a:solidFill>
                  <a:schemeClr val="tx1"/>
                </a:solidFill>
              </a:rPr>
              <a:t/>
            </a:r>
            <a:br>
              <a:rPr lang="en-US" sz="2400" dirty="0">
                <a:solidFill>
                  <a:schemeClr val="tx1"/>
                </a:solidFill>
              </a:rPr>
            </a:br>
            <a:r>
              <a:rPr lang="en-US" sz="2400" dirty="0" err="1">
                <a:solidFill>
                  <a:schemeClr val="tx1"/>
                </a:solidFill>
              </a:rPr>
              <a:t>arr</a:t>
            </a:r>
            <a:r>
              <a:rPr lang="en-US" sz="2400" dirty="0">
                <a:solidFill>
                  <a:schemeClr val="tx1"/>
                </a:solidFill>
              </a:rPr>
              <a:t>[j]=</a:t>
            </a:r>
            <a:r>
              <a:rPr lang="en-US" sz="2400" dirty="0" err="1">
                <a:solidFill>
                  <a:schemeClr val="tx1"/>
                </a:solidFill>
              </a:rPr>
              <a:t>arr</a:t>
            </a:r>
            <a:r>
              <a:rPr lang="en-US" sz="2400" dirty="0">
                <a:solidFill>
                  <a:schemeClr val="tx1"/>
                </a:solidFill>
              </a:rPr>
              <a:t>[j-1];</a:t>
            </a:r>
            <a:br>
              <a:rPr lang="en-US" sz="2400" dirty="0">
                <a:solidFill>
                  <a:schemeClr val="tx1"/>
                </a:solidFill>
              </a:rPr>
            </a:br>
            <a:r>
              <a:rPr lang="en-US" sz="2400" dirty="0">
                <a:solidFill>
                  <a:schemeClr val="tx1"/>
                </a:solidFill>
              </a:rPr>
              <a:t>J--;</a:t>
            </a:r>
            <a:br>
              <a:rPr lang="en-US" sz="2400" dirty="0">
                <a:solidFill>
                  <a:schemeClr val="tx1"/>
                </a:solidFill>
              </a:rPr>
            </a:br>
            <a:r>
              <a:rPr lang="en-US" sz="2400" dirty="0">
                <a:solidFill>
                  <a:schemeClr val="tx1"/>
                </a:solidFill>
              </a:rPr>
              <a:t>}</a:t>
            </a:r>
            <a:br>
              <a:rPr lang="en-US" sz="2400" dirty="0">
                <a:solidFill>
                  <a:schemeClr val="tx1"/>
                </a:solidFill>
              </a:rPr>
            </a:br>
            <a:r>
              <a:rPr lang="en-US" sz="2400" dirty="0" err="1">
                <a:solidFill>
                  <a:schemeClr val="tx1"/>
                </a:solidFill>
              </a:rPr>
              <a:t>arr</a:t>
            </a:r>
            <a:r>
              <a:rPr lang="en-US" sz="2400" dirty="0">
                <a:solidFill>
                  <a:schemeClr val="tx1"/>
                </a:solidFill>
              </a:rPr>
              <a:t>[j]=temp;</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a:t>
            </a:r>
            <a:br>
              <a:rPr lang="en-US" sz="2400" dirty="0">
                <a:solidFill>
                  <a:schemeClr val="tx1"/>
                </a:solidFill>
              </a:rPr>
            </a:br>
            <a:r>
              <a:rPr lang="en-US" sz="2400" dirty="0">
                <a:solidFill>
                  <a:schemeClr val="tx1"/>
                </a:solidFill>
              </a:rPr>
              <a:t>}</a:t>
            </a:r>
          </a:p>
        </p:txBody>
      </p:sp>
      <p:pic>
        <p:nvPicPr>
          <p:cNvPr id="3" name="صورة 2" descr="75.JPG"/>
          <p:cNvPicPr>
            <a:picLocks noChangeAspect="1"/>
          </p:cNvPicPr>
          <p:nvPr/>
        </p:nvPicPr>
        <p:blipFill>
          <a:blip r:embed="rId2" cstate="print"/>
          <a:stretch>
            <a:fillRect/>
          </a:stretch>
        </p:blipFill>
        <p:spPr>
          <a:xfrm>
            <a:off x="6019800" y="6019800"/>
            <a:ext cx="3048000" cy="730250"/>
          </a:xfrm>
          <a:prstGeom prst="rect">
            <a:avLst/>
          </a:prstGeom>
        </p:spPr>
      </p:pic>
      <p:sp>
        <p:nvSpPr>
          <p:cNvPr id="4" name="مربع نص 3">
            <a:hlinkClick r:id="rId3" action="ppaction://hlinksldjump"/>
          </p:cNvPr>
          <p:cNvSpPr txBox="1"/>
          <p:nvPr/>
        </p:nvSpPr>
        <p:spPr>
          <a:xfrm>
            <a:off x="7086600" y="6096001"/>
            <a:ext cx="762000" cy="646331"/>
          </a:xfrm>
          <a:prstGeom prst="rect">
            <a:avLst/>
          </a:prstGeom>
          <a:noFill/>
        </p:spPr>
        <p:txBody>
          <a:bodyPr wrap="square" rtlCol="1">
            <a:spAutoFit/>
          </a:bodyPr>
          <a:lstStyle/>
          <a:p>
            <a:r>
              <a:rPr lang="ar-SA" sz="1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4)">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17.JPG"/>
          <p:cNvPicPr>
            <a:picLocks noChangeAspect="1"/>
          </p:cNvPicPr>
          <p:nvPr/>
        </p:nvPicPr>
        <p:blipFill>
          <a:blip r:embed="rId2" cstate="print"/>
          <a:stretch>
            <a:fillRect/>
          </a:stretch>
        </p:blipFill>
        <p:spPr>
          <a:xfrm>
            <a:off x="633164" y="429816"/>
            <a:ext cx="8115300" cy="3187700"/>
          </a:xfrm>
          <a:prstGeom prst="rect">
            <a:avLst/>
          </a:prstGeom>
        </p:spPr>
      </p:pic>
      <p:sp>
        <p:nvSpPr>
          <p:cNvPr id="4" name="مربع نص 3"/>
          <p:cNvSpPr txBox="1"/>
          <p:nvPr/>
        </p:nvSpPr>
        <p:spPr>
          <a:xfrm>
            <a:off x="1699964" y="-27384"/>
            <a:ext cx="5867400" cy="1968044"/>
          </a:xfrm>
          <a:prstGeom prst="rect">
            <a:avLst/>
          </a:prstGeom>
          <a:noFill/>
        </p:spPr>
        <p:txBody>
          <a:bodyPr wrap="square" rtlCol="1">
            <a:prstTxWarp prst="textFadeUp">
              <a:avLst/>
            </a:prstTxWarp>
            <a:spAutoFit/>
          </a:bodyPr>
          <a:lstStyle/>
          <a:p>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الترتيب السريع </a:t>
            </a: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(Quick Sorting)</a:t>
            </a: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SA" sz="3200" dirty="0"/>
          </a:p>
        </p:txBody>
      </p:sp>
      <p:pic>
        <p:nvPicPr>
          <p:cNvPr id="5" name="صورة 4" descr="17.JPG"/>
          <p:cNvPicPr>
            <a:picLocks noChangeAspect="1"/>
          </p:cNvPicPr>
          <p:nvPr/>
        </p:nvPicPr>
        <p:blipFill>
          <a:blip r:embed="rId2" cstate="print"/>
          <a:stretch>
            <a:fillRect/>
          </a:stretch>
        </p:blipFill>
        <p:spPr>
          <a:xfrm rot="10800000">
            <a:off x="633164" y="3625675"/>
            <a:ext cx="8115300" cy="3187700"/>
          </a:xfrm>
          <a:prstGeom prst="rect">
            <a:avLst/>
          </a:prstGeom>
        </p:spPr>
      </p:pic>
      <p:sp>
        <p:nvSpPr>
          <p:cNvPr id="8" name="مربع نص 7"/>
          <p:cNvSpPr txBox="1"/>
          <p:nvPr/>
        </p:nvSpPr>
        <p:spPr>
          <a:xfrm>
            <a:off x="1852364" y="3717032"/>
            <a:ext cx="5743972" cy="2088232"/>
          </a:xfrm>
          <a:prstGeom prst="rect">
            <a:avLst/>
          </a:prstGeom>
          <a:noFill/>
        </p:spPr>
        <p:txBody>
          <a:bodyPr wrap="square" rtlCol="1">
            <a:prstTxWarp prst="textCurveUp">
              <a:avLst/>
            </a:prstTxWarp>
            <a:spAutoFit/>
          </a:bodyPr>
          <a:lstStyle/>
          <a:p>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الترتيب السريع </a:t>
            </a:r>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(Quick Sorting)</a:t>
            </a: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SA" sz="3200" dirty="0"/>
          </a:p>
        </p:txBody>
      </p:sp>
      <p:pic>
        <p:nvPicPr>
          <p:cNvPr id="9" name="صورة 8" descr="87.JPG"/>
          <p:cNvPicPr>
            <a:picLocks noChangeAspect="1"/>
          </p:cNvPicPr>
          <p:nvPr/>
        </p:nvPicPr>
        <p:blipFill>
          <a:blip r:embed="rId3" cstate="print"/>
          <a:stretch>
            <a:fillRect/>
          </a:stretch>
        </p:blipFill>
        <p:spPr>
          <a:xfrm>
            <a:off x="1619672" y="2348880"/>
            <a:ext cx="5473700" cy="2717800"/>
          </a:xfrm>
          <a:prstGeom prst="rect">
            <a:avLst/>
          </a:prstGeom>
        </p:spPr>
      </p:pic>
      <p:sp>
        <p:nvSpPr>
          <p:cNvPr id="10" name="مربع نص 9"/>
          <p:cNvSpPr txBox="1"/>
          <p:nvPr/>
        </p:nvSpPr>
        <p:spPr>
          <a:xfrm>
            <a:off x="1691680" y="2132856"/>
            <a:ext cx="4608512" cy="2016224"/>
          </a:xfrm>
          <a:prstGeom prst="rect">
            <a:avLst/>
          </a:prstGeom>
          <a:noFill/>
        </p:spPr>
        <p:txBody>
          <a:bodyPr wrap="square" rtlCol="1">
            <a:prstTxWarp prst="textFadeUp">
              <a:avLst/>
            </a:prstTxWarp>
            <a:spAutoFit/>
          </a:bodyPr>
          <a:lstStyle/>
          <a:p>
            <a:endParaRPr lang="ar-S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مربع نص 10"/>
          <p:cNvSpPr txBox="1"/>
          <p:nvPr/>
        </p:nvSpPr>
        <p:spPr>
          <a:xfrm>
            <a:off x="2411760" y="1556792"/>
            <a:ext cx="3888432" cy="2554545"/>
          </a:xfrm>
          <a:prstGeom prst="rect">
            <a:avLst/>
          </a:prstGeom>
          <a:noFill/>
        </p:spPr>
        <p:txBody>
          <a:bodyPr wrap="square" rtlCol="1">
            <a:spAutoFit/>
          </a:bodyPr>
          <a:lstStyle/>
          <a:p>
            <a:pPr algn="ctr"/>
            <a: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الترتيب السريع </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(Quick Sorting)</a:t>
            </a:r>
            <a:r>
              <a:rPr lang="ar-SA"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pPr algn="ctr"/>
            <a:endParaRPr lang="ar-SA"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63" y="928688"/>
            <a:ext cx="8229600" cy="928687"/>
          </a:xfrm>
        </p:spPr>
        <p:txBody>
          <a:bodyPr>
            <a:normAutofit fontScale="90000"/>
          </a:bodyPr>
          <a:lstStyle/>
          <a:p>
            <a:pPr algn="ctr" eaLnBrk="1" fontAlgn="auto" hangingPunct="1">
              <a:spcAft>
                <a:spcPts val="0"/>
              </a:spcAft>
              <a:defRPr/>
            </a:pPr>
            <a:r>
              <a:rPr lang="ar-SA" b="1" u="sng" dirty="0">
                <a:solidFill>
                  <a:srgbClr val="C00000"/>
                </a:solidFill>
              </a:rPr>
              <a:t>الترتيب السريع </a:t>
            </a:r>
            <a:r>
              <a:rPr lang="en-US" b="1" u="sng" dirty="0">
                <a:solidFill>
                  <a:srgbClr val="C00000"/>
                </a:solidFill>
              </a:rPr>
              <a:t>(Quick Sorting)</a:t>
            </a:r>
            <a:r>
              <a:rPr lang="ar-SA" b="1" u="sng" dirty="0">
                <a:solidFill>
                  <a:srgbClr val="C00000"/>
                </a:solidFill>
              </a:rPr>
              <a:t>:</a:t>
            </a:r>
            <a:r>
              <a:rPr lang="en-US" dirty="0">
                <a:solidFill>
                  <a:srgbClr val="C00000"/>
                </a:solidFill>
              </a:rPr>
              <a:t/>
            </a:r>
            <a:br>
              <a:rPr lang="en-US" dirty="0">
                <a:solidFill>
                  <a:srgbClr val="C00000"/>
                </a:solidFill>
              </a:rPr>
            </a:br>
            <a:endParaRPr lang="ar-SA" dirty="0">
              <a:solidFill>
                <a:srgbClr val="C00000"/>
              </a:solidFill>
            </a:endParaRPr>
          </a:p>
        </p:txBody>
      </p:sp>
      <p:sp>
        <p:nvSpPr>
          <p:cNvPr id="3" name="عنصر نائب للمحتوى 2"/>
          <p:cNvSpPr>
            <a:spLocks noGrp="1"/>
          </p:cNvSpPr>
          <p:nvPr>
            <p:ph idx="1"/>
          </p:nvPr>
        </p:nvSpPr>
        <p:spPr>
          <a:xfrm>
            <a:off x="609600" y="1500188"/>
            <a:ext cx="8077200" cy="462597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ar-SA" sz="2800" b="1" dirty="0">
                <a:ea typeface="+mn-ea"/>
              </a:rPr>
              <a:t>يعتبر هذا النوع الأسرع من حيث السرعة عند تطبيقه علي القوائم الكبيرة , وتقوم فكرة الترتيب السريع باختيار عنصر من العناصر المراد ترتيبها ويسمي هذا العنصر بالقطب أو المحور </a:t>
            </a:r>
            <a:r>
              <a:rPr lang="en-US" sz="2800" b="1" dirty="0">
                <a:ea typeface="+mn-ea"/>
              </a:rPr>
              <a:t>pivot </a:t>
            </a:r>
            <a:r>
              <a:rPr lang="ar-SA" sz="2800" b="1" dirty="0">
                <a:ea typeface="+mn-ea"/>
              </a:rPr>
              <a:t> ومن ثم يتم تقسيم العناصر إلي مجموعتين حيث تشمل المجموعة الأولي جميع العناصر الأقل من العنصر </a:t>
            </a:r>
            <a:r>
              <a:rPr lang="ar-SA" sz="2800" b="1" dirty="0" smtClean="0">
                <a:ea typeface="+mn-ea"/>
              </a:rPr>
              <a:t>المحور بينما تشتمل المجموعة الثانية جميع العناصر الأقل من العنصر المحور ويتوسط المجموعتين العنصر المحور ونلاحظ أن القائمة ترتبت ترتيبا جزئياً  ونطبق الترتيب السريع علي عناصر المجموعتين الأولي والثانية مرة أخري كل علي حدة تترتب القائمة أكثر فأكثر وهكذا نقوم بتطبيق فكرة الترتيب السريع علي مجموعة جديدة إلى أن تترتب القائمة بشكل كامل .</a:t>
            </a:r>
            <a:endParaRPr lang="en-US" sz="2800" b="1" dirty="0" smtClean="0">
              <a:ea typeface="+mn-ea"/>
            </a:endParaRPr>
          </a:p>
          <a:p>
            <a:pPr marL="274320" indent="-274320" algn="ctr" eaLnBrk="1" fontAlgn="auto" hangingPunct="1">
              <a:spcAft>
                <a:spcPts val="0"/>
              </a:spcAft>
              <a:buClr>
                <a:schemeClr val="accent3"/>
              </a:buClr>
              <a:buFont typeface="Wingdings 2"/>
              <a:buNone/>
              <a:defRPr/>
            </a:pPr>
            <a:endParaRPr lang="ar-SA" dirty="0">
              <a:ea typeface="+mn-ea"/>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a:xfrm>
            <a:off x="1285875" y="2571750"/>
            <a:ext cx="6357938" cy="1857375"/>
          </a:xfrm>
        </p:spPr>
        <p:txBody>
          <a:bodyPr/>
          <a:lstStyle/>
          <a:p>
            <a:pPr algn="r" eaLnBrk="1" hangingPunct="1">
              <a:buFontTx/>
              <a:buChar char="•"/>
            </a:pPr>
            <a:r>
              <a:rPr lang="ar-SA" sz="2800" b="1" dirty="0" smtClean="0">
                <a:solidFill>
                  <a:schemeClr val="tx1"/>
                </a:solidFill>
              </a:rPr>
              <a:t>وتأتي التسمية من طبيعته , حيث انه يتميز بالسرعة وتعتبر هذه الطريقة من الطرق المبسطة نظرياً لكنها معقدة برمجياً</a:t>
            </a:r>
            <a:r>
              <a:rPr lang="en-US" sz="2800" b="1" dirty="0" smtClean="0">
                <a:solidFill>
                  <a:schemeClr val="tx1"/>
                </a:solidFill>
                <a:cs typeface="Traditional Arabic" pitchFamily="18" charset="-78"/>
              </a:rPr>
              <a:t/>
            </a:r>
            <a:br>
              <a:rPr lang="en-US" sz="2800" b="1" dirty="0" smtClean="0">
                <a:solidFill>
                  <a:schemeClr val="tx1"/>
                </a:solidFill>
                <a:cs typeface="Traditional Arabic" pitchFamily="18" charset="-78"/>
              </a:rPr>
            </a:br>
            <a:r>
              <a:rPr lang="ar-SA" sz="2800" b="1" dirty="0" smtClean="0">
                <a:solidFill>
                  <a:schemeClr val="tx1"/>
                </a:solidFill>
              </a:rPr>
              <a:t>مما جعلت المتخصصين يبحثون لعدة سنوات ليكتبوا نظرية مبسطة  عمليا </a:t>
            </a:r>
            <a:r>
              <a:rPr lang="ar-SA" sz="2800" b="1" dirty="0" err="1" smtClean="0">
                <a:solidFill>
                  <a:schemeClr val="tx1"/>
                </a:solidFill>
              </a:rPr>
              <a:t>ً</a:t>
            </a:r>
            <a:r>
              <a:rPr lang="ar-SA" sz="2800" b="1" dirty="0" smtClean="0">
                <a:solidFill>
                  <a:schemeClr val="tx1"/>
                </a:solidFill>
              </a:rPr>
              <a:t> إلا </a:t>
            </a:r>
            <a:r>
              <a:rPr lang="ar-SA" sz="2800" b="1" dirty="0" err="1" smtClean="0">
                <a:solidFill>
                  <a:schemeClr val="tx1"/>
                </a:solidFill>
              </a:rPr>
              <a:t>انهم</a:t>
            </a:r>
            <a:r>
              <a:rPr lang="ar-SA" sz="2800" b="1" dirty="0" smtClean="0">
                <a:solidFill>
                  <a:schemeClr val="tx1"/>
                </a:solidFill>
              </a:rPr>
              <a:t> لم يتمكنوا من إزالة هذا التعقيد لهذا أطلقوا عليها خوارزمية </a:t>
            </a:r>
            <a:r>
              <a:rPr lang="ar-SA" sz="2800" b="1" dirty="0" err="1" smtClean="0">
                <a:solidFill>
                  <a:schemeClr val="tx1"/>
                </a:solidFill>
              </a:rPr>
              <a:t>الـ</a:t>
            </a:r>
            <a:r>
              <a:rPr lang="ar-SA" sz="2800" b="1" dirty="0" smtClean="0">
                <a:solidFill>
                  <a:schemeClr val="tx1"/>
                </a:solidFill>
              </a:rPr>
              <a:t> </a:t>
            </a:r>
            <a:r>
              <a:rPr lang="en-US" sz="2800" b="1" dirty="0" smtClean="0">
                <a:solidFill>
                  <a:schemeClr val="tx1"/>
                </a:solidFill>
                <a:cs typeface="Traditional Arabic" pitchFamily="18" charset="-78"/>
              </a:rPr>
              <a:t>Recursive Algorithm  </a:t>
            </a:r>
            <a:r>
              <a:rPr lang="ar-SA" sz="2800" b="1" dirty="0" smtClean="0">
                <a:solidFill>
                  <a:schemeClr val="tx1"/>
                </a:solidFill>
              </a:rPr>
              <a:t>. </a:t>
            </a:r>
            <a:r>
              <a:rPr lang="en-US" sz="2800" dirty="0" smtClean="0">
                <a:solidFill>
                  <a:schemeClr val="tx1"/>
                </a:solidFill>
                <a:cs typeface="Traditional Arabic" pitchFamily="18" charset="-78"/>
              </a:rPr>
              <a:t/>
            </a:r>
            <a:br>
              <a:rPr lang="en-US" sz="2800" dirty="0" smtClean="0">
                <a:solidFill>
                  <a:schemeClr val="tx1"/>
                </a:solidFill>
                <a:cs typeface="Traditional Arabic" pitchFamily="18" charset="-78"/>
              </a:rPr>
            </a:br>
            <a:endParaRPr lang="ar-SA" sz="2800" dirty="0" smtClean="0">
              <a:solidFill>
                <a:schemeClr val="tx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4)">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1285875"/>
            <a:ext cx="7086600" cy="868363"/>
          </a:xfrm>
        </p:spPr>
        <p:txBody>
          <a:bodyPr>
            <a:normAutofit fontScale="90000"/>
          </a:bodyPr>
          <a:lstStyle/>
          <a:p>
            <a:pPr eaLnBrk="1" fontAlgn="auto" hangingPunct="1">
              <a:spcAft>
                <a:spcPts val="0"/>
              </a:spcAft>
              <a:defRPr/>
            </a:pPr>
            <a:r>
              <a:rPr lang="ar-SA" b="1" u="sng" dirty="0">
                <a:solidFill>
                  <a:schemeClr val="tx1">
                    <a:lumMod val="85000"/>
                    <a:lumOff val="15000"/>
                  </a:schemeClr>
                </a:solidFill>
              </a:rPr>
              <a:t>خوارزمية الترتيب السريع </a:t>
            </a:r>
            <a:r>
              <a:rPr lang="en-US" b="1" u="sng" dirty="0">
                <a:solidFill>
                  <a:schemeClr val="tx1">
                    <a:lumMod val="85000"/>
                    <a:lumOff val="15000"/>
                  </a:schemeClr>
                </a:solidFill>
              </a:rPr>
              <a:t>Quick Sort</a:t>
            </a:r>
            <a:r>
              <a:rPr lang="en-US" dirty="0">
                <a:solidFill>
                  <a:schemeClr val="tx1">
                    <a:lumMod val="85000"/>
                    <a:lumOff val="15000"/>
                  </a:schemeClr>
                </a:solidFill>
              </a:rPr>
              <a:t/>
            </a:r>
            <a:br>
              <a:rPr lang="en-US" dirty="0">
                <a:solidFill>
                  <a:schemeClr val="tx1">
                    <a:lumMod val="85000"/>
                    <a:lumOff val="15000"/>
                  </a:schemeClr>
                </a:solidFill>
              </a:rPr>
            </a:br>
            <a:endParaRPr lang="ar-SA" dirty="0">
              <a:solidFill>
                <a:schemeClr val="tx1">
                  <a:lumMod val="85000"/>
                  <a:lumOff val="15000"/>
                </a:schemeClr>
              </a:solidFill>
            </a:endParaRPr>
          </a:p>
        </p:txBody>
      </p:sp>
      <p:sp>
        <p:nvSpPr>
          <p:cNvPr id="45059" name="عنصر نائب للمحتوى 2"/>
          <p:cNvSpPr>
            <a:spLocks noGrp="1"/>
          </p:cNvSpPr>
          <p:nvPr>
            <p:ph idx="1"/>
          </p:nvPr>
        </p:nvSpPr>
        <p:spPr>
          <a:xfrm>
            <a:off x="857250" y="2500313"/>
            <a:ext cx="7643813" cy="3929062"/>
          </a:xfrm>
        </p:spPr>
        <p:txBody>
          <a:bodyPr/>
          <a:lstStyle/>
          <a:p>
            <a:pPr algn="ctr" eaLnBrk="1" hangingPunct="1">
              <a:buFont typeface="Wingdings 2" pitchFamily="18" charset="2"/>
              <a:buNone/>
            </a:pPr>
            <a:r>
              <a:rPr lang="ar-SA" smtClean="0">
                <a:solidFill>
                  <a:schemeClr val="bg1"/>
                </a:solidFill>
              </a:rPr>
              <a:t>1</a:t>
            </a:r>
            <a:r>
              <a:rPr lang="ar-SA" sz="3600" smtClean="0">
                <a:solidFill>
                  <a:schemeClr val="bg1"/>
                </a:solidFill>
              </a:rPr>
              <a:t>.   يتم اختيار العنصر </a:t>
            </a:r>
            <a:r>
              <a:rPr lang="en-US" sz="3600" smtClean="0">
                <a:solidFill>
                  <a:schemeClr val="bg1"/>
                </a:solidFill>
                <a:cs typeface="Majalla UI"/>
              </a:rPr>
              <a:t>pivot </a:t>
            </a:r>
            <a:r>
              <a:rPr lang="ar-SA" sz="3600" smtClean="0">
                <a:solidFill>
                  <a:schemeClr val="bg1"/>
                </a:solidFill>
              </a:rPr>
              <a:t> ويفضل أن يكون العنصر الأوسط في القائمة , وذلك عن طريق المعادلة التالية</a:t>
            </a:r>
            <a:r>
              <a:rPr lang="en-US" sz="3600" smtClean="0">
                <a:solidFill>
                  <a:schemeClr val="bg1"/>
                </a:solidFill>
                <a:cs typeface="Majalla UI"/>
              </a:rPr>
              <a:t> )):</a:t>
            </a:r>
            <a:r>
              <a:rPr lang="ar-SA" sz="3600" smtClean="0">
                <a:solidFill>
                  <a:schemeClr val="bg1"/>
                </a:solidFill>
              </a:rPr>
              <a:t>خانة العنصر الأول +خانة العنصر الأخير -1)</a:t>
            </a:r>
            <a:r>
              <a:rPr lang="en-US" sz="3600" smtClean="0">
                <a:solidFill>
                  <a:schemeClr val="bg1"/>
                </a:solidFill>
                <a:cs typeface="Majalla UI"/>
              </a:rPr>
              <a:t>/</a:t>
            </a:r>
            <a:r>
              <a:rPr lang="ar-SA" sz="3600" smtClean="0">
                <a:solidFill>
                  <a:schemeClr val="bg1"/>
                </a:solidFill>
              </a:rPr>
              <a:t>2)+1</a:t>
            </a:r>
            <a:endParaRPr lang="en-US" sz="3600" smtClean="0">
              <a:solidFill>
                <a:schemeClr val="bg1"/>
              </a:solidFill>
              <a:cs typeface="Majalla UI"/>
            </a:endParaRPr>
          </a:p>
          <a:p>
            <a:pPr algn="ctr" eaLnBrk="1" hangingPunct="1">
              <a:buFont typeface="Wingdings 2" pitchFamily="18" charset="2"/>
              <a:buNone/>
            </a:pPr>
            <a:endParaRPr lang="ar-SA" smtClean="0"/>
          </a:p>
        </p:txBody>
      </p:sp>
      <p:sp>
        <p:nvSpPr>
          <p:cNvPr id="4" name="عنصر نائب للمحتوى 2"/>
          <p:cNvSpPr txBox="1">
            <a:spLocks/>
          </p:cNvSpPr>
          <p:nvPr/>
        </p:nvSpPr>
        <p:spPr>
          <a:xfrm>
            <a:off x="714375" y="2428875"/>
            <a:ext cx="7643813" cy="3929063"/>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None/>
              <a:defRPr/>
            </a:pPr>
            <a:r>
              <a:rPr lang="ar-SA" sz="2600" dirty="0">
                <a:solidFill>
                  <a:schemeClr val="tx1">
                    <a:lumMod val="85000"/>
                    <a:lumOff val="15000"/>
                  </a:schemeClr>
                </a:solidFill>
                <a:latin typeface="+mn-lt"/>
                <a:ea typeface="+mn-ea"/>
                <a:cs typeface="+mn-cs"/>
              </a:rPr>
              <a:t>1</a:t>
            </a:r>
            <a:r>
              <a:rPr lang="ar-SA" sz="3600" dirty="0">
                <a:solidFill>
                  <a:schemeClr val="tx1">
                    <a:lumMod val="85000"/>
                    <a:lumOff val="15000"/>
                  </a:schemeClr>
                </a:solidFill>
                <a:latin typeface="+mn-lt"/>
                <a:ea typeface="+mn-ea"/>
                <a:cs typeface="+mn-cs"/>
              </a:rPr>
              <a:t>.   يتم اختيار العنصر </a:t>
            </a:r>
            <a:r>
              <a:rPr lang="en-US" sz="3600" dirty="0">
                <a:solidFill>
                  <a:schemeClr val="tx1">
                    <a:lumMod val="85000"/>
                    <a:lumOff val="15000"/>
                  </a:schemeClr>
                </a:solidFill>
                <a:latin typeface="+mn-lt"/>
                <a:ea typeface="+mn-ea"/>
                <a:cs typeface="+mn-cs"/>
              </a:rPr>
              <a:t>pivot </a:t>
            </a:r>
            <a:r>
              <a:rPr lang="ar-SA" sz="3600" dirty="0">
                <a:solidFill>
                  <a:schemeClr val="tx1">
                    <a:lumMod val="85000"/>
                    <a:lumOff val="15000"/>
                  </a:schemeClr>
                </a:solidFill>
                <a:latin typeface="+mn-lt"/>
                <a:ea typeface="+mn-ea"/>
                <a:cs typeface="+mn-cs"/>
              </a:rPr>
              <a:t> ويفضل أن يكون العنصر الأوسط في القائمة , وذلك عن طريق المعادلة التالية</a:t>
            </a:r>
            <a:r>
              <a:rPr lang="en-US" sz="3600" dirty="0">
                <a:solidFill>
                  <a:schemeClr val="tx1">
                    <a:lumMod val="85000"/>
                    <a:lumOff val="15000"/>
                  </a:schemeClr>
                </a:solidFill>
                <a:latin typeface="+mn-lt"/>
                <a:ea typeface="+mn-ea"/>
                <a:cs typeface="+mn-cs"/>
              </a:rPr>
              <a:t> )):</a:t>
            </a:r>
            <a:r>
              <a:rPr lang="ar-SA" sz="3600" dirty="0">
                <a:solidFill>
                  <a:schemeClr val="tx1">
                    <a:lumMod val="85000"/>
                    <a:lumOff val="15000"/>
                  </a:schemeClr>
                </a:solidFill>
                <a:latin typeface="+mn-lt"/>
                <a:ea typeface="+mn-ea"/>
                <a:cs typeface="+mn-cs"/>
              </a:rPr>
              <a:t>خانة العنصر الأول +خانة العنصر الأخير -1)</a:t>
            </a:r>
            <a:r>
              <a:rPr lang="en-US" sz="3600" dirty="0">
                <a:solidFill>
                  <a:schemeClr val="tx1">
                    <a:lumMod val="85000"/>
                    <a:lumOff val="15000"/>
                  </a:schemeClr>
                </a:solidFill>
                <a:latin typeface="+mn-lt"/>
                <a:ea typeface="+mn-ea"/>
                <a:cs typeface="+mn-cs"/>
              </a:rPr>
              <a:t>/</a:t>
            </a:r>
            <a:r>
              <a:rPr lang="ar-SA" sz="3600" dirty="0">
                <a:solidFill>
                  <a:schemeClr val="tx1">
                    <a:lumMod val="85000"/>
                    <a:lumOff val="15000"/>
                  </a:schemeClr>
                </a:solidFill>
                <a:latin typeface="+mn-lt"/>
                <a:ea typeface="+mn-ea"/>
                <a:cs typeface="+mn-cs"/>
              </a:rPr>
              <a:t>2)+1</a:t>
            </a:r>
            <a:endParaRPr lang="en-US" sz="3600" dirty="0">
              <a:solidFill>
                <a:schemeClr val="tx1">
                  <a:lumMod val="85000"/>
                  <a:lumOff val="15000"/>
                </a:schemeClr>
              </a:solidFill>
              <a:latin typeface="+mn-lt"/>
              <a:ea typeface="+mn-ea"/>
              <a:cs typeface="+mn-cs"/>
            </a:endParaRPr>
          </a:p>
          <a:p>
            <a:pPr marL="274320" indent="-274320" algn="ctr" fontAlgn="auto">
              <a:spcBef>
                <a:spcPct val="20000"/>
              </a:spcBef>
              <a:spcAft>
                <a:spcPts val="0"/>
              </a:spcAft>
              <a:buClr>
                <a:schemeClr val="accent3"/>
              </a:buClr>
              <a:buSzPct val="95000"/>
              <a:buFont typeface="Wingdings 2"/>
              <a:buNone/>
              <a:defRPr/>
            </a:pPr>
            <a:endParaRPr lang="ar-SA" sz="2600" dirty="0">
              <a:latin typeface="+mn-lt"/>
              <a:ea typeface="+mn-ea"/>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428750" y="1285875"/>
            <a:ext cx="6715125" cy="2357438"/>
          </a:xfrm>
          <a:prstGeom prst="rect">
            <a:avLst/>
          </a:prstGeom>
        </p:spPr>
        <p:txBody>
          <a:bodyPr lIns="0" rIns="0" bIns="0" anchor="b">
            <a:normAutofit lnSpcReduction="10000"/>
          </a:bodyPr>
          <a:lstStyle/>
          <a:p>
            <a:pPr fontAlgn="auto">
              <a:spcAft>
                <a:spcPts val="0"/>
              </a:spcAft>
              <a:defRPr/>
            </a:pPr>
            <a:r>
              <a:rPr lang="ar-SA" sz="3200" dirty="0">
                <a:solidFill>
                  <a:schemeClr val="tx1">
                    <a:lumMod val="85000"/>
                    <a:lumOff val="15000"/>
                  </a:schemeClr>
                </a:solidFill>
                <a:ea typeface="+mj-ea"/>
                <a:cs typeface="Arial" pitchFamily="34" charset="0"/>
              </a:rPr>
              <a:t>2</a:t>
            </a:r>
            <a:r>
              <a:rPr lang="ar-SA" sz="4000" dirty="0">
                <a:solidFill>
                  <a:schemeClr val="tx1">
                    <a:lumMod val="85000"/>
                    <a:lumOff val="15000"/>
                  </a:schemeClr>
                </a:solidFill>
                <a:ea typeface="+mj-ea"/>
                <a:cs typeface="Arial" pitchFamily="34" charset="0"/>
              </a:rPr>
              <a:t>.    يوضع العنصر المحور </a:t>
            </a:r>
            <a:r>
              <a:rPr lang="en-US" sz="4000" dirty="0">
                <a:solidFill>
                  <a:schemeClr val="tx1">
                    <a:lumMod val="85000"/>
                    <a:lumOff val="15000"/>
                  </a:schemeClr>
                </a:solidFill>
                <a:ea typeface="+mj-ea"/>
                <a:cs typeface="Arial" pitchFamily="34" charset="0"/>
              </a:rPr>
              <a:t>pivot </a:t>
            </a:r>
            <a:r>
              <a:rPr lang="ar-SA" sz="4000" dirty="0">
                <a:solidFill>
                  <a:schemeClr val="tx1">
                    <a:lumMod val="85000"/>
                    <a:lumOff val="15000"/>
                  </a:schemeClr>
                </a:solidFill>
                <a:ea typeface="+mj-ea"/>
                <a:cs typeface="Arial" pitchFamily="34" charset="0"/>
              </a:rPr>
              <a:t> في مكانه الصحيح بحيث تكون كل العناصر الأقل منه يسارا وتلك التي اكبر يمينا.</a:t>
            </a:r>
            <a:r>
              <a:rPr lang="en-US" sz="4000" dirty="0">
                <a:solidFill>
                  <a:schemeClr val="tx1">
                    <a:lumMod val="85000"/>
                    <a:lumOff val="15000"/>
                  </a:schemeClr>
                </a:solidFill>
                <a:ea typeface="+mj-ea"/>
                <a:cs typeface="Arial" pitchFamily="34" charset="0"/>
              </a:rPr>
              <a:t/>
            </a:r>
            <a:br>
              <a:rPr lang="en-US" sz="4000" dirty="0">
                <a:solidFill>
                  <a:schemeClr val="tx1">
                    <a:lumMod val="85000"/>
                    <a:lumOff val="15000"/>
                  </a:schemeClr>
                </a:solidFill>
                <a:ea typeface="+mj-ea"/>
                <a:cs typeface="Arial" pitchFamily="34" charset="0"/>
              </a:rPr>
            </a:br>
            <a:endParaRPr lang="ar-SA" sz="4000" dirty="0">
              <a:solidFill>
                <a:schemeClr val="tx1">
                  <a:lumMod val="85000"/>
                  <a:lumOff val="15000"/>
                </a:schemeClr>
              </a:solidFill>
              <a:ea typeface="+mj-ea"/>
              <a:cs typeface="Arial" pitchFamily="34" charset="0"/>
            </a:endParaRPr>
          </a:p>
        </p:txBody>
      </p:sp>
      <p:sp>
        <p:nvSpPr>
          <p:cNvPr id="5" name="عنصر نائب للمحتوى 2"/>
          <p:cNvSpPr txBox="1">
            <a:spLocks/>
          </p:cNvSpPr>
          <p:nvPr/>
        </p:nvSpPr>
        <p:spPr>
          <a:xfrm>
            <a:off x="857250" y="3143250"/>
            <a:ext cx="7429500" cy="4811713"/>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None/>
              <a:defRPr/>
            </a:pPr>
            <a:r>
              <a:rPr lang="ar-SA" sz="2800" dirty="0">
                <a:solidFill>
                  <a:schemeClr val="tx1">
                    <a:lumMod val="85000"/>
                    <a:lumOff val="15000"/>
                  </a:schemeClr>
                </a:solidFill>
                <a:ea typeface="+mn-ea"/>
                <a:cs typeface="Arial" pitchFamily="34" charset="0"/>
              </a:rPr>
              <a:t>3</a:t>
            </a:r>
            <a:r>
              <a:rPr lang="ar-SA" sz="4000" dirty="0" smtClean="0">
                <a:solidFill>
                  <a:schemeClr val="tx1">
                    <a:lumMod val="85000"/>
                    <a:lumOff val="15000"/>
                  </a:schemeClr>
                </a:solidFill>
                <a:ea typeface="+mn-ea"/>
                <a:cs typeface="Arial" pitchFamily="34" charset="0"/>
              </a:rPr>
              <a:t>. </a:t>
            </a:r>
            <a:r>
              <a:rPr lang="ar-SA" sz="4000" dirty="0">
                <a:solidFill>
                  <a:schemeClr val="tx1">
                    <a:lumMod val="85000"/>
                    <a:lumOff val="15000"/>
                  </a:schemeClr>
                </a:solidFill>
                <a:ea typeface="+mn-ea"/>
                <a:cs typeface="Arial" pitchFamily="34" charset="0"/>
              </a:rPr>
              <a:t>إذا احتوت القائمة </a:t>
            </a:r>
            <a:r>
              <a:rPr lang="ar-SA" sz="4000" dirty="0" err="1">
                <a:solidFill>
                  <a:schemeClr val="tx1">
                    <a:lumMod val="85000"/>
                    <a:lumOff val="15000"/>
                  </a:schemeClr>
                </a:solidFill>
                <a:ea typeface="+mn-ea"/>
                <a:cs typeface="Arial" pitchFamily="34" charset="0"/>
              </a:rPr>
              <a:t>اليسري</a:t>
            </a:r>
            <a:r>
              <a:rPr lang="ar-SA" sz="4000" dirty="0">
                <a:solidFill>
                  <a:schemeClr val="tx1">
                    <a:lumMod val="85000"/>
                    <a:lumOff val="15000"/>
                  </a:schemeClr>
                </a:solidFill>
                <a:ea typeface="+mn-ea"/>
                <a:cs typeface="Arial" pitchFamily="34" charset="0"/>
              </a:rPr>
              <a:t> علي أكثر من عنصر اعد تطبيق الخوارزمية عليها.</a:t>
            </a:r>
            <a:endParaRPr lang="en-US" sz="4000" dirty="0">
              <a:solidFill>
                <a:schemeClr val="tx1">
                  <a:lumMod val="85000"/>
                  <a:lumOff val="15000"/>
                </a:schemeClr>
              </a:solidFill>
              <a:ea typeface="+mn-ea"/>
              <a:cs typeface="Arial" pitchFamily="34" charset="0"/>
            </a:endParaRPr>
          </a:p>
          <a:p>
            <a:pPr marL="274320" indent="-274320" fontAlgn="auto">
              <a:spcBef>
                <a:spcPct val="20000"/>
              </a:spcBef>
              <a:spcAft>
                <a:spcPts val="0"/>
              </a:spcAft>
              <a:buClr>
                <a:schemeClr val="accent3"/>
              </a:buClr>
              <a:buSzPct val="95000"/>
              <a:buFont typeface="Wingdings 2"/>
              <a:buNone/>
              <a:defRPr/>
            </a:pPr>
            <a:r>
              <a:rPr lang="ar-SA" sz="4000" dirty="0">
                <a:solidFill>
                  <a:schemeClr val="tx1">
                    <a:lumMod val="85000"/>
                    <a:lumOff val="15000"/>
                  </a:schemeClr>
                </a:solidFill>
                <a:ea typeface="+mn-ea"/>
                <a:cs typeface="Arial" pitchFamily="34" charset="0"/>
              </a:rPr>
              <a:t>4.    إذا احتوت القائمة اليمني علي أكثر من عنصر اعد تطبيق الخوارزمية عليها.</a:t>
            </a:r>
            <a:endParaRPr lang="en-US" sz="4000" dirty="0">
              <a:solidFill>
                <a:schemeClr val="tx1">
                  <a:lumMod val="85000"/>
                  <a:lumOff val="15000"/>
                </a:schemeClr>
              </a:solidFill>
              <a:ea typeface="+mn-ea"/>
              <a:cs typeface="Arial" pitchFamily="34" charset="0"/>
            </a:endParaRPr>
          </a:p>
          <a:p>
            <a:pPr marL="274320" indent="-274320" fontAlgn="auto">
              <a:spcBef>
                <a:spcPct val="20000"/>
              </a:spcBef>
              <a:spcAft>
                <a:spcPts val="0"/>
              </a:spcAft>
              <a:buClr>
                <a:schemeClr val="accent3"/>
              </a:buClr>
              <a:buSzPct val="95000"/>
              <a:buFont typeface="Wingdings 2"/>
              <a:buNone/>
              <a:defRPr/>
            </a:pPr>
            <a:endParaRPr lang="ar-SA" sz="2800" dirty="0">
              <a:solidFill>
                <a:schemeClr val="tx1">
                  <a:lumMod val="85000"/>
                  <a:lumOff val="15000"/>
                </a:schemeClr>
              </a:solidFill>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500063" y="785813"/>
            <a:ext cx="8229600" cy="2797175"/>
          </a:xfrm>
        </p:spPr>
        <p:txBody>
          <a:bodyPr/>
          <a:lstStyle/>
          <a:p>
            <a:pPr algn="r" eaLnBrk="1" hangingPunct="1"/>
            <a:r>
              <a:rPr lang="ar-SA" sz="3200" b="1" u="sng" dirty="0" smtClean="0"/>
              <a:t>مثال :-</a:t>
            </a:r>
            <a:r>
              <a:rPr lang="en-US" sz="3200" dirty="0" smtClean="0">
                <a:cs typeface="Traditional Arabic" pitchFamily="18" charset="-78"/>
              </a:rPr>
              <a:t/>
            </a:r>
            <a:br>
              <a:rPr lang="en-US" sz="3200" dirty="0" smtClean="0">
                <a:cs typeface="Traditional Arabic" pitchFamily="18" charset="-78"/>
              </a:rPr>
            </a:br>
            <a:r>
              <a:rPr lang="ar-SA" sz="3200" dirty="0" err="1" smtClean="0"/>
              <a:t>اذا</a:t>
            </a:r>
            <a:r>
              <a:rPr lang="ar-SA" sz="3200" dirty="0" smtClean="0"/>
              <a:t> كانت القائمة تحتوي علي العناصر التالية:</a:t>
            </a:r>
            <a:r>
              <a:rPr lang="en-US" sz="3200" dirty="0" smtClean="0">
                <a:cs typeface="Traditional Arabic" pitchFamily="18" charset="-78"/>
              </a:rPr>
              <a:t/>
            </a:r>
            <a:br>
              <a:rPr lang="en-US" sz="3200" dirty="0" smtClean="0">
                <a:cs typeface="Traditional Arabic" pitchFamily="18" charset="-78"/>
              </a:rPr>
            </a:br>
            <a:r>
              <a:rPr lang="en-US" sz="3200" dirty="0" smtClean="0">
                <a:cs typeface="Traditional Arabic" pitchFamily="18" charset="-78"/>
              </a:rPr>
              <a:t>33    86    92    12    37    48    57    25</a:t>
            </a:r>
            <a:br>
              <a:rPr lang="en-US" sz="3200" dirty="0" smtClean="0">
                <a:cs typeface="Traditional Arabic" pitchFamily="18" charset="-78"/>
              </a:rPr>
            </a:br>
            <a:r>
              <a:rPr lang="ar-SA" sz="3200" dirty="0" smtClean="0"/>
              <a:t>المطلوب ترتيب </a:t>
            </a:r>
            <a:r>
              <a:rPr lang="en-US" sz="3200" dirty="0" smtClean="0">
                <a:cs typeface="Traditional Arabic" pitchFamily="18" charset="-78"/>
              </a:rPr>
              <a:t> </a:t>
            </a:r>
            <a:r>
              <a:rPr lang="ar-SA" sz="3200" dirty="0" smtClean="0"/>
              <a:t>العناصر ترتيبا تصاعديا حسب خوارزمية الترتيب السريع ؟</a:t>
            </a:r>
            <a:br>
              <a:rPr lang="ar-SA" sz="3200" dirty="0" smtClean="0"/>
            </a:br>
            <a:r>
              <a:rPr lang="ar-SA" sz="3200" dirty="0" smtClean="0"/>
              <a:t>الحل:-</a:t>
            </a:r>
            <a:r>
              <a:rPr lang="en-US" sz="3200" dirty="0" smtClean="0">
                <a:cs typeface="Traditional Arabic" pitchFamily="18" charset="-78"/>
              </a:rPr>
              <a:t/>
            </a:r>
            <a:br>
              <a:rPr lang="en-US" sz="3200" dirty="0" smtClean="0">
                <a:cs typeface="Traditional Arabic" pitchFamily="18" charset="-78"/>
              </a:rPr>
            </a:br>
            <a:endParaRPr lang="ar-SA" sz="3200" dirty="0" smtClean="0"/>
          </a:p>
        </p:txBody>
      </p:sp>
      <p:sp>
        <p:nvSpPr>
          <p:cNvPr id="3" name="عنصر نائب للمحتوى 2"/>
          <p:cNvSpPr>
            <a:spLocks noGrp="1"/>
          </p:cNvSpPr>
          <p:nvPr>
            <p:ph idx="1"/>
          </p:nvPr>
        </p:nvSpPr>
        <p:spPr>
          <a:xfrm>
            <a:off x="0" y="3143250"/>
            <a:ext cx="9144000" cy="3429000"/>
          </a:xfrm>
        </p:spPr>
        <p:txBody>
          <a:bodyPr>
            <a:normAutofit fontScale="55000" lnSpcReduction="20000"/>
          </a:bodyPr>
          <a:lstStyle/>
          <a:p>
            <a:pPr marL="274320" indent="-274320" eaLnBrk="1" fontAlgn="auto" hangingPunct="1">
              <a:spcAft>
                <a:spcPts val="0"/>
              </a:spcAft>
              <a:buClr>
                <a:schemeClr val="accent3"/>
              </a:buClr>
              <a:buFont typeface="Wingdings 2"/>
              <a:buChar char=""/>
              <a:defRPr/>
            </a:pPr>
            <a:endParaRPr lang="ar-SA" b="1" dirty="0" smtClean="0">
              <a:ea typeface="+mn-ea"/>
            </a:endParaRPr>
          </a:p>
          <a:p>
            <a:pPr marL="274320" indent="-274320" eaLnBrk="1" fontAlgn="auto" hangingPunct="1">
              <a:spcAft>
                <a:spcPts val="0"/>
              </a:spcAft>
              <a:buClr>
                <a:schemeClr val="accent3"/>
              </a:buClr>
              <a:buFont typeface="Wingdings 2"/>
              <a:buChar char=""/>
              <a:defRPr/>
            </a:pPr>
            <a:endParaRPr lang="ar-SA" b="1" dirty="0">
              <a:ea typeface="+mn-ea"/>
            </a:endParaRPr>
          </a:p>
          <a:p>
            <a:pPr marL="274320" indent="-274320" eaLnBrk="1" fontAlgn="auto" hangingPunct="1">
              <a:spcAft>
                <a:spcPts val="0"/>
              </a:spcAft>
              <a:buClr>
                <a:schemeClr val="accent3"/>
              </a:buClr>
              <a:buFont typeface="Wingdings 2"/>
              <a:buChar char=""/>
              <a:defRPr/>
            </a:pPr>
            <a:r>
              <a:rPr lang="ar-SA" sz="5100" b="1" dirty="0" smtClean="0">
                <a:ea typeface="+mn-ea"/>
              </a:rPr>
              <a:t>الخطوة </a:t>
            </a:r>
            <a:r>
              <a:rPr lang="ar-SA" sz="5100" b="1" dirty="0">
                <a:ea typeface="+mn-ea"/>
              </a:rPr>
              <a:t>الأولي:</a:t>
            </a:r>
            <a:endParaRPr lang="en-US" sz="5100" b="1" dirty="0">
              <a:ea typeface="+mn-ea"/>
            </a:endParaRPr>
          </a:p>
          <a:p>
            <a:pPr marL="274320" indent="-274320" eaLnBrk="1" fontAlgn="auto" hangingPunct="1">
              <a:spcAft>
                <a:spcPts val="0"/>
              </a:spcAft>
              <a:buClr>
                <a:schemeClr val="accent3"/>
              </a:buClr>
              <a:buFont typeface="Wingdings 2"/>
              <a:buNone/>
              <a:defRPr/>
            </a:pPr>
            <a:r>
              <a:rPr lang="ar-SA" sz="5100" dirty="0">
                <a:ea typeface="+mn-ea"/>
              </a:rPr>
              <a:t>يتم اختيار العنصر </a:t>
            </a:r>
            <a:r>
              <a:rPr lang="ar-SA" sz="5100" dirty="0" err="1">
                <a:ea typeface="+mn-ea"/>
              </a:rPr>
              <a:t>الـ</a:t>
            </a:r>
            <a:r>
              <a:rPr lang="ar-SA" sz="5100" dirty="0">
                <a:ea typeface="+mn-ea"/>
              </a:rPr>
              <a:t> </a:t>
            </a:r>
            <a:r>
              <a:rPr lang="en-US" sz="5100" dirty="0">
                <a:ea typeface="+mn-ea"/>
              </a:rPr>
              <a:t>pivot</a:t>
            </a:r>
            <a:r>
              <a:rPr lang="ar-SA" sz="5100" dirty="0">
                <a:ea typeface="+mn-ea"/>
              </a:rPr>
              <a:t> ويفضل </a:t>
            </a:r>
            <a:r>
              <a:rPr lang="ar-SA" sz="5100" dirty="0" err="1">
                <a:ea typeface="+mn-ea"/>
              </a:rPr>
              <a:t>ان</a:t>
            </a:r>
            <a:r>
              <a:rPr lang="ar-SA" sz="5100" dirty="0">
                <a:ea typeface="+mn-ea"/>
              </a:rPr>
              <a:t> يكون العنصر الأوسط وهو العنصر </a:t>
            </a:r>
            <a:r>
              <a:rPr lang="en-US" sz="5100" dirty="0">
                <a:ea typeface="+mn-ea"/>
              </a:rPr>
              <a:t>A[5]</a:t>
            </a:r>
            <a:r>
              <a:rPr lang="ar-SA" sz="5100" dirty="0">
                <a:ea typeface="+mn-ea"/>
              </a:rPr>
              <a:t> =</a:t>
            </a:r>
            <a:r>
              <a:rPr lang="en-US" sz="5100" dirty="0">
                <a:ea typeface="+mn-ea"/>
              </a:rPr>
              <a:t>37</a:t>
            </a:r>
          </a:p>
          <a:p>
            <a:pPr marL="274320" indent="-274320" eaLnBrk="1" fontAlgn="auto" hangingPunct="1">
              <a:spcAft>
                <a:spcPts val="0"/>
              </a:spcAft>
              <a:buClr>
                <a:schemeClr val="accent3"/>
              </a:buClr>
              <a:buFont typeface="Wingdings 2"/>
              <a:buChar char=""/>
              <a:defRPr/>
            </a:pPr>
            <a:r>
              <a:rPr lang="en-US" sz="5100" dirty="0">
                <a:ea typeface="+mn-ea"/>
              </a:rPr>
              <a:t>A[1]      A[2]     A[3]     A[4]     A[5]     A[6]     </a:t>
            </a:r>
            <a:r>
              <a:rPr lang="en-US" sz="5100" dirty="0" smtClean="0">
                <a:ea typeface="+mn-ea"/>
              </a:rPr>
              <a:t>A[7]    A[8]   </a:t>
            </a:r>
            <a:endParaRPr lang="en-US" sz="5100" dirty="0">
              <a:ea typeface="+mn-ea"/>
            </a:endParaRPr>
          </a:p>
          <a:p>
            <a:pPr marL="274320" indent="-274320" eaLnBrk="1" fontAlgn="auto" hangingPunct="1">
              <a:spcAft>
                <a:spcPts val="0"/>
              </a:spcAft>
              <a:buClr>
                <a:schemeClr val="accent3"/>
              </a:buClr>
              <a:buFont typeface="Wingdings 2"/>
              <a:buChar char=""/>
              <a:defRPr/>
            </a:pPr>
            <a:r>
              <a:rPr lang="en-US" sz="5100" dirty="0">
                <a:ea typeface="+mn-ea"/>
              </a:rPr>
              <a:t>33         86        92       12        37        48         57       </a:t>
            </a:r>
            <a:r>
              <a:rPr lang="en-US" sz="5100" dirty="0" smtClean="0">
                <a:ea typeface="+mn-ea"/>
              </a:rPr>
              <a:t>25     </a:t>
            </a:r>
            <a:endParaRPr lang="en-US" sz="5100" dirty="0">
              <a:ea typeface="+mn-ea"/>
            </a:endParaRPr>
          </a:p>
          <a:p>
            <a:pPr marL="274320" indent="-274320" eaLnBrk="1" fontAlgn="auto" hangingPunct="1">
              <a:spcAft>
                <a:spcPts val="0"/>
              </a:spcAft>
              <a:buClr>
                <a:schemeClr val="accent3"/>
              </a:buClr>
              <a:buFont typeface="Wingdings 2"/>
              <a:buNone/>
              <a:defRPr/>
            </a:pPr>
            <a:r>
              <a:rPr lang="ar-SA" sz="5100" dirty="0">
                <a:ea typeface="+mn-ea"/>
              </a:rPr>
              <a:t> </a:t>
            </a:r>
            <a:endParaRPr lang="en-US" sz="5100" dirty="0">
              <a:ea typeface="+mn-ea"/>
            </a:endParaRPr>
          </a:p>
          <a:p>
            <a:pPr marL="274320" indent="-274320" eaLnBrk="1" fontAlgn="auto" hangingPunct="1">
              <a:spcAft>
                <a:spcPts val="0"/>
              </a:spcAft>
              <a:buClr>
                <a:schemeClr val="accent3"/>
              </a:buClr>
              <a:buFont typeface="Wingdings 2"/>
              <a:buChar char=""/>
              <a:defRPr/>
            </a:pPr>
            <a:endParaRPr lang="ar-SA" sz="5100" b="1" dirty="0">
              <a:ea typeface="+mn-ea"/>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heel(4)">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4)">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4)">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4)">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600200"/>
            <a:ext cx="9144000" cy="1571625"/>
          </a:xfrm>
        </p:spPr>
        <p:txBody>
          <a:bodyPr>
            <a:normAutofit fontScale="90000"/>
          </a:bodyPr>
          <a:lstStyle/>
          <a:p>
            <a:pPr algn="r" eaLnBrk="1" fontAlgn="auto" hangingPunct="1">
              <a:spcAft>
                <a:spcPts val="0"/>
              </a:spcAft>
              <a:defRPr/>
            </a:pP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الخطوة </a:t>
            </a:r>
            <a:r>
              <a:rPr lang="ar-SA" b="1" dirty="0"/>
              <a:t>الثانية:</a:t>
            </a:r>
            <a:r>
              <a:rPr lang="en-US" dirty="0"/>
              <a:t/>
            </a:r>
            <a:br>
              <a:rPr lang="en-US" dirty="0"/>
            </a:br>
            <a:r>
              <a:rPr lang="ar-SA" dirty="0"/>
              <a:t>يتم تعيين مؤشرين </a:t>
            </a:r>
            <a:r>
              <a:rPr lang="ar-SA" dirty="0" err="1"/>
              <a:t>الـ</a:t>
            </a:r>
            <a:r>
              <a:rPr lang="en-US" dirty="0"/>
              <a:t> L ,  R   </a:t>
            </a:r>
            <a:r>
              <a:rPr lang="ar-SA" dirty="0"/>
              <a:t>حيث </a:t>
            </a:r>
            <a:r>
              <a:rPr lang="ar-SA" dirty="0" err="1"/>
              <a:t>ان</a:t>
            </a:r>
            <a:r>
              <a:rPr lang="ar-SA" dirty="0"/>
              <a:t> </a:t>
            </a:r>
            <a:r>
              <a:rPr lang="ar-SA" dirty="0" err="1"/>
              <a:t>الـ</a:t>
            </a:r>
            <a:r>
              <a:rPr lang="en-US" dirty="0"/>
              <a:t>L  </a:t>
            </a:r>
            <a:r>
              <a:rPr lang="ar-SA" dirty="0"/>
              <a:t>يشير إلي بداية القائمة ويشير </a:t>
            </a:r>
            <a:r>
              <a:rPr lang="ar-SA" dirty="0" err="1"/>
              <a:t>الـ</a:t>
            </a:r>
            <a:r>
              <a:rPr lang="ar-SA" dirty="0"/>
              <a:t> </a:t>
            </a:r>
            <a:r>
              <a:rPr lang="en-US" dirty="0"/>
              <a:t>R</a:t>
            </a:r>
            <a:r>
              <a:rPr lang="ar-SA" dirty="0"/>
              <a:t> </a:t>
            </a:r>
            <a:r>
              <a:rPr lang="ar-SA" dirty="0" err="1"/>
              <a:t>الى</a:t>
            </a:r>
            <a:r>
              <a:rPr lang="ar-SA" dirty="0"/>
              <a:t> نهاية القائمة</a:t>
            </a:r>
            <a:r>
              <a:rPr lang="en-US" dirty="0"/>
              <a:t/>
            </a:r>
            <a:br>
              <a:rPr lang="en-US" dirty="0"/>
            </a:br>
            <a:endParaRPr lang="ar-SA" dirty="0"/>
          </a:p>
        </p:txBody>
      </p:sp>
      <p:sp>
        <p:nvSpPr>
          <p:cNvPr id="48131" name="عنصر نائب للمحتوى 2"/>
          <p:cNvSpPr>
            <a:spLocks noGrp="1"/>
          </p:cNvSpPr>
          <p:nvPr>
            <p:ph idx="1"/>
          </p:nvPr>
        </p:nvSpPr>
        <p:spPr>
          <a:xfrm>
            <a:off x="0" y="4114800"/>
            <a:ext cx="9144000" cy="4525962"/>
          </a:xfrm>
        </p:spPr>
        <p:txBody>
          <a:bodyPr/>
          <a:lstStyle/>
          <a:p>
            <a:pPr eaLnBrk="1" hangingPunct="1"/>
            <a:r>
              <a:rPr lang="en-US" dirty="0" smtClean="0">
                <a:cs typeface="Majalla UI"/>
              </a:rPr>
              <a:t>A[1]      A[2]     A[3]     A[4]     A[5]     A[6]     A[7]  A[8]</a:t>
            </a:r>
          </a:p>
          <a:p>
            <a:pPr eaLnBrk="1" hangingPunct="1"/>
            <a:r>
              <a:rPr lang="en-US" dirty="0" smtClean="0">
                <a:cs typeface="Majalla UI"/>
              </a:rPr>
              <a:t>33         86        92       12        37        48         57       25  </a:t>
            </a:r>
          </a:p>
          <a:p>
            <a:pPr eaLnBrk="1" hangingPunct="1"/>
            <a:r>
              <a:rPr lang="en-US" dirty="0" smtClean="0">
                <a:cs typeface="Majalla UI"/>
              </a:rPr>
              <a:t>L=1                                                                                R=8 </a:t>
            </a:r>
          </a:p>
          <a:p>
            <a:pPr eaLnBrk="1" hangingPunct="1">
              <a:buFont typeface="Wingdings 2" pitchFamily="18" charset="2"/>
              <a:buNone/>
            </a:pPr>
            <a:endParaRPr lang="ar-SA" dirty="0" smtClean="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heel(4)">
                                      <p:cBhvr>
                                        <p:cTn id="12" dur="20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heel(4)">
                                      <p:cBhvr>
                                        <p:cTn id="17" dur="20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heel(4)">
                                      <p:cBhvr>
                                        <p:cTn id="22" dur="20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1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وان 1"/>
          <p:cNvSpPr>
            <a:spLocks noGrp="1"/>
          </p:cNvSpPr>
          <p:nvPr>
            <p:ph type="title"/>
          </p:nvPr>
        </p:nvSpPr>
        <p:spPr>
          <a:xfrm>
            <a:off x="0" y="609600"/>
            <a:ext cx="9144000" cy="4419600"/>
          </a:xfrm>
        </p:spPr>
        <p:txBody>
          <a:bodyPr/>
          <a:lstStyle/>
          <a:p>
            <a:pPr algn="justLow" eaLnBrk="1" hangingPunct="1"/>
            <a:r>
              <a:rPr lang="ar-SA" b="1" dirty="0" err="1" smtClean="0"/>
              <a:t>الخوة</a:t>
            </a:r>
            <a:r>
              <a:rPr lang="ar-SA" b="1" dirty="0" smtClean="0"/>
              <a:t> الثالثة: </a:t>
            </a:r>
            <a:br>
              <a:rPr lang="ar-SA" b="1" dirty="0" smtClean="0"/>
            </a:br>
            <a:r>
              <a:rPr lang="en-US" dirty="0" smtClean="0">
                <a:cs typeface="Traditional Arabic" pitchFamily="18" charset="-78"/>
              </a:rPr>
              <a:t/>
            </a:r>
            <a:br>
              <a:rPr lang="en-US" dirty="0" smtClean="0">
                <a:cs typeface="Traditional Arabic" pitchFamily="18" charset="-78"/>
              </a:rPr>
            </a:br>
            <a:r>
              <a:rPr lang="ar-SA" sz="3100" dirty="0" smtClean="0"/>
              <a:t>وتبدأ عملية مقارنة قيمة </a:t>
            </a:r>
            <a:r>
              <a:rPr lang="ar-SA" sz="3100" dirty="0" err="1" smtClean="0"/>
              <a:t>ى</a:t>
            </a:r>
            <a:r>
              <a:rPr lang="ar-SA" sz="3100" dirty="0" smtClean="0"/>
              <a:t> المؤشر </a:t>
            </a:r>
            <a:r>
              <a:rPr lang="en-US" sz="3100" dirty="0" smtClean="0">
                <a:cs typeface="Traditional Arabic" pitchFamily="18" charset="-78"/>
              </a:rPr>
              <a:t>l=1</a:t>
            </a:r>
            <a:r>
              <a:rPr lang="ar-SA" sz="3100" dirty="0" smtClean="0"/>
              <a:t> مع العنصر </a:t>
            </a:r>
            <a:r>
              <a:rPr lang="en-US" sz="3100" dirty="0" smtClean="0">
                <a:cs typeface="Traditional Arabic" pitchFamily="18" charset="-78"/>
              </a:rPr>
              <a:t>pivot=37 </a:t>
            </a:r>
            <a:r>
              <a:rPr lang="ar-SA" sz="3100" dirty="0" smtClean="0"/>
              <a:t>والهدف هو إيجاد العناصر الأكبر من المحور وذلك لنقلها إلى يمينه وتزداد قيمة</a:t>
            </a:r>
            <a:r>
              <a:rPr lang="en-US" sz="3100" dirty="0" smtClean="0">
                <a:cs typeface="Traditional Arabic" pitchFamily="18" charset="-78"/>
              </a:rPr>
              <a:t> L </a:t>
            </a:r>
            <a:r>
              <a:rPr lang="ar-SA" sz="3100" dirty="0" smtClean="0"/>
              <a:t> بمقدار 1 وفي كل مقارنة  إذا كانت قيمة العنصر اقل من قيمة </a:t>
            </a:r>
            <a:r>
              <a:rPr lang="en-US" sz="3100" dirty="0" smtClean="0">
                <a:cs typeface="Traditional Arabic" pitchFamily="18" charset="-78"/>
              </a:rPr>
              <a:t/>
            </a:r>
            <a:br>
              <a:rPr lang="en-US" sz="3100" dirty="0" smtClean="0">
                <a:cs typeface="Traditional Arabic" pitchFamily="18" charset="-78"/>
              </a:rPr>
            </a:br>
            <a:r>
              <a:rPr lang="ar-SA" sz="3100" dirty="0" smtClean="0"/>
              <a:t> </a:t>
            </a:r>
            <a:r>
              <a:rPr lang="en-US" sz="3100" dirty="0" smtClean="0">
                <a:cs typeface="Traditional Arabic" pitchFamily="18" charset="-78"/>
              </a:rPr>
              <a:t>pivot =37</a:t>
            </a:r>
            <a:r>
              <a:rPr lang="ar-SA" sz="3100" dirty="0" smtClean="0"/>
              <a:t>  ليشير إلي العنصر التالي ويترك العنصر في مكانه وتتوقف عملية  المقارنة عند الوصول إلي عنصر قيمته اكبر من قيمة </a:t>
            </a:r>
            <a:r>
              <a:rPr lang="en-US" sz="3100" dirty="0" smtClean="0">
                <a:cs typeface="Traditional Arabic" pitchFamily="18" charset="-78"/>
              </a:rPr>
              <a:t>pivot =37</a:t>
            </a:r>
            <a:r>
              <a:rPr lang="ar-SA" sz="3100" dirty="0" smtClean="0"/>
              <a:t> وهذا يعني أن مثل هذه القيمة يجب أن تكون إلي يمين المحور</a:t>
            </a:r>
            <a:r>
              <a:rPr lang="ar-SA" sz="3200" dirty="0" smtClean="0"/>
              <a:t>(القطب)</a:t>
            </a:r>
            <a:endParaRPr lang="ar-SA" sz="3100" dirty="0" smtClean="0"/>
          </a:p>
        </p:txBody>
      </p:sp>
      <p:sp>
        <p:nvSpPr>
          <p:cNvPr id="3" name="عنصر نائب للمحتوى 2"/>
          <p:cNvSpPr>
            <a:spLocks noGrp="1"/>
          </p:cNvSpPr>
          <p:nvPr>
            <p:ph idx="1"/>
          </p:nvPr>
        </p:nvSpPr>
        <p:spPr>
          <a:xfrm flipV="1">
            <a:off x="571500" y="6858000"/>
            <a:ext cx="8229600" cy="46038"/>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4)">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95304"/>
            <a:ext cx="8229600" cy="1619250"/>
          </a:xfrm>
        </p:spPr>
        <p:txBody>
          <a:bodyPr/>
          <a:lstStyle/>
          <a:p>
            <a:pPr algn="r"/>
            <a: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t> </a:t>
            </a:r>
            <a:b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br>
            <a: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t/>
            </a:r>
            <a:b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br>
            <a: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t>أشراف الأستاذ:</a:t>
            </a:r>
            <a:br>
              <a:rPr lang="ar-SA" sz="54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rPr>
            </a:br>
            <a:endParaRPr lang="ar-SA" dirty="0"/>
          </a:p>
        </p:txBody>
      </p:sp>
      <p:sp>
        <p:nvSpPr>
          <p:cNvPr id="3" name="عنصر نائب للمحتوى 2"/>
          <p:cNvSpPr>
            <a:spLocks noGrp="1"/>
          </p:cNvSpPr>
          <p:nvPr>
            <p:ph idx="1"/>
          </p:nvPr>
        </p:nvSpPr>
        <p:spPr/>
        <p:txBody>
          <a:bodyPr/>
          <a:lstStyle/>
          <a:p>
            <a:r>
              <a:rPr lang="ar-SA" sz="4400" b="1" i="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محمد عبدالرحمن الجميعابي</a:t>
            </a:r>
          </a:p>
          <a:p>
            <a:r>
              <a:rPr lang="ar-SA" sz="2800" dirty="0" smtClean="0"/>
              <a:t>أستاذ  في </a:t>
            </a:r>
            <a:r>
              <a:rPr lang="en-US" sz="2800" dirty="0" smtClean="0"/>
              <a:t/>
            </a:r>
            <a:br>
              <a:rPr lang="en-US" sz="2800" dirty="0" smtClean="0"/>
            </a:br>
            <a:r>
              <a:rPr lang="ar-SA" sz="2800" dirty="0" smtClean="0"/>
              <a:t> جامعة القضارف كلية علوم الحاسوب وتقنية المعلومات </a:t>
            </a:r>
            <a:endParaRPr lang="ar-SA" sz="4400" b="1" i="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a:p>
            <a:r>
              <a:rPr lang="en-US" sz="4000" dirty="0" smtClean="0">
                <a:solidFill>
                  <a:srgbClr val="7030A0"/>
                </a:solidFill>
                <a:hlinkClick r:id="rId2"/>
              </a:rPr>
              <a:t>E</a:t>
            </a:r>
            <a:r>
              <a:rPr lang="en-US" sz="4000" dirty="0" smtClean="0">
                <a:solidFill>
                  <a:srgbClr val="7030A0"/>
                </a:solidFill>
                <a:hlinkClick r:id="rId2" tooltip="Write an email"/>
              </a:rPr>
              <a:t>mail</a:t>
            </a:r>
            <a:r>
              <a:rPr lang="en-US" sz="4000" dirty="0" smtClean="0">
                <a:solidFill>
                  <a:srgbClr val="7030A0"/>
                </a:solidFill>
              </a:rPr>
              <a:t> </a:t>
            </a:r>
            <a:endParaRPr lang="ar-SA" sz="4000" dirty="0" smtClean="0">
              <a:solidFill>
                <a:srgbClr val="7030A0"/>
              </a:solidFill>
            </a:endParaRPr>
          </a:p>
          <a:p>
            <a:endParaRPr lang="en-US" sz="4000" dirty="0" smtClean="0"/>
          </a:p>
          <a:p>
            <a:r>
              <a:rPr lang="en-US"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hlinkClick r:id="rId3"/>
              </a:rPr>
              <a:t>aljemabi@yahoo.com</a:t>
            </a:r>
            <a:endParaRPr lang="ar-SA"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grpId="0" nodeType="clickEffect">
                                  <p:stCondLst>
                                    <p:cond delay="0"/>
                                  </p:stCondLst>
                                  <p:childTnLst>
                                    <p:animMotion origin="layout" path="M 0 0  L 0.091 -0.04533  L 0.125 -0.16667  L 0.158 -0.04533  L 0.249 0  L 0.158 0.04533  L 0.125 0.16667  L 0.091 0.04533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8"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0"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لمحتوى 2"/>
          <p:cNvSpPr>
            <a:spLocks noGrp="1"/>
          </p:cNvSpPr>
          <p:nvPr>
            <p:ph idx="1"/>
          </p:nvPr>
        </p:nvSpPr>
        <p:spPr>
          <a:xfrm>
            <a:off x="0" y="357188"/>
            <a:ext cx="9144000" cy="6500812"/>
          </a:xfrm>
        </p:spPr>
        <p:txBody>
          <a:bodyPr/>
          <a:lstStyle/>
          <a:p>
            <a:pPr eaLnBrk="1" hangingPunct="1">
              <a:buFont typeface="Wingdings 2" pitchFamily="18" charset="2"/>
              <a:buNone/>
            </a:pPr>
            <a:endParaRPr lang="ar-SA" dirty="0" smtClean="0"/>
          </a:p>
          <a:p>
            <a:pPr eaLnBrk="1" hangingPunct="1">
              <a:buFont typeface="Wingdings 2" pitchFamily="18" charset="2"/>
              <a:buNone/>
            </a:pPr>
            <a:r>
              <a:rPr lang="ar-SA" dirty="0" smtClean="0"/>
              <a:t>وعليه عند المقارنة مع العنصر الذي يشير إليه المؤشر </a:t>
            </a:r>
            <a:r>
              <a:rPr lang="en-US" dirty="0" smtClean="0">
                <a:cs typeface="Majalla UI"/>
              </a:rPr>
              <a:t>L </a:t>
            </a:r>
            <a:r>
              <a:rPr lang="ar-SA" dirty="0" smtClean="0"/>
              <a:t> وقيمته تساوي </a:t>
            </a:r>
            <a:r>
              <a:rPr lang="en-US" dirty="0" smtClean="0">
                <a:cs typeface="Majalla UI"/>
              </a:rPr>
              <a:t>33</a:t>
            </a:r>
            <a:r>
              <a:rPr lang="ar-SA" dirty="0" smtClean="0"/>
              <a:t> نجده اقل من المحور وهذا يعني زيادة  قيمة المؤشر </a:t>
            </a:r>
            <a:r>
              <a:rPr lang="en-US" dirty="0" smtClean="0">
                <a:cs typeface="Majalla UI"/>
              </a:rPr>
              <a:t>L </a:t>
            </a:r>
            <a:r>
              <a:rPr lang="ar-SA" dirty="0" smtClean="0"/>
              <a:t> بمقدار 1 (أي أن </a:t>
            </a:r>
            <a:r>
              <a:rPr lang="en-US" dirty="0" smtClean="0">
                <a:cs typeface="Majalla UI"/>
              </a:rPr>
              <a:t>L=2</a:t>
            </a:r>
            <a:r>
              <a:rPr lang="ar-SA" dirty="0" smtClean="0"/>
              <a:t>) ليشير إلي العنصر </a:t>
            </a:r>
            <a:r>
              <a:rPr lang="en-US" dirty="0" smtClean="0">
                <a:cs typeface="Majalla UI"/>
              </a:rPr>
              <a:t>A[2]</a:t>
            </a:r>
            <a:r>
              <a:rPr lang="ar-SA" dirty="0" smtClean="0"/>
              <a:t> وقيمته تساوي </a:t>
            </a:r>
            <a:r>
              <a:rPr lang="en-US" dirty="0" smtClean="0">
                <a:cs typeface="Majalla UI"/>
              </a:rPr>
              <a:t>86</a:t>
            </a:r>
            <a:endParaRPr lang="ar-SA" dirty="0" smtClean="0"/>
          </a:p>
          <a:p>
            <a:pPr eaLnBrk="1" hangingPunct="1">
              <a:buFont typeface="Wingdings 2" pitchFamily="18" charset="2"/>
              <a:buNone/>
            </a:pPr>
            <a:r>
              <a:rPr lang="ar-SA" dirty="0" smtClean="0"/>
              <a:t>وعند مقارنتها بالمحور نجدها اكبر منه وعندها تتوقف عملية المقارنة ويمكن توضيح ذلك علي النحو التالي : </a:t>
            </a:r>
            <a:endParaRPr lang="en-US" dirty="0" smtClean="0">
              <a:cs typeface="Majalla UI"/>
            </a:endParaRPr>
          </a:p>
          <a:p>
            <a:pPr eaLnBrk="1" hangingPunct="1">
              <a:buFont typeface="Wingdings 2" pitchFamily="18" charset="2"/>
              <a:buNone/>
            </a:pPr>
            <a:r>
              <a:rPr lang="en-US" dirty="0" smtClean="0">
                <a:cs typeface="Majalla UI"/>
              </a:rPr>
              <a:t/>
            </a:r>
            <a:br>
              <a:rPr lang="en-US" dirty="0" smtClean="0">
                <a:cs typeface="Majalla UI"/>
              </a:rPr>
            </a:br>
            <a:r>
              <a:rPr lang="en-US" dirty="0" smtClean="0">
                <a:cs typeface="Majalla UI"/>
              </a:rPr>
              <a:t>A[1]      A[2]     A[3]     A[4]     A[5]     A[6]     A[7]  A[8]</a:t>
            </a:r>
            <a:br>
              <a:rPr lang="en-US" dirty="0" smtClean="0">
                <a:cs typeface="Majalla UI"/>
              </a:rPr>
            </a:br>
            <a:r>
              <a:rPr lang="en-US" dirty="0" smtClean="0">
                <a:cs typeface="Majalla UI"/>
              </a:rPr>
              <a:t>33         86        92       12        37        48         57      25  </a:t>
            </a:r>
            <a:br>
              <a:rPr lang="en-US" dirty="0" smtClean="0">
                <a:cs typeface="Majalla UI"/>
              </a:rPr>
            </a:br>
            <a:r>
              <a:rPr lang="en-US" dirty="0" smtClean="0">
                <a:cs typeface="Majalla UI"/>
              </a:rPr>
              <a:t>L=2                                                                   R=8 </a:t>
            </a:r>
            <a:br>
              <a:rPr lang="en-US" dirty="0" smtClean="0">
                <a:cs typeface="Majalla UI"/>
              </a:rPr>
            </a:br>
            <a:endParaRPr lang="ar-SA" dirty="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Effect transition="in" filter="wheel(4)">
                                      <p:cBhvr>
                                        <p:cTn id="7" dur="2000"/>
                                        <p:tgtEl>
                                          <p:spTgt spid="501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0178">
                                            <p:txEl>
                                              <p:pRg st="2" end="2"/>
                                            </p:txEl>
                                          </p:spTgt>
                                        </p:tgtEl>
                                        <p:attrNameLst>
                                          <p:attrName>style.visibility</p:attrName>
                                        </p:attrNameLst>
                                      </p:cBhvr>
                                      <p:to>
                                        <p:strVal val="visible"/>
                                      </p:to>
                                    </p:set>
                                    <p:animEffect transition="in" filter="wheel(4)">
                                      <p:cBhvr>
                                        <p:cTn id="12" dur="2000"/>
                                        <p:tgtEl>
                                          <p:spTgt spid="501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0178">
                                            <p:txEl>
                                              <p:pRg st="3" end="3"/>
                                            </p:txEl>
                                          </p:spTgt>
                                        </p:tgtEl>
                                        <p:attrNameLst>
                                          <p:attrName>style.visibility</p:attrName>
                                        </p:attrNameLst>
                                      </p:cBhvr>
                                      <p:to>
                                        <p:strVal val="visible"/>
                                      </p:to>
                                    </p:set>
                                    <p:animEffect transition="in" filter="wheel(4)">
                                      <p:cBhvr>
                                        <p:cTn id="17" dur="2000"/>
                                        <p:tgtEl>
                                          <p:spTgt spid="50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لمحتوى 2"/>
          <p:cNvSpPr>
            <a:spLocks noGrp="1"/>
          </p:cNvSpPr>
          <p:nvPr>
            <p:ph idx="1"/>
          </p:nvPr>
        </p:nvSpPr>
        <p:spPr>
          <a:xfrm>
            <a:off x="0" y="642938"/>
            <a:ext cx="9144000" cy="5643562"/>
          </a:xfrm>
        </p:spPr>
        <p:txBody>
          <a:bodyPr/>
          <a:lstStyle/>
          <a:p>
            <a:pPr eaLnBrk="1" hangingPunct="1"/>
            <a:r>
              <a:rPr lang="ar-SA" sz="3600" b="1" dirty="0" smtClean="0"/>
              <a:t>الخطوة الرابعة:</a:t>
            </a:r>
            <a:endParaRPr lang="en-US" sz="3600" dirty="0" smtClean="0">
              <a:cs typeface="Majalla UI"/>
            </a:endParaRPr>
          </a:p>
          <a:p>
            <a:pPr eaLnBrk="1" hangingPunct="1"/>
            <a:r>
              <a:rPr lang="ar-SA" sz="3600" dirty="0" smtClean="0"/>
              <a:t>تبدأ عملية مقارنة قيمة المؤشر </a:t>
            </a:r>
            <a:r>
              <a:rPr lang="en-US" sz="3600" dirty="0" smtClean="0">
                <a:cs typeface="Majalla UI"/>
              </a:rPr>
              <a:t>R=8</a:t>
            </a:r>
            <a:r>
              <a:rPr lang="ar-SA" sz="3600" dirty="0" smtClean="0"/>
              <a:t> الذي يساوي </a:t>
            </a:r>
            <a:r>
              <a:rPr lang="en-US" sz="3600" dirty="0" smtClean="0">
                <a:cs typeface="Majalla UI"/>
              </a:rPr>
              <a:t>25</a:t>
            </a:r>
            <a:r>
              <a:rPr lang="ar-SA" sz="3600" dirty="0" smtClean="0"/>
              <a:t> مع العنصر </a:t>
            </a:r>
            <a:r>
              <a:rPr lang="en-US" sz="3600" dirty="0" smtClean="0">
                <a:cs typeface="Majalla UI"/>
              </a:rPr>
              <a:t>pivot=37</a:t>
            </a:r>
            <a:r>
              <a:rPr lang="ar-SA" sz="3600" dirty="0" smtClean="0"/>
              <a:t> والهدف هو إيجاد العناصر الأصغر من المحور وذلك لنقلها إلي يساره وتتناقص قيمة </a:t>
            </a:r>
            <a:r>
              <a:rPr lang="en-US" sz="3600" dirty="0" smtClean="0">
                <a:cs typeface="Majalla UI"/>
              </a:rPr>
              <a:t>R </a:t>
            </a:r>
            <a:r>
              <a:rPr lang="ar-SA" sz="3600" dirty="0" smtClean="0"/>
              <a:t> بمقدار 1 في كل مقارنة إذا كانت قيمة العنصر  اكبر من قيمة </a:t>
            </a:r>
            <a:r>
              <a:rPr lang="ar-SA" sz="3600" dirty="0" err="1" smtClean="0"/>
              <a:t>الـ</a:t>
            </a:r>
            <a:r>
              <a:rPr lang="ar-SA" sz="3600" dirty="0" smtClean="0"/>
              <a:t> </a:t>
            </a:r>
            <a:r>
              <a:rPr lang="en-US" sz="3600" dirty="0" smtClean="0">
                <a:cs typeface="Majalla UI"/>
              </a:rPr>
              <a:t>pivot=37 </a:t>
            </a:r>
            <a:r>
              <a:rPr lang="ar-SA" sz="3600" dirty="0" smtClean="0"/>
              <a:t> ليشير إلي العنصر التالي ويترك العنصر في مكانه وتتوقف عملية المقارنة عند الوصول إلي عنصر قيمته اقل من قيمة</a:t>
            </a:r>
            <a:r>
              <a:rPr lang="en-US" sz="3600" dirty="0" smtClean="0">
                <a:cs typeface="Majalla UI"/>
              </a:rPr>
              <a:t>pivot =37</a:t>
            </a:r>
            <a:r>
              <a:rPr lang="ar-SA" sz="3600" dirty="0" smtClean="0"/>
              <a:t> وهذا يعني إن مثل هذه القيمة يجب إن تكون إلي يسار المحور ( القطب)</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wheel(4)">
                                      <p:cBhvr>
                                        <p:cTn id="7" dur="20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wheel(4)">
                                      <p:cBhvr>
                                        <p:cTn id="12" dur="2000"/>
                                        <p:tgtEl>
                                          <p:spTgt spid="512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لمحتوى 2"/>
          <p:cNvSpPr>
            <a:spLocks noGrp="1"/>
          </p:cNvSpPr>
          <p:nvPr>
            <p:ph idx="1"/>
          </p:nvPr>
        </p:nvSpPr>
        <p:spPr>
          <a:xfrm>
            <a:off x="0" y="857250"/>
            <a:ext cx="9144000" cy="5268913"/>
          </a:xfrm>
        </p:spPr>
        <p:txBody>
          <a:bodyPr/>
          <a:lstStyle/>
          <a:p>
            <a:pPr eaLnBrk="1" hangingPunct="1"/>
            <a:r>
              <a:rPr lang="ar-SA" dirty="0" smtClean="0"/>
              <a:t>وعليه عند المقارنة مع العنصر الذي يشير إليه المؤشر </a:t>
            </a:r>
            <a:r>
              <a:rPr lang="en-US" dirty="0" smtClean="0">
                <a:cs typeface="Majalla UI"/>
              </a:rPr>
              <a:t>R</a:t>
            </a:r>
            <a:r>
              <a:rPr lang="ar-SA" dirty="0" smtClean="0"/>
              <a:t> وقيمته تساوي </a:t>
            </a:r>
            <a:r>
              <a:rPr lang="en-US" dirty="0" smtClean="0">
                <a:cs typeface="Majalla UI"/>
              </a:rPr>
              <a:t>25</a:t>
            </a:r>
            <a:r>
              <a:rPr lang="ar-SA" dirty="0" smtClean="0"/>
              <a:t> نجده اصغر من المحور وعندها تتوقف عملية المقارنة ويمكن توضيح ذلك علي النحو التالي :</a:t>
            </a:r>
            <a:endParaRPr lang="en-US" dirty="0" smtClean="0">
              <a:cs typeface="Majalla UI"/>
            </a:endParaRPr>
          </a:p>
          <a:p>
            <a:pPr eaLnBrk="1" hangingPunct="1"/>
            <a:r>
              <a:rPr lang="ar-SA" b="1" dirty="0" smtClean="0"/>
              <a:t> </a:t>
            </a:r>
            <a:endParaRPr lang="en-US" b="1" dirty="0" smtClean="0">
              <a:cs typeface="Majalla UI"/>
            </a:endParaRPr>
          </a:p>
          <a:p>
            <a:pPr eaLnBrk="1" hangingPunct="1"/>
            <a:r>
              <a:rPr lang="en-US" dirty="0" smtClean="0">
                <a:cs typeface="Majalla UI"/>
              </a:rPr>
              <a:t>A[1]      A[2]     A[3]     A[4]     A[5]     A[6]     A[7]  A[8]</a:t>
            </a:r>
          </a:p>
          <a:p>
            <a:pPr eaLnBrk="1" hangingPunct="1"/>
            <a:r>
              <a:rPr lang="en-US" dirty="0" smtClean="0">
                <a:cs typeface="Majalla UI"/>
              </a:rPr>
              <a:t>33         86        92       12        37        48         57       25  </a:t>
            </a:r>
          </a:p>
          <a:p>
            <a:pPr eaLnBrk="1" hangingPunct="1"/>
            <a:r>
              <a:rPr lang="en-US" dirty="0" smtClean="0">
                <a:cs typeface="Majalla UI"/>
              </a:rPr>
              <a:t>L=2                                                                   R=8 </a:t>
            </a:r>
          </a:p>
          <a:p>
            <a:pPr eaLnBrk="1" hangingPunct="1"/>
            <a:r>
              <a:rPr lang="ar-SA" b="1" dirty="0" smtClean="0"/>
              <a:t> </a:t>
            </a:r>
            <a:endParaRPr lang="en-US" dirty="0" smtClean="0">
              <a:cs typeface="Majalla UI"/>
            </a:endParaRPr>
          </a:p>
          <a:p>
            <a:pPr eaLnBrk="1" hangingPunct="1">
              <a:buFont typeface="Wingdings 2" pitchFamily="18" charset="2"/>
              <a:buNone/>
            </a:pPr>
            <a:endParaRPr lang="ar-SA" dirty="0" smtClean="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wheel(4)">
                                      <p:cBhvr>
                                        <p:cTn id="7" dur="20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wheel(4)">
                                      <p:cBhvr>
                                        <p:cTn id="12" dur="2000"/>
                                        <p:tgtEl>
                                          <p:spTgt spid="52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wheel(4)">
                                      <p:cBhvr>
                                        <p:cTn id="17" dur="2000"/>
                                        <p:tgtEl>
                                          <p:spTgt spid="52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wheel(4)">
                                      <p:cBhvr>
                                        <p:cTn id="22" dur="2000"/>
                                        <p:tgtEl>
                                          <p:spTgt spid="52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2226">
                                            <p:txEl>
                                              <p:pRg st="4" end="4"/>
                                            </p:txEl>
                                          </p:spTgt>
                                        </p:tgtEl>
                                        <p:attrNameLst>
                                          <p:attrName>style.visibility</p:attrName>
                                        </p:attrNameLst>
                                      </p:cBhvr>
                                      <p:to>
                                        <p:strVal val="visible"/>
                                      </p:to>
                                    </p:set>
                                    <p:animEffect transition="in" filter="wheel(4)">
                                      <p:cBhvr>
                                        <p:cTn id="27" dur="2000"/>
                                        <p:tgtEl>
                                          <p:spTgt spid="52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2226">
                                            <p:txEl>
                                              <p:pRg st="5" end="5"/>
                                            </p:txEl>
                                          </p:spTgt>
                                        </p:tgtEl>
                                        <p:attrNameLst>
                                          <p:attrName>style.visibility</p:attrName>
                                        </p:attrNameLst>
                                      </p:cBhvr>
                                      <p:to>
                                        <p:strVal val="visible"/>
                                      </p:to>
                                    </p:set>
                                    <p:animEffect transition="in" filter="wheel(4)">
                                      <p:cBhvr>
                                        <p:cTn id="32" dur="20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لمحتوى 2"/>
          <p:cNvSpPr>
            <a:spLocks noGrp="1"/>
          </p:cNvSpPr>
          <p:nvPr>
            <p:ph idx="1"/>
          </p:nvPr>
        </p:nvSpPr>
        <p:spPr>
          <a:xfrm>
            <a:off x="0" y="500063"/>
            <a:ext cx="9144000" cy="6357937"/>
          </a:xfrm>
        </p:spPr>
        <p:txBody>
          <a:bodyPr/>
          <a:lstStyle/>
          <a:p>
            <a:pPr eaLnBrk="1" hangingPunct="1"/>
            <a:r>
              <a:rPr lang="ar-SA" b="1" dirty="0" smtClean="0"/>
              <a:t>الخطوة الخامسة:</a:t>
            </a:r>
            <a:endParaRPr lang="en-US" dirty="0" smtClean="0">
              <a:cs typeface="Majalla UI"/>
            </a:endParaRPr>
          </a:p>
          <a:p>
            <a:pPr eaLnBrk="1" hangingPunct="1"/>
            <a:r>
              <a:rPr lang="ar-SA" dirty="0" smtClean="0"/>
              <a:t>نجد في الخطوات  السابقة تم إيجاد عنصرين يجب تبديلهما ليصبح كل منهما في مكانه الصحيح بالنسبة إلي القيمة المحور وفي كل مرة يتم فيها تبديل عنصرين مع بعضيهما البعض يجب أن تزيد قيمة المؤشر </a:t>
            </a:r>
            <a:r>
              <a:rPr lang="en-US" dirty="0" smtClean="0">
                <a:cs typeface="Majalla UI"/>
              </a:rPr>
              <a:t>L </a:t>
            </a:r>
            <a:r>
              <a:rPr lang="ar-SA" dirty="0" smtClean="0"/>
              <a:t> بمقدار </a:t>
            </a:r>
            <a:r>
              <a:rPr lang="en-US" dirty="0" smtClean="0">
                <a:cs typeface="Majalla UI"/>
              </a:rPr>
              <a:t>1</a:t>
            </a:r>
            <a:r>
              <a:rPr lang="ar-SA" dirty="0" smtClean="0"/>
              <a:t> ويمكن توضيح ذلك علي النحو التالي :</a:t>
            </a:r>
          </a:p>
          <a:p>
            <a:pPr eaLnBrk="1" hangingPunct="1">
              <a:buFont typeface="Wingdings 2" pitchFamily="18" charset="2"/>
              <a:buNone/>
            </a:pPr>
            <a:r>
              <a:rPr lang="ar-SA" dirty="0" smtClean="0"/>
              <a:t> </a:t>
            </a:r>
            <a:endParaRPr lang="en-US" dirty="0" smtClean="0">
              <a:cs typeface="Majalla UI"/>
            </a:endParaRPr>
          </a:p>
          <a:p>
            <a:pPr eaLnBrk="1" hangingPunct="1"/>
            <a:r>
              <a:rPr lang="en-US" dirty="0" smtClean="0">
                <a:cs typeface="Majalla UI"/>
              </a:rPr>
              <a:t>A[1]      A[2]     A[3]     A[4]     A[5]     A[6]     A[7]  A[8]</a:t>
            </a:r>
          </a:p>
          <a:p>
            <a:pPr eaLnBrk="1" hangingPunct="1"/>
            <a:r>
              <a:rPr lang="en-US" dirty="0" smtClean="0">
                <a:cs typeface="Majalla UI"/>
              </a:rPr>
              <a:t>33        25        92       12        37        48          57      86</a:t>
            </a:r>
          </a:p>
          <a:p>
            <a:pPr eaLnBrk="1" hangingPunct="1"/>
            <a:r>
              <a:rPr lang="en-US" dirty="0" smtClean="0">
                <a:cs typeface="Majalla UI"/>
              </a:rPr>
              <a:t>L=3                                           R=7          </a:t>
            </a:r>
            <a:endParaRPr lang="ar-SA"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heel(4)">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heel(4)">
                                      <p:cBhvr>
                                        <p:cTn id="12" dur="20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heel(4)">
                                      <p:cBhvr>
                                        <p:cTn id="17" dur="20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wheel(4)">
                                      <p:cBhvr>
                                        <p:cTn id="22" dur="20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wheel(4)">
                                      <p:cBhvr>
                                        <p:cTn id="27" dur="2000"/>
                                        <p:tgtEl>
                                          <p:spTgt spid="53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3250">
                                            <p:txEl>
                                              <p:pRg st="5" end="5"/>
                                            </p:txEl>
                                          </p:spTgt>
                                        </p:tgtEl>
                                        <p:attrNameLst>
                                          <p:attrName>style.visibility</p:attrName>
                                        </p:attrNameLst>
                                      </p:cBhvr>
                                      <p:to>
                                        <p:strVal val="visible"/>
                                      </p:to>
                                    </p:set>
                                    <p:animEffect transition="in" filter="wheel(4)">
                                      <p:cBhvr>
                                        <p:cTn id="32" dur="2000"/>
                                        <p:tgtEl>
                                          <p:spTgt spid="53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3987"/>
          </a:xfrm>
        </p:spPr>
        <p:txBody>
          <a:bodyPr>
            <a:normAutofit fontScale="90000"/>
          </a:bodyPr>
          <a:lstStyle/>
          <a:p>
            <a:pPr eaLnBrk="1" fontAlgn="auto" hangingPunct="1">
              <a:spcAft>
                <a:spcPts val="0"/>
              </a:spcAft>
              <a:defRPr/>
            </a:pPr>
            <a:endParaRPr lang="ar-SA" dirty="0"/>
          </a:p>
        </p:txBody>
      </p:sp>
      <p:sp>
        <p:nvSpPr>
          <p:cNvPr id="54275" name="عنصر نائب للمحتوى 2"/>
          <p:cNvSpPr>
            <a:spLocks noGrp="1"/>
          </p:cNvSpPr>
          <p:nvPr>
            <p:ph idx="1"/>
          </p:nvPr>
        </p:nvSpPr>
        <p:spPr>
          <a:xfrm>
            <a:off x="0" y="571500"/>
            <a:ext cx="9144000" cy="6286500"/>
          </a:xfrm>
        </p:spPr>
        <p:txBody>
          <a:bodyPr/>
          <a:lstStyle/>
          <a:p>
            <a:pPr eaLnBrk="1" hangingPunct="1">
              <a:buFont typeface="Wingdings 2" pitchFamily="18" charset="2"/>
              <a:buNone/>
            </a:pPr>
            <a:r>
              <a:rPr lang="ar-SA" dirty="0" smtClean="0"/>
              <a:t>  </a:t>
            </a:r>
          </a:p>
          <a:p>
            <a:pPr eaLnBrk="1" hangingPunct="1">
              <a:buFont typeface="Wingdings 2" pitchFamily="18" charset="2"/>
              <a:buNone/>
            </a:pPr>
            <a:r>
              <a:rPr lang="ar-SA" dirty="0" smtClean="0"/>
              <a:t> ومن ثم بتكرار الخطوة السابقة نجد أن المؤشر </a:t>
            </a:r>
            <a:r>
              <a:rPr lang="en-US" dirty="0" smtClean="0">
                <a:cs typeface="Majalla UI"/>
              </a:rPr>
              <a:t> L</a:t>
            </a:r>
            <a:r>
              <a:rPr lang="ar-SA" dirty="0" smtClean="0"/>
              <a:t> يشير إلي العنصر </a:t>
            </a:r>
            <a:r>
              <a:rPr lang="en-US" dirty="0" smtClean="0">
                <a:cs typeface="Majalla UI"/>
              </a:rPr>
              <a:t>A[3]</a:t>
            </a:r>
            <a:r>
              <a:rPr lang="ar-SA" dirty="0" smtClean="0"/>
              <a:t> وقيمته تساوي </a:t>
            </a:r>
            <a:r>
              <a:rPr lang="en-US" dirty="0" smtClean="0">
                <a:cs typeface="Majalla UI"/>
              </a:rPr>
              <a:t>92</a:t>
            </a:r>
            <a:r>
              <a:rPr lang="ar-SA" dirty="0" smtClean="0"/>
              <a:t> وعند مقارنتها بالمحور اكبر منه وعندها تتوقف عملية المقارنة وننتقل إلي المؤشر </a:t>
            </a:r>
            <a:r>
              <a:rPr lang="en-US" dirty="0" smtClean="0">
                <a:cs typeface="Majalla UI"/>
              </a:rPr>
              <a:t>R </a:t>
            </a:r>
            <a:r>
              <a:rPr lang="ar-SA" dirty="0" smtClean="0"/>
              <a:t>الذي يشير إلي العنصر</a:t>
            </a:r>
            <a:r>
              <a:rPr lang="en-US" dirty="0" smtClean="0">
                <a:cs typeface="Majalla UI"/>
              </a:rPr>
              <a:t>A[7]</a:t>
            </a:r>
            <a:r>
              <a:rPr lang="ar-SA" dirty="0" smtClean="0"/>
              <a:t>وقيمته تساوي </a:t>
            </a:r>
            <a:r>
              <a:rPr lang="en-US" dirty="0" smtClean="0">
                <a:cs typeface="Majalla UI"/>
              </a:rPr>
              <a:t>57 </a:t>
            </a:r>
            <a:r>
              <a:rPr lang="ar-SA" dirty="0" smtClean="0"/>
              <a:t> وعند مقارنتها بالمحور نجدها اكبر منه لذا تنقص قيمة المؤشر </a:t>
            </a:r>
            <a:r>
              <a:rPr lang="en-US" dirty="0" smtClean="0">
                <a:cs typeface="Majalla UI"/>
              </a:rPr>
              <a:t>R </a:t>
            </a:r>
            <a:r>
              <a:rPr lang="ar-SA" dirty="0" smtClean="0"/>
              <a:t> ليشير إلي العنصر </a:t>
            </a:r>
            <a:r>
              <a:rPr lang="en-US" dirty="0" smtClean="0">
                <a:cs typeface="Majalla UI"/>
              </a:rPr>
              <a:t>A[6] </a:t>
            </a:r>
            <a:r>
              <a:rPr lang="ar-SA" dirty="0" smtClean="0"/>
              <a:t> وقيمته تساوي </a:t>
            </a:r>
            <a:r>
              <a:rPr lang="en-US" dirty="0" smtClean="0">
                <a:cs typeface="Majalla UI"/>
              </a:rPr>
              <a:t>48</a:t>
            </a:r>
            <a:r>
              <a:rPr lang="ar-SA" dirty="0" smtClean="0"/>
              <a:t> وعند مقارنتها بالمحور نجدها اكبر منه لذا تنقص قيمة المؤشر </a:t>
            </a:r>
            <a:r>
              <a:rPr lang="en-US" dirty="0" smtClean="0">
                <a:cs typeface="Majalla UI"/>
              </a:rPr>
              <a:t>R</a:t>
            </a:r>
            <a:r>
              <a:rPr lang="ar-SA" dirty="0" smtClean="0"/>
              <a:t> مرة أخري لتشير إلي العنصر  </a:t>
            </a:r>
            <a:r>
              <a:rPr lang="en-US" dirty="0" smtClean="0">
                <a:cs typeface="Majalla UI"/>
              </a:rPr>
              <a:t>A[5]</a:t>
            </a:r>
            <a:r>
              <a:rPr lang="ar-SA" dirty="0" smtClean="0"/>
              <a:t> وقيمته تساوي </a:t>
            </a:r>
            <a:r>
              <a:rPr lang="en-US" dirty="0" smtClean="0">
                <a:cs typeface="Majalla UI"/>
              </a:rPr>
              <a:t>37 </a:t>
            </a:r>
            <a:r>
              <a:rPr lang="ar-SA" dirty="0" smtClean="0"/>
              <a:t>وعند مقارنتها نجدها اقل منه أو  تساويه وعندها تتوقف عملية المقارنة.</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heel(4)">
                                      <p:cBhvr>
                                        <p:cTn id="7" dur="2000"/>
                                        <p:tgtEl>
                                          <p:spTgt spid="54275">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wheel(4)">
                                      <p:cBhvr>
                                        <p:cTn id="10" dur="2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لمحتوى 2"/>
          <p:cNvSpPr>
            <a:spLocks noGrp="1"/>
          </p:cNvSpPr>
          <p:nvPr>
            <p:ph idx="1"/>
          </p:nvPr>
        </p:nvSpPr>
        <p:spPr>
          <a:xfrm>
            <a:off x="0" y="571500"/>
            <a:ext cx="9144000" cy="6286500"/>
          </a:xfrm>
        </p:spPr>
        <p:txBody>
          <a:bodyPr/>
          <a:lstStyle/>
          <a:p>
            <a:pPr eaLnBrk="1" hangingPunct="1">
              <a:buFont typeface="Wingdings 2" pitchFamily="18" charset="2"/>
              <a:buNone/>
            </a:pPr>
            <a:endParaRPr lang="ar-SA" dirty="0" smtClean="0"/>
          </a:p>
          <a:p>
            <a:pPr eaLnBrk="1" hangingPunct="1"/>
            <a:r>
              <a:rPr lang="ar-SA" dirty="0" smtClean="0"/>
              <a:t>إذن تم إيجاد عنصرين يجب تبديلهما ليصبح كل منهما في مكانه الصحيح بالنسبة إلى القيمة المحور وعندها يجب </a:t>
            </a:r>
            <a:r>
              <a:rPr lang="ar-SA" dirty="0" err="1" smtClean="0"/>
              <a:t>ان</a:t>
            </a:r>
            <a:r>
              <a:rPr lang="ar-SA" dirty="0" smtClean="0"/>
              <a:t> تزيد قيمة المؤشر </a:t>
            </a:r>
            <a:r>
              <a:rPr lang="en-US" dirty="0" smtClean="0">
                <a:cs typeface="Majalla UI"/>
              </a:rPr>
              <a:t>L</a:t>
            </a:r>
            <a:r>
              <a:rPr lang="ar-SA" dirty="0" smtClean="0"/>
              <a:t> بمقدار واحد وتنقص قيمه المؤشر </a:t>
            </a:r>
            <a:r>
              <a:rPr lang="en-US" dirty="0" smtClean="0">
                <a:cs typeface="Majalla UI"/>
              </a:rPr>
              <a:t>R</a:t>
            </a:r>
            <a:r>
              <a:rPr lang="ar-SA" dirty="0" smtClean="0"/>
              <a:t> بمقدار واحد ويمكن توضيح ذلك علي النحو التالي: </a:t>
            </a:r>
          </a:p>
          <a:p>
            <a:pPr eaLnBrk="1" hangingPunct="1">
              <a:buFont typeface="Wingdings 2" pitchFamily="18" charset="2"/>
              <a:buNone/>
            </a:pPr>
            <a:endParaRPr lang="en-US" dirty="0" smtClean="0">
              <a:cs typeface="Majalla UI"/>
            </a:endParaRPr>
          </a:p>
          <a:p>
            <a:pPr eaLnBrk="1" hangingPunct="1"/>
            <a:r>
              <a:rPr lang="en-US" dirty="0" smtClean="0">
                <a:cs typeface="Majalla UI"/>
              </a:rPr>
              <a:t>A[1]      A[2]     A[3]     A[4]     A[5]     A[6]     A[7] A[8]</a:t>
            </a:r>
          </a:p>
          <a:p>
            <a:pPr eaLnBrk="1" hangingPunct="1"/>
            <a:r>
              <a:rPr lang="en-US" dirty="0" smtClean="0">
                <a:cs typeface="Majalla UI"/>
              </a:rPr>
              <a:t>33        25        37       12        92        48          57       86</a:t>
            </a:r>
          </a:p>
          <a:p>
            <a:pPr eaLnBrk="1" hangingPunct="1"/>
            <a:r>
              <a:rPr lang="en-US" dirty="0" smtClean="0">
                <a:cs typeface="Majalla UI"/>
              </a:rPr>
              <a:t>L=R =4                                                 </a:t>
            </a:r>
          </a:p>
          <a:p>
            <a:pPr eaLnBrk="1" hangingPunct="1">
              <a:buFont typeface="Wingdings 2" pitchFamily="18" charset="2"/>
              <a:buNone/>
            </a:pPr>
            <a:endParaRPr lang="ar-SA"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animEffect transition="in" filter="wheel(4)">
                                      <p:cBhvr>
                                        <p:cTn id="7" dur="2000"/>
                                        <p:tgtEl>
                                          <p:spTgt spid="552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5298">
                                            <p:txEl>
                                              <p:pRg st="3" end="3"/>
                                            </p:txEl>
                                          </p:spTgt>
                                        </p:tgtEl>
                                        <p:attrNameLst>
                                          <p:attrName>style.visibility</p:attrName>
                                        </p:attrNameLst>
                                      </p:cBhvr>
                                      <p:to>
                                        <p:strVal val="visible"/>
                                      </p:to>
                                    </p:set>
                                    <p:animEffect transition="in" filter="wheel(4)">
                                      <p:cBhvr>
                                        <p:cTn id="12" dur="2000"/>
                                        <p:tgtEl>
                                          <p:spTgt spid="552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5298">
                                            <p:txEl>
                                              <p:pRg st="4" end="4"/>
                                            </p:txEl>
                                          </p:spTgt>
                                        </p:tgtEl>
                                        <p:attrNameLst>
                                          <p:attrName>style.visibility</p:attrName>
                                        </p:attrNameLst>
                                      </p:cBhvr>
                                      <p:to>
                                        <p:strVal val="visible"/>
                                      </p:to>
                                    </p:set>
                                    <p:animEffect transition="in" filter="wheel(4)">
                                      <p:cBhvr>
                                        <p:cTn id="17" dur="2000"/>
                                        <p:tgtEl>
                                          <p:spTgt spid="552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5298">
                                            <p:txEl>
                                              <p:pRg st="5" end="5"/>
                                            </p:txEl>
                                          </p:spTgt>
                                        </p:tgtEl>
                                        <p:attrNameLst>
                                          <p:attrName>style.visibility</p:attrName>
                                        </p:attrNameLst>
                                      </p:cBhvr>
                                      <p:to>
                                        <p:strVal val="visible"/>
                                      </p:to>
                                    </p:set>
                                    <p:animEffect transition="in" filter="wheel(4)">
                                      <p:cBhvr>
                                        <p:cTn id="22" dur="2000"/>
                                        <p:tgtEl>
                                          <p:spTgt spid="55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لمحتوى 2"/>
          <p:cNvSpPr>
            <a:spLocks noGrp="1"/>
          </p:cNvSpPr>
          <p:nvPr>
            <p:ph idx="1"/>
          </p:nvPr>
        </p:nvSpPr>
        <p:spPr>
          <a:xfrm>
            <a:off x="0" y="928688"/>
            <a:ext cx="9144000" cy="5429250"/>
          </a:xfrm>
        </p:spPr>
        <p:txBody>
          <a:bodyPr/>
          <a:lstStyle/>
          <a:p>
            <a:pPr eaLnBrk="1" hangingPunct="1"/>
            <a:r>
              <a:rPr lang="ar-SA" dirty="0" smtClean="0"/>
              <a:t>أصبحت الآن قيمة</a:t>
            </a:r>
            <a:r>
              <a:rPr lang="en-US" dirty="0" smtClean="0">
                <a:cs typeface="Majalla UI"/>
              </a:rPr>
              <a:t> R=L=4</a:t>
            </a:r>
            <a:r>
              <a:rPr lang="ar-SA" dirty="0" smtClean="0"/>
              <a:t> وهذا يعني انتهاء الجولة الأولي من هذه الخوارزمية حيث تصبح القائمة مرتبة جزئياً ومقسمة إلي  مجموعتين كالأتي:</a:t>
            </a:r>
            <a:endParaRPr lang="en-US" dirty="0" smtClean="0">
              <a:cs typeface="Majalla UI"/>
            </a:endParaRPr>
          </a:p>
          <a:p>
            <a:pPr eaLnBrk="1" hangingPunct="1"/>
            <a:r>
              <a:rPr lang="ar-SA" b="1" dirty="0" smtClean="0"/>
              <a:t>المجموعة الأولي</a:t>
            </a:r>
            <a:r>
              <a:rPr lang="ar-SA" dirty="0" smtClean="0"/>
              <a:t> :</a:t>
            </a:r>
            <a:r>
              <a:rPr lang="en-US" dirty="0" smtClean="0">
                <a:cs typeface="Majalla UI"/>
              </a:rPr>
              <a:t>33    25   37  12     </a:t>
            </a:r>
          </a:p>
          <a:p>
            <a:pPr eaLnBrk="1" hangingPunct="1"/>
            <a:r>
              <a:rPr lang="ar-SA" b="1" dirty="0" smtClean="0"/>
              <a:t>المجموعة الثانية</a:t>
            </a:r>
            <a:r>
              <a:rPr lang="ar-SA" dirty="0" smtClean="0"/>
              <a:t> :     </a:t>
            </a:r>
            <a:r>
              <a:rPr lang="en-US" dirty="0" smtClean="0">
                <a:cs typeface="Majalla UI"/>
              </a:rPr>
              <a:t>92   48   57   86</a:t>
            </a:r>
          </a:p>
          <a:p>
            <a:pPr eaLnBrk="1" hangingPunct="1"/>
            <a:r>
              <a:rPr lang="ar-SA" dirty="0" smtClean="0"/>
              <a:t>نكرر جميع الخطوات السابقة علي القائمتين الجزئيتين الجديدتين ونبدأ بالقائمة الأولي ونحدد </a:t>
            </a:r>
            <a:r>
              <a:rPr lang="ar-SA" b="1" dirty="0" smtClean="0"/>
              <a:t>كخطوة أولي</a:t>
            </a:r>
            <a:r>
              <a:rPr lang="ar-SA" dirty="0" smtClean="0"/>
              <a:t> العنصر </a:t>
            </a:r>
            <a:r>
              <a:rPr lang="en-US" dirty="0" smtClean="0">
                <a:cs typeface="Majalla UI"/>
              </a:rPr>
              <a:t>pivot </a:t>
            </a:r>
            <a:r>
              <a:rPr lang="ar-SA" dirty="0" smtClean="0"/>
              <a:t>ويفضل أن يكون العنصر الأوسط في القائمة وفي هذا المثال نجد أن العنصر الأوسط في القائمة وهو العنصر </a:t>
            </a:r>
            <a:r>
              <a:rPr lang="en-US" dirty="0" smtClean="0">
                <a:cs typeface="Majalla UI"/>
              </a:rPr>
              <a:t>A[3]</a:t>
            </a:r>
            <a:r>
              <a:rPr lang="ar-SA" dirty="0" smtClean="0"/>
              <a:t>وقيمته تساوي </a:t>
            </a:r>
            <a:r>
              <a:rPr lang="en-US" dirty="0" smtClean="0">
                <a:cs typeface="Majalla UI"/>
              </a:rPr>
              <a:t>37</a:t>
            </a:r>
            <a:r>
              <a:rPr lang="ar-SA" dirty="0" smtClean="0"/>
              <a:t> .</a:t>
            </a:r>
            <a:endParaRPr lang="en-US" dirty="0" smtClean="0">
              <a:cs typeface="Majalla UI"/>
            </a:endParaRPr>
          </a:p>
          <a:p>
            <a:pPr eaLnBrk="1" hangingPunct="1">
              <a:buFont typeface="Wingdings 2" pitchFamily="18" charset="2"/>
              <a:buNone/>
            </a:pPr>
            <a:endParaRPr lang="ar-SA"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wheel(4)">
                                      <p:cBhvr>
                                        <p:cTn id="7" dur="20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wheel(4)">
                                      <p:cBhvr>
                                        <p:cTn id="12" dur="20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wheel(4)">
                                      <p:cBhvr>
                                        <p:cTn id="17" dur="20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wheel(4)">
                                      <p:cBhvr>
                                        <p:cTn id="22" dur="20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لمحتوى 2"/>
          <p:cNvSpPr>
            <a:spLocks noGrp="1"/>
          </p:cNvSpPr>
          <p:nvPr>
            <p:ph idx="1"/>
          </p:nvPr>
        </p:nvSpPr>
        <p:spPr>
          <a:xfrm>
            <a:off x="0" y="642938"/>
            <a:ext cx="9144000" cy="6215062"/>
          </a:xfrm>
        </p:spPr>
        <p:txBody>
          <a:bodyPr/>
          <a:lstStyle/>
          <a:p>
            <a:pPr eaLnBrk="1" hangingPunct="1"/>
            <a:r>
              <a:rPr lang="en-US" dirty="0" smtClean="0">
                <a:cs typeface="Majalla UI"/>
              </a:rPr>
              <a:t>A[1]      A[2]     A[3]     A[4]     A[5]     A[6]     A[7]  A[8]</a:t>
            </a:r>
          </a:p>
          <a:p>
            <a:pPr eaLnBrk="1" hangingPunct="1">
              <a:buFont typeface="Wingdings 2" pitchFamily="18" charset="2"/>
              <a:buNone/>
            </a:pPr>
            <a:r>
              <a:rPr lang="en-US" dirty="0" smtClean="0">
                <a:cs typeface="Majalla UI"/>
              </a:rPr>
              <a:t>33        25        37       12        </a:t>
            </a:r>
            <a:r>
              <a:rPr lang="en-US" u="sng" dirty="0" smtClean="0">
                <a:cs typeface="Majalla UI"/>
              </a:rPr>
              <a:t>92        48          57       86</a:t>
            </a:r>
          </a:p>
          <a:p>
            <a:pPr eaLnBrk="1" hangingPunct="1"/>
            <a:endParaRPr lang="ar-SA" dirty="0" smtClean="0"/>
          </a:p>
          <a:p>
            <a:pPr eaLnBrk="1" hangingPunct="1"/>
            <a:r>
              <a:rPr lang="ar-SA" dirty="0" smtClean="0"/>
              <a:t>وفي الخطوة الثانية يتم تعيين مؤشرين </a:t>
            </a:r>
            <a:r>
              <a:rPr lang="en-US" dirty="0" smtClean="0">
                <a:cs typeface="Majalla UI"/>
              </a:rPr>
              <a:t>R</a:t>
            </a:r>
            <a:r>
              <a:rPr lang="ar-SA" dirty="0" smtClean="0"/>
              <a:t>و</a:t>
            </a:r>
            <a:r>
              <a:rPr lang="en-US" dirty="0" smtClean="0">
                <a:cs typeface="Majalla UI"/>
              </a:rPr>
              <a:t>L </a:t>
            </a:r>
            <a:r>
              <a:rPr lang="ar-SA" dirty="0" smtClean="0"/>
              <a:t>  بحيث يشير المؤشر </a:t>
            </a:r>
            <a:r>
              <a:rPr lang="en-US" dirty="0" smtClean="0">
                <a:cs typeface="Majalla UI"/>
              </a:rPr>
              <a:t>L </a:t>
            </a:r>
            <a:r>
              <a:rPr lang="ar-SA" dirty="0" smtClean="0"/>
              <a:t>إلي بداية القائمة (أي بداية القيمة المبدئية للمؤشر </a:t>
            </a:r>
            <a:r>
              <a:rPr lang="en-US" dirty="0" smtClean="0">
                <a:cs typeface="Majalla UI"/>
              </a:rPr>
              <a:t>L </a:t>
            </a:r>
            <a:r>
              <a:rPr lang="ar-SA" dirty="0" smtClean="0"/>
              <a:t>تساوي 1) ويشير المؤشر </a:t>
            </a:r>
            <a:r>
              <a:rPr lang="en-US" dirty="0" smtClean="0">
                <a:cs typeface="Majalla UI"/>
              </a:rPr>
              <a:t>R </a:t>
            </a:r>
            <a:r>
              <a:rPr lang="ar-SA" dirty="0" smtClean="0"/>
              <a:t>إلي نهاية القائمة الأولي (أي القيمة المبدئية للمؤشر </a:t>
            </a:r>
            <a:r>
              <a:rPr lang="en-US" dirty="0" smtClean="0">
                <a:cs typeface="Majalla UI"/>
              </a:rPr>
              <a:t>R </a:t>
            </a:r>
            <a:r>
              <a:rPr lang="ar-SA" dirty="0" smtClean="0"/>
              <a:t>تساوي </a:t>
            </a:r>
            <a:r>
              <a:rPr lang="en-US" dirty="0" smtClean="0">
                <a:cs typeface="Majalla UI"/>
              </a:rPr>
              <a:t>4</a:t>
            </a:r>
            <a:r>
              <a:rPr lang="ar-SA" dirty="0" smtClean="0"/>
              <a:t> ) ويمكن توضيح ذلك علي النحو التالي :</a:t>
            </a:r>
          </a:p>
          <a:p>
            <a:pPr eaLnBrk="1" hangingPunct="1"/>
            <a:endParaRPr lang="ar-SA" dirty="0" smtClean="0"/>
          </a:p>
          <a:p>
            <a:pPr eaLnBrk="1" hangingPunct="1"/>
            <a:r>
              <a:rPr lang="en-US" dirty="0" smtClean="0">
                <a:cs typeface="Majalla UI"/>
              </a:rPr>
              <a:t>A[1]      A[2]     A[3]     A[4]     A[5]     A[6]     A[7]  A[8]</a:t>
            </a:r>
          </a:p>
          <a:p>
            <a:pPr eaLnBrk="1" hangingPunct="1"/>
            <a:r>
              <a:rPr lang="en-US" dirty="0" smtClean="0">
                <a:cs typeface="Majalla UI"/>
              </a:rPr>
              <a:t>33        25        37       12        </a:t>
            </a:r>
            <a:r>
              <a:rPr lang="en-US" u="sng" dirty="0" smtClean="0">
                <a:cs typeface="Majalla UI"/>
              </a:rPr>
              <a:t>92        48          57      86</a:t>
            </a:r>
          </a:p>
          <a:p>
            <a:pPr eaLnBrk="1" hangingPunct="1"/>
            <a:r>
              <a:rPr lang="en-US" dirty="0" smtClean="0">
                <a:cs typeface="Majalla UI"/>
              </a:rPr>
              <a:t>L=1                                 R=4                                   </a:t>
            </a:r>
          </a:p>
          <a:p>
            <a:pPr eaLnBrk="1" hangingPunct="1"/>
            <a:endParaRPr lang="en-US" dirty="0" smtClean="0">
              <a:cs typeface="Majalla UI"/>
            </a:endParaRPr>
          </a:p>
          <a:p>
            <a:pPr eaLnBrk="1" hangingPunct="1">
              <a:buFont typeface="Wingdings 2" pitchFamily="18" charset="2"/>
              <a:buNone/>
            </a:pPr>
            <a:endParaRPr lang="ar-SA" dirty="0" smtClean="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wheel(4)">
                                      <p:cBhvr>
                                        <p:cTn id="7" dur="20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wheel(4)">
                                      <p:cBhvr>
                                        <p:cTn id="12" dur="2000"/>
                                        <p:tgtEl>
                                          <p:spTgt spid="57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7346">
                                            <p:txEl>
                                              <p:pRg st="3" end="3"/>
                                            </p:txEl>
                                          </p:spTgt>
                                        </p:tgtEl>
                                        <p:attrNameLst>
                                          <p:attrName>style.visibility</p:attrName>
                                        </p:attrNameLst>
                                      </p:cBhvr>
                                      <p:to>
                                        <p:strVal val="visible"/>
                                      </p:to>
                                    </p:set>
                                    <p:animEffect transition="in" filter="wheel(4)">
                                      <p:cBhvr>
                                        <p:cTn id="17" dur="2000"/>
                                        <p:tgtEl>
                                          <p:spTgt spid="573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7346">
                                            <p:txEl>
                                              <p:pRg st="5" end="5"/>
                                            </p:txEl>
                                          </p:spTgt>
                                        </p:tgtEl>
                                        <p:attrNameLst>
                                          <p:attrName>style.visibility</p:attrName>
                                        </p:attrNameLst>
                                      </p:cBhvr>
                                      <p:to>
                                        <p:strVal val="visible"/>
                                      </p:to>
                                    </p:set>
                                    <p:animEffect transition="in" filter="wheel(4)">
                                      <p:cBhvr>
                                        <p:cTn id="22" dur="2000"/>
                                        <p:tgtEl>
                                          <p:spTgt spid="5734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7346">
                                            <p:txEl>
                                              <p:pRg st="6" end="6"/>
                                            </p:txEl>
                                          </p:spTgt>
                                        </p:tgtEl>
                                        <p:attrNameLst>
                                          <p:attrName>style.visibility</p:attrName>
                                        </p:attrNameLst>
                                      </p:cBhvr>
                                      <p:to>
                                        <p:strVal val="visible"/>
                                      </p:to>
                                    </p:set>
                                    <p:animEffect transition="in" filter="wheel(4)">
                                      <p:cBhvr>
                                        <p:cTn id="27" dur="2000"/>
                                        <p:tgtEl>
                                          <p:spTgt spid="5734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7346">
                                            <p:txEl>
                                              <p:pRg st="7" end="7"/>
                                            </p:txEl>
                                          </p:spTgt>
                                        </p:tgtEl>
                                        <p:attrNameLst>
                                          <p:attrName>style.visibility</p:attrName>
                                        </p:attrNameLst>
                                      </p:cBhvr>
                                      <p:to>
                                        <p:strVal val="visible"/>
                                      </p:to>
                                    </p:set>
                                    <p:animEffect transition="in" filter="wheel(4)">
                                      <p:cBhvr>
                                        <p:cTn id="32" dur="2000"/>
                                        <p:tgtEl>
                                          <p:spTgt spid="573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6862"/>
          </a:xfrm>
        </p:spPr>
        <p:txBody>
          <a:bodyPr>
            <a:normAutofit fontScale="90000"/>
          </a:bodyPr>
          <a:lstStyle/>
          <a:p>
            <a:pPr eaLnBrk="1" fontAlgn="auto" hangingPunct="1">
              <a:spcAft>
                <a:spcPts val="0"/>
              </a:spcAft>
              <a:defRPr/>
            </a:pPr>
            <a:endParaRPr lang="ar-SA" dirty="0"/>
          </a:p>
        </p:txBody>
      </p:sp>
      <p:sp>
        <p:nvSpPr>
          <p:cNvPr id="58371" name="عنصر نائب للمحتوى 2"/>
          <p:cNvSpPr>
            <a:spLocks noGrp="1"/>
          </p:cNvSpPr>
          <p:nvPr>
            <p:ph idx="1"/>
          </p:nvPr>
        </p:nvSpPr>
        <p:spPr>
          <a:xfrm>
            <a:off x="0" y="642938"/>
            <a:ext cx="9144000" cy="6215062"/>
          </a:xfrm>
        </p:spPr>
        <p:txBody>
          <a:bodyPr/>
          <a:lstStyle/>
          <a:p>
            <a:pPr eaLnBrk="1" hangingPunct="1">
              <a:buFont typeface="Wingdings 2" pitchFamily="18" charset="2"/>
              <a:buNone/>
            </a:pPr>
            <a:r>
              <a:rPr lang="ar-SA" dirty="0" smtClean="0"/>
              <a:t> نجد </a:t>
            </a:r>
            <a:r>
              <a:rPr lang="ar-SA" dirty="0" err="1" smtClean="0"/>
              <a:t>ان</a:t>
            </a:r>
            <a:r>
              <a:rPr lang="ar-SA" dirty="0" smtClean="0"/>
              <a:t> </a:t>
            </a:r>
            <a:r>
              <a:rPr lang="ar-SA" b="1" dirty="0" smtClean="0"/>
              <a:t>الخطوة الثالثة </a:t>
            </a:r>
            <a:r>
              <a:rPr lang="ar-SA" dirty="0" smtClean="0"/>
              <a:t>تبدأ بمقارنة قيمة  المؤشر </a:t>
            </a:r>
            <a:r>
              <a:rPr lang="en-US" dirty="0" smtClean="0">
                <a:cs typeface="Majalla UI"/>
              </a:rPr>
              <a:t>L=1</a:t>
            </a:r>
            <a:r>
              <a:rPr lang="ar-SA" dirty="0" smtClean="0"/>
              <a:t> الذي يساوي</a:t>
            </a:r>
            <a:r>
              <a:rPr lang="en-US" dirty="0" smtClean="0">
                <a:cs typeface="Majalla UI"/>
              </a:rPr>
              <a:t>33</a:t>
            </a:r>
            <a:r>
              <a:rPr lang="ar-SA" dirty="0" smtClean="0"/>
              <a:t>مع العنصر </a:t>
            </a:r>
            <a:r>
              <a:rPr lang="en-US" dirty="0" smtClean="0">
                <a:cs typeface="Majalla UI"/>
              </a:rPr>
              <a:t>pivot =37 </a:t>
            </a:r>
            <a:r>
              <a:rPr lang="ar-SA" dirty="0" smtClean="0"/>
              <a:t> نجدها اقل منه وهذا يعني زيادة قيمة المؤشر </a:t>
            </a:r>
            <a:r>
              <a:rPr lang="en-US" dirty="0" smtClean="0">
                <a:cs typeface="Majalla UI"/>
              </a:rPr>
              <a:t>L</a:t>
            </a:r>
            <a:r>
              <a:rPr lang="ar-SA" dirty="0" smtClean="0"/>
              <a:t> بمقدار 1</a:t>
            </a:r>
            <a:r>
              <a:rPr lang="en-US" dirty="0" smtClean="0">
                <a:cs typeface="Majalla UI"/>
              </a:rPr>
              <a:t> )</a:t>
            </a:r>
            <a:r>
              <a:rPr lang="ar-SA" dirty="0" smtClean="0"/>
              <a:t>أي أن </a:t>
            </a:r>
            <a:r>
              <a:rPr lang="en-US" dirty="0" smtClean="0">
                <a:cs typeface="Majalla UI"/>
              </a:rPr>
              <a:t>L=2</a:t>
            </a:r>
            <a:r>
              <a:rPr lang="ar-SA" dirty="0" smtClean="0"/>
              <a:t>) ليشير أي العنصر </a:t>
            </a:r>
            <a:r>
              <a:rPr lang="en-US" dirty="0" smtClean="0">
                <a:cs typeface="Majalla UI"/>
              </a:rPr>
              <a:t>A[2]</a:t>
            </a:r>
            <a:r>
              <a:rPr lang="ar-SA" dirty="0" smtClean="0"/>
              <a:t> وقيمته تساوي </a:t>
            </a:r>
            <a:r>
              <a:rPr lang="en-US" dirty="0" smtClean="0">
                <a:cs typeface="Majalla UI"/>
              </a:rPr>
              <a:t>25 </a:t>
            </a:r>
            <a:r>
              <a:rPr lang="ar-SA" dirty="0" smtClean="0"/>
              <a:t>وعند مقارنته بالمحور نجده اقل منه وهذا يعني زيادة قيمة المؤشر  </a:t>
            </a:r>
            <a:r>
              <a:rPr lang="en-US" dirty="0" smtClean="0">
                <a:cs typeface="Majalla UI"/>
              </a:rPr>
              <a:t>L</a:t>
            </a:r>
            <a:r>
              <a:rPr lang="ar-SA" dirty="0" smtClean="0"/>
              <a:t> بمقدار واحد (أي أن </a:t>
            </a:r>
            <a:r>
              <a:rPr lang="en-US" dirty="0" smtClean="0">
                <a:cs typeface="Majalla UI"/>
              </a:rPr>
              <a:t>L=3 </a:t>
            </a:r>
            <a:r>
              <a:rPr lang="ar-SA" dirty="0" smtClean="0"/>
              <a:t>) ليشير إلي العنصر </a:t>
            </a:r>
            <a:r>
              <a:rPr lang="en-US" dirty="0" smtClean="0">
                <a:cs typeface="Majalla UI"/>
              </a:rPr>
              <a:t>A[3] </a:t>
            </a:r>
            <a:r>
              <a:rPr lang="ar-SA" dirty="0" smtClean="0"/>
              <a:t>وقيمته تساوي </a:t>
            </a:r>
            <a:r>
              <a:rPr lang="en-US" dirty="0" smtClean="0">
                <a:cs typeface="Majalla UI"/>
              </a:rPr>
              <a:t>37 </a:t>
            </a:r>
            <a:r>
              <a:rPr lang="ar-SA" dirty="0" smtClean="0"/>
              <a:t>وعند مقارنته بالمحور نجده اكبر أو تساوي قيمة المحور وعندها تتوقف عملية المقارنة من هذا الاتجاه لتبدأ من الاتجاه الأخر </a:t>
            </a:r>
            <a:r>
              <a:rPr lang="ar-SA" b="1" dirty="0" smtClean="0"/>
              <a:t>كخطوة رابعة</a:t>
            </a:r>
            <a:r>
              <a:rPr lang="ar-SA" dirty="0" smtClean="0"/>
              <a:t> وفيها تبدأ عملية مقارنة قيمة المؤشر </a:t>
            </a:r>
            <a:r>
              <a:rPr lang="en-US" dirty="0" smtClean="0">
                <a:cs typeface="Majalla UI"/>
              </a:rPr>
              <a:t>R=4</a:t>
            </a:r>
            <a:r>
              <a:rPr lang="ar-SA" dirty="0" smtClean="0"/>
              <a:t> الذي يساوي </a:t>
            </a:r>
            <a:r>
              <a:rPr lang="en-US" dirty="0" smtClean="0">
                <a:cs typeface="Majalla UI"/>
              </a:rPr>
              <a:t>12 </a:t>
            </a:r>
            <a:r>
              <a:rPr lang="ar-SA" dirty="0" smtClean="0"/>
              <a:t> مع العنصر </a:t>
            </a:r>
            <a:r>
              <a:rPr lang="en-US" dirty="0" smtClean="0">
                <a:cs typeface="Majalla UI"/>
              </a:rPr>
              <a:t>pivot=37</a:t>
            </a:r>
            <a:r>
              <a:rPr lang="ar-SA" dirty="0" smtClean="0"/>
              <a:t> نجده اصغر من المحور وعندها تتوقف عملية المقارنة</a:t>
            </a:r>
          </a:p>
          <a:p>
            <a:pPr eaLnBrk="1" hangingPunct="1">
              <a:buFont typeface="Wingdings 2" pitchFamily="18" charset="2"/>
              <a:buNone/>
            </a:pPr>
            <a:endParaRPr lang="en-US" dirty="0" smtClean="0">
              <a:cs typeface="Majalla UI"/>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heel(4)">
                                      <p:cBhvr>
                                        <p:cTn id="7" dur="20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2550"/>
          </a:xfrm>
        </p:spPr>
        <p:txBody>
          <a:bodyPr>
            <a:normAutofit fontScale="90000"/>
          </a:bodyPr>
          <a:lstStyle/>
          <a:p>
            <a:pPr eaLnBrk="1" fontAlgn="auto" hangingPunct="1">
              <a:spcAft>
                <a:spcPts val="0"/>
              </a:spcAft>
              <a:defRPr/>
            </a:pPr>
            <a:endParaRPr lang="ar-SA" dirty="0"/>
          </a:p>
        </p:txBody>
      </p:sp>
      <p:sp>
        <p:nvSpPr>
          <p:cNvPr id="59395" name="عنصر نائب للمحتوى 2"/>
          <p:cNvSpPr>
            <a:spLocks noGrp="1"/>
          </p:cNvSpPr>
          <p:nvPr>
            <p:ph idx="1"/>
          </p:nvPr>
        </p:nvSpPr>
        <p:spPr>
          <a:xfrm>
            <a:off x="0" y="571500"/>
            <a:ext cx="9144000" cy="6286500"/>
          </a:xfrm>
        </p:spPr>
        <p:txBody>
          <a:bodyPr/>
          <a:lstStyle/>
          <a:p>
            <a:pPr eaLnBrk="1" hangingPunct="1"/>
            <a:r>
              <a:rPr lang="ar-SA" dirty="0" smtClean="0"/>
              <a:t>المقارنة  و</a:t>
            </a:r>
            <a:r>
              <a:rPr lang="ar-SA" b="1" dirty="0" smtClean="0"/>
              <a:t>الخطوة الخامسة </a:t>
            </a:r>
            <a:r>
              <a:rPr lang="ar-SA" dirty="0" smtClean="0"/>
              <a:t>تم إيجاد عنصرين يجب تبديليهما ليصبح كل منهما في مكانه الصحيح بالنسبة إلي القيمة  المحور  وفي كل مرة يتم تبديل عنصرين مع بعضهما البعض يجب أن تزيد قيمة المؤشر </a:t>
            </a:r>
            <a:r>
              <a:rPr lang="en-US" dirty="0" smtClean="0">
                <a:cs typeface="Majalla UI"/>
              </a:rPr>
              <a:t>L </a:t>
            </a:r>
            <a:r>
              <a:rPr lang="ar-SA" dirty="0" smtClean="0"/>
              <a:t>بمقدار 1 وتنقص قيمة المؤشر </a:t>
            </a:r>
            <a:r>
              <a:rPr lang="en-US" dirty="0" smtClean="0">
                <a:cs typeface="Majalla UI"/>
              </a:rPr>
              <a:t>R </a:t>
            </a:r>
            <a:r>
              <a:rPr lang="ar-SA" dirty="0" smtClean="0"/>
              <a:t>بمقدار 1 ويمكن توضيح ذلك علي النحو التالي :</a:t>
            </a:r>
          </a:p>
          <a:p>
            <a:pPr eaLnBrk="1" hangingPunct="1">
              <a:buFont typeface="Wingdings 2" pitchFamily="18" charset="2"/>
              <a:buNone/>
            </a:pPr>
            <a:endParaRPr lang="en-US" dirty="0" smtClean="0">
              <a:cs typeface="Majalla UI"/>
            </a:endParaRPr>
          </a:p>
          <a:p>
            <a:pPr eaLnBrk="1" hangingPunct="1"/>
            <a:r>
              <a:rPr lang="en-US" dirty="0" smtClean="0">
                <a:cs typeface="Majalla UI"/>
              </a:rPr>
              <a:t>A[1]      A[2]     A[3]     A[4]     A[5]     A[6]     A[7]  A[8]</a:t>
            </a:r>
          </a:p>
          <a:p>
            <a:pPr eaLnBrk="1" hangingPunct="1"/>
            <a:r>
              <a:rPr lang="en-US" dirty="0" smtClean="0">
                <a:cs typeface="Majalla UI"/>
              </a:rPr>
              <a:t>33        25        12       37        </a:t>
            </a:r>
            <a:r>
              <a:rPr lang="en-US" u="sng" dirty="0" smtClean="0">
                <a:cs typeface="Majalla UI"/>
              </a:rPr>
              <a:t>92        48          57        86</a:t>
            </a:r>
          </a:p>
          <a:p>
            <a:pPr eaLnBrk="1" hangingPunct="1"/>
            <a:r>
              <a:rPr lang="en-US" dirty="0" smtClean="0">
                <a:cs typeface="Majalla UI"/>
              </a:rPr>
              <a:t>R=3      L=4                                                   </a:t>
            </a:r>
            <a:endParaRPr lang="ar-SA"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heel(4)">
                                      <p:cBhvr>
                                        <p:cTn id="7" dur="2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heel(4)">
                                      <p:cBhvr>
                                        <p:cTn id="12" dur="20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wheel(4)">
                                      <p:cBhvr>
                                        <p:cTn id="17" dur="2000"/>
                                        <p:tgtEl>
                                          <p:spTgt spid="59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wheel(4)">
                                      <p:cBhvr>
                                        <p:cTn id="22" dur="2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915400" cy="1752600"/>
          </a:xfrm>
        </p:spPr>
        <p:txBody>
          <a:bodyPr/>
          <a:lstStyle/>
          <a:p>
            <a:pPr algn="ct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t>
            </a:r>
            <a:r>
              <a:rPr lang="ar-SA" sz="5400" b="1"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cs typeface="+mn-cs"/>
              </a:rPr>
              <a:t>خوارزميات الترتيب</a:t>
            </a:r>
            <a:r>
              <a:rPr lang="ar-SA" sz="5400" dirty="0" smtClean="0"/>
              <a:t/>
            </a:r>
            <a:br>
              <a:rPr lang="ar-SA" sz="5400" dirty="0" smtClean="0"/>
            </a:br>
            <a:endParaRPr lang="ar-SA" dirty="0"/>
          </a:p>
        </p:txBody>
      </p:sp>
      <p:pic>
        <p:nvPicPr>
          <p:cNvPr id="16" name="عنصر نائب للمحتوى 4" descr="73.JPG">
            <a:hlinkClick r:id="rId2" action="ppaction://hlinksldjump"/>
          </p:cNvPr>
          <p:cNvPicPr>
            <a:picLocks noChangeAspect="1"/>
          </p:cNvPicPr>
          <p:nvPr/>
        </p:nvPicPr>
        <p:blipFill>
          <a:blip r:embed="rId3" cstate="print"/>
          <a:stretch>
            <a:fillRect/>
          </a:stretch>
        </p:blipFill>
        <p:spPr bwMode="auto">
          <a:xfrm>
            <a:off x="0" y="3886200"/>
            <a:ext cx="2133600" cy="1447800"/>
          </a:xfrm>
          <a:prstGeom prst="rect">
            <a:avLst/>
          </a:prstGeom>
          <a:noFill/>
          <a:ln w="9525">
            <a:noFill/>
            <a:miter lim="800000"/>
            <a:headEnd/>
            <a:tailEnd/>
          </a:ln>
        </p:spPr>
      </p:pic>
      <p:pic>
        <p:nvPicPr>
          <p:cNvPr id="17" name="عنصر نائب للمحتوى 4" descr="73.JPG">
            <a:hlinkClick r:id="rId2" action="ppaction://hlinksldjump"/>
          </p:cNvPr>
          <p:cNvPicPr>
            <a:picLocks noChangeAspect="1"/>
          </p:cNvPicPr>
          <p:nvPr/>
        </p:nvPicPr>
        <p:blipFill>
          <a:blip r:embed="rId3" cstate="print"/>
          <a:stretch>
            <a:fillRect/>
          </a:stretch>
        </p:blipFill>
        <p:spPr bwMode="auto">
          <a:xfrm>
            <a:off x="0" y="2667000"/>
            <a:ext cx="2209800" cy="1219200"/>
          </a:xfrm>
          <a:prstGeom prst="rect">
            <a:avLst/>
          </a:prstGeom>
          <a:noFill/>
          <a:ln w="9525">
            <a:noFill/>
            <a:miter lim="800000"/>
            <a:headEnd/>
            <a:tailEnd/>
          </a:ln>
        </p:spPr>
      </p:pic>
      <p:pic>
        <p:nvPicPr>
          <p:cNvPr id="18" name="عنصر نائب للمحتوى 4" descr="73.JPG">
            <a:hlinkClick r:id="rId2" action="ppaction://hlinksldjump"/>
          </p:cNvPr>
          <p:cNvPicPr>
            <a:picLocks noChangeAspect="1"/>
          </p:cNvPicPr>
          <p:nvPr/>
        </p:nvPicPr>
        <p:blipFill>
          <a:blip r:embed="rId3" cstate="print"/>
          <a:stretch>
            <a:fillRect/>
          </a:stretch>
        </p:blipFill>
        <p:spPr bwMode="auto">
          <a:xfrm>
            <a:off x="0" y="1447800"/>
            <a:ext cx="2286000" cy="1219200"/>
          </a:xfrm>
          <a:prstGeom prst="rect">
            <a:avLst/>
          </a:prstGeom>
          <a:noFill/>
          <a:ln w="9525">
            <a:noFill/>
            <a:miter lim="800000"/>
            <a:headEnd/>
            <a:tailEnd/>
          </a:ln>
        </p:spPr>
      </p:pic>
      <p:pic>
        <p:nvPicPr>
          <p:cNvPr id="19" name="عنصر نائب للمحتوى 4" descr="73.JPG">
            <a:hlinkClick r:id="rId2" action="ppaction://hlinksldjump"/>
          </p:cNvPr>
          <p:cNvPicPr>
            <a:picLocks noChangeAspect="1"/>
          </p:cNvPicPr>
          <p:nvPr/>
        </p:nvPicPr>
        <p:blipFill>
          <a:blip r:embed="rId3" cstate="print"/>
          <a:stretch>
            <a:fillRect/>
          </a:stretch>
        </p:blipFill>
        <p:spPr bwMode="auto">
          <a:xfrm>
            <a:off x="0" y="5334000"/>
            <a:ext cx="2286000" cy="1524000"/>
          </a:xfrm>
          <a:prstGeom prst="rect">
            <a:avLst/>
          </a:prstGeom>
          <a:noFill/>
          <a:ln w="9525">
            <a:noFill/>
            <a:miter lim="800000"/>
            <a:headEnd/>
            <a:tailEnd/>
          </a:ln>
        </p:spPr>
      </p:pic>
      <p:pic>
        <p:nvPicPr>
          <p:cNvPr id="21" name="عنصر نائب للمحتوى 4" descr="73.JPG">
            <a:hlinkClick r:id="rId2" action="ppaction://hlinksldjump"/>
          </p:cNvPr>
          <p:cNvPicPr>
            <a:picLocks noChangeAspect="1"/>
          </p:cNvPicPr>
          <p:nvPr/>
        </p:nvPicPr>
        <p:blipFill>
          <a:blip r:embed="rId3" cstate="print"/>
          <a:stretch>
            <a:fillRect/>
          </a:stretch>
        </p:blipFill>
        <p:spPr bwMode="auto">
          <a:xfrm>
            <a:off x="7162800" y="3717032"/>
            <a:ext cx="1981200" cy="1447800"/>
          </a:xfrm>
          <a:prstGeom prst="rect">
            <a:avLst/>
          </a:prstGeom>
          <a:noFill/>
          <a:ln w="9525">
            <a:noFill/>
            <a:miter lim="800000"/>
            <a:headEnd/>
            <a:tailEnd/>
          </a:ln>
        </p:spPr>
      </p:pic>
      <p:pic>
        <p:nvPicPr>
          <p:cNvPr id="22" name="عنصر نائب للمحتوى 4" descr="73.JPG">
            <a:hlinkClick r:id="rId2" action="ppaction://hlinksldjump"/>
          </p:cNvPr>
          <p:cNvPicPr>
            <a:picLocks noChangeAspect="1"/>
          </p:cNvPicPr>
          <p:nvPr/>
        </p:nvPicPr>
        <p:blipFill>
          <a:blip r:embed="rId3" cstate="print"/>
          <a:stretch>
            <a:fillRect/>
          </a:stretch>
        </p:blipFill>
        <p:spPr bwMode="auto">
          <a:xfrm>
            <a:off x="6705600" y="2417440"/>
            <a:ext cx="2438400" cy="1371600"/>
          </a:xfrm>
          <a:prstGeom prst="rect">
            <a:avLst/>
          </a:prstGeom>
          <a:noFill/>
          <a:ln w="9525">
            <a:noFill/>
            <a:miter lim="800000"/>
            <a:headEnd/>
            <a:tailEnd/>
          </a:ln>
        </p:spPr>
      </p:pic>
      <p:pic>
        <p:nvPicPr>
          <p:cNvPr id="23" name="عنصر نائب للمحتوى 4" descr="73.JPG">
            <a:hlinkClick r:id="rId2" action="ppaction://hlinksldjump"/>
          </p:cNvPr>
          <p:cNvPicPr>
            <a:picLocks noChangeAspect="1"/>
          </p:cNvPicPr>
          <p:nvPr/>
        </p:nvPicPr>
        <p:blipFill>
          <a:blip r:embed="rId3" cstate="print"/>
          <a:stretch>
            <a:fillRect/>
          </a:stretch>
        </p:blipFill>
        <p:spPr bwMode="auto">
          <a:xfrm>
            <a:off x="6970712" y="1201688"/>
            <a:ext cx="2209800" cy="1219200"/>
          </a:xfrm>
          <a:prstGeom prst="rect">
            <a:avLst/>
          </a:prstGeom>
          <a:noFill/>
          <a:ln w="9525">
            <a:noFill/>
            <a:miter lim="800000"/>
            <a:headEnd/>
            <a:tailEnd/>
          </a:ln>
        </p:spPr>
      </p:pic>
      <p:pic>
        <p:nvPicPr>
          <p:cNvPr id="24" name="عنصر نائب للمحتوى 4" descr="73.JPG">
            <a:hlinkClick r:id="rId2" action="ppaction://hlinksldjump"/>
          </p:cNvPr>
          <p:cNvPicPr>
            <a:picLocks noChangeAspect="1"/>
          </p:cNvPicPr>
          <p:nvPr/>
        </p:nvPicPr>
        <p:blipFill>
          <a:blip r:embed="rId3" cstate="print"/>
          <a:stretch>
            <a:fillRect/>
          </a:stretch>
        </p:blipFill>
        <p:spPr bwMode="auto">
          <a:xfrm>
            <a:off x="7123112" y="5105400"/>
            <a:ext cx="2057400" cy="1524000"/>
          </a:xfrm>
          <a:prstGeom prst="rect">
            <a:avLst/>
          </a:prstGeom>
          <a:noFill/>
          <a:ln w="9525">
            <a:noFill/>
            <a:miter lim="800000"/>
            <a:headEnd/>
            <a:tailEnd/>
          </a:ln>
        </p:spPr>
      </p:pic>
      <p:pic>
        <p:nvPicPr>
          <p:cNvPr id="25" name="عنصر نائب للمحتوى 4" descr="73.JPG">
            <a:hlinkClick r:id="rId2" action="ppaction://hlinksldjump"/>
          </p:cNvPr>
          <p:cNvPicPr>
            <a:picLocks noChangeAspect="1"/>
          </p:cNvPicPr>
          <p:nvPr/>
        </p:nvPicPr>
        <p:blipFill>
          <a:blip r:embed="rId3" cstate="print"/>
          <a:stretch>
            <a:fillRect/>
          </a:stretch>
        </p:blipFill>
        <p:spPr bwMode="auto">
          <a:xfrm>
            <a:off x="2286000" y="4509120"/>
            <a:ext cx="1981200" cy="1447800"/>
          </a:xfrm>
          <a:prstGeom prst="rect">
            <a:avLst/>
          </a:prstGeom>
          <a:noFill/>
          <a:ln w="9525">
            <a:noFill/>
            <a:miter lim="800000"/>
            <a:headEnd/>
            <a:tailEnd/>
          </a:ln>
        </p:spPr>
      </p:pic>
      <p:pic>
        <p:nvPicPr>
          <p:cNvPr id="26" name="عنصر نائب للمحتوى 4" descr="73.JPG">
            <a:hlinkClick r:id="rId2" action="ppaction://hlinksldjump"/>
          </p:cNvPr>
          <p:cNvPicPr>
            <a:picLocks noChangeAspect="1"/>
          </p:cNvPicPr>
          <p:nvPr/>
        </p:nvPicPr>
        <p:blipFill>
          <a:blip r:embed="rId3" cstate="print"/>
          <a:stretch>
            <a:fillRect/>
          </a:stretch>
        </p:blipFill>
        <p:spPr bwMode="auto">
          <a:xfrm>
            <a:off x="2209800" y="3068960"/>
            <a:ext cx="2218184" cy="1363216"/>
          </a:xfrm>
          <a:prstGeom prst="rect">
            <a:avLst/>
          </a:prstGeom>
          <a:noFill/>
          <a:ln w="9525">
            <a:noFill/>
            <a:miter lim="800000"/>
            <a:headEnd/>
            <a:tailEnd/>
          </a:ln>
        </p:spPr>
      </p:pic>
      <p:pic>
        <p:nvPicPr>
          <p:cNvPr id="27" name="عنصر نائب للمحتوى 4" descr="73.JPG">
            <a:hlinkClick r:id="rId2" action="ppaction://hlinksldjump"/>
          </p:cNvPr>
          <p:cNvPicPr>
            <a:picLocks noChangeAspect="1"/>
          </p:cNvPicPr>
          <p:nvPr/>
        </p:nvPicPr>
        <p:blipFill>
          <a:blip r:embed="rId3" cstate="print"/>
          <a:stretch>
            <a:fillRect/>
          </a:stretch>
        </p:blipFill>
        <p:spPr bwMode="auto">
          <a:xfrm>
            <a:off x="4499992" y="2924944"/>
            <a:ext cx="2358008" cy="1435224"/>
          </a:xfrm>
          <a:prstGeom prst="rect">
            <a:avLst/>
          </a:prstGeom>
          <a:noFill/>
          <a:ln w="9525">
            <a:noFill/>
            <a:miter lim="800000"/>
            <a:headEnd/>
            <a:tailEnd/>
          </a:ln>
        </p:spPr>
      </p:pic>
      <p:pic>
        <p:nvPicPr>
          <p:cNvPr id="28" name="عنصر نائب للمحتوى 4" descr="73.JPG">
            <a:hlinkClick r:id="rId2" action="ppaction://hlinksldjump"/>
          </p:cNvPr>
          <p:cNvPicPr>
            <a:picLocks noChangeAspect="1"/>
          </p:cNvPicPr>
          <p:nvPr/>
        </p:nvPicPr>
        <p:blipFill>
          <a:blip r:embed="rId3" cstate="print"/>
          <a:stretch>
            <a:fillRect/>
          </a:stretch>
        </p:blipFill>
        <p:spPr bwMode="auto">
          <a:xfrm>
            <a:off x="4644008" y="4497288"/>
            <a:ext cx="2304256" cy="1524000"/>
          </a:xfrm>
          <a:prstGeom prst="rect">
            <a:avLst/>
          </a:prstGeom>
          <a:noFill/>
          <a:ln w="9525">
            <a:noFill/>
            <a:miter lim="800000"/>
            <a:headEnd/>
            <a:tailEnd/>
          </a:ln>
        </p:spPr>
      </p:pic>
      <p:sp>
        <p:nvSpPr>
          <p:cNvPr id="30" name="مربع نص 29">
            <a:hlinkClick r:id="rId4" action="ppaction://hlinksldjump"/>
          </p:cNvPr>
          <p:cNvSpPr txBox="1"/>
          <p:nvPr/>
        </p:nvSpPr>
        <p:spPr>
          <a:xfrm>
            <a:off x="7162800" y="1447800"/>
            <a:ext cx="1600200" cy="677108"/>
          </a:xfrm>
          <a:prstGeom prst="rect">
            <a:avLst/>
          </a:prstGeom>
          <a:noFill/>
          <a:effectLst>
            <a:reflection blurRad="6350" stA="50000" endA="300" endPos="90000" dir="5400000" sy="-100000" algn="bl" rotWithShape="0"/>
          </a:effectLst>
        </p:spPr>
        <p:txBody>
          <a:bodyPr wrap="square" rtlCol="1">
            <a:spAutoFit/>
          </a:bodyPr>
          <a:lstStyle/>
          <a:p>
            <a:r>
              <a:rPr lang="ar-SA" sz="2000" b="1" dirty="0" smtClean="0">
                <a:solidFill>
                  <a:srgbClr val="990033"/>
                </a:solidFill>
                <a:effectLst>
                  <a:glow rad="139700">
                    <a:schemeClr val="accent1">
                      <a:satMod val="175000"/>
                      <a:alpha val="40000"/>
                    </a:schemeClr>
                  </a:glow>
                </a:effectLst>
                <a:cs typeface="Arial" pitchFamily="34" charset="0"/>
              </a:rPr>
              <a:t>ا</a:t>
            </a:r>
            <a:r>
              <a:rPr lang="ar-SA" sz="2000" b="1" spc="50" dirty="0" smtClean="0">
                <a:ln w="12700" cmpd="sng">
                  <a:solidFill>
                    <a:schemeClr val="accent6">
                      <a:satMod val="120000"/>
                      <a:shade val="80000"/>
                    </a:schemeClr>
                  </a:solidFill>
                  <a:prstDash val="solid"/>
                </a:ln>
                <a:solidFill>
                  <a:schemeClr val="accent6">
                    <a:tint val="1000"/>
                  </a:schemeClr>
                </a:solidFill>
                <a:effectLst>
                  <a:glow rad="139700">
                    <a:schemeClr val="accent1">
                      <a:satMod val="175000"/>
                      <a:alpha val="40000"/>
                    </a:schemeClr>
                  </a:glow>
                </a:effectLst>
                <a:cs typeface="Arial" pitchFamily="34" charset="0"/>
              </a:rPr>
              <a:t>لترتيب الفقاعي</a:t>
            </a:r>
            <a:r>
              <a:rPr lang="ar-SA" sz="1400" dirty="0" smtClean="0">
                <a:cs typeface="Arial" pitchFamily="34" charset="0"/>
              </a:rPr>
              <a:t/>
            </a:r>
            <a:br>
              <a:rPr lang="ar-SA" sz="1400" dirty="0" smtClean="0">
                <a:cs typeface="Arial" pitchFamily="34" charset="0"/>
              </a:rPr>
            </a:br>
            <a:endParaRPr lang="ar-SA" dirty="0"/>
          </a:p>
        </p:txBody>
      </p:sp>
      <p:sp>
        <p:nvSpPr>
          <p:cNvPr id="31" name="مربع نص 30">
            <a:hlinkClick r:id="rId5" action="ppaction://hlinksldjump"/>
          </p:cNvPr>
          <p:cNvSpPr txBox="1"/>
          <p:nvPr/>
        </p:nvSpPr>
        <p:spPr>
          <a:xfrm>
            <a:off x="7086600" y="2596842"/>
            <a:ext cx="1752600" cy="400110"/>
          </a:xfrm>
          <a:prstGeom prst="rect">
            <a:avLst/>
          </a:prstGeom>
          <a:noFill/>
        </p:spPr>
        <p:txBody>
          <a:bodyPr wrap="square" rtlCol="1">
            <a:spAutoFit/>
          </a:bodyPr>
          <a:lstStyle/>
          <a:p>
            <a:pPr algn="ctr">
              <a:defRPr/>
            </a:pPr>
            <a:r>
              <a:rPr lang="ar-SA" sz="2000" b="1" dirty="0" smtClean="0">
                <a:ln/>
                <a:solidFill>
                  <a:srgbClr val="FFC000"/>
                </a:solidFill>
                <a:effectLst>
                  <a:glow rad="228600">
                    <a:schemeClr val="accent4">
                      <a:satMod val="175000"/>
                      <a:alpha val="40000"/>
                    </a:schemeClr>
                  </a:glow>
                </a:effectLst>
                <a:cs typeface="Arial" pitchFamily="34" charset="0"/>
              </a:rPr>
              <a:t>الترتيب بالاختيار</a:t>
            </a:r>
            <a:endParaRPr lang="ar-SA" sz="2000" b="1" dirty="0">
              <a:ln/>
              <a:solidFill>
                <a:srgbClr val="FFC000"/>
              </a:solidFill>
              <a:effectLst>
                <a:glow rad="228600">
                  <a:schemeClr val="accent4">
                    <a:satMod val="175000"/>
                    <a:alpha val="40000"/>
                  </a:schemeClr>
                </a:glow>
              </a:effectLst>
              <a:cs typeface="Arial" pitchFamily="34" charset="0"/>
            </a:endParaRPr>
          </a:p>
        </p:txBody>
      </p:sp>
      <p:sp>
        <p:nvSpPr>
          <p:cNvPr id="32" name="مربع نص 31">
            <a:hlinkClick r:id="rId6" action="ppaction://hlinksldjump"/>
          </p:cNvPr>
          <p:cNvSpPr txBox="1"/>
          <p:nvPr/>
        </p:nvSpPr>
        <p:spPr>
          <a:xfrm>
            <a:off x="7239000" y="3886200"/>
            <a:ext cx="1447800" cy="400110"/>
          </a:xfrm>
          <a:prstGeom prst="rect">
            <a:avLst/>
          </a:prstGeom>
          <a:noFill/>
        </p:spPr>
        <p:txBody>
          <a:bodyPr wrap="square" rtlCol="1">
            <a:spAutoFit/>
          </a:bodyPr>
          <a:lstStyle/>
          <a:p>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rgbClr val="A7CA36"/>
                  </a:glow>
                </a:effectLst>
                <a:latin typeface="Andalus" pitchFamily="18" charset="-78"/>
                <a:cs typeface="Andalus" pitchFamily="18" charset="-78"/>
              </a:rPr>
              <a:t>الترتيب بالإدخال</a:t>
            </a:r>
            <a:endParaRPr lang="ar-SA" sz="2000" dirty="0">
              <a:effectLst>
                <a:glow rad="228600">
                  <a:srgbClr val="A7CA36"/>
                </a:glow>
              </a:effectLst>
            </a:endParaRPr>
          </a:p>
        </p:txBody>
      </p:sp>
      <p:sp>
        <p:nvSpPr>
          <p:cNvPr id="33" name="مربع نص 32">
            <a:hlinkClick r:id="rId7" action="ppaction://hlinksldjump"/>
          </p:cNvPr>
          <p:cNvSpPr txBox="1"/>
          <p:nvPr/>
        </p:nvSpPr>
        <p:spPr>
          <a:xfrm>
            <a:off x="7239000" y="5410200"/>
            <a:ext cx="1447800" cy="369332"/>
          </a:xfrm>
          <a:prstGeom prst="rect">
            <a:avLst/>
          </a:prstGeom>
          <a:noFill/>
        </p:spPr>
        <p:txBody>
          <a:bodyPr wrap="square" rtlCol="1">
            <a:spAutoFit/>
          </a:bodyPr>
          <a:lstStyle/>
          <a:p>
            <a:r>
              <a:rPr lang="ar-SA" b="1" dirty="0" smtClean="0">
                <a:ln w="900" cmpd="sng">
                  <a:solidFill>
                    <a:schemeClr val="accent1">
                      <a:satMod val="190000"/>
                      <a:alpha val="55000"/>
                    </a:schemeClr>
                  </a:solidFill>
                  <a:prstDash val="solid"/>
                </a:ln>
                <a:solidFill>
                  <a:schemeClr val="accent2">
                    <a:lumMod val="60000"/>
                    <a:lumOff val="40000"/>
                  </a:schemeClr>
                </a:solidFill>
                <a:effectLst>
                  <a:glow rad="228600">
                    <a:schemeClr val="accent2">
                      <a:satMod val="175000"/>
                      <a:alpha val="40000"/>
                    </a:schemeClr>
                  </a:glow>
                  <a:innerShdw blurRad="101600" dist="76200" dir="5400000">
                    <a:schemeClr val="accent1">
                      <a:satMod val="190000"/>
                      <a:tint val="100000"/>
                      <a:alpha val="74000"/>
                    </a:schemeClr>
                  </a:innerShdw>
                </a:effectLst>
              </a:rPr>
              <a:t>الترتيب السريع</a:t>
            </a:r>
            <a:endParaRPr lang="ar-SA" b="1" dirty="0">
              <a:ln w="900" cmpd="sng">
                <a:solidFill>
                  <a:schemeClr val="accent1">
                    <a:satMod val="190000"/>
                    <a:alpha val="55000"/>
                  </a:schemeClr>
                </a:solidFill>
                <a:prstDash val="solid"/>
              </a:ln>
              <a:solidFill>
                <a:schemeClr val="accent2">
                  <a:lumMod val="60000"/>
                  <a:lumOff val="40000"/>
                </a:schemeClr>
              </a:solidFill>
              <a:effectLst>
                <a:glow rad="228600">
                  <a:schemeClr val="accent2">
                    <a:satMod val="175000"/>
                    <a:alpha val="40000"/>
                  </a:schemeClr>
                </a:glow>
                <a:innerShdw blurRad="101600" dist="76200" dir="5400000">
                  <a:schemeClr val="accent1">
                    <a:satMod val="190000"/>
                    <a:tint val="100000"/>
                    <a:alpha val="74000"/>
                  </a:schemeClr>
                </a:innerShdw>
              </a:effectLst>
            </a:endParaRPr>
          </a:p>
        </p:txBody>
      </p:sp>
      <p:sp>
        <p:nvSpPr>
          <p:cNvPr id="34" name="مربع نص 33">
            <a:hlinkClick r:id="rId8" action="ppaction://hlinksldjump"/>
          </p:cNvPr>
          <p:cNvSpPr txBox="1"/>
          <p:nvPr/>
        </p:nvSpPr>
        <p:spPr>
          <a:xfrm>
            <a:off x="35496" y="1676400"/>
            <a:ext cx="1828800" cy="369332"/>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rPr>
              <a:t>خوارزمية شيــــــل</a:t>
            </a:r>
            <a:endParaRPr lang="ar-S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endParaRPr>
          </a:p>
        </p:txBody>
      </p:sp>
      <p:sp>
        <p:nvSpPr>
          <p:cNvPr id="35" name="مربع نص 34">
            <a:hlinkClick r:id="rId9" action="ppaction://hlinksldjump"/>
          </p:cNvPr>
          <p:cNvSpPr txBox="1"/>
          <p:nvPr/>
        </p:nvSpPr>
        <p:spPr>
          <a:xfrm>
            <a:off x="251520" y="2895600"/>
            <a:ext cx="1371600" cy="584777"/>
          </a:xfrm>
          <a:prstGeom prst="rect">
            <a:avLst/>
          </a:prstGeom>
          <a:noFill/>
        </p:spPr>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sz="1600" b="1" dirty="0" smtClean="0">
                <a:ln/>
                <a:solidFill>
                  <a:schemeClr val="accent3"/>
                </a:solidFill>
                <a:effectLst>
                  <a:glow rad="139700">
                    <a:schemeClr val="accent2">
                      <a:satMod val="175000"/>
                      <a:alpha val="40000"/>
                    </a:schemeClr>
                  </a:glow>
                </a:effectLst>
                <a:cs typeface="+mn-cs"/>
              </a:rPr>
              <a:t>الترتيب الأساسي</a:t>
            </a:r>
          </a:p>
          <a:p>
            <a:endParaRPr lang="ar-SA" sz="1600" b="1" dirty="0">
              <a:ln/>
              <a:solidFill>
                <a:schemeClr val="accent3"/>
              </a:solidFill>
              <a:effectLst>
                <a:glow rad="139700">
                  <a:schemeClr val="accent2">
                    <a:satMod val="175000"/>
                    <a:alpha val="40000"/>
                  </a:schemeClr>
                </a:glow>
              </a:effectLst>
              <a:cs typeface="Kufi Outline Shaded" pitchFamily="82" charset="-78"/>
            </a:endParaRPr>
          </a:p>
        </p:txBody>
      </p:sp>
      <p:sp>
        <p:nvSpPr>
          <p:cNvPr id="36" name="مربع نص 35">
            <a:hlinkClick r:id="rId10" action="ppaction://hlinksldjump"/>
          </p:cNvPr>
          <p:cNvSpPr txBox="1"/>
          <p:nvPr/>
        </p:nvSpPr>
        <p:spPr>
          <a:xfrm>
            <a:off x="457200" y="4202668"/>
            <a:ext cx="1371600" cy="369332"/>
          </a:xfrm>
          <a:prstGeom prst="rect">
            <a:avLst/>
          </a:prstGeom>
          <a:noFill/>
        </p:spPr>
        <p:txBody>
          <a:bodyPr wrap="square" rtlCol="1">
            <a:spAutoFit/>
          </a:bodyPr>
          <a:lstStyle/>
          <a:p>
            <a:r>
              <a:rPr lang="ar-SA" b="1"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خوارزمية الدمج</a:t>
            </a:r>
            <a:endParaRPr lang="ar-SA" b="1"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endParaRPr>
          </a:p>
        </p:txBody>
      </p:sp>
      <p:sp>
        <p:nvSpPr>
          <p:cNvPr id="37" name="مربع نص 36">
            <a:hlinkClick r:id="rId11" action="ppaction://hlinksldjump"/>
          </p:cNvPr>
          <p:cNvSpPr txBox="1"/>
          <p:nvPr/>
        </p:nvSpPr>
        <p:spPr>
          <a:xfrm>
            <a:off x="76200" y="5562601"/>
            <a:ext cx="1905000" cy="830997"/>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  خوارزمية الدمج </a:t>
            </a:r>
          </a:p>
          <a:p>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المتوازي ذو المسارين</a:t>
            </a:r>
          </a:p>
          <a:p>
            <a:endParaRPr lang="ar-SA"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p:sp>
        <p:nvSpPr>
          <p:cNvPr id="38" name="مربع نص 37">
            <a:hlinkClick r:id="rId12" action="ppaction://hlinksldjump"/>
          </p:cNvPr>
          <p:cNvSpPr txBox="1"/>
          <p:nvPr/>
        </p:nvSpPr>
        <p:spPr>
          <a:xfrm>
            <a:off x="4876800" y="3212976"/>
            <a:ext cx="1524000" cy="584775"/>
          </a:xfrm>
          <a:prstGeom prst="rect">
            <a:avLst/>
          </a:prstGeom>
          <a:noFill/>
        </p:spPr>
        <p:txBody>
          <a:bodyPr wrap="square" rtlCol="1">
            <a:spAutoFit/>
          </a:bodyPr>
          <a:lstStyle/>
          <a:p>
            <a:r>
              <a:rPr lang="ar-SA" sz="1600" b="1" i="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icrosoft Sans Serif" pitchFamily="34" charset="0"/>
                <a:cs typeface="Microsoft Sans Serif" pitchFamily="34" charset="0"/>
              </a:rPr>
              <a:t>الترتيب بالمؤشرات</a:t>
            </a:r>
            <a:endParaRPr lang="en-US" sz="1600" b="1" i="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icrosoft Sans Serif" pitchFamily="34" charset="0"/>
              <a:cs typeface="Microsoft Sans Serif" pitchFamily="34" charset="0"/>
            </a:endParaRPr>
          </a:p>
          <a:p>
            <a:endParaRPr lang="ar-SA" sz="1600" dirty="0">
              <a:effectLst>
                <a:glow rad="101600">
                  <a:srgbClr val="FF0000">
                    <a:alpha val="60000"/>
                  </a:srgbClr>
                </a:glow>
              </a:effectLst>
            </a:endParaRPr>
          </a:p>
        </p:txBody>
      </p:sp>
      <p:sp>
        <p:nvSpPr>
          <p:cNvPr id="40" name="مربع نص 39">
            <a:hlinkClick r:id="rId13" action="ppaction://hlinksldjump"/>
          </p:cNvPr>
          <p:cNvSpPr txBox="1"/>
          <p:nvPr/>
        </p:nvSpPr>
        <p:spPr>
          <a:xfrm>
            <a:off x="2209800" y="3356992"/>
            <a:ext cx="1828800" cy="307777"/>
          </a:xfrm>
          <a:prstGeom prst="rect">
            <a:avLst/>
          </a:prstGeom>
          <a:noFill/>
        </p:spPr>
        <p:txBody>
          <a:bodyPr wrap="square" rtlCol="1">
            <a:spAutoFit/>
          </a:bodyPr>
          <a:lstStyle/>
          <a:p>
            <a:r>
              <a:rPr lang="en-US" sz="1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rPr>
              <a:t>Topological Sort</a:t>
            </a:r>
            <a:endParaRPr lang="ar-SA" sz="1400" b="1" dirty="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endParaRPr>
          </a:p>
        </p:txBody>
      </p:sp>
      <p:sp>
        <p:nvSpPr>
          <p:cNvPr id="41" name="مربع نص 40">
            <a:hlinkClick r:id="rId14" action="ppaction://hlinksldjump"/>
          </p:cNvPr>
          <p:cNvSpPr txBox="1"/>
          <p:nvPr/>
        </p:nvSpPr>
        <p:spPr>
          <a:xfrm>
            <a:off x="4800600" y="4724400"/>
            <a:ext cx="1524000" cy="584775"/>
          </a:xfrm>
          <a:prstGeom prst="rect">
            <a:avLst/>
          </a:prstGeom>
          <a:noFill/>
        </p:spPr>
        <p:txBody>
          <a:bodyPr wrap="square" rtlCol="1">
            <a:spAutoFit/>
          </a:bodyPr>
          <a:lstStyle/>
          <a:p>
            <a:r>
              <a:rPr lang="ar-SA" sz="1600" b="1" dirty="0" smtClean="0">
                <a:ln w="10541" cmpd="sng">
                  <a:solidFill>
                    <a:schemeClr val="accent1">
                      <a:shade val="88000"/>
                      <a:satMod val="110000"/>
                    </a:schemeClr>
                  </a:solidFill>
                  <a:prstDash val="solid"/>
                </a:ln>
                <a:solidFill>
                  <a:srgbClr val="FFC000"/>
                </a:solidFill>
                <a:effectLst>
                  <a:glow rad="228600">
                    <a:schemeClr val="accent3">
                      <a:satMod val="175000"/>
                      <a:alpha val="40000"/>
                    </a:schemeClr>
                  </a:glow>
                </a:effectLst>
                <a:latin typeface="Times New Roman" pitchFamily="18" charset="0"/>
                <a:cs typeface="Times New Roman" pitchFamily="18" charset="0"/>
              </a:rPr>
              <a:t>ترتيب شجرة البحث                 الثنائية  </a:t>
            </a:r>
            <a:endParaRPr lang="ar-SA" sz="1600" dirty="0">
              <a:solidFill>
                <a:srgbClr val="FFC000"/>
              </a:solidFill>
              <a:effectLst>
                <a:glow rad="228600">
                  <a:schemeClr val="accent3">
                    <a:satMod val="175000"/>
                    <a:alpha val="40000"/>
                  </a:schemeClr>
                </a:glow>
              </a:effectLst>
            </a:endParaRPr>
          </a:p>
        </p:txBody>
      </p:sp>
      <p:sp>
        <p:nvSpPr>
          <p:cNvPr id="42" name="مربع نص 41">
            <a:hlinkClick r:id="rId15" action="ppaction://hlinksldjump"/>
          </p:cNvPr>
          <p:cNvSpPr txBox="1"/>
          <p:nvPr/>
        </p:nvSpPr>
        <p:spPr>
          <a:xfrm>
            <a:off x="2743200" y="4800600"/>
            <a:ext cx="1143000"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cs typeface="+mn-cs"/>
              </a:rPr>
              <a:t> تمارين</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cs typeface="+mn-cs"/>
            </a:endParaRPr>
          </a:p>
        </p:txBody>
      </p:sp>
      <p:pic>
        <p:nvPicPr>
          <p:cNvPr id="43" name="صورة 42" descr="90.JPG"/>
          <p:cNvPicPr>
            <a:picLocks noChangeAspect="1"/>
          </p:cNvPicPr>
          <p:nvPr/>
        </p:nvPicPr>
        <p:blipFill>
          <a:blip r:embed="rId16" cstate="print"/>
          <a:stretch>
            <a:fillRect/>
          </a:stretch>
        </p:blipFill>
        <p:spPr>
          <a:xfrm>
            <a:off x="2267744" y="6019800"/>
            <a:ext cx="4824536" cy="762000"/>
          </a:xfrm>
          <a:prstGeom prst="rect">
            <a:avLst/>
          </a:prstGeom>
        </p:spPr>
      </p:pic>
      <p:sp>
        <p:nvSpPr>
          <p:cNvPr id="44" name="مربع نص 43">
            <a:hlinkClick r:id="" action="ppaction://hlinkshowjump?jump=endshow"/>
          </p:cNvPr>
          <p:cNvSpPr txBox="1"/>
          <p:nvPr/>
        </p:nvSpPr>
        <p:spPr>
          <a:xfrm>
            <a:off x="4139952" y="6021288"/>
            <a:ext cx="990600" cy="523220"/>
          </a:xfrm>
          <a:prstGeom prst="rect">
            <a:avLst/>
          </a:prstGeom>
          <a:noFill/>
        </p:spPr>
        <p:txBody>
          <a:bodyPr wrap="square" rtlCol="1">
            <a:spAutoFit/>
          </a:bodyPr>
          <a:lstStyle/>
          <a:p>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 action="ppaction://hlinkshowjump?jump=endshow"/>
              </a:rPr>
              <a:t>خروج</a:t>
            </a:r>
            <a:endParaRPr lang="ar-S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5" name="صورة 44" descr="82.JPG"/>
          <p:cNvPicPr>
            <a:picLocks noChangeAspect="1"/>
          </p:cNvPicPr>
          <p:nvPr/>
        </p:nvPicPr>
        <p:blipFill>
          <a:blip r:embed="rId17" cstate="print"/>
          <a:stretch>
            <a:fillRect/>
          </a:stretch>
        </p:blipFill>
        <p:spPr>
          <a:xfrm>
            <a:off x="1979712" y="1124744"/>
            <a:ext cx="5043264" cy="1524000"/>
          </a:xfrm>
          <a:prstGeom prst="rect">
            <a:avLst/>
          </a:prstGeom>
        </p:spPr>
      </p:pic>
      <p:sp>
        <p:nvSpPr>
          <p:cNvPr id="46" name="مربع نص 45"/>
          <p:cNvSpPr txBox="1"/>
          <p:nvPr/>
        </p:nvSpPr>
        <p:spPr>
          <a:xfrm>
            <a:off x="3276600" y="1828800"/>
            <a:ext cx="2819400"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الفــــــــــهـــــــــــــرسة </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3987"/>
          </a:xfrm>
        </p:spPr>
        <p:txBody>
          <a:bodyPr>
            <a:normAutofit fontScale="90000"/>
          </a:bodyPr>
          <a:lstStyle/>
          <a:p>
            <a:pPr eaLnBrk="1" fontAlgn="auto" hangingPunct="1">
              <a:spcAft>
                <a:spcPts val="0"/>
              </a:spcAft>
              <a:defRPr/>
            </a:pPr>
            <a:endParaRPr lang="ar-SA" dirty="0"/>
          </a:p>
        </p:txBody>
      </p:sp>
      <p:sp>
        <p:nvSpPr>
          <p:cNvPr id="60419" name="عنصر نائب للمحتوى 2"/>
          <p:cNvSpPr>
            <a:spLocks noGrp="1"/>
          </p:cNvSpPr>
          <p:nvPr>
            <p:ph idx="1"/>
          </p:nvPr>
        </p:nvSpPr>
        <p:spPr>
          <a:xfrm>
            <a:off x="0" y="571500"/>
            <a:ext cx="9144000" cy="6286500"/>
          </a:xfrm>
        </p:spPr>
        <p:txBody>
          <a:bodyPr/>
          <a:lstStyle/>
          <a:p>
            <a:pPr eaLnBrk="1" hangingPunct="1"/>
            <a:r>
              <a:rPr lang="ar-SA" sz="3600" dirty="0" smtClean="0"/>
              <a:t>أصبحت </a:t>
            </a:r>
            <a:r>
              <a:rPr lang="ar-SA" sz="3600" dirty="0" err="1" smtClean="0"/>
              <a:t>الان</a:t>
            </a:r>
            <a:r>
              <a:rPr lang="ar-SA" sz="3600" dirty="0" smtClean="0"/>
              <a:t> قيمة </a:t>
            </a:r>
            <a:r>
              <a:rPr lang="en-US" sz="3600" dirty="0" smtClean="0">
                <a:cs typeface="Majalla UI"/>
              </a:rPr>
              <a:t>R=3&lt;L=4</a:t>
            </a:r>
            <a:r>
              <a:rPr lang="ar-SA" sz="3600" dirty="0" smtClean="0"/>
              <a:t> وهذا يعني انتهاء الجولة الثانية من هذه الخوارزمية حيث تصبح القائمة  الكلية مرتبة جزئيا ومقسمه إلي مجموعتين  المجموعة الأولي تحتوي علي كل العناصر </a:t>
            </a:r>
            <a:r>
              <a:rPr lang="ar-SA" sz="3600" dirty="0" err="1" smtClean="0"/>
              <a:t>الاقل</a:t>
            </a:r>
            <a:r>
              <a:rPr lang="ar-SA" sz="3600" dirty="0" smtClean="0"/>
              <a:t> من أو تساوي العنصر </a:t>
            </a:r>
            <a:r>
              <a:rPr lang="en-US" sz="3600" dirty="0" smtClean="0">
                <a:cs typeface="Majalla UI"/>
              </a:rPr>
              <a:t>pivot =37</a:t>
            </a:r>
            <a:r>
              <a:rPr lang="ar-SA" sz="3600" dirty="0" smtClean="0"/>
              <a:t> (تضم كل عناصر القائمة )</a:t>
            </a:r>
            <a:endParaRPr lang="en-US" sz="3600" dirty="0" smtClean="0">
              <a:cs typeface="Majalla UI"/>
            </a:endParaRPr>
          </a:p>
          <a:p>
            <a:pPr eaLnBrk="1" hangingPunct="1"/>
            <a:r>
              <a:rPr lang="ar-SA" sz="3600" dirty="0" smtClean="0"/>
              <a:t>والمجموعة الثانية التي تحتوي علي كل العناصر الأكبر من العنصر </a:t>
            </a:r>
            <a:r>
              <a:rPr lang="en-US" sz="3600" dirty="0" smtClean="0">
                <a:cs typeface="Majalla UI"/>
              </a:rPr>
              <a:t>pivot =37</a:t>
            </a:r>
            <a:r>
              <a:rPr lang="ar-SA" sz="3600" dirty="0" smtClean="0"/>
              <a:t> (</a:t>
            </a:r>
            <a:r>
              <a:rPr lang="ar-SA" sz="3600" dirty="0" err="1" smtClean="0"/>
              <a:t>لاتضم</a:t>
            </a:r>
            <a:r>
              <a:rPr lang="ar-SA" sz="3600" dirty="0" smtClean="0"/>
              <a:t> أي عنصر وهذا يحدث دائما عندما يكون للمحور اكبر أو اقل قيمة بالقائمة).  </a:t>
            </a:r>
            <a:endParaRPr lang="en-US" sz="3600" dirty="0" smtClean="0">
              <a:cs typeface="Majalla UI"/>
            </a:endParaRPr>
          </a:p>
          <a:p>
            <a:pPr eaLnBrk="1" hangingPunct="1"/>
            <a:r>
              <a:rPr lang="ar-SA" sz="3600" dirty="0" smtClean="0"/>
              <a:t> </a:t>
            </a:r>
            <a:endParaRPr lang="en-US" sz="3600" dirty="0" smtClean="0">
              <a:cs typeface="Majalla UI"/>
            </a:endParaRPr>
          </a:p>
          <a:p>
            <a:pPr eaLnBrk="1" hangingPunct="1">
              <a:buFont typeface="Wingdings 2" pitchFamily="18" charset="2"/>
              <a:buNone/>
            </a:pPr>
            <a:endParaRPr lang="ar-SA"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heel(4)">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heel(4)">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heel(4)">
                                      <p:cBhvr>
                                        <p:cTn id="17" dur="2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25425"/>
          </a:xfrm>
        </p:spPr>
        <p:txBody>
          <a:bodyPr>
            <a:normAutofit fontScale="90000"/>
          </a:bodyPr>
          <a:lstStyle/>
          <a:p>
            <a:pPr eaLnBrk="1" fontAlgn="auto" hangingPunct="1">
              <a:spcAft>
                <a:spcPts val="0"/>
              </a:spcAft>
              <a:defRPr/>
            </a:pPr>
            <a:endParaRPr lang="ar-SA" dirty="0"/>
          </a:p>
        </p:txBody>
      </p:sp>
      <p:sp>
        <p:nvSpPr>
          <p:cNvPr id="61443" name="عنصر نائب للمحتوى 2"/>
          <p:cNvSpPr>
            <a:spLocks noGrp="1"/>
          </p:cNvSpPr>
          <p:nvPr>
            <p:ph idx="1"/>
          </p:nvPr>
        </p:nvSpPr>
        <p:spPr>
          <a:xfrm>
            <a:off x="457200" y="1000125"/>
            <a:ext cx="8229600" cy="5214938"/>
          </a:xfrm>
        </p:spPr>
        <p:txBody>
          <a:bodyPr/>
          <a:lstStyle/>
          <a:p>
            <a:pPr eaLnBrk="1" hangingPunct="1"/>
            <a:r>
              <a:rPr lang="ar-SA" b="1" dirty="0" smtClean="0"/>
              <a:t>البرنامج:-</a:t>
            </a:r>
            <a:endParaRPr lang="en-US" dirty="0" smtClean="0">
              <a:cs typeface="Majalla UI"/>
            </a:endParaRPr>
          </a:p>
          <a:p>
            <a:pPr algn="l" eaLnBrk="1" hangingPunct="1">
              <a:buFont typeface="Wingdings 2" pitchFamily="18" charset="2"/>
              <a:buNone/>
            </a:pPr>
            <a:r>
              <a:rPr lang="en-US" dirty="0" smtClean="0">
                <a:cs typeface="Majalla UI"/>
              </a:rPr>
              <a:t>      #include&lt;</a:t>
            </a:r>
            <a:r>
              <a:rPr lang="en-US" dirty="0" err="1" smtClean="0">
                <a:cs typeface="Majalla UI"/>
              </a:rPr>
              <a:t>iostream.h</a:t>
            </a:r>
            <a:r>
              <a:rPr lang="en-US" dirty="0" smtClean="0">
                <a:cs typeface="Majalla UI"/>
              </a:rPr>
              <a:t>&gt;</a:t>
            </a:r>
          </a:p>
          <a:p>
            <a:pPr algn="l" eaLnBrk="1" hangingPunct="1">
              <a:buFont typeface="Wingdings 2" pitchFamily="18" charset="2"/>
              <a:buNone/>
            </a:pPr>
            <a:r>
              <a:rPr lang="en-US" dirty="0" smtClean="0">
                <a:cs typeface="Majalla UI"/>
              </a:rPr>
              <a:t>      #include&lt;</a:t>
            </a:r>
            <a:r>
              <a:rPr lang="en-US" dirty="0" err="1" smtClean="0">
                <a:cs typeface="Majalla UI"/>
              </a:rPr>
              <a:t>conio.h</a:t>
            </a:r>
            <a:r>
              <a:rPr lang="en-US" dirty="0" smtClean="0">
                <a:cs typeface="Majalla UI"/>
              </a:rPr>
              <a:t>&gt;</a:t>
            </a:r>
          </a:p>
          <a:p>
            <a:pPr algn="l" eaLnBrk="1" hangingPunct="1">
              <a:buFont typeface="Wingdings 2" pitchFamily="18" charset="2"/>
              <a:buNone/>
            </a:pPr>
            <a:r>
              <a:rPr lang="en-US" dirty="0" smtClean="0">
                <a:cs typeface="Majalla UI"/>
              </a:rPr>
              <a:t>      Void </a:t>
            </a:r>
            <a:r>
              <a:rPr lang="en-US" dirty="0" err="1" smtClean="0">
                <a:cs typeface="Majalla UI"/>
              </a:rPr>
              <a:t>Qsort</a:t>
            </a:r>
            <a:r>
              <a:rPr lang="en-US" dirty="0" smtClean="0">
                <a:cs typeface="Majalla UI"/>
              </a:rPr>
              <a:t>(</a:t>
            </a:r>
            <a:r>
              <a:rPr lang="en-US" dirty="0" err="1" smtClean="0">
                <a:cs typeface="Majalla UI"/>
              </a:rPr>
              <a:t>int,int</a:t>
            </a:r>
            <a:r>
              <a:rPr lang="en-US" dirty="0" smtClean="0">
                <a:cs typeface="Majalla UI"/>
              </a:rPr>
              <a:t>);  </a:t>
            </a:r>
          </a:p>
          <a:p>
            <a:pPr algn="l" eaLnBrk="1" hangingPunct="1">
              <a:buFont typeface="Wingdings 2" pitchFamily="18" charset="2"/>
              <a:buNone/>
            </a:pPr>
            <a:r>
              <a:rPr lang="en-US" dirty="0" smtClean="0">
                <a:cs typeface="Majalla UI"/>
              </a:rPr>
              <a:t>       </a:t>
            </a:r>
            <a:r>
              <a:rPr lang="en-US" dirty="0" err="1" smtClean="0">
                <a:cs typeface="Majalla UI"/>
              </a:rPr>
              <a:t>Int</a:t>
            </a:r>
            <a:r>
              <a:rPr lang="en-US" dirty="0" smtClean="0">
                <a:cs typeface="Majalla UI"/>
              </a:rPr>
              <a:t> </a:t>
            </a:r>
            <a:r>
              <a:rPr lang="en-US" dirty="0" err="1" smtClean="0">
                <a:cs typeface="Majalla UI"/>
              </a:rPr>
              <a:t>arr</a:t>
            </a:r>
            <a:r>
              <a:rPr lang="en-US" dirty="0" smtClean="0">
                <a:cs typeface="Majalla UI"/>
              </a:rPr>
              <a:t>[]={33,86,92,12,37,48,57,25};</a:t>
            </a:r>
          </a:p>
          <a:p>
            <a:pPr algn="l" eaLnBrk="1" hangingPunct="1">
              <a:buFont typeface="Wingdings 2" pitchFamily="18" charset="2"/>
              <a:buNone/>
            </a:pPr>
            <a:r>
              <a:rPr lang="en-US" dirty="0" smtClean="0">
                <a:cs typeface="Majalla UI"/>
              </a:rPr>
              <a:t>       </a:t>
            </a:r>
            <a:r>
              <a:rPr lang="en-US" dirty="0" err="1" smtClean="0">
                <a:cs typeface="Majalla UI"/>
              </a:rPr>
              <a:t>Int</a:t>
            </a:r>
            <a:r>
              <a:rPr lang="en-US" dirty="0" smtClean="0">
                <a:cs typeface="Majalla UI"/>
              </a:rPr>
              <a:t> main()</a:t>
            </a:r>
          </a:p>
          <a:p>
            <a:pPr algn="l" eaLnBrk="1" hangingPunct="1">
              <a:buFont typeface="Wingdings 2" pitchFamily="18" charset="2"/>
              <a:buNone/>
            </a:pPr>
            <a:r>
              <a:rPr lang="en-US" dirty="0" smtClean="0">
                <a:cs typeface="Majalla UI"/>
              </a:rPr>
              <a:t>             {</a:t>
            </a:r>
          </a:p>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a:t>
            </a:r>
            <a:r>
              <a:rPr lang="en-US" dirty="0" err="1" smtClean="0">
                <a:cs typeface="Majalla UI"/>
              </a:rPr>
              <a:t>nquick</a:t>
            </a:r>
            <a:r>
              <a:rPr lang="en-US" dirty="0" smtClean="0">
                <a:cs typeface="Majalla UI"/>
              </a:rPr>
              <a:t> sort:";</a:t>
            </a:r>
          </a:p>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&lt;&lt;"\n===============\n\n";</a:t>
            </a:r>
          </a:p>
          <a:p>
            <a:pPr eaLnBrk="1" hangingPunct="1">
              <a:buFont typeface="Wingdings 2" pitchFamily="18" charset="2"/>
              <a:buNone/>
            </a:pPr>
            <a:endParaRPr lang="ar-SA" dirty="0" smtClean="0"/>
          </a:p>
        </p:txBody>
      </p:sp>
    </p:spTree>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4)">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4)">
                                      <p:cBhvr>
                                        <p:cTn id="12" dur="20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heel(4)">
                                      <p:cBhvr>
                                        <p:cTn id="17" dur="20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heel(4)">
                                      <p:cBhvr>
                                        <p:cTn id="22" dur="20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heel(4)">
                                      <p:cBhvr>
                                        <p:cTn id="27" dur="20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heel(4)">
                                      <p:cBhvr>
                                        <p:cTn id="32" dur="20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heel(4)">
                                      <p:cBhvr>
                                        <p:cTn id="37" dur="2000"/>
                                        <p:tgtEl>
                                          <p:spTgt spid="61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heel(4)">
                                      <p:cBhvr>
                                        <p:cTn id="42" dur="2000"/>
                                        <p:tgtEl>
                                          <p:spTgt spid="61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wheel(4)">
                                      <p:cBhvr>
                                        <p:cTn id="47" dur="20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6862"/>
          </a:xfrm>
        </p:spPr>
        <p:txBody>
          <a:bodyPr>
            <a:normAutofit fontScale="90000"/>
          </a:bodyPr>
          <a:lstStyle/>
          <a:p>
            <a:pPr eaLnBrk="1" fontAlgn="auto" hangingPunct="1">
              <a:spcAft>
                <a:spcPts val="0"/>
              </a:spcAft>
              <a:defRPr/>
            </a:pPr>
            <a:endParaRPr lang="ar-SA" dirty="0"/>
          </a:p>
        </p:txBody>
      </p:sp>
      <p:sp>
        <p:nvSpPr>
          <p:cNvPr id="62467" name="عنصر نائب للمحتوى 2"/>
          <p:cNvSpPr>
            <a:spLocks noGrp="1"/>
          </p:cNvSpPr>
          <p:nvPr>
            <p:ph idx="1"/>
          </p:nvPr>
        </p:nvSpPr>
        <p:spPr>
          <a:xfrm>
            <a:off x="457200" y="1000125"/>
            <a:ext cx="8229600" cy="5126038"/>
          </a:xfrm>
        </p:spPr>
        <p:txBody>
          <a:bodyPr/>
          <a:lstStyle/>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a:t>
            </a:r>
            <a:r>
              <a:rPr lang="en-US" dirty="0" err="1" smtClean="0">
                <a:cs typeface="Majalla UI"/>
              </a:rPr>
              <a:t>noriginal</a:t>
            </a:r>
            <a:r>
              <a:rPr lang="en-US" dirty="0" smtClean="0">
                <a:cs typeface="Majalla UI"/>
              </a:rPr>
              <a:t> list :\n\n";</a:t>
            </a:r>
          </a:p>
          <a:p>
            <a:pPr algn="l" eaLnBrk="1" hangingPunct="1">
              <a:buFont typeface="Wingdings 2" pitchFamily="18" charset="2"/>
              <a:buNone/>
            </a:pPr>
            <a:r>
              <a:rPr lang="en-US" dirty="0" smtClean="0">
                <a:cs typeface="Majalla UI"/>
              </a:rPr>
              <a:t>    For(</a:t>
            </a:r>
            <a:r>
              <a:rPr lang="en-US" dirty="0" err="1" smtClean="0">
                <a:cs typeface="Majalla UI"/>
              </a:rPr>
              <a:t>int</a:t>
            </a:r>
            <a:r>
              <a:rPr lang="en-US" dirty="0" smtClean="0">
                <a:cs typeface="Majalla UI"/>
              </a:rPr>
              <a:t> j=0;j&lt;</a:t>
            </a:r>
            <a:r>
              <a:rPr lang="en-US" dirty="0" err="1" smtClean="0">
                <a:cs typeface="Majalla UI"/>
              </a:rPr>
              <a:t>n;j</a:t>
            </a:r>
            <a:r>
              <a:rPr lang="en-US" dirty="0" smtClean="0">
                <a:cs typeface="Majalla UI"/>
              </a:rPr>
              <a:t>++)</a:t>
            </a:r>
          </a:p>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a:t>
            </a:r>
            <a:r>
              <a:rPr lang="en-US" dirty="0" err="1" smtClean="0">
                <a:cs typeface="Majalla UI"/>
              </a:rPr>
              <a:t>arr</a:t>
            </a:r>
            <a:r>
              <a:rPr lang="en-US" dirty="0" smtClean="0">
                <a:cs typeface="Majalla UI"/>
              </a:rPr>
              <a:t>[j]&lt;&lt;"    quick sort(0,n-1);  </a:t>
            </a:r>
          </a:p>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&lt;&lt;"\n\n\n\</a:t>
            </a:r>
            <a:r>
              <a:rPr lang="en-US" dirty="0" err="1" smtClean="0">
                <a:cs typeface="Majalla UI"/>
              </a:rPr>
              <a:t>nsorted</a:t>
            </a:r>
            <a:r>
              <a:rPr lang="en-US" dirty="0" smtClean="0">
                <a:cs typeface="Majalla UI"/>
              </a:rPr>
              <a:t> list:\n\n";</a:t>
            </a:r>
          </a:p>
          <a:p>
            <a:pPr algn="l" eaLnBrk="1" hangingPunct="1">
              <a:buFont typeface="Wingdings 2" pitchFamily="18" charset="2"/>
              <a:buNone/>
            </a:pPr>
            <a:r>
              <a:rPr lang="en-US" dirty="0" smtClean="0">
                <a:cs typeface="Majalla UI"/>
              </a:rPr>
              <a:t>  For(</a:t>
            </a:r>
            <a:r>
              <a:rPr lang="en-US" dirty="0" err="1" smtClean="0">
                <a:cs typeface="Majalla UI"/>
              </a:rPr>
              <a:t>int</a:t>
            </a:r>
            <a:r>
              <a:rPr lang="en-US" dirty="0" smtClean="0">
                <a:cs typeface="Majalla UI"/>
              </a:rPr>
              <a:t> </a:t>
            </a:r>
            <a:r>
              <a:rPr lang="en-US" dirty="0" err="1" smtClean="0">
                <a:cs typeface="Majalla UI"/>
              </a:rPr>
              <a:t>i</a:t>
            </a:r>
            <a:r>
              <a:rPr lang="en-US" dirty="0" smtClean="0">
                <a:cs typeface="Majalla UI"/>
              </a:rPr>
              <a:t>=0;i&lt;</a:t>
            </a:r>
            <a:r>
              <a:rPr lang="en-US" dirty="0" err="1" smtClean="0">
                <a:cs typeface="Majalla UI"/>
              </a:rPr>
              <a:t>n;i</a:t>
            </a:r>
            <a:r>
              <a:rPr lang="en-US" dirty="0" smtClean="0">
                <a:cs typeface="Majalla UI"/>
              </a:rPr>
              <a:t>++)</a:t>
            </a:r>
          </a:p>
          <a:p>
            <a:pPr algn="l" eaLnBrk="1" hangingPunct="1">
              <a:buFont typeface="Wingdings 2" pitchFamily="18" charset="2"/>
              <a:buNone/>
            </a:pPr>
            <a:r>
              <a:rPr lang="en-US" dirty="0" smtClean="0">
                <a:cs typeface="Majalla UI"/>
              </a:rPr>
              <a:t>   </a:t>
            </a:r>
            <a:r>
              <a:rPr lang="en-US" dirty="0" err="1" smtClean="0">
                <a:cs typeface="Majalla UI"/>
              </a:rPr>
              <a:t>Cout</a:t>
            </a:r>
            <a:r>
              <a:rPr lang="en-US" dirty="0" smtClean="0">
                <a:cs typeface="Majalla UI"/>
              </a:rPr>
              <a:t>&lt;&lt;</a:t>
            </a:r>
            <a:r>
              <a:rPr lang="en-US" dirty="0" err="1" smtClean="0">
                <a:cs typeface="Majalla UI"/>
              </a:rPr>
              <a:t>arr</a:t>
            </a:r>
            <a:r>
              <a:rPr lang="en-US" dirty="0" smtClean="0">
                <a:cs typeface="Majalla UI"/>
              </a:rPr>
              <a:t>[</a:t>
            </a:r>
            <a:r>
              <a:rPr lang="en-US" dirty="0" err="1" smtClean="0">
                <a:cs typeface="Majalla UI"/>
              </a:rPr>
              <a:t>i</a:t>
            </a:r>
            <a:r>
              <a:rPr lang="en-US" dirty="0" smtClean="0">
                <a:cs typeface="Majalla UI"/>
              </a:rPr>
              <a:t>] &lt;&lt;"   ";</a:t>
            </a:r>
          </a:p>
          <a:p>
            <a:pPr algn="l" eaLnBrk="1" hangingPunct="1">
              <a:buFont typeface="Wingdings 2" pitchFamily="18" charset="2"/>
              <a:buNone/>
            </a:pPr>
            <a:r>
              <a:rPr lang="en-US" dirty="0" smtClean="0">
                <a:cs typeface="Majalla UI"/>
              </a:rPr>
              <a:t>        </a:t>
            </a:r>
            <a:r>
              <a:rPr lang="en-US" dirty="0" err="1" smtClean="0">
                <a:cs typeface="Majalla UI"/>
              </a:rPr>
              <a:t>getch</a:t>
            </a:r>
            <a:r>
              <a:rPr lang="en-US" dirty="0" smtClean="0">
                <a:cs typeface="Majalla UI"/>
              </a:rPr>
              <a:t>();  </a:t>
            </a:r>
          </a:p>
          <a:p>
            <a:pPr algn="l" eaLnBrk="1" hangingPunct="1">
              <a:buFont typeface="Wingdings 2" pitchFamily="18" charset="2"/>
              <a:buNone/>
            </a:pPr>
            <a:r>
              <a:rPr lang="en-US" dirty="0" smtClean="0">
                <a:cs typeface="Majalla UI"/>
              </a:rPr>
              <a:t>               }</a:t>
            </a:r>
          </a:p>
          <a:p>
            <a:pPr eaLnBrk="1" hangingPunct="1">
              <a:buFont typeface="Wingdings 2" pitchFamily="18" charset="2"/>
              <a:buNone/>
            </a:pPr>
            <a:endParaRPr lang="ar-SA"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heel(4)">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heel(4)">
                                      <p:cBhvr>
                                        <p:cTn id="12" dur="20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heel(4)">
                                      <p:cBhvr>
                                        <p:cTn id="17" dur="20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heel(4)">
                                      <p:cBhvr>
                                        <p:cTn id="22" dur="20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heel(4)">
                                      <p:cBhvr>
                                        <p:cTn id="27" dur="20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wheel(4)">
                                      <p:cBhvr>
                                        <p:cTn id="32" dur="20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wheel(4)">
                                      <p:cBhvr>
                                        <p:cTn id="37" dur="2000"/>
                                        <p:tgtEl>
                                          <p:spTgt spid="624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62467">
                                            <p:txEl>
                                              <p:pRg st="7" end="7"/>
                                            </p:txEl>
                                          </p:spTgt>
                                        </p:tgtEl>
                                        <p:attrNameLst>
                                          <p:attrName>style.visibility</p:attrName>
                                        </p:attrNameLst>
                                      </p:cBhvr>
                                      <p:to>
                                        <p:strVal val="visible"/>
                                      </p:to>
                                    </p:set>
                                    <p:animEffect transition="in" filter="wheel(4)">
                                      <p:cBhvr>
                                        <p:cTn id="42" dur="20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endParaRPr lang="ar-SA" dirty="0"/>
          </a:p>
        </p:txBody>
      </p:sp>
      <p:sp>
        <p:nvSpPr>
          <p:cNvPr id="3" name="عنصر نائب للمحتوى 2"/>
          <p:cNvSpPr>
            <a:spLocks noGrp="1"/>
          </p:cNvSpPr>
          <p:nvPr>
            <p:ph idx="1"/>
          </p:nvPr>
        </p:nvSpPr>
        <p:spPr>
          <a:xfrm>
            <a:off x="457200" y="1071563"/>
            <a:ext cx="8229600" cy="5054600"/>
          </a:xfrm>
        </p:spPr>
        <p:txBody>
          <a:bodyPr>
            <a:normAutofit fontScale="92500" lnSpcReduction="20000"/>
          </a:bodyPr>
          <a:lstStyle/>
          <a:p>
            <a:pPr marL="274320" indent="-274320" algn="l" eaLnBrk="1" fontAlgn="auto" hangingPunct="1">
              <a:spcAft>
                <a:spcPts val="0"/>
              </a:spcAft>
              <a:buClr>
                <a:schemeClr val="accent3"/>
              </a:buClr>
              <a:buFont typeface="Wingdings 2"/>
              <a:buNone/>
              <a:defRPr/>
            </a:pPr>
            <a:r>
              <a:rPr lang="en-US" dirty="0" smtClean="0">
                <a:ea typeface="+mn-ea"/>
              </a:rPr>
              <a:t>               Void </a:t>
            </a:r>
            <a:r>
              <a:rPr lang="en-US" dirty="0" err="1">
                <a:ea typeface="+mn-ea"/>
              </a:rPr>
              <a:t>Qsort</a:t>
            </a:r>
            <a:r>
              <a:rPr lang="en-US" dirty="0">
                <a:ea typeface="+mn-ea"/>
              </a:rPr>
              <a:t>(</a:t>
            </a:r>
            <a:r>
              <a:rPr lang="en-US" dirty="0" err="1">
                <a:ea typeface="+mn-ea"/>
              </a:rPr>
              <a:t>int</a:t>
            </a:r>
            <a:r>
              <a:rPr lang="en-US" dirty="0">
                <a:ea typeface="+mn-ea"/>
              </a:rPr>
              <a:t> </a:t>
            </a:r>
            <a:r>
              <a:rPr lang="en-US" dirty="0" err="1">
                <a:ea typeface="+mn-ea"/>
              </a:rPr>
              <a:t>first,int</a:t>
            </a:r>
            <a:r>
              <a:rPr lang="en-US" dirty="0">
                <a:ea typeface="+mn-ea"/>
              </a:rPr>
              <a:t> last)</a:t>
            </a:r>
          </a:p>
          <a:p>
            <a:pPr marL="274320" indent="-274320" algn="l" eaLnBrk="1" fontAlgn="auto" hangingPunct="1">
              <a:spcAft>
                <a:spcPts val="0"/>
              </a:spcAft>
              <a:buClr>
                <a:schemeClr val="accent3"/>
              </a:buClr>
              <a:buFont typeface="Wingdings 2"/>
              <a:buNone/>
              <a:defRPr/>
            </a:pPr>
            <a:r>
              <a:rPr lang="en-US" dirty="0" smtClean="0">
                <a:ea typeface="+mn-ea"/>
              </a:rPr>
              <a:t>                                  {</a:t>
            </a:r>
            <a:endParaRPr lang="en-US" dirty="0">
              <a:ea typeface="+mn-ea"/>
            </a:endParaRPr>
          </a:p>
          <a:p>
            <a:pPr marL="274320" indent="-274320" algn="l" eaLnBrk="1" fontAlgn="auto" hangingPunct="1">
              <a:spcAft>
                <a:spcPts val="0"/>
              </a:spcAft>
              <a:buClr>
                <a:schemeClr val="accent3"/>
              </a:buClr>
              <a:buFont typeface="Wingdings 2"/>
              <a:buNone/>
              <a:defRPr/>
            </a:pPr>
            <a:r>
              <a:rPr lang="en-US" dirty="0" smtClean="0">
                <a:ea typeface="+mn-ea"/>
              </a:rPr>
              <a:t>               </a:t>
            </a:r>
            <a:r>
              <a:rPr lang="en-US" dirty="0" err="1" smtClean="0">
                <a:ea typeface="+mn-ea"/>
              </a:rPr>
              <a:t>Int</a:t>
            </a:r>
            <a:r>
              <a:rPr lang="en-US" dirty="0" smtClean="0">
                <a:ea typeface="+mn-ea"/>
              </a:rPr>
              <a:t>  </a:t>
            </a:r>
            <a:r>
              <a:rPr lang="en-US" dirty="0" err="1">
                <a:ea typeface="+mn-ea"/>
              </a:rPr>
              <a:t>b,L,r,t</a:t>
            </a:r>
            <a:r>
              <a:rPr lang="en-US" dirty="0">
                <a:ea typeface="+mn-ea"/>
              </a:rPr>
              <a:t>;</a:t>
            </a:r>
          </a:p>
          <a:p>
            <a:pPr marL="274320" indent="-274320" algn="l" eaLnBrk="1" fontAlgn="auto" hangingPunct="1">
              <a:spcAft>
                <a:spcPts val="0"/>
              </a:spcAft>
              <a:buClr>
                <a:schemeClr val="accent3"/>
              </a:buClr>
              <a:buFont typeface="Wingdings 2"/>
              <a:buNone/>
              <a:defRPr/>
            </a:pPr>
            <a:r>
              <a:rPr lang="en-US" dirty="0" smtClean="0">
                <a:ea typeface="+mn-ea"/>
              </a:rPr>
              <a:t>               L=first;          </a:t>
            </a:r>
            <a:endParaRPr lang="en-US" dirty="0">
              <a:ea typeface="+mn-ea"/>
            </a:endParaRPr>
          </a:p>
          <a:p>
            <a:pPr marL="274320" indent="-274320" algn="l" eaLnBrk="1" fontAlgn="auto" hangingPunct="1">
              <a:spcAft>
                <a:spcPts val="0"/>
              </a:spcAft>
              <a:buClr>
                <a:schemeClr val="accent3"/>
              </a:buClr>
              <a:buFont typeface="Wingdings 2"/>
              <a:buNone/>
              <a:defRPr/>
            </a:pPr>
            <a:r>
              <a:rPr lang="en-US" dirty="0" smtClean="0">
                <a:ea typeface="+mn-ea"/>
              </a:rPr>
              <a:t>              r=last</a:t>
            </a:r>
            <a:r>
              <a:rPr lang="en-US" dirty="0">
                <a:ea typeface="+mn-ea"/>
              </a:rPr>
              <a:t>;</a:t>
            </a:r>
          </a:p>
          <a:p>
            <a:pPr marL="274320" indent="-274320" algn="l" eaLnBrk="1" fontAlgn="auto" hangingPunct="1">
              <a:spcAft>
                <a:spcPts val="0"/>
              </a:spcAft>
              <a:buClr>
                <a:schemeClr val="accent3"/>
              </a:buClr>
              <a:buFont typeface="Wingdings 2"/>
              <a:buNone/>
              <a:defRPr/>
            </a:pPr>
            <a:r>
              <a:rPr lang="en-US" dirty="0" smtClean="0">
                <a:ea typeface="+mn-ea"/>
              </a:rPr>
              <a:t>              </a:t>
            </a:r>
            <a:r>
              <a:rPr lang="en-US" dirty="0" err="1" smtClean="0">
                <a:ea typeface="+mn-ea"/>
              </a:rPr>
              <a:t>Int</a:t>
            </a:r>
            <a:r>
              <a:rPr lang="en-US" dirty="0" smtClean="0">
                <a:ea typeface="+mn-ea"/>
              </a:rPr>
              <a:t> </a:t>
            </a:r>
            <a:r>
              <a:rPr lang="en-US" dirty="0">
                <a:ea typeface="+mn-ea"/>
              </a:rPr>
              <a:t>m=(</a:t>
            </a:r>
            <a:r>
              <a:rPr lang="en-US" dirty="0" smtClean="0">
                <a:ea typeface="+mn-ea"/>
              </a:rPr>
              <a:t>first+last-1; )</a:t>
            </a:r>
            <a:endParaRPr lang="en-US" dirty="0">
              <a:ea typeface="+mn-ea"/>
            </a:endParaRPr>
          </a:p>
          <a:p>
            <a:pPr marL="274320" indent="-274320" algn="l" eaLnBrk="1" fontAlgn="auto" hangingPunct="1">
              <a:spcAft>
                <a:spcPts val="0"/>
              </a:spcAft>
              <a:buClr>
                <a:schemeClr val="accent3"/>
              </a:buClr>
              <a:buFont typeface="Wingdings 2"/>
              <a:buNone/>
              <a:defRPr/>
            </a:pPr>
            <a:r>
              <a:rPr lang="en-US" dirty="0" smtClean="0">
                <a:ea typeface="+mn-ea"/>
              </a:rPr>
              <a:t>              b=</a:t>
            </a:r>
            <a:r>
              <a:rPr lang="en-US" dirty="0" err="1" smtClean="0">
                <a:ea typeface="+mn-ea"/>
              </a:rPr>
              <a:t>arr</a:t>
            </a:r>
            <a:r>
              <a:rPr lang="en-US" dirty="0" smtClean="0">
                <a:ea typeface="+mn-ea"/>
              </a:rPr>
              <a:t>[m];</a:t>
            </a:r>
          </a:p>
          <a:p>
            <a:pPr marL="274320" indent="-274320" algn="l" eaLnBrk="1" fontAlgn="auto" hangingPunct="1">
              <a:spcAft>
                <a:spcPts val="0"/>
              </a:spcAft>
              <a:buClr>
                <a:schemeClr val="accent3"/>
              </a:buClr>
              <a:buFont typeface="Wingdings 2"/>
              <a:buNone/>
              <a:defRPr/>
            </a:pPr>
            <a:r>
              <a:rPr lang="en-US" dirty="0" smtClean="0">
                <a:ea typeface="+mn-ea"/>
              </a:rPr>
              <a:t>                while(L&lt;=r)  </a:t>
            </a:r>
          </a:p>
          <a:p>
            <a:pPr marL="274320" indent="-274320" algn="ctr" eaLnBrk="1" fontAlgn="auto" hangingPunct="1">
              <a:spcAft>
                <a:spcPts val="0"/>
              </a:spcAft>
              <a:buClr>
                <a:schemeClr val="accent3"/>
              </a:buClr>
              <a:buFont typeface="Wingdings 2"/>
              <a:buNone/>
              <a:defRPr/>
            </a:pPr>
            <a:r>
              <a:rPr lang="ar-SA" dirty="0" smtClean="0">
                <a:ea typeface="+mn-ea"/>
              </a:rPr>
              <a:t>  </a:t>
            </a:r>
            <a:r>
              <a:rPr lang="en-US" dirty="0" smtClean="0">
                <a:ea typeface="+mn-ea"/>
              </a:rPr>
              <a:t>{                                   </a:t>
            </a:r>
            <a:endParaRPr lang="en-US" dirty="0">
              <a:ea typeface="+mn-ea"/>
            </a:endParaRPr>
          </a:p>
          <a:p>
            <a:pPr marL="274320" indent="-274320" algn="l" eaLnBrk="1" fontAlgn="auto" hangingPunct="1">
              <a:spcAft>
                <a:spcPts val="0"/>
              </a:spcAft>
              <a:buClr>
                <a:schemeClr val="accent3"/>
              </a:buClr>
              <a:buFont typeface="Wingdings 2"/>
              <a:buNone/>
              <a:defRPr/>
            </a:pPr>
            <a:r>
              <a:rPr lang="en-US" dirty="0" smtClean="0">
                <a:ea typeface="+mn-ea"/>
              </a:rPr>
              <a:t>              While(</a:t>
            </a:r>
            <a:r>
              <a:rPr lang="en-US" dirty="0" err="1" smtClean="0">
                <a:ea typeface="+mn-ea"/>
              </a:rPr>
              <a:t>arr</a:t>
            </a:r>
            <a:r>
              <a:rPr lang="en-US" dirty="0" smtClean="0">
                <a:ea typeface="+mn-ea"/>
              </a:rPr>
              <a:t>[L</a:t>
            </a:r>
            <a:r>
              <a:rPr lang="en-US" dirty="0">
                <a:ea typeface="+mn-ea"/>
              </a:rPr>
              <a:t>]&lt;</a:t>
            </a:r>
            <a:r>
              <a:rPr lang="en-US" dirty="0" smtClean="0">
                <a:ea typeface="+mn-ea"/>
              </a:rPr>
              <a:t>b)       </a:t>
            </a:r>
          </a:p>
          <a:p>
            <a:pPr marL="274320" indent="-274320" algn="l" eaLnBrk="1" fontAlgn="auto" hangingPunct="1">
              <a:spcAft>
                <a:spcPts val="0"/>
              </a:spcAft>
              <a:buClr>
                <a:schemeClr val="accent3"/>
              </a:buClr>
              <a:buFont typeface="Wingdings 2"/>
              <a:buNone/>
              <a:defRPr/>
            </a:pPr>
            <a:r>
              <a:rPr lang="en-US" dirty="0" smtClean="0">
                <a:ea typeface="+mn-ea"/>
              </a:rPr>
              <a:t>              L++;       </a:t>
            </a:r>
          </a:p>
          <a:p>
            <a:pPr marL="274320" indent="-274320" algn="l" eaLnBrk="1" fontAlgn="auto" hangingPunct="1">
              <a:spcAft>
                <a:spcPts val="0"/>
              </a:spcAft>
              <a:buClr>
                <a:schemeClr val="accent3"/>
              </a:buClr>
              <a:buFont typeface="Wingdings 2"/>
              <a:buNone/>
              <a:defRPr/>
            </a:pPr>
            <a:r>
              <a:rPr lang="en-US" dirty="0" smtClean="0">
                <a:ea typeface="+mn-ea"/>
              </a:rPr>
              <a:t>              While(</a:t>
            </a:r>
            <a:r>
              <a:rPr lang="en-US" dirty="0" err="1" smtClean="0">
                <a:ea typeface="+mn-ea"/>
              </a:rPr>
              <a:t>arr</a:t>
            </a:r>
            <a:r>
              <a:rPr lang="en-US" dirty="0" smtClean="0">
                <a:ea typeface="+mn-ea"/>
              </a:rPr>
              <a:t>[r</a:t>
            </a:r>
            <a:r>
              <a:rPr lang="en-US" dirty="0">
                <a:ea typeface="+mn-ea"/>
              </a:rPr>
              <a:t>]&gt;b)    </a:t>
            </a:r>
            <a:r>
              <a:rPr lang="en-US" dirty="0" smtClean="0">
                <a:ea typeface="+mn-ea"/>
              </a:rPr>
              <a:t>   </a:t>
            </a:r>
            <a:endParaRPr lang="en-US" dirty="0">
              <a:ea typeface="+mn-ea"/>
            </a:endParaRPr>
          </a:p>
          <a:p>
            <a:pPr marL="274320" indent="-274320" algn="ctr" eaLnBrk="1" fontAlgn="auto" hangingPunct="1">
              <a:spcAft>
                <a:spcPts val="0"/>
              </a:spcAft>
              <a:buClr>
                <a:schemeClr val="accent3"/>
              </a:buClr>
              <a:buFont typeface="Wingdings 2"/>
              <a:buNone/>
              <a:defRPr/>
            </a:pPr>
            <a:r>
              <a:rPr lang="ar-SA" dirty="0" smtClean="0">
                <a:ea typeface="+mn-ea"/>
              </a:rPr>
              <a:t>  </a:t>
            </a:r>
            <a:r>
              <a:rPr lang="en-US" dirty="0" smtClean="0">
                <a:ea typeface="+mn-ea"/>
              </a:rPr>
              <a:t>r-</a:t>
            </a:r>
            <a:r>
              <a:rPr lang="en-US" dirty="0">
                <a:ea typeface="+mn-ea"/>
              </a:rPr>
              <a:t>-;  </a:t>
            </a:r>
            <a:r>
              <a:rPr lang="en-US" dirty="0" smtClean="0">
                <a:ea typeface="+mn-ea"/>
              </a:rPr>
              <a:t>                                                                 </a:t>
            </a:r>
            <a:endParaRPr lang="en-US" dirty="0">
              <a:ea typeface="+mn-ea"/>
            </a:endParaRPr>
          </a:p>
          <a:p>
            <a:pPr marL="274320" indent="-274320" eaLnBrk="1" fontAlgn="auto" hangingPunct="1">
              <a:spcAft>
                <a:spcPts val="0"/>
              </a:spcAft>
              <a:buClr>
                <a:schemeClr val="accent3"/>
              </a:buClr>
              <a:buFont typeface="Wingdings 2"/>
              <a:buNone/>
              <a:defRPr/>
            </a:pPr>
            <a:endParaRPr lang="ar-SA" dirty="0">
              <a:ea typeface="+mn-ea"/>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4)">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4)">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4)">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4)">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4)">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4)">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heel(4)">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endParaRPr lang="ar-SA" dirty="0"/>
          </a:p>
        </p:txBody>
      </p:sp>
      <p:sp>
        <p:nvSpPr>
          <p:cNvPr id="3" name="عنصر نائب للمحتوى 2"/>
          <p:cNvSpPr>
            <a:spLocks noGrp="1"/>
          </p:cNvSpPr>
          <p:nvPr>
            <p:ph idx="1"/>
          </p:nvPr>
        </p:nvSpPr>
        <p:spPr>
          <a:xfrm>
            <a:off x="1357313" y="1071563"/>
            <a:ext cx="7472362" cy="5126037"/>
          </a:xfrm>
        </p:spPr>
        <p:txBody>
          <a:bodyPr>
            <a:normAutofit fontScale="85000" lnSpcReduction="20000"/>
          </a:bodyPr>
          <a:lstStyle/>
          <a:p>
            <a:pPr marL="274320" indent="-274320" algn="l" eaLnBrk="1" fontAlgn="auto" hangingPunct="1">
              <a:spcAft>
                <a:spcPts val="0"/>
              </a:spcAft>
              <a:buClr>
                <a:schemeClr val="accent3"/>
              </a:buClr>
              <a:buFont typeface="Wingdings 2"/>
              <a:buNone/>
              <a:defRPr/>
            </a:pPr>
            <a:r>
              <a:rPr lang="en-US" dirty="0">
                <a:ea typeface="+mn-ea"/>
              </a:rPr>
              <a:t>if(L&lt;=r)   </a:t>
            </a:r>
            <a:r>
              <a:rPr lang="en-US" dirty="0" smtClean="0">
                <a:ea typeface="+mn-ea"/>
              </a:rPr>
              <a:t>   </a:t>
            </a:r>
            <a:endParaRPr lang="en-US" dirty="0">
              <a:ea typeface="+mn-ea"/>
            </a:endParaRPr>
          </a:p>
          <a:p>
            <a:pPr marL="274320" indent="-274320" algn="ctr" eaLnBrk="1" fontAlgn="auto" hangingPunct="1">
              <a:spcAft>
                <a:spcPts val="0"/>
              </a:spcAft>
              <a:buClr>
                <a:schemeClr val="accent3"/>
              </a:buClr>
              <a:buFont typeface="Wingdings 2"/>
              <a:buNone/>
              <a:defRPr/>
            </a:pPr>
            <a:r>
              <a:rPr lang="ar-SA" dirty="0" smtClean="0">
                <a:ea typeface="+mn-ea"/>
              </a:rPr>
              <a:t>                                                              </a:t>
            </a:r>
            <a:r>
              <a:rPr lang="en-US" dirty="0" smtClean="0">
                <a:ea typeface="+mn-ea"/>
              </a:rPr>
              <a:t>{</a:t>
            </a:r>
            <a:endParaRPr lang="en-US" dirty="0">
              <a:ea typeface="+mn-ea"/>
            </a:endParaRPr>
          </a:p>
          <a:p>
            <a:pPr marL="274320" indent="-274320" algn="l" eaLnBrk="1" fontAlgn="auto" hangingPunct="1">
              <a:spcAft>
                <a:spcPts val="0"/>
              </a:spcAft>
              <a:buClr>
                <a:schemeClr val="accent3"/>
              </a:buClr>
              <a:buFont typeface="Wingdings 2"/>
              <a:buNone/>
              <a:defRPr/>
            </a:pPr>
            <a:r>
              <a:rPr lang="en-US" dirty="0">
                <a:ea typeface="+mn-ea"/>
              </a:rPr>
              <a:t>T=</a:t>
            </a:r>
            <a:r>
              <a:rPr lang="en-US" dirty="0" err="1">
                <a:ea typeface="+mn-ea"/>
              </a:rPr>
              <a:t>arr</a:t>
            </a:r>
            <a:r>
              <a:rPr lang="en-US" dirty="0">
                <a:ea typeface="+mn-ea"/>
              </a:rPr>
              <a:t>[L];</a:t>
            </a:r>
          </a:p>
          <a:p>
            <a:pPr marL="274320" indent="-274320" algn="l" eaLnBrk="1" fontAlgn="auto" hangingPunct="1">
              <a:spcAft>
                <a:spcPts val="0"/>
              </a:spcAft>
              <a:buClr>
                <a:schemeClr val="accent3"/>
              </a:buClr>
              <a:buFont typeface="Wingdings 2"/>
              <a:buNone/>
              <a:defRPr/>
            </a:pPr>
            <a:r>
              <a:rPr lang="en-US" dirty="0" err="1">
                <a:ea typeface="+mn-ea"/>
              </a:rPr>
              <a:t>arr</a:t>
            </a:r>
            <a:r>
              <a:rPr lang="en-US" dirty="0">
                <a:ea typeface="+mn-ea"/>
              </a:rPr>
              <a:t>[L]=</a:t>
            </a:r>
            <a:r>
              <a:rPr lang="en-US" dirty="0" err="1">
                <a:ea typeface="+mn-ea"/>
              </a:rPr>
              <a:t>arr</a:t>
            </a:r>
            <a:r>
              <a:rPr lang="en-US" dirty="0">
                <a:ea typeface="+mn-ea"/>
              </a:rPr>
              <a:t>[r];</a:t>
            </a:r>
          </a:p>
          <a:p>
            <a:pPr marL="274320" indent="-274320" algn="l" eaLnBrk="1" fontAlgn="auto" hangingPunct="1">
              <a:spcAft>
                <a:spcPts val="0"/>
              </a:spcAft>
              <a:buClr>
                <a:schemeClr val="accent3"/>
              </a:buClr>
              <a:buFont typeface="Wingdings 2"/>
              <a:buNone/>
              <a:defRPr/>
            </a:pPr>
            <a:r>
              <a:rPr lang="en-US" dirty="0" err="1">
                <a:ea typeface="+mn-ea"/>
              </a:rPr>
              <a:t>arr</a:t>
            </a:r>
            <a:r>
              <a:rPr lang="en-US" dirty="0">
                <a:ea typeface="+mn-ea"/>
              </a:rPr>
              <a:t>[r]=t;</a:t>
            </a:r>
          </a:p>
          <a:p>
            <a:pPr marL="274320" indent="-274320" algn="l" eaLnBrk="1" fontAlgn="auto" hangingPunct="1">
              <a:spcAft>
                <a:spcPts val="0"/>
              </a:spcAft>
              <a:buClr>
                <a:schemeClr val="accent3"/>
              </a:buClr>
              <a:buFont typeface="Wingdings 2"/>
              <a:buNone/>
              <a:defRPr/>
            </a:pPr>
            <a:r>
              <a:rPr lang="en-US" dirty="0">
                <a:ea typeface="+mn-ea"/>
              </a:rPr>
              <a:t>L=L+1;</a:t>
            </a:r>
          </a:p>
          <a:p>
            <a:pPr marL="274320" indent="-274320" algn="l" eaLnBrk="1" fontAlgn="auto" hangingPunct="1">
              <a:spcAft>
                <a:spcPts val="0"/>
              </a:spcAft>
              <a:buClr>
                <a:schemeClr val="accent3"/>
              </a:buClr>
              <a:buFont typeface="Wingdings 2"/>
              <a:buNone/>
              <a:defRPr/>
            </a:pPr>
            <a:r>
              <a:rPr lang="en-US" dirty="0">
                <a:ea typeface="+mn-ea"/>
              </a:rPr>
              <a:t>r=r-1;</a:t>
            </a:r>
          </a:p>
          <a:p>
            <a:pPr marL="274320" indent="-274320" algn="ctr" eaLnBrk="1" fontAlgn="auto" hangingPunct="1">
              <a:spcAft>
                <a:spcPts val="0"/>
              </a:spcAft>
              <a:buClr>
                <a:schemeClr val="accent3"/>
              </a:buClr>
              <a:buFont typeface="Wingdings 2"/>
              <a:buNone/>
              <a:defRPr/>
            </a:pPr>
            <a:r>
              <a:rPr lang="ar-SA" dirty="0" smtClean="0">
                <a:ea typeface="+mn-ea"/>
              </a:rPr>
              <a:t>                                                     </a:t>
            </a:r>
            <a:r>
              <a:rPr lang="en-US" dirty="0" smtClean="0">
                <a:ea typeface="+mn-ea"/>
              </a:rPr>
              <a:t>}</a:t>
            </a:r>
            <a:endParaRPr lang="en-US" dirty="0">
              <a:ea typeface="+mn-ea"/>
            </a:endParaRPr>
          </a:p>
          <a:p>
            <a:pPr marL="274320" indent="-274320" algn="ctr" eaLnBrk="1" fontAlgn="auto" hangingPunct="1">
              <a:spcAft>
                <a:spcPts val="0"/>
              </a:spcAft>
              <a:buClr>
                <a:schemeClr val="accent3"/>
              </a:buClr>
              <a:buFont typeface="Wingdings 2"/>
              <a:buNone/>
              <a:defRPr/>
            </a:pPr>
            <a:r>
              <a:rPr lang="en-US" dirty="0" smtClean="0">
                <a:ea typeface="+mn-ea"/>
              </a:rPr>
              <a:t>}                                                                 </a:t>
            </a:r>
          </a:p>
          <a:p>
            <a:pPr marL="274320" indent="-274320" algn="l" eaLnBrk="1" fontAlgn="auto" hangingPunct="1">
              <a:spcAft>
                <a:spcPts val="0"/>
              </a:spcAft>
              <a:buClr>
                <a:schemeClr val="accent3"/>
              </a:buClr>
              <a:buFont typeface="Wingdings 2"/>
              <a:buNone/>
              <a:defRPr/>
            </a:pPr>
            <a:r>
              <a:rPr lang="en-US" dirty="0" smtClean="0">
                <a:ea typeface="+mn-ea"/>
              </a:rPr>
              <a:t>If(first&lt;r)      </a:t>
            </a:r>
          </a:p>
          <a:p>
            <a:pPr marL="274320" indent="-274320" algn="l" eaLnBrk="1" fontAlgn="auto" hangingPunct="1">
              <a:spcAft>
                <a:spcPts val="0"/>
              </a:spcAft>
              <a:buClr>
                <a:schemeClr val="accent3"/>
              </a:buClr>
              <a:buFont typeface="Wingdings 2"/>
              <a:buNone/>
              <a:defRPr/>
            </a:pPr>
            <a:r>
              <a:rPr lang="en-US" dirty="0" err="1" smtClean="0">
                <a:ea typeface="+mn-ea"/>
              </a:rPr>
              <a:t>Qsort</a:t>
            </a:r>
            <a:r>
              <a:rPr lang="en-US" dirty="0" smtClean="0">
                <a:ea typeface="+mn-ea"/>
              </a:rPr>
              <a:t>(</a:t>
            </a:r>
            <a:r>
              <a:rPr lang="en-US" dirty="0" err="1" smtClean="0">
                <a:ea typeface="+mn-ea"/>
              </a:rPr>
              <a:t>first,r</a:t>
            </a:r>
            <a:r>
              <a:rPr lang="en-US" dirty="0" smtClean="0">
                <a:ea typeface="+mn-ea"/>
              </a:rPr>
              <a:t>); </a:t>
            </a:r>
          </a:p>
          <a:p>
            <a:pPr marL="274320" indent="-274320" algn="l" eaLnBrk="1" fontAlgn="auto" hangingPunct="1">
              <a:spcAft>
                <a:spcPts val="0"/>
              </a:spcAft>
              <a:buClr>
                <a:schemeClr val="accent3"/>
              </a:buClr>
              <a:buFont typeface="Wingdings 2"/>
              <a:buNone/>
              <a:defRPr/>
            </a:pPr>
            <a:r>
              <a:rPr lang="en-US" dirty="0" smtClean="0">
                <a:ea typeface="+mn-ea"/>
              </a:rPr>
              <a:t>If(L&lt;last)</a:t>
            </a:r>
          </a:p>
          <a:p>
            <a:pPr marL="274320" indent="-274320" algn="l" eaLnBrk="1" fontAlgn="auto" hangingPunct="1">
              <a:spcAft>
                <a:spcPts val="0"/>
              </a:spcAft>
              <a:buClr>
                <a:schemeClr val="accent3"/>
              </a:buClr>
              <a:buFont typeface="Wingdings 2"/>
              <a:buNone/>
              <a:defRPr/>
            </a:pPr>
            <a:r>
              <a:rPr lang="en-US" dirty="0" err="1" smtClean="0">
                <a:ea typeface="+mn-ea"/>
              </a:rPr>
              <a:t>Qsort</a:t>
            </a:r>
            <a:r>
              <a:rPr lang="en-US" dirty="0" smtClean="0">
                <a:ea typeface="+mn-ea"/>
              </a:rPr>
              <a:t>(</a:t>
            </a:r>
            <a:r>
              <a:rPr lang="en-US" dirty="0" err="1" smtClean="0">
                <a:ea typeface="+mn-ea"/>
              </a:rPr>
              <a:t>L,last</a:t>
            </a:r>
            <a:r>
              <a:rPr lang="en-US" dirty="0" smtClean="0">
                <a:ea typeface="+mn-ea"/>
              </a:rPr>
              <a:t>); </a:t>
            </a:r>
          </a:p>
          <a:p>
            <a:pPr marL="274320" indent="-274320" algn="ctr" eaLnBrk="1" fontAlgn="auto" hangingPunct="1">
              <a:spcAft>
                <a:spcPts val="0"/>
              </a:spcAft>
              <a:buClr>
                <a:schemeClr val="accent3"/>
              </a:buClr>
              <a:buFont typeface="Wingdings 2"/>
              <a:buNone/>
              <a:defRPr/>
            </a:pPr>
            <a:r>
              <a:rPr lang="ar-SA" dirty="0" smtClean="0">
                <a:ea typeface="+mn-ea"/>
              </a:rPr>
              <a:t>            </a:t>
            </a:r>
            <a:r>
              <a:rPr lang="en-US" dirty="0" smtClean="0">
                <a:ea typeface="+mn-ea"/>
              </a:rPr>
              <a:t>}</a:t>
            </a:r>
            <a:endParaRPr lang="en-US" dirty="0">
              <a:ea typeface="+mn-ea"/>
            </a:endParaRPr>
          </a:p>
          <a:p>
            <a:pPr marL="274320" indent="-274320" eaLnBrk="1" fontAlgn="auto" hangingPunct="1">
              <a:spcAft>
                <a:spcPts val="0"/>
              </a:spcAft>
              <a:buClr>
                <a:schemeClr val="accent3"/>
              </a:buClr>
              <a:buFont typeface="Wingdings 2"/>
              <a:buNone/>
              <a:defRPr/>
            </a:pPr>
            <a:endParaRPr lang="ar-SA" dirty="0">
              <a:ea typeface="+mn-ea"/>
            </a:endParaRPr>
          </a:p>
        </p:txBody>
      </p:sp>
      <p:pic>
        <p:nvPicPr>
          <p:cNvPr id="4" name="صورة 3"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5" name="مربع نص 4">
            <a:hlinkClick r:id="rId3" action="ppaction://hlinksldjump"/>
          </p:cNvPr>
          <p:cNvSpPr txBox="1"/>
          <p:nvPr/>
        </p:nvSpPr>
        <p:spPr>
          <a:xfrm>
            <a:off x="7010400" y="6135469"/>
            <a:ext cx="762000" cy="646331"/>
          </a:xfrm>
          <a:prstGeom prst="rect">
            <a:avLst/>
          </a:prstGeom>
          <a:noFill/>
        </p:spPr>
        <p:txBody>
          <a:bodyPr wrap="square" rtlCol="1">
            <a:spAutoFit/>
          </a:bodyPr>
          <a:lstStyle/>
          <a:p>
            <a:r>
              <a:rPr lang="ar-SA" sz="1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4)">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4)">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4)">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4)">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4)">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4)">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heel(4)">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heel(4)">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52.JPG"/>
          <p:cNvPicPr>
            <a:picLocks noChangeAspect="1"/>
          </p:cNvPicPr>
          <p:nvPr/>
        </p:nvPicPr>
        <p:blipFill>
          <a:blip r:embed="rId2" cstate="print"/>
          <a:stretch>
            <a:fillRect/>
          </a:stretch>
        </p:blipFill>
        <p:spPr>
          <a:xfrm>
            <a:off x="1066800" y="1066800"/>
            <a:ext cx="6553200" cy="4800600"/>
          </a:xfrm>
          <a:prstGeom prst="rect">
            <a:avLst/>
          </a:prstGeom>
        </p:spPr>
      </p:pic>
      <p:sp>
        <p:nvSpPr>
          <p:cNvPr id="4" name="مربع نص 3"/>
          <p:cNvSpPr txBox="1"/>
          <p:nvPr/>
        </p:nvSpPr>
        <p:spPr>
          <a:xfrm>
            <a:off x="1981200" y="2514600"/>
            <a:ext cx="4114800" cy="2308324"/>
          </a:xfrm>
          <a:prstGeom prst="rect">
            <a:avLst/>
          </a:prstGeom>
          <a:noFill/>
        </p:spPr>
        <p:txBody>
          <a:bodyPr wrap="square" rtlCol="1">
            <a:spAutoFit/>
          </a:bodyPr>
          <a:lstStyle/>
          <a:p>
            <a:r>
              <a:rPr lang="ar-SA"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rPr>
              <a:t> خوارزمية                  </a:t>
            </a:r>
            <a:r>
              <a:rPr lang="ar-SA" sz="72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rPr>
              <a:t>شيــــــل</a:t>
            </a:r>
            <a:endParaRPr lang="ar-SA" sz="7200" dirty="0"/>
          </a:p>
        </p:txBody>
      </p:sp>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algn="r" eaLnBrk="1" hangingPunct="1"/>
            <a:r>
              <a:rPr lang="ar-SA" sz="3600" b="1" smtClean="0">
                <a:solidFill>
                  <a:schemeClr val="tx1"/>
                </a:solidFill>
                <a:ea typeface="MCS Hijon S_U normal."/>
                <a:cs typeface="MCS Hijon S_U normal."/>
              </a:rPr>
              <a:t>خوارزمية شيـــــــــــــــل:-</a:t>
            </a:r>
            <a:r>
              <a:rPr lang="ar-SA" sz="3600" b="1" smtClean="0">
                <a:solidFill>
                  <a:schemeClr val="tx1"/>
                </a:solidFill>
              </a:rPr>
              <a:t> </a:t>
            </a:r>
            <a:r>
              <a:rPr lang="en-US" sz="3600" b="1" smtClean="0">
                <a:solidFill>
                  <a:schemeClr val="tx1"/>
                </a:solidFill>
                <a:cs typeface="Traditional Arabic" pitchFamily="18" charset="-78"/>
              </a:rPr>
              <a:t>shell sort Alogritm</a:t>
            </a:r>
            <a:r>
              <a:rPr lang="ar-SA" sz="3600" b="1" smtClean="0">
                <a:solidFill>
                  <a:schemeClr val="tx1"/>
                </a:solidFill>
              </a:rPr>
              <a:t> </a:t>
            </a:r>
            <a:endParaRPr lang="en-US" sz="3600" b="1" smtClean="0">
              <a:solidFill>
                <a:schemeClr val="tx1"/>
              </a:solidFill>
              <a:cs typeface="Traditional Arabic" pitchFamily="18" charset="-78"/>
            </a:endParaRPr>
          </a:p>
        </p:txBody>
      </p:sp>
      <p:sp>
        <p:nvSpPr>
          <p:cNvPr id="55301" name="Rectangle 5"/>
          <p:cNvSpPr>
            <a:spLocks noGrp="1" noChangeArrowheads="1"/>
          </p:cNvSpPr>
          <p:nvPr>
            <p:ph type="body"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ar-SA" sz="3600" dirty="0">
                <a:ea typeface="+mn-ea"/>
              </a:rPr>
              <a:t>فكرتها تقوم بتقسيم القائمة </a:t>
            </a:r>
            <a:r>
              <a:rPr lang="ar-SA" sz="3600" dirty="0" err="1">
                <a:ea typeface="+mn-ea"/>
              </a:rPr>
              <a:t>الى</a:t>
            </a:r>
            <a:r>
              <a:rPr lang="ar-SA" sz="3600" dirty="0">
                <a:ea typeface="+mn-ea"/>
              </a:rPr>
              <a:t> مسافات وهمية وتجرى المقارنة بين عنصرين أو أكثر ليس متجاورين وإنما متباعدين ثم تختصر المسافة الوهمية </a:t>
            </a:r>
            <a:r>
              <a:rPr lang="ar-SA" sz="3600" dirty="0" err="1">
                <a:ea typeface="+mn-ea"/>
              </a:rPr>
              <a:t>الى</a:t>
            </a:r>
            <a:r>
              <a:rPr lang="ar-SA" sz="3600" dirty="0">
                <a:ea typeface="+mn-ea"/>
              </a:rPr>
              <a:t> النصف وتجرى المقارنة أو التبديل ثانية </a:t>
            </a:r>
            <a:r>
              <a:rPr lang="ar-SA" sz="3600" dirty="0" err="1">
                <a:ea typeface="+mn-ea"/>
              </a:rPr>
              <a:t>الى</a:t>
            </a:r>
            <a:r>
              <a:rPr lang="ar-SA" sz="3600" dirty="0">
                <a:ea typeface="+mn-ea"/>
              </a:rPr>
              <a:t> أن تصبح المسافة تساوي </a:t>
            </a:r>
            <a:r>
              <a:rPr lang="en-US" sz="3600" dirty="0">
                <a:ea typeface="+mn-ea"/>
              </a:rPr>
              <a:t>(1)</a:t>
            </a:r>
            <a:r>
              <a:rPr lang="ar-SA" sz="3600" dirty="0">
                <a:ea typeface="+mn-ea"/>
              </a:rPr>
              <a:t> </a:t>
            </a:r>
            <a:br>
              <a:rPr lang="ar-SA" sz="3600" dirty="0">
                <a:ea typeface="+mn-ea"/>
              </a:rPr>
            </a:br>
            <a:r>
              <a:rPr lang="ar-SA" sz="3600" dirty="0">
                <a:ea typeface="+mn-ea"/>
              </a:rPr>
              <a:t>وبذلك يتم ترتيب القائمة .</a:t>
            </a:r>
            <a:br>
              <a:rPr lang="ar-SA" sz="3600" dirty="0">
                <a:ea typeface="+mn-ea"/>
              </a:rPr>
            </a:br>
            <a:r>
              <a:rPr lang="ar-SA" sz="3600" dirty="0">
                <a:ea typeface="+mn-ea"/>
              </a:rPr>
              <a:t>إن المسافة الوهمية بين عنصرين تدعى فجوة </a:t>
            </a:r>
            <a:r>
              <a:rPr lang="en-US" sz="3600" dirty="0">
                <a:ea typeface="+mn-ea"/>
              </a:rPr>
              <a:t>(gap)</a:t>
            </a:r>
            <a:r>
              <a:rPr lang="ar-SA" sz="3600" dirty="0">
                <a:ea typeface="+mn-ea"/>
              </a:rPr>
              <a:t> </a:t>
            </a:r>
            <a:br>
              <a:rPr lang="ar-SA" sz="3600" dirty="0">
                <a:ea typeface="+mn-ea"/>
              </a:rPr>
            </a:br>
            <a:endParaRPr lang="en-US" sz="36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wheel(4)">
                                      <p:cBhvr>
                                        <p:cTn id="7" dur="2000"/>
                                        <p:tgtEl>
                                          <p:spTgt spid="553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ar-SA" sz="5400" smtClean="0">
                <a:ea typeface="MCS Hijon S_U normal."/>
                <a:cs typeface="MCS Hijon S_U normal."/>
              </a:rPr>
              <a:t>مثـــــــــــــــــــــــــــــال :-</a:t>
            </a:r>
            <a:endParaRPr lang="en-US" sz="5400" smtClean="0">
              <a:ea typeface="MCS Hijon S_U normal."/>
              <a:cs typeface="MCS Hijon S_U normal."/>
            </a:endParaRPr>
          </a:p>
        </p:txBody>
      </p:sp>
      <p:sp>
        <p:nvSpPr>
          <p:cNvPr id="67587" name="Rectangle 3"/>
          <p:cNvSpPr>
            <a:spLocks noGrp="1" noChangeArrowheads="1"/>
          </p:cNvSpPr>
          <p:nvPr>
            <p:ph type="body" idx="1"/>
          </p:nvPr>
        </p:nvSpPr>
        <p:spPr/>
        <p:txBody>
          <a:bodyPr/>
          <a:lstStyle/>
          <a:p>
            <a:pPr eaLnBrk="1" hangingPunct="1">
              <a:buFont typeface="Wingdings" pitchFamily="2" charset="2"/>
              <a:buNone/>
            </a:pPr>
            <a:r>
              <a:rPr lang="ar-SA" sz="2400" dirty="0" smtClean="0">
                <a:ea typeface="MCS Hijon S_U normal."/>
                <a:cs typeface="MCS Hijon S_U normal."/>
              </a:rPr>
              <a:t>                             </a:t>
            </a:r>
            <a:r>
              <a:rPr lang="ar-SA" sz="2800" dirty="0" smtClean="0">
                <a:ea typeface="MCS Erwah S_I normal."/>
                <a:cs typeface="MCS Erwah S_I normal."/>
              </a:rPr>
              <a:t> باستخدام خوارزمية  </a:t>
            </a:r>
            <a:r>
              <a:rPr lang="ar-SA" sz="2800" dirty="0" err="1" smtClean="0">
                <a:ea typeface="MCS Erwah S_I normal."/>
                <a:cs typeface="MCS Erwah S_I normal."/>
              </a:rPr>
              <a:t>شيل</a:t>
            </a:r>
            <a:r>
              <a:rPr lang="ar-SA" sz="2800" dirty="0" smtClean="0">
                <a:ea typeface="MCS Erwah S_I normal."/>
                <a:cs typeface="MCS Erwah S_I normal."/>
              </a:rPr>
              <a:t> رتب العناصر التالية</a:t>
            </a:r>
            <a:r>
              <a:rPr lang="ar-SA" sz="2400" dirty="0" smtClean="0">
                <a:ea typeface="MCS Hijon S_U normal."/>
                <a:cs typeface="MCS Hijon S_U normal."/>
              </a:rPr>
              <a:t> </a:t>
            </a:r>
            <a:br>
              <a:rPr lang="ar-SA" sz="2400" dirty="0" smtClean="0">
                <a:ea typeface="MCS Hijon S_U normal."/>
                <a:cs typeface="MCS Hijon S_U normal."/>
              </a:rPr>
            </a:br>
            <a:r>
              <a:rPr lang="ar-SA" sz="2400" dirty="0" smtClean="0">
                <a:ea typeface="MCS Hijon S_U normal."/>
                <a:cs typeface="MCS Hijon S_U normal."/>
              </a:rPr>
              <a:t> </a:t>
            </a:r>
            <a:r>
              <a:rPr lang="en-US" sz="2400" dirty="0" smtClean="0">
                <a:ea typeface="MCS Hijon S_U normal."/>
                <a:cs typeface="MCS Hijon S_U normal."/>
              </a:rPr>
              <a:t>      66,5,17,93,41,11,54,43</a:t>
            </a:r>
            <a:br>
              <a:rPr lang="en-US" sz="2400" dirty="0" smtClean="0">
                <a:ea typeface="MCS Hijon S_U normal."/>
                <a:cs typeface="MCS Hijon S_U normal."/>
              </a:rPr>
            </a:br>
            <a:r>
              <a:rPr lang="ar-SA" sz="4400" dirty="0" smtClean="0">
                <a:ea typeface="MCS Hijon S_U normal."/>
                <a:cs typeface="MCS Hijon S_U normal."/>
              </a:rPr>
              <a:t>                الحـــــــــــــــــــــــــل</a:t>
            </a:r>
            <a:r>
              <a:rPr lang="ar-SA" dirty="0" smtClean="0">
                <a:ea typeface="MCS Hijon S_U normal."/>
                <a:cs typeface="MCS Hijon S_U normal."/>
              </a:rPr>
              <a:t/>
            </a:r>
            <a:br>
              <a:rPr lang="ar-SA" dirty="0" smtClean="0">
                <a:ea typeface="MCS Hijon S_U normal."/>
                <a:cs typeface="MCS Hijon S_U normal."/>
              </a:rPr>
            </a:br>
            <a:r>
              <a:rPr lang="ar-SA" dirty="0" smtClean="0">
                <a:ea typeface="MCS Hijon S_U normal."/>
                <a:cs typeface="MCS Hijon S_U normal."/>
              </a:rPr>
              <a:t>  1/   نحسب </a:t>
            </a:r>
            <a:r>
              <a:rPr lang="ar-SA" dirty="0" err="1" smtClean="0">
                <a:ea typeface="MCS Hijon S_U normal."/>
                <a:cs typeface="MCS Hijon S_U normal."/>
              </a:rPr>
              <a:t>الاعداد</a:t>
            </a:r>
            <a:r>
              <a:rPr lang="ar-SA" dirty="0" smtClean="0">
                <a:ea typeface="MCS Hijon S_U normal."/>
                <a:cs typeface="MCS Hijon S_U normal."/>
              </a:rPr>
              <a:t> المراد ترتيبها </a:t>
            </a:r>
            <a:r>
              <a:rPr lang="en-US" dirty="0" smtClean="0">
                <a:ea typeface="MCS Hijon S_U normal."/>
                <a:cs typeface="MCS Hijon S_U normal."/>
              </a:rPr>
              <a:t>N=8 </a:t>
            </a:r>
            <a:r>
              <a:rPr lang="ar-SA" dirty="0" smtClean="0">
                <a:ea typeface="MCS Hijon S_U normal."/>
                <a:cs typeface="MCS Hijon S_U normal."/>
              </a:rPr>
              <a:t/>
            </a:r>
            <a:br>
              <a:rPr lang="ar-SA" dirty="0" smtClean="0">
                <a:ea typeface="MCS Hijon S_U normal."/>
                <a:cs typeface="MCS Hijon S_U normal."/>
              </a:rPr>
            </a:br>
            <a:r>
              <a:rPr lang="ar-SA" dirty="0" smtClean="0">
                <a:ea typeface="MCS Hijon S_U normal."/>
                <a:cs typeface="MCS Hijon S_U normal."/>
              </a:rPr>
              <a:t>  2/  نوجد المسافة الوهمية  </a:t>
            </a:r>
            <a:r>
              <a:rPr lang="en-US" dirty="0" smtClean="0">
                <a:ea typeface="MCS Hijon S_U normal."/>
                <a:cs typeface="MCS Hijon S_U normal."/>
              </a:rPr>
              <a:t>gap=4  </a:t>
            </a:r>
            <a:br>
              <a:rPr lang="en-US" dirty="0" smtClean="0">
                <a:ea typeface="MCS Hijon S_U normal."/>
                <a:cs typeface="MCS Hijon S_U normal."/>
              </a:rPr>
            </a:br>
            <a:r>
              <a:rPr lang="en-US" dirty="0" smtClean="0">
                <a:ea typeface="MCS Hijon S_U normal."/>
                <a:cs typeface="MCS Hijon S_U normal."/>
              </a:rPr>
              <a:t>  </a:t>
            </a:r>
            <a:r>
              <a:rPr lang="ar-SA" dirty="0" smtClean="0">
                <a:ea typeface="MCS Hijon S_U normal."/>
                <a:cs typeface="MCS Hijon S_U normal."/>
              </a:rPr>
              <a:t>3/</a:t>
            </a:r>
            <a:r>
              <a:rPr lang="en-US" dirty="0" smtClean="0">
                <a:ea typeface="MCS Hijon S_U normal."/>
                <a:cs typeface="MCS Hijon S_U normal."/>
              </a:rPr>
              <a:t> </a:t>
            </a:r>
            <a:r>
              <a:rPr lang="ar-SA" dirty="0" smtClean="0">
                <a:ea typeface="MCS Hijon S_U normal."/>
                <a:cs typeface="MCS Hijon S_U normal."/>
              </a:rPr>
              <a:t>نقسم المسافة الوهمية    </a:t>
            </a:r>
            <a:r>
              <a:rPr lang="en-US" dirty="0" smtClean="0">
                <a:ea typeface="MCS Hijon S_U normal."/>
                <a:cs typeface="MCS Hijon S_U normal."/>
              </a:rPr>
              <a:t>                        (2)</a:t>
            </a:r>
            <a:br>
              <a:rPr lang="en-US" dirty="0" smtClean="0">
                <a:ea typeface="MCS Hijon S_U normal."/>
                <a:cs typeface="MCS Hijon S_U normal."/>
              </a:rPr>
            </a:br>
            <a:r>
              <a:rPr lang="en-US" dirty="0" smtClean="0">
                <a:ea typeface="MCS Hijon S_U normal."/>
                <a:cs typeface="MCS Hijon S_U normal."/>
              </a:rPr>
              <a:t>           </a:t>
            </a:r>
            <a:r>
              <a:rPr lang="en-US" sz="2400" dirty="0" smtClean="0">
                <a:ea typeface="MCS Hijon S_U normal."/>
                <a:cs typeface="MCS Hijon S_U normal."/>
              </a:rPr>
              <a:t> </a:t>
            </a:r>
            <a:br>
              <a:rPr lang="en-US" sz="2400" dirty="0" smtClean="0">
                <a:ea typeface="MCS Hijon S_U normal."/>
                <a:cs typeface="MCS Hijon S_U normal."/>
              </a:rPr>
            </a:br>
            <a:r>
              <a:rPr lang="en-US" sz="2400" dirty="0" smtClean="0">
                <a:ea typeface="MCS Hijon S_U normal."/>
                <a:cs typeface="MCS Hijon S_U normal."/>
              </a:rPr>
              <a:t>  66,5,17,93,41,11,54,43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heel(4)">
                                      <p:cBhvr>
                                        <p:cTn id="7" dur="2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4" name="Group 116"/>
          <p:cNvGraphicFramePr>
            <a:graphicFrameLocks noGrp="1"/>
          </p:cNvGraphicFramePr>
          <p:nvPr>
            <p:ph/>
          </p:nvPr>
        </p:nvGraphicFramePr>
        <p:xfrm>
          <a:off x="250825" y="2654300"/>
          <a:ext cx="8512175" cy="927100"/>
        </p:xfrm>
        <a:graphic>
          <a:graphicData uri="http://schemas.openxmlformats.org/drawingml/2006/table">
            <a:tbl>
              <a:tblPr rtl="1"/>
              <a:tblGrid>
                <a:gridCol w="1063625"/>
                <a:gridCol w="1063625"/>
                <a:gridCol w="1063625"/>
                <a:gridCol w="1065212"/>
                <a:gridCol w="1063625"/>
                <a:gridCol w="1065213"/>
                <a:gridCol w="1063625"/>
                <a:gridCol w="1063625"/>
              </a:tblGrid>
              <a:tr h="927100">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94" name="Text Box 26"/>
          <p:cNvSpPr txBox="1">
            <a:spLocks noChangeArrowheads="1"/>
          </p:cNvSpPr>
          <p:nvPr/>
        </p:nvSpPr>
        <p:spPr bwMode="auto">
          <a:xfrm>
            <a:off x="46704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41</a:t>
            </a:r>
          </a:p>
        </p:txBody>
      </p:sp>
      <p:sp>
        <p:nvSpPr>
          <p:cNvPr id="68631" name="Text Box 27"/>
          <p:cNvSpPr txBox="1">
            <a:spLocks noChangeArrowheads="1"/>
          </p:cNvSpPr>
          <p:nvPr/>
        </p:nvSpPr>
        <p:spPr bwMode="auto">
          <a:xfrm>
            <a:off x="57372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11</a:t>
            </a:r>
          </a:p>
        </p:txBody>
      </p:sp>
      <p:sp>
        <p:nvSpPr>
          <p:cNvPr id="7196" name="Text Box 28"/>
          <p:cNvSpPr txBox="1">
            <a:spLocks noChangeArrowheads="1"/>
          </p:cNvSpPr>
          <p:nvPr/>
        </p:nvSpPr>
        <p:spPr bwMode="auto">
          <a:xfrm>
            <a:off x="78708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43</a:t>
            </a:r>
          </a:p>
        </p:txBody>
      </p:sp>
      <p:sp>
        <p:nvSpPr>
          <p:cNvPr id="7197" name="Text Box 29"/>
          <p:cNvSpPr txBox="1">
            <a:spLocks noChangeArrowheads="1"/>
          </p:cNvSpPr>
          <p:nvPr/>
        </p:nvSpPr>
        <p:spPr bwMode="auto">
          <a:xfrm>
            <a:off x="36036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93</a:t>
            </a:r>
          </a:p>
        </p:txBody>
      </p:sp>
      <p:sp>
        <p:nvSpPr>
          <p:cNvPr id="68634" name="Text Box 30"/>
          <p:cNvSpPr txBox="1">
            <a:spLocks noChangeArrowheads="1"/>
          </p:cNvSpPr>
          <p:nvPr/>
        </p:nvSpPr>
        <p:spPr bwMode="auto">
          <a:xfrm>
            <a:off x="24606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17</a:t>
            </a:r>
          </a:p>
        </p:txBody>
      </p:sp>
      <p:sp>
        <p:nvSpPr>
          <p:cNvPr id="68635" name="Text Box 31"/>
          <p:cNvSpPr txBox="1">
            <a:spLocks noChangeArrowheads="1"/>
          </p:cNvSpPr>
          <p:nvPr/>
        </p:nvSpPr>
        <p:spPr bwMode="auto">
          <a:xfrm>
            <a:off x="68040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54</a:t>
            </a:r>
          </a:p>
        </p:txBody>
      </p:sp>
      <p:sp>
        <p:nvSpPr>
          <p:cNvPr id="7200" name="Text Box 32"/>
          <p:cNvSpPr txBox="1">
            <a:spLocks noChangeArrowheads="1"/>
          </p:cNvSpPr>
          <p:nvPr/>
        </p:nvSpPr>
        <p:spPr bwMode="auto">
          <a:xfrm>
            <a:off x="403225" y="2959100"/>
            <a:ext cx="685800" cy="366713"/>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66</a:t>
            </a:r>
          </a:p>
        </p:txBody>
      </p:sp>
      <p:sp>
        <p:nvSpPr>
          <p:cNvPr id="68637" name="Text Box 33"/>
          <p:cNvSpPr txBox="1">
            <a:spLocks noChangeArrowheads="1"/>
          </p:cNvSpPr>
          <p:nvPr/>
        </p:nvSpPr>
        <p:spPr bwMode="auto">
          <a:xfrm>
            <a:off x="1393825" y="2959100"/>
            <a:ext cx="685800" cy="366713"/>
          </a:xfrm>
          <a:prstGeom prst="rect">
            <a:avLst/>
          </a:prstGeom>
          <a:noFill/>
          <a:ln w="9525">
            <a:noFill/>
            <a:miter lim="800000"/>
            <a:headEnd/>
            <a:tailEnd/>
          </a:ln>
        </p:spPr>
        <p:txBody>
          <a:bodyPr>
            <a:spAutoFit/>
          </a:bodyPr>
          <a:lstStyle/>
          <a:p>
            <a:pPr algn="ctr">
              <a:spcBef>
                <a:spcPct val="50000"/>
              </a:spcBef>
            </a:pPr>
            <a:r>
              <a:rPr lang="ar-SA" b="1">
                <a:latin typeface="Tahoma" pitchFamily="34" charset="0"/>
              </a:rPr>
              <a:t>5</a:t>
            </a:r>
            <a:endParaRPr lang="en-US" b="1">
              <a:latin typeface="Tahoma" pitchFamily="34" charset="0"/>
            </a:endParaRPr>
          </a:p>
        </p:txBody>
      </p:sp>
      <p:sp>
        <p:nvSpPr>
          <p:cNvPr id="68638" name="Text Box 37"/>
          <p:cNvSpPr txBox="1">
            <a:spLocks noChangeArrowheads="1"/>
          </p:cNvSpPr>
          <p:nvPr/>
        </p:nvSpPr>
        <p:spPr bwMode="auto">
          <a:xfrm>
            <a:off x="4794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0</a:t>
            </a:r>
          </a:p>
        </p:txBody>
      </p:sp>
      <p:sp>
        <p:nvSpPr>
          <p:cNvPr id="68639" name="Text Box 38"/>
          <p:cNvSpPr txBox="1">
            <a:spLocks noChangeArrowheads="1"/>
          </p:cNvSpPr>
          <p:nvPr/>
        </p:nvSpPr>
        <p:spPr bwMode="auto">
          <a:xfrm>
            <a:off x="15462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1</a:t>
            </a:r>
          </a:p>
        </p:txBody>
      </p:sp>
      <p:sp>
        <p:nvSpPr>
          <p:cNvPr id="68640" name="Text Box 39"/>
          <p:cNvSpPr txBox="1">
            <a:spLocks noChangeArrowheads="1"/>
          </p:cNvSpPr>
          <p:nvPr/>
        </p:nvSpPr>
        <p:spPr bwMode="auto">
          <a:xfrm>
            <a:off x="69564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6</a:t>
            </a:r>
          </a:p>
        </p:txBody>
      </p:sp>
      <p:sp>
        <p:nvSpPr>
          <p:cNvPr id="68641" name="Text Box 40"/>
          <p:cNvSpPr txBox="1">
            <a:spLocks noChangeArrowheads="1"/>
          </p:cNvSpPr>
          <p:nvPr/>
        </p:nvSpPr>
        <p:spPr bwMode="auto">
          <a:xfrm>
            <a:off x="58896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5</a:t>
            </a:r>
          </a:p>
        </p:txBody>
      </p:sp>
      <p:sp>
        <p:nvSpPr>
          <p:cNvPr id="68642" name="Text Box 41"/>
          <p:cNvSpPr txBox="1">
            <a:spLocks noChangeArrowheads="1"/>
          </p:cNvSpPr>
          <p:nvPr/>
        </p:nvSpPr>
        <p:spPr bwMode="auto">
          <a:xfrm>
            <a:off x="47466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4</a:t>
            </a:r>
          </a:p>
        </p:txBody>
      </p:sp>
      <p:sp>
        <p:nvSpPr>
          <p:cNvPr id="68643" name="Text Box 42"/>
          <p:cNvSpPr txBox="1">
            <a:spLocks noChangeArrowheads="1"/>
          </p:cNvSpPr>
          <p:nvPr/>
        </p:nvSpPr>
        <p:spPr bwMode="auto">
          <a:xfrm>
            <a:off x="26130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2</a:t>
            </a:r>
          </a:p>
        </p:txBody>
      </p:sp>
      <p:sp>
        <p:nvSpPr>
          <p:cNvPr id="68644" name="Text Box 43"/>
          <p:cNvSpPr txBox="1">
            <a:spLocks noChangeArrowheads="1"/>
          </p:cNvSpPr>
          <p:nvPr/>
        </p:nvSpPr>
        <p:spPr bwMode="auto">
          <a:xfrm>
            <a:off x="36798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3</a:t>
            </a:r>
          </a:p>
        </p:txBody>
      </p:sp>
      <p:sp>
        <p:nvSpPr>
          <p:cNvPr id="68645" name="Text Box 44"/>
          <p:cNvSpPr txBox="1">
            <a:spLocks noChangeArrowheads="1"/>
          </p:cNvSpPr>
          <p:nvPr/>
        </p:nvSpPr>
        <p:spPr bwMode="auto">
          <a:xfrm>
            <a:off x="8023225" y="2197100"/>
            <a:ext cx="4572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rPr>
              <a:t>7</a:t>
            </a:r>
          </a:p>
        </p:txBody>
      </p:sp>
      <p:sp>
        <p:nvSpPr>
          <p:cNvPr id="7213" name="Freeform 45"/>
          <p:cNvSpPr>
            <a:spLocks/>
          </p:cNvSpPr>
          <p:nvPr/>
        </p:nvSpPr>
        <p:spPr bwMode="auto">
          <a:xfrm>
            <a:off x="860425" y="1968500"/>
            <a:ext cx="4114800" cy="457200"/>
          </a:xfrm>
          <a:custGeom>
            <a:avLst/>
            <a:gdLst>
              <a:gd name="T0" fmla="*/ 0 w 2592"/>
              <a:gd name="T1" fmla="*/ 2147483647 h 968"/>
              <a:gd name="T2" fmla="*/ 2147483647 w 2592"/>
              <a:gd name="T3" fmla="*/ 843021563 h 968"/>
              <a:gd name="T4" fmla="*/ 2147483647 w 2592"/>
              <a:gd name="T5" fmla="*/ 2147483647 h 968"/>
              <a:gd name="T6" fmla="*/ 0 60000 65536"/>
              <a:gd name="T7" fmla="*/ 0 60000 65536"/>
              <a:gd name="T8" fmla="*/ 0 60000 65536"/>
              <a:gd name="T9" fmla="*/ 0 w 2592"/>
              <a:gd name="T10" fmla="*/ 0 h 968"/>
              <a:gd name="T11" fmla="*/ 2592 w 2592"/>
              <a:gd name="T12" fmla="*/ 968 h 968"/>
            </a:gdLst>
            <a:ahLst/>
            <a:cxnLst>
              <a:cxn ang="T6">
                <a:pos x="T0" y="T1"/>
              </a:cxn>
              <a:cxn ang="T7">
                <a:pos x="T2" y="T3"/>
              </a:cxn>
              <a:cxn ang="T8">
                <a:pos x="T4" y="T5"/>
              </a:cxn>
            </a:cxnLst>
            <a:rect l="T9" t="T10" r="T11" b="T12"/>
            <a:pathLst>
              <a:path w="2592" h="968">
                <a:moveTo>
                  <a:pt x="0" y="968"/>
                </a:moveTo>
                <a:cubicBezTo>
                  <a:pt x="288" y="492"/>
                  <a:pt x="576" y="16"/>
                  <a:pt x="1008" y="8"/>
                </a:cubicBezTo>
                <a:cubicBezTo>
                  <a:pt x="1440" y="0"/>
                  <a:pt x="2328" y="768"/>
                  <a:pt x="2592" y="920"/>
                </a:cubicBezTo>
              </a:path>
            </a:pathLst>
          </a:custGeom>
          <a:noFill/>
          <a:ln w="28575">
            <a:solidFill>
              <a:srgbClr val="FF0066"/>
            </a:solidFill>
            <a:round/>
            <a:headEnd type="arrow" w="med" len="med"/>
            <a:tailEnd type="arrow" w="med" len="med"/>
          </a:ln>
        </p:spPr>
        <p:txBody>
          <a:bodyPr/>
          <a:lstStyle/>
          <a:p>
            <a:endParaRPr lang="ar-SA">
              <a:latin typeface="Constantia" pitchFamily="18" charset="0"/>
            </a:endParaRPr>
          </a:p>
        </p:txBody>
      </p:sp>
      <p:sp>
        <p:nvSpPr>
          <p:cNvPr id="7214" name="Freeform 46"/>
          <p:cNvSpPr>
            <a:spLocks/>
          </p:cNvSpPr>
          <p:nvPr/>
        </p:nvSpPr>
        <p:spPr bwMode="auto">
          <a:xfrm>
            <a:off x="1698625" y="2044700"/>
            <a:ext cx="4343400" cy="457200"/>
          </a:xfrm>
          <a:custGeom>
            <a:avLst/>
            <a:gdLst>
              <a:gd name="T0" fmla="*/ 0 w 2592"/>
              <a:gd name="T1" fmla="*/ 2147483647 h 968"/>
              <a:gd name="T2" fmla="*/ 2147483647 w 2592"/>
              <a:gd name="T3" fmla="*/ 843021563 h 968"/>
              <a:gd name="T4" fmla="*/ 2147483647 w 2592"/>
              <a:gd name="T5" fmla="*/ 2147483647 h 968"/>
              <a:gd name="T6" fmla="*/ 0 60000 65536"/>
              <a:gd name="T7" fmla="*/ 0 60000 65536"/>
              <a:gd name="T8" fmla="*/ 0 60000 65536"/>
              <a:gd name="T9" fmla="*/ 0 w 2592"/>
              <a:gd name="T10" fmla="*/ 0 h 968"/>
              <a:gd name="T11" fmla="*/ 2592 w 2592"/>
              <a:gd name="T12" fmla="*/ 968 h 968"/>
            </a:gdLst>
            <a:ahLst/>
            <a:cxnLst>
              <a:cxn ang="T6">
                <a:pos x="T0" y="T1"/>
              </a:cxn>
              <a:cxn ang="T7">
                <a:pos x="T2" y="T3"/>
              </a:cxn>
              <a:cxn ang="T8">
                <a:pos x="T4" y="T5"/>
              </a:cxn>
            </a:cxnLst>
            <a:rect l="T9" t="T10" r="T11" b="T12"/>
            <a:pathLst>
              <a:path w="2592" h="968">
                <a:moveTo>
                  <a:pt x="0" y="968"/>
                </a:moveTo>
                <a:cubicBezTo>
                  <a:pt x="288" y="492"/>
                  <a:pt x="576" y="16"/>
                  <a:pt x="1008" y="8"/>
                </a:cubicBezTo>
                <a:cubicBezTo>
                  <a:pt x="1440" y="0"/>
                  <a:pt x="2328" y="768"/>
                  <a:pt x="2592" y="920"/>
                </a:cubicBezTo>
              </a:path>
            </a:pathLst>
          </a:custGeom>
          <a:noFill/>
          <a:ln w="28575">
            <a:solidFill>
              <a:srgbClr val="3399FF"/>
            </a:solidFill>
            <a:round/>
            <a:headEnd type="arrow" w="med" len="med"/>
            <a:tailEnd type="arrow" w="med" len="med"/>
          </a:ln>
        </p:spPr>
        <p:txBody>
          <a:bodyPr/>
          <a:lstStyle/>
          <a:p>
            <a:endParaRPr lang="ar-SA">
              <a:latin typeface="Constantia" pitchFamily="18" charset="0"/>
            </a:endParaRPr>
          </a:p>
        </p:txBody>
      </p:sp>
      <p:sp>
        <p:nvSpPr>
          <p:cNvPr id="7215" name="Freeform 47"/>
          <p:cNvSpPr>
            <a:spLocks/>
          </p:cNvSpPr>
          <p:nvPr/>
        </p:nvSpPr>
        <p:spPr bwMode="auto">
          <a:xfrm>
            <a:off x="2841625" y="2044700"/>
            <a:ext cx="4419600" cy="381000"/>
          </a:xfrm>
          <a:custGeom>
            <a:avLst/>
            <a:gdLst>
              <a:gd name="T0" fmla="*/ 0 w 2592"/>
              <a:gd name="T1" fmla="*/ 2147483647 h 968"/>
              <a:gd name="T2" fmla="*/ 2147483647 w 2592"/>
              <a:gd name="T3" fmla="*/ 487833969 h 968"/>
              <a:gd name="T4" fmla="*/ 2147483647 w 2592"/>
              <a:gd name="T5" fmla="*/ 2147483647 h 968"/>
              <a:gd name="T6" fmla="*/ 0 60000 65536"/>
              <a:gd name="T7" fmla="*/ 0 60000 65536"/>
              <a:gd name="T8" fmla="*/ 0 60000 65536"/>
              <a:gd name="T9" fmla="*/ 0 w 2592"/>
              <a:gd name="T10" fmla="*/ 0 h 968"/>
              <a:gd name="T11" fmla="*/ 2592 w 2592"/>
              <a:gd name="T12" fmla="*/ 968 h 968"/>
            </a:gdLst>
            <a:ahLst/>
            <a:cxnLst>
              <a:cxn ang="T6">
                <a:pos x="T0" y="T1"/>
              </a:cxn>
              <a:cxn ang="T7">
                <a:pos x="T2" y="T3"/>
              </a:cxn>
              <a:cxn ang="T8">
                <a:pos x="T4" y="T5"/>
              </a:cxn>
            </a:cxnLst>
            <a:rect l="T9" t="T10" r="T11" b="T12"/>
            <a:pathLst>
              <a:path w="2592" h="968">
                <a:moveTo>
                  <a:pt x="0" y="968"/>
                </a:moveTo>
                <a:cubicBezTo>
                  <a:pt x="288" y="492"/>
                  <a:pt x="576" y="16"/>
                  <a:pt x="1008" y="8"/>
                </a:cubicBezTo>
                <a:cubicBezTo>
                  <a:pt x="1440" y="0"/>
                  <a:pt x="2328" y="768"/>
                  <a:pt x="2592" y="920"/>
                </a:cubicBezTo>
              </a:path>
            </a:pathLst>
          </a:custGeom>
          <a:noFill/>
          <a:ln w="28575">
            <a:solidFill>
              <a:srgbClr val="FF0066"/>
            </a:solidFill>
            <a:round/>
            <a:headEnd type="arrow" w="med" len="med"/>
            <a:tailEnd type="arrow" w="med" len="med"/>
          </a:ln>
        </p:spPr>
        <p:txBody>
          <a:bodyPr/>
          <a:lstStyle/>
          <a:p>
            <a:endParaRPr lang="ar-SA">
              <a:latin typeface="Constantia" pitchFamily="18" charset="0"/>
            </a:endParaRPr>
          </a:p>
        </p:txBody>
      </p:sp>
      <p:sp>
        <p:nvSpPr>
          <p:cNvPr id="7216" name="Freeform 48"/>
          <p:cNvSpPr>
            <a:spLocks/>
          </p:cNvSpPr>
          <p:nvPr/>
        </p:nvSpPr>
        <p:spPr bwMode="auto">
          <a:xfrm>
            <a:off x="3908425" y="2044700"/>
            <a:ext cx="4343400" cy="381000"/>
          </a:xfrm>
          <a:custGeom>
            <a:avLst/>
            <a:gdLst>
              <a:gd name="T0" fmla="*/ 0 w 2592"/>
              <a:gd name="T1" fmla="*/ 2147483647 h 968"/>
              <a:gd name="T2" fmla="*/ 2147483647 w 2592"/>
              <a:gd name="T3" fmla="*/ 487833969 h 968"/>
              <a:gd name="T4" fmla="*/ 2147483647 w 2592"/>
              <a:gd name="T5" fmla="*/ 2147483647 h 968"/>
              <a:gd name="T6" fmla="*/ 0 60000 65536"/>
              <a:gd name="T7" fmla="*/ 0 60000 65536"/>
              <a:gd name="T8" fmla="*/ 0 60000 65536"/>
              <a:gd name="T9" fmla="*/ 0 w 2592"/>
              <a:gd name="T10" fmla="*/ 0 h 968"/>
              <a:gd name="T11" fmla="*/ 2592 w 2592"/>
              <a:gd name="T12" fmla="*/ 968 h 968"/>
            </a:gdLst>
            <a:ahLst/>
            <a:cxnLst>
              <a:cxn ang="T6">
                <a:pos x="T0" y="T1"/>
              </a:cxn>
              <a:cxn ang="T7">
                <a:pos x="T2" y="T3"/>
              </a:cxn>
              <a:cxn ang="T8">
                <a:pos x="T4" y="T5"/>
              </a:cxn>
            </a:cxnLst>
            <a:rect l="T9" t="T10" r="T11" b="T12"/>
            <a:pathLst>
              <a:path w="2592" h="968">
                <a:moveTo>
                  <a:pt x="0" y="968"/>
                </a:moveTo>
                <a:cubicBezTo>
                  <a:pt x="288" y="492"/>
                  <a:pt x="576" y="16"/>
                  <a:pt x="1008" y="8"/>
                </a:cubicBezTo>
                <a:cubicBezTo>
                  <a:pt x="1440" y="0"/>
                  <a:pt x="2328" y="768"/>
                  <a:pt x="2592" y="920"/>
                </a:cubicBezTo>
              </a:path>
            </a:pathLst>
          </a:custGeom>
          <a:noFill/>
          <a:ln w="28575">
            <a:solidFill>
              <a:srgbClr val="3399FF"/>
            </a:solidFill>
            <a:round/>
            <a:headEnd type="arrow" w="med" len="med"/>
            <a:tailEnd type="arrow" w="med" len="med"/>
          </a:ln>
        </p:spPr>
        <p:txBody>
          <a:bodyPr/>
          <a:lstStyle/>
          <a:p>
            <a:endParaRPr lang="ar-SA">
              <a:latin typeface="Constantia" pitchFamily="18" charset="0"/>
            </a:endParaRPr>
          </a:p>
        </p:txBody>
      </p:sp>
      <p:sp>
        <p:nvSpPr>
          <p:cNvPr id="68650" name="Text Box 49"/>
          <p:cNvSpPr txBox="1">
            <a:spLocks noChangeArrowheads="1"/>
          </p:cNvSpPr>
          <p:nvPr/>
        </p:nvSpPr>
        <p:spPr bwMode="auto">
          <a:xfrm>
            <a:off x="6781800" y="1143000"/>
            <a:ext cx="1676400" cy="396875"/>
          </a:xfrm>
          <a:prstGeom prst="rect">
            <a:avLst/>
          </a:prstGeom>
          <a:noFill/>
          <a:ln w="9525">
            <a:noFill/>
            <a:miter lim="800000"/>
            <a:headEnd/>
            <a:tailEnd/>
          </a:ln>
        </p:spPr>
        <p:txBody>
          <a:bodyPr>
            <a:spAutoFit/>
          </a:bodyPr>
          <a:lstStyle/>
          <a:p>
            <a:pPr>
              <a:spcBef>
                <a:spcPct val="50000"/>
              </a:spcBef>
            </a:pPr>
            <a:r>
              <a:rPr lang="ar-SA" sz="2000" b="1">
                <a:latin typeface="Tahoma" pitchFamily="34" charset="0"/>
              </a:rPr>
              <a:t>المرحله الاولى:</a:t>
            </a:r>
            <a:endParaRPr lang="en-US" sz="2000" b="1">
              <a:latin typeface="Tahoma" pitchFamily="34" charset="0"/>
            </a:endParaRPr>
          </a:p>
        </p:txBody>
      </p:sp>
      <p:sp>
        <p:nvSpPr>
          <p:cNvPr id="7285" name="AutoShape 117">
            <a:hlinkClick r:id="rId2" action="ppaction://hlinkpres?slideindex=1&amp;slidetitle="/>
          </p:cNvPr>
          <p:cNvSpPr>
            <a:spLocks noChangeArrowheads="1"/>
          </p:cNvSpPr>
          <p:nvPr/>
        </p:nvSpPr>
        <p:spPr bwMode="auto">
          <a:xfrm rot="10800000">
            <a:off x="533400" y="4343400"/>
            <a:ext cx="1676400" cy="609600"/>
          </a:xfrm>
          <a:prstGeom prst="rightArrow">
            <a:avLst>
              <a:gd name="adj1" fmla="val 50000"/>
              <a:gd name="adj2" fmla="val 6875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rot="10800000" wrap="none" anchor="ctr"/>
          <a:lstStyle/>
          <a:p>
            <a:pPr algn="ctr" fontAlgn="auto">
              <a:spcBef>
                <a:spcPts val="0"/>
              </a:spcBef>
              <a:spcAft>
                <a:spcPts val="0"/>
              </a:spcAft>
              <a:defRPr/>
            </a:pPr>
            <a:r>
              <a:rPr lang="ar-SA">
                <a:latin typeface="Tahoma" pitchFamily="34" charset="0"/>
                <a:ea typeface="+mn-ea"/>
                <a:cs typeface="+mn-cs"/>
              </a:rPr>
              <a:t>متابعة الحل</a:t>
            </a:r>
            <a:endParaRPr lang="en-US">
              <a:latin typeface="Tahom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213"/>
                                        </p:tgtEl>
                                        <p:attrNameLst>
                                          <p:attrName>style.visibility</p:attrName>
                                        </p:attrNameLst>
                                      </p:cBhvr>
                                      <p:to>
                                        <p:strVal val="visible"/>
                                      </p:to>
                                    </p:set>
                                    <p:animEffect transition="in" filter="wedge">
                                      <p:cBhvr>
                                        <p:cTn id="7" dur="1000"/>
                                        <p:tgtEl>
                                          <p:spTgt spid="72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214"/>
                                        </p:tgtEl>
                                        <p:attrNameLst>
                                          <p:attrName>style.visibility</p:attrName>
                                        </p:attrNameLst>
                                      </p:cBhvr>
                                      <p:to>
                                        <p:strVal val="visible"/>
                                      </p:to>
                                    </p:set>
                                    <p:animEffect transition="in" filter="wedge">
                                      <p:cBhvr>
                                        <p:cTn id="12" dur="1000"/>
                                        <p:tgtEl>
                                          <p:spTgt spid="72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215"/>
                                        </p:tgtEl>
                                        <p:attrNameLst>
                                          <p:attrName>style.visibility</p:attrName>
                                        </p:attrNameLst>
                                      </p:cBhvr>
                                      <p:to>
                                        <p:strVal val="visible"/>
                                      </p:to>
                                    </p:set>
                                    <p:animEffect transition="in" filter="wedge">
                                      <p:cBhvr>
                                        <p:cTn id="17" dur="1000"/>
                                        <p:tgtEl>
                                          <p:spTgt spid="721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216"/>
                                        </p:tgtEl>
                                        <p:attrNameLst>
                                          <p:attrName>style.visibility</p:attrName>
                                        </p:attrNameLst>
                                      </p:cBhvr>
                                      <p:to>
                                        <p:strVal val="visible"/>
                                      </p:to>
                                    </p:set>
                                    <p:animEffect transition="in" filter="wedge">
                                      <p:cBhvr>
                                        <p:cTn id="22" dur="1000"/>
                                        <p:tgtEl>
                                          <p:spTgt spid="7216"/>
                                        </p:tgtEl>
                                      </p:cBhvr>
                                    </p:animEffec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0" nodeType="clickEffect">
                                  <p:stCondLst>
                                    <p:cond delay="0"/>
                                  </p:stCondLst>
                                  <p:childTnLst>
                                    <p:animMotion origin="layout" path="M -0.00035 0.00185 L 0.1257 -0.10035 C 0.15226 -0.12347 0.19184 -0.13572 0.23299 -0.13572 C 0.28004 -0.13572 0.31771 -0.12347 0.34427 -0.10035 L 0.47049 0.00185 " pathEditMode="relative" rAng="0" ptsTypes="FffFF">
                                      <p:cBhvr>
                                        <p:cTn id="26" dur="2000" fill="hold"/>
                                        <p:tgtEl>
                                          <p:spTgt spid="7200"/>
                                        </p:tgtEl>
                                        <p:attrNameLst>
                                          <p:attrName>ppt_x</p:attrName>
                                          <p:attrName>ppt_y</p:attrName>
                                        </p:attrNameLst>
                                      </p:cBhvr>
                                      <p:rCtr x="235" y="-69"/>
                                    </p:animMotion>
                                  </p:childTnLst>
                                </p:cTn>
                              </p:par>
                            </p:childTnLst>
                          </p:cTn>
                        </p:par>
                        <p:par>
                          <p:cTn id="27" fill="hold">
                            <p:stCondLst>
                              <p:cond delay="2000"/>
                            </p:stCondLst>
                            <p:childTnLst>
                              <p:par>
                                <p:cTn id="28" presetID="44" presetClass="path" presetSubtype="0" accel="50000" decel="50000" fill="hold" grpId="0" nodeType="afterEffect">
                                  <p:stCondLst>
                                    <p:cond delay="0"/>
                                  </p:stCondLst>
                                  <p:childTnLst>
                                    <p:animMotion origin="layout" path="M 3.33333E-6 3.64162E-6 L -0.12448 0.12832 C -0.14966 0.15699 -0.18872 0.17202 -0.22986 0.17202 C -0.27726 0.17202 -0.31389 0.15722 -0.34045 0.12878 L -0.46667 0.00231 " pathEditMode="relative" rAng="10800000" ptsTypes="FffFF">
                                      <p:cBhvr>
                                        <p:cTn id="29" dur="2000" fill="hold"/>
                                        <p:tgtEl>
                                          <p:spTgt spid="7194"/>
                                        </p:tgtEl>
                                        <p:attrNameLst>
                                          <p:attrName>ppt_x</p:attrName>
                                          <p:attrName>ppt_y</p:attrName>
                                        </p:attrNameLst>
                                      </p:cBhvr>
                                      <p:rCtr x="-233" y="86"/>
                                    </p:animMotion>
                                  </p:childTnLst>
                                </p:cTn>
                              </p:par>
                            </p:childTnLst>
                          </p:cTn>
                        </p:par>
                      </p:childTnLst>
                    </p:cTn>
                  </p:par>
                  <p:par>
                    <p:cTn id="30" fill="hold">
                      <p:stCondLst>
                        <p:cond delay="indefinite"/>
                      </p:stCondLst>
                      <p:childTnLst>
                        <p:par>
                          <p:cTn id="31" fill="hold">
                            <p:stCondLst>
                              <p:cond delay="0"/>
                            </p:stCondLst>
                            <p:childTnLst>
                              <p:par>
                                <p:cTn id="32" presetID="44" presetClass="path" presetSubtype="0" accel="50000" decel="50000" fill="hold" nodeType="clickEffect">
                                  <p:stCondLst>
                                    <p:cond delay="0"/>
                                  </p:stCondLst>
                                  <p:childTnLst>
                                    <p:animMotion origin="layout" path="M -1.11111E-6 -4.13506E-6 L 0.12465 -0.05134 C 0.15087 -0.0629 0.19011 -0.06914 0.2309 -0.06914 C 0.27743 -0.06914 0.31476 -0.0629 0.34097 -0.05134 L 0.46597 -4.13506E-6 " pathEditMode="relative" rAng="0" ptsTypes="FffFF">
                                      <p:cBhvr>
                                        <p:cTn id="33" dur="2000" fill="hold"/>
                                        <p:tgtEl>
                                          <p:spTgt spid="7197">
                                            <p:txEl>
                                              <p:pRg st="0" end="0"/>
                                            </p:txEl>
                                          </p:spTgt>
                                        </p:tgtEl>
                                        <p:attrNameLst>
                                          <p:attrName>ppt_x</p:attrName>
                                          <p:attrName>ppt_y</p:attrName>
                                        </p:attrNameLst>
                                      </p:cBhvr>
                                      <p:rCtr x="233" y="-35"/>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2.77778E-6 -4.13506E-6 L -0.12448 0.05713 C -0.15069 0.06962 -0.1901 0.07678 -0.2309 0.07678 C -0.27743 0.07678 -0.31458 0.06985 -0.34114 0.05713 L -0.46632 -4.13506E-6 " pathEditMode="relative" rAng="10800000" ptsTypes="FffFF">
                                      <p:cBhvr>
                                        <p:cTn id="36" dur="2000" fill="hold"/>
                                        <p:tgtEl>
                                          <p:spTgt spid="7196">
                                            <p:txEl>
                                              <p:pRg st="0" end="0"/>
                                            </p:txEl>
                                          </p:spTgt>
                                        </p:tgtEl>
                                        <p:attrNameLst>
                                          <p:attrName>ppt_x</p:attrName>
                                          <p:attrName>ppt_y</p:attrName>
                                        </p:attrNameLst>
                                      </p:cBhvr>
                                      <p:rCtr x="-233" y="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4" grpId="0"/>
      <p:bldP spid="7200" grpId="0"/>
      <p:bldP spid="7213" grpId="0" animBg="1"/>
      <p:bldP spid="7214" grpId="0" animBg="1"/>
      <p:bldP spid="7215" grpId="0" animBg="1"/>
      <p:bldP spid="72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endParaRPr lang="ar-SA" dirty="0"/>
          </a:p>
        </p:txBody>
      </p:sp>
      <p:pic>
        <p:nvPicPr>
          <p:cNvPr id="1026" name="Picture 2"/>
          <p:cNvPicPr>
            <a:picLocks noChangeAspect="1" noChangeArrowheads="1"/>
          </p:cNvPicPr>
          <p:nvPr/>
        </p:nvPicPr>
        <p:blipFill>
          <a:blip r:embed="rId2" cstate="print"/>
          <a:srcRect l="37482" t="21875" r="19766" b="1979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667000"/>
            <a:ext cx="8305800" cy="1143000"/>
          </a:xfrm>
        </p:spPr>
        <p:txBody>
          <a:bodyPr>
            <a:normAutofit/>
          </a:bodyPr>
          <a:lstStyle/>
          <a:p>
            <a:pPr algn="ctr" eaLnBrk="1" fontAlgn="auto" hangingPunct="1">
              <a:spcAft>
                <a:spcPts val="0"/>
              </a:spcAft>
              <a:defRPr/>
            </a:pPr>
            <a:endParaRPr lang="ar-SA" dirty="0"/>
          </a:p>
        </p:txBody>
      </p:sp>
      <p:pic>
        <p:nvPicPr>
          <p:cNvPr id="3" name="صورة 2" descr="13.JPG"/>
          <p:cNvPicPr>
            <a:picLocks noChangeAspect="1"/>
          </p:cNvPicPr>
          <p:nvPr/>
        </p:nvPicPr>
        <p:blipFill>
          <a:blip r:embed="rId3" cstate="print"/>
          <a:stretch>
            <a:fillRect/>
          </a:stretch>
        </p:blipFill>
        <p:spPr>
          <a:xfrm>
            <a:off x="1187624" y="1412776"/>
            <a:ext cx="6934200" cy="4127500"/>
          </a:xfrm>
          <a:prstGeom prst="rect">
            <a:avLst/>
          </a:prstGeom>
        </p:spPr>
      </p:pic>
      <p:sp>
        <p:nvSpPr>
          <p:cNvPr id="4" name="مربع نص 3"/>
          <p:cNvSpPr txBox="1"/>
          <p:nvPr/>
        </p:nvSpPr>
        <p:spPr>
          <a:xfrm>
            <a:off x="1600200" y="2057400"/>
            <a:ext cx="5486400" cy="1477328"/>
          </a:xfrm>
          <a:prstGeom prst="rect">
            <a:avLst/>
          </a:prstGeom>
          <a:noFill/>
        </p:spPr>
        <p:txBody>
          <a:bodyPr wrap="square" rtlCol="1">
            <a:spAutoFit/>
          </a:bodyPr>
          <a:lstStyle/>
          <a:p>
            <a:r>
              <a:rPr lang="ar-SA" sz="7200" b="1" dirty="0" smtClean="0">
                <a:solidFill>
                  <a:srgbClr val="990033"/>
                </a:solidFill>
                <a:cs typeface="Arial" pitchFamily="34" charset="0"/>
              </a:rPr>
              <a:t>الترتيب الفقاعي</a:t>
            </a:r>
            <a:r>
              <a:rPr lang="ar-SA" sz="1400" dirty="0" smtClean="0">
                <a:cs typeface="Arial" pitchFamily="34" charset="0"/>
              </a:rPr>
              <a:t/>
            </a:r>
            <a:br>
              <a:rPr lang="ar-SA" sz="1400" dirty="0" smtClean="0">
                <a:cs typeface="Arial" pitchFamily="34" charset="0"/>
              </a:rPr>
            </a:br>
            <a:endParaRPr lang="ar-SA" dirty="0"/>
          </a:p>
        </p:txBody>
      </p:sp>
      <p:pic>
        <p:nvPicPr>
          <p:cNvPr id="5" name="صورة 4" descr="13.JPG"/>
          <p:cNvPicPr>
            <a:picLocks noChangeAspect="1"/>
          </p:cNvPicPr>
          <p:nvPr/>
        </p:nvPicPr>
        <p:blipFill>
          <a:blip r:embed="rId3" cstate="print"/>
          <a:stretch>
            <a:fillRect/>
          </a:stretch>
        </p:blipFill>
        <p:spPr>
          <a:xfrm>
            <a:off x="1259632" y="0"/>
            <a:ext cx="6934200" cy="2016225"/>
          </a:xfrm>
          <a:prstGeom prst="rect">
            <a:avLst/>
          </a:prstGeom>
        </p:spPr>
      </p:pic>
      <p:pic>
        <p:nvPicPr>
          <p:cNvPr id="6" name="صورة 5" descr="13.JPG"/>
          <p:cNvPicPr>
            <a:picLocks noChangeAspect="1"/>
          </p:cNvPicPr>
          <p:nvPr/>
        </p:nvPicPr>
        <p:blipFill>
          <a:blip r:embed="rId3" cstate="print"/>
          <a:stretch>
            <a:fillRect/>
          </a:stretch>
        </p:blipFill>
        <p:spPr>
          <a:xfrm>
            <a:off x="1115616" y="4437112"/>
            <a:ext cx="6934200" cy="2016225"/>
          </a:xfrm>
          <a:prstGeom prst="rect">
            <a:avLst/>
          </a:prstGeom>
        </p:spPr>
      </p:pic>
      <p:sp>
        <p:nvSpPr>
          <p:cNvPr id="9" name="مستطيل 8"/>
          <p:cNvSpPr/>
          <p:nvPr/>
        </p:nvSpPr>
        <p:spPr>
          <a:xfrm>
            <a:off x="2267744" y="4941168"/>
            <a:ext cx="4680520" cy="923330"/>
          </a:xfrm>
          <a:prstGeom prst="rect">
            <a:avLst/>
          </a:prstGeom>
        </p:spPr>
        <p:txBody>
          <a:bodyPr wrap="square">
            <a:spAutoFit/>
          </a:bodyPr>
          <a:lstStyle/>
          <a:p>
            <a:r>
              <a:rPr lang="ar-SA" b="1" dirty="0" smtClean="0">
                <a:solidFill>
                  <a:srgbClr val="FF0000"/>
                </a:solidFill>
                <a:cs typeface="Arial" pitchFamily="34" charset="0"/>
              </a:rPr>
              <a:t>الترتيب الفقاعي</a:t>
            </a:r>
            <a:r>
              <a:rPr lang="ar-SA" sz="800" dirty="0" smtClean="0">
                <a:solidFill>
                  <a:srgbClr val="FF0000"/>
                </a:solidFill>
                <a:cs typeface="Arial" pitchFamily="34" charset="0"/>
              </a:rPr>
              <a:t>         </a:t>
            </a:r>
            <a:r>
              <a:rPr lang="ar-SA" b="1" dirty="0" smtClean="0">
                <a:solidFill>
                  <a:srgbClr val="0070C0"/>
                </a:solidFill>
                <a:cs typeface="Arial" pitchFamily="34" charset="0"/>
              </a:rPr>
              <a:t>الترتيب الفقاعي</a:t>
            </a:r>
            <a:r>
              <a:rPr lang="ar-SA" sz="800" dirty="0" smtClean="0">
                <a:solidFill>
                  <a:srgbClr val="0070C0"/>
                </a:solidFill>
                <a:cs typeface="Arial" pitchFamily="34" charset="0"/>
              </a:rPr>
              <a:t>               </a:t>
            </a:r>
            <a:r>
              <a:rPr lang="ar-SA" b="1" dirty="0" smtClean="0">
                <a:solidFill>
                  <a:srgbClr val="00B050"/>
                </a:solidFill>
                <a:cs typeface="Arial" pitchFamily="34" charset="0"/>
              </a:rPr>
              <a:t>الترتيب الفقاعي</a:t>
            </a:r>
            <a:r>
              <a:rPr lang="ar-SA" sz="800" dirty="0" smtClean="0">
                <a:cs typeface="Arial" pitchFamily="34" charset="0"/>
              </a:rPr>
              <a:t/>
            </a:r>
            <a:br>
              <a:rPr lang="ar-SA" sz="800" dirty="0" smtClean="0">
                <a:cs typeface="Arial" pitchFamily="34" charset="0"/>
              </a:rPr>
            </a:br>
            <a:endParaRPr lang="ar-SA" dirty="0" smtClean="0"/>
          </a:p>
          <a:p>
            <a:endParaRPr lang="ar-SA" dirty="0"/>
          </a:p>
        </p:txBody>
      </p:sp>
      <p:sp>
        <p:nvSpPr>
          <p:cNvPr id="10" name="مستطيل 9"/>
          <p:cNvSpPr/>
          <p:nvPr/>
        </p:nvSpPr>
        <p:spPr>
          <a:xfrm>
            <a:off x="2483768" y="476672"/>
            <a:ext cx="4608512" cy="1169551"/>
          </a:xfrm>
          <a:prstGeom prst="rect">
            <a:avLst/>
          </a:prstGeom>
        </p:spPr>
        <p:txBody>
          <a:bodyPr wrap="square">
            <a:spAutoFit/>
          </a:bodyPr>
          <a:lstStyle/>
          <a:p>
            <a:r>
              <a:rPr lang="ar-SA" b="1" dirty="0" smtClean="0">
                <a:solidFill>
                  <a:srgbClr val="FFFF00"/>
                </a:solidFill>
                <a:cs typeface="Arial" pitchFamily="34" charset="0"/>
              </a:rPr>
              <a:t>الترتيب الفقاعي</a:t>
            </a:r>
            <a:r>
              <a:rPr lang="ar-SA" sz="800" dirty="0" smtClean="0">
                <a:solidFill>
                  <a:srgbClr val="FFFF00"/>
                </a:solidFill>
                <a:cs typeface="Arial" pitchFamily="34" charset="0"/>
              </a:rPr>
              <a:t>          </a:t>
            </a:r>
            <a:r>
              <a:rPr lang="ar-SA" b="1" dirty="0" smtClean="0">
                <a:solidFill>
                  <a:srgbClr val="00B050"/>
                </a:solidFill>
                <a:cs typeface="Arial" pitchFamily="34" charset="0"/>
              </a:rPr>
              <a:t>الترتيب الفقاعي        </a:t>
            </a:r>
            <a:r>
              <a:rPr lang="ar-SA" sz="1600" b="1" dirty="0" smtClean="0">
                <a:solidFill>
                  <a:srgbClr val="7030A0"/>
                </a:solidFill>
                <a:cs typeface="Arial" pitchFamily="34" charset="0"/>
              </a:rPr>
              <a:t>الترتيب الفقاعي</a:t>
            </a:r>
            <a:r>
              <a:rPr lang="ar-SA" sz="800" dirty="0" smtClean="0">
                <a:cs typeface="Arial" pitchFamily="34" charset="0"/>
              </a:rPr>
              <a:t/>
            </a:r>
            <a:br>
              <a:rPr lang="ar-SA" sz="800" dirty="0" smtClean="0">
                <a:cs typeface="Arial" pitchFamily="34" charset="0"/>
              </a:rPr>
            </a:br>
            <a:endParaRPr lang="ar-SA" sz="800" dirty="0" smtClean="0"/>
          </a:p>
          <a:p>
            <a:r>
              <a:rPr lang="ar-SA" sz="800" dirty="0" smtClean="0">
                <a:cs typeface="Arial" pitchFamily="34" charset="0"/>
              </a:rPr>
              <a:t/>
            </a:r>
            <a:br>
              <a:rPr lang="ar-SA" sz="800" dirty="0" smtClean="0">
                <a:cs typeface="Arial" pitchFamily="34" charset="0"/>
              </a:rPr>
            </a:br>
            <a:endParaRPr lang="ar-SA" dirty="0" smtClean="0"/>
          </a:p>
          <a:p>
            <a:endParaRPr lang="ar-SA" dirty="0"/>
          </a:p>
        </p:txBody>
      </p:sp>
    </p:spTree>
  </p:cSld>
  <p:clrMapOvr>
    <a:masterClrMapping/>
  </p:clrMapOvr>
  <p:transition spd="slow">
    <p:newsflash/>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28600" y="228600"/>
            <a:ext cx="8763000" cy="6477000"/>
          </a:xfrm>
        </p:spPr>
        <p:txBody>
          <a:bodyPr>
            <a:normAutofit/>
          </a:bodyPr>
          <a:lstStyle/>
          <a:p>
            <a:pPr marL="640080" lvl="1" indent="-246888" eaLnBrk="1" fontAlgn="auto" hangingPunct="1">
              <a:spcAft>
                <a:spcPts val="0"/>
              </a:spcAft>
              <a:buFont typeface="Wingdings" pitchFamily="2" charset="2"/>
              <a:buNone/>
              <a:defRPr/>
            </a:pPr>
            <a:endParaRPr lang="ar-SA" dirty="0">
              <a:solidFill>
                <a:srgbClr val="000000"/>
              </a:solidFill>
              <a:effectLst>
                <a:outerShdw blurRad="38100" dist="38100" dir="2700000" algn="tl">
                  <a:srgbClr val="FFFFFF"/>
                </a:outerShdw>
              </a:effectLst>
              <a:ea typeface="+mn-ea"/>
            </a:endParaRPr>
          </a:p>
          <a:p>
            <a:pPr marL="640080" lvl="1" indent="-246888" eaLnBrk="1" fontAlgn="auto" hangingPunct="1">
              <a:spcAft>
                <a:spcPts val="0"/>
              </a:spcAft>
              <a:buFont typeface="Wingdings" pitchFamily="2" charset="2"/>
              <a:buNone/>
              <a:defRPr/>
            </a:pPr>
            <a:r>
              <a:rPr lang="ar-SA" dirty="0">
                <a:solidFill>
                  <a:srgbClr val="000000"/>
                </a:solidFill>
                <a:effectLst>
                  <a:outerShdw blurRad="38100" dist="38100" dir="2700000" algn="tl">
                    <a:srgbClr val="FFFFFF"/>
                  </a:outerShdw>
                </a:effectLst>
                <a:ea typeface="+mn-ea"/>
              </a:rPr>
              <a:t> </a:t>
            </a:r>
            <a:r>
              <a:rPr lang="ar-SA" b="1" u="sng" dirty="0">
                <a:ea typeface="+mn-ea"/>
                <a:cs typeface="MCS Hijon S_U normal." pitchFamily="2" charset="-78"/>
              </a:rPr>
              <a:t>خصائص تطبيق خوارزمية </a:t>
            </a:r>
            <a:r>
              <a:rPr lang="ar-SA" b="1" u="sng" dirty="0" err="1">
                <a:ea typeface="+mn-ea"/>
                <a:cs typeface="MCS Hijon S_U normal." pitchFamily="2" charset="-78"/>
              </a:rPr>
              <a:t>شيل</a:t>
            </a:r>
            <a:r>
              <a:rPr lang="ar-SA" b="1" dirty="0">
                <a:ea typeface="+mn-ea"/>
                <a:cs typeface="MCS Hijon S_U normal." pitchFamily="2" charset="-78"/>
              </a:rPr>
              <a:t>:-</a:t>
            </a:r>
          </a:p>
          <a:p>
            <a:pPr marL="274320" indent="-274320" eaLnBrk="1" fontAlgn="auto" hangingPunct="1">
              <a:spcAft>
                <a:spcPts val="0"/>
              </a:spcAft>
              <a:buClr>
                <a:schemeClr val="accent3"/>
              </a:buClr>
              <a:buFont typeface="Wingdings" pitchFamily="2" charset="2"/>
              <a:buNone/>
              <a:defRPr/>
            </a:pPr>
            <a:r>
              <a:rPr lang="ar-SA" sz="2800" dirty="0">
                <a:ea typeface="+mn-ea"/>
              </a:rPr>
              <a:t> 1/  تزداد  كفاءتها كلما زادت القيود </a:t>
            </a:r>
          </a:p>
          <a:p>
            <a:pPr marL="274320" indent="-274320" eaLnBrk="1" fontAlgn="auto" hangingPunct="1">
              <a:spcAft>
                <a:spcPts val="0"/>
              </a:spcAft>
              <a:buClr>
                <a:schemeClr val="accent3"/>
              </a:buClr>
              <a:buFont typeface="Wingdings" pitchFamily="2" charset="2"/>
              <a:buNone/>
              <a:defRPr/>
            </a:pPr>
            <a:r>
              <a:rPr lang="ar-SA" sz="2800" dirty="0">
                <a:ea typeface="+mn-ea"/>
              </a:rPr>
              <a:t> 2/   لا تحتاج </a:t>
            </a:r>
            <a:r>
              <a:rPr lang="ar-SA" sz="2800" dirty="0" err="1">
                <a:ea typeface="+mn-ea"/>
              </a:rPr>
              <a:t>الى</a:t>
            </a:r>
            <a:r>
              <a:rPr lang="ar-SA" sz="2800" dirty="0">
                <a:ea typeface="+mn-ea"/>
              </a:rPr>
              <a:t> مكان  إضافي في الذاكرة لأجراء عملية  الترتيب </a:t>
            </a:r>
          </a:p>
          <a:p>
            <a:pPr marL="274320" indent="-274320" eaLnBrk="1" fontAlgn="auto" hangingPunct="1">
              <a:spcAft>
                <a:spcPts val="0"/>
              </a:spcAft>
              <a:buClr>
                <a:schemeClr val="accent3"/>
              </a:buClr>
              <a:buFont typeface="Wingdings" pitchFamily="2" charset="2"/>
              <a:buNone/>
              <a:defRPr/>
            </a:pPr>
            <a:r>
              <a:rPr lang="ar-SA" sz="2800" dirty="0">
                <a:ea typeface="+mn-ea"/>
              </a:rPr>
              <a:t> 3/  ذات كفاءة  عالية أذا كانت القيود داخل القائمة مرتبة أو شبة مرتبة</a:t>
            </a:r>
          </a:p>
          <a:p>
            <a:pPr marL="274320" indent="-274320" eaLnBrk="1" fontAlgn="auto" hangingPunct="1">
              <a:spcAft>
                <a:spcPts val="0"/>
              </a:spcAft>
              <a:buClr>
                <a:schemeClr val="accent3"/>
              </a:buClr>
              <a:buFont typeface="Wingdings" pitchFamily="2" charset="2"/>
              <a:buNone/>
              <a:defRPr/>
            </a:pPr>
            <a:r>
              <a:rPr lang="ar-SA" sz="2800" dirty="0">
                <a:solidFill>
                  <a:srgbClr val="000000"/>
                </a:solidFill>
                <a:effectLst>
                  <a:outerShdw blurRad="38100" dist="38100" dir="2700000" algn="tl">
                    <a:srgbClr val="FFFFFF"/>
                  </a:outerShdw>
                </a:effectLst>
                <a:ea typeface="+mn-ea"/>
              </a:rPr>
              <a:t>        </a:t>
            </a:r>
            <a:r>
              <a:rPr lang="ar-SA" b="1" u="sng" dirty="0">
                <a:ea typeface="+mn-ea"/>
                <a:cs typeface="MCS Hijon S_U normal." pitchFamily="2" charset="-78"/>
              </a:rPr>
              <a:t>والسبب لكل فقرة أعلاه هو:-</a:t>
            </a:r>
          </a:p>
          <a:p>
            <a:pPr marL="274320" indent="-274320" eaLnBrk="1" fontAlgn="auto" hangingPunct="1">
              <a:spcAft>
                <a:spcPts val="0"/>
              </a:spcAft>
              <a:buClr>
                <a:schemeClr val="accent3"/>
              </a:buClr>
              <a:buFont typeface="Wingdings" pitchFamily="2" charset="2"/>
              <a:buNone/>
              <a:defRPr/>
            </a:pPr>
            <a:r>
              <a:rPr lang="ar-SA" sz="2800" dirty="0">
                <a:ea typeface="+mn-ea"/>
              </a:rPr>
              <a:t>1/ تزداد كفاءتها </a:t>
            </a:r>
            <a:r>
              <a:rPr lang="ar-SA" sz="2800" dirty="0" err="1">
                <a:ea typeface="+mn-ea"/>
              </a:rPr>
              <a:t>لانه</a:t>
            </a:r>
            <a:r>
              <a:rPr lang="ar-SA" sz="2800" dirty="0">
                <a:ea typeface="+mn-ea"/>
              </a:rPr>
              <a:t> يتم ترتيب القائمة قبل الوصول </a:t>
            </a:r>
            <a:r>
              <a:rPr lang="ar-SA" sz="2800" dirty="0" err="1">
                <a:ea typeface="+mn-ea"/>
              </a:rPr>
              <a:t>الى</a:t>
            </a:r>
            <a:r>
              <a:rPr lang="ar-SA" sz="2800" dirty="0">
                <a:ea typeface="+mn-ea"/>
              </a:rPr>
              <a:t> </a:t>
            </a:r>
          </a:p>
          <a:p>
            <a:pPr marL="274320" indent="-274320" eaLnBrk="1" fontAlgn="auto" hangingPunct="1">
              <a:spcAft>
                <a:spcPts val="0"/>
              </a:spcAft>
              <a:buClr>
                <a:schemeClr val="accent3"/>
              </a:buClr>
              <a:buFont typeface="Wingdings" pitchFamily="2" charset="2"/>
              <a:buNone/>
              <a:defRPr/>
            </a:pPr>
            <a:r>
              <a:rPr lang="ar-SA" sz="2800" dirty="0">
                <a:ea typeface="+mn-ea"/>
              </a:rPr>
              <a:t>2/ وذلك لأنه يمكن أن يكون تبديلين أو أكثر للعنصر الواحد بدون </a:t>
            </a:r>
            <a:r>
              <a:rPr lang="ar-SA" sz="2800" dirty="0" err="1">
                <a:ea typeface="+mn-ea"/>
              </a:rPr>
              <a:t>إستخدام</a:t>
            </a:r>
            <a:r>
              <a:rPr lang="ar-SA" sz="2800" dirty="0">
                <a:ea typeface="+mn-ea"/>
              </a:rPr>
              <a:t> </a:t>
            </a:r>
          </a:p>
          <a:p>
            <a:pPr marL="274320" indent="-274320" eaLnBrk="1" fontAlgn="auto" hangingPunct="1">
              <a:spcAft>
                <a:spcPts val="0"/>
              </a:spcAft>
              <a:buClr>
                <a:schemeClr val="accent3"/>
              </a:buClr>
              <a:buFont typeface="Wingdings" pitchFamily="2" charset="2"/>
              <a:buNone/>
              <a:defRPr/>
            </a:pPr>
            <a:r>
              <a:rPr lang="ar-SA" sz="2800" dirty="0">
                <a:ea typeface="+mn-ea"/>
              </a:rPr>
              <a:t>       مكان خاص له0</a:t>
            </a:r>
          </a:p>
          <a:p>
            <a:pPr marL="274320" indent="-274320" eaLnBrk="1" fontAlgn="auto" hangingPunct="1">
              <a:spcAft>
                <a:spcPts val="0"/>
              </a:spcAft>
              <a:buClr>
                <a:schemeClr val="accent3"/>
              </a:buClr>
              <a:buFont typeface="Wingdings" pitchFamily="2" charset="2"/>
              <a:buNone/>
              <a:defRPr/>
            </a:pPr>
            <a:r>
              <a:rPr lang="ar-SA" sz="2800" dirty="0">
                <a:ea typeface="+mn-ea"/>
              </a:rPr>
              <a:t>3/ وذلك لأنه لا توجد هنا تبديلات بالأرقام أذا كانت  مرتبة أو عدد التبديلات أقل أذا كانت  </a:t>
            </a:r>
            <a:r>
              <a:rPr lang="ar-SA" sz="2800" dirty="0" err="1">
                <a:ea typeface="+mn-ea"/>
              </a:rPr>
              <a:t>الارقام</a:t>
            </a:r>
            <a:r>
              <a:rPr lang="ar-SA" sz="2800" dirty="0">
                <a:ea typeface="+mn-ea"/>
              </a:rPr>
              <a:t>  شبة مرتبة                                                   </a:t>
            </a:r>
            <a:endParaRPr lang="en-US" sz="28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wheel(4)">
                                      <p:cBhvr>
                                        <p:cTn id="7" dur="2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heel(4)">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heel(4)">
                                      <p:cBhvr>
                                        <p:cTn id="17" dur="2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wheel(4)">
                                      <p:cBhvr>
                                        <p:cTn id="22" dur="20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wheel(4)">
                                      <p:cBhvr>
                                        <p:cTn id="27" dur="2000"/>
                                        <p:tgtEl>
                                          <p:spTgt spid="60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0419">
                                            <p:txEl>
                                              <p:pRg st="6" end="6"/>
                                            </p:txEl>
                                          </p:spTgt>
                                        </p:tgtEl>
                                        <p:attrNameLst>
                                          <p:attrName>style.visibility</p:attrName>
                                        </p:attrNameLst>
                                      </p:cBhvr>
                                      <p:to>
                                        <p:strVal val="visible"/>
                                      </p:to>
                                    </p:set>
                                    <p:animEffect transition="in" filter="wheel(4)">
                                      <p:cBhvr>
                                        <p:cTn id="32" dur="2000"/>
                                        <p:tgtEl>
                                          <p:spTgt spid="604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60419">
                                            <p:txEl>
                                              <p:pRg st="7" end="7"/>
                                            </p:txEl>
                                          </p:spTgt>
                                        </p:tgtEl>
                                        <p:attrNameLst>
                                          <p:attrName>style.visibility</p:attrName>
                                        </p:attrNameLst>
                                      </p:cBhvr>
                                      <p:to>
                                        <p:strVal val="visible"/>
                                      </p:to>
                                    </p:set>
                                    <p:animEffect transition="in" filter="wheel(4)">
                                      <p:cBhvr>
                                        <p:cTn id="37" dur="2000"/>
                                        <p:tgtEl>
                                          <p:spTgt spid="604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60419">
                                            <p:txEl>
                                              <p:pRg st="8" end="8"/>
                                            </p:txEl>
                                          </p:spTgt>
                                        </p:tgtEl>
                                        <p:attrNameLst>
                                          <p:attrName>style.visibility</p:attrName>
                                        </p:attrNameLst>
                                      </p:cBhvr>
                                      <p:to>
                                        <p:strVal val="visible"/>
                                      </p:to>
                                    </p:set>
                                    <p:animEffect transition="in" filter="wheel(4)">
                                      <p:cBhvr>
                                        <p:cTn id="42" dur="2000"/>
                                        <p:tgtEl>
                                          <p:spTgt spid="604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60419">
                                            <p:txEl>
                                              <p:pRg st="9" end="9"/>
                                            </p:txEl>
                                          </p:spTgt>
                                        </p:tgtEl>
                                        <p:attrNameLst>
                                          <p:attrName>style.visibility</p:attrName>
                                        </p:attrNameLst>
                                      </p:cBhvr>
                                      <p:to>
                                        <p:strVal val="visible"/>
                                      </p:to>
                                    </p:set>
                                    <p:animEffect transition="in" filter="wheel(4)">
                                      <p:cBhvr>
                                        <p:cTn id="47" dur="20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1066800"/>
          </a:xfrm>
        </p:spPr>
        <p:txBody>
          <a:bodyPr/>
          <a:lstStyle/>
          <a:p>
            <a:pPr algn="r" eaLnBrk="1" hangingPunct="1"/>
            <a:r>
              <a:rPr lang="ar-SA" b="1" dirty="0" smtClean="0"/>
              <a:t>البرنــامــــــــــج</a:t>
            </a:r>
            <a:endParaRPr lang="en-US" b="1" dirty="0" smtClean="0">
              <a:cs typeface="Traditional Arabic" pitchFamily="18" charset="-78"/>
            </a:endParaRPr>
          </a:p>
        </p:txBody>
      </p:sp>
      <p:sp>
        <p:nvSpPr>
          <p:cNvPr id="70659" name="Rectangle 3"/>
          <p:cNvSpPr>
            <a:spLocks noGrp="1" noChangeArrowheads="1"/>
          </p:cNvSpPr>
          <p:nvPr>
            <p:ph type="body" idx="1"/>
          </p:nvPr>
        </p:nvSpPr>
        <p:spPr>
          <a:xfrm>
            <a:off x="381000" y="1219200"/>
            <a:ext cx="8382000" cy="5410200"/>
          </a:xfrm>
        </p:spPr>
        <p:txBody>
          <a:bodyPr/>
          <a:lstStyle/>
          <a:p>
            <a:pPr algn="l" rtl="0" eaLnBrk="1" hangingPunct="1">
              <a:lnSpc>
                <a:spcPct val="80000"/>
              </a:lnSpc>
            </a:pPr>
            <a:r>
              <a:rPr lang="en-US" sz="2000" b="1" dirty="0" smtClean="0">
                <a:cs typeface="Majalla UI"/>
              </a:rPr>
              <a:t>#include&lt;</a:t>
            </a:r>
            <a:r>
              <a:rPr lang="en-US" sz="2000" b="1" dirty="0" err="1" smtClean="0">
                <a:cs typeface="Majalla UI"/>
              </a:rPr>
              <a:t>iostream.h</a:t>
            </a:r>
            <a:r>
              <a:rPr lang="en-US" sz="2000" b="1" dirty="0" smtClean="0">
                <a:cs typeface="Majalla UI"/>
              </a:rPr>
              <a:t>&gt;</a:t>
            </a:r>
          </a:p>
          <a:p>
            <a:pPr algn="l" rtl="0" eaLnBrk="1" hangingPunct="1">
              <a:lnSpc>
                <a:spcPct val="80000"/>
              </a:lnSpc>
            </a:pPr>
            <a:r>
              <a:rPr lang="en-US" sz="2000" b="1" dirty="0" smtClean="0">
                <a:cs typeface="Majalla UI"/>
              </a:rPr>
              <a:t>Void </a:t>
            </a:r>
            <a:r>
              <a:rPr lang="en-US" sz="2000" b="1" dirty="0" err="1" smtClean="0">
                <a:cs typeface="Majalla UI"/>
              </a:rPr>
              <a:t>Shellsort</a:t>
            </a:r>
            <a:r>
              <a:rPr lang="en-US" sz="2000" b="1" dirty="0" smtClean="0">
                <a:cs typeface="Majalla UI"/>
              </a:rPr>
              <a:t>(</a:t>
            </a:r>
            <a:r>
              <a:rPr lang="en-US" sz="2000" b="1" dirty="0" err="1" smtClean="0">
                <a:cs typeface="Majalla UI"/>
              </a:rPr>
              <a:t>int</a:t>
            </a:r>
            <a:r>
              <a:rPr lang="en-US" sz="2000" b="1" dirty="0" smtClean="0">
                <a:cs typeface="Majalla UI"/>
              </a:rPr>
              <a:t> [] , </a:t>
            </a:r>
            <a:r>
              <a:rPr lang="en-US" sz="2000" b="1" dirty="0" err="1" smtClean="0">
                <a:cs typeface="Majalla UI"/>
              </a:rPr>
              <a:t>int</a:t>
            </a:r>
            <a:r>
              <a:rPr lang="en-US" sz="2000" b="1" dirty="0" smtClean="0">
                <a:cs typeface="Majalla UI"/>
              </a:rPr>
              <a:t> );</a:t>
            </a:r>
          </a:p>
          <a:p>
            <a:pPr algn="l" rtl="0" eaLnBrk="1" hangingPunct="1">
              <a:lnSpc>
                <a:spcPct val="80000"/>
              </a:lnSpc>
            </a:pPr>
            <a:r>
              <a:rPr lang="en-US" sz="2000" b="1" dirty="0" err="1" smtClean="0">
                <a:cs typeface="Majalla UI"/>
              </a:rPr>
              <a:t>int</a:t>
            </a:r>
            <a:r>
              <a:rPr lang="en-US" sz="2000" b="1" dirty="0" smtClean="0">
                <a:cs typeface="Majalla UI"/>
              </a:rPr>
              <a:t> main()</a:t>
            </a:r>
          </a:p>
          <a:p>
            <a:pPr algn="l" rtl="0" eaLnBrk="1" hangingPunct="1">
              <a:lnSpc>
                <a:spcPct val="80000"/>
              </a:lnSpc>
            </a:pPr>
            <a:r>
              <a:rPr lang="en-US" sz="2000" b="1" dirty="0" smtClean="0">
                <a:solidFill>
                  <a:srgbClr val="FF0066"/>
                </a:solidFill>
                <a:cs typeface="Majalla UI"/>
              </a:rPr>
              <a:t>{</a:t>
            </a:r>
          </a:p>
          <a:p>
            <a:pPr algn="l" rtl="0" eaLnBrk="1" hangingPunct="1">
              <a:lnSpc>
                <a:spcPct val="80000"/>
              </a:lnSpc>
            </a:pPr>
            <a:r>
              <a:rPr lang="en-US" sz="2000" b="1" dirty="0" err="1" smtClean="0">
                <a:cs typeface="Majalla UI"/>
              </a:rPr>
              <a:t>int</a:t>
            </a:r>
            <a:r>
              <a:rPr lang="en-US" sz="2000" b="1" dirty="0" smtClean="0">
                <a:cs typeface="Majalla UI"/>
              </a:rPr>
              <a:t> a[50] , n ,</a:t>
            </a:r>
            <a:r>
              <a:rPr lang="en-US" sz="2000" b="1" dirty="0" err="1" smtClean="0">
                <a:cs typeface="Majalla UI"/>
              </a:rPr>
              <a:t>i</a:t>
            </a:r>
            <a:r>
              <a:rPr lang="en-US" sz="2000" b="1" dirty="0" smtClean="0">
                <a:cs typeface="Majalla UI"/>
              </a:rPr>
              <a:t> ;</a:t>
            </a:r>
          </a:p>
          <a:p>
            <a:pPr algn="l" rtl="0" eaLnBrk="1" hangingPunct="1">
              <a:lnSpc>
                <a:spcPct val="80000"/>
              </a:lnSpc>
            </a:pPr>
            <a:r>
              <a:rPr lang="en-US" sz="2000" b="1" dirty="0" err="1" smtClean="0">
                <a:cs typeface="Majalla UI"/>
              </a:rPr>
              <a:t>Cout</a:t>
            </a:r>
            <a:r>
              <a:rPr lang="en-US" sz="2000" b="1" dirty="0" smtClean="0">
                <a:cs typeface="Majalla UI"/>
              </a:rPr>
              <a:t>&lt;&lt;“Please Enter the Size of Elements”;</a:t>
            </a:r>
            <a:endParaRPr lang="ar-SA" sz="2000" b="1" dirty="0" smtClean="0"/>
          </a:p>
          <a:p>
            <a:pPr algn="l" rtl="0" eaLnBrk="1" hangingPunct="1">
              <a:lnSpc>
                <a:spcPct val="80000"/>
              </a:lnSpc>
            </a:pPr>
            <a:r>
              <a:rPr lang="en-US" sz="2000" b="1" dirty="0" err="1" smtClean="0">
                <a:cs typeface="Majalla UI"/>
              </a:rPr>
              <a:t>Cin</a:t>
            </a:r>
            <a:r>
              <a:rPr lang="en-US" sz="2000" b="1" dirty="0" smtClean="0">
                <a:cs typeface="Majalla UI"/>
              </a:rPr>
              <a:t>&gt;&gt;n;</a:t>
            </a:r>
          </a:p>
          <a:p>
            <a:pPr algn="l" rtl="0" eaLnBrk="1" hangingPunct="1">
              <a:lnSpc>
                <a:spcPct val="80000"/>
              </a:lnSpc>
            </a:pPr>
            <a:r>
              <a:rPr lang="en-US" sz="2000" b="1" dirty="0" err="1" smtClean="0">
                <a:cs typeface="Majalla UI"/>
              </a:rPr>
              <a:t>Cout</a:t>
            </a:r>
            <a:r>
              <a:rPr lang="en-US" sz="2000" b="1" dirty="0" smtClean="0">
                <a:cs typeface="Majalla UI"/>
              </a:rPr>
              <a:t>&lt;&lt;“Enter the Numbers”;</a:t>
            </a:r>
          </a:p>
          <a:p>
            <a:pPr algn="l" rtl="0" eaLnBrk="1" hangingPunct="1">
              <a:lnSpc>
                <a:spcPct val="80000"/>
              </a:lnSpc>
            </a:pPr>
            <a:r>
              <a:rPr lang="en-US" sz="2000" b="1" dirty="0" smtClean="0">
                <a:cs typeface="Majalla UI"/>
              </a:rPr>
              <a:t>For( </a:t>
            </a:r>
            <a:r>
              <a:rPr lang="en-US" sz="2000" b="1" dirty="0" err="1" smtClean="0">
                <a:cs typeface="Majalla UI"/>
              </a:rPr>
              <a:t>i</a:t>
            </a:r>
            <a:r>
              <a:rPr lang="en-US" sz="2000" b="1" dirty="0" smtClean="0">
                <a:cs typeface="Majalla UI"/>
              </a:rPr>
              <a:t>=0 ; </a:t>
            </a:r>
            <a:r>
              <a:rPr lang="en-US" sz="2000" b="1" dirty="0" err="1" smtClean="0">
                <a:cs typeface="Majalla UI"/>
              </a:rPr>
              <a:t>i</a:t>
            </a:r>
            <a:r>
              <a:rPr lang="en-US" sz="2000" b="1" dirty="0" smtClean="0">
                <a:cs typeface="Majalla UI"/>
              </a:rPr>
              <a:t>&lt;n ; </a:t>
            </a:r>
            <a:r>
              <a:rPr lang="en-US" sz="2000" b="1" dirty="0" err="1" smtClean="0">
                <a:cs typeface="Majalla UI"/>
              </a:rPr>
              <a:t>i</a:t>
            </a:r>
            <a:r>
              <a:rPr lang="en-US" sz="2000" b="1" dirty="0" smtClean="0">
                <a:cs typeface="Majalla UI"/>
              </a:rPr>
              <a:t>++)</a:t>
            </a:r>
          </a:p>
          <a:p>
            <a:pPr algn="l" rtl="0" eaLnBrk="1" hangingPunct="1">
              <a:lnSpc>
                <a:spcPct val="80000"/>
              </a:lnSpc>
            </a:pPr>
            <a:r>
              <a:rPr lang="en-US" sz="2000" b="1" dirty="0" err="1" smtClean="0">
                <a:cs typeface="Majalla UI"/>
              </a:rPr>
              <a:t>Cin</a:t>
            </a:r>
            <a:r>
              <a:rPr lang="en-US" sz="2000" b="1" dirty="0" smtClean="0">
                <a:cs typeface="Majalla UI"/>
              </a:rPr>
              <a:t>&gt;&gt;a[</a:t>
            </a:r>
            <a:r>
              <a:rPr lang="en-US" sz="2000" b="1" dirty="0" err="1" smtClean="0">
                <a:cs typeface="Majalla UI"/>
              </a:rPr>
              <a:t>i</a:t>
            </a:r>
            <a:r>
              <a:rPr lang="en-US" sz="2000" b="1" dirty="0" smtClean="0">
                <a:cs typeface="Majalla UI"/>
              </a:rPr>
              <a:t>];</a:t>
            </a:r>
          </a:p>
          <a:p>
            <a:pPr algn="l" rtl="0" eaLnBrk="1" hangingPunct="1">
              <a:lnSpc>
                <a:spcPct val="80000"/>
              </a:lnSpc>
            </a:pPr>
            <a:r>
              <a:rPr lang="en-US" sz="2000" b="1" dirty="0" err="1" smtClean="0">
                <a:cs typeface="Majalla UI"/>
              </a:rPr>
              <a:t>Shellsort</a:t>
            </a:r>
            <a:r>
              <a:rPr lang="en-US" sz="2000" b="1" dirty="0" smtClean="0">
                <a:cs typeface="Majalla UI"/>
              </a:rPr>
              <a:t>(a ,n );</a:t>
            </a:r>
          </a:p>
          <a:p>
            <a:pPr algn="l" rtl="0" eaLnBrk="1" hangingPunct="1">
              <a:lnSpc>
                <a:spcPct val="80000"/>
              </a:lnSpc>
            </a:pPr>
            <a:r>
              <a:rPr lang="en-US" sz="2000" b="1" dirty="0" err="1" smtClean="0">
                <a:cs typeface="Majalla UI"/>
              </a:rPr>
              <a:t>Cout</a:t>
            </a:r>
            <a:r>
              <a:rPr lang="en-US" sz="2000" b="1" dirty="0" smtClean="0">
                <a:cs typeface="Majalla UI"/>
              </a:rPr>
              <a:t>&lt;&lt;“****Sorted the Matrix****”;</a:t>
            </a:r>
          </a:p>
          <a:p>
            <a:pPr algn="l" rtl="0" eaLnBrk="1" hangingPunct="1">
              <a:lnSpc>
                <a:spcPct val="80000"/>
              </a:lnSpc>
            </a:pPr>
            <a:r>
              <a:rPr lang="en-US" sz="2000" b="1" dirty="0" smtClean="0">
                <a:cs typeface="Majalla UI"/>
              </a:rPr>
              <a:t>For( </a:t>
            </a:r>
            <a:r>
              <a:rPr lang="en-US" sz="2000" b="1" dirty="0" err="1" smtClean="0">
                <a:cs typeface="Majalla UI"/>
              </a:rPr>
              <a:t>i</a:t>
            </a:r>
            <a:r>
              <a:rPr lang="en-US" sz="2000" b="1" dirty="0" smtClean="0">
                <a:cs typeface="Majalla UI"/>
              </a:rPr>
              <a:t>=0 ;</a:t>
            </a:r>
            <a:r>
              <a:rPr lang="en-US" sz="2000" b="1" dirty="0" err="1" smtClean="0">
                <a:cs typeface="Majalla UI"/>
              </a:rPr>
              <a:t>i</a:t>
            </a:r>
            <a:r>
              <a:rPr lang="en-US" sz="2000" b="1" dirty="0" smtClean="0">
                <a:cs typeface="Majalla UI"/>
              </a:rPr>
              <a:t>&lt;n ; </a:t>
            </a:r>
            <a:r>
              <a:rPr lang="en-US" sz="2000" b="1" dirty="0" err="1" smtClean="0">
                <a:cs typeface="Majalla UI"/>
              </a:rPr>
              <a:t>i</a:t>
            </a:r>
            <a:r>
              <a:rPr lang="en-US" sz="2000" b="1" dirty="0" smtClean="0">
                <a:cs typeface="Majalla UI"/>
              </a:rPr>
              <a:t>++)</a:t>
            </a:r>
          </a:p>
          <a:p>
            <a:pPr algn="l" rtl="0" eaLnBrk="1" hangingPunct="1">
              <a:lnSpc>
                <a:spcPct val="80000"/>
              </a:lnSpc>
            </a:pPr>
            <a:r>
              <a:rPr lang="en-US" sz="2000" b="1" dirty="0" err="1" smtClean="0">
                <a:cs typeface="Majalla UI"/>
              </a:rPr>
              <a:t>Cout</a:t>
            </a:r>
            <a:r>
              <a:rPr lang="en-US" sz="2000" b="1" dirty="0" smtClean="0">
                <a:cs typeface="Majalla UI"/>
              </a:rPr>
              <a:t>&lt;&lt;a[</a:t>
            </a:r>
            <a:r>
              <a:rPr lang="en-US" sz="2000" b="1" dirty="0" err="1" smtClean="0">
                <a:cs typeface="Majalla UI"/>
              </a:rPr>
              <a:t>i</a:t>
            </a:r>
            <a:r>
              <a:rPr lang="en-US" sz="2000" b="1" dirty="0" smtClean="0">
                <a:cs typeface="Majalla UI"/>
              </a:rPr>
              <a:t>];</a:t>
            </a:r>
          </a:p>
          <a:p>
            <a:pPr algn="l" rtl="0" eaLnBrk="1" hangingPunct="1">
              <a:lnSpc>
                <a:spcPct val="80000"/>
              </a:lnSpc>
            </a:pPr>
            <a:r>
              <a:rPr lang="en-US" sz="2000" b="1" dirty="0" smtClean="0">
                <a:cs typeface="Majalla UI"/>
              </a:rPr>
              <a:t>Return 0;</a:t>
            </a:r>
          </a:p>
          <a:p>
            <a:pPr algn="l" rtl="0" eaLnBrk="1" hangingPunct="1">
              <a:lnSpc>
                <a:spcPct val="80000"/>
              </a:lnSpc>
            </a:pPr>
            <a:r>
              <a:rPr lang="en-US" sz="2000" b="1" dirty="0" smtClean="0">
                <a:solidFill>
                  <a:srgbClr val="FF0066"/>
                </a:solidFill>
                <a:cs typeface="Majalla UI"/>
              </a:rPr>
              <a:t>}</a:t>
            </a:r>
          </a:p>
        </p:txBody>
      </p:sp>
      <p:pic>
        <p:nvPicPr>
          <p:cNvPr id="4" name="صورة 3"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5" name="مربع نص 4">
            <a:hlinkClick r:id="rId3" action="ppaction://hlinksldjump"/>
          </p:cNvPr>
          <p:cNvSpPr txBox="1"/>
          <p:nvPr/>
        </p:nvSpPr>
        <p:spPr>
          <a:xfrm>
            <a:off x="7010400" y="6096000"/>
            <a:ext cx="838200" cy="738664"/>
          </a:xfrm>
          <a:prstGeom prst="rect">
            <a:avLst/>
          </a:prstGeom>
          <a:noFill/>
        </p:spPr>
        <p:txBody>
          <a:bodyPr wrap="square" rtlCol="1">
            <a:spAutoFit/>
          </a:bodyPr>
          <a:lstStyle/>
          <a:p>
            <a:r>
              <a:rPr lang="ar-SA" sz="1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heel(4)">
                                      <p:cBhvr>
                                        <p:cTn id="7" dur="20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heel(4)">
                                      <p:cBhvr>
                                        <p:cTn id="12" dur="20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heel(4)">
                                      <p:cBhvr>
                                        <p:cTn id="17" dur="20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wheel(4)">
                                      <p:cBhvr>
                                        <p:cTn id="22" dur="20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wheel(4)">
                                      <p:cBhvr>
                                        <p:cTn id="27" dur="2000"/>
                                        <p:tgtEl>
                                          <p:spTgt spid="70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Effect transition="in" filter="wheel(4)">
                                      <p:cBhvr>
                                        <p:cTn id="32" dur="2000"/>
                                        <p:tgtEl>
                                          <p:spTgt spid="70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Effect transition="in" filter="wheel(4)">
                                      <p:cBhvr>
                                        <p:cTn id="37" dur="2000"/>
                                        <p:tgtEl>
                                          <p:spTgt spid="70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70659">
                                            <p:txEl>
                                              <p:pRg st="7" end="7"/>
                                            </p:txEl>
                                          </p:spTgt>
                                        </p:tgtEl>
                                        <p:attrNameLst>
                                          <p:attrName>style.visibility</p:attrName>
                                        </p:attrNameLst>
                                      </p:cBhvr>
                                      <p:to>
                                        <p:strVal val="visible"/>
                                      </p:to>
                                    </p:set>
                                    <p:animEffect transition="in" filter="wheel(4)">
                                      <p:cBhvr>
                                        <p:cTn id="42" dur="2000"/>
                                        <p:tgtEl>
                                          <p:spTgt spid="706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70659">
                                            <p:txEl>
                                              <p:pRg st="8" end="8"/>
                                            </p:txEl>
                                          </p:spTgt>
                                        </p:tgtEl>
                                        <p:attrNameLst>
                                          <p:attrName>style.visibility</p:attrName>
                                        </p:attrNameLst>
                                      </p:cBhvr>
                                      <p:to>
                                        <p:strVal val="visible"/>
                                      </p:to>
                                    </p:set>
                                    <p:animEffect transition="in" filter="wheel(4)">
                                      <p:cBhvr>
                                        <p:cTn id="47" dur="2000"/>
                                        <p:tgtEl>
                                          <p:spTgt spid="706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70659">
                                            <p:txEl>
                                              <p:pRg st="9" end="9"/>
                                            </p:txEl>
                                          </p:spTgt>
                                        </p:tgtEl>
                                        <p:attrNameLst>
                                          <p:attrName>style.visibility</p:attrName>
                                        </p:attrNameLst>
                                      </p:cBhvr>
                                      <p:to>
                                        <p:strVal val="visible"/>
                                      </p:to>
                                    </p:set>
                                    <p:animEffect transition="in" filter="wheel(4)">
                                      <p:cBhvr>
                                        <p:cTn id="52" dur="2000"/>
                                        <p:tgtEl>
                                          <p:spTgt spid="706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70659">
                                            <p:txEl>
                                              <p:pRg st="10" end="10"/>
                                            </p:txEl>
                                          </p:spTgt>
                                        </p:tgtEl>
                                        <p:attrNameLst>
                                          <p:attrName>style.visibility</p:attrName>
                                        </p:attrNameLst>
                                      </p:cBhvr>
                                      <p:to>
                                        <p:strVal val="visible"/>
                                      </p:to>
                                    </p:set>
                                    <p:animEffect transition="in" filter="wheel(4)">
                                      <p:cBhvr>
                                        <p:cTn id="57" dur="2000"/>
                                        <p:tgtEl>
                                          <p:spTgt spid="706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70659">
                                            <p:txEl>
                                              <p:pRg st="11" end="11"/>
                                            </p:txEl>
                                          </p:spTgt>
                                        </p:tgtEl>
                                        <p:attrNameLst>
                                          <p:attrName>style.visibility</p:attrName>
                                        </p:attrNameLst>
                                      </p:cBhvr>
                                      <p:to>
                                        <p:strVal val="visible"/>
                                      </p:to>
                                    </p:set>
                                    <p:animEffect transition="in" filter="wheel(4)">
                                      <p:cBhvr>
                                        <p:cTn id="62" dur="2000"/>
                                        <p:tgtEl>
                                          <p:spTgt spid="7065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70659">
                                            <p:txEl>
                                              <p:pRg st="12" end="12"/>
                                            </p:txEl>
                                          </p:spTgt>
                                        </p:tgtEl>
                                        <p:attrNameLst>
                                          <p:attrName>style.visibility</p:attrName>
                                        </p:attrNameLst>
                                      </p:cBhvr>
                                      <p:to>
                                        <p:strVal val="visible"/>
                                      </p:to>
                                    </p:set>
                                    <p:animEffect transition="in" filter="wheel(4)">
                                      <p:cBhvr>
                                        <p:cTn id="67" dur="2000"/>
                                        <p:tgtEl>
                                          <p:spTgt spid="7065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70659">
                                            <p:txEl>
                                              <p:pRg st="13" end="13"/>
                                            </p:txEl>
                                          </p:spTgt>
                                        </p:tgtEl>
                                        <p:attrNameLst>
                                          <p:attrName>style.visibility</p:attrName>
                                        </p:attrNameLst>
                                      </p:cBhvr>
                                      <p:to>
                                        <p:strVal val="visible"/>
                                      </p:to>
                                    </p:set>
                                    <p:animEffect transition="in" filter="wheel(4)">
                                      <p:cBhvr>
                                        <p:cTn id="72" dur="2000"/>
                                        <p:tgtEl>
                                          <p:spTgt spid="7065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70659">
                                            <p:txEl>
                                              <p:pRg st="14" end="14"/>
                                            </p:txEl>
                                          </p:spTgt>
                                        </p:tgtEl>
                                        <p:attrNameLst>
                                          <p:attrName>style.visibility</p:attrName>
                                        </p:attrNameLst>
                                      </p:cBhvr>
                                      <p:to>
                                        <p:strVal val="visible"/>
                                      </p:to>
                                    </p:set>
                                    <p:animEffect transition="in" filter="wheel(4)">
                                      <p:cBhvr>
                                        <p:cTn id="77" dur="2000"/>
                                        <p:tgtEl>
                                          <p:spTgt spid="7065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4" fill="hold" grpId="0" nodeType="clickEffect">
                                  <p:stCondLst>
                                    <p:cond delay="0"/>
                                  </p:stCondLst>
                                  <p:childTnLst>
                                    <p:set>
                                      <p:cBhvr>
                                        <p:cTn id="81" dur="1" fill="hold">
                                          <p:stCondLst>
                                            <p:cond delay="0"/>
                                          </p:stCondLst>
                                        </p:cTn>
                                        <p:tgtEl>
                                          <p:spTgt spid="70659">
                                            <p:txEl>
                                              <p:pRg st="15" end="15"/>
                                            </p:txEl>
                                          </p:spTgt>
                                        </p:tgtEl>
                                        <p:attrNameLst>
                                          <p:attrName>style.visibility</p:attrName>
                                        </p:attrNameLst>
                                      </p:cBhvr>
                                      <p:to>
                                        <p:strVal val="visible"/>
                                      </p:to>
                                    </p:set>
                                    <p:animEffect transition="in" filter="wheel(4)">
                                      <p:cBhvr>
                                        <p:cTn id="82" dur="2000"/>
                                        <p:tgtEl>
                                          <p:spTgt spid="7065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اريخ 5"/>
          <p:cNvSpPr>
            <a:spLocks noGrp="1"/>
          </p:cNvSpPr>
          <p:nvPr>
            <p:ph type="dt" sz="quarter" idx="10"/>
          </p:nvPr>
        </p:nvSpPr>
        <p:spPr/>
        <p:txBody>
          <a:bodyPr/>
          <a:lstStyle/>
          <a:p>
            <a:pPr>
              <a:defRPr/>
            </a:pPr>
            <a:fld id="{22763FE0-0D89-439F-85B7-AFDB7937FC6A}" type="datetime1">
              <a:rPr lang="en-US"/>
              <a:pPr>
                <a:defRPr/>
              </a:pPr>
              <a:t>9/3/2012</a:t>
            </a:fld>
            <a:endParaRPr lang="en-US"/>
          </a:p>
        </p:txBody>
      </p:sp>
      <p:sp>
        <p:nvSpPr>
          <p:cNvPr id="7" name="عنصر نائب لرقم الشريحة 6"/>
          <p:cNvSpPr>
            <a:spLocks noGrp="1"/>
          </p:cNvSpPr>
          <p:nvPr>
            <p:ph type="sldNum" sz="quarter" idx="12"/>
          </p:nvPr>
        </p:nvSpPr>
        <p:spPr/>
        <p:txBody>
          <a:bodyPr/>
          <a:lstStyle/>
          <a:p>
            <a:pPr>
              <a:defRPr/>
            </a:pPr>
            <a:fld id="{198A98CD-BC7E-4750-91FE-8763BFC94F36}" type="slidenum">
              <a:rPr lang="en-US"/>
              <a:pPr>
                <a:defRPr/>
              </a:pPr>
              <a:t>72</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pic>
        <p:nvPicPr>
          <p:cNvPr id="9" name="صورة 8" descr="26.JPG"/>
          <p:cNvPicPr>
            <a:picLocks noChangeAspect="1"/>
          </p:cNvPicPr>
          <p:nvPr/>
        </p:nvPicPr>
        <p:blipFill>
          <a:blip r:embed="rId3" cstate="print"/>
          <a:stretch>
            <a:fillRect/>
          </a:stretch>
        </p:blipFill>
        <p:spPr>
          <a:xfrm>
            <a:off x="1371600" y="647700"/>
            <a:ext cx="6553200" cy="5562600"/>
          </a:xfrm>
          <a:prstGeom prst="rect">
            <a:avLst/>
          </a:prstGeom>
        </p:spPr>
      </p:pic>
      <p:sp>
        <p:nvSpPr>
          <p:cNvPr id="10" name="مربع نص 9"/>
          <p:cNvSpPr txBox="1"/>
          <p:nvPr/>
        </p:nvSpPr>
        <p:spPr>
          <a:xfrm rot="19781669">
            <a:off x="1670830" y="1981146"/>
            <a:ext cx="4024247" cy="1200329"/>
          </a:xfrm>
          <a:prstGeom prst="rect">
            <a:avLst/>
          </a:prstGeom>
          <a:noFill/>
        </p:spPr>
        <p:txBody>
          <a:bodyPr wrap="square" rtlCol="1">
            <a:spAutoFit/>
          </a:bodyPr>
          <a:lstStyle/>
          <a:p>
            <a:pPr algn="ctr" fontAlgn="auto">
              <a:spcBef>
                <a:spcPts val="0"/>
              </a:spcBef>
              <a:spcAft>
                <a:spcPts val="0"/>
              </a:spcAft>
              <a:defRPr/>
            </a:pPr>
            <a:r>
              <a:rPr lang="ar-SA" sz="2400" dirty="0" err="1" smtClean="0">
                <a:solidFill>
                  <a:schemeClr val="tx2">
                    <a:lumMod val="60000"/>
                    <a:lumOff val="40000"/>
                  </a:schemeClr>
                </a:solidFill>
              </a:rPr>
              <a:t>خوارزميةالترتيب</a:t>
            </a:r>
            <a:r>
              <a:rPr lang="ar-SA" sz="2400" dirty="0" smtClean="0">
                <a:solidFill>
                  <a:schemeClr val="tx2">
                    <a:lumMod val="60000"/>
                    <a:lumOff val="40000"/>
                  </a:schemeClr>
                </a:solidFill>
              </a:rPr>
              <a:t> </a:t>
            </a:r>
            <a:r>
              <a:rPr lang="ar-SA" sz="2400" dirty="0" err="1" smtClean="0">
                <a:solidFill>
                  <a:schemeClr val="tx2">
                    <a:lumMod val="60000"/>
                    <a:lumOff val="40000"/>
                  </a:schemeClr>
                </a:solidFill>
              </a:rPr>
              <a:t>الاساسي</a:t>
            </a:r>
            <a:endParaRPr lang="ar-SA" sz="2400" dirty="0" smtClean="0">
              <a:solidFill>
                <a:schemeClr val="tx2">
                  <a:lumMod val="60000"/>
                  <a:lumOff val="40000"/>
                </a:schemeClr>
              </a:solidFill>
            </a:endParaRPr>
          </a:p>
          <a:p>
            <a:pPr algn="ctr" fontAlgn="auto">
              <a:spcBef>
                <a:spcPts val="0"/>
              </a:spcBef>
              <a:spcAft>
                <a:spcPts val="0"/>
              </a:spcAft>
              <a:defRPr/>
            </a:pPr>
            <a:endParaRPr lang="en-US" sz="2400" dirty="0" smtClean="0">
              <a:solidFill>
                <a:schemeClr val="tx2">
                  <a:lumMod val="60000"/>
                  <a:lumOff val="40000"/>
                </a:schemeClr>
              </a:solidFill>
              <a:cs typeface="Led Italic Font" pitchFamily="2" charset="-78"/>
            </a:endParaRPr>
          </a:p>
          <a:p>
            <a:endParaRPr lang="ar-SA" sz="2400" dirty="0">
              <a:solidFill>
                <a:schemeClr val="tx2">
                  <a:lumMod val="60000"/>
                  <a:lumOff val="40000"/>
                </a:schemeClr>
              </a:solidFill>
            </a:endParaRPr>
          </a:p>
        </p:txBody>
      </p:sp>
      <p:sp>
        <p:nvSpPr>
          <p:cNvPr id="11" name="مربع نص 10"/>
          <p:cNvSpPr txBox="1"/>
          <p:nvPr/>
        </p:nvSpPr>
        <p:spPr>
          <a:xfrm rot="19904442">
            <a:off x="1622441" y="3227594"/>
            <a:ext cx="49530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fontAlgn="auto">
              <a:spcBef>
                <a:spcPts val="0"/>
              </a:spcBef>
              <a:spcAft>
                <a:spcPts val="0"/>
              </a:spcAft>
              <a:defRPr/>
            </a:pPr>
            <a:r>
              <a:rPr lang="ar-SA" sz="2400" dirty="0" err="1" smtClean="0">
                <a:solidFill>
                  <a:srgbClr val="FFFF00"/>
                </a:solidFill>
              </a:rPr>
              <a:t>خوارزميةالترتيب</a:t>
            </a:r>
            <a:r>
              <a:rPr lang="ar-SA" sz="2400" dirty="0" smtClean="0">
                <a:solidFill>
                  <a:srgbClr val="FFFF00"/>
                </a:solidFill>
              </a:rPr>
              <a:t> </a:t>
            </a:r>
            <a:r>
              <a:rPr lang="ar-SA" sz="2400" dirty="0" err="1" smtClean="0">
                <a:solidFill>
                  <a:srgbClr val="FFFF00"/>
                </a:solidFill>
              </a:rPr>
              <a:t>الاساسي</a:t>
            </a:r>
            <a:endParaRPr lang="ar-SA" sz="2400" dirty="0" smtClean="0">
              <a:solidFill>
                <a:srgbClr val="FFFF00"/>
              </a:solidFill>
            </a:endParaRPr>
          </a:p>
          <a:p>
            <a:pPr algn="ctr" fontAlgn="auto">
              <a:spcBef>
                <a:spcPts val="0"/>
              </a:spcBef>
              <a:spcAft>
                <a:spcPts val="0"/>
              </a:spcAft>
              <a:defRPr/>
            </a:pPr>
            <a:endParaRPr lang="en-US" sz="2400" dirty="0">
              <a:solidFill>
                <a:srgbClr val="FFFF00"/>
              </a:solidFill>
              <a:cs typeface="Led Italic Font" pitchFamily="2" charset="-78"/>
            </a:endParaRPr>
          </a:p>
        </p:txBody>
      </p:sp>
      <p:sp>
        <p:nvSpPr>
          <p:cNvPr id="12" name="مربع نص 11"/>
          <p:cNvSpPr txBox="1"/>
          <p:nvPr/>
        </p:nvSpPr>
        <p:spPr>
          <a:xfrm rot="19853803">
            <a:off x="2960458" y="4049888"/>
            <a:ext cx="4724400" cy="1077218"/>
          </a:xfrm>
          <a:prstGeom prst="rect">
            <a:avLst/>
          </a:prstGeom>
          <a:noFill/>
        </p:spPr>
        <p:txBody>
          <a:bodyPr wrap="square" rtlCol="1">
            <a:spAutoFit/>
          </a:bodyPr>
          <a:lstStyle/>
          <a:p>
            <a:pPr algn="ctr" fontAlgn="auto">
              <a:spcBef>
                <a:spcPts val="0"/>
              </a:spcBef>
              <a:spcAft>
                <a:spcPts val="0"/>
              </a:spcAft>
              <a:defRPr/>
            </a:pPr>
            <a:r>
              <a:rPr lang="ar-SA" sz="3200" dirty="0" err="1" smtClean="0">
                <a:solidFill>
                  <a:schemeClr val="tx2">
                    <a:lumMod val="60000"/>
                    <a:lumOff val="40000"/>
                  </a:schemeClr>
                </a:solidFill>
              </a:rPr>
              <a:t>خوارزميةالترتيب</a:t>
            </a:r>
            <a:r>
              <a:rPr lang="ar-SA" sz="3200" dirty="0" smtClean="0">
                <a:solidFill>
                  <a:schemeClr val="tx2">
                    <a:lumMod val="60000"/>
                    <a:lumOff val="40000"/>
                  </a:schemeClr>
                </a:solidFill>
              </a:rPr>
              <a:t> </a:t>
            </a:r>
            <a:r>
              <a:rPr lang="ar-SA" sz="3200" dirty="0" err="1" smtClean="0">
                <a:solidFill>
                  <a:schemeClr val="tx2">
                    <a:lumMod val="60000"/>
                    <a:lumOff val="40000"/>
                  </a:schemeClr>
                </a:solidFill>
              </a:rPr>
              <a:t>الاساسي</a:t>
            </a:r>
            <a:endParaRPr lang="ar-SA" sz="3200" dirty="0" smtClean="0">
              <a:solidFill>
                <a:schemeClr val="tx2">
                  <a:lumMod val="60000"/>
                  <a:lumOff val="40000"/>
                </a:schemeClr>
              </a:solidFill>
            </a:endParaRPr>
          </a:p>
          <a:p>
            <a:pPr algn="ctr" fontAlgn="auto">
              <a:spcBef>
                <a:spcPts val="0"/>
              </a:spcBef>
              <a:spcAft>
                <a:spcPts val="0"/>
              </a:spcAft>
              <a:defRPr/>
            </a:pPr>
            <a:endParaRPr lang="en-US" sz="3200" dirty="0">
              <a:solidFill>
                <a:schemeClr val="tx2">
                  <a:lumMod val="60000"/>
                  <a:lumOff val="40000"/>
                </a:schemeClr>
              </a:solidFill>
              <a:cs typeface="Led Italic Font" pitchFamily="2" charset="-78"/>
            </a:endParaRPr>
          </a:p>
        </p:txBody>
      </p:sp>
    </p:spTree>
  </p:cSld>
  <p:clrMapOvr>
    <a:masterClrMapping/>
  </p:clrMapOvr>
  <p:transition>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quarter" idx="10"/>
          </p:nvPr>
        </p:nvSpPr>
        <p:spPr/>
        <p:txBody>
          <a:bodyPr/>
          <a:lstStyle/>
          <a:p>
            <a:pPr>
              <a:defRPr/>
            </a:pPr>
            <a:fld id="{18F9875D-A41B-4482-AA67-4842E7FBA2F7}" type="datetime1">
              <a:rPr lang="en-US"/>
              <a:pPr>
                <a:defRPr/>
              </a:pPr>
              <a:t>9/3/2012</a:t>
            </a:fld>
            <a:endParaRPr lang="en-US"/>
          </a:p>
        </p:txBody>
      </p:sp>
      <p:sp>
        <p:nvSpPr>
          <p:cNvPr id="3" name="عنصر نائب للتذييل 2"/>
          <p:cNvSpPr>
            <a:spLocks noGrp="1"/>
          </p:cNvSpPr>
          <p:nvPr>
            <p:ph type="ftr" sz="quarter" idx="11"/>
          </p:nvPr>
        </p:nvSpPr>
        <p:spPr/>
        <p:txBody>
          <a:bodyPr/>
          <a:lstStyle/>
          <a:p>
            <a:pPr>
              <a:defRPr/>
            </a:pPr>
            <a:r>
              <a:rPr lang="ar-SA" smtClean="0"/>
              <a:t>خوارزمية الترتيب الاساسي</a:t>
            </a:r>
            <a:endParaRPr lang="en-US"/>
          </a:p>
        </p:txBody>
      </p:sp>
      <p:sp>
        <p:nvSpPr>
          <p:cNvPr id="4" name="عنصر نائب لرقم الشريحة 3"/>
          <p:cNvSpPr>
            <a:spLocks noGrp="1"/>
          </p:cNvSpPr>
          <p:nvPr>
            <p:ph type="sldNum" sz="quarter" idx="12"/>
          </p:nvPr>
        </p:nvSpPr>
        <p:spPr/>
        <p:txBody>
          <a:bodyPr/>
          <a:lstStyle/>
          <a:p>
            <a:pPr>
              <a:defRPr/>
            </a:pPr>
            <a:fld id="{FEBD7E72-42A7-4AFB-AD2B-66797DB7E526}" type="slidenum">
              <a:rPr lang="en-US"/>
              <a:pPr>
                <a:defRPr/>
              </a:pPr>
              <a:t>73</a:t>
            </a:fld>
            <a:endParaRPr lang="en-US"/>
          </a:p>
        </p:txBody>
      </p:sp>
      <p:sp>
        <p:nvSpPr>
          <p:cNvPr id="5" name="مستطيل ذو زوايا قطرية مستديرة 4"/>
          <p:cNvSpPr/>
          <p:nvPr/>
        </p:nvSpPr>
        <p:spPr>
          <a:xfrm>
            <a:off x="152400" y="1371600"/>
            <a:ext cx="8839200" cy="5029200"/>
          </a:xfrm>
          <a:prstGeom prst="round2DiagRect">
            <a:avLst/>
          </a:prstGeom>
        </p:spPr>
        <p:style>
          <a:lnRef idx="0">
            <a:schemeClr val="accent1"/>
          </a:lnRef>
          <a:fillRef idx="3">
            <a:schemeClr val="accent1"/>
          </a:fillRef>
          <a:effectRef idx="3">
            <a:schemeClr val="accent1"/>
          </a:effectRef>
          <a:fontRef idx="minor">
            <a:schemeClr val="lt1"/>
          </a:fontRef>
        </p:style>
        <p:txBody>
          <a:bodyPr rtlCol="1" anchor="ctr"/>
          <a:lstStyle/>
          <a:p>
            <a:pPr fontAlgn="auto">
              <a:spcBef>
                <a:spcPts val="0"/>
              </a:spcBef>
              <a:spcAft>
                <a:spcPts val="0"/>
              </a:spcAft>
              <a:defRPr/>
            </a:pPr>
            <a:r>
              <a:rPr lang="ar-SA" sz="3600" dirty="0">
                <a:solidFill>
                  <a:schemeClr val="tx2"/>
                </a:solidFill>
              </a:rPr>
              <a:t>وهذه الخوارزمية اخترعت في عام 1954 </a:t>
            </a:r>
            <a:r>
              <a:rPr lang="ar-SA" sz="3600" dirty="0" err="1">
                <a:solidFill>
                  <a:schemeClr val="tx2"/>
                </a:solidFill>
              </a:rPr>
              <a:t>بواسطه</a:t>
            </a:r>
            <a:r>
              <a:rPr lang="ar-SA" sz="3600" dirty="0">
                <a:solidFill>
                  <a:schemeClr val="tx2"/>
                </a:solidFill>
              </a:rPr>
              <a:t> العالمان  </a:t>
            </a:r>
            <a:r>
              <a:rPr lang="ar-SA" sz="3600" dirty="0" err="1">
                <a:solidFill>
                  <a:schemeClr val="tx2"/>
                </a:solidFill>
              </a:rPr>
              <a:t>هورت</a:t>
            </a:r>
            <a:r>
              <a:rPr lang="ar-SA" sz="3600" dirty="0">
                <a:solidFill>
                  <a:schemeClr val="tx2"/>
                </a:solidFill>
              </a:rPr>
              <a:t> و </a:t>
            </a:r>
            <a:r>
              <a:rPr lang="ar-SA" sz="3600" dirty="0" err="1">
                <a:solidFill>
                  <a:schemeClr val="tx2"/>
                </a:solidFill>
              </a:rPr>
              <a:t>اسوارد</a:t>
            </a:r>
            <a:endParaRPr lang="ar-SA" sz="3600" dirty="0">
              <a:solidFill>
                <a:schemeClr val="tx2"/>
              </a:solidFill>
            </a:endParaRPr>
          </a:p>
          <a:p>
            <a:pPr fontAlgn="auto">
              <a:spcBef>
                <a:spcPts val="0"/>
              </a:spcBef>
              <a:spcAft>
                <a:spcPts val="0"/>
              </a:spcAft>
              <a:defRPr/>
            </a:pPr>
            <a:r>
              <a:rPr lang="ar-SA" sz="3600" dirty="0">
                <a:solidFill>
                  <a:schemeClr val="tx2"/>
                </a:solidFill>
              </a:rPr>
              <a:t>وتعتبر خوارزميه </a:t>
            </a:r>
            <a:r>
              <a:rPr lang="ar-SA" sz="3600" dirty="0" err="1">
                <a:solidFill>
                  <a:schemeClr val="tx2"/>
                </a:solidFill>
              </a:rPr>
              <a:t>سريعه</a:t>
            </a:r>
            <a:r>
              <a:rPr lang="ar-SA" sz="3600" dirty="0">
                <a:solidFill>
                  <a:schemeClr val="tx2"/>
                </a:solidFill>
              </a:rPr>
              <a:t>  وتستخدم مفهوم </a:t>
            </a:r>
            <a:endParaRPr lang="en-US" sz="3600" dirty="0">
              <a:solidFill>
                <a:schemeClr val="tx2"/>
              </a:solidFill>
            </a:endParaRPr>
          </a:p>
          <a:p>
            <a:pPr fontAlgn="auto">
              <a:spcBef>
                <a:spcPts val="0"/>
              </a:spcBef>
              <a:spcAft>
                <a:spcPts val="0"/>
              </a:spcAft>
              <a:defRPr/>
            </a:pPr>
            <a:r>
              <a:rPr lang="en-US" sz="3600" dirty="0">
                <a:solidFill>
                  <a:schemeClr val="tx2"/>
                </a:solidFill>
              </a:rPr>
              <a:t> </a:t>
            </a:r>
            <a:r>
              <a:rPr lang="ar-SA" sz="3600" dirty="0">
                <a:solidFill>
                  <a:schemeClr val="tx2"/>
                </a:solidFill>
              </a:rPr>
              <a:t>والتي تستخدم لفرز المفتاح</a:t>
            </a:r>
          </a:p>
          <a:p>
            <a:pPr fontAlgn="auto">
              <a:spcBef>
                <a:spcPts val="0"/>
              </a:spcBef>
              <a:spcAft>
                <a:spcPts val="0"/>
              </a:spcAft>
              <a:defRPr/>
            </a:pPr>
            <a:r>
              <a:rPr lang="ar-SA" sz="3600" dirty="0">
                <a:solidFill>
                  <a:schemeClr val="tx2"/>
                </a:solidFill>
              </a:rPr>
              <a:t>“</a:t>
            </a:r>
          </a:p>
          <a:p>
            <a:pPr fontAlgn="auto">
              <a:spcBef>
                <a:spcPts val="0"/>
              </a:spcBef>
              <a:spcAft>
                <a:spcPts val="0"/>
              </a:spcAft>
              <a:defRPr/>
            </a:pPr>
            <a:r>
              <a:rPr lang="ar-SA" sz="3600" dirty="0">
                <a:solidFill>
                  <a:schemeClr val="tx2"/>
                </a:solidFill>
              </a:rPr>
              <a:t>                                                                والترتيب للمفتاح يمكن </a:t>
            </a:r>
            <a:r>
              <a:rPr lang="ar-SA" sz="3600" dirty="0" err="1">
                <a:solidFill>
                  <a:schemeClr val="tx2"/>
                </a:solidFill>
              </a:rPr>
              <a:t>ان</a:t>
            </a:r>
            <a:r>
              <a:rPr lang="ar-SA" sz="3600" dirty="0">
                <a:solidFill>
                  <a:schemeClr val="tx2"/>
                </a:solidFill>
              </a:rPr>
              <a:t> يكون </a:t>
            </a:r>
            <a:r>
              <a:rPr lang="ar-SA" sz="3600" dirty="0" err="1">
                <a:solidFill>
                  <a:schemeClr val="tx2"/>
                </a:solidFill>
              </a:rPr>
              <a:t>ارقام</a:t>
            </a:r>
            <a:r>
              <a:rPr lang="ar-SA" sz="3600" dirty="0">
                <a:solidFill>
                  <a:schemeClr val="tx2"/>
                </a:solidFill>
              </a:rPr>
              <a:t> </a:t>
            </a:r>
            <a:r>
              <a:rPr lang="ar-SA" sz="3600" dirty="0" err="1">
                <a:solidFill>
                  <a:schemeClr val="tx2"/>
                </a:solidFill>
              </a:rPr>
              <a:t>او</a:t>
            </a:r>
            <a:r>
              <a:rPr lang="ar-SA" sz="3600" dirty="0">
                <a:solidFill>
                  <a:schemeClr val="tx2"/>
                </a:solidFill>
              </a:rPr>
              <a:t> كلمات </a:t>
            </a:r>
            <a:r>
              <a:rPr lang="ar-SA" sz="2400" dirty="0">
                <a:solidFill>
                  <a:schemeClr val="tx2"/>
                </a:solidFill>
              </a:rPr>
              <a:t>     </a:t>
            </a:r>
            <a:r>
              <a:rPr lang="en-US" sz="2400" dirty="0">
                <a:solidFill>
                  <a:schemeClr val="tx2"/>
                </a:solidFill>
              </a:rPr>
              <a:t> </a:t>
            </a:r>
            <a:r>
              <a:rPr lang="ar-SA" sz="24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quarter" idx="10"/>
          </p:nvPr>
        </p:nvSpPr>
        <p:spPr/>
        <p:txBody>
          <a:bodyPr/>
          <a:lstStyle/>
          <a:p>
            <a:pPr>
              <a:defRPr/>
            </a:pPr>
            <a:fld id="{18F9875D-A41B-4482-AA67-4842E7FBA2F7}" type="datetime1">
              <a:rPr lang="en-US"/>
              <a:pPr>
                <a:defRPr/>
              </a:pPr>
              <a:t>9/3/2012</a:t>
            </a:fld>
            <a:endParaRPr lang="en-US" dirty="0"/>
          </a:p>
        </p:txBody>
      </p:sp>
      <p:sp>
        <p:nvSpPr>
          <p:cNvPr id="3" name="عنصر نائب للتذييل 2"/>
          <p:cNvSpPr>
            <a:spLocks noGrp="1"/>
          </p:cNvSpPr>
          <p:nvPr>
            <p:ph type="ftr" sz="quarter" idx="11"/>
          </p:nvPr>
        </p:nvSpPr>
        <p:spPr/>
        <p:txBody>
          <a:bodyPr/>
          <a:lstStyle/>
          <a:p>
            <a:pPr>
              <a:defRPr/>
            </a:pPr>
            <a:r>
              <a:rPr lang="ar-SA" smtClean="0"/>
              <a:t>خوارزمية الترتيب الاساسي</a:t>
            </a:r>
            <a:endParaRPr lang="en-US"/>
          </a:p>
        </p:txBody>
      </p:sp>
      <p:sp>
        <p:nvSpPr>
          <p:cNvPr id="4" name="عنصر نائب لرقم الشريحة 3"/>
          <p:cNvSpPr>
            <a:spLocks noGrp="1"/>
          </p:cNvSpPr>
          <p:nvPr>
            <p:ph type="sldNum" sz="quarter" idx="12"/>
          </p:nvPr>
        </p:nvSpPr>
        <p:spPr/>
        <p:txBody>
          <a:bodyPr/>
          <a:lstStyle/>
          <a:p>
            <a:pPr>
              <a:defRPr/>
            </a:pPr>
            <a:fld id="{8B8C0989-A954-48A8-9A2B-D95C33C3B807}" type="slidenum">
              <a:rPr lang="en-US"/>
              <a:pPr>
                <a:defRPr/>
              </a:pPr>
              <a:t>74</a:t>
            </a:fld>
            <a:endParaRPr lang="en-US"/>
          </a:p>
        </p:txBody>
      </p:sp>
      <p:sp>
        <p:nvSpPr>
          <p:cNvPr id="5" name="مستطيل ذو زوايا قطرية مستديرة 4"/>
          <p:cNvSpPr/>
          <p:nvPr/>
        </p:nvSpPr>
        <p:spPr>
          <a:xfrm>
            <a:off x="152400" y="1066800"/>
            <a:ext cx="8915400" cy="5334000"/>
          </a:xfrm>
          <a:prstGeom prst="round2DiagRect">
            <a:avLst/>
          </a:prstGeom>
        </p:spPr>
        <p:style>
          <a:lnRef idx="0">
            <a:schemeClr val="accent1"/>
          </a:lnRef>
          <a:fillRef idx="3">
            <a:schemeClr val="accent1"/>
          </a:fillRef>
          <a:effectRef idx="3">
            <a:schemeClr val="accent1"/>
          </a:effectRef>
          <a:fontRef idx="minor">
            <a:schemeClr val="lt1"/>
          </a:fontRef>
        </p:style>
        <p:txBody>
          <a:bodyPr rtlCol="1" anchor="ctr"/>
          <a:lstStyle/>
          <a:p>
            <a:pPr fontAlgn="auto">
              <a:spcBef>
                <a:spcPts val="0"/>
              </a:spcBef>
              <a:spcAft>
                <a:spcPts val="0"/>
              </a:spcAft>
              <a:defRPr/>
            </a:pPr>
            <a:r>
              <a:rPr lang="ar-SA" sz="3200" dirty="0" smtClean="0"/>
              <a:t>  </a:t>
            </a:r>
            <a:r>
              <a:rPr lang="ar-SA" sz="4400" b="1" dirty="0" smtClean="0">
                <a:latin typeface="Traditional Arabic" pitchFamily="18" charset="-78"/>
                <a:cs typeface="Traditional Arabic" pitchFamily="18" charset="-78"/>
              </a:rPr>
              <a:t> </a:t>
            </a:r>
            <a:r>
              <a:rPr lang="ar-SA" sz="4400" b="1" dirty="0">
                <a:solidFill>
                  <a:schemeClr val="tx2"/>
                </a:solidFill>
                <a:latin typeface="Traditional Arabic" pitchFamily="18" charset="-78"/>
                <a:cs typeface="Traditional Arabic" pitchFamily="18" charset="-78"/>
              </a:rPr>
              <a:t>عملية المعالجة </a:t>
            </a:r>
            <a:r>
              <a:rPr lang="ar-SA" sz="4400" b="1" dirty="0" err="1">
                <a:solidFill>
                  <a:schemeClr val="tx2"/>
                </a:solidFill>
                <a:latin typeface="Traditional Arabic" pitchFamily="18" charset="-78"/>
                <a:cs typeface="Traditional Arabic" pitchFamily="18" charset="-78"/>
              </a:rPr>
              <a:t>للــ</a:t>
            </a:r>
            <a:r>
              <a:rPr lang="ar-SA" sz="4400" b="1" dirty="0">
                <a:solidFill>
                  <a:schemeClr val="tx2"/>
                </a:solidFill>
                <a:latin typeface="Traditional Arabic" pitchFamily="18" charset="-78"/>
                <a:cs typeface="Traditional Arabic" pitchFamily="18" charset="-78"/>
              </a:rPr>
              <a:t>(</a:t>
            </a:r>
            <a:r>
              <a:rPr lang="en-US" sz="4400" b="1" dirty="0">
                <a:solidFill>
                  <a:schemeClr val="tx2"/>
                </a:solidFill>
                <a:latin typeface="Traditional Arabic" pitchFamily="18" charset="-78"/>
                <a:cs typeface="Traditional Arabic" pitchFamily="18" charset="-78"/>
              </a:rPr>
              <a:t>key</a:t>
            </a:r>
            <a:r>
              <a:rPr lang="ar-SA" sz="4400" b="1" dirty="0">
                <a:solidFill>
                  <a:schemeClr val="tx2"/>
                </a:solidFill>
                <a:latin typeface="Traditional Arabic" pitchFamily="18" charset="-78"/>
                <a:cs typeface="Traditional Arabic" pitchFamily="18" charset="-78"/>
              </a:rPr>
              <a:t>) تبدءا باستخدام </a:t>
            </a:r>
            <a:r>
              <a:rPr lang="ar-SA" sz="4400" b="1" dirty="0" err="1">
                <a:solidFill>
                  <a:schemeClr val="tx2"/>
                </a:solidFill>
                <a:latin typeface="Traditional Arabic" pitchFamily="18" charset="-78"/>
                <a:cs typeface="Traditional Arabic" pitchFamily="18" charset="-78"/>
              </a:rPr>
              <a:t>الــ</a:t>
            </a:r>
            <a:r>
              <a:rPr lang="ar-SA" sz="4400" b="1" dirty="0">
                <a:solidFill>
                  <a:schemeClr val="tx2"/>
                </a:solidFill>
                <a:latin typeface="Traditional Arabic" pitchFamily="18" charset="-78"/>
                <a:cs typeface="Traditional Arabic" pitchFamily="18" charset="-78"/>
              </a:rPr>
              <a:t>(</a:t>
            </a:r>
            <a:r>
              <a:rPr lang="en-US" sz="4400" b="1" dirty="0" err="1">
                <a:solidFill>
                  <a:schemeClr val="tx2"/>
                </a:solidFill>
                <a:latin typeface="Traditional Arabic" pitchFamily="18" charset="-78"/>
                <a:cs typeface="Traditional Arabic" pitchFamily="18" charset="-78"/>
              </a:rPr>
              <a:t>Lsd</a:t>
            </a:r>
            <a:r>
              <a:rPr lang="ar-SA" sz="4400" b="1" dirty="0">
                <a:solidFill>
                  <a:schemeClr val="tx2"/>
                </a:solidFill>
                <a:latin typeface="Traditional Arabic" pitchFamily="18" charset="-78"/>
                <a:cs typeface="Traditional Arabic" pitchFamily="18" charset="-78"/>
              </a:rPr>
              <a:t>)  </a:t>
            </a:r>
            <a:endParaRPr lang="en-US" sz="4400" b="1" dirty="0">
              <a:solidFill>
                <a:schemeClr val="tx2"/>
              </a:solidFill>
              <a:latin typeface="Traditional Arabic" pitchFamily="18" charset="-78"/>
              <a:cs typeface="Traditional Arabic" pitchFamily="18" charset="-78"/>
            </a:endParaRPr>
          </a:p>
          <a:p>
            <a:pPr fontAlgn="auto">
              <a:spcBef>
                <a:spcPts val="0"/>
              </a:spcBef>
              <a:spcAft>
                <a:spcPts val="0"/>
              </a:spcAft>
              <a:defRPr/>
            </a:pPr>
            <a:r>
              <a:rPr lang="ar-SA" sz="4400" b="1" dirty="0">
                <a:solidFill>
                  <a:schemeClr val="tx2"/>
                </a:solidFill>
                <a:latin typeface="Traditional Arabic" pitchFamily="18" charset="-78"/>
                <a:cs typeface="Traditional Arabic" pitchFamily="18" charset="-78"/>
              </a:rPr>
              <a:t>من الخانة اليمين </a:t>
            </a:r>
            <a:r>
              <a:rPr lang="ar-SA" sz="4400" b="1" dirty="0" err="1">
                <a:solidFill>
                  <a:schemeClr val="tx2"/>
                </a:solidFill>
                <a:latin typeface="Traditional Arabic" pitchFamily="18" charset="-78"/>
                <a:cs typeface="Traditional Arabic" pitchFamily="18" charset="-78"/>
              </a:rPr>
              <a:t>الي</a:t>
            </a:r>
            <a:r>
              <a:rPr lang="ar-SA" sz="4400" b="1" dirty="0">
                <a:solidFill>
                  <a:schemeClr val="tx2"/>
                </a:solidFill>
                <a:latin typeface="Traditional Arabic" pitchFamily="18" charset="-78"/>
                <a:cs typeface="Traditional Arabic" pitchFamily="18" charset="-78"/>
              </a:rPr>
              <a:t> اليسار ،ويمكن استخدام مفهوم آخر   </a:t>
            </a:r>
          </a:p>
          <a:p>
            <a:pPr fontAlgn="auto">
              <a:spcBef>
                <a:spcPts val="0"/>
              </a:spcBef>
              <a:spcAft>
                <a:spcPts val="0"/>
              </a:spcAft>
              <a:defRPr/>
            </a:pPr>
            <a:r>
              <a:rPr lang="ar-SA" sz="4400" b="1" dirty="0">
                <a:solidFill>
                  <a:schemeClr val="tx2"/>
                </a:solidFill>
                <a:latin typeface="Traditional Arabic" pitchFamily="18" charset="-78"/>
                <a:cs typeface="Traditional Arabic" pitchFamily="18" charset="-78"/>
              </a:rPr>
              <a:t> (</a:t>
            </a:r>
            <a:r>
              <a:rPr lang="en-US" sz="4400" b="1" dirty="0" err="1">
                <a:solidFill>
                  <a:schemeClr val="tx2"/>
                </a:solidFill>
                <a:latin typeface="Traditional Arabic" pitchFamily="18" charset="-78"/>
                <a:cs typeface="Traditional Arabic" pitchFamily="18" charset="-78"/>
              </a:rPr>
              <a:t>msd</a:t>
            </a:r>
            <a:r>
              <a:rPr lang="ar-SA" sz="4400" b="1" dirty="0">
                <a:solidFill>
                  <a:schemeClr val="tx2"/>
                </a:solidFill>
                <a:latin typeface="Traditional Arabic" pitchFamily="18" charset="-78"/>
                <a:cs typeface="Traditional Arabic" pitchFamily="18" charset="-78"/>
              </a:rPr>
              <a:t>)--  </a:t>
            </a:r>
            <a:r>
              <a:rPr lang="en-US" sz="4400" b="1" u="sng" dirty="0">
                <a:solidFill>
                  <a:schemeClr val="tx2"/>
                </a:solidFill>
                <a:latin typeface="Traditional Arabic" pitchFamily="18" charset="-78"/>
                <a:cs typeface="Traditional Arabic" pitchFamily="18" charset="-78"/>
              </a:rPr>
              <a:t>most </a:t>
            </a:r>
            <a:r>
              <a:rPr lang="en-US" sz="4400" b="1" u="sng" dirty="0" err="1">
                <a:solidFill>
                  <a:schemeClr val="tx2"/>
                </a:solidFill>
                <a:latin typeface="Traditional Arabic" pitchFamily="18" charset="-78"/>
                <a:cs typeface="Traditional Arabic" pitchFamily="18" charset="-78"/>
              </a:rPr>
              <a:t>significat</a:t>
            </a:r>
            <a:r>
              <a:rPr lang="en-US" sz="4400" b="1" u="sng" dirty="0">
                <a:solidFill>
                  <a:schemeClr val="tx2"/>
                </a:solidFill>
                <a:latin typeface="Traditional Arabic" pitchFamily="18" charset="-78"/>
                <a:cs typeface="Traditional Arabic" pitchFamily="18" charset="-78"/>
              </a:rPr>
              <a:t> digit</a:t>
            </a:r>
            <a:r>
              <a:rPr lang="ar-SA" sz="4400" b="1" dirty="0">
                <a:solidFill>
                  <a:schemeClr val="tx2"/>
                </a:solidFill>
                <a:latin typeface="Traditional Arabic" pitchFamily="18" charset="-78"/>
                <a:cs typeface="Traditional Arabic" pitchFamily="18" charset="-78"/>
              </a:rPr>
              <a:t>الذي بداء المعالجة من الخانة اليسار إلي اليمين .</a:t>
            </a:r>
            <a:endParaRPr lang="en-US" sz="4400" b="1" dirty="0">
              <a:solidFill>
                <a:schemeClr val="tx2"/>
              </a:solidFill>
              <a:latin typeface="Traditional Arabic" pitchFamily="18" charset="-78"/>
              <a:cs typeface="Traditional Arabic" pitchFamily="18" charset="-78"/>
            </a:endParaRPr>
          </a:p>
          <a:p>
            <a:pPr algn="ctr" fontAlgn="auto">
              <a:spcBef>
                <a:spcPts val="0"/>
              </a:spcBef>
              <a:spcAft>
                <a:spcPts val="0"/>
              </a:spcAft>
              <a:defRPr/>
            </a:pPr>
            <a:endParaRPr lang="ar-SA"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p:cNvSpPr>
            <a:spLocks noGrp="1"/>
          </p:cNvSpPr>
          <p:nvPr>
            <p:ph type="dt" sz="quarter" idx="10"/>
          </p:nvPr>
        </p:nvSpPr>
        <p:spPr/>
        <p:txBody>
          <a:bodyPr/>
          <a:lstStyle/>
          <a:p>
            <a:pPr>
              <a:defRPr/>
            </a:pPr>
            <a:fld id="{0AEFF499-78C7-4F3C-8DC6-15A8B65130E6}" type="datetime1">
              <a:rPr lang="en-US"/>
              <a:pPr>
                <a:defRPr/>
              </a:pPr>
              <a:t>9/3/2012</a:t>
            </a:fld>
            <a:endParaRPr lang="en-US"/>
          </a:p>
        </p:txBody>
      </p:sp>
      <p:sp>
        <p:nvSpPr>
          <p:cNvPr id="4" name="عنصر نائب لرقم الشريحة 3"/>
          <p:cNvSpPr>
            <a:spLocks noGrp="1"/>
          </p:cNvSpPr>
          <p:nvPr>
            <p:ph type="sldNum" sz="quarter" idx="12"/>
          </p:nvPr>
        </p:nvSpPr>
        <p:spPr/>
        <p:txBody>
          <a:bodyPr/>
          <a:lstStyle/>
          <a:p>
            <a:pPr>
              <a:defRPr/>
            </a:pPr>
            <a:fld id="{AB270CF9-5C55-4AFC-962F-C0002E148036}" type="slidenum">
              <a:rPr lang="en-US"/>
              <a:pPr>
                <a:defRPr/>
              </a:pPr>
              <a:t>75</a:t>
            </a:fld>
            <a:endParaRPr lang="en-US"/>
          </a:p>
        </p:txBody>
      </p:sp>
      <p:sp>
        <p:nvSpPr>
          <p:cNvPr id="5" name="عنصر نائب للتذييل 4"/>
          <p:cNvSpPr>
            <a:spLocks noGrp="1"/>
          </p:cNvSpPr>
          <p:nvPr>
            <p:ph type="ftr" sz="quarter" idx="11"/>
          </p:nvPr>
        </p:nvSpPr>
        <p:spPr/>
        <p:txBody>
          <a:bodyPr/>
          <a:lstStyle/>
          <a:p>
            <a:pPr>
              <a:defRPr/>
            </a:pPr>
            <a:r>
              <a:rPr lang="ar-SA" smtClean="0"/>
              <a:t>خوارزمية الترتيب الاساسي</a:t>
            </a:r>
            <a:endParaRPr lang="en-US"/>
          </a:p>
        </p:txBody>
      </p:sp>
      <p:sp>
        <p:nvSpPr>
          <p:cNvPr id="6" name="مستطيل مستدير الزوايا 5"/>
          <p:cNvSpPr/>
          <p:nvPr/>
        </p:nvSpPr>
        <p:spPr>
          <a:xfrm>
            <a:off x="457200" y="838200"/>
            <a:ext cx="8305800" cy="51054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ar-SA" sz="6000" b="1" dirty="0">
                <a:solidFill>
                  <a:schemeClr val="tx1">
                    <a:lumMod val="85000"/>
                    <a:lumOff val="15000"/>
                  </a:schemeClr>
                </a:solidFill>
                <a:latin typeface="Traditional Arabic" pitchFamily="18" charset="-78"/>
                <a:cs typeface="Traditional Arabic" pitchFamily="18" charset="-78"/>
              </a:rPr>
              <a:t>تعتبر خوارزمية الترتيب </a:t>
            </a:r>
            <a:r>
              <a:rPr lang="ar-SA" sz="6000" b="1" dirty="0" err="1">
                <a:solidFill>
                  <a:schemeClr val="tx1">
                    <a:lumMod val="85000"/>
                    <a:lumOff val="15000"/>
                  </a:schemeClr>
                </a:solidFill>
                <a:latin typeface="Traditional Arabic" pitchFamily="18" charset="-78"/>
                <a:cs typeface="Traditional Arabic" pitchFamily="18" charset="-78"/>
              </a:rPr>
              <a:t>الاساسي</a:t>
            </a:r>
            <a:r>
              <a:rPr lang="ar-SA" sz="6000" b="1" dirty="0">
                <a:solidFill>
                  <a:schemeClr val="tx1">
                    <a:lumMod val="85000"/>
                    <a:lumOff val="15000"/>
                  </a:schemeClr>
                </a:solidFill>
                <a:latin typeface="Traditional Arabic" pitchFamily="18" charset="-78"/>
                <a:cs typeface="Traditional Arabic" pitchFamily="18" charset="-78"/>
              </a:rPr>
              <a:t> نوع من خوارزميات الترتيب،يعتمد على </a:t>
            </a:r>
            <a:r>
              <a:rPr lang="ar-SA" sz="6000" b="1" dirty="0" err="1">
                <a:solidFill>
                  <a:schemeClr val="tx1">
                    <a:lumMod val="85000"/>
                    <a:lumOff val="15000"/>
                  </a:schemeClr>
                </a:solidFill>
                <a:latin typeface="Traditional Arabic" pitchFamily="18" charset="-78"/>
                <a:cs typeface="Traditional Arabic" pitchFamily="18" charset="-78"/>
              </a:rPr>
              <a:t>المرتبه</a:t>
            </a:r>
            <a:r>
              <a:rPr lang="ar-SA" sz="6000" b="1" dirty="0">
                <a:solidFill>
                  <a:schemeClr val="tx1">
                    <a:lumMod val="85000"/>
                    <a:lumOff val="15000"/>
                  </a:schemeClr>
                </a:solidFill>
                <a:latin typeface="Traditional Arabic" pitchFamily="18" charset="-78"/>
                <a:cs typeface="Traditional Arabic" pitchFamily="18" charset="-78"/>
              </a:rPr>
              <a:t> الموجود فيها الرقم </a:t>
            </a:r>
            <a:r>
              <a:rPr lang="ar-SA" sz="6000" b="1" dirty="0" err="1">
                <a:solidFill>
                  <a:schemeClr val="tx1">
                    <a:lumMod val="85000"/>
                    <a:lumOff val="15000"/>
                  </a:schemeClr>
                </a:solidFill>
                <a:latin typeface="Traditional Arabic" pitchFamily="18" charset="-78"/>
                <a:cs typeface="Traditional Arabic" pitchFamily="18" charset="-78"/>
              </a:rPr>
              <a:t>و</a:t>
            </a:r>
            <a:r>
              <a:rPr lang="ar-SA" sz="6000" b="1" dirty="0">
                <a:solidFill>
                  <a:schemeClr val="tx1">
                    <a:lumMod val="85000"/>
                    <a:lumOff val="15000"/>
                  </a:schemeClr>
                </a:solidFill>
                <a:latin typeface="Traditional Arabic" pitchFamily="18" charset="-78"/>
                <a:cs typeface="Traditional Arabic" pitchFamily="18" charset="-78"/>
              </a:rPr>
              <a:t> تقسم </a:t>
            </a:r>
            <a:r>
              <a:rPr lang="ar-SA" sz="6000" b="1" dirty="0" err="1">
                <a:solidFill>
                  <a:schemeClr val="tx1">
                    <a:lumMod val="85000"/>
                    <a:lumOff val="15000"/>
                  </a:schemeClr>
                </a:solidFill>
                <a:latin typeface="Traditional Arabic" pitchFamily="18" charset="-78"/>
                <a:cs typeface="Traditional Arabic" pitchFamily="18" charset="-78"/>
              </a:rPr>
              <a:t>الي</a:t>
            </a:r>
            <a:endParaRPr lang="ar-SA" sz="6000" b="1" dirty="0">
              <a:solidFill>
                <a:schemeClr val="tx1">
                  <a:lumMod val="85000"/>
                  <a:lumOff val="15000"/>
                </a:schemeClr>
              </a:solidFill>
              <a:latin typeface="Traditional Arabic" pitchFamily="18" charset="-78"/>
              <a:cs typeface="Traditional Arabic" pitchFamily="18" charset="-78"/>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عنوان 3"/>
          <p:cNvSpPr>
            <a:spLocks noGrp="1"/>
          </p:cNvSpPr>
          <p:nvPr>
            <p:ph type="title"/>
          </p:nvPr>
        </p:nvSpPr>
        <p:spPr>
          <a:xfrm>
            <a:off x="304800" y="1371600"/>
            <a:ext cx="8382000" cy="4495800"/>
          </a:xfrm>
        </p:spPr>
        <p:style>
          <a:lnRef idx="0">
            <a:schemeClr val="accent1"/>
          </a:lnRef>
          <a:fillRef idx="3">
            <a:schemeClr val="accent1"/>
          </a:fillRef>
          <a:effectRef idx="3">
            <a:schemeClr val="accent1"/>
          </a:effectRef>
          <a:fontRef idx="minor">
            <a:schemeClr val="lt1"/>
          </a:fontRef>
        </p:style>
        <p:txBody>
          <a:bodyPr/>
          <a:lstStyle/>
          <a:p>
            <a:pPr algn="r" eaLnBrk="1" fontAlgn="auto" hangingPunct="1">
              <a:spcAft>
                <a:spcPts val="0"/>
              </a:spcAft>
              <a:defRPr/>
            </a:pPr>
            <a:r>
              <a:rPr lang="ar-SA" dirty="0" smtClean="0"/>
              <a:t>خانات وحيث ترتب العناصر حسب المراتب </a:t>
            </a:r>
            <a:r>
              <a:rPr smtClean="0"/>
              <a:t>puckets </a:t>
            </a:r>
            <a:r>
              <a:rPr lang="ar-SA" dirty="0" smtClean="0"/>
              <a:t>في هذه </a:t>
            </a:r>
            <a:r>
              <a:rPr lang="ar-SA" dirty="0" err="1" smtClean="0"/>
              <a:t>الطريقه</a:t>
            </a:r>
            <a:r>
              <a:rPr lang="ar-SA" dirty="0" smtClean="0"/>
              <a:t> يستخدم بما يسمى بالخانات            (0- 9)             </a:t>
            </a:r>
            <a:br>
              <a:rPr lang="ar-SA" dirty="0" smtClean="0"/>
            </a:br>
            <a:r>
              <a:rPr lang="ar-SA" dirty="0" smtClean="0"/>
              <a:t>            </a:t>
            </a:r>
            <a:endParaRPr lang="ar-SA" dirty="0"/>
          </a:p>
        </p:txBody>
      </p:sp>
      <p:sp>
        <p:nvSpPr>
          <p:cNvPr id="5" name="عنصر نائب للنص 4"/>
          <p:cNvSpPr>
            <a:spLocks noGrp="1"/>
          </p:cNvSpPr>
          <p:nvPr>
            <p:ph type="body" idx="1"/>
          </p:nvPr>
        </p:nvSpPr>
        <p:spPr>
          <a:xfrm>
            <a:off x="530225" y="6986588"/>
            <a:ext cx="7699375" cy="100012"/>
          </a:xfrm>
        </p:spPr>
        <p:txBody>
          <a:bodyPr>
            <a:normAutofit fontScale="25000" lnSpcReduction="20000"/>
          </a:bodyPr>
          <a:lstStyle/>
          <a:p>
            <a:pPr eaLnBrk="1" fontAlgn="auto" hangingPunct="1">
              <a:spcAft>
                <a:spcPts val="0"/>
              </a:spcAft>
              <a:buClr>
                <a:schemeClr val="accent3"/>
              </a:buClr>
              <a:buFont typeface="Wingdings 2"/>
              <a:buNone/>
              <a:defRPr/>
            </a:pPr>
            <a:endParaRPr lang="ar-SA" dirty="0">
              <a:ea typeface="+mn-ea"/>
            </a:endParaRPr>
          </a:p>
        </p:txBody>
      </p:sp>
      <p:sp>
        <p:nvSpPr>
          <p:cNvPr id="7" name="عنصر نائب لرقم الشريحة 6"/>
          <p:cNvSpPr>
            <a:spLocks noGrp="1"/>
          </p:cNvSpPr>
          <p:nvPr>
            <p:ph type="sldNum" sz="quarter" idx="12"/>
          </p:nvPr>
        </p:nvSpPr>
        <p:spPr/>
        <p:txBody>
          <a:bodyPr/>
          <a:lstStyle/>
          <a:p>
            <a:pPr>
              <a:defRPr/>
            </a:pPr>
            <a:fld id="{1175C2DF-1412-4E02-9692-611033BCA608}" type="slidenum">
              <a:rPr lang="en-US"/>
              <a:pPr>
                <a:defRPr/>
              </a:pPr>
              <a:t>76</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عنوان 1"/>
          <p:cNvSpPr>
            <a:spLocks noGrp="1"/>
          </p:cNvSpPr>
          <p:nvPr>
            <p:ph type="title"/>
          </p:nvPr>
        </p:nvSpPr>
        <p:spPr>
          <a:xfrm>
            <a:off x="0" y="1447800"/>
            <a:ext cx="9144000" cy="3505200"/>
          </a:xfrm>
        </p:spPr>
        <p:style>
          <a:lnRef idx="0">
            <a:schemeClr val="accent1"/>
          </a:lnRef>
          <a:fillRef idx="3">
            <a:schemeClr val="accent1"/>
          </a:fillRef>
          <a:effectRef idx="3">
            <a:schemeClr val="accent1"/>
          </a:effectRef>
          <a:fontRef idx="minor">
            <a:schemeClr val="lt1"/>
          </a:fontRef>
        </p:style>
        <p:txBody>
          <a:bodyPr/>
          <a:lstStyle/>
          <a:p>
            <a:pPr algn="r" eaLnBrk="1" fontAlgn="auto" hangingPunct="1">
              <a:spcAft>
                <a:spcPts val="0"/>
              </a:spcAft>
              <a:defRPr/>
            </a:pPr>
            <a:r>
              <a:rPr lang="ar-SA" dirty="0" smtClean="0"/>
              <a:t>وتعــاد </a:t>
            </a:r>
            <a:r>
              <a:rPr lang="ar-SA" dirty="0" err="1" smtClean="0"/>
              <a:t>العمليـه</a:t>
            </a:r>
            <a:r>
              <a:rPr lang="ar-SA" dirty="0" smtClean="0"/>
              <a:t>   في   كل مرتبه بحيث يكـون عدد المراحـل مســـاوي إلي أكـبر عدد  للمراحـل  في    </a:t>
            </a:r>
            <a:br>
              <a:rPr lang="ar-SA" dirty="0" smtClean="0"/>
            </a:br>
            <a:r>
              <a:rPr lang="ar-SA" dirty="0" smtClean="0"/>
              <a:t>اكــبر  رقــم                                    </a:t>
            </a:r>
            <a:endParaRPr lang="ar-SA" dirty="0"/>
          </a:p>
        </p:txBody>
      </p:sp>
      <p:sp>
        <p:nvSpPr>
          <p:cNvPr id="3" name="عنصر نائب للنص 2"/>
          <p:cNvSpPr>
            <a:spLocks noGrp="1"/>
          </p:cNvSpPr>
          <p:nvPr>
            <p:ph type="body" idx="1"/>
          </p:nvPr>
        </p:nvSpPr>
        <p:spPr>
          <a:xfrm>
            <a:off x="685800" y="6629400"/>
            <a:ext cx="7772400" cy="228600"/>
          </a:xfrm>
        </p:spPr>
        <p:txBody>
          <a:bodyPr>
            <a:normAutofit fontScale="47500" lnSpcReduction="20000"/>
          </a:bodyPr>
          <a:lstStyle/>
          <a:p>
            <a:pPr eaLnBrk="1" fontAlgn="auto" hangingPunct="1">
              <a:spcAft>
                <a:spcPts val="0"/>
              </a:spcAft>
              <a:buClr>
                <a:schemeClr val="accent3"/>
              </a:buClr>
              <a:buFont typeface="Wingdings 2"/>
              <a:buNone/>
              <a:defRPr/>
            </a:pPr>
            <a:endParaRPr lang="ar-SA" dirty="0">
              <a:ea typeface="+mn-ea"/>
            </a:endParaRPr>
          </a:p>
        </p:txBody>
      </p:sp>
      <p:sp>
        <p:nvSpPr>
          <p:cNvPr id="4" name="عنصر نائب للتاريخ 3"/>
          <p:cNvSpPr>
            <a:spLocks noGrp="1"/>
          </p:cNvSpPr>
          <p:nvPr>
            <p:ph type="dt" sz="quarter" idx="10"/>
          </p:nvPr>
        </p:nvSpPr>
        <p:spPr/>
        <p:txBody>
          <a:bodyPr/>
          <a:lstStyle/>
          <a:p>
            <a:pPr>
              <a:defRPr/>
            </a:pPr>
            <a:fld id="{DE32C57A-4F53-4011-BA61-A79BDBBA15C5}" type="datetime1">
              <a:rPr lang="en-US"/>
              <a:pPr>
                <a:defRPr/>
              </a:pPr>
              <a:t>9/3/2012</a:t>
            </a:fld>
            <a:endParaRPr lang="en-US"/>
          </a:p>
        </p:txBody>
      </p:sp>
      <p:sp>
        <p:nvSpPr>
          <p:cNvPr id="5" name="عنصر نائب لرقم الشريحة 4"/>
          <p:cNvSpPr>
            <a:spLocks noGrp="1"/>
          </p:cNvSpPr>
          <p:nvPr>
            <p:ph type="sldNum" sz="quarter" idx="12"/>
          </p:nvPr>
        </p:nvSpPr>
        <p:spPr/>
        <p:txBody>
          <a:bodyPr/>
          <a:lstStyle/>
          <a:p>
            <a:pPr>
              <a:defRPr/>
            </a:pPr>
            <a:fld id="{869BE092-AA59-4537-BE17-73A7BBA9C46B}" type="slidenum">
              <a:rPr lang="en-US"/>
              <a:pPr>
                <a:defRPr/>
              </a:pPr>
              <a:t>77</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70408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pPr algn="r" eaLnBrk="1" fontAlgn="auto" hangingPunct="1">
              <a:spcAft>
                <a:spcPts val="0"/>
              </a:spcAft>
              <a:defRPr/>
            </a:pPr>
            <a:r>
              <a:rPr lang="ar-SA" dirty="0" smtClean="0"/>
              <a:t>مثال تطبيقي:</a:t>
            </a:r>
            <a:endParaRPr lang="ar-SA" dirty="0"/>
          </a:p>
        </p:txBody>
      </p:sp>
      <p:sp>
        <p:nvSpPr>
          <p:cNvPr id="5" name="عنصر نائب للمحتوى 4"/>
          <p:cNvSpPr>
            <a:spLocks noGrp="1"/>
          </p:cNvSpPr>
          <p:nvPr>
            <p:ph idx="1"/>
          </p:nvPr>
        </p:nvSpPr>
        <p:spPr>
          <a:xfrm>
            <a:off x="457200" y="1935480"/>
            <a:ext cx="8305800" cy="4693920"/>
          </a:xfr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274320" indent="-274320" eaLnBrk="1" fontAlgn="auto" hangingPunct="1">
              <a:spcAft>
                <a:spcPts val="0"/>
              </a:spcAft>
              <a:buClr>
                <a:schemeClr val="accent3"/>
              </a:buClr>
              <a:buFont typeface="Wingdings 2"/>
              <a:buNone/>
              <a:defRPr/>
            </a:pPr>
            <a:r>
              <a:rPr lang="ar-SA" sz="2800" b="1" dirty="0" smtClean="0">
                <a:solidFill>
                  <a:schemeClr val="accent5">
                    <a:lumMod val="75000"/>
                  </a:schemeClr>
                </a:solidFill>
                <a:latin typeface="Traditional Arabic" pitchFamily="18" charset="-78"/>
                <a:cs typeface="Traditional Arabic" pitchFamily="18" charset="-78"/>
              </a:rPr>
              <a:t>إذا كان لدينا العناصر التالية (132،7،9)فإن اكبر رقم يحتوي على 3خانات</a:t>
            </a:r>
          </a:p>
          <a:p>
            <a:pPr marL="274320" indent="-274320" eaLnBrk="1" fontAlgn="auto" hangingPunct="1">
              <a:spcAft>
                <a:spcPts val="0"/>
              </a:spcAft>
              <a:buClr>
                <a:schemeClr val="accent3"/>
              </a:buClr>
              <a:buFont typeface="Wingdings 2"/>
              <a:buNone/>
              <a:defRPr/>
            </a:pPr>
            <a:r>
              <a:rPr lang="ar-SA" sz="2800" b="1" dirty="0" err="1" smtClean="0">
                <a:solidFill>
                  <a:schemeClr val="accent5">
                    <a:lumMod val="75000"/>
                  </a:schemeClr>
                </a:solidFill>
                <a:latin typeface="Traditional Arabic" pitchFamily="18" charset="-78"/>
                <a:cs typeface="Traditional Arabic" pitchFamily="18" charset="-78"/>
              </a:rPr>
              <a:t>او</a:t>
            </a:r>
            <a:r>
              <a:rPr lang="ar-SA" sz="2800" b="1" dirty="0" smtClean="0">
                <a:solidFill>
                  <a:schemeClr val="accent5">
                    <a:lumMod val="75000"/>
                  </a:schemeClr>
                </a:solidFill>
                <a:latin typeface="Traditional Arabic" pitchFamily="18" charset="-78"/>
                <a:cs typeface="Traditional Arabic" pitchFamily="18" charset="-78"/>
              </a:rPr>
              <a:t> مراتب وهو 132 .</a:t>
            </a:r>
          </a:p>
          <a:p>
            <a:pPr marL="274320" indent="-274320" eaLnBrk="1" fontAlgn="auto" hangingPunct="1">
              <a:spcAft>
                <a:spcPts val="0"/>
              </a:spcAft>
              <a:buClr>
                <a:schemeClr val="accent3"/>
              </a:buClr>
              <a:buFont typeface="Wingdings 2"/>
              <a:buNone/>
              <a:defRPr/>
            </a:pPr>
            <a:endParaRPr lang="ar-SA" sz="2800" b="1" dirty="0" smtClean="0">
              <a:solidFill>
                <a:schemeClr val="accent5">
                  <a:lumMod val="75000"/>
                </a:schemeClr>
              </a:solidFill>
              <a:latin typeface="Traditional Arabic" pitchFamily="18" charset="-78"/>
              <a:cs typeface="Traditional Arabic" pitchFamily="18" charset="-78"/>
            </a:endParaRPr>
          </a:p>
          <a:p>
            <a:pPr marL="274320" indent="-274320" eaLnBrk="1" fontAlgn="auto" hangingPunct="1">
              <a:spcAft>
                <a:spcPts val="0"/>
              </a:spcAft>
              <a:buClr>
                <a:schemeClr val="accent3"/>
              </a:buClr>
              <a:buFont typeface="Wingdings 2"/>
              <a:buNone/>
              <a:defRPr/>
            </a:pPr>
            <a:r>
              <a:rPr lang="ar-SA" sz="2800" b="1" dirty="0" smtClean="0">
                <a:solidFill>
                  <a:schemeClr val="accent5">
                    <a:lumMod val="75000"/>
                  </a:schemeClr>
                </a:solidFill>
                <a:latin typeface="Traditional Arabic" pitchFamily="18" charset="-78"/>
                <a:cs typeface="Traditional Arabic" pitchFamily="18" charset="-78"/>
              </a:rPr>
              <a:t>ملاحظه:</a:t>
            </a:r>
          </a:p>
          <a:p>
            <a:pPr marL="274320" indent="-274320" eaLnBrk="1" fontAlgn="auto" hangingPunct="1">
              <a:spcAft>
                <a:spcPts val="0"/>
              </a:spcAft>
              <a:buClr>
                <a:schemeClr val="accent3"/>
              </a:buClr>
              <a:buFont typeface="Wingdings 2"/>
              <a:buNone/>
              <a:defRPr/>
            </a:pPr>
            <a:r>
              <a:rPr lang="ar-SA" sz="2800" b="1" dirty="0" err="1" smtClean="0">
                <a:solidFill>
                  <a:schemeClr val="accent5">
                    <a:lumMod val="75000"/>
                  </a:schemeClr>
                </a:solidFill>
                <a:latin typeface="Traditional Arabic" pitchFamily="18" charset="-78"/>
                <a:cs typeface="Traditional Arabic" pitchFamily="18" charset="-78"/>
              </a:rPr>
              <a:t>ان</a:t>
            </a:r>
            <a:r>
              <a:rPr lang="ar-SA" sz="2800" b="1" dirty="0" smtClean="0">
                <a:solidFill>
                  <a:schemeClr val="accent5">
                    <a:lumMod val="75000"/>
                  </a:schemeClr>
                </a:solidFill>
                <a:latin typeface="Traditional Arabic" pitchFamily="18" charset="-78"/>
                <a:cs typeface="Traditional Arabic" pitchFamily="18" charset="-78"/>
              </a:rPr>
              <a:t> هذه الطريقة تعتبر غير عمليه وذلك </a:t>
            </a:r>
            <a:r>
              <a:rPr lang="ar-SA" sz="2800" b="1" dirty="0" err="1" smtClean="0">
                <a:solidFill>
                  <a:schemeClr val="accent5">
                    <a:lumMod val="75000"/>
                  </a:schemeClr>
                </a:solidFill>
                <a:latin typeface="Traditional Arabic" pitchFamily="18" charset="-78"/>
                <a:cs typeface="Traditional Arabic" pitchFamily="18" charset="-78"/>
              </a:rPr>
              <a:t>لاعاده</a:t>
            </a:r>
            <a:r>
              <a:rPr lang="ar-SA" sz="2800" b="1" dirty="0" smtClean="0">
                <a:solidFill>
                  <a:schemeClr val="accent5">
                    <a:lumMod val="75000"/>
                  </a:schemeClr>
                </a:solidFill>
                <a:latin typeface="Traditional Arabic" pitchFamily="18" charset="-78"/>
                <a:cs typeface="Traditional Arabic" pitchFamily="18" charset="-78"/>
              </a:rPr>
              <a:t> استخدامها والاختيار في كل مره ،بحيث تعتبر </a:t>
            </a:r>
            <a:r>
              <a:rPr lang="en-US" sz="2800" b="1" dirty="0" smtClean="0">
                <a:solidFill>
                  <a:schemeClr val="accent5">
                    <a:lumMod val="75000"/>
                  </a:schemeClr>
                </a:solidFill>
                <a:latin typeface="Traditional Arabic" pitchFamily="18" charset="-78"/>
                <a:cs typeface="Traditional Arabic" pitchFamily="18" charset="-78"/>
              </a:rPr>
              <a:t>link queue</a:t>
            </a:r>
            <a:r>
              <a:rPr lang="ar-SA" sz="2800" b="1" dirty="0" smtClean="0">
                <a:solidFill>
                  <a:schemeClr val="accent5">
                    <a:lumMod val="75000"/>
                  </a:schemeClr>
                </a:solidFill>
                <a:latin typeface="Traditional Arabic" pitchFamily="18" charset="-78"/>
                <a:cs typeface="Traditional Arabic" pitchFamily="18" charset="-78"/>
              </a:rPr>
              <a:t> ،أي </a:t>
            </a:r>
            <a:r>
              <a:rPr lang="ar-SA" sz="2800" b="1" dirty="0" err="1" smtClean="0">
                <a:solidFill>
                  <a:schemeClr val="accent5">
                    <a:lumMod val="75000"/>
                  </a:schemeClr>
                </a:solidFill>
                <a:latin typeface="Traditional Arabic" pitchFamily="18" charset="-78"/>
                <a:cs typeface="Traditional Arabic" pitchFamily="18" charset="-78"/>
              </a:rPr>
              <a:t>ان</a:t>
            </a:r>
            <a:r>
              <a:rPr lang="ar-SA" sz="2800" b="1" dirty="0" smtClean="0">
                <a:solidFill>
                  <a:schemeClr val="accent5">
                    <a:lumMod val="75000"/>
                  </a:schemeClr>
                </a:solidFill>
                <a:latin typeface="Traditional Arabic" pitchFamily="18" charset="-78"/>
                <a:cs typeface="Traditional Arabic" pitchFamily="18" charset="-78"/>
              </a:rPr>
              <a:t> كل خانه هي بمثابة طابور متصل </a:t>
            </a:r>
            <a:endParaRPr lang="en-US" sz="2800" b="1" dirty="0" smtClean="0">
              <a:solidFill>
                <a:schemeClr val="accent5">
                  <a:lumMod val="75000"/>
                </a:schemeClr>
              </a:solidFill>
              <a:latin typeface="Traditional Arabic" pitchFamily="18" charset="-78"/>
              <a:cs typeface="Traditional Arabic" pitchFamily="18" charset="-78"/>
            </a:endParaRPr>
          </a:p>
          <a:p>
            <a:pPr marL="274320" indent="-274320" eaLnBrk="1" fontAlgn="auto" hangingPunct="1">
              <a:spcAft>
                <a:spcPts val="0"/>
              </a:spcAft>
              <a:buClr>
                <a:schemeClr val="accent3"/>
              </a:buClr>
              <a:buFont typeface="Wingdings 2"/>
              <a:buNone/>
              <a:defRPr/>
            </a:pPr>
            <a:r>
              <a:rPr lang="en-US" sz="2800" b="1" dirty="0" err="1" smtClean="0">
                <a:solidFill>
                  <a:schemeClr val="accent5">
                    <a:lumMod val="75000"/>
                  </a:schemeClr>
                </a:solidFill>
                <a:latin typeface="Traditional Arabic" pitchFamily="18" charset="-78"/>
                <a:cs typeface="Traditional Arabic" pitchFamily="18" charset="-78"/>
              </a:rPr>
              <a:t>fifo</a:t>
            </a:r>
            <a:endParaRPr lang="ar-SA" sz="2800" b="1" dirty="0">
              <a:solidFill>
                <a:schemeClr val="accent5">
                  <a:lumMod val="75000"/>
                </a:schemeClr>
              </a:solidFill>
              <a:latin typeface="Traditional Arabic" pitchFamily="18" charset="-78"/>
              <a:cs typeface="Traditional Arabic" pitchFamily="18" charset="-78"/>
            </a:endParaRPr>
          </a:p>
        </p:txBody>
      </p:sp>
      <p:sp>
        <p:nvSpPr>
          <p:cNvPr id="6" name="عنصر نائب للتاريخ 5"/>
          <p:cNvSpPr>
            <a:spLocks noGrp="1"/>
          </p:cNvSpPr>
          <p:nvPr>
            <p:ph type="dt" sz="quarter" idx="10"/>
          </p:nvPr>
        </p:nvSpPr>
        <p:spPr/>
        <p:txBody>
          <a:bodyPr/>
          <a:lstStyle/>
          <a:p>
            <a:pPr>
              <a:defRPr/>
            </a:pPr>
            <a:fld id="{94F3AEE7-BBF0-4E3D-84D8-A03D8DBBC0A4}" type="datetime1">
              <a:rPr lang="en-US"/>
              <a:pPr>
                <a:defRPr/>
              </a:pPr>
              <a:t>9/3/2012</a:t>
            </a:fld>
            <a:endParaRPr lang="en-US"/>
          </a:p>
        </p:txBody>
      </p:sp>
      <p:sp>
        <p:nvSpPr>
          <p:cNvPr id="7" name="عنصر نائب لرقم الشريحة 6"/>
          <p:cNvSpPr>
            <a:spLocks noGrp="1"/>
          </p:cNvSpPr>
          <p:nvPr>
            <p:ph type="sldNum" sz="quarter" idx="12"/>
          </p:nvPr>
        </p:nvSpPr>
        <p:spPr/>
        <p:txBody>
          <a:bodyPr/>
          <a:lstStyle/>
          <a:p>
            <a:pPr>
              <a:defRPr/>
            </a:pPr>
            <a:fld id="{ACB3321B-B289-4871-92A8-5491959B0629}" type="slidenum">
              <a:rPr lang="en-US"/>
              <a:pPr>
                <a:defRPr/>
              </a:pPr>
              <a:t>78</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816864"/>
          </a:xfrm>
        </p:spPr>
        <p:style>
          <a:lnRef idx="1">
            <a:schemeClr val="accent5"/>
          </a:lnRef>
          <a:fillRef idx="2">
            <a:schemeClr val="accent5"/>
          </a:fillRef>
          <a:effectRef idx="1">
            <a:schemeClr val="accent5"/>
          </a:effectRef>
          <a:fontRef idx="minor">
            <a:schemeClr val="dk1"/>
          </a:fontRef>
        </p:style>
        <p:txBody>
          <a:bodyPr/>
          <a:lstStyle/>
          <a:p>
            <a:pPr algn="r" eaLnBrk="1" fontAlgn="auto" hangingPunct="1">
              <a:spcAft>
                <a:spcPts val="0"/>
              </a:spcAft>
              <a:defRPr/>
            </a:pPr>
            <a:r>
              <a:rPr lang="ar-SA" smtClean="0"/>
              <a:t>مثال//</a:t>
            </a:r>
            <a:endParaRPr lang="ar-SA"/>
          </a:p>
        </p:txBody>
      </p:sp>
      <p:sp>
        <p:nvSpPr>
          <p:cNvPr id="3" name="عنصر نائب للنص 2"/>
          <p:cNvSpPr>
            <a:spLocks noGrp="1"/>
          </p:cNvSpPr>
          <p:nvPr>
            <p:ph type="body" idx="1"/>
          </p:nvPr>
        </p:nvSpPr>
        <p:spPr>
          <a:xfrm>
            <a:off x="530352" y="2209800"/>
            <a:ext cx="7772400" cy="3962400"/>
          </a:xfrm>
        </p:spPr>
        <p:style>
          <a:lnRef idx="1">
            <a:schemeClr val="accent1"/>
          </a:lnRef>
          <a:fillRef idx="2">
            <a:schemeClr val="accent1"/>
          </a:fillRef>
          <a:effectRef idx="1">
            <a:schemeClr val="accent1"/>
          </a:effectRef>
          <a:fontRef idx="minor">
            <a:schemeClr val="dk1"/>
          </a:fontRef>
        </p:style>
        <p:txBody>
          <a:bodyPr spcCol="9144000">
            <a:normAutofit/>
          </a:bodyPr>
          <a:lstStyle/>
          <a:p>
            <a:pPr eaLnBrk="1" fontAlgn="auto" hangingPunct="1">
              <a:spcAft>
                <a:spcPts val="0"/>
              </a:spcAft>
              <a:buClr>
                <a:schemeClr val="accent3"/>
              </a:buClr>
              <a:buFont typeface="Wingdings 2"/>
              <a:buNone/>
              <a:defRPr/>
            </a:pPr>
            <a:r>
              <a:rPr lang="ar-SA" sz="4000" b="1" dirty="0" smtClean="0">
                <a:solidFill>
                  <a:schemeClr val="bg1">
                    <a:lumMod val="95000"/>
                    <a:lumOff val="5000"/>
                  </a:schemeClr>
                </a:solidFill>
                <a:latin typeface="Traditional Arabic" pitchFamily="18" charset="-78"/>
                <a:cs typeface="Traditional Arabic" pitchFamily="18" charset="-78"/>
              </a:rPr>
              <a:t>لديك العناصر التالية رتبها </a:t>
            </a:r>
            <a:r>
              <a:rPr lang="ar-SA" sz="4000" b="1" dirty="0" err="1" smtClean="0">
                <a:solidFill>
                  <a:schemeClr val="bg1">
                    <a:lumMod val="95000"/>
                    <a:lumOff val="5000"/>
                  </a:schemeClr>
                </a:solidFill>
                <a:latin typeface="Traditional Arabic" pitchFamily="18" charset="-78"/>
                <a:cs typeface="Traditional Arabic" pitchFamily="18" charset="-78"/>
              </a:rPr>
              <a:t>بإستخدام</a:t>
            </a:r>
            <a:r>
              <a:rPr lang="ar-SA" sz="4000" b="1" dirty="0" smtClean="0">
                <a:solidFill>
                  <a:schemeClr val="bg1">
                    <a:lumMod val="95000"/>
                    <a:lumOff val="5000"/>
                  </a:schemeClr>
                </a:solidFill>
                <a:latin typeface="Traditional Arabic" pitchFamily="18" charset="-78"/>
                <a:cs typeface="Traditional Arabic" pitchFamily="18" charset="-78"/>
              </a:rPr>
              <a:t> الترتيب الرقمي :</a:t>
            </a:r>
          </a:p>
          <a:p>
            <a:pPr eaLnBrk="1" fontAlgn="auto" hangingPunct="1">
              <a:spcAft>
                <a:spcPts val="0"/>
              </a:spcAft>
              <a:buClr>
                <a:schemeClr val="accent3"/>
              </a:buClr>
              <a:buFont typeface="Wingdings 2"/>
              <a:buNone/>
              <a:defRPr/>
            </a:pPr>
            <a:endParaRPr lang="ar-SA" dirty="0" smtClean="0"/>
          </a:p>
          <a:p>
            <a:pPr eaLnBrk="1" fontAlgn="auto" hangingPunct="1">
              <a:spcAft>
                <a:spcPts val="0"/>
              </a:spcAft>
              <a:buClr>
                <a:schemeClr val="accent3"/>
              </a:buClr>
              <a:buFont typeface="Wingdings 2"/>
              <a:buNone/>
              <a:defRPr/>
            </a:pPr>
            <a:endParaRPr lang="ar-SA" dirty="0" smtClean="0"/>
          </a:p>
          <a:p>
            <a:pPr eaLnBrk="1" fontAlgn="auto" hangingPunct="1">
              <a:spcAft>
                <a:spcPts val="0"/>
              </a:spcAft>
              <a:buClr>
                <a:schemeClr val="accent3"/>
              </a:buClr>
              <a:buFont typeface="Wingdings 2"/>
              <a:buNone/>
              <a:defRPr/>
            </a:pPr>
            <a:endParaRPr lang="ar-SA" dirty="0" smtClean="0"/>
          </a:p>
          <a:p>
            <a:pPr eaLnBrk="1" fontAlgn="auto" hangingPunct="1">
              <a:spcAft>
                <a:spcPts val="0"/>
              </a:spcAft>
              <a:buClr>
                <a:schemeClr val="accent3"/>
              </a:buClr>
              <a:buFont typeface="Wingdings 2"/>
              <a:buNone/>
              <a:defRPr/>
            </a:pPr>
            <a:endParaRPr lang="ar-SA" dirty="0" smtClean="0"/>
          </a:p>
          <a:p>
            <a:pPr eaLnBrk="1" fontAlgn="auto" hangingPunct="1">
              <a:spcAft>
                <a:spcPts val="0"/>
              </a:spcAft>
              <a:buClr>
                <a:schemeClr val="accent3"/>
              </a:buClr>
              <a:buFont typeface="Wingdings 2"/>
              <a:buNone/>
              <a:defRPr/>
            </a:pPr>
            <a:endParaRPr lang="ar-SA" dirty="0" smtClean="0"/>
          </a:p>
          <a:p>
            <a:pPr eaLnBrk="1" fontAlgn="auto" hangingPunct="1">
              <a:spcAft>
                <a:spcPts val="0"/>
              </a:spcAft>
              <a:buClr>
                <a:schemeClr val="accent3"/>
              </a:buClr>
              <a:buFont typeface="Wingdings 2"/>
              <a:buNone/>
              <a:defRPr/>
            </a:pPr>
            <a:r>
              <a:rPr lang="ar-SA" dirty="0" smtClean="0"/>
              <a:t>                                                         </a:t>
            </a:r>
            <a:r>
              <a:rPr lang="en-US" dirty="0" smtClean="0"/>
              <a:t>ordinal</a:t>
            </a:r>
            <a:endParaRPr lang="ar-SA" dirty="0"/>
          </a:p>
        </p:txBody>
      </p:sp>
      <p:graphicFrame>
        <p:nvGraphicFramePr>
          <p:cNvPr id="4" name="جدول 3"/>
          <p:cNvGraphicFramePr>
            <a:graphicFrameLocks noGrp="1"/>
          </p:cNvGraphicFramePr>
          <p:nvPr/>
        </p:nvGraphicFramePr>
        <p:xfrm>
          <a:off x="1524000" y="4114800"/>
          <a:ext cx="6248400" cy="914400"/>
        </p:xfrm>
        <a:graphic>
          <a:graphicData uri="http://schemas.openxmlformats.org/drawingml/2006/table">
            <a:tbl>
              <a:tblPr rtl="1" firstRow="1" bandRow="1">
                <a:tableStyleId>{5C22544A-7EE6-4342-B048-85BDC9FD1C3A}</a:tableStyleId>
              </a:tblPr>
              <a:tblGrid>
                <a:gridCol w="624840"/>
                <a:gridCol w="624840"/>
                <a:gridCol w="624840"/>
                <a:gridCol w="624840"/>
                <a:gridCol w="624840"/>
                <a:gridCol w="624840"/>
                <a:gridCol w="624840"/>
                <a:gridCol w="624840"/>
                <a:gridCol w="624840"/>
                <a:gridCol w="624840"/>
              </a:tblGrid>
              <a:tr h="914400">
                <a:tc>
                  <a:txBody>
                    <a:bodyPr/>
                    <a:lstStyle/>
                    <a:p>
                      <a:pPr rtl="1"/>
                      <a:r>
                        <a:rPr lang="ar-SA" sz="2800" dirty="0" smtClean="0">
                          <a:solidFill>
                            <a:schemeClr val="tx1">
                              <a:lumMod val="95000"/>
                            </a:schemeClr>
                          </a:solidFill>
                        </a:rPr>
                        <a:t>87</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99</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36</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94</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58</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65</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11</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74</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23</a:t>
                      </a:r>
                      <a:endParaRPr lang="ar-SA" sz="2800" dirty="0">
                        <a:solidFill>
                          <a:schemeClr val="tx1">
                            <a:lumMod val="95000"/>
                          </a:schemeClr>
                        </a:solidFill>
                      </a:endParaRPr>
                    </a:p>
                  </a:txBody>
                  <a:tcPr/>
                </a:tc>
                <a:tc>
                  <a:txBody>
                    <a:bodyPr/>
                    <a:lstStyle/>
                    <a:p>
                      <a:pPr rtl="1"/>
                      <a:r>
                        <a:rPr lang="ar-SA" sz="2800" dirty="0" smtClean="0">
                          <a:solidFill>
                            <a:schemeClr val="tx1">
                              <a:lumMod val="95000"/>
                            </a:schemeClr>
                          </a:solidFill>
                        </a:rPr>
                        <a:t>42</a:t>
                      </a:r>
                      <a:endParaRPr lang="ar-SA" sz="2800" dirty="0">
                        <a:solidFill>
                          <a:schemeClr val="tx1">
                            <a:lumMod val="95000"/>
                          </a:schemeClr>
                        </a:solidFill>
                      </a:endParaRPr>
                    </a:p>
                  </a:txBody>
                  <a:tcPr/>
                </a:tc>
              </a:tr>
            </a:tbl>
          </a:graphicData>
        </a:graphic>
      </p:graphicFrame>
      <p:sp>
        <p:nvSpPr>
          <p:cNvPr id="5" name="عنصر نائب للتاريخ 4"/>
          <p:cNvSpPr>
            <a:spLocks noGrp="1"/>
          </p:cNvSpPr>
          <p:nvPr>
            <p:ph type="dt" sz="quarter" idx="10"/>
          </p:nvPr>
        </p:nvSpPr>
        <p:spPr/>
        <p:txBody>
          <a:bodyPr/>
          <a:lstStyle/>
          <a:p>
            <a:pPr>
              <a:defRPr/>
            </a:pPr>
            <a:fld id="{DA7232B9-5C22-4ACE-BD2B-73E8D39C3EF5}" type="datetime1">
              <a:rPr lang="en-US"/>
              <a:pPr>
                <a:defRPr/>
              </a:pPr>
              <a:t>9/3/2012</a:t>
            </a:fld>
            <a:endParaRPr lang="en-US"/>
          </a:p>
        </p:txBody>
      </p:sp>
      <p:sp>
        <p:nvSpPr>
          <p:cNvPr id="6" name="عنصر نائب لرقم الشريحة 5"/>
          <p:cNvSpPr>
            <a:spLocks noGrp="1"/>
          </p:cNvSpPr>
          <p:nvPr>
            <p:ph type="sldNum" sz="quarter" idx="12"/>
          </p:nvPr>
        </p:nvSpPr>
        <p:spPr/>
        <p:txBody>
          <a:bodyPr/>
          <a:lstStyle/>
          <a:p>
            <a:pPr>
              <a:defRPr/>
            </a:pPr>
            <a:fld id="{968F27BB-0402-4A2F-BA51-BABAFA63214A}" type="slidenum">
              <a:rPr lang="en-US"/>
              <a:pPr>
                <a:defRPr/>
              </a:pPr>
              <a:t>79</a:t>
            </a:fld>
            <a:endParaRPr lang="en-US"/>
          </a:p>
        </p:txBody>
      </p:sp>
      <p:sp>
        <p:nvSpPr>
          <p:cNvPr id="7" name="عنصر نائب للتذييل 6"/>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1400"/>
            <a:ext cx="7772400" cy="2160241"/>
          </a:xfrm>
        </p:spPr>
        <p:txBody>
          <a:bodyPr/>
          <a:lstStyle/>
          <a:p>
            <a:pPr eaLnBrk="1" fontAlgn="auto" hangingPunct="1">
              <a:spcAft>
                <a:spcPts val="0"/>
              </a:spcAft>
              <a:defRPr/>
            </a:pPr>
            <a:r>
              <a:rPr lang="ar-SA" dirty="0" smtClean="0">
                <a:solidFill>
                  <a:srgbClr val="990033"/>
                </a:solidFill>
                <a:effectLst/>
                <a:latin typeface="Arial" pitchFamily="34" charset="0"/>
                <a:cs typeface="Arial" pitchFamily="34" charset="0"/>
              </a:rPr>
              <a:t>الترتيب الفقاعي:-</a:t>
            </a:r>
            <a:r>
              <a:rPr lang="ar-SA" sz="4800" b="0" dirty="0" smtClean="0">
                <a:solidFill>
                  <a:schemeClr val="tx2"/>
                </a:solidFill>
                <a:effectLst/>
                <a:latin typeface="Arial" pitchFamily="34" charset="0"/>
                <a:cs typeface="Arial" pitchFamily="34" charset="0"/>
              </a:rPr>
              <a:t/>
            </a:r>
            <a:br>
              <a:rPr lang="ar-SA" sz="4800" b="0" dirty="0" smtClean="0">
                <a:solidFill>
                  <a:schemeClr val="tx2"/>
                </a:solidFill>
                <a:effectLst/>
                <a:latin typeface="Arial" pitchFamily="34" charset="0"/>
                <a:cs typeface="Arial" pitchFamily="34" charset="0"/>
              </a:rPr>
            </a:br>
            <a:endParaRPr lang="ar-SA" dirty="0"/>
          </a:p>
        </p:txBody>
      </p:sp>
      <p:sp>
        <p:nvSpPr>
          <p:cNvPr id="7171" name="Subtitle 2"/>
          <p:cNvSpPr>
            <a:spLocks noGrp="1"/>
          </p:cNvSpPr>
          <p:nvPr>
            <p:ph type="subTitle" idx="1"/>
          </p:nvPr>
        </p:nvSpPr>
        <p:spPr>
          <a:xfrm>
            <a:off x="4427538" y="3644900"/>
            <a:ext cx="3455987" cy="776288"/>
          </a:xfrm>
        </p:spPr>
        <p:txBody>
          <a:bodyPr/>
          <a:lstStyle/>
          <a:p>
            <a:pPr marR="0" eaLnBrk="1" hangingPunct="1"/>
            <a:r>
              <a:rPr lang="ar-SA" b="1" u="sng" dirty="0" smtClean="0">
                <a:solidFill>
                  <a:srgbClr val="996633"/>
                </a:solidFill>
                <a:latin typeface="Arial" pitchFamily="34" charset="0"/>
                <a:cs typeface="Arial" pitchFamily="34" charset="0"/>
              </a:rPr>
              <a:t>خوارزمية الترتيب بالفقاعة </a:t>
            </a:r>
            <a:r>
              <a:rPr lang="ar-SA" b="1" dirty="0" smtClean="0">
                <a:solidFill>
                  <a:srgbClr val="996633"/>
                </a:solidFill>
                <a:latin typeface="Arial" pitchFamily="34" charset="0"/>
                <a:cs typeface="Arial" pitchFamily="34" charset="0"/>
              </a:rPr>
              <a:t>:</a:t>
            </a:r>
            <a:r>
              <a:rPr lang="ar-SA" b="1" dirty="0" smtClean="0">
                <a:solidFill>
                  <a:schemeClr val="accent2"/>
                </a:solidFill>
                <a:latin typeface="Arial" pitchFamily="34" charset="0"/>
                <a:cs typeface="Arial" pitchFamily="34" charset="0"/>
              </a:rPr>
              <a:t> </a:t>
            </a:r>
          </a:p>
          <a:p>
            <a:pPr marR="0" eaLnBrk="1" hangingPunct="1"/>
            <a:endParaRPr lang="ar-SA" dirty="0" smtClean="0"/>
          </a:p>
        </p:txBody>
      </p:sp>
      <p:sp>
        <p:nvSpPr>
          <p:cNvPr id="7" name="Rectangle 5"/>
          <p:cNvSpPr>
            <a:spLocks noGrp="1" noChangeArrowheads="1"/>
          </p:cNvSpPr>
          <p:nvPr>
            <p:ph type="subTitle" idx="4294967295"/>
          </p:nvPr>
        </p:nvSpPr>
        <p:spPr>
          <a:xfrm>
            <a:off x="0" y="1196975"/>
            <a:ext cx="8964613" cy="5229225"/>
          </a:xfrm>
          <a:extLst>
            <a:ext uri="{909E8E84-426E-40DD-AFC4-6F175D3DCCD1}"/>
            <a:ext uri="{91240B29-F687-4F45-9708-019B960494DF}"/>
            <a:ext uri="{AF507438-7753-43E0-B8FC-AC1667EBCBE1}"/>
          </a:extLst>
        </p:spPr>
        <p:txBody>
          <a:bodyPr>
            <a:normAutofit lnSpcReduction="10000"/>
          </a:bodyPr>
          <a:lstStyle/>
          <a:p>
            <a:pPr marL="0" indent="0" algn="ctr" eaLnBrk="1" hangingPunct="1">
              <a:buClrTx/>
              <a:buSzTx/>
              <a:buFontTx/>
              <a:buNone/>
              <a:defRPr/>
            </a:pPr>
            <a:r>
              <a:rPr lang="ar-SA" sz="3200" dirty="0" smtClean="0">
                <a:latin typeface="Arial" pitchFamily="34" charset="0"/>
                <a:ea typeface="+mn-ea"/>
                <a:cs typeface="Arial" pitchFamily="34" charset="0"/>
              </a:rPr>
              <a:t>    </a:t>
            </a:r>
            <a:r>
              <a:rPr lang="ar-SA" sz="3200" dirty="0" smtClean="0">
                <a:solidFill>
                  <a:schemeClr val="accent1"/>
                </a:solidFill>
                <a:latin typeface="Arial" pitchFamily="34" charset="0"/>
                <a:ea typeface="+mn-ea"/>
                <a:cs typeface="Arial" pitchFamily="34" charset="0"/>
              </a:rPr>
              <a:t>يعتبر الأكثر و الأبسط من حيث الاستخدام ولكن يعاب عليه إنه بطئ جداً وتقوم فكرته علي مقارنه كل عنصر في القائمة مع العنصر الذي يليه ثم يقوم بإبدالها إذا لزم الأمر، وتكرر خوارزمية هذه العملية حتى تنتهي الحاجة إلي الإبدال أي حتى يتم التبديل. بمعنى آخر يقفز العنصر الأكبر إلي الطرف الأعلى في حين يبقى العنصر الآخر في العمق . </a:t>
            </a:r>
          </a:p>
          <a:p>
            <a:pPr marL="0" indent="0" algn="ctr" eaLnBrk="1" hangingPunct="1">
              <a:buClrTx/>
              <a:buSzTx/>
              <a:buFontTx/>
              <a:buNone/>
              <a:defRPr/>
            </a:pPr>
            <a:endParaRPr lang="ar-SA" sz="3200" b="1" u="sng" dirty="0" smtClean="0">
              <a:latin typeface="Arial" pitchFamily="34" charset="0"/>
              <a:ea typeface="+mn-ea"/>
              <a:cs typeface="Arial" pitchFamily="34" charset="0"/>
            </a:endParaRPr>
          </a:p>
          <a:p>
            <a:pPr marL="514350" indent="-514350" algn="ctr" eaLnBrk="1" hangingPunct="1">
              <a:buClrTx/>
              <a:buSzTx/>
              <a:buFontTx/>
              <a:buAutoNum type="arabicPeriod"/>
              <a:defRPr/>
            </a:pPr>
            <a:r>
              <a:rPr lang="ar-SA" sz="3200" dirty="0" smtClean="0">
                <a:solidFill>
                  <a:schemeClr val="accent6">
                    <a:lumMod val="75000"/>
                  </a:schemeClr>
                </a:solidFill>
                <a:latin typeface="Arial" pitchFamily="34" charset="0"/>
                <a:ea typeface="+mn-ea"/>
                <a:cs typeface="Arial" pitchFamily="34" charset="0"/>
              </a:rPr>
              <a:t>ادخل عدد المفاتيح أو العناصر ( </a:t>
            </a:r>
            <a:r>
              <a:rPr lang="en-US" sz="3200" b="1" dirty="0" smtClean="0">
                <a:solidFill>
                  <a:schemeClr val="accent6">
                    <a:lumMod val="75000"/>
                  </a:schemeClr>
                </a:solidFill>
                <a:latin typeface="Arial" pitchFamily="34" charset="0"/>
                <a:ea typeface="+mn-ea"/>
                <a:cs typeface="Arial" pitchFamily="34" charset="0"/>
              </a:rPr>
              <a:t>N </a:t>
            </a:r>
            <a:r>
              <a:rPr lang="ar-SA" sz="3200" dirty="0" smtClean="0">
                <a:solidFill>
                  <a:schemeClr val="accent6">
                    <a:lumMod val="75000"/>
                  </a:schemeClr>
                </a:solidFill>
                <a:latin typeface="Arial" pitchFamily="34" charset="0"/>
                <a:ea typeface="+mn-ea"/>
                <a:cs typeface="Arial" pitchFamily="34" charset="0"/>
              </a:rPr>
              <a:t>) وعناصر القائمة. </a:t>
            </a:r>
            <a:endParaRPr lang="ar-SA" sz="3200" b="1" dirty="0" smtClean="0">
              <a:solidFill>
                <a:schemeClr val="accent6">
                  <a:lumMod val="75000"/>
                </a:schemeClr>
              </a:solidFill>
              <a:latin typeface="Arial" pitchFamily="34" charset="0"/>
              <a:ea typeface="+mn-ea"/>
              <a:cs typeface="Arial" pitchFamily="34" charset="0"/>
            </a:endParaRPr>
          </a:p>
          <a:p>
            <a:pPr marL="0" indent="0" algn="ctr" eaLnBrk="1" hangingPunct="1">
              <a:buClrTx/>
              <a:buSzTx/>
              <a:buFontTx/>
              <a:buNone/>
              <a:defRPr/>
            </a:pPr>
            <a:r>
              <a:rPr lang="ar-SA" sz="3200" b="1" dirty="0" smtClean="0">
                <a:solidFill>
                  <a:schemeClr val="accent6">
                    <a:lumMod val="75000"/>
                  </a:schemeClr>
                </a:solidFill>
                <a:latin typeface="Arial" pitchFamily="34" charset="0"/>
                <a:ea typeface="+mn-ea"/>
                <a:cs typeface="Arial" pitchFamily="34" charset="0"/>
              </a:rPr>
              <a:t>2. </a:t>
            </a:r>
            <a:r>
              <a:rPr lang="ar-SA" sz="3200" dirty="0" smtClean="0">
                <a:solidFill>
                  <a:schemeClr val="accent6">
                    <a:lumMod val="75000"/>
                  </a:schemeClr>
                </a:solidFill>
                <a:latin typeface="Arial" pitchFamily="34" charset="0"/>
                <a:ea typeface="+mn-ea"/>
                <a:cs typeface="Arial" pitchFamily="34" charset="0"/>
              </a:rPr>
              <a:t>قارن كل عنصر و العنصر الذي يليه مبتدئاً من العنصر الأول مع الثاني، الثاني مع الثالث ... حتى العنصر ( </a:t>
            </a:r>
            <a:r>
              <a:rPr lang="en-US" sz="3200" b="1" dirty="0" smtClean="0">
                <a:solidFill>
                  <a:schemeClr val="accent6">
                    <a:lumMod val="75000"/>
                  </a:schemeClr>
                </a:solidFill>
                <a:latin typeface="Arial" pitchFamily="34" charset="0"/>
                <a:ea typeface="+mn-ea"/>
                <a:cs typeface="Arial" pitchFamily="34" charset="0"/>
              </a:rPr>
              <a:t>N-1 </a:t>
            </a:r>
            <a:r>
              <a:rPr lang="en-US" sz="3200" dirty="0" smtClean="0">
                <a:solidFill>
                  <a:schemeClr val="accent6">
                    <a:lumMod val="75000"/>
                  </a:schemeClr>
                </a:solidFill>
                <a:latin typeface="Arial" pitchFamily="34" charset="0"/>
                <a:ea typeface="+mn-ea"/>
                <a:cs typeface="Arial" pitchFamily="34" charset="0"/>
              </a:rPr>
              <a:t>)</a:t>
            </a:r>
            <a:r>
              <a:rPr lang="en-US" sz="1000" dirty="0" smtClean="0">
                <a:solidFill>
                  <a:schemeClr val="accent6">
                    <a:lumMod val="75000"/>
                  </a:schemeClr>
                </a:solidFill>
                <a:latin typeface="Arial" pitchFamily="34" charset="0"/>
                <a:ea typeface="+mn-ea"/>
                <a:cs typeface="Arial" pitchFamily="34" charset="0"/>
              </a:rPr>
              <a:t> </a:t>
            </a:r>
            <a:endParaRPr lang="ar-SA" sz="3200" dirty="0" smtClean="0">
              <a:solidFill>
                <a:schemeClr val="accent6">
                  <a:lumMod val="75000"/>
                </a:schemeClr>
              </a:solidFill>
              <a:latin typeface="Arial" pitchFamily="34" charset="0"/>
              <a:ea typeface="+mn-ea"/>
              <a:cs typeface="Arial" pitchFamily="34" charset="0"/>
            </a:endParaRP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وايا قطرية مستديرة 4"/>
          <p:cNvSpPr/>
          <p:nvPr/>
        </p:nvSpPr>
        <p:spPr>
          <a:xfrm>
            <a:off x="152400" y="304800"/>
            <a:ext cx="8686800" cy="62484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SA"/>
          </a:p>
        </p:txBody>
      </p:sp>
      <p:sp>
        <p:nvSpPr>
          <p:cNvPr id="2" name="عنوان 1"/>
          <p:cNvSpPr>
            <a:spLocks noGrp="1"/>
          </p:cNvSpPr>
          <p:nvPr>
            <p:ph type="title"/>
          </p:nvPr>
        </p:nvSpPr>
        <p:spPr>
          <a:xfrm>
            <a:off x="530352" y="1316736"/>
            <a:ext cx="7772400" cy="893064"/>
          </a:xfrm>
        </p:spPr>
        <p:txBody>
          <a:bodyPr/>
          <a:lstStyle/>
          <a:p>
            <a:pPr algn="r" eaLnBrk="1" fontAlgn="auto" hangingPunct="1">
              <a:spcAft>
                <a:spcPts val="0"/>
              </a:spcAft>
              <a:defRPr/>
            </a:pPr>
            <a:r>
              <a:rPr lang="ar-SA" smtClean="0"/>
              <a:t>الحل//</a:t>
            </a:r>
            <a:endParaRPr lang="ar-SA"/>
          </a:p>
        </p:txBody>
      </p:sp>
      <p:sp>
        <p:nvSpPr>
          <p:cNvPr id="3" name="عنصر نائب للنص 2"/>
          <p:cNvSpPr>
            <a:spLocks noGrp="1"/>
          </p:cNvSpPr>
          <p:nvPr>
            <p:ph type="body" idx="1"/>
          </p:nvPr>
        </p:nvSpPr>
        <p:spPr>
          <a:xfrm>
            <a:off x="530225" y="2705100"/>
            <a:ext cx="7772400" cy="3924300"/>
          </a:xfrm>
        </p:spPr>
        <p:txBody>
          <a:bodyPr>
            <a:normAutofit lnSpcReduction="10000"/>
          </a:bodyPr>
          <a:lstStyle/>
          <a:p>
            <a:pPr eaLnBrk="1" fontAlgn="auto" hangingPunct="1">
              <a:spcAft>
                <a:spcPts val="0"/>
              </a:spcAft>
              <a:buClr>
                <a:schemeClr val="accent3"/>
              </a:buClr>
              <a:buFont typeface="Wingdings 2"/>
              <a:buNone/>
              <a:defRPr/>
            </a:pPr>
            <a:r>
              <a:rPr lang="ar-SA" sz="4800" b="1" dirty="0" smtClean="0">
                <a:solidFill>
                  <a:schemeClr val="accent6">
                    <a:lumMod val="75000"/>
                  </a:schemeClr>
                </a:solidFill>
                <a:latin typeface="Traditional Arabic" pitchFamily="18" charset="-78"/>
                <a:ea typeface="+mn-ea"/>
                <a:cs typeface="Traditional Arabic" pitchFamily="18" charset="-78"/>
              </a:rPr>
              <a:t>يمكن توضيحه بجدول لكل خانه“مرتبه“ وهو  كما يلي :-</a:t>
            </a:r>
          </a:p>
          <a:p>
            <a:pPr eaLnBrk="1" fontAlgn="auto" hangingPunct="1">
              <a:spcAft>
                <a:spcPts val="0"/>
              </a:spcAft>
              <a:buClr>
                <a:schemeClr val="accent3"/>
              </a:buClr>
              <a:buFont typeface="Wingdings 2"/>
              <a:buNone/>
              <a:defRPr/>
            </a:pPr>
            <a:endParaRPr lang="ar-SA" sz="4800" b="1" dirty="0" smtClean="0">
              <a:solidFill>
                <a:schemeClr val="accent2">
                  <a:lumMod val="40000"/>
                  <a:lumOff val="60000"/>
                </a:schemeClr>
              </a:solidFill>
              <a:latin typeface="Traditional Arabic" pitchFamily="18" charset="-78"/>
              <a:ea typeface="+mn-ea"/>
              <a:cs typeface="Traditional Arabic" pitchFamily="18" charset="-78"/>
            </a:endParaRPr>
          </a:p>
          <a:p>
            <a:pPr eaLnBrk="1" fontAlgn="auto" hangingPunct="1">
              <a:spcAft>
                <a:spcPts val="0"/>
              </a:spcAft>
              <a:buClr>
                <a:schemeClr val="accent3"/>
              </a:buClr>
              <a:buFont typeface="Wingdings 2"/>
              <a:buNone/>
              <a:defRPr/>
            </a:pPr>
            <a:endParaRPr lang="ar-SA" sz="4800" b="1" dirty="0" smtClean="0">
              <a:solidFill>
                <a:schemeClr val="accent2">
                  <a:lumMod val="40000"/>
                  <a:lumOff val="60000"/>
                </a:schemeClr>
              </a:solidFill>
              <a:latin typeface="Traditional Arabic" pitchFamily="18" charset="-78"/>
              <a:ea typeface="+mn-ea"/>
              <a:cs typeface="Traditional Arabic" pitchFamily="18" charset="-78"/>
            </a:endParaRPr>
          </a:p>
          <a:p>
            <a:pPr eaLnBrk="1" fontAlgn="auto" hangingPunct="1">
              <a:spcAft>
                <a:spcPts val="0"/>
              </a:spcAft>
              <a:buClr>
                <a:schemeClr val="accent3"/>
              </a:buClr>
              <a:buFont typeface="Wingdings 2"/>
              <a:buNone/>
              <a:defRPr/>
            </a:pPr>
            <a:r>
              <a:rPr lang="ar-SA" sz="4800" b="1" dirty="0" smtClean="0">
                <a:solidFill>
                  <a:schemeClr val="accent2">
                    <a:lumMod val="40000"/>
                    <a:lumOff val="60000"/>
                  </a:schemeClr>
                </a:solidFill>
                <a:latin typeface="Traditional Arabic" pitchFamily="18" charset="-78"/>
                <a:ea typeface="+mn-ea"/>
                <a:cs typeface="Traditional Arabic" pitchFamily="18" charset="-78"/>
              </a:rPr>
              <a:t>                                       </a:t>
            </a:r>
            <a:endParaRPr lang="ar-SA" sz="4800" b="1" dirty="0">
              <a:solidFill>
                <a:schemeClr val="accent2">
                  <a:lumMod val="40000"/>
                  <a:lumOff val="60000"/>
                </a:schemeClr>
              </a:solidFill>
              <a:latin typeface="Traditional Arabic" pitchFamily="18" charset="-78"/>
              <a:ea typeface="+mn-ea"/>
              <a:cs typeface="Traditional Arabic" pitchFamily="18" charset="-78"/>
            </a:endParaRPr>
          </a:p>
        </p:txBody>
      </p:sp>
      <p:graphicFrame>
        <p:nvGraphicFramePr>
          <p:cNvPr id="4" name="جدول 3"/>
          <p:cNvGraphicFramePr>
            <a:graphicFrameLocks noGrp="1"/>
          </p:cNvGraphicFramePr>
          <p:nvPr/>
        </p:nvGraphicFramePr>
        <p:xfrm>
          <a:off x="228162" y="4419600"/>
          <a:ext cx="8471338" cy="1447800"/>
        </p:xfrm>
        <a:graphic>
          <a:graphicData uri="http://schemas.openxmlformats.org/drawingml/2006/table">
            <a:tbl>
              <a:tblPr rtl="1" firstRow="1" bandRow="1">
                <a:tableStyleId>{5C22544A-7EE6-4342-B048-85BDC9FD1C3A}</a:tableStyleId>
              </a:tblPr>
              <a:tblGrid>
                <a:gridCol w="876300"/>
                <a:gridCol w="876300"/>
                <a:gridCol w="876300"/>
                <a:gridCol w="876300"/>
                <a:gridCol w="876300"/>
                <a:gridCol w="876300"/>
                <a:gridCol w="876300"/>
                <a:gridCol w="876300"/>
                <a:gridCol w="876300"/>
                <a:gridCol w="584638"/>
              </a:tblGrid>
              <a:tr h="762000">
                <a:tc>
                  <a:txBody>
                    <a:bodyPr/>
                    <a:lstStyle/>
                    <a:p>
                      <a:pPr rtl="1"/>
                      <a:r>
                        <a:rPr lang="ar-SA" sz="2000" b="1" dirty="0" smtClean="0"/>
                        <a:t>9</a:t>
                      </a:r>
                      <a:endParaRPr lang="ar-SA" sz="2000" b="1" dirty="0"/>
                    </a:p>
                  </a:txBody>
                  <a:tcPr/>
                </a:tc>
                <a:tc>
                  <a:txBody>
                    <a:bodyPr/>
                    <a:lstStyle/>
                    <a:p>
                      <a:pPr rtl="1"/>
                      <a:r>
                        <a:rPr lang="ar-SA" sz="2000" b="1" dirty="0" smtClean="0"/>
                        <a:t>8</a:t>
                      </a:r>
                      <a:endParaRPr lang="ar-SA" sz="2000" b="1" dirty="0"/>
                    </a:p>
                  </a:txBody>
                  <a:tcPr/>
                </a:tc>
                <a:tc>
                  <a:txBody>
                    <a:bodyPr/>
                    <a:lstStyle/>
                    <a:p>
                      <a:pPr rtl="1"/>
                      <a:r>
                        <a:rPr lang="ar-SA" sz="2000" b="1" dirty="0" smtClean="0"/>
                        <a:t>7</a:t>
                      </a:r>
                      <a:endParaRPr lang="ar-SA" sz="2000" b="1" dirty="0"/>
                    </a:p>
                  </a:txBody>
                  <a:tcPr/>
                </a:tc>
                <a:tc>
                  <a:txBody>
                    <a:bodyPr/>
                    <a:lstStyle/>
                    <a:p>
                      <a:pPr rtl="1"/>
                      <a:r>
                        <a:rPr lang="ar-SA" sz="2000" b="1" dirty="0" smtClean="0"/>
                        <a:t>6</a:t>
                      </a:r>
                      <a:endParaRPr lang="ar-SA" sz="2000" b="1" dirty="0"/>
                    </a:p>
                  </a:txBody>
                  <a:tcPr/>
                </a:tc>
                <a:tc>
                  <a:txBody>
                    <a:bodyPr/>
                    <a:lstStyle/>
                    <a:p>
                      <a:pPr rtl="1"/>
                      <a:r>
                        <a:rPr lang="ar-SA" sz="2000" b="1" dirty="0" smtClean="0"/>
                        <a:t>5</a:t>
                      </a:r>
                      <a:endParaRPr lang="ar-SA" sz="2000" b="1" dirty="0"/>
                    </a:p>
                  </a:txBody>
                  <a:tcPr/>
                </a:tc>
                <a:tc>
                  <a:txBody>
                    <a:bodyPr/>
                    <a:lstStyle/>
                    <a:p>
                      <a:pPr rtl="1"/>
                      <a:r>
                        <a:rPr lang="ar-SA" sz="2000" b="1" dirty="0" smtClean="0"/>
                        <a:t>4</a:t>
                      </a:r>
                      <a:endParaRPr lang="ar-SA" sz="2000" b="1" dirty="0"/>
                    </a:p>
                  </a:txBody>
                  <a:tcPr/>
                </a:tc>
                <a:tc>
                  <a:txBody>
                    <a:bodyPr/>
                    <a:lstStyle/>
                    <a:p>
                      <a:pPr rtl="1"/>
                      <a:r>
                        <a:rPr lang="ar-SA" sz="2000" b="1" dirty="0" smtClean="0"/>
                        <a:t>3</a:t>
                      </a:r>
                      <a:endParaRPr lang="ar-SA" sz="2000" b="1" dirty="0"/>
                    </a:p>
                  </a:txBody>
                  <a:tcPr/>
                </a:tc>
                <a:tc>
                  <a:txBody>
                    <a:bodyPr/>
                    <a:lstStyle/>
                    <a:p>
                      <a:pPr rtl="1"/>
                      <a:r>
                        <a:rPr lang="ar-SA" sz="2000" b="1" dirty="0" smtClean="0"/>
                        <a:t>2</a:t>
                      </a:r>
                      <a:endParaRPr lang="ar-SA" sz="2000" b="1" dirty="0"/>
                    </a:p>
                  </a:txBody>
                  <a:tcPr/>
                </a:tc>
                <a:tc>
                  <a:txBody>
                    <a:bodyPr/>
                    <a:lstStyle/>
                    <a:p>
                      <a:pPr rtl="1"/>
                      <a:r>
                        <a:rPr lang="ar-SA" sz="2000" b="1" dirty="0" smtClean="0"/>
                        <a:t>1</a:t>
                      </a:r>
                      <a:endParaRPr lang="ar-SA" sz="2000" b="1" dirty="0"/>
                    </a:p>
                  </a:txBody>
                  <a:tcPr/>
                </a:tc>
                <a:tc>
                  <a:txBody>
                    <a:bodyPr/>
                    <a:lstStyle/>
                    <a:p>
                      <a:pPr rtl="1"/>
                      <a:r>
                        <a:rPr lang="ar-SA" sz="2000" b="1" dirty="0" smtClean="0"/>
                        <a:t>0</a:t>
                      </a:r>
                      <a:endParaRPr lang="ar-SA" sz="2000" b="1" dirty="0"/>
                    </a:p>
                  </a:txBody>
                  <a:tcPr/>
                </a:tc>
              </a:tr>
              <a:tr h="685800">
                <a:tc>
                  <a:txBody>
                    <a:bodyPr/>
                    <a:lstStyle/>
                    <a:p>
                      <a:pPr rtl="1"/>
                      <a:r>
                        <a:rPr lang="ar-SA" sz="2000" b="1" dirty="0" smtClean="0"/>
                        <a:t>99</a:t>
                      </a:r>
                      <a:endParaRPr lang="ar-SA" sz="2000" b="1" dirty="0"/>
                    </a:p>
                  </a:txBody>
                  <a:tcPr/>
                </a:tc>
                <a:tc>
                  <a:txBody>
                    <a:bodyPr/>
                    <a:lstStyle/>
                    <a:p>
                      <a:pPr rtl="1"/>
                      <a:r>
                        <a:rPr lang="ar-SA" sz="2000" b="1" dirty="0" smtClean="0"/>
                        <a:t>58</a:t>
                      </a:r>
                      <a:endParaRPr lang="ar-SA" sz="2000" b="1" dirty="0"/>
                    </a:p>
                  </a:txBody>
                  <a:tcPr/>
                </a:tc>
                <a:tc>
                  <a:txBody>
                    <a:bodyPr/>
                    <a:lstStyle/>
                    <a:p>
                      <a:pPr rtl="1"/>
                      <a:r>
                        <a:rPr lang="ar-SA" sz="2000" b="1" dirty="0" smtClean="0"/>
                        <a:t>87</a:t>
                      </a:r>
                      <a:endParaRPr lang="ar-SA" sz="2000" b="1" dirty="0"/>
                    </a:p>
                  </a:txBody>
                  <a:tcPr/>
                </a:tc>
                <a:tc>
                  <a:txBody>
                    <a:bodyPr/>
                    <a:lstStyle/>
                    <a:p>
                      <a:pPr rtl="1"/>
                      <a:r>
                        <a:rPr lang="ar-SA" sz="2000" b="1" dirty="0" smtClean="0"/>
                        <a:t>36</a:t>
                      </a:r>
                      <a:endParaRPr lang="ar-SA" sz="2000" b="1" dirty="0"/>
                    </a:p>
                  </a:txBody>
                  <a:tcPr/>
                </a:tc>
                <a:tc>
                  <a:txBody>
                    <a:bodyPr/>
                    <a:lstStyle/>
                    <a:p>
                      <a:pPr rtl="1"/>
                      <a:r>
                        <a:rPr lang="ar-SA" sz="2000" b="1" dirty="0" smtClean="0"/>
                        <a:t>65</a:t>
                      </a:r>
                      <a:endParaRPr lang="ar-SA" sz="2000" b="1" dirty="0"/>
                    </a:p>
                  </a:txBody>
                  <a:tcPr/>
                </a:tc>
                <a:tc>
                  <a:txBody>
                    <a:bodyPr/>
                    <a:lstStyle/>
                    <a:p>
                      <a:pPr rtl="1"/>
                      <a:r>
                        <a:rPr lang="ar-SA" sz="2000" b="1" dirty="0" smtClean="0"/>
                        <a:t>74,94</a:t>
                      </a:r>
                      <a:endParaRPr lang="ar-SA" sz="2000" b="1" dirty="0"/>
                    </a:p>
                  </a:txBody>
                  <a:tcPr/>
                </a:tc>
                <a:tc>
                  <a:txBody>
                    <a:bodyPr/>
                    <a:lstStyle/>
                    <a:p>
                      <a:pPr rtl="1"/>
                      <a:r>
                        <a:rPr lang="ar-SA" sz="2000" b="1" dirty="0" smtClean="0"/>
                        <a:t>23</a:t>
                      </a:r>
                      <a:endParaRPr lang="ar-SA" sz="2000" b="1" dirty="0"/>
                    </a:p>
                  </a:txBody>
                  <a:tcPr/>
                </a:tc>
                <a:tc>
                  <a:txBody>
                    <a:bodyPr/>
                    <a:lstStyle/>
                    <a:p>
                      <a:pPr rtl="1"/>
                      <a:r>
                        <a:rPr lang="ar-SA" sz="2000" b="1" dirty="0" smtClean="0"/>
                        <a:t>42</a:t>
                      </a:r>
                      <a:endParaRPr lang="ar-SA" sz="2000" b="1" dirty="0"/>
                    </a:p>
                  </a:txBody>
                  <a:tcPr/>
                </a:tc>
                <a:tc>
                  <a:txBody>
                    <a:bodyPr/>
                    <a:lstStyle/>
                    <a:p>
                      <a:pPr rtl="1"/>
                      <a:r>
                        <a:rPr lang="ar-SA" sz="2000" b="1" dirty="0" smtClean="0"/>
                        <a:t>11</a:t>
                      </a:r>
                      <a:endParaRPr lang="ar-SA" sz="2000" b="1" dirty="0"/>
                    </a:p>
                  </a:txBody>
                  <a:tcPr/>
                </a:tc>
                <a:tc>
                  <a:txBody>
                    <a:bodyPr/>
                    <a:lstStyle/>
                    <a:p>
                      <a:pPr rtl="1"/>
                      <a:r>
                        <a:rPr lang="ar-SA" sz="2000" b="1" dirty="0" smtClean="0"/>
                        <a:t>-</a:t>
                      </a:r>
                      <a:endParaRPr lang="ar-SA" sz="2000" b="1" dirty="0"/>
                    </a:p>
                  </a:txBody>
                  <a:tcPr/>
                </a:tc>
              </a:tr>
            </a:tbl>
          </a:graphicData>
        </a:graphic>
      </p:graphicFrame>
      <p:sp>
        <p:nvSpPr>
          <p:cNvPr id="6" name="عنصر نائب للتاريخ 5"/>
          <p:cNvSpPr>
            <a:spLocks noGrp="1"/>
          </p:cNvSpPr>
          <p:nvPr>
            <p:ph type="dt" sz="quarter" idx="10"/>
          </p:nvPr>
        </p:nvSpPr>
        <p:spPr/>
        <p:txBody>
          <a:bodyPr/>
          <a:lstStyle/>
          <a:p>
            <a:pPr>
              <a:defRPr/>
            </a:pPr>
            <a:fld id="{CE4563C1-35E8-4DA7-8438-1D65196C57A8}" type="datetime1">
              <a:rPr lang="en-US"/>
              <a:pPr>
                <a:defRPr/>
              </a:pPr>
              <a:t>9/3/2012</a:t>
            </a:fld>
            <a:endParaRPr lang="en-US"/>
          </a:p>
        </p:txBody>
      </p:sp>
      <p:sp>
        <p:nvSpPr>
          <p:cNvPr id="7" name="عنصر نائب لرقم الشريحة 6"/>
          <p:cNvSpPr>
            <a:spLocks noGrp="1"/>
          </p:cNvSpPr>
          <p:nvPr>
            <p:ph type="sldNum" sz="quarter" idx="12"/>
          </p:nvPr>
        </p:nvSpPr>
        <p:spPr/>
        <p:txBody>
          <a:bodyPr/>
          <a:lstStyle/>
          <a:p>
            <a:pPr>
              <a:defRPr/>
            </a:pPr>
            <a:fld id="{FD7394F1-D83E-44DA-8010-C874EC06D610}" type="slidenum">
              <a:rPr lang="en-US"/>
              <a:pPr>
                <a:defRPr/>
              </a:pPr>
              <a:t>80</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1316038"/>
            <a:ext cx="7772400" cy="207962"/>
          </a:xfrm>
        </p:spPr>
        <p:txBody>
          <a:bodyPr/>
          <a:lstStyle/>
          <a:p>
            <a:pPr eaLnBrk="1" fontAlgn="auto" hangingPunct="1">
              <a:spcAft>
                <a:spcPts val="0"/>
              </a:spcAft>
              <a:defRPr/>
            </a:pPr>
            <a:endParaRPr lang="ar-SA"/>
          </a:p>
        </p:txBody>
      </p:sp>
      <p:sp>
        <p:nvSpPr>
          <p:cNvPr id="3" name="عنصر نائب للنص 2"/>
          <p:cNvSpPr>
            <a:spLocks noGrp="1"/>
          </p:cNvSpPr>
          <p:nvPr>
            <p:ph type="body" idx="1"/>
          </p:nvPr>
        </p:nvSpPr>
        <p:spPr>
          <a:xfrm>
            <a:off x="228600" y="609600"/>
            <a:ext cx="8461248" cy="5943600"/>
          </a:xfrm>
        </p:spPr>
        <p:style>
          <a:lnRef idx="1">
            <a:schemeClr val="accent1"/>
          </a:lnRef>
          <a:fillRef idx="2">
            <a:schemeClr val="accent1"/>
          </a:fillRef>
          <a:effectRef idx="1">
            <a:schemeClr val="accent1"/>
          </a:effectRef>
          <a:fontRef idx="minor">
            <a:schemeClr val="dk1"/>
          </a:fontRef>
        </p:style>
        <p:txBody>
          <a:bodyPr>
            <a:normAutofit/>
          </a:bodyPr>
          <a:lstStyle/>
          <a:p>
            <a:pPr algn="l" eaLnBrk="1" fontAlgn="auto" hangingPunct="1">
              <a:spcAft>
                <a:spcPts val="0"/>
              </a:spcAft>
              <a:buClr>
                <a:schemeClr val="accent3"/>
              </a:buClr>
              <a:buFont typeface="Wingdings 2"/>
              <a:buNone/>
              <a:defRPr/>
            </a:pPr>
            <a:r>
              <a:rPr lang="en-US" dirty="0" smtClean="0"/>
              <a:t>1\</a:t>
            </a:r>
            <a:r>
              <a:rPr lang="en-US" sz="4400" b="1" dirty="0" smtClean="0">
                <a:solidFill>
                  <a:schemeClr val="accent3">
                    <a:lumMod val="60000"/>
                    <a:lumOff val="40000"/>
                  </a:schemeClr>
                </a:solidFill>
              </a:rPr>
              <a:t> </a:t>
            </a:r>
            <a:r>
              <a:rPr lang="en-US" sz="4400" b="1" dirty="0" err="1" smtClean="0">
                <a:solidFill>
                  <a:schemeClr val="accent3">
                    <a:lumMod val="60000"/>
                    <a:lumOff val="40000"/>
                  </a:schemeClr>
                </a:solidFill>
              </a:rPr>
              <a:t>puckets</a:t>
            </a:r>
            <a:r>
              <a:rPr lang="en-US" sz="4400" b="1" dirty="0" smtClean="0">
                <a:solidFill>
                  <a:schemeClr val="accent3">
                    <a:lumMod val="60000"/>
                    <a:lumOff val="40000"/>
                  </a:schemeClr>
                </a:solidFill>
              </a:rPr>
              <a:t> 1</a:t>
            </a:r>
          </a:p>
          <a:p>
            <a:pPr algn="l" eaLnBrk="1" fontAlgn="auto" hangingPunct="1">
              <a:spcAft>
                <a:spcPts val="0"/>
              </a:spcAft>
              <a:buClr>
                <a:schemeClr val="accent3"/>
              </a:buClr>
              <a:buFont typeface="Wingdings 2"/>
              <a:buNone/>
              <a:defRPr/>
            </a:pPr>
            <a:r>
              <a:rPr lang="en-US" dirty="0" smtClean="0"/>
              <a:t>                                    </a:t>
            </a:r>
            <a:r>
              <a:rPr lang="en-US" sz="3600" dirty="0" smtClean="0">
                <a:solidFill>
                  <a:schemeClr val="bg1">
                    <a:lumMod val="95000"/>
                    <a:lumOff val="5000"/>
                  </a:schemeClr>
                </a:solidFill>
                <a:latin typeface="Arial Black" pitchFamily="34" charset="0"/>
              </a:rPr>
              <a:t>11,42,23,74,94,65,36,87,58,99</a:t>
            </a:r>
            <a:endParaRPr lang="ar-SA" sz="3600" dirty="0">
              <a:solidFill>
                <a:schemeClr val="bg1">
                  <a:lumMod val="95000"/>
                  <a:lumOff val="5000"/>
                </a:schemeClr>
              </a:solidFill>
              <a:latin typeface="Arial Black" pitchFamily="34" charset="0"/>
            </a:endParaRPr>
          </a:p>
        </p:txBody>
      </p:sp>
      <p:graphicFrame>
        <p:nvGraphicFramePr>
          <p:cNvPr id="4" name="جدول 3"/>
          <p:cNvGraphicFramePr>
            <a:graphicFrameLocks noGrp="1"/>
          </p:cNvGraphicFramePr>
          <p:nvPr/>
        </p:nvGraphicFramePr>
        <p:xfrm>
          <a:off x="609600" y="3962400"/>
          <a:ext cx="7924800" cy="1668780"/>
        </p:xfrm>
        <a:graphic>
          <a:graphicData uri="http://schemas.openxmlformats.org/drawingml/2006/table">
            <a:tbl>
              <a:tblPr rtl="1" firstRow="1" bandRow="1">
                <a:tableStyleId>{5C22544A-7EE6-4342-B048-85BDC9FD1C3A}</a:tableStyleId>
              </a:tblPr>
              <a:tblGrid>
                <a:gridCol w="737824"/>
                <a:gridCol w="847136"/>
                <a:gridCol w="792480"/>
                <a:gridCol w="792480"/>
                <a:gridCol w="792480"/>
                <a:gridCol w="792480"/>
                <a:gridCol w="792480"/>
                <a:gridCol w="792480"/>
                <a:gridCol w="792480"/>
                <a:gridCol w="792480"/>
              </a:tblGrid>
              <a:tr h="723900">
                <a:tc>
                  <a:txBody>
                    <a:bodyPr/>
                    <a:lstStyle/>
                    <a:p>
                      <a:pPr rtl="1"/>
                      <a:r>
                        <a:rPr lang="en-US" sz="3200" dirty="0" smtClean="0"/>
                        <a:t>9</a:t>
                      </a:r>
                      <a:endParaRPr lang="ar-SA" sz="3200" dirty="0"/>
                    </a:p>
                  </a:txBody>
                  <a:tcPr/>
                </a:tc>
                <a:tc>
                  <a:txBody>
                    <a:bodyPr/>
                    <a:lstStyle/>
                    <a:p>
                      <a:pPr rtl="1"/>
                      <a:r>
                        <a:rPr lang="en-US" sz="3200" dirty="0" smtClean="0"/>
                        <a:t>8</a:t>
                      </a:r>
                      <a:endParaRPr lang="ar-SA" sz="3200" dirty="0"/>
                    </a:p>
                  </a:txBody>
                  <a:tcPr/>
                </a:tc>
                <a:tc>
                  <a:txBody>
                    <a:bodyPr/>
                    <a:lstStyle/>
                    <a:p>
                      <a:pPr rtl="1"/>
                      <a:r>
                        <a:rPr lang="en-US" sz="3200" dirty="0" smtClean="0"/>
                        <a:t>7</a:t>
                      </a:r>
                      <a:endParaRPr lang="ar-SA" sz="3200" dirty="0"/>
                    </a:p>
                  </a:txBody>
                  <a:tcPr/>
                </a:tc>
                <a:tc>
                  <a:txBody>
                    <a:bodyPr/>
                    <a:lstStyle/>
                    <a:p>
                      <a:pPr rtl="1"/>
                      <a:r>
                        <a:rPr lang="en-US" sz="3200" dirty="0" smtClean="0"/>
                        <a:t>6</a:t>
                      </a:r>
                      <a:endParaRPr lang="ar-SA" sz="3200" dirty="0"/>
                    </a:p>
                  </a:txBody>
                  <a:tcPr/>
                </a:tc>
                <a:tc>
                  <a:txBody>
                    <a:bodyPr/>
                    <a:lstStyle/>
                    <a:p>
                      <a:pPr rtl="1"/>
                      <a:r>
                        <a:rPr lang="en-US" sz="3200" dirty="0" smtClean="0"/>
                        <a:t>5</a:t>
                      </a:r>
                      <a:endParaRPr lang="ar-SA" sz="3200" dirty="0"/>
                    </a:p>
                  </a:txBody>
                  <a:tcPr/>
                </a:tc>
                <a:tc>
                  <a:txBody>
                    <a:bodyPr/>
                    <a:lstStyle/>
                    <a:p>
                      <a:pPr rtl="1"/>
                      <a:r>
                        <a:rPr lang="en-US" sz="3200" dirty="0" smtClean="0"/>
                        <a:t>4</a:t>
                      </a:r>
                      <a:endParaRPr lang="ar-SA" sz="3200" dirty="0"/>
                    </a:p>
                  </a:txBody>
                  <a:tcPr/>
                </a:tc>
                <a:tc>
                  <a:txBody>
                    <a:bodyPr/>
                    <a:lstStyle/>
                    <a:p>
                      <a:pPr rtl="1"/>
                      <a:r>
                        <a:rPr lang="en-US" sz="3200" dirty="0" smtClean="0"/>
                        <a:t>3</a:t>
                      </a:r>
                      <a:endParaRPr lang="ar-SA" sz="3200" dirty="0"/>
                    </a:p>
                  </a:txBody>
                  <a:tcPr/>
                </a:tc>
                <a:tc>
                  <a:txBody>
                    <a:bodyPr/>
                    <a:lstStyle/>
                    <a:p>
                      <a:pPr rtl="1"/>
                      <a:r>
                        <a:rPr lang="en-US" sz="3200" dirty="0" smtClean="0"/>
                        <a:t>2</a:t>
                      </a:r>
                      <a:endParaRPr lang="ar-SA" sz="3200" dirty="0"/>
                    </a:p>
                  </a:txBody>
                  <a:tcPr/>
                </a:tc>
                <a:tc>
                  <a:txBody>
                    <a:bodyPr/>
                    <a:lstStyle/>
                    <a:p>
                      <a:pPr rtl="1"/>
                      <a:r>
                        <a:rPr lang="en-US" sz="3200" dirty="0" smtClean="0"/>
                        <a:t>1</a:t>
                      </a:r>
                      <a:endParaRPr lang="ar-SA" sz="3200" dirty="0"/>
                    </a:p>
                  </a:txBody>
                  <a:tcPr/>
                </a:tc>
                <a:tc>
                  <a:txBody>
                    <a:bodyPr/>
                    <a:lstStyle/>
                    <a:p>
                      <a:pPr rtl="1"/>
                      <a:r>
                        <a:rPr lang="en-US" sz="3200" dirty="0" smtClean="0"/>
                        <a:t>0</a:t>
                      </a:r>
                      <a:endParaRPr lang="ar-SA" sz="3200" dirty="0"/>
                    </a:p>
                  </a:txBody>
                  <a:tcPr/>
                </a:tc>
              </a:tr>
              <a:tr h="723900">
                <a:tc>
                  <a:txBody>
                    <a:bodyPr/>
                    <a:lstStyle/>
                    <a:p>
                      <a:pPr rtl="1"/>
                      <a:r>
                        <a:rPr lang="en-US" sz="2800" b="1" dirty="0" smtClean="0"/>
                        <a:t>94</a:t>
                      </a:r>
                    </a:p>
                    <a:p>
                      <a:pPr rtl="1"/>
                      <a:r>
                        <a:rPr lang="en-US" sz="2800" b="1" dirty="0" smtClean="0"/>
                        <a:t>99 </a:t>
                      </a:r>
                      <a:endParaRPr lang="ar-SA" sz="2800" b="1" dirty="0"/>
                    </a:p>
                  </a:txBody>
                  <a:tcPr/>
                </a:tc>
                <a:tc>
                  <a:txBody>
                    <a:bodyPr/>
                    <a:lstStyle/>
                    <a:p>
                      <a:pPr rtl="1"/>
                      <a:r>
                        <a:rPr lang="en-US" sz="2800" b="1" dirty="0" smtClean="0"/>
                        <a:t>87</a:t>
                      </a:r>
                      <a:endParaRPr lang="ar-SA" sz="2800" b="1" dirty="0"/>
                    </a:p>
                  </a:txBody>
                  <a:tcPr/>
                </a:tc>
                <a:tc>
                  <a:txBody>
                    <a:bodyPr/>
                    <a:lstStyle/>
                    <a:p>
                      <a:pPr rtl="1"/>
                      <a:r>
                        <a:rPr lang="en-US" sz="2800" b="1" dirty="0" smtClean="0"/>
                        <a:t>74</a:t>
                      </a:r>
                      <a:endParaRPr lang="ar-SA" sz="2800" b="1" dirty="0"/>
                    </a:p>
                  </a:txBody>
                  <a:tcPr/>
                </a:tc>
                <a:tc>
                  <a:txBody>
                    <a:bodyPr/>
                    <a:lstStyle/>
                    <a:p>
                      <a:pPr rtl="1"/>
                      <a:r>
                        <a:rPr lang="en-US" sz="2800" b="1" dirty="0" smtClean="0"/>
                        <a:t>65</a:t>
                      </a:r>
                      <a:endParaRPr lang="ar-SA" sz="2800" b="1" dirty="0"/>
                    </a:p>
                  </a:txBody>
                  <a:tcPr/>
                </a:tc>
                <a:tc>
                  <a:txBody>
                    <a:bodyPr/>
                    <a:lstStyle/>
                    <a:p>
                      <a:pPr rtl="1"/>
                      <a:r>
                        <a:rPr lang="en-US" sz="2800" b="1" dirty="0" smtClean="0"/>
                        <a:t>58</a:t>
                      </a:r>
                      <a:endParaRPr lang="ar-SA" sz="2800" b="1" dirty="0"/>
                    </a:p>
                  </a:txBody>
                  <a:tcPr/>
                </a:tc>
                <a:tc>
                  <a:txBody>
                    <a:bodyPr/>
                    <a:lstStyle/>
                    <a:p>
                      <a:pPr rtl="1"/>
                      <a:r>
                        <a:rPr lang="en-US" sz="2800" b="1" dirty="0" smtClean="0"/>
                        <a:t>42</a:t>
                      </a:r>
                      <a:endParaRPr lang="ar-SA" sz="2800" b="1" dirty="0"/>
                    </a:p>
                  </a:txBody>
                  <a:tcPr/>
                </a:tc>
                <a:tc>
                  <a:txBody>
                    <a:bodyPr/>
                    <a:lstStyle/>
                    <a:p>
                      <a:pPr rtl="1"/>
                      <a:r>
                        <a:rPr lang="en-US" sz="2800" b="1" dirty="0" smtClean="0"/>
                        <a:t>36</a:t>
                      </a:r>
                      <a:endParaRPr lang="ar-SA" sz="2800" b="1" dirty="0"/>
                    </a:p>
                  </a:txBody>
                  <a:tcPr/>
                </a:tc>
                <a:tc>
                  <a:txBody>
                    <a:bodyPr/>
                    <a:lstStyle/>
                    <a:p>
                      <a:pPr rtl="1"/>
                      <a:r>
                        <a:rPr lang="en-US" sz="2800" b="1" dirty="0" smtClean="0"/>
                        <a:t>23</a:t>
                      </a:r>
                      <a:endParaRPr lang="ar-SA" sz="2800" b="1" dirty="0"/>
                    </a:p>
                  </a:txBody>
                  <a:tcPr/>
                </a:tc>
                <a:tc>
                  <a:txBody>
                    <a:bodyPr/>
                    <a:lstStyle/>
                    <a:p>
                      <a:pPr rtl="1"/>
                      <a:r>
                        <a:rPr lang="en-US" sz="2800" b="1" dirty="0" smtClean="0"/>
                        <a:t>11</a:t>
                      </a:r>
                      <a:endParaRPr lang="ar-SA" sz="2800" b="1" dirty="0"/>
                    </a:p>
                  </a:txBody>
                  <a:tcPr/>
                </a:tc>
                <a:tc>
                  <a:txBody>
                    <a:bodyPr/>
                    <a:lstStyle/>
                    <a:p>
                      <a:pPr rtl="1"/>
                      <a:r>
                        <a:rPr lang="en-US" sz="2800" b="1" dirty="0" smtClean="0"/>
                        <a:t>-</a:t>
                      </a:r>
                      <a:endParaRPr lang="ar-SA" sz="2800" b="1" dirty="0"/>
                    </a:p>
                  </a:txBody>
                  <a:tcPr/>
                </a:tc>
              </a:tr>
            </a:tbl>
          </a:graphicData>
        </a:graphic>
      </p:graphicFrame>
      <p:sp>
        <p:nvSpPr>
          <p:cNvPr id="6" name="عنصر نائب للتاريخ 5"/>
          <p:cNvSpPr>
            <a:spLocks noGrp="1"/>
          </p:cNvSpPr>
          <p:nvPr>
            <p:ph type="dt" sz="quarter" idx="10"/>
          </p:nvPr>
        </p:nvSpPr>
        <p:spPr/>
        <p:txBody>
          <a:bodyPr/>
          <a:lstStyle/>
          <a:p>
            <a:pPr>
              <a:defRPr/>
            </a:pPr>
            <a:fld id="{BDDDC8A0-8C8F-4C30-B7F7-04D412C94A95}" type="datetime1">
              <a:rPr lang="en-US"/>
              <a:pPr>
                <a:defRPr/>
              </a:pPr>
              <a:t>9/3/2012</a:t>
            </a:fld>
            <a:endParaRPr lang="en-US"/>
          </a:p>
        </p:txBody>
      </p:sp>
      <p:sp>
        <p:nvSpPr>
          <p:cNvPr id="7" name="عنصر نائب لرقم الشريحة 6"/>
          <p:cNvSpPr>
            <a:spLocks noGrp="1"/>
          </p:cNvSpPr>
          <p:nvPr>
            <p:ph type="sldNum" sz="quarter" idx="12"/>
          </p:nvPr>
        </p:nvSpPr>
        <p:spPr/>
        <p:txBody>
          <a:bodyPr/>
          <a:lstStyle/>
          <a:p>
            <a:pPr>
              <a:defRPr/>
            </a:pPr>
            <a:fld id="{C0A5C5C7-B32A-4A91-B8A6-5773073A99C2}" type="slidenum">
              <a:rPr lang="en-US"/>
              <a:pPr>
                <a:defRPr/>
              </a:pPr>
              <a:t>81</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1316038"/>
            <a:ext cx="7772400" cy="131762"/>
          </a:xfrm>
        </p:spPr>
        <p:txBody>
          <a:bodyPr/>
          <a:lstStyle/>
          <a:p>
            <a:pPr eaLnBrk="1" fontAlgn="auto" hangingPunct="1">
              <a:spcAft>
                <a:spcPts val="0"/>
              </a:spcAft>
              <a:defRPr/>
            </a:pPr>
            <a:endParaRPr lang="ar-SA"/>
          </a:p>
        </p:txBody>
      </p:sp>
      <p:sp>
        <p:nvSpPr>
          <p:cNvPr id="3" name="عنصر نائب للنص 2"/>
          <p:cNvSpPr>
            <a:spLocks noGrp="1"/>
          </p:cNvSpPr>
          <p:nvPr>
            <p:ph type="body" idx="1"/>
          </p:nvPr>
        </p:nvSpPr>
        <p:spPr>
          <a:xfrm>
            <a:off x="536448" y="609600"/>
            <a:ext cx="8074152" cy="5867400"/>
          </a:xfrm>
        </p:spPr>
        <p:style>
          <a:lnRef idx="1">
            <a:schemeClr val="accent2"/>
          </a:lnRef>
          <a:fillRef idx="2">
            <a:schemeClr val="accent2"/>
          </a:fillRef>
          <a:effectRef idx="1">
            <a:schemeClr val="accent2"/>
          </a:effectRef>
          <a:fontRef idx="minor">
            <a:schemeClr val="dk1"/>
          </a:fontRef>
        </p:style>
        <p:txBody>
          <a:bodyPr>
            <a:normAutofit/>
          </a:bodyPr>
          <a:lstStyle/>
          <a:p>
            <a:pPr algn="l" eaLnBrk="1" fontAlgn="auto" hangingPunct="1">
              <a:spcAft>
                <a:spcPts val="0"/>
              </a:spcAft>
              <a:buClr>
                <a:schemeClr val="accent3"/>
              </a:buClr>
              <a:buFont typeface="Wingdings 2"/>
              <a:buNone/>
              <a:defRPr/>
            </a:pPr>
            <a:r>
              <a:rPr lang="en-US" sz="4800" b="1" dirty="0" smtClean="0">
                <a:solidFill>
                  <a:schemeClr val="accent3">
                    <a:lumMod val="60000"/>
                    <a:lumOff val="40000"/>
                  </a:schemeClr>
                </a:solidFill>
              </a:rPr>
              <a:t>1\ </a:t>
            </a:r>
            <a:r>
              <a:rPr lang="en-US" sz="4800" b="1" dirty="0" err="1" smtClean="0">
                <a:solidFill>
                  <a:schemeClr val="accent3">
                    <a:lumMod val="60000"/>
                    <a:lumOff val="40000"/>
                  </a:schemeClr>
                </a:solidFill>
              </a:rPr>
              <a:t>puckets</a:t>
            </a:r>
            <a:r>
              <a:rPr lang="en-US" sz="4800" b="1" dirty="0" smtClean="0">
                <a:solidFill>
                  <a:schemeClr val="accent3">
                    <a:lumMod val="60000"/>
                    <a:lumOff val="40000"/>
                  </a:schemeClr>
                </a:solidFill>
              </a:rPr>
              <a:t> 2</a:t>
            </a:r>
            <a:r>
              <a:rPr lang="ar-SA" sz="4800" b="1" dirty="0" smtClean="0">
                <a:solidFill>
                  <a:schemeClr val="accent3">
                    <a:lumMod val="60000"/>
                    <a:lumOff val="40000"/>
                  </a:schemeClr>
                </a:solidFill>
              </a:rPr>
              <a:t> </a:t>
            </a:r>
          </a:p>
          <a:p>
            <a:pPr algn="l" eaLnBrk="1" fontAlgn="auto" hangingPunct="1">
              <a:spcAft>
                <a:spcPts val="0"/>
              </a:spcAft>
              <a:buClr>
                <a:schemeClr val="accent3"/>
              </a:buClr>
              <a:buFont typeface="Wingdings 2"/>
              <a:buNone/>
              <a:defRPr/>
            </a:pPr>
            <a:r>
              <a:rPr lang="ar-SA" dirty="0" smtClean="0"/>
              <a:t>  </a:t>
            </a:r>
          </a:p>
          <a:p>
            <a:pPr algn="l" eaLnBrk="1" fontAlgn="auto" hangingPunct="1">
              <a:spcAft>
                <a:spcPts val="0"/>
              </a:spcAft>
              <a:buClr>
                <a:schemeClr val="accent3"/>
              </a:buClr>
              <a:buFont typeface="Wingdings 2"/>
              <a:buNone/>
              <a:defRPr/>
            </a:pPr>
            <a:r>
              <a:rPr lang="en-US" sz="6000" dirty="0" smtClean="0">
                <a:solidFill>
                  <a:schemeClr val="bg1">
                    <a:lumMod val="95000"/>
                    <a:lumOff val="5000"/>
                  </a:schemeClr>
                </a:solidFill>
                <a:latin typeface="Aharoni" pitchFamily="2" charset="-79"/>
                <a:cs typeface="Aharoni" pitchFamily="2" charset="-79"/>
              </a:rPr>
              <a:t>11,23,36,42,58,65,74,87,94,99</a:t>
            </a:r>
            <a:endParaRPr lang="ar-SA" sz="6000" dirty="0" smtClean="0">
              <a:solidFill>
                <a:schemeClr val="bg1">
                  <a:lumMod val="95000"/>
                  <a:lumOff val="5000"/>
                </a:schemeClr>
              </a:solidFill>
              <a:latin typeface="Aharoni" pitchFamily="2" charset="-79"/>
            </a:endParaRPr>
          </a:p>
          <a:p>
            <a:pPr algn="l" eaLnBrk="1" fontAlgn="auto" hangingPunct="1">
              <a:spcAft>
                <a:spcPts val="0"/>
              </a:spcAft>
              <a:buClr>
                <a:schemeClr val="accent3"/>
              </a:buClr>
              <a:buFont typeface="Wingdings 2"/>
              <a:buNone/>
              <a:defRPr/>
            </a:pPr>
            <a:endParaRPr lang="ar-SA" dirty="0"/>
          </a:p>
        </p:txBody>
      </p:sp>
      <p:sp>
        <p:nvSpPr>
          <p:cNvPr id="4" name="عنصر نائب للتاريخ 3"/>
          <p:cNvSpPr>
            <a:spLocks noGrp="1"/>
          </p:cNvSpPr>
          <p:nvPr>
            <p:ph type="dt" sz="quarter" idx="10"/>
          </p:nvPr>
        </p:nvSpPr>
        <p:spPr/>
        <p:txBody>
          <a:bodyPr/>
          <a:lstStyle/>
          <a:p>
            <a:pPr>
              <a:defRPr/>
            </a:pPr>
            <a:fld id="{15AB4C8E-3DDD-4C1C-B88F-00A239D8A8DF}" type="datetime1">
              <a:rPr lang="en-US"/>
              <a:pPr>
                <a:defRPr/>
              </a:pPr>
              <a:t>9/3/2012</a:t>
            </a:fld>
            <a:endParaRPr lang="en-US"/>
          </a:p>
        </p:txBody>
      </p:sp>
      <p:sp>
        <p:nvSpPr>
          <p:cNvPr id="5" name="عنصر نائب لرقم الشريحة 4"/>
          <p:cNvSpPr>
            <a:spLocks noGrp="1"/>
          </p:cNvSpPr>
          <p:nvPr>
            <p:ph type="sldNum" sz="quarter" idx="12"/>
          </p:nvPr>
        </p:nvSpPr>
        <p:spPr/>
        <p:txBody>
          <a:bodyPr/>
          <a:lstStyle/>
          <a:p>
            <a:pPr>
              <a:defRPr/>
            </a:pPr>
            <a:fld id="{C00EE4AB-1525-4DA0-AEE7-87C79382FB95}" type="slidenum">
              <a:rPr lang="en-US"/>
              <a:pPr>
                <a:defRPr/>
              </a:pPr>
              <a:t>82</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57150"/>
          </a:xfrm>
        </p:spPr>
        <p:txBody>
          <a:bodyPr>
            <a:normAutofit fontScale="90000"/>
          </a:bodyPr>
          <a:lstStyle/>
          <a:p>
            <a:pPr eaLnBrk="1" fontAlgn="auto" hangingPunct="1">
              <a:spcAft>
                <a:spcPts val="0"/>
              </a:spcAft>
              <a:defRPr/>
            </a:pPr>
            <a:endParaRPr lang="ar-SA" dirty="0"/>
          </a:p>
        </p:txBody>
      </p:sp>
      <p:sp>
        <p:nvSpPr>
          <p:cNvPr id="89091" name="عنصر نائب للمحتوى 2"/>
          <p:cNvSpPr>
            <a:spLocks noGrp="1"/>
          </p:cNvSpPr>
          <p:nvPr>
            <p:ph idx="1"/>
          </p:nvPr>
        </p:nvSpPr>
        <p:spPr>
          <a:xfrm>
            <a:off x="457200" y="609600"/>
            <a:ext cx="8229600" cy="5715000"/>
          </a:xfrm>
        </p:spPr>
        <p:txBody>
          <a:bodyPr/>
          <a:lstStyle/>
          <a:p>
            <a:pPr eaLnBrk="1" hangingPunct="1">
              <a:buFont typeface="Wingdings 2" pitchFamily="18" charset="2"/>
              <a:buNone/>
            </a:pPr>
            <a:r>
              <a:rPr lang="ar-SA" sz="3600" smtClean="0">
                <a:latin typeface="Aharoni" pitchFamily="2" charset="-79"/>
              </a:rPr>
              <a:t>وصف الخوارزمية:</a:t>
            </a:r>
            <a:endParaRPr lang="en-US" sz="3600" smtClean="0">
              <a:latin typeface="Aharoni" pitchFamily="2" charset="-79"/>
              <a:cs typeface="Aharoni" pitchFamily="2" charset="-79"/>
            </a:endParaRPr>
          </a:p>
          <a:p>
            <a:pPr eaLnBrk="1" hangingPunct="1"/>
            <a:r>
              <a:rPr lang="ar-SA" sz="3600" smtClean="0">
                <a:latin typeface="Aharoni" pitchFamily="2" charset="-79"/>
              </a:rPr>
              <a:t>نأخذ خانة الرقم المعني لكل الأرقام.</a:t>
            </a:r>
            <a:endParaRPr lang="en-US" sz="3600" smtClean="0">
              <a:latin typeface="Aharoni" pitchFamily="2" charset="-79"/>
              <a:cs typeface="Aharoni" pitchFamily="2" charset="-79"/>
            </a:endParaRPr>
          </a:p>
          <a:p>
            <a:pPr eaLnBrk="1" hangingPunct="1"/>
            <a:r>
              <a:rPr lang="ar-SA" sz="3600" smtClean="0">
                <a:latin typeface="Aharoni" pitchFamily="2" charset="-79"/>
              </a:rPr>
              <a:t>نفرز مجموعة الأرقام اعتمادا علي الخانة  ونجمع  الأرقم  المتشابهة في (</a:t>
            </a:r>
            <a:r>
              <a:rPr lang="en-US" sz="3600" smtClean="0">
                <a:latin typeface="Aharoni" pitchFamily="2" charset="-79"/>
                <a:cs typeface="Aharoni" pitchFamily="2" charset="-79"/>
              </a:rPr>
              <a:t>bucket</a:t>
            </a:r>
            <a:r>
              <a:rPr lang="ar-SA" sz="3600" smtClean="0">
                <a:latin typeface="Aharoni" pitchFamily="2" charset="-79"/>
              </a:rPr>
              <a:t>).</a:t>
            </a:r>
            <a:endParaRPr lang="en-US" sz="3600" smtClean="0">
              <a:latin typeface="Aharoni" pitchFamily="2" charset="-79"/>
              <a:cs typeface="Aharoni" pitchFamily="2" charset="-79"/>
            </a:endParaRPr>
          </a:p>
          <a:p>
            <a:pPr eaLnBrk="1" hangingPunct="1"/>
            <a:r>
              <a:rPr lang="ar-SA" sz="3600" smtClean="0">
                <a:latin typeface="Aharoni" pitchFamily="2" charset="-79"/>
              </a:rPr>
              <a:t>نجمع  كل (</a:t>
            </a:r>
            <a:r>
              <a:rPr lang="en-US" sz="3600" smtClean="0">
                <a:latin typeface="Aharoni" pitchFamily="2" charset="-79"/>
                <a:cs typeface="Aharoni" pitchFamily="2" charset="-79"/>
              </a:rPr>
              <a:t>bucket</a:t>
            </a:r>
            <a:r>
              <a:rPr lang="ar-SA" sz="3600" smtClean="0">
                <a:latin typeface="Aharoni" pitchFamily="2" charset="-79"/>
              </a:rPr>
              <a:t>)في (</a:t>
            </a:r>
            <a:r>
              <a:rPr lang="en-US" sz="3600" smtClean="0">
                <a:latin typeface="Aharoni" pitchFamily="2" charset="-79"/>
                <a:cs typeface="Aharoni" pitchFamily="2" charset="-79"/>
              </a:rPr>
              <a:t>sublest</a:t>
            </a:r>
            <a:r>
              <a:rPr lang="ar-SA" sz="3600" smtClean="0">
                <a:latin typeface="Aharoni" pitchFamily="2" charset="-79"/>
              </a:rPr>
              <a:t>) ونبدا الترتيب مرة أخرى اعتمادا علي الخانة الأخرى علي اليسار.</a:t>
            </a:r>
            <a:endParaRPr lang="en-US" sz="3600" smtClean="0">
              <a:latin typeface="Aharoni" pitchFamily="2" charset="-79"/>
              <a:cs typeface="Aharoni" pitchFamily="2" charset="-79"/>
            </a:endParaRPr>
          </a:p>
          <a:p>
            <a:pPr eaLnBrk="1" hangingPunct="1"/>
            <a:r>
              <a:rPr lang="ar-SA" sz="3600" smtClean="0">
                <a:latin typeface="Aharoni" pitchFamily="2" charset="-79"/>
              </a:rPr>
              <a:t>نجمع كل (</a:t>
            </a:r>
            <a:r>
              <a:rPr lang="en-US" sz="3600" smtClean="0">
                <a:latin typeface="Aharoni" pitchFamily="2" charset="-79"/>
                <a:cs typeface="Aharoni" pitchFamily="2" charset="-79"/>
              </a:rPr>
              <a:t>bucket</a:t>
            </a:r>
            <a:r>
              <a:rPr lang="ar-SA" sz="3600" smtClean="0">
                <a:latin typeface="Aharoni" pitchFamily="2" charset="-79"/>
              </a:rPr>
              <a:t>)بالترتيب.</a:t>
            </a:r>
            <a:endParaRPr lang="en-US" sz="3600" smtClean="0">
              <a:latin typeface="Aharoni" pitchFamily="2" charset="-79"/>
              <a:cs typeface="Aharoni" pitchFamily="2" charset="-79"/>
            </a:endParaRPr>
          </a:p>
          <a:p>
            <a:pPr eaLnBrk="1" hangingPunct="1"/>
            <a:r>
              <a:rPr lang="ar-SA" sz="3600" smtClean="0">
                <a:latin typeface="Aharoni" pitchFamily="2" charset="-79"/>
              </a:rPr>
              <a:t>نتوقف عندما يتم الترتيب.</a:t>
            </a:r>
            <a:endParaRPr lang="en-US" sz="3600" smtClean="0">
              <a:latin typeface="Aharoni" pitchFamily="2" charset="-79"/>
              <a:cs typeface="Aharoni" pitchFamily="2" charset="-79"/>
            </a:endParaRPr>
          </a:p>
          <a:p>
            <a:pPr eaLnBrk="1" hangingPunct="1"/>
            <a:endParaRPr lang="ar-SA" sz="3600" smtClean="0">
              <a:latin typeface="Aharoni" pitchFamily="2" charset="-79"/>
            </a:endParaRPr>
          </a:p>
        </p:txBody>
      </p:sp>
      <p:sp>
        <p:nvSpPr>
          <p:cNvPr id="4" name="عنصر نائب للتاريخ 3"/>
          <p:cNvSpPr>
            <a:spLocks noGrp="1"/>
          </p:cNvSpPr>
          <p:nvPr>
            <p:ph type="dt" sz="quarter" idx="10"/>
          </p:nvPr>
        </p:nvSpPr>
        <p:spPr/>
        <p:txBody>
          <a:bodyPr/>
          <a:lstStyle/>
          <a:p>
            <a:pPr>
              <a:defRPr/>
            </a:pPr>
            <a:endParaRPr lang="en-US" dirty="0"/>
          </a:p>
        </p:txBody>
      </p:sp>
      <p:sp>
        <p:nvSpPr>
          <p:cNvPr id="5" name="عنصر نائب للتذييل 4"/>
          <p:cNvSpPr>
            <a:spLocks noGrp="1"/>
          </p:cNvSpPr>
          <p:nvPr>
            <p:ph type="ftr" sz="quarter" idx="11"/>
          </p:nvPr>
        </p:nvSpPr>
        <p:spPr/>
        <p:txBody>
          <a:bodyPr/>
          <a:lstStyle/>
          <a:p>
            <a:pPr>
              <a:defRPr/>
            </a:pPr>
            <a:r>
              <a:rPr lang="ar-SA" smtClean="0"/>
              <a:t>خوارزمية الترتيب الاساسي</a:t>
            </a:r>
            <a:endParaRPr lang="en-US"/>
          </a:p>
        </p:txBody>
      </p:sp>
      <p:sp>
        <p:nvSpPr>
          <p:cNvPr id="6" name="عنصر نائب لرقم الشريحة 5"/>
          <p:cNvSpPr>
            <a:spLocks noGrp="1"/>
          </p:cNvSpPr>
          <p:nvPr>
            <p:ph type="sldNum" sz="quarter" idx="12"/>
          </p:nvPr>
        </p:nvSpPr>
        <p:spPr/>
        <p:txBody>
          <a:bodyPr/>
          <a:lstStyle/>
          <a:p>
            <a:pPr>
              <a:defRPr/>
            </a:pPr>
            <a:fld id="{12B8FB93-E2A2-490C-9031-89D71192C038}" type="slidenum">
              <a:rPr lang="en-US"/>
              <a:pPr>
                <a:defRPr/>
              </a:pPr>
              <a:t>83</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371600"/>
            <a:ext cx="8153400" cy="2438400"/>
          </a:xfrm>
        </p:spPr>
        <p:txBody>
          <a:bodyPr/>
          <a:lstStyle/>
          <a:p>
            <a:pPr eaLnBrk="1" fontAlgn="auto" hangingPunct="1">
              <a:spcAft>
                <a:spcPts val="0"/>
              </a:spcAft>
              <a:defRPr/>
            </a:pPr>
            <a:r>
              <a:rPr lang="ar-SA" smtClean="0"/>
              <a:t>واليك البرنامج مكتوب بلغة السي++:</a:t>
            </a:r>
            <a:endParaRPr lang="ar-SA" dirty="0"/>
          </a:p>
        </p:txBody>
      </p:sp>
      <p:sp>
        <p:nvSpPr>
          <p:cNvPr id="4" name="عنصر نائب للتاريخ 3"/>
          <p:cNvSpPr>
            <a:spLocks noGrp="1"/>
          </p:cNvSpPr>
          <p:nvPr>
            <p:ph type="dt" sz="quarter" idx="10"/>
          </p:nvPr>
        </p:nvSpPr>
        <p:spPr/>
        <p:txBody>
          <a:bodyPr/>
          <a:lstStyle/>
          <a:p>
            <a:pPr>
              <a:defRPr/>
            </a:pPr>
            <a:fld id="{A074E55D-090C-48C1-87E8-C8748B8B889F}" type="datetime1">
              <a:rPr lang="en-US"/>
              <a:pPr>
                <a:defRPr/>
              </a:pPr>
              <a:t>9/3/2012</a:t>
            </a:fld>
            <a:endParaRPr lang="en-US"/>
          </a:p>
        </p:txBody>
      </p:sp>
      <p:sp>
        <p:nvSpPr>
          <p:cNvPr id="5" name="عنصر نائب لرقم الشريحة 4"/>
          <p:cNvSpPr>
            <a:spLocks noGrp="1"/>
          </p:cNvSpPr>
          <p:nvPr>
            <p:ph type="sldNum" sz="quarter" idx="12"/>
          </p:nvPr>
        </p:nvSpPr>
        <p:spPr/>
        <p:txBody>
          <a:bodyPr/>
          <a:lstStyle/>
          <a:p>
            <a:pPr>
              <a:defRPr/>
            </a:pPr>
            <a:fld id="{B58A78C7-7425-4012-8328-BEE78FD5D5FE}" type="slidenum">
              <a:rPr lang="en-US"/>
              <a:pPr>
                <a:defRPr/>
              </a:pPr>
              <a:t>84</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1316038"/>
            <a:ext cx="7772400" cy="55562"/>
          </a:xfrm>
        </p:spPr>
        <p:txBody>
          <a:bodyPr/>
          <a:lstStyle/>
          <a:p>
            <a:pPr eaLnBrk="1" fontAlgn="auto" hangingPunct="1">
              <a:spcAft>
                <a:spcPts val="0"/>
              </a:spcAft>
              <a:defRPr/>
            </a:pPr>
            <a:endParaRPr lang="ar-SA"/>
          </a:p>
        </p:txBody>
      </p:sp>
      <p:sp>
        <p:nvSpPr>
          <p:cNvPr id="3" name="عنصر نائب للنص 2"/>
          <p:cNvSpPr>
            <a:spLocks noGrp="1"/>
          </p:cNvSpPr>
          <p:nvPr>
            <p:ph type="body"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#include &lt;</a:t>
            </a:r>
            <a:r>
              <a:rPr lang="en-US" sz="2500" b="1" dirty="0" err="1" smtClean="0">
                <a:solidFill>
                  <a:schemeClr val="bg1">
                    <a:lumMod val="95000"/>
                    <a:lumOff val="5000"/>
                  </a:schemeClr>
                </a:solidFill>
              </a:rPr>
              <a:t>iostream</a:t>
            </a:r>
            <a:r>
              <a:rPr lang="en-US" sz="2500" b="1" dirty="0" smtClean="0">
                <a:solidFill>
                  <a:schemeClr val="bg1">
                    <a:lumMod val="95000"/>
                    <a:lumOff val="5000"/>
                  </a:schemeClr>
                </a:solidFill>
              </a:rPr>
              <a:t>&gt;</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#include &lt;vector&gt;</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#include &lt;</a:t>
            </a:r>
            <a:r>
              <a:rPr lang="en-US" sz="2500" b="1" dirty="0" err="1" smtClean="0">
                <a:solidFill>
                  <a:schemeClr val="bg1">
                    <a:lumMod val="95000"/>
                    <a:lumOff val="5000"/>
                  </a:schemeClr>
                </a:solidFill>
              </a:rPr>
              <a:t>math.h</a:t>
            </a:r>
            <a:r>
              <a:rPr lang="en-US" sz="2500" b="1" dirty="0" smtClean="0">
                <a:solidFill>
                  <a:schemeClr val="bg1">
                    <a:lumMod val="95000"/>
                    <a:lumOff val="5000"/>
                  </a:schemeClr>
                </a:solidFill>
              </a:rPr>
              <a:t>&gt;</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using namespace std;</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void </a:t>
            </a:r>
            <a:r>
              <a:rPr lang="en-US" sz="2500" b="1" dirty="0" err="1" smtClean="0">
                <a:solidFill>
                  <a:schemeClr val="bg1">
                    <a:lumMod val="95000"/>
                    <a:lumOff val="5000"/>
                  </a:schemeClr>
                </a:solidFill>
              </a:rPr>
              <a:t>printSorted</a:t>
            </a:r>
            <a:r>
              <a:rPr lang="en-US" sz="2500" b="1" dirty="0" smtClean="0">
                <a:solidFill>
                  <a:schemeClr val="bg1">
                    <a:lumMod val="95000"/>
                    <a:lumOff val="5000"/>
                  </a:schemeClr>
                </a:solidFill>
              </a:rPr>
              <a:t>(</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x[], </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length);</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vector &lt; vector &lt;</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&gt; &gt; buckets;</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void </a:t>
            </a:r>
            <a:r>
              <a:rPr lang="en-US" sz="2500" b="1" dirty="0" err="1" smtClean="0">
                <a:solidFill>
                  <a:schemeClr val="bg1">
                    <a:lumMod val="95000"/>
                    <a:lumOff val="5000"/>
                  </a:schemeClr>
                </a:solidFill>
              </a:rPr>
              <a:t>radixSort</a:t>
            </a:r>
            <a:r>
              <a:rPr lang="en-US" sz="2500" b="1" dirty="0" smtClean="0">
                <a:solidFill>
                  <a:schemeClr val="bg1">
                    <a:lumMod val="95000"/>
                    <a:lumOff val="5000"/>
                  </a:schemeClr>
                </a:solidFill>
              </a:rPr>
              <a:t>(</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x[],</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length)</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temp;</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m=0;                                                       </a:t>
            </a:r>
            <a:r>
              <a:rPr lang="en-US" sz="33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max=x[0];                                                        </a:t>
            </a:r>
            <a:r>
              <a:rPr lang="en-US" sz="3300" b="1" dirty="0" smtClean="0">
                <a:solidFill>
                  <a:schemeClr val="bg1">
                    <a:lumMod val="95000"/>
                    <a:lumOff val="5000"/>
                  </a:schemeClr>
                </a:solidFill>
              </a:rPr>
              <a:t> </a:t>
            </a:r>
            <a:endParaRPr lang="en-US" sz="2500" b="1" dirty="0" smtClean="0">
              <a:solidFill>
                <a:schemeClr val="bg1">
                  <a:lumMod val="95000"/>
                  <a:lumOff val="5000"/>
                </a:schemeClr>
              </a:solidFill>
            </a:endParaRP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 storing maximum of the array in max variable</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for(</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=0; </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&lt; length; </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if(max &lt; x[</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max = x[</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the obtained maximum is decides the number of times the for loop below iterates</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//Begin Radix Sort</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for(</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a:t>
            </a:r>
            <a:r>
              <a:rPr lang="en-US" sz="2500" b="1" dirty="0" err="1" smtClean="0">
                <a:solidFill>
                  <a:schemeClr val="bg1">
                    <a:lumMod val="95000"/>
                    <a:lumOff val="5000"/>
                  </a:schemeClr>
                </a:solidFill>
              </a:rPr>
              <a:t>i</a:t>
            </a:r>
            <a:r>
              <a:rPr lang="en-US" sz="2500" b="1" dirty="0" smtClean="0">
                <a:solidFill>
                  <a:schemeClr val="bg1">
                    <a:lumMod val="95000"/>
                    <a:lumOff val="5000"/>
                  </a:schemeClr>
                </a:solidFill>
              </a:rPr>
              <a:t>=0; max!=0; max=max/10,i++)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//Determine which bucket each element should enter</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for(</a:t>
            </a:r>
            <a:r>
              <a:rPr lang="en-US" sz="2500" b="1" dirty="0" err="1" smtClean="0">
                <a:solidFill>
                  <a:schemeClr val="bg1">
                    <a:lumMod val="95000"/>
                    <a:lumOff val="5000"/>
                  </a:schemeClr>
                </a:solidFill>
              </a:rPr>
              <a:t>int</a:t>
            </a:r>
            <a:r>
              <a:rPr lang="en-US" sz="2500" b="1" dirty="0" smtClean="0">
                <a:solidFill>
                  <a:schemeClr val="bg1">
                    <a:lumMod val="95000"/>
                    <a:lumOff val="5000"/>
                  </a:schemeClr>
                </a:solidFill>
              </a:rPr>
              <a:t> j=0;j&lt;</a:t>
            </a:r>
            <a:r>
              <a:rPr lang="en-US" sz="2500" b="1" dirty="0" err="1" smtClean="0">
                <a:solidFill>
                  <a:schemeClr val="bg1">
                    <a:lumMod val="95000"/>
                    <a:lumOff val="5000"/>
                  </a:schemeClr>
                </a:solidFill>
              </a:rPr>
              <a:t>length;j</a:t>
            </a:r>
            <a:r>
              <a:rPr lang="en-US" sz="2500"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sz="2500" b="1" dirty="0" smtClean="0">
                <a:solidFill>
                  <a:schemeClr val="bg1">
                    <a:lumMod val="95000"/>
                    <a:lumOff val="5000"/>
                  </a:schemeClr>
                </a:solidFill>
              </a:rPr>
              <a:t>     </a:t>
            </a:r>
            <a:r>
              <a:rPr lang="en-US" dirty="0" smtClean="0">
                <a:solidFill>
                  <a:schemeClr val="bg1">
                    <a:lumMod val="95000"/>
                    <a:lumOff val="5000"/>
                  </a:schemeClr>
                </a:solidFill>
              </a:rPr>
              <a:t>   {</a:t>
            </a:r>
          </a:p>
          <a:p>
            <a:pPr algn="ctr" eaLnBrk="1" fontAlgn="auto" hangingPunct="1">
              <a:spcAft>
                <a:spcPts val="0"/>
              </a:spcAft>
              <a:buClr>
                <a:schemeClr val="accent3"/>
              </a:buClr>
              <a:buFont typeface="Wingdings 2"/>
              <a:buNone/>
              <a:defRPr/>
            </a:pPr>
            <a:endParaRPr lang="ar-SA" dirty="0">
              <a:solidFill>
                <a:schemeClr val="bg1">
                  <a:lumMod val="95000"/>
                  <a:lumOff val="5000"/>
                </a:schemeClr>
              </a:solidFill>
            </a:endParaRPr>
          </a:p>
        </p:txBody>
      </p:sp>
      <p:sp>
        <p:nvSpPr>
          <p:cNvPr id="7" name="عنصر نائب لرقم الشريحة 6"/>
          <p:cNvSpPr>
            <a:spLocks noGrp="1"/>
          </p:cNvSpPr>
          <p:nvPr>
            <p:ph type="sldNum" sz="quarter" idx="12"/>
          </p:nvPr>
        </p:nvSpPr>
        <p:spPr/>
        <p:txBody>
          <a:bodyPr/>
          <a:lstStyle/>
          <a:p>
            <a:pPr>
              <a:defRPr/>
            </a:pPr>
            <a:fld id="{206450C4-51EB-4F78-8DEA-0F172CF79B7B}" type="slidenum">
              <a:rPr lang="en-US"/>
              <a:pPr>
                <a:defRPr/>
              </a:pPr>
              <a:t>85</a:t>
            </a:fld>
            <a:endParaRPr lang="en-US"/>
          </a:p>
        </p:txBody>
      </p:sp>
      <p:sp>
        <p:nvSpPr>
          <p:cNvPr id="8" name="عنصر نائب للتذييل 7"/>
          <p:cNvSpPr>
            <a:spLocks noGrp="1"/>
          </p:cNvSpPr>
          <p:nvPr>
            <p:ph type="ftr" sz="quarter" idx="11"/>
          </p:nvPr>
        </p:nvSpPr>
        <p:spPr/>
        <p:txBody>
          <a:bodyPr/>
          <a:lstStyle/>
          <a:p>
            <a:pPr>
              <a:defRPr/>
            </a:pPr>
            <a:r>
              <a:rPr lang="ar-SA" smtClean="0"/>
              <a:t>خوارزمية الترتيب الاساسي</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800" decel="100000"/>
                                        <p:tgtEl>
                                          <p:spTgt spid="3">
                                            <p:txEl>
                                              <p:pRg st="4" end="4"/>
                                            </p:txEl>
                                          </p:spTgt>
                                        </p:tgtEl>
                                      </p:cBhvr>
                                    </p:animEffect>
                                    <p:anim calcmode="lin" valueType="num">
                                      <p:cBhvr>
                                        <p:cTn id="4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800" decel="100000"/>
                                        <p:tgtEl>
                                          <p:spTgt spid="3">
                                            <p:txEl>
                                              <p:pRg st="6" end="6"/>
                                            </p:txEl>
                                          </p:spTgt>
                                        </p:tgtEl>
                                      </p:cBhvr>
                                    </p:animEffect>
                                    <p:anim calcmode="lin" valueType="num">
                                      <p:cBhvr>
                                        <p:cTn id="5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800" decel="100000"/>
                                        <p:tgtEl>
                                          <p:spTgt spid="3">
                                            <p:txEl>
                                              <p:pRg st="7" end="7"/>
                                            </p:txEl>
                                          </p:spTgt>
                                        </p:tgtEl>
                                      </p:cBhvr>
                                    </p:animEffect>
                                    <p:anim calcmode="lin" valueType="num">
                                      <p:cBhvr>
                                        <p:cTn id="6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800" decel="100000"/>
                                        <p:tgtEl>
                                          <p:spTgt spid="3">
                                            <p:txEl>
                                              <p:pRg st="8" end="8"/>
                                            </p:txEl>
                                          </p:spTgt>
                                        </p:tgtEl>
                                      </p:cBhvr>
                                    </p:animEffect>
                                    <p:anim calcmode="lin" valueType="num">
                                      <p:cBhvr>
                                        <p:cTn id="7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800" decel="100000"/>
                                        <p:tgtEl>
                                          <p:spTgt spid="3">
                                            <p:txEl>
                                              <p:pRg st="9" end="9"/>
                                            </p:txEl>
                                          </p:spTgt>
                                        </p:tgtEl>
                                      </p:cBhvr>
                                    </p:animEffect>
                                    <p:anim calcmode="lin" valueType="num">
                                      <p:cBhvr>
                                        <p:cTn id="80"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800" decel="100000"/>
                                        <p:tgtEl>
                                          <p:spTgt spid="3">
                                            <p:txEl>
                                              <p:pRg st="10" end="10"/>
                                            </p:txEl>
                                          </p:spTgt>
                                        </p:tgtEl>
                                      </p:cBhvr>
                                    </p:animEffect>
                                    <p:anim calcmode="lin" valueType="num">
                                      <p:cBhvr>
                                        <p:cTn id="88"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Effect transition="in" filter="fade">
                                      <p:cBhvr>
                                        <p:cTn id="95" dur="800" decel="100000"/>
                                        <p:tgtEl>
                                          <p:spTgt spid="3">
                                            <p:txEl>
                                              <p:pRg st="11" end="11"/>
                                            </p:txEl>
                                          </p:spTgt>
                                        </p:tgtEl>
                                      </p:cBhvr>
                                    </p:animEffect>
                                    <p:anim calcmode="lin" valueType="num">
                                      <p:cBhvr>
                                        <p:cTn id="96" dur="8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3">
                                            <p:txEl>
                                              <p:pRg st="11" end="11"/>
                                            </p:txEl>
                                          </p:spTgt>
                                        </p:tgtEl>
                                        <p:attrNameLst>
                                          <p:attrName>ppt_y</p:attrName>
                                        </p:attrNameLst>
                                      </p:cBhvr>
                                      <p:tavLst>
                                        <p:tav tm="0">
                                          <p:val>
                                            <p:strVal val="#ppt_y+0.1"/>
                                          </p:val>
                                        </p:tav>
                                        <p:tav tm="100000">
                                          <p:val>
                                            <p:strVal val="#ppt_y"/>
                                          </p:val>
                                        </p:tav>
                                      </p:tavLst>
                                    </p:anim>
                                  </p:childTnLst>
                                </p:cTn>
                              </p:par>
                              <p:par>
                                <p:cTn id="101" presetID="30" presetClass="entr" presetSubtype="0" fill="hold" nodeType="with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Effect transition="in" filter="fade">
                                      <p:cBhvr>
                                        <p:cTn id="103" dur="800" decel="100000"/>
                                        <p:tgtEl>
                                          <p:spTgt spid="3">
                                            <p:txEl>
                                              <p:pRg st="12" end="12"/>
                                            </p:txEl>
                                          </p:spTgt>
                                        </p:tgtEl>
                                      </p:cBhvr>
                                    </p:animEffect>
                                    <p:anim calcmode="lin" valueType="num">
                                      <p:cBhvr>
                                        <p:cTn id="104" dur="800" decel="100000" fill="hold"/>
                                        <p:tgtEl>
                                          <p:spTgt spid="3">
                                            <p:txEl>
                                              <p:pRg st="12" end="12"/>
                                            </p:txEl>
                                          </p:spTgt>
                                        </p:tgtEl>
                                        <p:attrNameLst>
                                          <p:attrName>style.rotation</p:attrName>
                                        </p:attrNameLst>
                                      </p:cBhvr>
                                      <p:tavLst>
                                        <p:tav tm="0">
                                          <p:val>
                                            <p:fltVal val="-90"/>
                                          </p:val>
                                        </p:tav>
                                        <p:tav tm="100000">
                                          <p:val>
                                            <p:fltVal val="0"/>
                                          </p:val>
                                        </p:tav>
                                      </p:tavLst>
                                    </p:anim>
                                    <p:anim calcmode="lin" valueType="num">
                                      <p:cBhvr>
                                        <p:cTn id="105" dur="800" decel="100000" fill="hold"/>
                                        <p:tgtEl>
                                          <p:spTgt spid="3">
                                            <p:txEl>
                                              <p:pRg st="12" end="12"/>
                                            </p:tx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3">
                                            <p:txEl>
                                              <p:pRg st="12" end="12"/>
                                            </p:tx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3">
                                            <p:txEl>
                                              <p:pRg st="12" end="12"/>
                                            </p:tx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3">
                                            <p:txEl>
                                              <p:pRg st="12" end="12"/>
                                            </p:txEl>
                                          </p:spTgt>
                                        </p:tgtEl>
                                        <p:attrNameLst>
                                          <p:attrName>ppt_y</p:attrName>
                                        </p:attrNameLst>
                                      </p:cBhvr>
                                      <p:tavLst>
                                        <p:tav tm="0">
                                          <p:val>
                                            <p:strVal val="#ppt_y+0.1"/>
                                          </p:val>
                                        </p:tav>
                                        <p:tav tm="100000">
                                          <p:val>
                                            <p:strVal val="#ppt_y"/>
                                          </p:val>
                                        </p:tav>
                                      </p:tavLst>
                                    </p:anim>
                                  </p:childTnLst>
                                </p:cTn>
                              </p:par>
                              <p:par>
                                <p:cTn id="109" presetID="30" presetClass="entr" presetSubtype="0" fill="hold" nodeType="with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Effect transition="in" filter="fade">
                                      <p:cBhvr>
                                        <p:cTn id="111" dur="800" decel="100000"/>
                                        <p:tgtEl>
                                          <p:spTgt spid="3">
                                            <p:txEl>
                                              <p:pRg st="13" end="13"/>
                                            </p:txEl>
                                          </p:spTgt>
                                        </p:tgtEl>
                                      </p:cBhvr>
                                    </p:animEffect>
                                    <p:anim calcmode="lin" valueType="num">
                                      <p:cBhvr>
                                        <p:cTn id="112" dur="800" decel="100000" fill="hold"/>
                                        <p:tgtEl>
                                          <p:spTgt spid="3">
                                            <p:txEl>
                                              <p:pRg st="13" end="13"/>
                                            </p:txEl>
                                          </p:spTgt>
                                        </p:tgtEl>
                                        <p:attrNameLst>
                                          <p:attrName>style.rotation</p:attrName>
                                        </p:attrNameLst>
                                      </p:cBhvr>
                                      <p:tavLst>
                                        <p:tav tm="0">
                                          <p:val>
                                            <p:fltVal val="-90"/>
                                          </p:val>
                                        </p:tav>
                                        <p:tav tm="100000">
                                          <p:val>
                                            <p:fltVal val="0"/>
                                          </p:val>
                                        </p:tav>
                                      </p:tavLst>
                                    </p:anim>
                                    <p:anim calcmode="lin" valueType="num">
                                      <p:cBhvr>
                                        <p:cTn id="113" dur="800" decel="100000" fill="hold"/>
                                        <p:tgtEl>
                                          <p:spTgt spid="3">
                                            <p:txEl>
                                              <p:pRg st="13" end="13"/>
                                            </p:txEl>
                                          </p:spTgt>
                                        </p:tgtEl>
                                        <p:attrNameLst>
                                          <p:attrName>ppt_x</p:attrName>
                                        </p:attrNameLst>
                                      </p:cBhvr>
                                      <p:tavLst>
                                        <p:tav tm="0">
                                          <p:val>
                                            <p:strVal val="#ppt_x+0.4"/>
                                          </p:val>
                                        </p:tav>
                                        <p:tav tm="100000">
                                          <p:val>
                                            <p:strVal val="#ppt_x-0.05"/>
                                          </p:val>
                                        </p:tav>
                                      </p:tavLst>
                                    </p:anim>
                                    <p:anim calcmode="lin" valueType="num">
                                      <p:cBhvr>
                                        <p:cTn id="114" dur="800" decel="100000" fill="hold"/>
                                        <p:tgtEl>
                                          <p:spTgt spid="3">
                                            <p:txEl>
                                              <p:pRg st="13" end="13"/>
                                            </p:txEl>
                                          </p:spTgt>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3">
                                            <p:txEl>
                                              <p:pRg st="13" end="13"/>
                                            </p:txEl>
                                          </p:spTgt>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3">
                                            <p:txEl>
                                              <p:pRg st="13" end="13"/>
                                            </p:txEl>
                                          </p:spTgt>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3">
                                            <p:txEl>
                                              <p:pRg st="14" end="14"/>
                                            </p:txEl>
                                          </p:spTgt>
                                        </p:tgtEl>
                                        <p:attrNameLst>
                                          <p:attrName>style.visibility</p:attrName>
                                        </p:attrNameLst>
                                      </p:cBhvr>
                                      <p:to>
                                        <p:strVal val="visible"/>
                                      </p:to>
                                    </p:set>
                                    <p:animEffect transition="in" filter="fade">
                                      <p:cBhvr>
                                        <p:cTn id="119" dur="800" decel="100000"/>
                                        <p:tgtEl>
                                          <p:spTgt spid="3">
                                            <p:txEl>
                                              <p:pRg st="14" end="14"/>
                                            </p:txEl>
                                          </p:spTgt>
                                        </p:tgtEl>
                                      </p:cBhvr>
                                    </p:animEffect>
                                    <p:anim calcmode="lin" valueType="num">
                                      <p:cBhvr>
                                        <p:cTn id="120" dur="800" decel="100000" fill="hold"/>
                                        <p:tgtEl>
                                          <p:spTgt spid="3">
                                            <p:txEl>
                                              <p:pRg st="14" end="14"/>
                                            </p:txEl>
                                          </p:spTgt>
                                        </p:tgtEl>
                                        <p:attrNameLst>
                                          <p:attrName>style.rotation</p:attrName>
                                        </p:attrNameLst>
                                      </p:cBhvr>
                                      <p:tavLst>
                                        <p:tav tm="0">
                                          <p:val>
                                            <p:fltVal val="-90"/>
                                          </p:val>
                                        </p:tav>
                                        <p:tav tm="100000">
                                          <p:val>
                                            <p:fltVal val="0"/>
                                          </p:val>
                                        </p:tav>
                                      </p:tavLst>
                                    </p:anim>
                                    <p:anim calcmode="lin" valueType="num">
                                      <p:cBhvr>
                                        <p:cTn id="121" dur="800" decel="100000" fill="hold"/>
                                        <p:tgtEl>
                                          <p:spTgt spid="3">
                                            <p:txEl>
                                              <p:pRg st="14" end="14"/>
                                            </p:txEl>
                                          </p:spTgt>
                                        </p:tgtEl>
                                        <p:attrNameLst>
                                          <p:attrName>ppt_x</p:attrName>
                                        </p:attrNameLst>
                                      </p:cBhvr>
                                      <p:tavLst>
                                        <p:tav tm="0">
                                          <p:val>
                                            <p:strVal val="#ppt_x+0.4"/>
                                          </p:val>
                                        </p:tav>
                                        <p:tav tm="100000">
                                          <p:val>
                                            <p:strVal val="#ppt_x-0.05"/>
                                          </p:val>
                                        </p:tav>
                                      </p:tavLst>
                                    </p:anim>
                                    <p:anim calcmode="lin" valueType="num">
                                      <p:cBhvr>
                                        <p:cTn id="122" dur="800" decel="100000" fill="hold"/>
                                        <p:tgtEl>
                                          <p:spTgt spid="3">
                                            <p:txEl>
                                              <p:pRg st="14" end="14"/>
                                            </p:txEl>
                                          </p:spTgt>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3">
                                            <p:txEl>
                                              <p:pRg st="14" end="14"/>
                                            </p:txEl>
                                          </p:spTgt>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3">
                                            <p:txEl>
                                              <p:pRg st="14" end="14"/>
                                            </p:txEl>
                                          </p:spTgt>
                                        </p:tgtEl>
                                        <p:attrNameLst>
                                          <p:attrName>ppt_y</p:attrName>
                                        </p:attrNameLst>
                                      </p:cBhvr>
                                      <p:tavLst>
                                        <p:tav tm="0">
                                          <p:val>
                                            <p:strVal val="#ppt_y+0.1"/>
                                          </p:val>
                                        </p:tav>
                                        <p:tav tm="100000">
                                          <p:val>
                                            <p:strVal val="#ppt_y"/>
                                          </p:val>
                                        </p:tav>
                                      </p:tavLst>
                                    </p:anim>
                                  </p:childTnLst>
                                </p:cTn>
                              </p:par>
                              <p:par>
                                <p:cTn id="125" presetID="30" presetClass="entr" presetSubtype="0" fill="hold" nodeType="withEffect">
                                  <p:stCondLst>
                                    <p:cond delay="0"/>
                                  </p:stCondLst>
                                  <p:childTnLst>
                                    <p:set>
                                      <p:cBhvr>
                                        <p:cTn id="126" dur="1" fill="hold">
                                          <p:stCondLst>
                                            <p:cond delay="0"/>
                                          </p:stCondLst>
                                        </p:cTn>
                                        <p:tgtEl>
                                          <p:spTgt spid="3">
                                            <p:txEl>
                                              <p:pRg st="15" end="15"/>
                                            </p:txEl>
                                          </p:spTgt>
                                        </p:tgtEl>
                                        <p:attrNameLst>
                                          <p:attrName>style.visibility</p:attrName>
                                        </p:attrNameLst>
                                      </p:cBhvr>
                                      <p:to>
                                        <p:strVal val="visible"/>
                                      </p:to>
                                    </p:set>
                                    <p:animEffect transition="in" filter="fade">
                                      <p:cBhvr>
                                        <p:cTn id="127" dur="800" decel="100000"/>
                                        <p:tgtEl>
                                          <p:spTgt spid="3">
                                            <p:txEl>
                                              <p:pRg st="15" end="15"/>
                                            </p:txEl>
                                          </p:spTgt>
                                        </p:tgtEl>
                                      </p:cBhvr>
                                    </p:animEffect>
                                    <p:anim calcmode="lin" valueType="num">
                                      <p:cBhvr>
                                        <p:cTn id="128" dur="800" decel="100000" fill="hold"/>
                                        <p:tgtEl>
                                          <p:spTgt spid="3">
                                            <p:txEl>
                                              <p:pRg st="15" end="15"/>
                                            </p:txEl>
                                          </p:spTgt>
                                        </p:tgtEl>
                                        <p:attrNameLst>
                                          <p:attrName>style.rotation</p:attrName>
                                        </p:attrNameLst>
                                      </p:cBhvr>
                                      <p:tavLst>
                                        <p:tav tm="0">
                                          <p:val>
                                            <p:fltVal val="-90"/>
                                          </p:val>
                                        </p:tav>
                                        <p:tav tm="100000">
                                          <p:val>
                                            <p:fltVal val="0"/>
                                          </p:val>
                                        </p:tav>
                                      </p:tavLst>
                                    </p:anim>
                                    <p:anim calcmode="lin" valueType="num">
                                      <p:cBhvr>
                                        <p:cTn id="129" dur="800" decel="100000" fill="hold"/>
                                        <p:tgtEl>
                                          <p:spTgt spid="3">
                                            <p:txEl>
                                              <p:pRg st="15" end="15"/>
                                            </p:txEl>
                                          </p:spTgt>
                                        </p:tgtEl>
                                        <p:attrNameLst>
                                          <p:attrName>ppt_x</p:attrName>
                                        </p:attrNameLst>
                                      </p:cBhvr>
                                      <p:tavLst>
                                        <p:tav tm="0">
                                          <p:val>
                                            <p:strVal val="#ppt_x+0.4"/>
                                          </p:val>
                                        </p:tav>
                                        <p:tav tm="100000">
                                          <p:val>
                                            <p:strVal val="#ppt_x-0.05"/>
                                          </p:val>
                                        </p:tav>
                                      </p:tavLst>
                                    </p:anim>
                                    <p:anim calcmode="lin" valueType="num">
                                      <p:cBhvr>
                                        <p:cTn id="130" dur="800" decel="100000" fill="hold"/>
                                        <p:tgtEl>
                                          <p:spTgt spid="3">
                                            <p:txEl>
                                              <p:pRg st="15" end="15"/>
                                            </p:txEl>
                                          </p:spTgt>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3">
                                            <p:txEl>
                                              <p:pRg st="15" end="15"/>
                                            </p:txEl>
                                          </p:spTgt>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3">
                                            <p:txEl>
                                              <p:pRg st="15" end="15"/>
                                            </p:txEl>
                                          </p:spTgt>
                                        </p:tgtEl>
                                        <p:attrNameLst>
                                          <p:attrName>ppt_y</p:attrName>
                                        </p:attrNameLst>
                                      </p:cBhvr>
                                      <p:tavLst>
                                        <p:tav tm="0">
                                          <p:val>
                                            <p:strVal val="#ppt_y+0.1"/>
                                          </p:val>
                                        </p:tav>
                                        <p:tav tm="100000">
                                          <p:val>
                                            <p:strVal val="#ppt_y"/>
                                          </p:val>
                                        </p:tav>
                                      </p:tavLst>
                                    </p:anim>
                                  </p:childTnLst>
                                </p:cTn>
                              </p:par>
                              <p:par>
                                <p:cTn id="133" presetID="30" presetClass="entr" presetSubtype="0" fill="hold" nodeType="withEffect">
                                  <p:stCondLst>
                                    <p:cond delay="0"/>
                                  </p:stCondLst>
                                  <p:childTnLst>
                                    <p:set>
                                      <p:cBhvr>
                                        <p:cTn id="134" dur="1" fill="hold">
                                          <p:stCondLst>
                                            <p:cond delay="0"/>
                                          </p:stCondLst>
                                        </p:cTn>
                                        <p:tgtEl>
                                          <p:spTgt spid="3">
                                            <p:txEl>
                                              <p:pRg st="16" end="16"/>
                                            </p:txEl>
                                          </p:spTgt>
                                        </p:tgtEl>
                                        <p:attrNameLst>
                                          <p:attrName>style.visibility</p:attrName>
                                        </p:attrNameLst>
                                      </p:cBhvr>
                                      <p:to>
                                        <p:strVal val="visible"/>
                                      </p:to>
                                    </p:set>
                                    <p:animEffect transition="in" filter="fade">
                                      <p:cBhvr>
                                        <p:cTn id="135" dur="800" decel="100000"/>
                                        <p:tgtEl>
                                          <p:spTgt spid="3">
                                            <p:txEl>
                                              <p:pRg st="16" end="16"/>
                                            </p:txEl>
                                          </p:spTgt>
                                        </p:tgtEl>
                                      </p:cBhvr>
                                    </p:animEffect>
                                    <p:anim calcmode="lin" valueType="num">
                                      <p:cBhvr>
                                        <p:cTn id="136" dur="800" decel="100000" fill="hold"/>
                                        <p:tgtEl>
                                          <p:spTgt spid="3">
                                            <p:txEl>
                                              <p:pRg st="16" end="16"/>
                                            </p:txEl>
                                          </p:spTgt>
                                        </p:tgtEl>
                                        <p:attrNameLst>
                                          <p:attrName>style.rotation</p:attrName>
                                        </p:attrNameLst>
                                      </p:cBhvr>
                                      <p:tavLst>
                                        <p:tav tm="0">
                                          <p:val>
                                            <p:fltVal val="-90"/>
                                          </p:val>
                                        </p:tav>
                                        <p:tav tm="100000">
                                          <p:val>
                                            <p:fltVal val="0"/>
                                          </p:val>
                                        </p:tav>
                                      </p:tavLst>
                                    </p:anim>
                                    <p:anim calcmode="lin" valueType="num">
                                      <p:cBhvr>
                                        <p:cTn id="137" dur="800" decel="100000" fill="hold"/>
                                        <p:tgtEl>
                                          <p:spTgt spid="3">
                                            <p:txEl>
                                              <p:pRg st="16" end="16"/>
                                            </p:txEl>
                                          </p:spTgt>
                                        </p:tgtEl>
                                        <p:attrNameLst>
                                          <p:attrName>ppt_x</p:attrName>
                                        </p:attrNameLst>
                                      </p:cBhvr>
                                      <p:tavLst>
                                        <p:tav tm="0">
                                          <p:val>
                                            <p:strVal val="#ppt_x+0.4"/>
                                          </p:val>
                                        </p:tav>
                                        <p:tav tm="100000">
                                          <p:val>
                                            <p:strVal val="#ppt_x-0.05"/>
                                          </p:val>
                                        </p:tav>
                                      </p:tavLst>
                                    </p:anim>
                                    <p:anim calcmode="lin" valueType="num">
                                      <p:cBhvr>
                                        <p:cTn id="138" dur="800" decel="100000" fill="hold"/>
                                        <p:tgtEl>
                                          <p:spTgt spid="3">
                                            <p:txEl>
                                              <p:pRg st="16" end="16"/>
                                            </p:txEl>
                                          </p:spTgt>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3">
                                            <p:txEl>
                                              <p:pRg st="16" end="16"/>
                                            </p:txEl>
                                          </p:spTgt>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3">
                                            <p:txEl>
                                              <p:pRg st="16" end="16"/>
                                            </p:txEl>
                                          </p:spTgt>
                                        </p:tgtEl>
                                        <p:attrNameLst>
                                          <p:attrName>ppt_y</p:attrName>
                                        </p:attrNameLst>
                                      </p:cBhvr>
                                      <p:tavLst>
                                        <p:tav tm="0">
                                          <p:val>
                                            <p:strVal val="#ppt_y+0.1"/>
                                          </p:val>
                                        </p:tav>
                                        <p:tav tm="100000">
                                          <p:val>
                                            <p:strVal val="#ppt_y"/>
                                          </p:val>
                                        </p:tav>
                                      </p:tavLst>
                                    </p:anim>
                                  </p:childTnLst>
                                </p:cTn>
                              </p:par>
                              <p:par>
                                <p:cTn id="141" presetID="30" presetClass="entr" presetSubtype="0" fill="hold" nodeType="withEffect">
                                  <p:stCondLst>
                                    <p:cond delay="0"/>
                                  </p:stCondLst>
                                  <p:childTnLst>
                                    <p:set>
                                      <p:cBhvr>
                                        <p:cTn id="142" dur="1" fill="hold">
                                          <p:stCondLst>
                                            <p:cond delay="0"/>
                                          </p:stCondLst>
                                        </p:cTn>
                                        <p:tgtEl>
                                          <p:spTgt spid="3">
                                            <p:txEl>
                                              <p:pRg st="17" end="17"/>
                                            </p:txEl>
                                          </p:spTgt>
                                        </p:tgtEl>
                                        <p:attrNameLst>
                                          <p:attrName>style.visibility</p:attrName>
                                        </p:attrNameLst>
                                      </p:cBhvr>
                                      <p:to>
                                        <p:strVal val="visible"/>
                                      </p:to>
                                    </p:set>
                                    <p:animEffect transition="in" filter="fade">
                                      <p:cBhvr>
                                        <p:cTn id="143" dur="800" decel="100000"/>
                                        <p:tgtEl>
                                          <p:spTgt spid="3">
                                            <p:txEl>
                                              <p:pRg st="17" end="17"/>
                                            </p:txEl>
                                          </p:spTgt>
                                        </p:tgtEl>
                                      </p:cBhvr>
                                    </p:animEffect>
                                    <p:anim calcmode="lin" valueType="num">
                                      <p:cBhvr>
                                        <p:cTn id="144" dur="800" decel="100000" fill="hold"/>
                                        <p:tgtEl>
                                          <p:spTgt spid="3">
                                            <p:txEl>
                                              <p:pRg st="17" end="17"/>
                                            </p:txEl>
                                          </p:spTgt>
                                        </p:tgtEl>
                                        <p:attrNameLst>
                                          <p:attrName>style.rotation</p:attrName>
                                        </p:attrNameLst>
                                      </p:cBhvr>
                                      <p:tavLst>
                                        <p:tav tm="0">
                                          <p:val>
                                            <p:fltVal val="-90"/>
                                          </p:val>
                                        </p:tav>
                                        <p:tav tm="100000">
                                          <p:val>
                                            <p:fltVal val="0"/>
                                          </p:val>
                                        </p:tav>
                                      </p:tavLst>
                                    </p:anim>
                                    <p:anim calcmode="lin" valueType="num">
                                      <p:cBhvr>
                                        <p:cTn id="145" dur="800" decel="100000" fill="hold"/>
                                        <p:tgtEl>
                                          <p:spTgt spid="3">
                                            <p:txEl>
                                              <p:pRg st="17" end="17"/>
                                            </p:txEl>
                                          </p:spTgt>
                                        </p:tgtEl>
                                        <p:attrNameLst>
                                          <p:attrName>ppt_x</p:attrName>
                                        </p:attrNameLst>
                                      </p:cBhvr>
                                      <p:tavLst>
                                        <p:tav tm="0">
                                          <p:val>
                                            <p:strVal val="#ppt_x+0.4"/>
                                          </p:val>
                                        </p:tav>
                                        <p:tav tm="100000">
                                          <p:val>
                                            <p:strVal val="#ppt_x-0.05"/>
                                          </p:val>
                                        </p:tav>
                                      </p:tavLst>
                                    </p:anim>
                                    <p:anim calcmode="lin" valueType="num">
                                      <p:cBhvr>
                                        <p:cTn id="146" dur="800" decel="100000" fill="hold"/>
                                        <p:tgtEl>
                                          <p:spTgt spid="3">
                                            <p:txEl>
                                              <p:pRg st="17" end="17"/>
                                            </p:txEl>
                                          </p:spTgt>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3">
                                            <p:txEl>
                                              <p:pRg st="17" end="17"/>
                                            </p:txEl>
                                          </p:spTgt>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3">
                                            <p:txEl>
                                              <p:pRg st="17" end="17"/>
                                            </p:txEl>
                                          </p:spTgt>
                                        </p:tgtEl>
                                        <p:attrNameLst>
                                          <p:attrName>ppt_y</p:attrName>
                                        </p:attrNameLst>
                                      </p:cBhvr>
                                      <p:tavLst>
                                        <p:tav tm="0">
                                          <p:val>
                                            <p:strVal val="#ppt_y+0.1"/>
                                          </p:val>
                                        </p:tav>
                                        <p:tav tm="100000">
                                          <p:val>
                                            <p:strVal val="#ppt_y"/>
                                          </p:val>
                                        </p:tav>
                                      </p:tavLst>
                                    </p:anim>
                                  </p:childTnLst>
                                </p:cTn>
                              </p:par>
                              <p:par>
                                <p:cTn id="149" presetID="30" presetClass="entr" presetSubtype="0" fill="hold" nodeType="withEffect">
                                  <p:stCondLst>
                                    <p:cond delay="0"/>
                                  </p:stCondLst>
                                  <p:childTnLst>
                                    <p:set>
                                      <p:cBhvr>
                                        <p:cTn id="150" dur="1" fill="hold">
                                          <p:stCondLst>
                                            <p:cond delay="0"/>
                                          </p:stCondLst>
                                        </p:cTn>
                                        <p:tgtEl>
                                          <p:spTgt spid="3">
                                            <p:txEl>
                                              <p:pRg st="18" end="18"/>
                                            </p:txEl>
                                          </p:spTgt>
                                        </p:tgtEl>
                                        <p:attrNameLst>
                                          <p:attrName>style.visibility</p:attrName>
                                        </p:attrNameLst>
                                      </p:cBhvr>
                                      <p:to>
                                        <p:strVal val="visible"/>
                                      </p:to>
                                    </p:set>
                                    <p:animEffect transition="in" filter="fade">
                                      <p:cBhvr>
                                        <p:cTn id="151" dur="800" decel="100000"/>
                                        <p:tgtEl>
                                          <p:spTgt spid="3">
                                            <p:txEl>
                                              <p:pRg st="18" end="18"/>
                                            </p:txEl>
                                          </p:spTgt>
                                        </p:tgtEl>
                                      </p:cBhvr>
                                    </p:animEffect>
                                    <p:anim calcmode="lin" valueType="num">
                                      <p:cBhvr>
                                        <p:cTn id="152" dur="800" decel="100000" fill="hold"/>
                                        <p:tgtEl>
                                          <p:spTgt spid="3">
                                            <p:txEl>
                                              <p:pRg st="18" end="18"/>
                                            </p:txEl>
                                          </p:spTgt>
                                        </p:tgtEl>
                                        <p:attrNameLst>
                                          <p:attrName>style.rotation</p:attrName>
                                        </p:attrNameLst>
                                      </p:cBhvr>
                                      <p:tavLst>
                                        <p:tav tm="0">
                                          <p:val>
                                            <p:fltVal val="-90"/>
                                          </p:val>
                                        </p:tav>
                                        <p:tav tm="100000">
                                          <p:val>
                                            <p:fltVal val="0"/>
                                          </p:val>
                                        </p:tav>
                                      </p:tavLst>
                                    </p:anim>
                                    <p:anim calcmode="lin" valueType="num">
                                      <p:cBhvr>
                                        <p:cTn id="153" dur="800" decel="100000" fill="hold"/>
                                        <p:tgtEl>
                                          <p:spTgt spid="3">
                                            <p:txEl>
                                              <p:pRg st="18" end="18"/>
                                            </p:txEl>
                                          </p:spTgt>
                                        </p:tgtEl>
                                        <p:attrNameLst>
                                          <p:attrName>ppt_x</p:attrName>
                                        </p:attrNameLst>
                                      </p:cBhvr>
                                      <p:tavLst>
                                        <p:tav tm="0">
                                          <p:val>
                                            <p:strVal val="#ppt_x+0.4"/>
                                          </p:val>
                                        </p:tav>
                                        <p:tav tm="100000">
                                          <p:val>
                                            <p:strVal val="#ppt_x-0.05"/>
                                          </p:val>
                                        </p:tav>
                                      </p:tavLst>
                                    </p:anim>
                                    <p:anim calcmode="lin" valueType="num">
                                      <p:cBhvr>
                                        <p:cTn id="154" dur="800" decel="100000" fill="hold"/>
                                        <p:tgtEl>
                                          <p:spTgt spid="3">
                                            <p:txEl>
                                              <p:pRg st="18" end="18"/>
                                            </p:txEl>
                                          </p:spTgt>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3">
                                            <p:txEl>
                                              <p:pRg st="18" end="18"/>
                                            </p:txEl>
                                          </p:spTgt>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3">
                                            <p:txEl>
                                              <p:pRg st="18" end="18"/>
                                            </p:txEl>
                                          </p:spTgt>
                                        </p:tgtEl>
                                        <p:attrNameLst>
                                          <p:attrName>ppt_y</p:attrName>
                                        </p:attrNameLst>
                                      </p:cBhvr>
                                      <p:tavLst>
                                        <p:tav tm="0">
                                          <p:val>
                                            <p:strVal val="#ppt_y+0.1"/>
                                          </p:val>
                                        </p:tav>
                                        <p:tav tm="100000">
                                          <p:val>
                                            <p:strVal val="#ppt_y"/>
                                          </p:val>
                                        </p:tav>
                                      </p:tavLst>
                                    </p:anim>
                                  </p:childTnLst>
                                </p:cTn>
                              </p:par>
                              <p:par>
                                <p:cTn id="157" presetID="30" presetClass="entr" presetSubtype="0" fill="hold" nodeType="withEffect">
                                  <p:stCondLst>
                                    <p:cond delay="0"/>
                                  </p:stCondLst>
                                  <p:childTnLst>
                                    <p:set>
                                      <p:cBhvr>
                                        <p:cTn id="158" dur="1" fill="hold">
                                          <p:stCondLst>
                                            <p:cond delay="0"/>
                                          </p:stCondLst>
                                        </p:cTn>
                                        <p:tgtEl>
                                          <p:spTgt spid="3">
                                            <p:txEl>
                                              <p:pRg st="19" end="19"/>
                                            </p:txEl>
                                          </p:spTgt>
                                        </p:tgtEl>
                                        <p:attrNameLst>
                                          <p:attrName>style.visibility</p:attrName>
                                        </p:attrNameLst>
                                      </p:cBhvr>
                                      <p:to>
                                        <p:strVal val="visible"/>
                                      </p:to>
                                    </p:set>
                                    <p:animEffect transition="in" filter="fade">
                                      <p:cBhvr>
                                        <p:cTn id="159" dur="800" decel="100000"/>
                                        <p:tgtEl>
                                          <p:spTgt spid="3">
                                            <p:txEl>
                                              <p:pRg st="19" end="19"/>
                                            </p:txEl>
                                          </p:spTgt>
                                        </p:tgtEl>
                                      </p:cBhvr>
                                    </p:animEffect>
                                    <p:anim calcmode="lin" valueType="num">
                                      <p:cBhvr>
                                        <p:cTn id="160" dur="800" decel="100000" fill="hold"/>
                                        <p:tgtEl>
                                          <p:spTgt spid="3">
                                            <p:txEl>
                                              <p:pRg st="19" end="19"/>
                                            </p:txEl>
                                          </p:spTgt>
                                        </p:tgtEl>
                                        <p:attrNameLst>
                                          <p:attrName>style.rotation</p:attrName>
                                        </p:attrNameLst>
                                      </p:cBhvr>
                                      <p:tavLst>
                                        <p:tav tm="0">
                                          <p:val>
                                            <p:fltVal val="-90"/>
                                          </p:val>
                                        </p:tav>
                                        <p:tav tm="100000">
                                          <p:val>
                                            <p:fltVal val="0"/>
                                          </p:val>
                                        </p:tav>
                                      </p:tavLst>
                                    </p:anim>
                                    <p:anim calcmode="lin" valueType="num">
                                      <p:cBhvr>
                                        <p:cTn id="161" dur="800" decel="100000" fill="hold"/>
                                        <p:tgtEl>
                                          <p:spTgt spid="3">
                                            <p:txEl>
                                              <p:pRg st="19" end="19"/>
                                            </p:txEl>
                                          </p:spTgt>
                                        </p:tgtEl>
                                        <p:attrNameLst>
                                          <p:attrName>ppt_x</p:attrName>
                                        </p:attrNameLst>
                                      </p:cBhvr>
                                      <p:tavLst>
                                        <p:tav tm="0">
                                          <p:val>
                                            <p:strVal val="#ppt_x+0.4"/>
                                          </p:val>
                                        </p:tav>
                                        <p:tav tm="100000">
                                          <p:val>
                                            <p:strVal val="#ppt_x-0.05"/>
                                          </p:val>
                                        </p:tav>
                                      </p:tavLst>
                                    </p:anim>
                                    <p:anim calcmode="lin" valueType="num">
                                      <p:cBhvr>
                                        <p:cTn id="162" dur="800" decel="100000" fill="hold"/>
                                        <p:tgtEl>
                                          <p:spTgt spid="3">
                                            <p:txEl>
                                              <p:pRg st="19" end="19"/>
                                            </p:txEl>
                                          </p:spTgt>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3">
                                            <p:txEl>
                                              <p:pRg st="19" end="19"/>
                                            </p:txEl>
                                          </p:spTgt>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3">
                                            <p:txEl>
                                              <p:pRg st="19" end="19"/>
                                            </p:txEl>
                                          </p:spTgt>
                                        </p:tgtEl>
                                        <p:attrNameLst>
                                          <p:attrName>ppt_y</p:attrName>
                                        </p:attrNameLst>
                                      </p:cBhvr>
                                      <p:tavLst>
                                        <p:tav tm="0">
                                          <p:val>
                                            <p:strVal val="#ppt_y+0.1"/>
                                          </p:val>
                                        </p:tav>
                                        <p:tav tm="100000">
                                          <p:val>
                                            <p:strVal val="#ppt_y"/>
                                          </p:val>
                                        </p:tav>
                                      </p:tavLst>
                                    </p:anim>
                                  </p:childTnLst>
                                </p:cTn>
                              </p:par>
                              <p:par>
                                <p:cTn id="165" presetID="30" presetClass="entr" presetSubtype="0" fill="hold" nodeType="withEffect">
                                  <p:stCondLst>
                                    <p:cond delay="0"/>
                                  </p:stCondLst>
                                  <p:childTnLst>
                                    <p:set>
                                      <p:cBhvr>
                                        <p:cTn id="166" dur="1" fill="hold">
                                          <p:stCondLst>
                                            <p:cond delay="0"/>
                                          </p:stCondLst>
                                        </p:cTn>
                                        <p:tgtEl>
                                          <p:spTgt spid="3">
                                            <p:txEl>
                                              <p:pRg st="20" end="20"/>
                                            </p:txEl>
                                          </p:spTgt>
                                        </p:tgtEl>
                                        <p:attrNameLst>
                                          <p:attrName>style.visibility</p:attrName>
                                        </p:attrNameLst>
                                      </p:cBhvr>
                                      <p:to>
                                        <p:strVal val="visible"/>
                                      </p:to>
                                    </p:set>
                                    <p:animEffect transition="in" filter="fade">
                                      <p:cBhvr>
                                        <p:cTn id="167" dur="800" decel="100000"/>
                                        <p:tgtEl>
                                          <p:spTgt spid="3">
                                            <p:txEl>
                                              <p:pRg st="20" end="20"/>
                                            </p:txEl>
                                          </p:spTgt>
                                        </p:tgtEl>
                                      </p:cBhvr>
                                    </p:animEffect>
                                    <p:anim calcmode="lin" valueType="num">
                                      <p:cBhvr>
                                        <p:cTn id="168" dur="800" decel="100000" fill="hold"/>
                                        <p:tgtEl>
                                          <p:spTgt spid="3">
                                            <p:txEl>
                                              <p:pRg st="20" end="20"/>
                                            </p:txEl>
                                          </p:spTgt>
                                        </p:tgtEl>
                                        <p:attrNameLst>
                                          <p:attrName>style.rotation</p:attrName>
                                        </p:attrNameLst>
                                      </p:cBhvr>
                                      <p:tavLst>
                                        <p:tav tm="0">
                                          <p:val>
                                            <p:fltVal val="-90"/>
                                          </p:val>
                                        </p:tav>
                                        <p:tav tm="100000">
                                          <p:val>
                                            <p:fltVal val="0"/>
                                          </p:val>
                                        </p:tav>
                                      </p:tavLst>
                                    </p:anim>
                                    <p:anim calcmode="lin" valueType="num">
                                      <p:cBhvr>
                                        <p:cTn id="169" dur="800" decel="100000" fill="hold"/>
                                        <p:tgtEl>
                                          <p:spTgt spid="3">
                                            <p:txEl>
                                              <p:pRg st="20" end="20"/>
                                            </p:txEl>
                                          </p:spTgt>
                                        </p:tgtEl>
                                        <p:attrNameLst>
                                          <p:attrName>ppt_x</p:attrName>
                                        </p:attrNameLst>
                                      </p:cBhvr>
                                      <p:tavLst>
                                        <p:tav tm="0">
                                          <p:val>
                                            <p:strVal val="#ppt_x+0.4"/>
                                          </p:val>
                                        </p:tav>
                                        <p:tav tm="100000">
                                          <p:val>
                                            <p:strVal val="#ppt_x-0.05"/>
                                          </p:val>
                                        </p:tav>
                                      </p:tavLst>
                                    </p:anim>
                                    <p:anim calcmode="lin" valueType="num">
                                      <p:cBhvr>
                                        <p:cTn id="170" dur="800" decel="100000" fill="hold"/>
                                        <p:tgtEl>
                                          <p:spTgt spid="3">
                                            <p:txEl>
                                              <p:pRg st="20" end="20"/>
                                            </p:txEl>
                                          </p:spTgt>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3">
                                            <p:txEl>
                                              <p:pRg st="20" end="20"/>
                                            </p:txEl>
                                          </p:spTgt>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3">
                                            <p:txEl>
                                              <p:pRg st="20" end="20"/>
                                            </p:txEl>
                                          </p:spTgt>
                                        </p:tgtEl>
                                        <p:attrNameLst>
                                          <p:attrName>ppt_y</p:attrName>
                                        </p:attrNameLst>
                                      </p:cBhvr>
                                      <p:tavLst>
                                        <p:tav tm="0">
                                          <p:val>
                                            <p:strVal val="#ppt_y+0.1"/>
                                          </p:val>
                                        </p:tav>
                                        <p:tav tm="100000">
                                          <p:val>
                                            <p:strVal val="#ppt_y"/>
                                          </p:val>
                                        </p:tav>
                                      </p:tavLst>
                                    </p:anim>
                                  </p:childTnLst>
                                </p:cTn>
                              </p:par>
                              <p:par>
                                <p:cTn id="173" presetID="30" presetClass="entr" presetSubtype="0" fill="hold" nodeType="withEffect">
                                  <p:stCondLst>
                                    <p:cond delay="0"/>
                                  </p:stCondLst>
                                  <p:childTnLst>
                                    <p:set>
                                      <p:cBhvr>
                                        <p:cTn id="174" dur="1" fill="hold">
                                          <p:stCondLst>
                                            <p:cond delay="0"/>
                                          </p:stCondLst>
                                        </p:cTn>
                                        <p:tgtEl>
                                          <p:spTgt spid="3">
                                            <p:txEl>
                                              <p:pRg st="21" end="21"/>
                                            </p:txEl>
                                          </p:spTgt>
                                        </p:tgtEl>
                                        <p:attrNameLst>
                                          <p:attrName>style.visibility</p:attrName>
                                        </p:attrNameLst>
                                      </p:cBhvr>
                                      <p:to>
                                        <p:strVal val="visible"/>
                                      </p:to>
                                    </p:set>
                                    <p:animEffect transition="in" filter="fade">
                                      <p:cBhvr>
                                        <p:cTn id="175" dur="800" decel="100000"/>
                                        <p:tgtEl>
                                          <p:spTgt spid="3">
                                            <p:txEl>
                                              <p:pRg st="21" end="21"/>
                                            </p:txEl>
                                          </p:spTgt>
                                        </p:tgtEl>
                                      </p:cBhvr>
                                    </p:animEffect>
                                    <p:anim calcmode="lin" valueType="num">
                                      <p:cBhvr>
                                        <p:cTn id="176" dur="800" decel="100000" fill="hold"/>
                                        <p:tgtEl>
                                          <p:spTgt spid="3">
                                            <p:txEl>
                                              <p:pRg st="21" end="21"/>
                                            </p:txEl>
                                          </p:spTgt>
                                        </p:tgtEl>
                                        <p:attrNameLst>
                                          <p:attrName>style.rotation</p:attrName>
                                        </p:attrNameLst>
                                      </p:cBhvr>
                                      <p:tavLst>
                                        <p:tav tm="0">
                                          <p:val>
                                            <p:fltVal val="-90"/>
                                          </p:val>
                                        </p:tav>
                                        <p:tav tm="100000">
                                          <p:val>
                                            <p:fltVal val="0"/>
                                          </p:val>
                                        </p:tav>
                                      </p:tavLst>
                                    </p:anim>
                                    <p:anim calcmode="lin" valueType="num">
                                      <p:cBhvr>
                                        <p:cTn id="177" dur="800" decel="100000" fill="hold"/>
                                        <p:tgtEl>
                                          <p:spTgt spid="3">
                                            <p:txEl>
                                              <p:pRg st="21" end="21"/>
                                            </p:txEl>
                                          </p:spTgt>
                                        </p:tgtEl>
                                        <p:attrNameLst>
                                          <p:attrName>ppt_x</p:attrName>
                                        </p:attrNameLst>
                                      </p:cBhvr>
                                      <p:tavLst>
                                        <p:tav tm="0">
                                          <p:val>
                                            <p:strVal val="#ppt_x+0.4"/>
                                          </p:val>
                                        </p:tav>
                                        <p:tav tm="100000">
                                          <p:val>
                                            <p:strVal val="#ppt_x-0.05"/>
                                          </p:val>
                                        </p:tav>
                                      </p:tavLst>
                                    </p:anim>
                                    <p:anim calcmode="lin" valueType="num">
                                      <p:cBhvr>
                                        <p:cTn id="178" dur="800" decel="100000" fill="hold"/>
                                        <p:tgtEl>
                                          <p:spTgt spid="3">
                                            <p:txEl>
                                              <p:pRg st="21" end="21"/>
                                            </p:txEl>
                                          </p:spTgt>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3">
                                            <p:txEl>
                                              <p:pRg st="21" end="21"/>
                                            </p:txEl>
                                          </p:spTgt>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3">
                                            <p:txEl>
                                              <p:pRg st="21" end="21"/>
                                            </p:txEl>
                                          </p:spTgt>
                                        </p:tgtEl>
                                        <p:attrNameLst>
                                          <p:attrName>ppt_y</p:attrName>
                                        </p:attrNameLst>
                                      </p:cBhvr>
                                      <p:tavLst>
                                        <p:tav tm="0">
                                          <p:val>
                                            <p:strVal val="#ppt_y+0.1"/>
                                          </p:val>
                                        </p:tav>
                                        <p:tav tm="100000">
                                          <p:val>
                                            <p:strVal val="#ppt_y"/>
                                          </p:val>
                                        </p:tav>
                                      </p:tavLst>
                                    </p:anim>
                                  </p:childTnLst>
                                </p:cTn>
                              </p:par>
                              <p:par>
                                <p:cTn id="181" presetID="30" presetClass="entr" presetSubtype="0" fill="hold" nodeType="withEffect">
                                  <p:stCondLst>
                                    <p:cond delay="0"/>
                                  </p:stCondLst>
                                  <p:childTnLst>
                                    <p:set>
                                      <p:cBhvr>
                                        <p:cTn id="182" dur="1" fill="hold">
                                          <p:stCondLst>
                                            <p:cond delay="0"/>
                                          </p:stCondLst>
                                        </p:cTn>
                                        <p:tgtEl>
                                          <p:spTgt spid="3">
                                            <p:txEl>
                                              <p:pRg st="22" end="22"/>
                                            </p:txEl>
                                          </p:spTgt>
                                        </p:tgtEl>
                                        <p:attrNameLst>
                                          <p:attrName>style.visibility</p:attrName>
                                        </p:attrNameLst>
                                      </p:cBhvr>
                                      <p:to>
                                        <p:strVal val="visible"/>
                                      </p:to>
                                    </p:set>
                                    <p:animEffect transition="in" filter="fade">
                                      <p:cBhvr>
                                        <p:cTn id="183" dur="800" decel="100000"/>
                                        <p:tgtEl>
                                          <p:spTgt spid="3">
                                            <p:txEl>
                                              <p:pRg st="22" end="22"/>
                                            </p:txEl>
                                          </p:spTgt>
                                        </p:tgtEl>
                                      </p:cBhvr>
                                    </p:animEffect>
                                    <p:anim calcmode="lin" valueType="num">
                                      <p:cBhvr>
                                        <p:cTn id="184" dur="800" decel="100000" fill="hold"/>
                                        <p:tgtEl>
                                          <p:spTgt spid="3">
                                            <p:txEl>
                                              <p:pRg st="22" end="22"/>
                                            </p:txEl>
                                          </p:spTgt>
                                        </p:tgtEl>
                                        <p:attrNameLst>
                                          <p:attrName>style.rotation</p:attrName>
                                        </p:attrNameLst>
                                      </p:cBhvr>
                                      <p:tavLst>
                                        <p:tav tm="0">
                                          <p:val>
                                            <p:fltVal val="-90"/>
                                          </p:val>
                                        </p:tav>
                                        <p:tav tm="100000">
                                          <p:val>
                                            <p:fltVal val="0"/>
                                          </p:val>
                                        </p:tav>
                                      </p:tavLst>
                                    </p:anim>
                                    <p:anim calcmode="lin" valueType="num">
                                      <p:cBhvr>
                                        <p:cTn id="185" dur="800" decel="100000" fill="hold"/>
                                        <p:tgtEl>
                                          <p:spTgt spid="3">
                                            <p:txEl>
                                              <p:pRg st="22" end="22"/>
                                            </p:txEl>
                                          </p:spTgt>
                                        </p:tgtEl>
                                        <p:attrNameLst>
                                          <p:attrName>ppt_x</p:attrName>
                                        </p:attrNameLst>
                                      </p:cBhvr>
                                      <p:tavLst>
                                        <p:tav tm="0">
                                          <p:val>
                                            <p:strVal val="#ppt_x+0.4"/>
                                          </p:val>
                                        </p:tav>
                                        <p:tav tm="100000">
                                          <p:val>
                                            <p:strVal val="#ppt_x-0.05"/>
                                          </p:val>
                                        </p:tav>
                                      </p:tavLst>
                                    </p:anim>
                                    <p:anim calcmode="lin" valueType="num">
                                      <p:cBhvr>
                                        <p:cTn id="186" dur="800" decel="100000" fill="hold"/>
                                        <p:tgtEl>
                                          <p:spTgt spid="3">
                                            <p:txEl>
                                              <p:pRg st="22" end="22"/>
                                            </p:txEl>
                                          </p:spTgt>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3">
                                            <p:txEl>
                                              <p:pRg st="22" end="22"/>
                                            </p:txEl>
                                          </p:spTgt>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3">
                                            <p:txEl>
                                              <p:pRg st="22" end="22"/>
                                            </p:txEl>
                                          </p:spTgt>
                                        </p:tgtEl>
                                        <p:attrNameLst>
                                          <p:attrName>ppt_y</p:attrName>
                                        </p:attrNameLst>
                                      </p:cBhvr>
                                      <p:tavLst>
                                        <p:tav tm="0">
                                          <p:val>
                                            <p:strVal val="#ppt_y+0.1"/>
                                          </p:val>
                                        </p:tav>
                                        <p:tav tm="100000">
                                          <p:val>
                                            <p:strVal val="#ppt_y"/>
                                          </p:val>
                                        </p:tav>
                                      </p:tavLst>
                                    </p:anim>
                                  </p:childTnLst>
                                </p:cTn>
                              </p:par>
                              <p:par>
                                <p:cTn id="189" presetID="30" presetClass="entr" presetSubtype="0" fill="hold" nodeType="withEffect">
                                  <p:stCondLst>
                                    <p:cond delay="0"/>
                                  </p:stCondLst>
                                  <p:childTnLst>
                                    <p:set>
                                      <p:cBhvr>
                                        <p:cTn id="190" dur="1" fill="hold">
                                          <p:stCondLst>
                                            <p:cond delay="0"/>
                                          </p:stCondLst>
                                        </p:cTn>
                                        <p:tgtEl>
                                          <p:spTgt spid="3">
                                            <p:txEl>
                                              <p:pRg st="23" end="23"/>
                                            </p:txEl>
                                          </p:spTgt>
                                        </p:tgtEl>
                                        <p:attrNameLst>
                                          <p:attrName>style.visibility</p:attrName>
                                        </p:attrNameLst>
                                      </p:cBhvr>
                                      <p:to>
                                        <p:strVal val="visible"/>
                                      </p:to>
                                    </p:set>
                                    <p:animEffect transition="in" filter="fade">
                                      <p:cBhvr>
                                        <p:cTn id="191" dur="800" decel="100000"/>
                                        <p:tgtEl>
                                          <p:spTgt spid="3">
                                            <p:txEl>
                                              <p:pRg st="23" end="23"/>
                                            </p:txEl>
                                          </p:spTgt>
                                        </p:tgtEl>
                                      </p:cBhvr>
                                    </p:animEffect>
                                    <p:anim calcmode="lin" valueType="num">
                                      <p:cBhvr>
                                        <p:cTn id="192" dur="800" decel="100000" fill="hold"/>
                                        <p:tgtEl>
                                          <p:spTgt spid="3">
                                            <p:txEl>
                                              <p:pRg st="23" end="23"/>
                                            </p:txEl>
                                          </p:spTgt>
                                        </p:tgtEl>
                                        <p:attrNameLst>
                                          <p:attrName>style.rotation</p:attrName>
                                        </p:attrNameLst>
                                      </p:cBhvr>
                                      <p:tavLst>
                                        <p:tav tm="0">
                                          <p:val>
                                            <p:fltVal val="-90"/>
                                          </p:val>
                                        </p:tav>
                                        <p:tav tm="100000">
                                          <p:val>
                                            <p:fltVal val="0"/>
                                          </p:val>
                                        </p:tav>
                                      </p:tavLst>
                                    </p:anim>
                                    <p:anim calcmode="lin" valueType="num">
                                      <p:cBhvr>
                                        <p:cTn id="193" dur="800" decel="100000" fill="hold"/>
                                        <p:tgtEl>
                                          <p:spTgt spid="3">
                                            <p:txEl>
                                              <p:pRg st="23" end="23"/>
                                            </p:txEl>
                                          </p:spTgt>
                                        </p:tgtEl>
                                        <p:attrNameLst>
                                          <p:attrName>ppt_x</p:attrName>
                                        </p:attrNameLst>
                                      </p:cBhvr>
                                      <p:tavLst>
                                        <p:tav tm="0">
                                          <p:val>
                                            <p:strVal val="#ppt_x+0.4"/>
                                          </p:val>
                                        </p:tav>
                                        <p:tav tm="100000">
                                          <p:val>
                                            <p:strVal val="#ppt_x-0.05"/>
                                          </p:val>
                                        </p:tav>
                                      </p:tavLst>
                                    </p:anim>
                                    <p:anim calcmode="lin" valueType="num">
                                      <p:cBhvr>
                                        <p:cTn id="194" dur="800" decel="100000" fill="hold"/>
                                        <p:tgtEl>
                                          <p:spTgt spid="3">
                                            <p:txEl>
                                              <p:pRg st="23" end="23"/>
                                            </p:txEl>
                                          </p:spTgt>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3">
                                            <p:txEl>
                                              <p:pRg st="23" end="23"/>
                                            </p:txEl>
                                          </p:spTgt>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3">
                                            <p:txEl>
                                              <p:pRg st="23" end="23"/>
                                            </p:txEl>
                                          </p:spTgt>
                                        </p:tgtEl>
                                        <p:attrNameLst>
                                          <p:attrName>ppt_y</p:attrName>
                                        </p:attrNameLst>
                                      </p:cBhvr>
                                      <p:tavLst>
                                        <p:tav tm="0">
                                          <p:val>
                                            <p:strVal val="#ppt_y+0.1"/>
                                          </p:val>
                                        </p:tav>
                                        <p:tav tm="100000">
                                          <p:val>
                                            <p:strVal val="#ppt_y"/>
                                          </p:val>
                                        </p:tav>
                                      </p:tavLst>
                                    </p:anim>
                                  </p:childTnLst>
                                </p:cTn>
                              </p:par>
                              <p:par>
                                <p:cTn id="197" presetID="30" presetClass="entr" presetSubtype="0" fill="hold" nodeType="withEffect">
                                  <p:stCondLst>
                                    <p:cond delay="0"/>
                                  </p:stCondLst>
                                  <p:childTnLst>
                                    <p:set>
                                      <p:cBhvr>
                                        <p:cTn id="198" dur="1" fill="hold">
                                          <p:stCondLst>
                                            <p:cond delay="0"/>
                                          </p:stCondLst>
                                        </p:cTn>
                                        <p:tgtEl>
                                          <p:spTgt spid="3">
                                            <p:txEl>
                                              <p:pRg st="24" end="24"/>
                                            </p:txEl>
                                          </p:spTgt>
                                        </p:tgtEl>
                                        <p:attrNameLst>
                                          <p:attrName>style.visibility</p:attrName>
                                        </p:attrNameLst>
                                      </p:cBhvr>
                                      <p:to>
                                        <p:strVal val="visible"/>
                                      </p:to>
                                    </p:set>
                                    <p:animEffect transition="in" filter="fade">
                                      <p:cBhvr>
                                        <p:cTn id="199" dur="800" decel="100000"/>
                                        <p:tgtEl>
                                          <p:spTgt spid="3">
                                            <p:txEl>
                                              <p:pRg st="24" end="24"/>
                                            </p:txEl>
                                          </p:spTgt>
                                        </p:tgtEl>
                                      </p:cBhvr>
                                    </p:animEffect>
                                    <p:anim calcmode="lin" valueType="num">
                                      <p:cBhvr>
                                        <p:cTn id="200" dur="800" decel="100000" fill="hold"/>
                                        <p:tgtEl>
                                          <p:spTgt spid="3">
                                            <p:txEl>
                                              <p:pRg st="24" end="24"/>
                                            </p:txEl>
                                          </p:spTgt>
                                        </p:tgtEl>
                                        <p:attrNameLst>
                                          <p:attrName>style.rotation</p:attrName>
                                        </p:attrNameLst>
                                      </p:cBhvr>
                                      <p:tavLst>
                                        <p:tav tm="0">
                                          <p:val>
                                            <p:fltVal val="-90"/>
                                          </p:val>
                                        </p:tav>
                                        <p:tav tm="100000">
                                          <p:val>
                                            <p:fltVal val="0"/>
                                          </p:val>
                                        </p:tav>
                                      </p:tavLst>
                                    </p:anim>
                                    <p:anim calcmode="lin" valueType="num">
                                      <p:cBhvr>
                                        <p:cTn id="201" dur="800" decel="100000" fill="hold"/>
                                        <p:tgtEl>
                                          <p:spTgt spid="3">
                                            <p:txEl>
                                              <p:pRg st="24" end="24"/>
                                            </p:txEl>
                                          </p:spTgt>
                                        </p:tgtEl>
                                        <p:attrNameLst>
                                          <p:attrName>ppt_x</p:attrName>
                                        </p:attrNameLst>
                                      </p:cBhvr>
                                      <p:tavLst>
                                        <p:tav tm="0">
                                          <p:val>
                                            <p:strVal val="#ppt_x+0.4"/>
                                          </p:val>
                                        </p:tav>
                                        <p:tav tm="100000">
                                          <p:val>
                                            <p:strVal val="#ppt_x-0.05"/>
                                          </p:val>
                                        </p:tav>
                                      </p:tavLst>
                                    </p:anim>
                                    <p:anim calcmode="lin" valueType="num">
                                      <p:cBhvr>
                                        <p:cTn id="202" dur="800" decel="100000" fill="hold"/>
                                        <p:tgtEl>
                                          <p:spTgt spid="3">
                                            <p:txEl>
                                              <p:pRg st="24" end="24"/>
                                            </p:txEl>
                                          </p:spTgt>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3">
                                            <p:txEl>
                                              <p:pRg st="24" end="24"/>
                                            </p:txEl>
                                          </p:spTgt>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3">
                                            <p:txEl>
                                              <p:pRg st="24" end="24"/>
                                            </p:txEl>
                                          </p:spTgt>
                                        </p:tgtEl>
                                        <p:attrNameLst>
                                          <p:attrName>ppt_y</p:attrName>
                                        </p:attrNameLst>
                                      </p:cBhvr>
                                      <p:tavLst>
                                        <p:tav tm="0">
                                          <p:val>
                                            <p:strVal val="#ppt_y+0.1"/>
                                          </p:val>
                                        </p:tav>
                                        <p:tav tm="100000">
                                          <p:val>
                                            <p:strVal val="#ppt_y"/>
                                          </p:val>
                                        </p:tav>
                                      </p:tavLst>
                                    </p:anim>
                                  </p:childTnLst>
                                </p:cTn>
                              </p:par>
                              <p:par>
                                <p:cTn id="205" presetID="30" presetClass="entr" presetSubtype="0" fill="hold" nodeType="withEffect">
                                  <p:stCondLst>
                                    <p:cond delay="0"/>
                                  </p:stCondLst>
                                  <p:childTnLst>
                                    <p:set>
                                      <p:cBhvr>
                                        <p:cTn id="206" dur="1" fill="hold">
                                          <p:stCondLst>
                                            <p:cond delay="0"/>
                                          </p:stCondLst>
                                        </p:cTn>
                                        <p:tgtEl>
                                          <p:spTgt spid="3">
                                            <p:txEl>
                                              <p:pRg st="25" end="25"/>
                                            </p:txEl>
                                          </p:spTgt>
                                        </p:tgtEl>
                                        <p:attrNameLst>
                                          <p:attrName>style.visibility</p:attrName>
                                        </p:attrNameLst>
                                      </p:cBhvr>
                                      <p:to>
                                        <p:strVal val="visible"/>
                                      </p:to>
                                    </p:set>
                                    <p:animEffect transition="in" filter="fade">
                                      <p:cBhvr>
                                        <p:cTn id="207" dur="800" decel="100000"/>
                                        <p:tgtEl>
                                          <p:spTgt spid="3">
                                            <p:txEl>
                                              <p:pRg st="25" end="25"/>
                                            </p:txEl>
                                          </p:spTgt>
                                        </p:tgtEl>
                                      </p:cBhvr>
                                    </p:animEffect>
                                    <p:anim calcmode="lin" valueType="num">
                                      <p:cBhvr>
                                        <p:cTn id="208" dur="800" decel="100000" fill="hold"/>
                                        <p:tgtEl>
                                          <p:spTgt spid="3">
                                            <p:txEl>
                                              <p:pRg st="25" end="25"/>
                                            </p:txEl>
                                          </p:spTgt>
                                        </p:tgtEl>
                                        <p:attrNameLst>
                                          <p:attrName>style.rotation</p:attrName>
                                        </p:attrNameLst>
                                      </p:cBhvr>
                                      <p:tavLst>
                                        <p:tav tm="0">
                                          <p:val>
                                            <p:fltVal val="-90"/>
                                          </p:val>
                                        </p:tav>
                                        <p:tav tm="100000">
                                          <p:val>
                                            <p:fltVal val="0"/>
                                          </p:val>
                                        </p:tav>
                                      </p:tavLst>
                                    </p:anim>
                                    <p:anim calcmode="lin" valueType="num">
                                      <p:cBhvr>
                                        <p:cTn id="209" dur="800" decel="100000" fill="hold"/>
                                        <p:tgtEl>
                                          <p:spTgt spid="3">
                                            <p:txEl>
                                              <p:pRg st="25" end="25"/>
                                            </p:txEl>
                                          </p:spTgt>
                                        </p:tgtEl>
                                        <p:attrNameLst>
                                          <p:attrName>ppt_x</p:attrName>
                                        </p:attrNameLst>
                                      </p:cBhvr>
                                      <p:tavLst>
                                        <p:tav tm="0">
                                          <p:val>
                                            <p:strVal val="#ppt_x+0.4"/>
                                          </p:val>
                                        </p:tav>
                                        <p:tav tm="100000">
                                          <p:val>
                                            <p:strVal val="#ppt_x-0.05"/>
                                          </p:val>
                                        </p:tav>
                                      </p:tavLst>
                                    </p:anim>
                                    <p:anim calcmode="lin" valueType="num">
                                      <p:cBhvr>
                                        <p:cTn id="210" dur="800" decel="100000" fill="hold"/>
                                        <p:tgtEl>
                                          <p:spTgt spid="3">
                                            <p:txEl>
                                              <p:pRg st="25" end="25"/>
                                            </p:txEl>
                                          </p:spTgt>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3">
                                            <p:txEl>
                                              <p:pRg st="25" end="25"/>
                                            </p:txEl>
                                          </p:spTgt>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3">
                                            <p:txEl>
                                              <p:pRg st="25" end="25"/>
                                            </p:txEl>
                                          </p:spTgt>
                                        </p:tgtEl>
                                        <p:attrNameLst>
                                          <p:attrName>ppt_y</p:attrName>
                                        </p:attrNameLst>
                                      </p:cBhvr>
                                      <p:tavLst>
                                        <p:tav tm="0">
                                          <p:val>
                                            <p:strVal val="#ppt_y+0.1"/>
                                          </p:val>
                                        </p:tav>
                                        <p:tav tm="100000">
                                          <p:val>
                                            <p:strVal val="#ppt_y"/>
                                          </p:val>
                                        </p:tav>
                                      </p:tavLst>
                                    </p:anim>
                                  </p:childTnLst>
                                </p:cTn>
                              </p:par>
                              <p:par>
                                <p:cTn id="213" presetID="30" presetClass="entr" presetSubtype="0" fill="hold" nodeType="withEffect">
                                  <p:stCondLst>
                                    <p:cond delay="0"/>
                                  </p:stCondLst>
                                  <p:childTnLst>
                                    <p:set>
                                      <p:cBhvr>
                                        <p:cTn id="214" dur="1" fill="hold">
                                          <p:stCondLst>
                                            <p:cond delay="0"/>
                                          </p:stCondLst>
                                        </p:cTn>
                                        <p:tgtEl>
                                          <p:spTgt spid="3">
                                            <p:txEl>
                                              <p:pRg st="26" end="26"/>
                                            </p:txEl>
                                          </p:spTgt>
                                        </p:tgtEl>
                                        <p:attrNameLst>
                                          <p:attrName>style.visibility</p:attrName>
                                        </p:attrNameLst>
                                      </p:cBhvr>
                                      <p:to>
                                        <p:strVal val="visible"/>
                                      </p:to>
                                    </p:set>
                                    <p:animEffect transition="in" filter="fade">
                                      <p:cBhvr>
                                        <p:cTn id="215" dur="800" decel="100000"/>
                                        <p:tgtEl>
                                          <p:spTgt spid="3">
                                            <p:txEl>
                                              <p:pRg st="26" end="26"/>
                                            </p:txEl>
                                          </p:spTgt>
                                        </p:tgtEl>
                                      </p:cBhvr>
                                    </p:animEffect>
                                    <p:anim calcmode="lin" valueType="num">
                                      <p:cBhvr>
                                        <p:cTn id="216" dur="800" decel="100000" fill="hold"/>
                                        <p:tgtEl>
                                          <p:spTgt spid="3">
                                            <p:txEl>
                                              <p:pRg st="26" end="26"/>
                                            </p:txEl>
                                          </p:spTgt>
                                        </p:tgtEl>
                                        <p:attrNameLst>
                                          <p:attrName>style.rotation</p:attrName>
                                        </p:attrNameLst>
                                      </p:cBhvr>
                                      <p:tavLst>
                                        <p:tav tm="0">
                                          <p:val>
                                            <p:fltVal val="-90"/>
                                          </p:val>
                                        </p:tav>
                                        <p:tav tm="100000">
                                          <p:val>
                                            <p:fltVal val="0"/>
                                          </p:val>
                                        </p:tav>
                                      </p:tavLst>
                                    </p:anim>
                                    <p:anim calcmode="lin" valueType="num">
                                      <p:cBhvr>
                                        <p:cTn id="217" dur="800" decel="100000" fill="hold"/>
                                        <p:tgtEl>
                                          <p:spTgt spid="3">
                                            <p:txEl>
                                              <p:pRg st="26" end="26"/>
                                            </p:txEl>
                                          </p:spTgt>
                                        </p:tgtEl>
                                        <p:attrNameLst>
                                          <p:attrName>ppt_x</p:attrName>
                                        </p:attrNameLst>
                                      </p:cBhvr>
                                      <p:tavLst>
                                        <p:tav tm="0">
                                          <p:val>
                                            <p:strVal val="#ppt_x+0.4"/>
                                          </p:val>
                                        </p:tav>
                                        <p:tav tm="100000">
                                          <p:val>
                                            <p:strVal val="#ppt_x-0.05"/>
                                          </p:val>
                                        </p:tav>
                                      </p:tavLst>
                                    </p:anim>
                                    <p:anim calcmode="lin" valueType="num">
                                      <p:cBhvr>
                                        <p:cTn id="218" dur="800" decel="100000" fill="hold"/>
                                        <p:tgtEl>
                                          <p:spTgt spid="3">
                                            <p:txEl>
                                              <p:pRg st="26" end="26"/>
                                            </p:txEl>
                                          </p:spTgt>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3">
                                            <p:txEl>
                                              <p:pRg st="26" end="26"/>
                                            </p:txEl>
                                          </p:spTgt>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3">
                                            <p:txEl>
                                              <p:pRg st="26" end="26"/>
                                            </p:txEl>
                                          </p:spTgt>
                                        </p:tgtEl>
                                        <p:attrNameLst>
                                          <p:attrName>ppt_y</p:attrName>
                                        </p:attrNameLst>
                                      </p:cBhvr>
                                      <p:tavLst>
                                        <p:tav tm="0">
                                          <p:val>
                                            <p:strVal val="#ppt_y+0.1"/>
                                          </p:val>
                                        </p:tav>
                                        <p:tav tm="100000">
                                          <p:val>
                                            <p:strVal val="#ppt_y"/>
                                          </p:val>
                                        </p:tav>
                                      </p:tavLst>
                                    </p:anim>
                                  </p:childTnLst>
                                </p:cTn>
                              </p:par>
                              <p:par>
                                <p:cTn id="221" presetID="30" presetClass="entr" presetSubtype="0" fill="hold" nodeType="withEffect">
                                  <p:stCondLst>
                                    <p:cond delay="0"/>
                                  </p:stCondLst>
                                  <p:childTnLst>
                                    <p:set>
                                      <p:cBhvr>
                                        <p:cTn id="222" dur="1" fill="hold">
                                          <p:stCondLst>
                                            <p:cond delay="0"/>
                                          </p:stCondLst>
                                        </p:cTn>
                                        <p:tgtEl>
                                          <p:spTgt spid="3">
                                            <p:txEl>
                                              <p:pRg st="27" end="27"/>
                                            </p:txEl>
                                          </p:spTgt>
                                        </p:tgtEl>
                                        <p:attrNameLst>
                                          <p:attrName>style.visibility</p:attrName>
                                        </p:attrNameLst>
                                      </p:cBhvr>
                                      <p:to>
                                        <p:strVal val="visible"/>
                                      </p:to>
                                    </p:set>
                                    <p:animEffect transition="in" filter="fade">
                                      <p:cBhvr>
                                        <p:cTn id="223" dur="800" decel="100000"/>
                                        <p:tgtEl>
                                          <p:spTgt spid="3">
                                            <p:txEl>
                                              <p:pRg st="27" end="27"/>
                                            </p:txEl>
                                          </p:spTgt>
                                        </p:tgtEl>
                                      </p:cBhvr>
                                    </p:animEffect>
                                    <p:anim calcmode="lin" valueType="num">
                                      <p:cBhvr>
                                        <p:cTn id="224" dur="800" decel="100000" fill="hold"/>
                                        <p:tgtEl>
                                          <p:spTgt spid="3">
                                            <p:txEl>
                                              <p:pRg st="27" end="27"/>
                                            </p:txEl>
                                          </p:spTgt>
                                        </p:tgtEl>
                                        <p:attrNameLst>
                                          <p:attrName>style.rotation</p:attrName>
                                        </p:attrNameLst>
                                      </p:cBhvr>
                                      <p:tavLst>
                                        <p:tav tm="0">
                                          <p:val>
                                            <p:fltVal val="-90"/>
                                          </p:val>
                                        </p:tav>
                                        <p:tav tm="100000">
                                          <p:val>
                                            <p:fltVal val="0"/>
                                          </p:val>
                                        </p:tav>
                                      </p:tavLst>
                                    </p:anim>
                                    <p:anim calcmode="lin" valueType="num">
                                      <p:cBhvr>
                                        <p:cTn id="225" dur="800" decel="100000" fill="hold"/>
                                        <p:tgtEl>
                                          <p:spTgt spid="3">
                                            <p:txEl>
                                              <p:pRg st="27" end="27"/>
                                            </p:txEl>
                                          </p:spTgt>
                                        </p:tgtEl>
                                        <p:attrNameLst>
                                          <p:attrName>ppt_x</p:attrName>
                                        </p:attrNameLst>
                                      </p:cBhvr>
                                      <p:tavLst>
                                        <p:tav tm="0">
                                          <p:val>
                                            <p:strVal val="#ppt_x+0.4"/>
                                          </p:val>
                                        </p:tav>
                                        <p:tav tm="100000">
                                          <p:val>
                                            <p:strVal val="#ppt_x-0.05"/>
                                          </p:val>
                                        </p:tav>
                                      </p:tavLst>
                                    </p:anim>
                                    <p:anim calcmode="lin" valueType="num">
                                      <p:cBhvr>
                                        <p:cTn id="226" dur="800" decel="100000" fill="hold"/>
                                        <p:tgtEl>
                                          <p:spTgt spid="3">
                                            <p:txEl>
                                              <p:pRg st="27" end="27"/>
                                            </p:txEl>
                                          </p:spTgt>
                                        </p:tgtEl>
                                        <p:attrNameLst>
                                          <p:attrName>ppt_y</p:attrName>
                                        </p:attrNameLst>
                                      </p:cBhvr>
                                      <p:tavLst>
                                        <p:tav tm="0">
                                          <p:val>
                                            <p:strVal val="#ppt_y-0.4"/>
                                          </p:val>
                                        </p:tav>
                                        <p:tav tm="100000">
                                          <p:val>
                                            <p:strVal val="#ppt_y+0.1"/>
                                          </p:val>
                                        </p:tav>
                                      </p:tavLst>
                                    </p:anim>
                                    <p:anim calcmode="lin" valueType="num">
                                      <p:cBhvr>
                                        <p:cTn id="227" dur="200" accel="100000" fill="hold">
                                          <p:stCondLst>
                                            <p:cond delay="800"/>
                                          </p:stCondLst>
                                        </p:cTn>
                                        <p:tgtEl>
                                          <p:spTgt spid="3">
                                            <p:txEl>
                                              <p:pRg st="27" end="27"/>
                                            </p:txEl>
                                          </p:spTgt>
                                        </p:tgtEl>
                                        <p:attrNameLst>
                                          <p:attrName>ppt_x</p:attrName>
                                        </p:attrNameLst>
                                      </p:cBhvr>
                                      <p:tavLst>
                                        <p:tav tm="0">
                                          <p:val>
                                            <p:strVal val="#ppt_x-0.05"/>
                                          </p:val>
                                        </p:tav>
                                        <p:tav tm="100000">
                                          <p:val>
                                            <p:strVal val="#ppt_x"/>
                                          </p:val>
                                        </p:tav>
                                      </p:tavLst>
                                    </p:anim>
                                    <p:anim calcmode="lin" valueType="num">
                                      <p:cBhvr>
                                        <p:cTn id="228" dur="200" accel="100000" fill="hold">
                                          <p:stCondLst>
                                            <p:cond delay="800"/>
                                          </p:stCondLst>
                                        </p:cTn>
                                        <p:tgtEl>
                                          <p:spTgt spid="3">
                                            <p:txEl>
                                              <p:pRg st="27" end="2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1316038"/>
            <a:ext cx="7772400" cy="55562"/>
          </a:xfrm>
        </p:spPr>
        <p:txBody>
          <a:bodyPr/>
          <a:lstStyle/>
          <a:p>
            <a:pPr eaLnBrk="1" fontAlgn="auto" hangingPunct="1">
              <a:spcAft>
                <a:spcPts val="0"/>
              </a:spcAft>
              <a:defRPr/>
            </a:pPr>
            <a:endParaRPr lang="ar-SA"/>
          </a:p>
        </p:txBody>
      </p:sp>
      <p:sp>
        <p:nvSpPr>
          <p:cNvPr id="3" name="عنصر نائب للنص 2"/>
          <p:cNvSpPr>
            <a:spLocks noGrp="1"/>
          </p:cNvSpPr>
          <p:nvPr>
            <p:ph type="body"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temp=(</a:t>
            </a:r>
            <a:r>
              <a:rPr lang="en-US" b="1" dirty="0" err="1" smtClean="0">
                <a:solidFill>
                  <a:schemeClr val="bg1">
                    <a:lumMod val="95000"/>
                    <a:lumOff val="5000"/>
                  </a:schemeClr>
                </a:solidFill>
              </a:rPr>
              <a:t>int</a:t>
            </a:r>
            <a:r>
              <a:rPr lang="en-US" b="1" dirty="0" smtClean="0">
                <a:solidFill>
                  <a:schemeClr val="bg1">
                    <a:lumMod val="95000"/>
                    <a:lumOff val="5000"/>
                  </a:schemeClr>
                </a:solidFill>
              </a:rPr>
              <a:t>)((x[j])/</a:t>
            </a:r>
            <a:r>
              <a:rPr lang="en-US" b="1" dirty="0" err="1" smtClean="0">
                <a:solidFill>
                  <a:schemeClr val="bg1">
                    <a:lumMod val="95000"/>
                    <a:lumOff val="5000"/>
                  </a:schemeClr>
                </a:solidFill>
              </a:rPr>
              <a:t>pow</a:t>
            </a:r>
            <a:r>
              <a:rPr lang="en-US" b="1" dirty="0" smtClean="0">
                <a:solidFill>
                  <a:schemeClr val="bg1">
                    <a:lumMod val="95000"/>
                    <a:lumOff val="5000"/>
                  </a:schemeClr>
                </a:solidFill>
              </a:rPr>
              <a:t>(10,i))%10;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buckets[temp].</a:t>
            </a:r>
            <a:r>
              <a:rPr lang="en-US" b="1" dirty="0" err="1" smtClean="0">
                <a:solidFill>
                  <a:schemeClr val="bg1">
                    <a:lumMod val="95000"/>
                    <a:lumOff val="5000"/>
                  </a:schemeClr>
                </a:solidFill>
              </a:rPr>
              <a:t>push_back</a:t>
            </a:r>
            <a:r>
              <a:rPr lang="en-US" b="1" dirty="0" smtClean="0">
                <a:solidFill>
                  <a:schemeClr val="bg1">
                    <a:lumMod val="95000"/>
                    <a:lumOff val="5000"/>
                  </a:schemeClr>
                </a:solidFill>
              </a:rPr>
              <a:t>((x[j]));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//Transfer results of buckets back into main array</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for(</a:t>
            </a:r>
            <a:r>
              <a:rPr lang="en-US" b="1" dirty="0" err="1" smtClean="0">
                <a:solidFill>
                  <a:schemeClr val="bg1">
                    <a:lumMod val="95000"/>
                    <a:lumOff val="5000"/>
                  </a:schemeClr>
                </a:solidFill>
              </a:rPr>
              <a:t>int</a:t>
            </a:r>
            <a:r>
              <a:rPr lang="en-US" b="1" dirty="0" smtClean="0">
                <a:solidFill>
                  <a:schemeClr val="bg1">
                    <a:lumMod val="95000"/>
                    <a:lumOff val="5000"/>
                  </a:schemeClr>
                </a:solidFill>
              </a:rPr>
              <a:t> k=0;k&lt;10;k++)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for(</a:t>
            </a:r>
            <a:r>
              <a:rPr lang="en-US" b="1" dirty="0" err="1" smtClean="0">
                <a:solidFill>
                  <a:schemeClr val="bg1">
                    <a:lumMod val="95000"/>
                    <a:lumOff val="5000"/>
                  </a:schemeClr>
                </a:solidFill>
              </a:rPr>
              <a:t>int</a:t>
            </a:r>
            <a:r>
              <a:rPr lang="en-US" b="1" dirty="0" smtClean="0">
                <a:solidFill>
                  <a:schemeClr val="bg1">
                    <a:lumMod val="95000"/>
                    <a:lumOff val="5000"/>
                  </a:schemeClr>
                </a:solidFill>
              </a:rPr>
              <a:t> l=0;l&lt;buckets[k].size();l++)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x[m]=buckets[k][l];</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m++;</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//Clear previous bucket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buckets[k].clear();</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m=0;</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buckets.clear</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printSorted</a:t>
            </a:r>
            <a:r>
              <a:rPr lang="en-US" b="1" dirty="0" smtClean="0">
                <a:solidFill>
                  <a:schemeClr val="bg1">
                    <a:lumMod val="95000"/>
                    <a:lumOff val="5000"/>
                  </a:schemeClr>
                </a:solidFill>
              </a:rPr>
              <a:t>(</a:t>
            </a:r>
            <a:r>
              <a:rPr lang="en-US" b="1" dirty="0" err="1" smtClean="0">
                <a:solidFill>
                  <a:schemeClr val="bg1">
                    <a:lumMod val="95000"/>
                    <a:lumOff val="5000"/>
                  </a:schemeClr>
                </a:solidFill>
              </a:rPr>
              <a:t>x,length</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a:t>
            </a:r>
            <a:r>
              <a:rPr lang="en-US" b="1" dirty="0" err="1" smtClean="0">
                <a:solidFill>
                  <a:schemeClr val="bg1">
                    <a:lumMod val="95000"/>
                    <a:lumOff val="5000"/>
                  </a:schemeClr>
                </a:solidFill>
              </a:rPr>
              <a:t>nAbove</a:t>
            </a:r>
            <a:r>
              <a:rPr lang="en-US" b="1" dirty="0" smtClean="0">
                <a:solidFill>
                  <a:schemeClr val="bg1">
                    <a:lumMod val="95000"/>
                    <a:lumOff val="5000"/>
                  </a:schemeClr>
                </a:solidFill>
              </a:rPr>
              <a:t> is the sorted list.\n";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&lt;&lt;"Enter any character or number to exit!!\n";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cin</a:t>
            </a:r>
            <a:r>
              <a:rPr lang="en-US" b="1" dirty="0" smtClean="0">
                <a:solidFill>
                  <a:schemeClr val="bg1">
                    <a:lumMod val="95000"/>
                    <a:lumOff val="5000"/>
                  </a:schemeClr>
                </a:solidFill>
              </a:rPr>
              <a:t>&gt;&gt;temp;</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void </a:t>
            </a:r>
            <a:r>
              <a:rPr lang="en-US" b="1" dirty="0" err="1" smtClean="0">
                <a:solidFill>
                  <a:schemeClr val="bg1">
                    <a:lumMod val="95000"/>
                    <a:lumOff val="5000"/>
                  </a:schemeClr>
                </a:solidFill>
              </a:rPr>
              <a:t>printSorted</a:t>
            </a:r>
            <a:r>
              <a:rPr lang="en-US" b="1" dirty="0" smtClean="0">
                <a:solidFill>
                  <a:schemeClr val="bg1">
                    <a:lumMod val="95000"/>
                    <a:lumOff val="5000"/>
                  </a:schemeClr>
                </a:solidFill>
              </a:rPr>
              <a:t>(</a:t>
            </a:r>
            <a:r>
              <a:rPr lang="en-US" b="1" dirty="0" err="1" smtClean="0">
                <a:solidFill>
                  <a:schemeClr val="bg1">
                    <a:lumMod val="95000"/>
                    <a:lumOff val="5000"/>
                  </a:schemeClr>
                </a:solidFill>
              </a:rPr>
              <a:t>int</a:t>
            </a:r>
            <a:r>
              <a:rPr lang="en-US" b="1" dirty="0" smtClean="0">
                <a:solidFill>
                  <a:schemeClr val="bg1">
                    <a:lumMod val="95000"/>
                    <a:lumOff val="5000"/>
                  </a:schemeClr>
                </a:solidFill>
              </a:rPr>
              <a:t> x[], </a:t>
            </a:r>
            <a:r>
              <a:rPr lang="en-US" b="1" dirty="0" err="1" smtClean="0">
                <a:solidFill>
                  <a:schemeClr val="bg1">
                    <a:lumMod val="95000"/>
                    <a:lumOff val="5000"/>
                  </a:schemeClr>
                </a:solidFill>
              </a:rPr>
              <a:t>int</a:t>
            </a:r>
            <a:r>
              <a:rPr lang="en-US" b="1" dirty="0" smtClean="0">
                <a:solidFill>
                  <a:schemeClr val="bg1">
                    <a:lumMod val="95000"/>
                    <a:lumOff val="5000"/>
                  </a:schemeClr>
                </a:solidFill>
              </a:rPr>
              <a:t> length){</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&lt;&lt;"Sorted List :: \n";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for(</a:t>
            </a:r>
            <a:r>
              <a:rPr lang="en-US" b="1" dirty="0" err="1" smtClean="0">
                <a:solidFill>
                  <a:schemeClr val="bg1">
                    <a:lumMod val="95000"/>
                    <a:lumOff val="5000"/>
                  </a:schemeClr>
                </a:solidFill>
              </a:rPr>
              <a:t>int</a:t>
            </a:r>
            <a:r>
              <a:rPr lang="en-US" b="1" dirty="0" smtClean="0">
                <a:solidFill>
                  <a:schemeClr val="bg1">
                    <a:lumMod val="95000"/>
                    <a:lumOff val="5000"/>
                  </a:schemeClr>
                </a:solidFill>
              </a:rPr>
              <a:t> </a:t>
            </a:r>
            <a:r>
              <a:rPr lang="en-US" b="1" dirty="0" err="1" smtClean="0">
                <a:solidFill>
                  <a:schemeClr val="bg1">
                    <a:lumMod val="95000"/>
                    <a:lumOff val="5000"/>
                  </a:schemeClr>
                </a:solidFill>
              </a:rPr>
              <a:t>i</a:t>
            </a:r>
            <a:r>
              <a:rPr lang="en-US" b="1" dirty="0" smtClean="0">
                <a:solidFill>
                  <a:schemeClr val="bg1">
                    <a:lumMod val="95000"/>
                    <a:lumOff val="5000"/>
                  </a:schemeClr>
                </a:solidFill>
              </a:rPr>
              <a:t>=0;i&lt;</a:t>
            </a:r>
            <a:r>
              <a:rPr lang="en-US" b="1" dirty="0" err="1" smtClean="0">
                <a:solidFill>
                  <a:schemeClr val="bg1">
                    <a:lumMod val="95000"/>
                    <a:lumOff val="5000"/>
                  </a:schemeClr>
                </a:solidFill>
              </a:rPr>
              <a:t>length;i</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&lt;&lt;x[</a:t>
            </a:r>
            <a:r>
              <a:rPr lang="en-US" b="1" dirty="0" err="1" smtClean="0">
                <a:solidFill>
                  <a:schemeClr val="bg1">
                    <a:lumMod val="95000"/>
                    <a:lumOff val="5000"/>
                  </a:schemeClr>
                </a:solidFill>
              </a:rPr>
              <a:t>i</a:t>
            </a:r>
            <a:r>
              <a:rPr lang="en-US" b="1" dirty="0" smtClean="0">
                <a:solidFill>
                  <a:schemeClr val="bg1">
                    <a:lumMod val="95000"/>
                    <a:lumOff val="5000"/>
                  </a:schemeClr>
                </a:solidFill>
              </a:rPr>
              <a:t>]&lt;&lt;</a:t>
            </a:r>
            <a:r>
              <a:rPr lang="en-US" b="1" dirty="0" err="1" smtClean="0">
                <a:solidFill>
                  <a:schemeClr val="bg1">
                    <a:lumMod val="95000"/>
                    <a:lumOff val="5000"/>
                  </a:schemeClr>
                </a:solidFill>
              </a:rPr>
              <a:t>endl</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a:t>
            </a:r>
          </a:p>
          <a:p>
            <a:pPr algn="l" eaLnBrk="1" fontAlgn="auto" hangingPunct="1">
              <a:spcAft>
                <a:spcPts val="0"/>
              </a:spcAft>
              <a:buClr>
                <a:schemeClr val="accent3"/>
              </a:buClr>
              <a:buFont typeface="Wingdings 2"/>
              <a:buNone/>
              <a:defRPr/>
            </a:pPr>
            <a:endParaRPr lang="ar-SA" b="1" dirty="0">
              <a:solidFill>
                <a:schemeClr val="bg1">
                  <a:lumMod val="95000"/>
                  <a:lumOff val="5000"/>
                </a:schemeClr>
              </a:solidFill>
            </a:endParaRPr>
          </a:p>
        </p:txBody>
      </p:sp>
      <p:sp>
        <p:nvSpPr>
          <p:cNvPr id="4" name="عنصر نائب للتاريخ 3"/>
          <p:cNvSpPr>
            <a:spLocks noGrp="1"/>
          </p:cNvSpPr>
          <p:nvPr>
            <p:ph type="dt" sz="quarter" idx="10"/>
          </p:nvPr>
        </p:nvSpPr>
        <p:spPr/>
        <p:txBody>
          <a:bodyPr/>
          <a:lstStyle/>
          <a:p>
            <a:pPr>
              <a:defRPr/>
            </a:pPr>
            <a:fld id="{0A437727-4F5B-4AB2-AB3C-972416C31967}" type="datetime1">
              <a:rPr lang="en-US"/>
              <a:pPr>
                <a:defRPr/>
              </a:pPr>
              <a:t>9/3/2012</a:t>
            </a:fld>
            <a:endParaRPr lang="en-US" dirty="0"/>
          </a:p>
        </p:txBody>
      </p:sp>
      <p:sp>
        <p:nvSpPr>
          <p:cNvPr id="5" name="عنصر نائب لرقم الشريحة 4"/>
          <p:cNvSpPr>
            <a:spLocks noGrp="1"/>
          </p:cNvSpPr>
          <p:nvPr>
            <p:ph type="sldNum" sz="quarter" idx="12"/>
          </p:nvPr>
        </p:nvSpPr>
        <p:spPr/>
        <p:txBody>
          <a:bodyPr/>
          <a:lstStyle/>
          <a:p>
            <a:pPr>
              <a:defRPr/>
            </a:pPr>
            <a:fld id="{C80A5DCA-3C04-479C-B373-564B61A287A8}" type="slidenum">
              <a:rPr lang="en-US"/>
              <a:pPr>
                <a:defRPr/>
              </a:pPr>
              <a:t>86</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1316038"/>
            <a:ext cx="7772400" cy="55562"/>
          </a:xfrm>
        </p:spPr>
        <p:txBody>
          <a:bodyPr/>
          <a:lstStyle/>
          <a:p>
            <a:pPr eaLnBrk="1" fontAlgn="auto" hangingPunct="1">
              <a:spcAft>
                <a:spcPts val="0"/>
              </a:spcAft>
              <a:defRPr/>
            </a:pPr>
            <a:endParaRPr lang="ar-SA"/>
          </a:p>
        </p:txBody>
      </p:sp>
      <p:sp>
        <p:nvSpPr>
          <p:cNvPr id="3" name="عنصر نائب للنص 2"/>
          <p:cNvSpPr>
            <a:spLocks noGrp="1"/>
          </p:cNvSpPr>
          <p:nvPr>
            <p:ph type="body"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l" rtl="0" eaLnBrk="1" fontAlgn="auto" hangingPunct="1">
              <a:spcAft>
                <a:spcPts val="0"/>
              </a:spcAft>
              <a:buClr>
                <a:schemeClr val="accent3"/>
              </a:buClr>
              <a:buFont typeface="Wingdings 2"/>
              <a:buNone/>
              <a:defRPr/>
            </a:pPr>
            <a:r>
              <a:rPr lang="en-US" b="1" dirty="0" err="1" smtClean="0">
                <a:solidFill>
                  <a:schemeClr val="bg1">
                    <a:lumMod val="95000"/>
                    <a:lumOff val="5000"/>
                  </a:schemeClr>
                </a:solidFill>
              </a:rPr>
              <a:t>int</a:t>
            </a:r>
            <a:r>
              <a:rPr lang="en-US" b="1" dirty="0" smtClean="0">
                <a:solidFill>
                  <a:schemeClr val="bg1">
                    <a:lumMod val="95000"/>
                    <a:lumOff val="5000"/>
                  </a:schemeClr>
                </a:solidFill>
              </a:rPr>
              <a:t> main(){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int</a:t>
            </a:r>
            <a:r>
              <a:rPr lang="en-US" b="1" dirty="0" smtClean="0">
                <a:solidFill>
                  <a:schemeClr val="bg1">
                    <a:lumMod val="95000"/>
                    <a:lumOff val="5000"/>
                  </a:schemeClr>
                </a:solidFill>
              </a:rPr>
              <a:t> </a:t>
            </a:r>
            <a:r>
              <a:rPr lang="en-US" b="1" dirty="0" err="1" smtClean="0">
                <a:solidFill>
                  <a:schemeClr val="bg1">
                    <a:lumMod val="95000"/>
                    <a:lumOff val="5000"/>
                  </a:schemeClr>
                </a:solidFill>
              </a:rPr>
              <a:t>total_number_of_elements</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&lt;&lt;"Enter total Number of Elements to be entered\n";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cin</a:t>
            </a:r>
            <a:r>
              <a:rPr lang="en-US" b="1" dirty="0" smtClean="0">
                <a:solidFill>
                  <a:schemeClr val="bg1">
                    <a:lumMod val="95000"/>
                    <a:lumOff val="5000"/>
                  </a:schemeClr>
                </a:solidFill>
              </a:rPr>
              <a:t>&gt;&gt;</a:t>
            </a:r>
            <a:r>
              <a:rPr lang="en-US" b="1" dirty="0" err="1" smtClean="0">
                <a:solidFill>
                  <a:schemeClr val="bg1">
                    <a:lumMod val="95000"/>
                    <a:lumOff val="5000"/>
                  </a:schemeClr>
                </a:solidFill>
              </a:rPr>
              <a:t>total_number_of_elements</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int</a:t>
            </a:r>
            <a:r>
              <a:rPr lang="en-US" b="1" dirty="0" smtClean="0">
                <a:solidFill>
                  <a:schemeClr val="bg1">
                    <a:lumMod val="95000"/>
                    <a:lumOff val="5000"/>
                  </a:schemeClr>
                </a:solidFill>
              </a:rPr>
              <a:t> input[</a:t>
            </a:r>
            <a:r>
              <a:rPr lang="en-US" b="1" dirty="0" err="1" smtClean="0">
                <a:solidFill>
                  <a:schemeClr val="bg1">
                    <a:lumMod val="95000"/>
                    <a:lumOff val="5000"/>
                  </a:schemeClr>
                </a:solidFill>
              </a:rPr>
              <a:t>total_number_of_elements</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buckets.resize</a:t>
            </a:r>
            <a:r>
              <a:rPr lang="en-US" b="1" dirty="0" smtClean="0">
                <a:solidFill>
                  <a:schemeClr val="bg1">
                    <a:lumMod val="95000"/>
                    <a:lumOff val="5000"/>
                  </a:schemeClr>
                </a:solidFill>
              </a:rPr>
              <a:t>(10);</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int</a:t>
            </a:r>
            <a:r>
              <a:rPr lang="en-US" b="1" dirty="0" smtClean="0">
                <a:solidFill>
                  <a:schemeClr val="bg1">
                    <a:lumMod val="95000"/>
                    <a:lumOff val="5000"/>
                  </a:schemeClr>
                </a:solidFill>
              </a:rPr>
              <a:t> number;</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for(</a:t>
            </a:r>
            <a:r>
              <a:rPr lang="en-US" b="1" dirty="0" err="1" smtClean="0">
                <a:solidFill>
                  <a:schemeClr val="bg1">
                    <a:lumMod val="95000"/>
                    <a:lumOff val="5000"/>
                  </a:schemeClr>
                </a:solidFill>
              </a:rPr>
              <a:t>int</a:t>
            </a:r>
            <a:r>
              <a:rPr lang="en-US" b="1" dirty="0" smtClean="0">
                <a:solidFill>
                  <a:schemeClr val="bg1">
                    <a:lumMod val="95000"/>
                    <a:lumOff val="5000"/>
                  </a:schemeClr>
                </a:solidFill>
              </a:rPr>
              <a:t> </a:t>
            </a:r>
            <a:r>
              <a:rPr lang="en-US" b="1" dirty="0" err="1" smtClean="0">
                <a:solidFill>
                  <a:schemeClr val="bg1">
                    <a:lumMod val="95000"/>
                    <a:lumOff val="5000"/>
                  </a:schemeClr>
                </a:solidFill>
              </a:rPr>
              <a:t>i</a:t>
            </a:r>
            <a:r>
              <a:rPr lang="en-US" b="1" dirty="0" smtClean="0">
                <a:solidFill>
                  <a:schemeClr val="bg1">
                    <a:lumMod val="95000"/>
                    <a:lumOff val="5000"/>
                  </a:schemeClr>
                </a:solidFill>
              </a:rPr>
              <a:t>=0;i&lt;</a:t>
            </a:r>
            <a:r>
              <a:rPr lang="en-US" b="1" dirty="0" err="1" smtClean="0">
                <a:solidFill>
                  <a:schemeClr val="bg1">
                    <a:lumMod val="95000"/>
                    <a:lumOff val="5000"/>
                  </a:schemeClr>
                </a:solidFill>
              </a:rPr>
              <a:t>total_number_of_elements;i</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cout</a:t>
            </a:r>
            <a:r>
              <a:rPr lang="en-US" b="1" dirty="0" smtClean="0">
                <a:solidFill>
                  <a:schemeClr val="bg1">
                    <a:lumMod val="95000"/>
                    <a:lumOff val="5000"/>
                  </a:schemeClr>
                </a:solidFill>
              </a:rPr>
              <a:t>&lt;&lt;"Enter "&lt;&lt;</a:t>
            </a:r>
            <a:r>
              <a:rPr lang="en-US" b="1" dirty="0" err="1" smtClean="0">
                <a:solidFill>
                  <a:schemeClr val="bg1">
                    <a:lumMod val="95000"/>
                    <a:lumOff val="5000"/>
                  </a:schemeClr>
                </a:solidFill>
              </a:rPr>
              <a:t>total_number_of_elements-i</a:t>
            </a:r>
            <a:r>
              <a:rPr lang="en-US" b="1" dirty="0" smtClean="0">
                <a:solidFill>
                  <a:schemeClr val="bg1">
                    <a:lumMod val="95000"/>
                    <a:lumOff val="5000"/>
                  </a:schemeClr>
                </a:solidFill>
              </a:rPr>
              <a:t> &lt;&lt;" more numbers of your choice\n";</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cin</a:t>
            </a:r>
            <a:r>
              <a:rPr lang="en-US" b="1" dirty="0" smtClean="0">
                <a:solidFill>
                  <a:schemeClr val="bg1">
                    <a:lumMod val="95000"/>
                    <a:lumOff val="5000"/>
                  </a:schemeClr>
                </a:solidFill>
              </a:rPr>
              <a:t>&gt;&gt;number;</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input[</a:t>
            </a:r>
            <a:r>
              <a:rPr lang="en-US" b="1" dirty="0" err="1" smtClean="0">
                <a:solidFill>
                  <a:schemeClr val="bg1">
                    <a:lumMod val="95000"/>
                    <a:lumOff val="5000"/>
                  </a:schemeClr>
                </a:solidFill>
              </a:rPr>
              <a:t>i</a:t>
            </a:r>
            <a:r>
              <a:rPr lang="en-US" b="1" dirty="0" smtClean="0">
                <a:solidFill>
                  <a:schemeClr val="bg1">
                    <a:lumMod val="95000"/>
                    <a:lumOff val="5000"/>
                  </a:schemeClr>
                </a:solidFill>
              </a:rPr>
              <a:t>]=number;</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a:t>
            </a:r>
            <a:r>
              <a:rPr lang="en-US" b="1" dirty="0" err="1" smtClean="0">
                <a:solidFill>
                  <a:schemeClr val="bg1">
                    <a:lumMod val="95000"/>
                    <a:lumOff val="5000"/>
                  </a:schemeClr>
                </a:solidFill>
              </a:rPr>
              <a:t>radixSort</a:t>
            </a:r>
            <a:r>
              <a:rPr lang="en-US" b="1" dirty="0" smtClean="0">
                <a:solidFill>
                  <a:schemeClr val="bg1">
                    <a:lumMod val="95000"/>
                    <a:lumOff val="5000"/>
                  </a:schemeClr>
                </a:solidFill>
              </a:rPr>
              <a:t>(</a:t>
            </a:r>
            <a:r>
              <a:rPr lang="en-US" b="1" dirty="0" err="1" smtClean="0">
                <a:solidFill>
                  <a:schemeClr val="bg1">
                    <a:lumMod val="95000"/>
                    <a:lumOff val="5000"/>
                  </a:schemeClr>
                </a:solidFill>
              </a:rPr>
              <a:t>input,total_number_of_elements</a:t>
            </a:r>
            <a:r>
              <a:rPr lang="en-US" b="1" dirty="0" smtClean="0">
                <a:solidFill>
                  <a:schemeClr val="bg1">
                    <a:lumMod val="95000"/>
                    <a:lumOff val="5000"/>
                  </a:schemeClr>
                </a:solidFill>
              </a:rPr>
              <a:t>);</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    return 0;</a:t>
            </a:r>
          </a:p>
          <a:p>
            <a:pPr algn="l" rtl="0" eaLnBrk="1" fontAlgn="auto" hangingPunct="1">
              <a:spcAft>
                <a:spcPts val="0"/>
              </a:spcAft>
              <a:buClr>
                <a:schemeClr val="accent3"/>
              </a:buClr>
              <a:buFont typeface="Wingdings 2"/>
              <a:buNone/>
              <a:defRPr/>
            </a:pPr>
            <a:r>
              <a:rPr lang="en-US" b="1" dirty="0" smtClean="0">
                <a:solidFill>
                  <a:schemeClr val="bg1">
                    <a:lumMod val="95000"/>
                    <a:lumOff val="5000"/>
                  </a:schemeClr>
                </a:solidFill>
              </a:rPr>
              <a:t>}</a:t>
            </a:r>
          </a:p>
          <a:p>
            <a:pPr algn="l" eaLnBrk="1" fontAlgn="auto" hangingPunct="1">
              <a:spcAft>
                <a:spcPts val="0"/>
              </a:spcAft>
              <a:buClr>
                <a:schemeClr val="accent3"/>
              </a:buClr>
              <a:buFont typeface="Wingdings 2"/>
              <a:buNone/>
              <a:defRPr/>
            </a:pPr>
            <a:endParaRPr lang="ar-SA" b="1" dirty="0">
              <a:solidFill>
                <a:schemeClr val="bg1">
                  <a:lumMod val="95000"/>
                  <a:lumOff val="5000"/>
                </a:schemeClr>
              </a:solidFill>
            </a:endParaRPr>
          </a:p>
        </p:txBody>
      </p:sp>
      <p:sp>
        <p:nvSpPr>
          <p:cNvPr id="4" name="عنصر نائب للتاريخ 3"/>
          <p:cNvSpPr>
            <a:spLocks noGrp="1"/>
          </p:cNvSpPr>
          <p:nvPr>
            <p:ph type="dt" sz="quarter" idx="10"/>
          </p:nvPr>
        </p:nvSpPr>
        <p:spPr/>
        <p:txBody>
          <a:bodyPr/>
          <a:lstStyle/>
          <a:p>
            <a:pPr>
              <a:defRPr/>
            </a:pPr>
            <a:fld id="{AD375622-2D74-4920-BD63-E54F1B61EF01}" type="datetime1">
              <a:rPr lang="en-US"/>
              <a:pPr>
                <a:defRPr/>
              </a:pPr>
              <a:t>9/3/2012</a:t>
            </a:fld>
            <a:endParaRPr lang="en-US"/>
          </a:p>
        </p:txBody>
      </p:sp>
      <p:sp>
        <p:nvSpPr>
          <p:cNvPr id="5" name="عنصر نائب لرقم الشريحة 4"/>
          <p:cNvSpPr>
            <a:spLocks noGrp="1"/>
          </p:cNvSpPr>
          <p:nvPr>
            <p:ph type="sldNum" sz="quarter" idx="12"/>
          </p:nvPr>
        </p:nvSpPr>
        <p:spPr/>
        <p:txBody>
          <a:bodyPr/>
          <a:lstStyle/>
          <a:p>
            <a:pPr>
              <a:defRPr/>
            </a:pPr>
            <a:fld id="{776C1A17-5A50-4E94-B41D-8AD1A9921C09}" type="slidenum">
              <a:rPr lang="en-US"/>
              <a:pPr>
                <a:defRPr/>
              </a:pPr>
              <a:t>87</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SA"/>
          </a:p>
        </p:txBody>
      </p:sp>
      <p:sp>
        <p:nvSpPr>
          <p:cNvPr id="2" name="عنوان 1"/>
          <p:cNvSpPr>
            <a:spLocks noGrp="1"/>
          </p:cNvSpPr>
          <p:nvPr>
            <p:ph type="title"/>
          </p:nvPr>
        </p:nvSpPr>
        <p:spPr>
          <a:xfrm>
            <a:off x="685800" y="0"/>
            <a:ext cx="7772400" cy="1362456"/>
          </a:xfrm>
        </p:spPr>
        <p:txBody>
          <a:bodyPr/>
          <a:lstStyle/>
          <a:p>
            <a:pPr algn="ctr" eaLnBrk="1" fontAlgn="auto" hangingPunct="1">
              <a:spcAft>
                <a:spcPts val="0"/>
              </a:spcAft>
              <a:defRPr/>
            </a:pPr>
            <a:r>
              <a:rPr lang="ar-SA" smtClean="0"/>
              <a:t>عيوب الخوارزمية:</a:t>
            </a:r>
            <a:endParaRPr lang="ar-SA"/>
          </a:p>
        </p:txBody>
      </p:sp>
      <p:sp>
        <p:nvSpPr>
          <p:cNvPr id="3" name="عنصر نائب للنص 2"/>
          <p:cNvSpPr>
            <a:spLocks noGrp="1"/>
          </p:cNvSpPr>
          <p:nvPr>
            <p:ph type="body" idx="1"/>
          </p:nvPr>
        </p:nvSpPr>
        <p:spPr>
          <a:xfrm>
            <a:off x="0" y="1981200"/>
            <a:ext cx="8915400" cy="4876800"/>
          </a:xfrm>
        </p:spPr>
        <p:txBody>
          <a:bodyPr>
            <a:normAutofit/>
          </a:bodyPr>
          <a:lstStyle/>
          <a:p>
            <a:pPr marL="742950" indent="-742950" eaLnBrk="1" fontAlgn="auto" hangingPunct="1">
              <a:spcAft>
                <a:spcPts val="0"/>
              </a:spcAft>
              <a:buClr>
                <a:schemeClr val="accent3"/>
              </a:buClr>
              <a:buFont typeface="+mj-lt"/>
              <a:buAutoNum type="arabicPeriod"/>
              <a:defRPr/>
            </a:pPr>
            <a:r>
              <a:rPr lang="ar-SA" sz="4400" b="1" dirty="0" smtClean="0">
                <a:solidFill>
                  <a:schemeClr val="accent3">
                    <a:lumMod val="60000"/>
                    <a:lumOff val="40000"/>
                  </a:schemeClr>
                </a:solidFill>
                <a:latin typeface="Traditional Arabic" pitchFamily="18" charset="-78"/>
                <a:ea typeface="+mn-ea"/>
                <a:cs typeface="Traditional Arabic" pitchFamily="18" charset="-78"/>
              </a:rPr>
              <a:t>سرعة الخوارزمية تعتمد علي </a:t>
            </a:r>
            <a:r>
              <a:rPr lang="ar-SA" sz="4400" b="1" dirty="0" err="1" smtClean="0">
                <a:solidFill>
                  <a:schemeClr val="accent3">
                    <a:lumMod val="60000"/>
                    <a:lumOff val="40000"/>
                  </a:schemeClr>
                </a:solidFill>
                <a:latin typeface="Traditional Arabic" pitchFamily="18" charset="-78"/>
                <a:ea typeface="+mn-ea"/>
                <a:cs typeface="Traditional Arabic" pitchFamily="18" charset="-78"/>
              </a:rPr>
              <a:t>المدخلات</a:t>
            </a:r>
            <a:r>
              <a:rPr lang="ar-SA" sz="4400" b="1" dirty="0" smtClean="0">
                <a:solidFill>
                  <a:schemeClr val="accent3">
                    <a:lumMod val="60000"/>
                    <a:lumOff val="40000"/>
                  </a:schemeClr>
                </a:solidFill>
                <a:latin typeface="Traditional Arabic" pitchFamily="18" charset="-78"/>
                <a:ea typeface="+mn-ea"/>
                <a:cs typeface="Traditional Arabic" pitchFamily="18" charset="-78"/>
              </a:rPr>
              <a:t> .</a:t>
            </a:r>
            <a:endParaRPr lang="en-US" sz="4400" b="1" dirty="0" smtClean="0">
              <a:solidFill>
                <a:schemeClr val="accent3">
                  <a:lumMod val="60000"/>
                  <a:lumOff val="40000"/>
                </a:schemeClr>
              </a:solidFill>
              <a:latin typeface="Traditional Arabic" pitchFamily="18" charset="-78"/>
              <a:ea typeface="+mn-ea"/>
              <a:cs typeface="Traditional Arabic" pitchFamily="18" charset="-78"/>
            </a:endParaRPr>
          </a:p>
          <a:p>
            <a:pPr marL="742950" indent="-742950" eaLnBrk="1" fontAlgn="auto" hangingPunct="1">
              <a:spcAft>
                <a:spcPts val="0"/>
              </a:spcAft>
              <a:buClr>
                <a:schemeClr val="accent3"/>
              </a:buClr>
              <a:buFont typeface="+mj-lt"/>
              <a:buAutoNum type="arabicPeriod"/>
              <a:defRPr/>
            </a:pPr>
            <a:r>
              <a:rPr lang="ar-SA" sz="4400" b="1" dirty="0" smtClean="0">
                <a:solidFill>
                  <a:schemeClr val="accent3">
                    <a:lumMod val="60000"/>
                    <a:lumOff val="40000"/>
                  </a:schemeClr>
                </a:solidFill>
                <a:latin typeface="Traditional Arabic" pitchFamily="18" charset="-78"/>
                <a:ea typeface="+mn-ea"/>
                <a:cs typeface="Traditional Arabic" pitchFamily="18" charset="-78"/>
              </a:rPr>
              <a:t>تأخذ مساحة أكبر في الذاكرة من خوارزميات التعقيد الأخرى.</a:t>
            </a:r>
            <a:endParaRPr lang="en-US" sz="4400" b="1" dirty="0" smtClean="0">
              <a:solidFill>
                <a:schemeClr val="accent3">
                  <a:lumMod val="60000"/>
                  <a:lumOff val="40000"/>
                </a:schemeClr>
              </a:solidFill>
              <a:latin typeface="Traditional Arabic" pitchFamily="18" charset="-78"/>
              <a:ea typeface="+mn-ea"/>
              <a:cs typeface="Traditional Arabic" pitchFamily="18" charset="-78"/>
            </a:endParaRPr>
          </a:p>
          <a:p>
            <a:pPr marL="742950" indent="-742950" eaLnBrk="1" fontAlgn="auto" hangingPunct="1">
              <a:spcAft>
                <a:spcPts val="0"/>
              </a:spcAft>
              <a:buClr>
                <a:schemeClr val="accent3"/>
              </a:buClr>
              <a:buFont typeface="+mj-lt"/>
              <a:buAutoNum type="arabicPeriod"/>
              <a:defRPr/>
            </a:pPr>
            <a:r>
              <a:rPr lang="ar-SA" sz="4400" b="1" dirty="0" smtClean="0">
                <a:solidFill>
                  <a:schemeClr val="accent3">
                    <a:lumMod val="60000"/>
                    <a:lumOff val="40000"/>
                  </a:schemeClr>
                </a:solidFill>
                <a:latin typeface="Traditional Arabic" pitchFamily="18" charset="-78"/>
                <a:ea typeface="+mn-ea"/>
                <a:cs typeface="Traditional Arabic" pitchFamily="18" charset="-78"/>
              </a:rPr>
              <a:t>أقل مرونة بكثير من  خوارزميات الترتيب الأخرى.</a:t>
            </a:r>
            <a:endParaRPr lang="en-US" sz="4400" b="1" dirty="0">
              <a:solidFill>
                <a:schemeClr val="accent3">
                  <a:lumMod val="60000"/>
                  <a:lumOff val="40000"/>
                </a:schemeClr>
              </a:solidFill>
              <a:latin typeface="Traditional Arabic" pitchFamily="18" charset="-78"/>
              <a:ea typeface="+mn-ea"/>
              <a:cs typeface="Traditional Arabic" pitchFamily="18" charset="-78"/>
            </a:endParaRPr>
          </a:p>
        </p:txBody>
      </p:sp>
      <p:sp>
        <p:nvSpPr>
          <p:cNvPr id="4" name="عنصر نائب للتاريخ 3"/>
          <p:cNvSpPr>
            <a:spLocks noGrp="1"/>
          </p:cNvSpPr>
          <p:nvPr>
            <p:ph type="dt" sz="quarter" idx="10"/>
          </p:nvPr>
        </p:nvSpPr>
        <p:spPr/>
        <p:txBody>
          <a:bodyPr/>
          <a:lstStyle/>
          <a:p>
            <a:pPr>
              <a:defRPr/>
            </a:pPr>
            <a:fld id="{6AB01291-4647-4A38-85DB-72B7056E268B}" type="datetime1">
              <a:rPr lang="en-US"/>
              <a:pPr>
                <a:defRPr/>
              </a:pPr>
              <a:t>9/3/2012</a:t>
            </a:fld>
            <a:endParaRPr lang="en-US"/>
          </a:p>
        </p:txBody>
      </p:sp>
      <p:sp>
        <p:nvSpPr>
          <p:cNvPr id="5" name="عنصر نائب لرقم الشريحة 4"/>
          <p:cNvSpPr>
            <a:spLocks noGrp="1"/>
          </p:cNvSpPr>
          <p:nvPr>
            <p:ph type="sldNum" sz="quarter" idx="12"/>
          </p:nvPr>
        </p:nvSpPr>
        <p:spPr/>
        <p:txBody>
          <a:bodyPr/>
          <a:lstStyle/>
          <a:p>
            <a:pPr>
              <a:defRPr/>
            </a:pPr>
            <a:fld id="{E79818FA-7C0D-4AB7-93B9-61C0489A19E3}" type="slidenum">
              <a:rPr lang="en-US"/>
              <a:pPr>
                <a:defRPr/>
              </a:pPr>
              <a:t>88</a:t>
            </a:fld>
            <a:endParaRPr lang="en-US"/>
          </a:p>
        </p:txBody>
      </p:sp>
      <p:sp>
        <p:nvSpPr>
          <p:cNvPr id="6" name="عنصر نائب للتذييل 5"/>
          <p:cNvSpPr>
            <a:spLocks noGrp="1"/>
          </p:cNvSpPr>
          <p:nvPr>
            <p:ph type="ftr" sz="quarter" idx="11"/>
          </p:nvPr>
        </p:nvSpPr>
        <p:spPr/>
        <p:txBody>
          <a:bodyPr/>
          <a:lstStyle/>
          <a:p>
            <a:pPr>
              <a:defRPr/>
            </a:pPr>
            <a:r>
              <a:rPr lang="ar-SA" smtClean="0"/>
              <a:t>خوارزمية الترتيب الاساسي</a:t>
            </a:r>
            <a:endParaRPr lang="en-US"/>
          </a:p>
        </p:txBody>
      </p:sp>
      <p:pic>
        <p:nvPicPr>
          <p:cNvPr id="8" name="صورة 7"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9" name="مربع نص 8">
            <a:hlinkClick r:id="rId3" action="ppaction://hlinksldjump"/>
          </p:cNvPr>
          <p:cNvSpPr txBox="1"/>
          <p:nvPr/>
        </p:nvSpPr>
        <p:spPr>
          <a:xfrm>
            <a:off x="7010400" y="6119336"/>
            <a:ext cx="838200" cy="738664"/>
          </a:xfrm>
          <a:prstGeom prst="rect">
            <a:avLst/>
          </a:prstGeom>
          <a:noFill/>
        </p:spPr>
        <p:txBody>
          <a:bodyPr wrap="square" rtlCol="1">
            <a:spAutoFit/>
          </a:bodyPr>
          <a:lstStyle/>
          <a:p>
            <a:r>
              <a:rPr lang="ar-SA" sz="1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رجوع إلي الفهرسة</a:t>
            </a:r>
          </a:p>
          <a:p>
            <a:endParaRPr lang="ar-SA" sz="1400"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74.JPG"/>
          <p:cNvPicPr>
            <a:picLocks noGrp="1" noChangeAspect="1"/>
          </p:cNvPicPr>
          <p:nvPr>
            <p:ph idx="1"/>
          </p:nvPr>
        </p:nvPicPr>
        <p:blipFill>
          <a:blip r:embed="rId2" cstate="print"/>
          <a:stretch>
            <a:fillRect/>
          </a:stretch>
        </p:blipFill>
        <p:spPr>
          <a:xfrm>
            <a:off x="1403648" y="1916832"/>
            <a:ext cx="6197600" cy="2717800"/>
          </a:xfrm>
          <a:scene3d>
            <a:camera prst="perspectiveRelaxed"/>
            <a:lightRig rig="threePt" dir="t"/>
          </a:scene3d>
        </p:spPr>
      </p:pic>
      <p:sp>
        <p:nvSpPr>
          <p:cNvPr id="5" name="مربع نص 4"/>
          <p:cNvSpPr txBox="1"/>
          <p:nvPr/>
        </p:nvSpPr>
        <p:spPr>
          <a:xfrm>
            <a:off x="2140248" y="3184451"/>
            <a:ext cx="4572000" cy="1815882"/>
          </a:xfrm>
          <a:prstGeom prst="rect">
            <a:avLst/>
          </a:prstGeom>
          <a:noFill/>
        </p:spPr>
        <p:txBody>
          <a:bodyPr wrap="square" rtlCol="1">
            <a:spAutoFit/>
          </a:bodyPr>
          <a:lstStyle/>
          <a:p>
            <a:pPr marL="274320" indent="-274320" algn="ctr" eaLnBrk="1" fontAlgn="auto" hangingPunct="1">
              <a:spcAft>
                <a:spcPts val="0"/>
              </a:spcAft>
              <a:buClr>
                <a:schemeClr val="accent3"/>
              </a:buClr>
              <a:buFont typeface="Wingdings 2"/>
              <a:buNone/>
              <a:defRPr/>
            </a:pPr>
            <a:r>
              <a:rPr lang="ar-SA"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خوارزمية الدمج  </a:t>
            </a: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Merge Sort</a:t>
            </a:r>
          </a:p>
          <a:p>
            <a:pPr marL="274320" indent="-274320" eaLnBrk="1" fontAlgn="auto" hangingPunct="1">
              <a:spcAft>
                <a:spcPts val="0"/>
              </a:spcAft>
              <a:buClr>
                <a:schemeClr val="accent3"/>
              </a:buClr>
              <a:buFont typeface="Wingdings 2"/>
              <a:buNone/>
              <a:defRPr/>
            </a:pP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endParaRPr lang="ar-SA"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marL="274320" indent="-274320" eaLnBrk="1" fontAlgn="auto" hangingPunct="1">
              <a:spcAft>
                <a:spcPts val="0"/>
              </a:spcAft>
              <a:buClr>
                <a:schemeClr val="accent3"/>
              </a:buClr>
              <a:buFont typeface="Wingdings 2"/>
              <a:buNone/>
              <a:defRPr/>
            </a:pPr>
            <a:endParaRPr lang="ar-SA"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endParaRPr lang="ar-SA" sz="2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pic>
        <p:nvPicPr>
          <p:cNvPr id="6" name="عنصر نائب للمحتوى 3" descr="74.JPG"/>
          <p:cNvPicPr>
            <a:picLocks noChangeAspect="1"/>
          </p:cNvPicPr>
          <p:nvPr/>
        </p:nvPicPr>
        <p:blipFill>
          <a:blip r:embed="rId2" cstate="print"/>
          <a:stretch>
            <a:fillRect/>
          </a:stretch>
        </p:blipFill>
        <p:spPr bwMode="auto">
          <a:xfrm>
            <a:off x="1556048" y="620688"/>
            <a:ext cx="6197600" cy="2717800"/>
          </a:xfrm>
          <a:prstGeom prst="rect">
            <a:avLst/>
          </a:prstGeom>
          <a:noFill/>
          <a:ln w="9525">
            <a:noFill/>
            <a:miter lim="800000"/>
            <a:headEnd/>
            <a:tailEnd/>
          </a:ln>
          <a:scene3d>
            <a:camera prst="perspectiveRelaxed"/>
            <a:lightRig rig="threePt" dir="t"/>
          </a:scene3d>
        </p:spPr>
      </p:pic>
      <p:sp>
        <p:nvSpPr>
          <p:cNvPr id="7" name="مربع نص 6"/>
          <p:cNvSpPr txBox="1"/>
          <p:nvPr/>
        </p:nvSpPr>
        <p:spPr>
          <a:xfrm>
            <a:off x="2292648" y="1844824"/>
            <a:ext cx="4572000" cy="1815882"/>
          </a:xfrm>
          <a:prstGeom prst="rect">
            <a:avLst/>
          </a:prstGeom>
          <a:noFill/>
        </p:spPr>
        <p:txBody>
          <a:bodyPr wrap="square" rtlCol="1">
            <a:spAutoFit/>
          </a:bodyPr>
          <a:lstStyle/>
          <a:p>
            <a:pPr marL="274320" indent="-274320" algn="ctr" eaLnBrk="1" fontAlgn="auto" hangingPunct="1">
              <a:spcAft>
                <a:spcPts val="0"/>
              </a:spcAft>
              <a:buClr>
                <a:schemeClr val="accent3"/>
              </a:buClr>
              <a:buFont typeface="Wingdings 2"/>
              <a:buNone/>
              <a:defRPr/>
            </a:pP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خوارزمية الدمج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Merge Sort</a:t>
            </a:r>
          </a:p>
          <a:p>
            <a:pPr marL="274320" indent="-274320" eaLnBrk="1" fontAlgn="auto" hangingPunct="1">
              <a:spcAft>
                <a:spcPts val="0"/>
              </a:spcAft>
              <a:buClr>
                <a:schemeClr val="accent3"/>
              </a:buClr>
              <a:buFont typeface="Wingdings 2"/>
              <a:buNone/>
              <a:defRPr/>
            </a:pP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endPar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marL="274320" indent="-274320" eaLnBrk="1" fontAlgn="auto" hangingPunct="1">
              <a:spcAft>
                <a:spcPts val="0"/>
              </a:spcAft>
              <a:buClr>
                <a:schemeClr val="accent3"/>
              </a:buClr>
              <a:buFont typeface="Wingdings 2"/>
              <a:buNone/>
              <a:defRPr/>
            </a:pPr>
            <a:endPar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عنصر نائب للمحتوى 3" descr="74.JPG"/>
          <p:cNvPicPr>
            <a:picLocks noChangeAspect="1"/>
          </p:cNvPicPr>
          <p:nvPr/>
        </p:nvPicPr>
        <p:blipFill>
          <a:blip r:embed="rId2" cstate="print"/>
          <a:stretch>
            <a:fillRect/>
          </a:stretch>
        </p:blipFill>
        <p:spPr bwMode="auto">
          <a:xfrm>
            <a:off x="1403648" y="3356992"/>
            <a:ext cx="6197600" cy="2717800"/>
          </a:xfrm>
          <a:prstGeom prst="rect">
            <a:avLst/>
          </a:prstGeom>
          <a:noFill/>
          <a:ln w="9525">
            <a:noFill/>
            <a:miter lim="800000"/>
            <a:headEnd/>
            <a:tailEnd/>
          </a:ln>
          <a:scene3d>
            <a:camera prst="perspectiveRelaxed"/>
            <a:lightRig rig="threePt" dir="t"/>
          </a:scene3d>
        </p:spPr>
      </p:pic>
      <p:sp>
        <p:nvSpPr>
          <p:cNvPr id="9" name="مربع نص 8"/>
          <p:cNvSpPr txBox="1"/>
          <p:nvPr/>
        </p:nvSpPr>
        <p:spPr>
          <a:xfrm>
            <a:off x="2140248" y="4624611"/>
            <a:ext cx="4572000" cy="1815882"/>
          </a:xfrm>
          <a:prstGeom prst="rect">
            <a:avLst/>
          </a:prstGeom>
          <a:noFill/>
        </p:spPr>
        <p:txBody>
          <a:bodyPr wrap="square" rtlCol="1">
            <a:spAutoFit/>
          </a:bodyPr>
          <a:lstStyle/>
          <a:p>
            <a:pPr marL="274320" indent="-274320" algn="ctr" eaLnBrk="1" fontAlgn="auto" hangingPunct="1">
              <a:spcAft>
                <a:spcPts val="0"/>
              </a:spcAft>
              <a:buClr>
                <a:schemeClr val="accent3"/>
              </a:buClr>
              <a:buFont typeface="Wingdings 2"/>
              <a:buNone/>
              <a:defRPr/>
            </a:pP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خوارزمية الدمج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Merge Sort</a:t>
            </a:r>
          </a:p>
          <a:p>
            <a:pPr marL="274320" indent="-274320" eaLnBrk="1" fontAlgn="auto" hangingPunct="1">
              <a:spcAft>
                <a:spcPts val="0"/>
              </a:spcAft>
              <a:buClr>
                <a:schemeClr val="accent3"/>
              </a:buClr>
              <a:buFont typeface="Wingdings 2"/>
              <a:buNone/>
              <a:defRPr/>
            </a:pP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endPar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marL="274320" indent="-274320" eaLnBrk="1" fontAlgn="auto" hangingPunct="1">
              <a:spcAft>
                <a:spcPts val="0"/>
              </a:spcAft>
              <a:buClr>
                <a:schemeClr val="accent3"/>
              </a:buClr>
              <a:buFont typeface="Wingdings 2"/>
              <a:buNone/>
              <a:defRPr/>
            </a:pPr>
            <a:endPar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8313" y="1341438"/>
            <a:ext cx="8229600" cy="4895850"/>
          </a:xfrm>
        </p:spPr>
        <p:txBody>
          <a:bodyPr/>
          <a:lstStyle/>
          <a:p>
            <a:pPr eaLnBrk="1" hangingPunct="1"/>
            <a:r>
              <a:rPr lang="ar-SA" b="1" dirty="0" smtClean="0">
                <a:solidFill>
                  <a:srgbClr val="7030A0"/>
                </a:solidFill>
              </a:rPr>
              <a:t>3.</a:t>
            </a:r>
            <a:r>
              <a:rPr lang="ar-SA" b="1" dirty="0" smtClean="0">
                <a:solidFill>
                  <a:srgbClr val="C30D9C"/>
                </a:solidFill>
              </a:rPr>
              <a:t> </a:t>
            </a:r>
            <a:r>
              <a:rPr lang="ar-SA" dirty="0" smtClean="0">
                <a:solidFill>
                  <a:schemeClr val="tx2"/>
                </a:solidFill>
              </a:rPr>
              <a:t>إن كانا غير مرتبين الترتيب المطلوب بدل موقعيهما (نلاحظ هنا أن المقارنة التالية ستكون بين العنصر السابق والعنصر التالي إذا تمت عملية تبديل الموقعين، مثلاً إذا تم تبديل العنصر الثالث مع الرابع فإن العنصر الرابع الجديد سيكون في الواقع هو العنصر الثالث؛ لذا من الناحية العملية ستتم المقارنة هذه المرة بين العنصر الثالث والعنصر الخامس، وهذا سبب تسمية الفقاعة حيث يقفز العنصر ليعيد الترتيب بسرعة إلى وضعه الطبيعي مثل الفقاعة الصغيرة الحقيقية تقفز بسرعة إلى سطح الماء أو الزيت تاركة الفقاعات الأكبر داخل السائل. </a:t>
            </a:r>
            <a:endParaRPr lang="en-US" dirty="0" smtClean="0">
              <a:solidFill>
                <a:schemeClr val="tx2"/>
              </a:solidFill>
              <a:cs typeface="Majalla UI"/>
            </a:endParaRPr>
          </a:p>
          <a:p>
            <a:pPr eaLnBrk="1" hangingPunct="1"/>
            <a:r>
              <a:rPr lang="ar-SA" b="1" dirty="0" smtClean="0">
                <a:solidFill>
                  <a:schemeClr val="tx2"/>
                </a:solidFill>
              </a:rPr>
              <a:t>4. </a:t>
            </a:r>
            <a:r>
              <a:rPr lang="ar-SA" dirty="0" smtClean="0">
                <a:solidFill>
                  <a:schemeClr val="tx2"/>
                </a:solidFill>
              </a:rPr>
              <a:t>قف، إذا لم يعد هنالك أي تبديل مواقع و إلا عد إلى </a:t>
            </a:r>
            <a:r>
              <a:rPr lang="ar-SA" b="1" dirty="0" smtClean="0">
                <a:solidFill>
                  <a:schemeClr val="tx2"/>
                </a:solidFill>
              </a:rPr>
              <a:t>2 </a:t>
            </a:r>
            <a:r>
              <a:rPr lang="ar-SA" dirty="0" smtClean="0">
                <a:solidFill>
                  <a:schemeClr val="tx2"/>
                </a:solidFill>
              </a:rPr>
              <a:t>. </a:t>
            </a:r>
            <a:endParaRPr lang="en-US" dirty="0" smtClean="0">
              <a:solidFill>
                <a:schemeClr val="tx2"/>
              </a:solidFill>
              <a:cs typeface="Majalla UI"/>
            </a:endParaRPr>
          </a:p>
          <a:p>
            <a:pPr eaLnBrk="1" hangingPunct="1"/>
            <a:endParaRPr lang="ar-SA" dirty="0" smtClean="0">
              <a:solidFill>
                <a:srgbClr val="7030A0"/>
              </a:solidFill>
            </a:endParaRP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010400" cy="685799"/>
          </a:xfrm>
        </p:spPr>
        <p:txBody>
          <a:bodyPr>
            <a:normAutofit fontScale="90000"/>
          </a:bodyPr>
          <a:lstStyle/>
          <a:p>
            <a:pPr eaLnBrk="1" fontAlgn="auto" hangingPunct="1">
              <a:spcAft>
                <a:spcPts val="0"/>
              </a:spcAft>
              <a:defRPr/>
            </a:pPr>
            <a:r>
              <a:rPr lang="ar-SA" sz="2200" dirty="0" smtClean="0">
                <a:solidFill>
                  <a:schemeClr val="bg2"/>
                </a:solidFill>
              </a:rPr>
              <a:t>خوارزمية الترتيب بواسطة</a:t>
            </a:r>
            <a:r>
              <a:rPr lang="ar-SA" dirty="0" smtClean="0">
                <a:solidFill>
                  <a:schemeClr val="bg2"/>
                </a:solidFill>
              </a:rPr>
              <a:t> </a:t>
            </a:r>
            <a:r>
              <a:rPr lang="ar-SA" sz="2200" dirty="0" smtClean="0">
                <a:solidFill>
                  <a:schemeClr val="bg2"/>
                </a:solidFill>
              </a:rPr>
              <a:t>الدمج</a:t>
            </a:r>
          </a:p>
        </p:txBody>
      </p:sp>
      <p:sp>
        <p:nvSpPr>
          <p:cNvPr id="95235" name="Subtitle 2"/>
          <p:cNvSpPr>
            <a:spLocks noGrp="1"/>
          </p:cNvSpPr>
          <p:nvPr>
            <p:ph type="subTitle" idx="1"/>
          </p:nvPr>
        </p:nvSpPr>
        <p:spPr>
          <a:xfrm>
            <a:off x="1371600" y="838200"/>
            <a:ext cx="6400800" cy="2819400"/>
          </a:xfrm>
        </p:spPr>
        <p:txBody>
          <a:bodyPr/>
          <a:lstStyle/>
          <a:p>
            <a:pPr marR="0" eaLnBrk="1" hangingPunct="1"/>
            <a:r>
              <a:rPr lang="ar-SA" dirty="0" smtClean="0">
                <a:solidFill>
                  <a:schemeClr val="bg2"/>
                </a:solidFill>
              </a:rPr>
              <a:t>شرح سريع </a:t>
            </a:r>
            <a:r>
              <a:rPr lang="ar-SA" dirty="0" err="1" smtClean="0">
                <a:solidFill>
                  <a:schemeClr val="bg2"/>
                </a:solidFill>
              </a:rPr>
              <a:t>و</a:t>
            </a:r>
            <a:r>
              <a:rPr lang="ar-SA" dirty="0" smtClean="0">
                <a:solidFill>
                  <a:schemeClr val="bg2"/>
                </a:solidFill>
              </a:rPr>
              <a:t> مبسط </a:t>
            </a:r>
            <a:r>
              <a:rPr lang="ar-SA" dirty="0" err="1" smtClean="0">
                <a:solidFill>
                  <a:schemeClr val="bg2"/>
                </a:solidFill>
              </a:rPr>
              <a:t>لل</a:t>
            </a:r>
            <a:r>
              <a:rPr lang="ar-SA" dirty="0" smtClean="0">
                <a:solidFill>
                  <a:schemeClr val="bg2"/>
                </a:solidFill>
              </a:rPr>
              <a:t> </a:t>
            </a:r>
            <a:r>
              <a:rPr lang="en-US" dirty="0" smtClean="0">
                <a:solidFill>
                  <a:schemeClr val="bg2"/>
                </a:solidFill>
                <a:cs typeface="Majalla UI"/>
              </a:rPr>
              <a:t>merge sort :::</a:t>
            </a:r>
            <a:br>
              <a:rPr lang="en-US" dirty="0" smtClean="0">
                <a:solidFill>
                  <a:schemeClr val="bg2"/>
                </a:solidFill>
                <a:cs typeface="Majalla UI"/>
              </a:rPr>
            </a:br>
            <a:r>
              <a:rPr lang="en-US" dirty="0" smtClean="0">
                <a:solidFill>
                  <a:schemeClr val="bg2"/>
                </a:solidFill>
                <a:cs typeface="Majalla UI"/>
              </a:rPr>
              <a:t/>
            </a:r>
            <a:br>
              <a:rPr lang="en-US" dirty="0" smtClean="0">
                <a:solidFill>
                  <a:schemeClr val="bg2"/>
                </a:solidFill>
                <a:cs typeface="Majalla UI"/>
              </a:rPr>
            </a:br>
            <a:r>
              <a:rPr lang="ar-SA" dirty="0" smtClean="0">
                <a:solidFill>
                  <a:schemeClr val="bg2"/>
                </a:solidFill>
              </a:rPr>
              <a:t>عندما يكون لدينا قائمة </a:t>
            </a:r>
            <a:r>
              <a:rPr lang="en-US" dirty="0" smtClean="0">
                <a:solidFill>
                  <a:schemeClr val="bg2"/>
                </a:solidFill>
                <a:cs typeface="Majalla UI"/>
              </a:rPr>
              <a:t>list </a:t>
            </a:r>
            <a:r>
              <a:rPr lang="ar-SA" dirty="0" err="1" smtClean="0">
                <a:solidFill>
                  <a:schemeClr val="bg2"/>
                </a:solidFill>
              </a:rPr>
              <a:t>بها</a:t>
            </a:r>
            <a:r>
              <a:rPr lang="ar-SA" dirty="0" smtClean="0">
                <a:solidFill>
                  <a:schemeClr val="bg2"/>
                </a:solidFill>
              </a:rPr>
              <a:t> بعض العناصر </a:t>
            </a:r>
            <a:r>
              <a:rPr lang="ar-SA" dirty="0" err="1" smtClean="0">
                <a:solidFill>
                  <a:schemeClr val="bg2"/>
                </a:solidFill>
              </a:rPr>
              <a:t>و</a:t>
            </a:r>
            <a:r>
              <a:rPr lang="ar-SA" dirty="0" smtClean="0">
                <a:solidFill>
                  <a:schemeClr val="bg2"/>
                </a:solidFill>
              </a:rPr>
              <a:t> نريد ترتيب هذا العناصر عن طريق </a:t>
            </a:r>
            <a:r>
              <a:rPr lang="ar-SA" dirty="0" err="1" smtClean="0">
                <a:solidFill>
                  <a:schemeClr val="bg2"/>
                </a:solidFill>
              </a:rPr>
              <a:t>ال</a:t>
            </a:r>
            <a:r>
              <a:rPr lang="ar-SA" dirty="0" smtClean="0">
                <a:solidFill>
                  <a:schemeClr val="bg2"/>
                </a:solidFill>
              </a:rPr>
              <a:t> </a:t>
            </a:r>
            <a:r>
              <a:rPr lang="en-US" dirty="0" smtClean="0">
                <a:solidFill>
                  <a:schemeClr val="bg2"/>
                </a:solidFill>
                <a:cs typeface="Majalla UI"/>
              </a:rPr>
              <a:t>merge sort</a:t>
            </a:r>
            <a:br>
              <a:rPr lang="en-US" dirty="0" smtClean="0">
                <a:solidFill>
                  <a:schemeClr val="bg2"/>
                </a:solidFill>
                <a:cs typeface="Majalla UI"/>
              </a:rPr>
            </a:br>
            <a:r>
              <a:rPr lang="ar-SA" dirty="0" err="1" smtClean="0">
                <a:solidFill>
                  <a:schemeClr val="bg2"/>
                </a:solidFill>
              </a:rPr>
              <a:t>اولا</a:t>
            </a:r>
            <a:r>
              <a:rPr lang="ar-SA" dirty="0" smtClean="0">
                <a:solidFill>
                  <a:schemeClr val="bg2"/>
                </a:solidFill>
              </a:rPr>
              <a:t> نقوم بتقسيم </a:t>
            </a:r>
            <a:r>
              <a:rPr lang="ar-SA" dirty="0" err="1" smtClean="0">
                <a:solidFill>
                  <a:schemeClr val="bg2"/>
                </a:solidFill>
              </a:rPr>
              <a:t>ال</a:t>
            </a:r>
            <a:r>
              <a:rPr lang="ar-SA" dirty="0" smtClean="0">
                <a:solidFill>
                  <a:schemeClr val="bg2"/>
                </a:solidFill>
              </a:rPr>
              <a:t> </a:t>
            </a:r>
            <a:r>
              <a:rPr lang="en-US" dirty="0" smtClean="0">
                <a:solidFill>
                  <a:schemeClr val="bg2"/>
                </a:solidFill>
                <a:cs typeface="Majalla UI"/>
              </a:rPr>
              <a:t>list </a:t>
            </a:r>
            <a:r>
              <a:rPr lang="ar-SA" dirty="0" err="1" smtClean="0">
                <a:solidFill>
                  <a:schemeClr val="bg2"/>
                </a:solidFill>
              </a:rPr>
              <a:t>التى</a:t>
            </a:r>
            <a:r>
              <a:rPr lang="ar-SA" dirty="0" smtClean="0">
                <a:solidFill>
                  <a:schemeClr val="bg2"/>
                </a:solidFill>
              </a:rPr>
              <a:t> لدينا </a:t>
            </a:r>
            <a:r>
              <a:rPr lang="ar-SA" dirty="0" err="1" smtClean="0">
                <a:solidFill>
                  <a:schemeClr val="bg2"/>
                </a:solidFill>
              </a:rPr>
              <a:t>الى</a:t>
            </a:r>
            <a:r>
              <a:rPr lang="ar-SA" dirty="0" smtClean="0">
                <a:solidFill>
                  <a:schemeClr val="bg2"/>
                </a:solidFill>
              </a:rPr>
              <a:t> نصفين متساويين </a:t>
            </a:r>
            <a:r>
              <a:rPr lang="ar-SA" dirty="0" err="1" smtClean="0">
                <a:solidFill>
                  <a:schemeClr val="bg2"/>
                </a:solidFill>
              </a:rPr>
              <a:t>اذا</a:t>
            </a:r>
            <a:r>
              <a:rPr lang="ar-SA" dirty="0" smtClean="0">
                <a:solidFill>
                  <a:schemeClr val="bg2"/>
                </a:solidFill>
              </a:rPr>
              <a:t> كان عدد العناصر </a:t>
            </a:r>
            <a:r>
              <a:rPr lang="ar-SA" dirty="0" err="1" smtClean="0">
                <a:solidFill>
                  <a:schemeClr val="bg2"/>
                </a:solidFill>
              </a:rPr>
              <a:t>زوجى</a:t>
            </a:r>
            <a:r>
              <a:rPr lang="ar-SA" dirty="0" smtClean="0">
                <a:solidFill>
                  <a:schemeClr val="bg2"/>
                </a:solidFill>
              </a:rPr>
              <a:t> </a:t>
            </a:r>
            <a:r>
              <a:rPr lang="ar-SA" dirty="0" err="1" smtClean="0">
                <a:solidFill>
                  <a:schemeClr val="bg2"/>
                </a:solidFill>
              </a:rPr>
              <a:t>اما</a:t>
            </a:r>
            <a:r>
              <a:rPr lang="ar-SA" dirty="0" smtClean="0">
                <a:solidFill>
                  <a:schemeClr val="bg2"/>
                </a:solidFill>
              </a:rPr>
              <a:t> </a:t>
            </a:r>
            <a:r>
              <a:rPr lang="ar-SA" dirty="0" err="1" smtClean="0">
                <a:solidFill>
                  <a:schemeClr val="bg2"/>
                </a:solidFill>
              </a:rPr>
              <a:t>اذا</a:t>
            </a:r>
            <a:r>
              <a:rPr lang="ar-SA" dirty="0" smtClean="0">
                <a:solidFill>
                  <a:schemeClr val="bg2"/>
                </a:solidFill>
              </a:rPr>
              <a:t> كان عدد العناصر فردى نقوم بتقسيمها </a:t>
            </a:r>
            <a:r>
              <a:rPr lang="ar-SA" dirty="0" err="1" smtClean="0">
                <a:solidFill>
                  <a:schemeClr val="bg2"/>
                </a:solidFill>
              </a:rPr>
              <a:t>الى</a:t>
            </a:r>
            <a:r>
              <a:rPr lang="ar-SA" dirty="0" smtClean="0">
                <a:solidFill>
                  <a:schemeClr val="bg2"/>
                </a:solidFill>
              </a:rPr>
              <a:t> </a:t>
            </a:r>
            <a:r>
              <a:rPr lang="ar-SA" dirty="0" err="1" smtClean="0">
                <a:solidFill>
                  <a:schemeClr val="bg2"/>
                </a:solidFill>
              </a:rPr>
              <a:t>جزئين</a:t>
            </a:r>
            <a:r>
              <a:rPr lang="ar-SA" dirty="0" smtClean="0">
                <a:solidFill>
                  <a:schemeClr val="bg2"/>
                </a:solidFill>
              </a:rPr>
              <a:t> بحيث </a:t>
            </a:r>
            <a:r>
              <a:rPr lang="ar-SA" dirty="0" err="1" smtClean="0">
                <a:solidFill>
                  <a:schemeClr val="bg2"/>
                </a:solidFill>
              </a:rPr>
              <a:t>ان</a:t>
            </a:r>
            <a:r>
              <a:rPr lang="ar-SA" dirty="0" smtClean="0">
                <a:solidFill>
                  <a:schemeClr val="bg2"/>
                </a:solidFill>
              </a:rPr>
              <a:t> يكون الجزء على الطرف اليمين يزيد عن الجزء على الطرف </a:t>
            </a:r>
            <a:r>
              <a:rPr lang="ar-SA" dirty="0" err="1" smtClean="0">
                <a:solidFill>
                  <a:schemeClr val="bg2"/>
                </a:solidFill>
              </a:rPr>
              <a:t>الايسر</a:t>
            </a:r>
            <a:r>
              <a:rPr lang="ar-SA" dirty="0" smtClean="0">
                <a:solidFill>
                  <a:schemeClr val="bg2"/>
                </a:solidFill>
              </a:rPr>
              <a:t> بمقدار واحد يعنى لو كان عدد العناصر سبعة</a:t>
            </a:r>
            <a:br>
              <a:rPr lang="ar-SA" dirty="0" smtClean="0">
                <a:solidFill>
                  <a:schemeClr val="bg2"/>
                </a:solidFill>
              </a:rPr>
            </a:br>
            <a:r>
              <a:rPr lang="ar-SA" dirty="0" smtClean="0">
                <a:solidFill>
                  <a:schemeClr val="bg2"/>
                </a:solidFill>
              </a:rPr>
              <a:t>نقسمها </a:t>
            </a:r>
            <a:r>
              <a:rPr lang="ar-SA" dirty="0" err="1" smtClean="0">
                <a:solidFill>
                  <a:schemeClr val="bg2"/>
                </a:solidFill>
              </a:rPr>
              <a:t>الى</a:t>
            </a:r>
            <a:r>
              <a:rPr lang="ar-SA" dirty="0" smtClean="0">
                <a:solidFill>
                  <a:schemeClr val="bg2"/>
                </a:solidFill>
              </a:rPr>
              <a:t> 4 </a:t>
            </a:r>
            <a:r>
              <a:rPr lang="ar-SA" dirty="0" err="1" smtClean="0">
                <a:solidFill>
                  <a:schemeClr val="bg2"/>
                </a:solidFill>
              </a:rPr>
              <a:t>و</a:t>
            </a:r>
            <a:r>
              <a:rPr lang="ar-SA" dirty="0" smtClean="0">
                <a:solidFill>
                  <a:schemeClr val="bg2"/>
                </a:solidFill>
              </a:rPr>
              <a:t> 3</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1000"/>
                                        <p:tgtEl>
                                          <p:spTgt spid="95235">
                                            <p:txEl>
                                              <p:pRg st="0" end="0"/>
                                            </p:txEl>
                                          </p:spTgt>
                                        </p:tgtEl>
                                      </p:cBhvr>
                                    </p:animEffect>
                                    <p:anim calcmode="lin" valueType="num">
                                      <p:cBhvr>
                                        <p:cTn id="8" dur="1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52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523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228600" y="304800"/>
            <a:ext cx="8458200" cy="6324600"/>
          </a:xfrm>
        </p:spPr>
        <p:txBody>
          <a:bodyPr/>
          <a:lstStyle/>
          <a:p>
            <a:pPr eaLnBrk="1" hangingPunct="1"/>
            <a:r>
              <a:rPr lang="ar-SA" sz="2400" dirty="0" smtClean="0"/>
              <a:t/>
            </a:r>
            <a:br>
              <a:rPr lang="ar-SA" sz="2400" dirty="0" smtClean="0"/>
            </a:br>
            <a:r>
              <a:rPr lang="ar-SA" sz="2400" dirty="0" smtClean="0"/>
              <a:t>بعد هذه الخطوة يصبح لدينا </a:t>
            </a:r>
            <a:r>
              <a:rPr lang="en-US" sz="2400" dirty="0" smtClean="0">
                <a:cs typeface="Majalla UI"/>
              </a:rPr>
              <a:t>two list </a:t>
            </a:r>
            <a:r>
              <a:rPr lang="ar-SA" sz="2400" dirty="0" smtClean="0"/>
              <a:t>قائمتين من العناصر</a:t>
            </a:r>
            <a:br>
              <a:rPr lang="ar-SA" sz="2400" dirty="0" smtClean="0"/>
            </a:br>
            <a:r>
              <a:rPr lang="ar-SA" sz="2400" dirty="0" err="1" smtClean="0"/>
              <a:t>انت</a:t>
            </a:r>
            <a:r>
              <a:rPr lang="ar-SA" sz="2400" dirty="0" smtClean="0"/>
              <a:t> تقوم بالتعامل مع كل قائمة على حدا.....</a:t>
            </a:r>
            <a:br>
              <a:rPr lang="ar-SA" sz="2400" dirty="0" smtClean="0"/>
            </a:br>
            <a:r>
              <a:rPr lang="ar-SA" sz="2400" dirty="0" smtClean="0"/>
              <a:t>و تقوم بتقسيم القائمة اليمنى مثلا </a:t>
            </a:r>
            <a:r>
              <a:rPr lang="ar-SA" sz="2400" dirty="0" err="1" smtClean="0"/>
              <a:t>الى</a:t>
            </a:r>
            <a:r>
              <a:rPr lang="ar-SA" sz="2400" dirty="0" smtClean="0"/>
              <a:t> قائمتين </a:t>
            </a:r>
            <a:r>
              <a:rPr lang="ar-SA" sz="2400" dirty="0" err="1" smtClean="0"/>
              <a:t>و</a:t>
            </a:r>
            <a:r>
              <a:rPr lang="ar-SA" sz="2400" dirty="0" smtClean="0"/>
              <a:t> القائمتين تقوم بتقسيمهم </a:t>
            </a:r>
            <a:r>
              <a:rPr lang="ar-SA" sz="2400" dirty="0" err="1" smtClean="0"/>
              <a:t>الى</a:t>
            </a:r>
            <a:r>
              <a:rPr lang="ar-SA" sz="2400" dirty="0" smtClean="0"/>
              <a:t> </a:t>
            </a:r>
            <a:r>
              <a:rPr lang="ar-SA" sz="2400" dirty="0" err="1" smtClean="0"/>
              <a:t>اخرتين</a:t>
            </a:r>
            <a:r>
              <a:rPr lang="ar-SA" sz="2400" dirty="0" smtClean="0"/>
              <a:t> و هكذا</a:t>
            </a:r>
            <a:br>
              <a:rPr lang="ar-SA" sz="2400" dirty="0" smtClean="0"/>
            </a:br>
            <a:r>
              <a:rPr lang="ar-SA" sz="2400" dirty="0" smtClean="0"/>
              <a:t>و نفس الخطوات مع القائمة </a:t>
            </a:r>
            <a:r>
              <a:rPr lang="ar-SA" sz="2400" dirty="0" err="1" smtClean="0"/>
              <a:t>اليسرى</a:t>
            </a:r>
            <a:r>
              <a:rPr lang="ar-SA" sz="2400" dirty="0" smtClean="0"/>
              <a:t/>
            </a:r>
            <a:br>
              <a:rPr lang="ar-SA" sz="2400" dirty="0" smtClean="0"/>
            </a:br>
            <a:r>
              <a:rPr lang="ar-SA" sz="2400" dirty="0" err="1" smtClean="0"/>
              <a:t>الى</a:t>
            </a:r>
            <a:r>
              <a:rPr lang="ar-SA" sz="2400" dirty="0" smtClean="0"/>
              <a:t> </a:t>
            </a:r>
            <a:r>
              <a:rPr lang="ar-SA" sz="2400" dirty="0" err="1" smtClean="0"/>
              <a:t>ان</a:t>
            </a:r>
            <a:r>
              <a:rPr lang="ar-SA" sz="2400" dirty="0" smtClean="0"/>
              <a:t> نجد </a:t>
            </a:r>
            <a:r>
              <a:rPr lang="ar-SA" sz="2400" dirty="0" err="1" smtClean="0"/>
              <a:t>ان</a:t>
            </a:r>
            <a:r>
              <a:rPr lang="ar-SA" sz="2400" dirty="0" smtClean="0"/>
              <a:t> كل عنصر </a:t>
            </a:r>
            <a:r>
              <a:rPr lang="ar-SA" sz="2400" dirty="0" err="1" smtClean="0"/>
              <a:t>اصبح</a:t>
            </a:r>
            <a:r>
              <a:rPr lang="ar-SA" sz="2400" dirty="0" smtClean="0"/>
              <a:t> بقائمة منفصلة..</a:t>
            </a:r>
            <a:r>
              <a:rPr lang="ar-SA" sz="2400" dirty="0" err="1" smtClean="0"/>
              <a:t>اى</a:t>
            </a:r>
            <a:r>
              <a:rPr lang="ar-SA" sz="2400" dirty="0" smtClean="0"/>
              <a:t> قمنا بتفتيت العناصر </a:t>
            </a:r>
            <a:r>
              <a:rPr lang="ar-SA" sz="2400" dirty="0" err="1" smtClean="0"/>
              <a:t>و</a:t>
            </a:r>
            <a:r>
              <a:rPr lang="ar-SA" sz="2400" dirty="0" smtClean="0"/>
              <a:t> </a:t>
            </a:r>
            <a:r>
              <a:rPr lang="ar-SA" sz="2400" dirty="0" err="1" smtClean="0"/>
              <a:t>اصبح</a:t>
            </a:r>
            <a:r>
              <a:rPr lang="ar-SA" sz="2400" dirty="0" smtClean="0"/>
              <a:t> كل عنصر مستقل</a:t>
            </a:r>
            <a:br>
              <a:rPr lang="ar-SA" sz="2400" dirty="0" smtClean="0"/>
            </a:br>
            <a:r>
              <a:rPr lang="ar-SA" sz="2400" dirty="0" smtClean="0"/>
              <a:t/>
            </a:r>
            <a:br>
              <a:rPr lang="ar-SA" sz="2400" dirty="0" smtClean="0"/>
            </a:br>
            <a:r>
              <a:rPr lang="ar-SA" sz="2400" dirty="0" smtClean="0"/>
              <a:t>الصورة تحكى::::::..................</a:t>
            </a:r>
            <a:br>
              <a:rPr lang="ar-SA" sz="2400" dirty="0" smtClean="0"/>
            </a:br>
            <a:r>
              <a:rPr lang="ar-SA" sz="2400" dirty="0" smtClean="0"/>
              <a:t/>
            </a:r>
            <a:br>
              <a:rPr lang="ar-SA" sz="2400" dirty="0" smtClean="0"/>
            </a:br>
            <a:r>
              <a:rPr lang="ar-SA" sz="2400" dirty="0" smtClean="0"/>
              <a:t>و بعد </a:t>
            </a:r>
            <a:r>
              <a:rPr lang="ar-SA" sz="2400" dirty="0" err="1" smtClean="0"/>
              <a:t>ان</a:t>
            </a:r>
            <a:r>
              <a:rPr lang="ar-SA" sz="2400" dirty="0" smtClean="0"/>
              <a:t> توصلنا </a:t>
            </a:r>
            <a:r>
              <a:rPr lang="ar-SA" sz="2400" dirty="0" err="1" smtClean="0"/>
              <a:t>الى</a:t>
            </a:r>
            <a:r>
              <a:rPr lang="ar-SA" sz="2400" dirty="0" smtClean="0"/>
              <a:t> هذه المرحلة نقوم بترتيب العناصر </a:t>
            </a:r>
            <a:r>
              <a:rPr lang="ar-SA" sz="2400" dirty="0" err="1" smtClean="0"/>
              <a:t>و</a:t>
            </a:r>
            <a:r>
              <a:rPr lang="ar-SA" sz="2400" dirty="0" smtClean="0"/>
              <a:t> دمجهم مع بعضهم البعض حتى نجمعهم مرة </a:t>
            </a:r>
            <a:r>
              <a:rPr lang="ar-SA" sz="2400" dirty="0" err="1" smtClean="0"/>
              <a:t>اخرى</a:t>
            </a:r>
            <a:r>
              <a:rPr lang="ar-SA" sz="2400" dirty="0" smtClean="0"/>
              <a:t> </a:t>
            </a:r>
            <a:r>
              <a:rPr lang="ar-SA" sz="2400" dirty="0" err="1" smtClean="0"/>
              <a:t>فى</a:t>
            </a:r>
            <a:r>
              <a:rPr lang="ar-SA" sz="2400" dirty="0" smtClean="0"/>
              <a:t> </a:t>
            </a:r>
            <a:r>
              <a:rPr lang="en-US" sz="2400" dirty="0" smtClean="0">
                <a:cs typeface="Majalla UI"/>
              </a:rPr>
              <a:t>list </a:t>
            </a:r>
            <a:r>
              <a:rPr lang="ar-SA" sz="2400" dirty="0" smtClean="0"/>
              <a:t>واحدة</a:t>
            </a:r>
            <a:br>
              <a:rPr lang="ar-SA" sz="2400" dirty="0" smtClean="0"/>
            </a:br>
            <a:r>
              <a:rPr lang="ar-SA" sz="2400" dirty="0" smtClean="0"/>
              <a:t>لاحظ الصورة...سترى عملية المقارنة </a:t>
            </a:r>
            <a:r>
              <a:rPr lang="ar-SA" sz="2400" dirty="0" err="1" smtClean="0"/>
              <a:t>و</a:t>
            </a:r>
            <a:r>
              <a:rPr lang="ar-SA" sz="2400" dirty="0" smtClean="0"/>
              <a:t> دمج العناصر</a:t>
            </a:r>
            <a:br>
              <a:rPr lang="ar-SA" sz="2400" dirty="0" smtClean="0"/>
            </a:br>
            <a:endParaRPr lang="ar-SA" sz="2400" dirty="0" smtClean="0"/>
          </a:p>
          <a:p>
            <a:pPr eaLnBrk="1" hangingPunct="1"/>
            <a:endParaRPr lang="ar-SA" sz="2400"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fade">
                                      <p:cBhvr>
                                        <p:cTn id="7" dur="1000"/>
                                        <p:tgtEl>
                                          <p:spTgt spid="96258">
                                            <p:txEl>
                                              <p:pRg st="0" end="0"/>
                                            </p:txEl>
                                          </p:spTgt>
                                        </p:tgtEl>
                                      </p:cBhvr>
                                    </p:animEffect>
                                    <p:anim calcmode="lin" valueType="num">
                                      <p:cBhvr>
                                        <p:cTn id="8" dur="1000" fill="hold"/>
                                        <p:tgtEl>
                                          <p:spTgt spid="9625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625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625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endParaRPr lang="ar-SA" smtClean="0"/>
          </a:p>
        </p:txBody>
      </p:sp>
      <p:pic>
        <p:nvPicPr>
          <p:cNvPr id="97283" name="Picture 2" descr="C:\Users\sheaba.zone\Desktop\لل.bmp"/>
          <p:cNvPicPr>
            <a:picLocks noGrp="1" noChangeAspect="1" noChangeArrowheads="1"/>
          </p:cNvPicPr>
          <p:nvPr>
            <p:ph idx="1"/>
          </p:nvPr>
        </p:nvPicPr>
        <p:blipFill>
          <a:blip r:embed="rId2" cstate="print"/>
          <a:srcRect/>
          <a:stretch>
            <a:fillRect/>
          </a:stretch>
        </p:blipFill>
        <p:spPr>
          <a:xfrm>
            <a:off x="152400" y="228600"/>
            <a:ext cx="8839200" cy="6477000"/>
          </a:xfrm>
        </p:spPr>
      </p:pic>
    </p:spTree>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endParaRPr lang="ar-SA" smtClean="0"/>
          </a:p>
        </p:txBody>
      </p:sp>
      <p:pic>
        <p:nvPicPr>
          <p:cNvPr id="98307" name="Picture 2" descr="C:\Users\sheaba.zone\Desktop\ةثقل.png"/>
          <p:cNvPicPr>
            <a:picLocks noGrp="1" noChangeAspect="1" noChangeArrowheads="1"/>
          </p:cNvPicPr>
          <p:nvPr>
            <p:ph idx="1"/>
          </p:nvPr>
        </p:nvPicPr>
        <p:blipFill>
          <a:blip r:embed="rId2" cstate="print"/>
          <a:srcRect/>
          <a:stretch>
            <a:fillRect/>
          </a:stretch>
        </p:blipFill>
        <p:spPr>
          <a:xfrm>
            <a:off x="0" y="0"/>
            <a:ext cx="9296400" cy="6858000"/>
          </a:xfrm>
        </p:spPr>
      </p:pic>
    </p:spTree>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p:txBody>
          <a:bodyPr/>
          <a:lstStyle/>
          <a:p>
            <a:pPr eaLnBrk="1" hangingPunct="1"/>
            <a:r>
              <a:rPr lang="ar-SA" dirty="0" smtClean="0"/>
              <a:t>لترتيب قائمة </a:t>
            </a:r>
            <a:r>
              <a:rPr lang="en-US" dirty="0" smtClean="0">
                <a:cs typeface="Majalla UI"/>
              </a:rPr>
              <a:t>a[1..n] </a:t>
            </a:r>
            <a:r>
              <a:rPr lang="ar-SA" dirty="0" smtClean="0"/>
              <a:t>ترتيبا تصاعديا.</a:t>
            </a:r>
            <a:br>
              <a:rPr lang="ar-SA" dirty="0" smtClean="0"/>
            </a:br>
            <a:r>
              <a:rPr lang="ar-SA" dirty="0" smtClean="0"/>
              <a:t>الفكرة/ تقسم القائمة </a:t>
            </a:r>
            <a:r>
              <a:rPr lang="en-US" dirty="0" smtClean="0">
                <a:cs typeface="Majalla UI"/>
              </a:rPr>
              <a:t>a[1..n] </a:t>
            </a:r>
            <a:r>
              <a:rPr lang="ar-SA" dirty="0" smtClean="0"/>
              <a:t>إلى قائمتين </a:t>
            </a:r>
            <a:r>
              <a:rPr lang="en-US" dirty="0" smtClean="0">
                <a:cs typeface="Majalla UI"/>
              </a:rPr>
              <a:t>a[1:m] </a:t>
            </a:r>
            <a:r>
              <a:rPr lang="ar-SA" dirty="0" smtClean="0"/>
              <a:t>و </a:t>
            </a:r>
            <a:r>
              <a:rPr lang="en-US" dirty="0" smtClean="0">
                <a:cs typeface="Majalla UI"/>
              </a:rPr>
              <a:t>a[m+1:n]. </a:t>
            </a:r>
            <a:r>
              <a:rPr lang="ar-SA" dirty="0" smtClean="0"/>
              <a:t>كل قائمة جزئية ترتب داخليا. وأخيرا تدمج </a:t>
            </a:r>
            <a:br>
              <a:rPr lang="ar-SA" dirty="0" smtClean="0"/>
            </a:br>
            <a:r>
              <a:rPr lang="ar-SA" dirty="0" smtClean="0"/>
              <a:t>القائمتان الجزئيتان المرتبتان للحصول على قائمة واحدة مرتبة. الشكل التالي يوضح سلوكية الخوارزمية </a:t>
            </a:r>
            <a:br>
              <a:rPr lang="ar-SA" dirty="0" smtClean="0"/>
            </a:br>
            <a:r>
              <a:rPr lang="ar-SA" dirty="0" smtClean="0"/>
              <a:t>على مجموعة من القيم:</a:t>
            </a:r>
            <a:br>
              <a:rPr lang="ar-SA" dirty="0" smtClean="0"/>
            </a:br>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fade">
                                      <p:cBhvr>
                                        <p:cTn id="7" dur="1000"/>
                                        <p:tgtEl>
                                          <p:spTgt spid="99330">
                                            <p:txEl>
                                              <p:pRg st="0" end="0"/>
                                            </p:txEl>
                                          </p:spTgt>
                                        </p:tgtEl>
                                      </p:cBhvr>
                                    </p:animEffect>
                                    <p:anim calcmode="lin" valueType="num">
                                      <p:cBhvr>
                                        <p:cTn id="8" dur="1000" fill="hold"/>
                                        <p:tgtEl>
                                          <p:spTgt spid="9933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933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93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6038"/>
          </a:xfrm>
        </p:spPr>
        <p:txBody>
          <a:bodyPr>
            <a:normAutofit fontScale="90000"/>
          </a:bodyPr>
          <a:lstStyle/>
          <a:p>
            <a:pPr eaLnBrk="1" fontAlgn="auto" hangingPunct="1">
              <a:spcAft>
                <a:spcPts val="0"/>
              </a:spcAft>
              <a:defRPr/>
            </a:pPr>
            <a:endParaRPr lang="ar-SA" dirty="0"/>
          </a:p>
        </p:txBody>
      </p:sp>
      <p:sp>
        <p:nvSpPr>
          <p:cNvPr id="100355" name="Content Placeholder 2"/>
          <p:cNvSpPr>
            <a:spLocks noGrp="1"/>
          </p:cNvSpPr>
          <p:nvPr>
            <p:ph idx="1"/>
          </p:nvPr>
        </p:nvSpPr>
        <p:spPr>
          <a:xfrm>
            <a:off x="457200" y="0"/>
            <a:ext cx="8229600" cy="6934200"/>
          </a:xfrm>
        </p:spPr>
        <p:txBody>
          <a:bodyPr/>
          <a:lstStyle/>
          <a:p>
            <a:pPr eaLnBrk="1" hangingPunct="1">
              <a:buFont typeface="Wingdings 2" pitchFamily="18" charset="2"/>
              <a:buNone/>
            </a:pPr>
            <a:r>
              <a:rPr lang="ar-SA" sz="2400" dirty="0" err="1" smtClean="0"/>
              <a:t>الان</a:t>
            </a:r>
            <a:r>
              <a:rPr lang="ar-SA" sz="2400" dirty="0" smtClean="0"/>
              <a:t> مع الكود::::::</a:t>
            </a:r>
            <a:br>
              <a:rPr lang="ar-SA" sz="2400" dirty="0" smtClean="0"/>
            </a:br>
            <a:r>
              <a:rPr lang="ar-SA" sz="2400" dirty="0" smtClean="0"/>
              <a:t>يطلب من المستخدم </a:t>
            </a:r>
            <a:r>
              <a:rPr lang="ar-SA" sz="2400" dirty="0" err="1" smtClean="0"/>
              <a:t>ادخال</a:t>
            </a:r>
            <a:r>
              <a:rPr lang="ar-SA" sz="2400" dirty="0" smtClean="0"/>
              <a:t> 6 عناصر </a:t>
            </a:r>
            <a:r>
              <a:rPr lang="ar-SA" sz="2400" dirty="0" err="1" smtClean="0"/>
              <a:t>اولا</a:t>
            </a:r>
            <a:r>
              <a:rPr lang="ar-SA" sz="2400" dirty="0" smtClean="0"/>
              <a:t> ثم يقوم بعرضها قبل الترتيب </a:t>
            </a:r>
            <a:r>
              <a:rPr lang="ar-SA" sz="2400" dirty="0" err="1" smtClean="0"/>
              <a:t>و</a:t>
            </a:r>
            <a:r>
              <a:rPr lang="ar-SA" sz="2400" dirty="0" smtClean="0"/>
              <a:t> عرضها بعد الترتيب</a:t>
            </a:r>
            <a:br>
              <a:rPr lang="ar-SA" sz="2400" dirty="0" smtClean="0"/>
            </a:br>
            <a:r>
              <a:rPr lang="ar-SA" sz="2400" dirty="0" smtClean="0"/>
              <a:t>و نجد </a:t>
            </a:r>
            <a:r>
              <a:rPr lang="ar-SA" sz="2400" dirty="0" err="1" smtClean="0"/>
              <a:t>ان</a:t>
            </a:r>
            <a:r>
              <a:rPr lang="ar-SA" sz="2400" dirty="0" smtClean="0"/>
              <a:t> هناك داله خاصة بترتيب العناصر تسمى </a:t>
            </a:r>
            <a:r>
              <a:rPr lang="ar-SA" sz="2400" dirty="0" err="1" smtClean="0"/>
              <a:t>ال</a:t>
            </a:r>
            <a:r>
              <a:rPr lang="en-US" sz="2400" dirty="0" smtClean="0">
                <a:cs typeface="Majalla UI"/>
              </a:rPr>
              <a:t> merge </a:t>
            </a:r>
            <a:endParaRPr lang="ar-SA" sz="2400" dirty="0" smtClean="0"/>
          </a:p>
          <a:p>
            <a:pPr eaLnBrk="1" hangingPunct="1">
              <a:buFont typeface="Wingdings 2" pitchFamily="18" charset="2"/>
              <a:buNone/>
            </a:pPr>
            <a:r>
              <a:rPr lang="en-US" sz="2400" dirty="0" smtClean="0">
                <a:cs typeface="Majalla UI"/>
              </a:rPr>
              <a:t>sort</a:t>
            </a:r>
            <a:r>
              <a:rPr lang="ar-SA" sz="2400" dirty="0" smtClean="0"/>
              <a:t> </a:t>
            </a:r>
          </a:p>
          <a:p>
            <a:pPr algn="l" eaLnBrk="1" hangingPunct="1"/>
            <a:r>
              <a:rPr lang="ar-SA" sz="2400" dirty="0" smtClean="0"/>
              <a:t>الخوارزمية التالية تصف طريقة الترتيب هذه:</a:t>
            </a:r>
            <a:br>
              <a:rPr lang="ar-SA" sz="2400" dirty="0" smtClean="0"/>
            </a:br>
            <a:r>
              <a:rPr lang="ar-SA" sz="2400" dirty="0" smtClean="0"/>
              <a:t/>
            </a:r>
            <a:br>
              <a:rPr lang="ar-SA" sz="2400" dirty="0" smtClean="0"/>
            </a:br>
            <a:r>
              <a:rPr lang="en-US" sz="2400" dirty="0" smtClean="0">
                <a:cs typeface="Majalla UI"/>
              </a:rPr>
              <a:t>Algorithm </a:t>
            </a:r>
            <a:r>
              <a:rPr lang="en-US" sz="2400" dirty="0" err="1" smtClean="0">
                <a:cs typeface="Majalla UI"/>
              </a:rPr>
              <a:t>MergeSort</a:t>
            </a:r>
            <a:r>
              <a:rPr lang="en-US" sz="2400" dirty="0" smtClean="0">
                <a:cs typeface="Majalla UI"/>
              </a:rPr>
              <a:t>(A, low, high):</a:t>
            </a:r>
            <a:br>
              <a:rPr lang="en-US" sz="2400" dirty="0" smtClean="0">
                <a:cs typeface="Majalla UI"/>
              </a:rPr>
            </a:br>
            <a:r>
              <a:rPr lang="en-US" sz="2400" dirty="0" smtClean="0">
                <a:cs typeface="Majalla UI"/>
              </a:rPr>
              <a:t>Input: An array A[1..n] of n elements.</a:t>
            </a:r>
            <a:br>
              <a:rPr lang="en-US" sz="2400" dirty="0" smtClean="0">
                <a:cs typeface="Majalla UI"/>
              </a:rPr>
            </a:br>
            <a:r>
              <a:rPr lang="en-US" sz="2400" dirty="0" smtClean="0">
                <a:cs typeface="Majalla UI"/>
              </a:rPr>
              <a:t>Output: A[1..n] sorted in </a:t>
            </a:r>
            <a:r>
              <a:rPr lang="en-US" sz="2400" dirty="0" err="1" smtClean="0">
                <a:cs typeface="Majalla UI"/>
              </a:rPr>
              <a:t>nondecreasing</a:t>
            </a:r>
            <a:r>
              <a:rPr lang="en-US" sz="2400" dirty="0" smtClean="0">
                <a:cs typeface="Majalla UI"/>
              </a:rPr>
              <a:t> order.</a:t>
            </a:r>
            <a:br>
              <a:rPr lang="en-US" sz="2400" dirty="0" smtClean="0">
                <a:cs typeface="Majalla UI"/>
              </a:rPr>
            </a:br>
            <a:r>
              <a:rPr lang="en-US" sz="2400" dirty="0" smtClean="0">
                <a:cs typeface="Majalla UI"/>
              </a:rPr>
              <a:t>1. if low&lt;high then</a:t>
            </a:r>
            <a:br>
              <a:rPr lang="en-US" sz="2400" dirty="0" smtClean="0">
                <a:cs typeface="Majalla UI"/>
              </a:rPr>
            </a:br>
            <a:r>
              <a:rPr lang="en-US" sz="2400" dirty="0" smtClean="0">
                <a:cs typeface="Majalla UI"/>
              </a:rPr>
              <a:t>2. mid </a:t>
            </a:r>
            <a:br>
              <a:rPr lang="en-US" sz="2400" dirty="0" smtClean="0">
                <a:cs typeface="Majalla UI"/>
              </a:rPr>
            </a:br>
            <a:r>
              <a:rPr lang="en-US" sz="2400" dirty="0" smtClean="0">
                <a:cs typeface="Majalla UI"/>
              </a:rPr>
              <a:t>3. </a:t>
            </a:r>
            <a:r>
              <a:rPr lang="en-US" sz="2400" dirty="0" err="1" smtClean="0">
                <a:cs typeface="Majalla UI"/>
              </a:rPr>
              <a:t>MergeSort</a:t>
            </a:r>
            <a:r>
              <a:rPr lang="en-US" sz="2400" dirty="0" smtClean="0">
                <a:cs typeface="Majalla UI"/>
              </a:rPr>
              <a:t>(A, low, mid)</a:t>
            </a:r>
            <a:br>
              <a:rPr lang="en-US" sz="2400" dirty="0" smtClean="0">
                <a:cs typeface="Majalla UI"/>
              </a:rPr>
            </a:br>
            <a:r>
              <a:rPr lang="en-US" sz="2400" dirty="0" smtClean="0">
                <a:cs typeface="Majalla UI"/>
              </a:rPr>
              <a:t>4. </a:t>
            </a:r>
            <a:r>
              <a:rPr lang="en-US" sz="2400" dirty="0" err="1" smtClean="0">
                <a:cs typeface="Majalla UI"/>
              </a:rPr>
              <a:t>MergeSort</a:t>
            </a:r>
            <a:r>
              <a:rPr lang="en-US" sz="2400" dirty="0" smtClean="0">
                <a:cs typeface="Majalla UI"/>
              </a:rPr>
              <a:t>(A, mid+1, high)</a:t>
            </a:r>
            <a:br>
              <a:rPr lang="en-US" sz="2400" dirty="0" smtClean="0">
                <a:cs typeface="Majalla UI"/>
              </a:rPr>
            </a:br>
            <a:r>
              <a:rPr lang="en-US" sz="2400" dirty="0" smtClean="0">
                <a:cs typeface="Majalla UI"/>
              </a:rPr>
              <a:t>5. Merge(A, low, mid, high)</a:t>
            </a:r>
            <a:br>
              <a:rPr lang="en-US" sz="2400" dirty="0" smtClean="0">
                <a:cs typeface="Majalla UI"/>
              </a:rPr>
            </a:br>
            <a:r>
              <a:rPr lang="en-US" sz="2400" dirty="0" smtClean="0">
                <a:cs typeface="Majalla UI"/>
              </a:rPr>
              <a:t>6. </a:t>
            </a:r>
            <a:r>
              <a:rPr lang="en-US" sz="2400" dirty="0" err="1" smtClean="0">
                <a:cs typeface="Majalla UI"/>
              </a:rPr>
              <a:t>endif</a:t>
            </a:r>
            <a:r>
              <a:rPr lang="en-US" sz="2400" dirty="0" smtClean="0">
                <a:cs typeface="Majalla UI"/>
              </a:rPr>
              <a:t> </a:t>
            </a:r>
            <a:br>
              <a:rPr lang="en-US" sz="2400" dirty="0" smtClean="0">
                <a:cs typeface="Majalla UI"/>
              </a:rPr>
            </a:br>
            <a:r>
              <a:rPr lang="en-US" sz="2400" dirty="0" smtClean="0">
                <a:cs typeface="Majalla UI"/>
              </a:rPr>
              <a:t>Algorithm Merge(A, p, q, r):</a:t>
            </a:r>
            <a:br>
              <a:rPr lang="en-US" sz="2400" dirty="0" smtClean="0">
                <a:cs typeface="Majalla UI"/>
              </a:rPr>
            </a:br>
            <a:r>
              <a:rPr lang="ar-SA" sz="2400" dirty="0" smtClean="0"/>
              <a:t>تعقيدات الوقت</a:t>
            </a:r>
            <a:br>
              <a:rPr lang="ar-SA" sz="2400" dirty="0" smtClean="0"/>
            </a:br>
            <a:endParaRPr lang="en-US" sz="2400" dirty="0" smtClean="0">
              <a:cs typeface="Majalla UI"/>
            </a:endParaRPr>
          </a:p>
          <a:p>
            <a:pPr eaLnBrk="1" hangingPunct="1">
              <a:buFont typeface="Wingdings 2" pitchFamily="18" charset="2"/>
              <a:buNone/>
            </a:pPr>
            <a:endParaRPr lang="en-US" sz="2400" dirty="0" smtClean="0">
              <a:cs typeface="Majalla UI"/>
            </a:endParaRPr>
          </a:p>
          <a:p>
            <a:pPr eaLnBrk="1" hangingPunct="1">
              <a:buFont typeface="Wingdings 2" pitchFamily="18" charset="2"/>
              <a:buNone/>
            </a:pPr>
            <a:endParaRPr lang="en-US" sz="2400" dirty="0" smtClean="0">
              <a:cs typeface="Majalla UI"/>
            </a:endParaRPr>
          </a:p>
          <a:p>
            <a:pPr eaLnBrk="1" hangingPunct="1">
              <a:buFont typeface="Wingdings 2" pitchFamily="18" charset="2"/>
              <a:buNone/>
            </a:pPr>
            <a:endParaRPr lang="en-US" sz="2400" dirty="0" smtClean="0">
              <a:cs typeface="Majalla UI"/>
            </a:endParaRPr>
          </a:p>
          <a:p>
            <a:pPr eaLnBrk="1" hangingPunct="1">
              <a:buFont typeface="Wingdings 2" pitchFamily="18" charset="2"/>
              <a:buNone/>
            </a:pPr>
            <a:endParaRPr lang="en-US" sz="2400" dirty="0" smtClean="0">
              <a:cs typeface="Majalla UI"/>
            </a:endParaRPr>
          </a:p>
          <a:p>
            <a:pPr eaLnBrk="1" hangingPunct="1">
              <a:buFont typeface="Wingdings 2" pitchFamily="18" charset="2"/>
              <a:buNone/>
            </a:pPr>
            <a:endParaRPr lang="en-US" sz="2400" dirty="0" smtClean="0">
              <a:cs typeface="Majalla UI"/>
            </a:endParaRPr>
          </a:p>
        </p:txBody>
      </p:sp>
      <p:pic>
        <p:nvPicPr>
          <p:cNvPr id="4" name="صورة 3" descr="75.JPG"/>
          <p:cNvPicPr>
            <a:picLocks noChangeAspect="1"/>
          </p:cNvPicPr>
          <p:nvPr/>
        </p:nvPicPr>
        <p:blipFill>
          <a:blip r:embed="rId2" cstate="print"/>
          <a:stretch>
            <a:fillRect/>
          </a:stretch>
        </p:blipFill>
        <p:spPr>
          <a:xfrm>
            <a:off x="5943600" y="6019800"/>
            <a:ext cx="3048000" cy="730250"/>
          </a:xfrm>
          <a:prstGeom prst="rect">
            <a:avLst/>
          </a:prstGeom>
        </p:spPr>
      </p:pic>
      <p:sp>
        <p:nvSpPr>
          <p:cNvPr id="5" name="مربع نص 4">
            <a:hlinkClick r:id="rId3" action="ppaction://hlinksldjump"/>
          </p:cNvPr>
          <p:cNvSpPr txBox="1"/>
          <p:nvPr/>
        </p:nvSpPr>
        <p:spPr>
          <a:xfrm>
            <a:off x="7010400" y="6096000"/>
            <a:ext cx="838200" cy="738664"/>
          </a:xfrm>
          <a:prstGeom prst="rect">
            <a:avLst/>
          </a:prstGeom>
          <a:noFill/>
        </p:spPr>
        <p:txBody>
          <a:bodyPr wrap="square" rtlCol="1">
            <a:spAutoFit/>
          </a:bodyPr>
          <a:lstStyle/>
          <a:p>
            <a:r>
              <a:rPr lang="ar-SA" sz="1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رجوع إلي الفهرسة</a:t>
            </a:r>
          </a:p>
          <a:p>
            <a:endParaRPr lang="ar-S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03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03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0355">
                                            <p:txEl>
                                              <p:pRg st="1" end="1"/>
                                            </p:txEl>
                                          </p:spTgt>
                                        </p:tgtEl>
                                        <p:attrNameLst>
                                          <p:attrName>style.visibility</p:attrName>
                                        </p:attrNameLst>
                                      </p:cBhvr>
                                      <p:to>
                                        <p:strVal val="visible"/>
                                      </p:to>
                                    </p:set>
                                    <p:animEffect transition="in" filter="fade">
                                      <p:cBhvr>
                                        <p:cTn id="15" dur="1000"/>
                                        <p:tgtEl>
                                          <p:spTgt spid="100355">
                                            <p:txEl>
                                              <p:pRg st="1" end="1"/>
                                            </p:txEl>
                                          </p:spTgt>
                                        </p:tgtEl>
                                      </p:cBhvr>
                                    </p:animEffect>
                                    <p:anim calcmode="lin" valueType="num">
                                      <p:cBhvr>
                                        <p:cTn id="16"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035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03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0355">
                                            <p:txEl>
                                              <p:pRg st="2" end="2"/>
                                            </p:txEl>
                                          </p:spTgt>
                                        </p:tgtEl>
                                        <p:attrNameLst>
                                          <p:attrName>style.visibility</p:attrName>
                                        </p:attrNameLst>
                                      </p:cBhvr>
                                      <p:to>
                                        <p:strVal val="visible"/>
                                      </p:to>
                                    </p:set>
                                    <p:animEffect transition="in" filter="fade">
                                      <p:cBhvr>
                                        <p:cTn id="23" dur="1000"/>
                                        <p:tgtEl>
                                          <p:spTgt spid="100355">
                                            <p:txEl>
                                              <p:pRg st="2" end="2"/>
                                            </p:txEl>
                                          </p:spTgt>
                                        </p:tgtEl>
                                      </p:cBhvr>
                                    </p:animEffect>
                                    <p:anim calcmode="lin" valueType="num">
                                      <p:cBhvr>
                                        <p:cTn id="24"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035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035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002.JPG"/>
          <p:cNvPicPr>
            <a:picLocks noChangeAspect="1"/>
          </p:cNvPicPr>
          <p:nvPr/>
        </p:nvPicPr>
        <p:blipFill>
          <a:blip r:embed="rId2" cstate="print"/>
          <a:stretch>
            <a:fillRect/>
          </a:stretch>
        </p:blipFill>
        <p:spPr>
          <a:xfrm>
            <a:off x="1295400" y="1225550"/>
            <a:ext cx="7010400" cy="4870450"/>
          </a:xfrm>
          <a:prstGeom prst="rect">
            <a:avLst/>
          </a:prstGeom>
        </p:spPr>
      </p:pic>
      <p:sp>
        <p:nvSpPr>
          <p:cNvPr id="5" name="مربع نص 4"/>
          <p:cNvSpPr txBox="1"/>
          <p:nvPr/>
        </p:nvSpPr>
        <p:spPr>
          <a:xfrm>
            <a:off x="2438400" y="2743200"/>
            <a:ext cx="4495800" cy="212365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4400" b="1" dirty="0" smtClean="0">
                <a:ln w="900" cmpd="sng">
                  <a:solidFill>
                    <a:schemeClr val="accent1">
                      <a:satMod val="190000"/>
                      <a:alpha val="55000"/>
                    </a:schemeClr>
                  </a:solidFill>
                  <a:prstDash val="solid"/>
                </a:ln>
                <a:solidFill>
                  <a:schemeClr val="accent4">
                    <a:lumMod val="60000"/>
                    <a:lumOff val="40000"/>
                  </a:schemeClr>
                </a:solidFill>
                <a:effectLst>
                  <a:glow rad="228600">
                    <a:schemeClr val="accent2">
                      <a:satMod val="175000"/>
                      <a:alpha val="40000"/>
                    </a:schemeClr>
                  </a:glow>
                  <a:innerShdw blurRad="101600" dist="76200" dir="5400000">
                    <a:schemeClr val="accent1">
                      <a:satMod val="190000"/>
                      <a:tint val="100000"/>
                      <a:alpha val="74000"/>
                    </a:schemeClr>
                  </a:innerShdw>
                  <a:reflection blurRad="6350" stA="60000" endA="900" endPos="58000" dir="5400000" sy="-100000" algn="bl" rotWithShape="0"/>
                </a:effectLst>
              </a:rPr>
              <a:t>خوارزمية الدمج المتوازي ذو المسارين</a:t>
            </a:r>
          </a:p>
          <a:p>
            <a:endParaRPr lang="ar-SA" sz="4400" b="1" dirty="0">
              <a:ln w="900" cmpd="sng">
                <a:solidFill>
                  <a:schemeClr val="accent1">
                    <a:satMod val="190000"/>
                    <a:alpha val="55000"/>
                  </a:schemeClr>
                </a:solidFill>
                <a:prstDash val="solid"/>
              </a:ln>
              <a:solidFill>
                <a:schemeClr val="accent4">
                  <a:lumMod val="60000"/>
                  <a:lumOff val="40000"/>
                </a:schemeClr>
              </a:solidFill>
              <a:effectLst>
                <a:glow rad="228600">
                  <a:schemeClr val="accent2">
                    <a:satMod val="175000"/>
                    <a:alpha val="40000"/>
                  </a:schemeClr>
                </a:glow>
                <a:innerShdw blurRad="101600" dist="76200" dir="5400000">
                  <a:schemeClr val="accent1">
                    <a:satMod val="190000"/>
                    <a:tint val="100000"/>
                    <a:alpha val="74000"/>
                  </a:schemeClr>
                </a:innerShdw>
                <a:reflection blurRad="6350" stA="60000" endA="900" endPos="58000" dir="5400000" sy="-100000" algn="bl" rotWithShape="0"/>
              </a:effectLst>
            </a:endParaRPr>
          </a:p>
        </p:txBody>
      </p:sp>
      <p:pic>
        <p:nvPicPr>
          <p:cNvPr id="6" name="صورة 5" descr="28L.BMP"/>
          <p:cNvPicPr>
            <a:picLocks noChangeAspect="1"/>
          </p:cNvPicPr>
          <p:nvPr/>
        </p:nvPicPr>
        <p:blipFill>
          <a:blip r:embed="rId3" cstate="print"/>
          <a:stretch>
            <a:fillRect/>
          </a:stretch>
        </p:blipFill>
        <p:spPr>
          <a:xfrm rot="19078782">
            <a:off x="964628" y="1410503"/>
            <a:ext cx="1670618" cy="2126806"/>
          </a:xfrm>
          <a:prstGeom prst="rect">
            <a:avLst/>
          </a:prstGeom>
        </p:spPr>
      </p:pic>
      <p:pic>
        <p:nvPicPr>
          <p:cNvPr id="7" name="صورة 6" descr="28L.BMP"/>
          <p:cNvPicPr>
            <a:picLocks noChangeAspect="1"/>
          </p:cNvPicPr>
          <p:nvPr/>
        </p:nvPicPr>
        <p:blipFill>
          <a:blip r:embed="rId3" cstate="print"/>
          <a:stretch>
            <a:fillRect/>
          </a:stretch>
        </p:blipFill>
        <p:spPr>
          <a:xfrm rot="21360827">
            <a:off x="6876150" y="4675698"/>
            <a:ext cx="1670618" cy="2126806"/>
          </a:xfrm>
          <a:prstGeom prst="rect">
            <a:avLst/>
          </a:prstGeom>
        </p:spPr>
      </p:pic>
      <p:pic>
        <p:nvPicPr>
          <p:cNvPr id="8" name="صورة 7" descr="28L.BMP"/>
          <p:cNvPicPr>
            <a:picLocks noChangeAspect="1"/>
          </p:cNvPicPr>
          <p:nvPr/>
        </p:nvPicPr>
        <p:blipFill>
          <a:blip r:embed="rId3" cstate="print"/>
          <a:stretch>
            <a:fillRect/>
          </a:stretch>
        </p:blipFill>
        <p:spPr>
          <a:xfrm rot="16724995">
            <a:off x="7130595" y="1192711"/>
            <a:ext cx="1670618" cy="2126806"/>
          </a:xfrm>
          <a:prstGeom prst="rect">
            <a:avLst/>
          </a:prstGeom>
        </p:spPr>
      </p:pic>
      <p:pic>
        <p:nvPicPr>
          <p:cNvPr id="9" name="صورة 8" descr="28L.BMP"/>
          <p:cNvPicPr>
            <a:picLocks noChangeAspect="1"/>
          </p:cNvPicPr>
          <p:nvPr/>
        </p:nvPicPr>
        <p:blipFill>
          <a:blip r:embed="rId3" cstate="print"/>
          <a:stretch>
            <a:fillRect/>
          </a:stretch>
        </p:blipFill>
        <p:spPr>
          <a:xfrm rot="16724995">
            <a:off x="666316" y="4361063"/>
            <a:ext cx="1670618" cy="2126806"/>
          </a:xfrm>
          <a:prstGeom prst="rect">
            <a:avLst/>
          </a:prstGeom>
        </p:spPr>
      </p:pic>
    </p:spTree>
  </p:cSld>
  <p:clrMapOvr>
    <a:masterClrMapping/>
  </p:clrMapOvr>
  <p:transition>
    <p:newsfla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eaLnBrk="1" fontAlgn="auto" hangingPunct="1">
              <a:spcAft>
                <a:spcPts val="0"/>
              </a:spcAft>
              <a:defRPr/>
            </a:pPr>
            <a:r>
              <a:rPr lang="ar-SA" dirty="0" smtClean="0"/>
              <a:t>خوارزمية الدمج المتوازي ذو المسارين</a:t>
            </a:r>
            <a:br>
              <a:rPr lang="ar-SA" dirty="0" smtClean="0"/>
            </a:br>
            <a:r>
              <a:rPr lang="en-US" dirty="0" smtClean="0"/>
              <a:t>Balanced Two Way Merge sort</a:t>
            </a:r>
            <a:endParaRPr lang="ar-SA" dirty="0"/>
          </a:p>
        </p:txBody>
      </p:sp>
      <p:sp>
        <p:nvSpPr>
          <p:cNvPr id="3" name="عنصر نائب للمحتوى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ar-SA" sz="2800" dirty="0" smtClean="0">
                <a:ea typeface="+mn-ea"/>
              </a:rPr>
              <a:t>تعتبر من خوارزميات الترتيب الخارجي والتي يمكن توضيح فكرة هذه الطريقة بالخطوات التالية:-</a:t>
            </a:r>
          </a:p>
          <a:p>
            <a:pPr marL="274320" indent="-274320" eaLnBrk="1" fontAlgn="auto" hangingPunct="1">
              <a:spcAft>
                <a:spcPts val="0"/>
              </a:spcAft>
              <a:buClr>
                <a:schemeClr val="accent3"/>
              </a:buClr>
              <a:buFont typeface="Wingdings 2"/>
              <a:buChar char=""/>
              <a:defRPr/>
            </a:pPr>
            <a:r>
              <a:rPr lang="ar-SA" sz="2800" dirty="0" smtClean="0">
                <a:ea typeface="+mn-ea"/>
              </a:rPr>
              <a:t>1- تقسيم القائمة الأصلية إلي قائمتين متساويتين تقريباً ولتكن </a:t>
            </a:r>
            <a:r>
              <a:rPr lang="en-US" sz="2800" dirty="0" smtClean="0">
                <a:ea typeface="+mn-ea"/>
              </a:rPr>
              <a:t>A ,B </a:t>
            </a:r>
            <a:r>
              <a:rPr lang="ar-SA" sz="2800" dirty="0" smtClean="0">
                <a:ea typeface="+mn-ea"/>
              </a:rPr>
              <a:t> ونضع كل عنصر من </a:t>
            </a:r>
            <a:r>
              <a:rPr lang="en-US" sz="2800" dirty="0" smtClean="0">
                <a:ea typeface="+mn-ea"/>
              </a:rPr>
              <a:t>B </a:t>
            </a:r>
            <a:r>
              <a:rPr lang="ar-SA" sz="2800" dirty="0" smtClean="0">
                <a:ea typeface="+mn-ea"/>
              </a:rPr>
              <a:t>مع نظيرة الأول من القائمة </a:t>
            </a:r>
            <a:r>
              <a:rPr lang="en-US" sz="2800" dirty="0" smtClean="0">
                <a:ea typeface="+mn-ea"/>
              </a:rPr>
              <a:t>A </a:t>
            </a:r>
            <a:r>
              <a:rPr lang="ar-SA" sz="2800" dirty="0" smtClean="0">
                <a:ea typeface="+mn-ea"/>
              </a:rPr>
              <a:t> .</a:t>
            </a:r>
          </a:p>
          <a:p>
            <a:pPr marL="274320" indent="-274320" eaLnBrk="1" fontAlgn="auto" hangingPunct="1">
              <a:spcAft>
                <a:spcPts val="0"/>
              </a:spcAft>
              <a:buClr>
                <a:schemeClr val="accent3"/>
              </a:buClr>
              <a:buFont typeface="Wingdings 2"/>
              <a:buChar char=""/>
              <a:defRPr/>
            </a:pPr>
            <a:r>
              <a:rPr lang="ar-SA" sz="2800" dirty="0" smtClean="0">
                <a:ea typeface="+mn-ea"/>
              </a:rPr>
              <a:t>2- نقارن العنصر الأول في القائمة </a:t>
            </a:r>
            <a:r>
              <a:rPr lang="en-US" sz="2800" dirty="0" smtClean="0">
                <a:ea typeface="+mn-ea"/>
              </a:rPr>
              <a:t>B </a:t>
            </a:r>
            <a:r>
              <a:rPr lang="ar-SA" sz="2800" dirty="0" smtClean="0">
                <a:ea typeface="+mn-ea"/>
              </a:rPr>
              <a:t> مع العنصر نظيرة الثاني في القائمة </a:t>
            </a:r>
            <a:r>
              <a:rPr lang="en-US" sz="2800" dirty="0" smtClean="0">
                <a:ea typeface="+mn-ea"/>
              </a:rPr>
              <a:t>A </a:t>
            </a:r>
            <a:r>
              <a:rPr lang="ar-SA" sz="2800" dirty="0" smtClean="0">
                <a:ea typeface="+mn-ea"/>
              </a:rPr>
              <a:t> ونضعه بالقائمة  </a:t>
            </a:r>
            <a:r>
              <a:rPr lang="en-US" sz="2800" dirty="0" smtClean="0">
                <a:ea typeface="+mn-ea"/>
              </a:rPr>
              <a:t>C </a:t>
            </a:r>
            <a:r>
              <a:rPr lang="ar-SA" sz="2800" dirty="0" smtClean="0">
                <a:ea typeface="+mn-ea"/>
              </a:rPr>
              <a:t> بالترتيب.</a:t>
            </a:r>
          </a:p>
          <a:p>
            <a:pPr marL="274320" indent="-274320" eaLnBrk="1" fontAlgn="auto" hangingPunct="1">
              <a:spcAft>
                <a:spcPts val="0"/>
              </a:spcAft>
              <a:buClr>
                <a:schemeClr val="accent3"/>
              </a:buClr>
              <a:buFont typeface="Wingdings 2"/>
              <a:buChar char=""/>
              <a:defRPr/>
            </a:pPr>
            <a:r>
              <a:rPr lang="ar-SA" sz="2800" dirty="0" smtClean="0">
                <a:ea typeface="+mn-ea"/>
              </a:rPr>
              <a:t>3-  نقارن العنصر الثاني في القائمة </a:t>
            </a:r>
            <a:r>
              <a:rPr lang="en-US" sz="2800" dirty="0" smtClean="0">
                <a:ea typeface="+mn-ea"/>
              </a:rPr>
              <a:t>B </a:t>
            </a:r>
            <a:r>
              <a:rPr lang="ar-SA" sz="2800" dirty="0" smtClean="0">
                <a:ea typeface="+mn-ea"/>
              </a:rPr>
              <a:t> مع العنصر نظيرة الثاني في القائمة </a:t>
            </a:r>
            <a:r>
              <a:rPr lang="en-US" sz="2800" dirty="0" smtClean="0">
                <a:ea typeface="+mn-ea"/>
              </a:rPr>
              <a:t>A </a:t>
            </a:r>
            <a:r>
              <a:rPr lang="ar-SA" sz="2800" dirty="0" smtClean="0">
                <a:ea typeface="+mn-ea"/>
              </a:rPr>
              <a:t> ونضعه بالقائمة </a:t>
            </a:r>
            <a:r>
              <a:rPr lang="en-US" sz="2800" dirty="0" smtClean="0">
                <a:ea typeface="+mn-ea"/>
              </a:rPr>
              <a:t>D </a:t>
            </a:r>
            <a:r>
              <a:rPr lang="ar-SA" sz="2800" dirty="0" smtClean="0">
                <a:ea typeface="+mn-ea"/>
              </a:rPr>
              <a:t> بالترتيب .</a:t>
            </a:r>
          </a:p>
          <a:p>
            <a:pPr marL="274320" indent="-274320" eaLnBrk="1" fontAlgn="auto" hangingPunct="1">
              <a:spcAft>
                <a:spcPts val="0"/>
              </a:spcAft>
              <a:buClr>
                <a:schemeClr val="accent3"/>
              </a:buClr>
              <a:buFont typeface="Wingdings 2"/>
              <a:buChar char=""/>
              <a:defRPr/>
            </a:pPr>
            <a:r>
              <a:rPr lang="ar-SA" sz="2800" dirty="0" smtClean="0">
                <a:ea typeface="+mn-ea"/>
              </a:rPr>
              <a:t>4- نكرر الخطوتين 2-3 لنحصل علي عناصر طولها 2 في كل من القائمتين </a:t>
            </a:r>
            <a:r>
              <a:rPr lang="en-US" sz="2800" dirty="0" smtClean="0">
                <a:ea typeface="+mn-ea"/>
              </a:rPr>
              <a:t>C&amp;D  </a:t>
            </a:r>
            <a:r>
              <a:rPr lang="ar-SA" sz="2800" dirty="0" smtClean="0">
                <a:ea typeface="+mn-ea"/>
              </a:rPr>
              <a:t>  ونضع العناصر  بالترتيب في القائمتين </a:t>
            </a:r>
            <a:r>
              <a:rPr lang="en-US" sz="2800" dirty="0" smtClean="0">
                <a:ea typeface="+mn-ea"/>
              </a:rPr>
              <a:t>A&amp;B </a:t>
            </a:r>
            <a:r>
              <a:rPr lang="ar-SA" sz="2800" dirty="0" smtClean="0">
                <a:ea typeface="+mn-ea"/>
              </a:rPr>
              <a:t> .</a:t>
            </a:r>
            <a:endParaRPr lang="ar-SA" sz="2800" dirty="0">
              <a:ea typeface="+mn-ea"/>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عنصر نائب للمحتوى 2"/>
          <p:cNvSpPr>
            <a:spLocks noGrp="1"/>
          </p:cNvSpPr>
          <p:nvPr>
            <p:ph idx="1"/>
          </p:nvPr>
        </p:nvSpPr>
        <p:spPr/>
        <p:txBody>
          <a:bodyPr/>
          <a:lstStyle/>
          <a:p>
            <a:pPr eaLnBrk="1" hangingPunct="1"/>
            <a:r>
              <a:rPr lang="ar-SA" dirty="0" smtClean="0"/>
              <a:t>بنفس الطريقة نقوم بدمج عناصر القائمتين </a:t>
            </a:r>
            <a:r>
              <a:rPr lang="en-US" dirty="0" smtClean="0">
                <a:cs typeface="Majalla UI"/>
              </a:rPr>
              <a:t>A&amp;B </a:t>
            </a:r>
            <a:r>
              <a:rPr lang="ar-SA" dirty="0" smtClean="0"/>
              <a:t> حيث عناصرها بطول 4 لتكون مرتبة ونضعها في القائمتين </a:t>
            </a:r>
            <a:r>
              <a:rPr lang="en-US" dirty="0" smtClean="0">
                <a:cs typeface="Majalla UI"/>
              </a:rPr>
              <a:t>C&amp;D</a:t>
            </a:r>
            <a:r>
              <a:rPr lang="ar-SA" dirty="0" smtClean="0"/>
              <a:t> </a:t>
            </a:r>
          </a:p>
          <a:p>
            <a:pPr eaLnBrk="1" hangingPunct="1"/>
            <a:r>
              <a:rPr lang="ar-SA" dirty="0" smtClean="0"/>
              <a:t>نعيد الطريقة بدمج العناصر في القائمة </a:t>
            </a:r>
            <a:r>
              <a:rPr lang="en-US" dirty="0" smtClean="0">
                <a:cs typeface="Majalla UI"/>
              </a:rPr>
              <a:t>A&amp;B </a:t>
            </a:r>
            <a:r>
              <a:rPr lang="ar-SA" dirty="0" smtClean="0"/>
              <a:t> بطول 8 .</a:t>
            </a:r>
          </a:p>
          <a:p>
            <a:pPr eaLnBrk="1" hangingPunct="1"/>
            <a:endParaRPr lang="ar-SA" dirty="0" smtClean="0"/>
          </a:p>
          <a:p>
            <a:pPr eaLnBrk="1" hangingPunct="1"/>
            <a:endParaRPr lang="ar-SA" dirty="0" smtClean="0"/>
          </a:p>
          <a:p>
            <a:pPr eaLnBrk="1" hangingPunct="1"/>
            <a:r>
              <a:rPr lang="ar-SA" dirty="0" smtClean="0"/>
              <a:t>نستمر بهذا الأسلوب لحين الوصول إلي القائمة المرتبة</a:t>
            </a:r>
          </a:p>
          <a:p>
            <a:pPr eaLnBrk="1" hangingPunct="1"/>
            <a:endParaRPr lang="ar-SA" dirty="0" smtClean="0"/>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fade">
                                      <p:cBhvr>
                                        <p:cTn id="7" dur="1000"/>
                                        <p:tgtEl>
                                          <p:spTgt spid="102402">
                                            <p:txEl>
                                              <p:pRg st="0" end="0"/>
                                            </p:txEl>
                                          </p:spTgt>
                                        </p:tgtEl>
                                      </p:cBhvr>
                                    </p:animEffect>
                                    <p:anim calcmode="lin" valueType="num">
                                      <p:cBhvr>
                                        <p:cTn id="8" dur="10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0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0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Effect transition="in" filter="fade">
                                      <p:cBhvr>
                                        <p:cTn id="15" dur="1000"/>
                                        <p:tgtEl>
                                          <p:spTgt spid="102402">
                                            <p:txEl>
                                              <p:pRg st="1" end="1"/>
                                            </p:txEl>
                                          </p:spTgt>
                                        </p:tgtEl>
                                      </p:cBhvr>
                                    </p:animEffect>
                                    <p:anim calcmode="lin" valueType="num">
                                      <p:cBhvr>
                                        <p:cTn id="16" dur="10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240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0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2402">
                                            <p:txEl>
                                              <p:pRg st="4" end="4"/>
                                            </p:txEl>
                                          </p:spTgt>
                                        </p:tgtEl>
                                        <p:attrNameLst>
                                          <p:attrName>style.visibility</p:attrName>
                                        </p:attrNameLst>
                                      </p:cBhvr>
                                      <p:to>
                                        <p:strVal val="visible"/>
                                      </p:to>
                                    </p:set>
                                    <p:animEffect transition="in" filter="fade">
                                      <p:cBhvr>
                                        <p:cTn id="23" dur="1000"/>
                                        <p:tgtEl>
                                          <p:spTgt spid="102402">
                                            <p:txEl>
                                              <p:pRg st="4" end="4"/>
                                            </p:txEl>
                                          </p:spTgt>
                                        </p:tgtEl>
                                      </p:cBhvr>
                                    </p:animEffect>
                                    <p:anim calcmode="lin" valueType="num">
                                      <p:cBhvr>
                                        <p:cTn id="24" dur="10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2402">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40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وان 1"/>
          <p:cNvSpPr>
            <a:spLocks noGrp="1"/>
          </p:cNvSpPr>
          <p:nvPr>
            <p:ph type="title"/>
          </p:nvPr>
        </p:nvSpPr>
        <p:spPr/>
        <p:txBody>
          <a:bodyPr/>
          <a:lstStyle/>
          <a:p>
            <a:pPr algn="r" eaLnBrk="1" hangingPunct="1"/>
            <a:r>
              <a:rPr lang="ar-SA" sz="3200" dirty="0" smtClean="0"/>
              <a:t>مثال:- قوم بترتيب العناصر التالية باستخدام طريقة الدمج المتوازي ذو المسارين.</a:t>
            </a:r>
            <a:br>
              <a:rPr lang="ar-SA" sz="3200" dirty="0" smtClean="0"/>
            </a:br>
            <a:r>
              <a:rPr lang="ar-SA" sz="3200" dirty="0" smtClean="0"/>
              <a:t>18,23,2,50,42,63,20,28,33,47,3) </a:t>
            </a:r>
          </a:p>
        </p:txBody>
      </p:sp>
      <p:sp>
        <p:nvSpPr>
          <p:cNvPr id="103427" name="عنصر نائب للمحتوى 2"/>
          <p:cNvSpPr>
            <a:spLocks noGrp="1"/>
          </p:cNvSpPr>
          <p:nvPr>
            <p:ph idx="1"/>
          </p:nvPr>
        </p:nvSpPr>
        <p:spPr/>
        <p:txBody>
          <a:bodyPr/>
          <a:lstStyle/>
          <a:p>
            <a:pPr algn="l" eaLnBrk="1" hangingPunct="1"/>
            <a:r>
              <a:rPr lang="en-US" dirty="0" smtClean="0">
                <a:cs typeface="Majalla UI"/>
              </a:rPr>
              <a:t>1-N=11       A=  18, 23,2, 50,42                             </a:t>
            </a:r>
          </a:p>
          <a:p>
            <a:pPr algn="l" eaLnBrk="1" hangingPunct="1"/>
            <a:r>
              <a:rPr lang="en-US" dirty="0" smtClean="0">
                <a:cs typeface="Majalla UI"/>
              </a:rPr>
              <a:t>                    B=   63,20,28,33,47,3                       </a:t>
            </a:r>
            <a:endParaRPr lang="ar-SA" dirty="0" smtClean="0"/>
          </a:p>
          <a:p>
            <a:pPr algn="l" eaLnBrk="1" hangingPunct="1"/>
            <a:endParaRPr lang="ar-SA" dirty="0" smtClean="0"/>
          </a:p>
          <a:p>
            <a:pPr algn="l" eaLnBrk="1" hangingPunct="1">
              <a:buFont typeface="Wingdings 2" pitchFamily="18" charset="2"/>
              <a:buNone/>
            </a:pPr>
            <a:r>
              <a:rPr lang="en-US" dirty="0" smtClean="0">
                <a:cs typeface="Majalla UI"/>
              </a:rPr>
              <a:t>2-     C=  18   63    2      28      42  47  </a:t>
            </a:r>
          </a:p>
          <a:p>
            <a:pPr algn="l" eaLnBrk="1" hangingPunct="1">
              <a:buFont typeface="Wingdings 2" pitchFamily="18" charset="2"/>
              <a:buNone/>
            </a:pPr>
            <a:r>
              <a:rPr lang="en-US" dirty="0" smtClean="0">
                <a:cs typeface="Majalla UI"/>
              </a:rPr>
              <a:t>         B=  20  23     33   50       3 </a:t>
            </a:r>
          </a:p>
          <a:p>
            <a:pPr eaLnBrk="1" hangingPunct="1">
              <a:buFont typeface="Wingdings 2" pitchFamily="18" charset="2"/>
              <a:buNone/>
            </a:pPr>
            <a:r>
              <a:rPr lang="ar-SA" dirty="0" smtClean="0"/>
              <a:t>تكوين قائمتين للمسلسلات الزوجية </a:t>
            </a:r>
            <a:r>
              <a:rPr lang="en-US" dirty="0" smtClean="0">
                <a:cs typeface="Majalla UI"/>
              </a:rPr>
              <a:t>D </a:t>
            </a:r>
            <a:r>
              <a:rPr lang="ar-SA" dirty="0" smtClean="0"/>
              <a:t> والمسلسلات الفردية </a:t>
            </a:r>
            <a:r>
              <a:rPr lang="en-US" dirty="0" smtClean="0">
                <a:cs typeface="Majalla UI"/>
              </a:rPr>
              <a:t>C  </a:t>
            </a:r>
          </a:p>
          <a:p>
            <a:pPr algn="l" eaLnBrk="1" hangingPunct="1">
              <a:buFont typeface="Wingdings 2" pitchFamily="18" charset="2"/>
              <a:buNone/>
            </a:pPr>
            <a:r>
              <a:rPr lang="en-US" dirty="0" smtClean="0">
                <a:cs typeface="Majalla UI"/>
              </a:rPr>
              <a:t>3- A=18,20,23,63,         3,42,47</a:t>
            </a:r>
          </a:p>
          <a:p>
            <a:pPr algn="l" eaLnBrk="1" hangingPunct="1">
              <a:buFont typeface="Wingdings 2" pitchFamily="18" charset="2"/>
              <a:buNone/>
            </a:pPr>
            <a:r>
              <a:rPr lang="en-US" dirty="0" smtClean="0">
                <a:cs typeface="Majalla UI"/>
              </a:rPr>
              <a:t>      B= 2,18,20,23,28,33,50,63</a:t>
            </a:r>
          </a:p>
          <a:p>
            <a:pPr algn="l" eaLnBrk="1" hangingPunct="1">
              <a:buFont typeface="Wingdings 2" pitchFamily="18" charset="2"/>
              <a:buNone/>
            </a:pPr>
            <a:endParaRPr lang="ar-SA" dirty="0" smtClean="0"/>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anim calcmode="lin" valueType="num">
                                      <p:cBhvr>
                                        <p:cTn id="8" dur="10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3427">
                                            <p:txEl>
                                              <p:pRg st="1" end="1"/>
                                            </p:txEl>
                                          </p:spTgt>
                                        </p:tgtEl>
                                        <p:attrNameLst>
                                          <p:attrName>style.visibility</p:attrName>
                                        </p:attrNameLst>
                                      </p:cBhvr>
                                      <p:to>
                                        <p:strVal val="visible"/>
                                      </p:to>
                                    </p:set>
                                    <p:animEffect transition="in" filter="fade">
                                      <p:cBhvr>
                                        <p:cTn id="15" dur="1000"/>
                                        <p:tgtEl>
                                          <p:spTgt spid="103427">
                                            <p:txEl>
                                              <p:pRg st="1" end="1"/>
                                            </p:txEl>
                                          </p:spTgt>
                                        </p:tgtEl>
                                      </p:cBhvr>
                                    </p:animEffect>
                                    <p:anim calcmode="lin" valueType="num">
                                      <p:cBhvr>
                                        <p:cTn id="16" dur="10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42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4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3427">
                                            <p:txEl>
                                              <p:pRg st="3" end="3"/>
                                            </p:txEl>
                                          </p:spTgt>
                                        </p:tgtEl>
                                        <p:attrNameLst>
                                          <p:attrName>style.visibility</p:attrName>
                                        </p:attrNameLst>
                                      </p:cBhvr>
                                      <p:to>
                                        <p:strVal val="visible"/>
                                      </p:to>
                                    </p:set>
                                    <p:animEffect transition="in" filter="fade">
                                      <p:cBhvr>
                                        <p:cTn id="23" dur="1000"/>
                                        <p:tgtEl>
                                          <p:spTgt spid="103427">
                                            <p:txEl>
                                              <p:pRg st="3" end="3"/>
                                            </p:txEl>
                                          </p:spTgt>
                                        </p:tgtEl>
                                      </p:cBhvr>
                                    </p:animEffect>
                                    <p:anim calcmode="lin" valueType="num">
                                      <p:cBhvr>
                                        <p:cTn id="24" dur="10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342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34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3427">
                                            <p:txEl>
                                              <p:pRg st="4" end="4"/>
                                            </p:txEl>
                                          </p:spTgt>
                                        </p:tgtEl>
                                        <p:attrNameLst>
                                          <p:attrName>style.visibility</p:attrName>
                                        </p:attrNameLst>
                                      </p:cBhvr>
                                      <p:to>
                                        <p:strVal val="visible"/>
                                      </p:to>
                                    </p:set>
                                    <p:animEffect transition="in" filter="fade">
                                      <p:cBhvr>
                                        <p:cTn id="31" dur="1000"/>
                                        <p:tgtEl>
                                          <p:spTgt spid="103427">
                                            <p:txEl>
                                              <p:pRg st="4" end="4"/>
                                            </p:txEl>
                                          </p:spTgt>
                                        </p:tgtEl>
                                      </p:cBhvr>
                                    </p:animEffect>
                                    <p:anim calcmode="lin" valueType="num">
                                      <p:cBhvr>
                                        <p:cTn id="32" dur="10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342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34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3427">
                                            <p:txEl>
                                              <p:pRg st="5" end="5"/>
                                            </p:txEl>
                                          </p:spTgt>
                                        </p:tgtEl>
                                        <p:attrNameLst>
                                          <p:attrName>style.visibility</p:attrName>
                                        </p:attrNameLst>
                                      </p:cBhvr>
                                      <p:to>
                                        <p:strVal val="visible"/>
                                      </p:to>
                                    </p:set>
                                    <p:animEffect transition="in" filter="fade">
                                      <p:cBhvr>
                                        <p:cTn id="39" dur="1000"/>
                                        <p:tgtEl>
                                          <p:spTgt spid="103427">
                                            <p:txEl>
                                              <p:pRg st="5" end="5"/>
                                            </p:txEl>
                                          </p:spTgt>
                                        </p:tgtEl>
                                      </p:cBhvr>
                                    </p:animEffect>
                                    <p:anim calcmode="lin" valueType="num">
                                      <p:cBhvr>
                                        <p:cTn id="40" dur="10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3427">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34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3427">
                                            <p:txEl>
                                              <p:pRg st="6" end="6"/>
                                            </p:txEl>
                                          </p:spTgt>
                                        </p:tgtEl>
                                        <p:attrNameLst>
                                          <p:attrName>style.visibility</p:attrName>
                                        </p:attrNameLst>
                                      </p:cBhvr>
                                      <p:to>
                                        <p:strVal val="visible"/>
                                      </p:to>
                                    </p:set>
                                    <p:animEffect transition="in" filter="fade">
                                      <p:cBhvr>
                                        <p:cTn id="47" dur="1000"/>
                                        <p:tgtEl>
                                          <p:spTgt spid="103427">
                                            <p:txEl>
                                              <p:pRg st="6" end="6"/>
                                            </p:txEl>
                                          </p:spTgt>
                                        </p:tgtEl>
                                      </p:cBhvr>
                                    </p:animEffect>
                                    <p:anim calcmode="lin" valueType="num">
                                      <p:cBhvr>
                                        <p:cTn id="48" dur="10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3427">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342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03427">
                                            <p:txEl>
                                              <p:pRg st="7" end="7"/>
                                            </p:txEl>
                                          </p:spTgt>
                                        </p:tgtEl>
                                        <p:attrNameLst>
                                          <p:attrName>style.visibility</p:attrName>
                                        </p:attrNameLst>
                                      </p:cBhvr>
                                      <p:to>
                                        <p:strVal val="visible"/>
                                      </p:to>
                                    </p:set>
                                    <p:animEffect transition="in" filter="fade">
                                      <p:cBhvr>
                                        <p:cTn id="55" dur="1000"/>
                                        <p:tgtEl>
                                          <p:spTgt spid="103427">
                                            <p:txEl>
                                              <p:pRg st="7" end="7"/>
                                            </p:txEl>
                                          </p:spTgt>
                                        </p:tgtEl>
                                      </p:cBhvr>
                                    </p:animEffect>
                                    <p:anim calcmode="lin" valueType="num">
                                      <p:cBhvr>
                                        <p:cTn id="56" dur="10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3427">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342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7|0.7"/>
</p:tagLst>
</file>

<file path=ppt/tags/tag3.xml><?xml version="1.0" encoding="utf-8"?>
<p:tagLst xmlns:a="http://schemas.openxmlformats.org/drawingml/2006/main" xmlns:r="http://schemas.openxmlformats.org/officeDocument/2006/relationships" xmlns:p="http://schemas.openxmlformats.org/presentationml/2006/main">
  <p:tag name="TIMING" val="|0.9|0.9|1.4|1.2|1.6|1.5"/>
</p:tagLst>
</file>

<file path=ppt/tags/tag4.xml><?xml version="1.0" encoding="utf-8"?>
<p:tagLst xmlns:a="http://schemas.openxmlformats.org/drawingml/2006/main" xmlns:r="http://schemas.openxmlformats.org/officeDocument/2006/relationships" xmlns:p="http://schemas.openxmlformats.org/presentationml/2006/main">
  <p:tag name="TIMING" val="|0.7|0.7|1.4|0.8"/>
</p:tagLst>
</file>

<file path=ppt/tags/tag5.xml><?xml version="1.0" encoding="utf-8"?>
<p:tagLst xmlns:a="http://schemas.openxmlformats.org/drawingml/2006/main" xmlns:r="http://schemas.openxmlformats.org/officeDocument/2006/relationships" xmlns:p="http://schemas.openxmlformats.org/presentationml/2006/main">
  <p:tag name="TIMING" val="|0.3|1.6|1.4"/>
</p:tagLst>
</file>

<file path=ppt/tags/tag6.xml><?xml version="1.0" encoding="utf-8"?>
<p:tagLst xmlns:a="http://schemas.openxmlformats.org/drawingml/2006/main" xmlns:r="http://schemas.openxmlformats.org/officeDocument/2006/relationships" xmlns:p="http://schemas.openxmlformats.org/presentationml/2006/main">
  <p:tag name="TIMING" val="|0.7|0.8|3.1|5.7"/>
</p:tagLst>
</file>

<file path=ppt/tags/tag7.xml><?xml version="1.0" encoding="utf-8"?>
<p:tagLst xmlns:a="http://schemas.openxmlformats.org/drawingml/2006/main" xmlns:r="http://schemas.openxmlformats.org/officeDocument/2006/relationships" xmlns:p="http://schemas.openxmlformats.org/presentationml/2006/main">
  <p:tag name="TIMING" val="|0.5|0.8|0.8|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ترتيب">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الترتيب</Template>
  <TotalTime>4</TotalTime>
  <Words>6954</Words>
  <Application>Microsoft Office PowerPoint</Application>
  <PresentationFormat>عرض على الشاشة (3:4)‏</PresentationFormat>
  <Paragraphs>1826</Paragraphs>
  <Slides>200</Slides>
  <Notes>3</Notes>
  <HiddenSlides>0</HiddenSlides>
  <MMClips>0</MMClips>
  <ScaleCrop>false</ScaleCrop>
  <HeadingPairs>
    <vt:vector size="4" baseType="variant">
      <vt:variant>
        <vt:lpstr>سمة</vt:lpstr>
      </vt:variant>
      <vt:variant>
        <vt:i4>1</vt:i4>
      </vt:variant>
      <vt:variant>
        <vt:lpstr>عناوين الشرائح</vt:lpstr>
      </vt:variant>
      <vt:variant>
        <vt:i4>200</vt:i4>
      </vt:variant>
    </vt:vector>
  </HeadingPairs>
  <TitlesOfParts>
    <vt:vector size="201" baseType="lpstr">
      <vt:lpstr>الترتيب</vt:lpstr>
      <vt:lpstr>بسم الله الرحمن الرحيم</vt:lpstr>
      <vt:lpstr>الشريحة 2</vt:lpstr>
      <vt:lpstr> </vt:lpstr>
      <vt:lpstr>إعداد الطلاب :</vt:lpstr>
      <vt:lpstr>   أشراف الأستاذ: </vt:lpstr>
      <vt:lpstr>       خوارزميات الترتيب </vt:lpstr>
      <vt:lpstr>الشريحة 7</vt:lpstr>
      <vt:lpstr>الترتيب الفقاعي:- </vt:lpstr>
      <vt:lpstr>الشريحة 9</vt:lpstr>
      <vt:lpstr>  مثال:- </vt:lpstr>
      <vt:lpstr>الشريحة 11</vt:lpstr>
      <vt:lpstr>الشريحة 12</vt:lpstr>
      <vt:lpstr>الشريحة 13</vt:lpstr>
      <vt:lpstr>الشريحة 14</vt:lpstr>
      <vt:lpstr>الشريحة 15</vt:lpstr>
      <vt:lpstr>الترتيب النهائي</vt:lpstr>
      <vt:lpstr>ترتيباً تصاعدياً يستخدم خوارزمية الفقاعة.  </vt:lpstr>
      <vt:lpstr>الشريحة 18</vt:lpstr>
      <vt:lpstr>الشريحة 19</vt:lpstr>
      <vt:lpstr>مقدمه عن الترتيب بالاختيار</vt:lpstr>
      <vt:lpstr>خوارزمية الترتيب بالاختيار</vt:lpstr>
      <vt:lpstr>مثال تطبيقي</vt:lpstr>
      <vt:lpstr>الحل:-</vt:lpstr>
      <vt:lpstr> الخطوة الثانية:-</vt:lpstr>
      <vt:lpstr> الخطوة الثالثة:-</vt:lpstr>
      <vt:lpstr> الخطوة الرابعة:-</vt:lpstr>
      <vt:lpstr> الخطوة الخامسة:-</vt:lpstr>
      <vt:lpstr> الخطوة السادسة:-</vt:lpstr>
      <vt:lpstr> الخطوة السابعة:-</vt:lpstr>
      <vt:lpstr>   الترتيب النهائي:-</vt:lpstr>
      <vt:lpstr>مثال برمجي بلغة ال -:c++</vt:lpstr>
      <vt:lpstr>الشريحة 32</vt:lpstr>
      <vt:lpstr>تابع البرنامج:-</vt:lpstr>
      <vt:lpstr>الشريحة 34</vt:lpstr>
      <vt:lpstr>الشريحة 35</vt:lpstr>
      <vt:lpstr>خوارزمية الترتيب بالإدخال:</vt:lpstr>
      <vt:lpstr>مثال:- إذا كانت القائمة تحتوي علي العناصر التالية: 33   86   92   12  37  48  57  25  المطلوب ترتيب العناصر ترتيبا تصاعديا حسب خوارزمية الترتيب بالإدخال. الحل:-  الخطوة(1) نبحث عن اصغر عنصر من عناصر القائمة وهو العنصر رقم  [5] الذي يساوي 12 ونجعل قيمة المتغير temp=12 ثم نعمل إزاحة لجميع العناصر من العنصر الأول وحتي العنصر الرابع (هو العنصر الذي يقع قبل مكان العنصر الأصغر ) بتقديم كل منهم خطوة إلي الأمام وأخيرا نقوم بجعل قيمة العنصر رقم[1] تساوي  :temp رقم العنصر                           8            7        6        5           4             3        2            1    33        86       92     37         48           57        25       12               الخطوة(2): نبحث عن اصغرعنصر من بين عناصر القائمة من العنصر الثاني إلي العنصر الأخير وهو العنصر رقم الذي يساوي 25 ونجعل قيمة المتغير temp=25 ولكن لأن العنصر رقم[2] يقع في موقعه الصحيح فليس هنالك عملية إزاحة ستتم للعناصر: رقم العنصر                         8          7      6       5         4       3                2           1    33      86       92     37      48      57            25          12 </vt:lpstr>
      <vt:lpstr>        الخطوة(3) نبحث عن اصغر عنصر من بين عناصر القائمة من العنصر الثالث إلي العنصر الأخير وهو العنصر رقم [8]الذي يساوي 33 ونجعل قيمة المتغير temp=33 ثم نعمل إزاحة لجميع العناصر من العنصر رقم3 وحتي العنصر 7( وهو العنصر الذي يقع قبل مكان العنصر الأصغر) بتقديم كل منهم خطوة إلي الأمام وأخيرا نقوم بجعل قيمة العنصر رقم 3 تساوي temp: رقم العنصر   8      7      6     5     4      3      2        1 86    92   37   48    57    33    25      12               </vt:lpstr>
      <vt:lpstr>الشريحة 39</vt:lpstr>
      <vt:lpstr>الشريحة 40</vt:lpstr>
      <vt:lpstr>getch()  ; } void insertion_sort() { for(int i=1;i&lt;N;i++) { int temp=arr[i]; int j=i; while (j&gt;0  &amp;&amp; arr[j-1]&gt;=temp)  { arr[j]=arr[j-1]; J--; } arr[j]=temp;  } }</vt:lpstr>
      <vt:lpstr>الشريحة 42</vt:lpstr>
      <vt:lpstr>الترتيب السريع (Quick Sorting): </vt:lpstr>
      <vt:lpstr>وتأتي التسمية من طبيعته , حيث انه يتميز بالسرعة وتعتبر هذه الطريقة من الطرق المبسطة نظرياً لكنها معقدة برمجياً مما جعلت المتخصصين يبحثون لعدة سنوات ليكتبوا نظرية مبسطة  عمليا ً إلا انهم لم يتمكنوا من إزالة هذا التعقيد لهذا أطلقوا عليها خوارزمية الـ Recursive Algorithm  .  </vt:lpstr>
      <vt:lpstr>خوارزمية الترتيب السريع Quick Sort </vt:lpstr>
      <vt:lpstr>الشريحة 46</vt:lpstr>
      <vt:lpstr>مثال :- اذا كانت القائمة تحتوي علي العناصر التالية: 33    86    92    12    37    48    57    25 المطلوب ترتيب  العناصر ترتيبا تصاعديا حسب خوارزمية الترتيب السريع ؟ الحل:- </vt:lpstr>
      <vt:lpstr>        الخطوة الثانية: يتم تعيين مؤشرين الـ L ,  R   حيث ان الـL  يشير إلي بداية القائمة ويشير الـ R الى نهاية القائمة </vt:lpstr>
      <vt:lpstr>الخوة الثالثة:   وتبدأ عملية مقارنة قيمة ى المؤشر l=1 مع العنصر pivot=37 والهدف هو إيجاد العناصر الأكبر من المحور وذلك لنقلها إلى يمينه وتزداد قيمة L  بمقدار 1 وفي كل مقارنة  إذا كانت قيمة العنصر اقل من قيمة   pivot =37  ليشير إلي العنصر التالي ويترك العنصر في مكانه وتتوقف عملية  المقارنة عند الوصول إلي عنصر قيمته اكبر من قيمة pivot =37 وهذا يعني أن مثل هذه القيمة يجب أن تكون إلي يمين المحور(القطب)</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خوارزمية شيـــــــــــــــل:- shell sort Alogritm </vt:lpstr>
      <vt:lpstr>مثـــــــــــــــــــــــــــــال :-</vt:lpstr>
      <vt:lpstr>الشريحة 68</vt:lpstr>
      <vt:lpstr>الشريحة 69</vt:lpstr>
      <vt:lpstr>الشريحة 70</vt:lpstr>
      <vt:lpstr>البرنــامــــــــــج</vt:lpstr>
      <vt:lpstr>الشريحة 72</vt:lpstr>
      <vt:lpstr>الشريحة 73</vt:lpstr>
      <vt:lpstr>الشريحة 74</vt:lpstr>
      <vt:lpstr>الشريحة 75</vt:lpstr>
      <vt:lpstr>خانات وحيث ترتب العناصر حسب المراتب puckets في هذه الطريقه يستخدم بما يسمى بالخانات            (0- 9)                          </vt:lpstr>
      <vt:lpstr>وتعــاد العمليـه   في   كل مرتبه بحيث يكـون عدد المراحـل مســـاوي إلي أكـبر عدد  للمراحـل  في     اكــبر  رقــم                                    </vt:lpstr>
      <vt:lpstr>مثال تطبيقي:</vt:lpstr>
      <vt:lpstr>مثال//</vt:lpstr>
      <vt:lpstr>الحل//</vt:lpstr>
      <vt:lpstr>الشريحة 81</vt:lpstr>
      <vt:lpstr>الشريحة 82</vt:lpstr>
      <vt:lpstr>الشريحة 83</vt:lpstr>
      <vt:lpstr>واليك البرنامج مكتوب بلغة السي++:</vt:lpstr>
      <vt:lpstr>الشريحة 85</vt:lpstr>
      <vt:lpstr>الشريحة 86</vt:lpstr>
      <vt:lpstr>الشريحة 87</vt:lpstr>
      <vt:lpstr>عيوب الخوارزمية:</vt:lpstr>
      <vt:lpstr>الشريحة 89</vt:lpstr>
      <vt:lpstr>خوارزمية الترتيب بواسطة الدمج</vt:lpstr>
      <vt:lpstr>الشريحة 91</vt:lpstr>
      <vt:lpstr>الشريحة 92</vt:lpstr>
      <vt:lpstr>الشريحة 93</vt:lpstr>
      <vt:lpstr>الشريحة 94</vt:lpstr>
      <vt:lpstr>الشريحة 95</vt:lpstr>
      <vt:lpstr>الشريحة 96</vt:lpstr>
      <vt:lpstr>خوارزمية الدمج المتوازي ذو المسارين Balanced Two Way Merge sort</vt:lpstr>
      <vt:lpstr>الشريحة 98</vt:lpstr>
      <vt:lpstr>مثال:- قوم بترتيب العناصر التالية باستخدام طريقة الدمج المتوازي ذو المسارين. 18,23,2,50,42,63,20,28,33,47,3) </vt:lpstr>
      <vt:lpstr>الشريحة 100</vt:lpstr>
      <vt:lpstr>الشريحة 101</vt:lpstr>
      <vt:lpstr>الشريحة 102</vt:lpstr>
      <vt:lpstr>الشريحة 103</vt:lpstr>
      <vt:lpstr>الشريحة 104</vt:lpstr>
      <vt:lpstr>الشريحة 105</vt:lpstr>
      <vt:lpstr>الشريحة 106</vt:lpstr>
      <vt:lpstr>  : Pointers  المؤشرات :</vt:lpstr>
      <vt:lpstr>ترتيب المؤشرات Sorting pointer algorithm </vt:lpstr>
      <vt:lpstr>      ترتيب المؤشرات Sorting pointer algorithm </vt:lpstr>
      <vt:lpstr>الشريحة 110</vt:lpstr>
      <vt:lpstr>البرنـــــــــــــــــــامـــــــــــــــــــــــــــج</vt:lpstr>
      <vt:lpstr>البرنـــــــــــــــــــامـــــــــــــــــــــــــــج </vt:lpstr>
      <vt:lpstr>البرنـــــــــــــــــــامـــــــــــــــــــــــــــج</vt:lpstr>
      <vt:lpstr>الشريحة 114</vt:lpstr>
      <vt:lpstr>Topological Sort </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(2نأخذ العنصر الثاني فيكون فرع أيمن لأنة أكبر من الجذر </vt:lpstr>
      <vt:lpstr>الشريحة 152</vt:lpstr>
      <vt:lpstr>   (4نأخذ العنصر الرابع  فيكون فرع أيسر  للجذر  وهو الرقم 7 </vt:lpstr>
      <vt:lpstr>الشريحة 154</vt:lpstr>
      <vt:lpstr>الشريحة 155</vt:lpstr>
      <vt:lpstr>الشريحة 156</vt:lpstr>
      <vt:lpstr>الشريحة 157</vt:lpstr>
      <vt:lpstr>قبل الحذف </vt:lpstr>
      <vt:lpstr>الشريحة 159</vt:lpstr>
      <vt:lpstr>الشريحة 160</vt:lpstr>
      <vt:lpstr>مثلاً حذف العنصر 9 </vt:lpstr>
      <vt:lpstr>أثناء  الحذف</vt:lpstr>
      <vt:lpstr>بعد الحذف</vt:lpstr>
      <vt:lpstr>الشريحة 164</vt:lpstr>
      <vt:lpstr>الشريحة 165</vt:lpstr>
      <vt:lpstr>الشريحة 166</vt:lpstr>
      <vt:lpstr>الشريحة 167</vt:lpstr>
      <vt:lpstr>الشريحة 168</vt:lpstr>
      <vt:lpstr>الشريحة 169</vt:lpstr>
      <vt:lpstr>الشريحة 170</vt:lpstr>
      <vt:lpstr>الشريحة 171</vt:lpstr>
      <vt:lpstr>الشريحة 172</vt:lpstr>
      <vt:lpstr>الشريحة 173</vt:lpstr>
      <vt:lpstr>الشريحة 174</vt:lpstr>
      <vt:lpstr>الشريحة 175</vt:lpstr>
      <vt:lpstr>الشريحة 176</vt:lpstr>
      <vt:lpstr>أختار الخوارزمية المناسبة  لتختبر معلوماتك</vt:lpstr>
      <vt:lpstr>مستخدماً خوارزمية الترتيب الفقاعي ترتيب العناصر ترتيباً تصاعدياً. </vt:lpstr>
      <vt:lpstr>مستخدماً خوارزمية الترتيب بالاختيار ترتيب العناصر</vt:lpstr>
      <vt:lpstr> مستخدماً خوارزمية الترتيب بالإدخال ترتب العناصر ترتيباً تصاعدياً</vt:lpstr>
      <vt:lpstr>مستخدماً خوارزمية الترتيب السريع ترتب العناصر ترتيباً تصاعدياً. </vt:lpstr>
      <vt:lpstr>باستخدام خوارزمية  شيل رتب العناصر التالية</vt:lpstr>
      <vt:lpstr>باستخدام الترتيب الرقمي رتب العناصر التالية</vt:lpstr>
      <vt:lpstr>باستخدام خوارزمية الدمج أدمج العناصر التالية</vt:lpstr>
      <vt:lpstr>قوم بترتيب العناصر التالية باستخدام طريقة الدمج المتوازي ذو المسارين</vt:lpstr>
      <vt:lpstr>رتب العناصر التالية بطريقة ترتيب المؤشرات</vt:lpstr>
      <vt:lpstr>باستخدام خوارزمية Topological Sort رتب الحروف التالية</vt:lpstr>
      <vt:lpstr>كون شجرة البحث الثنائي للعناصر التالية</vt:lpstr>
      <vt:lpstr>الشريحة 189</vt:lpstr>
      <vt:lpstr>الشريحة 190</vt:lpstr>
      <vt:lpstr>الشريحة 191</vt:lpstr>
      <vt:lpstr>الشريحة 192</vt:lpstr>
      <vt:lpstr>الشريحة 193</vt:lpstr>
      <vt:lpstr>الشريحة 194</vt:lpstr>
      <vt:lpstr>الشريحة 195</vt:lpstr>
      <vt:lpstr>الشريحة 196</vt:lpstr>
      <vt:lpstr>الشريحة 197</vt:lpstr>
      <vt:lpstr>الشريحة 198</vt:lpstr>
      <vt:lpstr>الشريحة 199</vt:lpstr>
      <vt:lpstr>التعريفات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windows7</dc:creator>
  <cp:lastModifiedBy>windows7</cp:lastModifiedBy>
  <cp:revision>1</cp:revision>
  <dcterms:created xsi:type="dcterms:W3CDTF">2012-09-03T14:09:28Z</dcterms:created>
  <dcterms:modified xsi:type="dcterms:W3CDTF">2012-09-03T14:13:53Z</dcterms:modified>
</cp:coreProperties>
</file>