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74"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5" r:id="rId20"/>
    <p:sldId id="276" r:id="rId21"/>
    <p:sldId id="278" r:id="rId22"/>
    <p:sldId id="277" r:id="rId23"/>
    <p:sldId id="281" r:id="rId24"/>
    <p:sldId id="280" r:id="rId25"/>
    <p:sldId id="282" r:id="rId26"/>
    <p:sldId id="283" r:id="rId27"/>
    <p:sldId id="279" r:id="rId28"/>
    <p:sldId id="284" r:id="rId29"/>
    <p:sldId id="285" r:id="rId30"/>
    <p:sldId id="286" r:id="rId31"/>
    <p:sldId id="287" r:id="rId32"/>
    <p:sldId id="288" r:id="rId33"/>
    <p:sldId id="289" r:id="rId34"/>
    <p:sldId id="290" r:id="rId3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sen+CbT1xrJ3BaHTyxWaA==" hashData="lzAf5gI1Vp5G8aI3DranCSdooDvXJdcy2sGoHatmAc7/y39lcp2bQ2L9ZOm7gTiyoGBzhA5LijbOktdjtlF3O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7" name="Straight Connector 6"/>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0" y="-16933"/>
            <a:ext cx="863600"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cxnSp>
        <p:nvCxnSpPr>
          <p:cNvPr id="18" name="Straight Connector 17"/>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7740266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cxnSp>
        <p:nvCxnSpPr>
          <p:cNvPr id="21" name="Straight Connector 20"/>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dirty="0" smtClean="0">
                <a:solidFill>
                  <a:schemeClr val="accent1">
                    <a:lumMod val="60000"/>
                    <a:lumOff val="40000"/>
                  </a:schemeClr>
                </a:solidFill>
              </a:rPr>
              <a:t>”</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32130822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cxnSp>
        <p:nvCxnSpPr>
          <p:cNvPr id="17" name="Straight Connector 16"/>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63461261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cxnSp>
        <p:nvCxnSpPr>
          <p:cNvPr id="21" name="Straight Connector 20"/>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dirty="0" smtClean="0">
                <a:solidFill>
                  <a:schemeClr val="accent1">
                    <a:lumMod val="60000"/>
                    <a:lumOff val="40000"/>
                  </a:schemeClr>
                </a:solidFill>
              </a:rPr>
              <a:t>”</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7691463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cxnSp>
        <p:nvCxnSpPr>
          <p:cNvPr id="19" name="Straight Connector 18"/>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Tree>
    <p:extLst>
      <p:ext uri="{BB962C8B-B14F-4D97-AF65-F5344CB8AC3E}">
        <p14:creationId xmlns:p14="http://schemas.microsoft.com/office/powerpoint/2010/main" val="21879962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17" name="Straight Connector 16"/>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18" name="Straight Connector 17"/>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77335" y="609600"/>
            <a:ext cx="7060150" cy="543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8" name="Straight Connector 17"/>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17" name="Straight Connector 16"/>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Freeform 14"/>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19" name="Straight Connector 18"/>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Freeform 15"/>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77335" y="609600"/>
            <a:ext cx="8596668" cy="1320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9969" y="2160589"/>
            <a:ext cx="4184034" cy="388077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20" name="Straight Connector 19"/>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2" name="Freeform 11"/>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Freeform 17"/>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8"/>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32153" y="2160983"/>
            <a:ext cx="382921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43205" y="2160983"/>
            <a:ext cx="38307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a:pPr/>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17" name="Straight Connector 16"/>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8"/>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Freeform 13"/>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5" name="Straight Connector 14"/>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8"/>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Freeform 13"/>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61BEF0D-F0BB-DE4B-95CE-6DB70DBA9567}" type="datetimeFigureOut">
              <a:rPr lang="en-US"/>
              <a:pPr/>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a:pPr/>
              <a:t>‹#›</a:t>
            </a:fld>
            <a:endParaRPr lang="en-US"/>
          </a:p>
        </p:txBody>
      </p:sp>
      <p:sp>
        <p:nvSpPr>
          <p:cNvPr id="16" name="Freeform 15"/>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18" name="Straight Connector 17"/>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Freeform 15"/>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77334" y="1498604"/>
            <a:ext cx="3854528" cy="1278466"/>
          </a:xfrm>
        </p:spPr>
        <p:txBody>
          <a:bodyPr anchor="b"/>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4760462" y="514924"/>
            <a:ext cx="4513540" cy="5526437"/>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70"/>
            <a:ext cx="3854528" cy="25844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19" name="Straight Connector 18"/>
          <p:cNvCxnSpPr/>
          <p:nvPr/>
        </p:nvCxnSpPr>
        <p:spPr>
          <a:xfrm flipV="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9186333" y="-8467"/>
            <a:ext cx="3005667"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9601200" y="-8467"/>
            <a:ext cx="2590800"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8932333" y="3048000"/>
            <a:ext cx="3259667"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9338733" y="-8467"/>
            <a:ext cx="2853267"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10905067" y="-8467"/>
            <a:ext cx="1286933"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10938934" y="-8468"/>
            <a:ext cx="1270244"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Freeform 15"/>
          <p:cNvSpPr/>
          <p:nvPr/>
        </p:nvSpPr>
        <p:spPr>
          <a:xfrm>
            <a:off x="10371667" y="3589867"/>
            <a:ext cx="1820333"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8467" y="4013200"/>
            <a:ext cx="457200"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2/11/2013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3104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457200" rtl="1" eaLnBrk="1" latinLnBrk="0" hangingPunct="1">
        <a:spcBef>
          <a:spcPct val="0"/>
        </a:spcBef>
        <a:buNone/>
        <a:defRPr sz="3600" kern="1200">
          <a:solidFill>
            <a:schemeClr val="accent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madawy2002@yahoo.com" TargetMode="External"/><Relationship Id="rId2" Type="http://schemas.openxmlformats.org/officeDocument/2006/relationships/hyperlink" Target="http://www.almadawy.worpress.com/" TargetMode="External"/><Relationship Id="rId1" Type="http://schemas.openxmlformats.org/officeDocument/2006/relationships/slideLayout" Target="../slideLayouts/slideLayout2.xml"/><Relationship Id="rId4" Type="http://schemas.openxmlformats.org/officeDocument/2006/relationships/hyperlink" Target="mailto:Almadawy2002@hot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almadawy2002@yahoo.com" TargetMode="External"/><Relationship Id="rId2" Type="http://schemas.openxmlformats.org/officeDocument/2006/relationships/hyperlink" Target="http://www.almadawy.worpress.com/" TargetMode="External"/><Relationship Id="rId1" Type="http://schemas.openxmlformats.org/officeDocument/2006/relationships/slideLayout" Target="../slideLayouts/slideLayout2.xml"/><Relationship Id="rId4" Type="http://schemas.openxmlformats.org/officeDocument/2006/relationships/hyperlink" Target="mailto:Almadawy2002@hot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968" y="887895"/>
            <a:ext cx="8596668" cy="5406887"/>
          </a:xfrm>
        </p:spPr>
        <p:txBody>
          <a:bodyPr>
            <a:noAutofit/>
          </a:bodyPr>
          <a:lstStyle/>
          <a:p>
            <a:pPr algn="ctr"/>
            <a:r>
              <a:rPr lang="ar-EG" sz="4000" b="1" dirty="0">
                <a:solidFill>
                  <a:schemeClr val="accent2">
                    <a:lumMod val="50000"/>
                  </a:schemeClr>
                </a:solidFill>
              </a:rPr>
              <a:t>تعرّف </a:t>
            </a:r>
            <a:r>
              <a:rPr lang="ar-EG" sz="4000" b="1" dirty="0" smtClean="0">
                <a:solidFill>
                  <a:schemeClr val="accent2">
                    <a:lumMod val="50000"/>
                  </a:schemeClr>
                </a:solidFill>
              </a:rPr>
              <a:t>على8 </a:t>
            </a:r>
            <a:r>
              <a:rPr lang="en-US" sz="4000" b="1" dirty="0" smtClean="0">
                <a:solidFill>
                  <a:schemeClr val="accent2">
                    <a:lumMod val="50000"/>
                  </a:schemeClr>
                </a:solidFill>
              </a:rPr>
              <a:t>Windows</a:t>
            </a:r>
            <a:br>
              <a:rPr lang="en-US" sz="4000" b="1" dirty="0" smtClean="0">
                <a:solidFill>
                  <a:schemeClr val="accent2">
                    <a:lumMod val="50000"/>
                  </a:schemeClr>
                </a:solidFill>
              </a:rPr>
            </a:br>
            <a:r>
              <a:rPr lang="ar-EG" b="1" dirty="0"/>
              <a:t>إعداد/ السيد المعداوى</a:t>
            </a:r>
            <a:br>
              <a:rPr lang="ar-EG" b="1" dirty="0"/>
            </a:br>
            <a:r>
              <a:rPr lang="ar-EG" b="1" dirty="0"/>
              <a:t>معلم خبير لغة انجليزية</a:t>
            </a:r>
            <a:br>
              <a:rPr lang="ar-EG" b="1" dirty="0"/>
            </a:br>
            <a:r>
              <a:rPr lang="ar-EG" b="1" dirty="0"/>
              <a:t>مدرسة ههيا الثانوية بنين</a:t>
            </a:r>
            <a:br>
              <a:rPr lang="ar-EG" b="1" dirty="0"/>
            </a:br>
            <a:r>
              <a:rPr lang="ar-EG" b="1" dirty="0"/>
              <a:t>ههيا شرقية </a:t>
            </a:r>
            <a:br>
              <a:rPr lang="ar-EG" b="1" dirty="0"/>
            </a:br>
            <a:r>
              <a:rPr lang="ar-EG" b="1" dirty="0"/>
              <a:t>مصر</a:t>
            </a:r>
            <a:br>
              <a:rPr lang="ar-EG" b="1" dirty="0"/>
            </a:br>
            <a:r>
              <a:rPr lang="en-US" b="1" dirty="0">
                <a:hlinkClick r:id="rId2"/>
              </a:rPr>
              <a:t>www.almadawy.worpress.com</a:t>
            </a:r>
            <a:r>
              <a:rPr lang="en-US" b="1" dirty="0"/>
              <a:t/>
            </a:r>
            <a:br>
              <a:rPr lang="en-US" b="1" dirty="0"/>
            </a:br>
            <a:r>
              <a:rPr lang="en-US" b="1" dirty="0">
                <a:hlinkClick r:id="rId3"/>
              </a:rPr>
              <a:t>almadawy2002@yahoo.com</a:t>
            </a:r>
            <a:r>
              <a:rPr lang="en-US" b="1" dirty="0"/>
              <a:t/>
            </a:r>
            <a:br>
              <a:rPr lang="en-US" b="1" dirty="0"/>
            </a:br>
            <a:r>
              <a:rPr lang="en-US" b="1" dirty="0">
                <a:hlinkClick r:id="rId4"/>
              </a:rPr>
              <a:t>Almadawy2002@hotmail.com</a:t>
            </a:r>
            <a:r>
              <a:rPr lang="ar-EG" b="1" dirty="0"/>
              <a:t/>
            </a:r>
            <a:br>
              <a:rPr lang="ar-EG" b="1" dirty="0"/>
            </a:br>
            <a:endParaRPr lang="ar-EG" sz="4000" dirty="0">
              <a:solidFill>
                <a:schemeClr val="accent2">
                  <a:lumMod val="50000"/>
                </a:schemeClr>
              </a:solidFill>
            </a:endParaRPr>
          </a:p>
        </p:txBody>
      </p:sp>
    </p:spTree>
    <p:extLst>
      <p:ext uri="{BB962C8B-B14F-4D97-AF65-F5344CB8AC3E}">
        <p14:creationId xmlns:p14="http://schemas.microsoft.com/office/powerpoint/2010/main" val="38103106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u="sng" dirty="0">
                <a:solidFill>
                  <a:srgbClr val="7030A0"/>
                </a:solidFill>
                <a:effectLst>
                  <a:outerShdw blurRad="38100" dist="38100" dir="2700000" algn="tl">
                    <a:srgbClr val="000000">
                      <a:alpha val="43137"/>
                    </a:srgbClr>
                  </a:outerShdw>
                </a:effectLst>
              </a:rPr>
              <a:t>أصبح المألوف في شكل أفضل</a:t>
            </a:r>
            <a:br>
              <a:rPr lang="ar-EG" sz="5400" u="sng" dirty="0">
                <a:solidFill>
                  <a:srgbClr val="7030A0"/>
                </a:solidFill>
                <a:effectLst>
                  <a:outerShdw blurRad="38100" dist="38100" dir="2700000" algn="tl">
                    <a:srgbClr val="000000">
                      <a:alpha val="43137"/>
                    </a:srgbClr>
                  </a:outerShdw>
                </a:effectLst>
              </a:rPr>
            </a:br>
            <a:endParaRPr lang="ar-EG" sz="5400" u="sng" dirty="0">
              <a:solidFill>
                <a:srgbClr val="7030A0"/>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0789" y="1930400"/>
            <a:ext cx="7633766" cy="4290050"/>
          </a:xfrm>
        </p:spPr>
      </p:pic>
    </p:spTree>
    <p:extLst>
      <p:ext uri="{BB962C8B-B14F-4D97-AF65-F5344CB8AC3E}">
        <p14:creationId xmlns:p14="http://schemas.microsoft.com/office/powerpoint/2010/main" val="39541610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6700" b="1" u="sng" dirty="0">
                <a:solidFill>
                  <a:srgbClr val="7030A0"/>
                </a:solidFill>
              </a:rPr>
              <a:t>سطح المكتب</a:t>
            </a:r>
            <a:r>
              <a:rPr lang="ar-EG" sz="4000" b="1" u="sng" dirty="0">
                <a:solidFill>
                  <a:srgbClr val="7030A0"/>
                </a:solidFill>
              </a:rPr>
              <a:t/>
            </a:r>
            <a:br>
              <a:rPr lang="ar-EG" sz="4000" b="1" u="sng" dirty="0">
                <a:solidFill>
                  <a:srgbClr val="7030A0"/>
                </a:solidFill>
              </a:rPr>
            </a:br>
            <a:r>
              <a:rPr lang="ar-EG" sz="4900" b="1" dirty="0"/>
              <a:t>مازال سطح المكتب الذي كنت تستخدمه-بالإضافة إلى شريط الأدوات والمجلدات والأيقونات-موجود هنا وأفضل من ذي قبل من خلال شريط الأدوات الجديد وإدارة الملف البسيطة</a:t>
            </a:r>
            <a:br>
              <a:rPr lang="ar-EG" sz="4900" b="1" dirty="0"/>
            </a:br>
            <a:endParaRPr lang="ar-EG" sz="4900" b="1" dirty="0"/>
          </a:p>
        </p:txBody>
      </p:sp>
    </p:spTree>
    <p:extLst>
      <p:ext uri="{BB962C8B-B14F-4D97-AF65-F5344CB8AC3E}">
        <p14:creationId xmlns:p14="http://schemas.microsoft.com/office/powerpoint/2010/main" val="16024767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54" y="583474"/>
            <a:ext cx="8596668" cy="1320800"/>
          </a:xfrm>
        </p:spPr>
        <p:txBody>
          <a:bodyPr>
            <a:noAutofit/>
          </a:bodyPr>
          <a:lstStyle/>
          <a:p>
            <a:pPr algn="ctr"/>
            <a:r>
              <a:rPr lang="ar-EG" sz="9600" b="1" dirty="0">
                <a:solidFill>
                  <a:srgbClr val="7030A0"/>
                </a:solidFill>
                <a:effectLst>
                  <a:outerShdw blurRad="38100" dist="38100" dir="2700000" algn="tl">
                    <a:srgbClr val="000000">
                      <a:alpha val="43137"/>
                    </a:srgbClr>
                  </a:outerShdw>
                </a:effectLst>
              </a:rPr>
              <a:t>الأمان</a:t>
            </a:r>
            <a:r>
              <a:rPr lang="ar-EG" sz="8800" dirty="0">
                <a:solidFill>
                  <a:schemeClr val="accent2">
                    <a:lumMod val="50000"/>
                  </a:schemeClr>
                </a:solidFill>
              </a:rPr>
              <a:t/>
            </a:r>
            <a:br>
              <a:rPr lang="ar-EG" sz="8800" dirty="0">
                <a:solidFill>
                  <a:schemeClr val="accent2">
                    <a:lumMod val="50000"/>
                  </a:schemeClr>
                </a:solidFill>
              </a:rPr>
            </a:br>
            <a:r>
              <a:rPr lang="ar-EG" sz="4000" b="1" dirty="0"/>
              <a:t>استمر في الاطلاع على كل جديد بالإضافة إلى الأمان من خلال </a:t>
            </a:r>
            <a:r>
              <a:rPr lang="en-US" sz="4000" b="1" dirty="0"/>
              <a:t>Windows Defender </a:t>
            </a:r>
            <a:r>
              <a:rPr lang="ar-EG" sz="4000" b="1" dirty="0"/>
              <a:t>و </a:t>
            </a:r>
            <a:r>
              <a:rPr lang="en-US" sz="4000" b="1" dirty="0"/>
              <a:t>Windows Firewall </a:t>
            </a:r>
            <a:r>
              <a:rPr lang="ar-EG" sz="4000" b="1" dirty="0"/>
              <a:t>و </a:t>
            </a:r>
            <a:r>
              <a:rPr lang="en-US" sz="4000" b="1" dirty="0"/>
              <a:t>Windows Update</a:t>
            </a:r>
            <a:br>
              <a:rPr lang="en-US" sz="4000" b="1" dirty="0"/>
            </a:br>
            <a:endParaRPr lang="ar-EG" sz="4000" b="1" dirty="0"/>
          </a:p>
        </p:txBody>
      </p:sp>
    </p:spTree>
    <p:extLst>
      <p:ext uri="{BB962C8B-B14F-4D97-AF65-F5344CB8AC3E}">
        <p14:creationId xmlns:p14="http://schemas.microsoft.com/office/powerpoint/2010/main" val="33809636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8800" b="1" u="sng" dirty="0">
                <a:solidFill>
                  <a:srgbClr val="7030A0"/>
                </a:solidFill>
              </a:rPr>
              <a:t>السرعة</a:t>
            </a:r>
            <a:r>
              <a:rPr lang="ar-EG" sz="8000" dirty="0"/>
              <a:t/>
            </a:r>
            <a:br>
              <a:rPr lang="ar-EG" sz="8000" dirty="0"/>
            </a:br>
            <a:r>
              <a:rPr lang="ar-EG" sz="4800" b="1" dirty="0">
                <a:effectLst>
                  <a:outerShdw blurRad="38100" dist="38100" dir="2700000" algn="tl">
                    <a:srgbClr val="000000">
                      <a:alpha val="43137"/>
                    </a:srgbClr>
                  </a:outerShdw>
                </a:effectLst>
              </a:rPr>
              <a:t>يبدأ تشغيل </a:t>
            </a:r>
            <a:r>
              <a:rPr lang="en-US" sz="4800" b="1" dirty="0">
                <a:effectLst>
                  <a:outerShdw blurRad="38100" dist="38100" dir="2700000" algn="tl">
                    <a:srgbClr val="000000">
                      <a:alpha val="43137"/>
                    </a:srgbClr>
                  </a:outerShdw>
                </a:effectLst>
              </a:rPr>
              <a:t>Windows 8 </a:t>
            </a:r>
            <a:r>
              <a:rPr lang="ar-EG" sz="4800" b="1" dirty="0">
                <a:effectLst>
                  <a:outerShdw blurRad="38100" dist="38100" dir="2700000" algn="tl">
                    <a:srgbClr val="000000">
                      <a:alpha val="43137"/>
                    </a:srgbClr>
                  </a:outerShdw>
                </a:effectLst>
              </a:rPr>
              <a:t>بسرعة وكذلك التبديل بين التطبيقات ويتم استخدام الطاقة بشكل أكثر كفاءة من </a:t>
            </a:r>
            <a:r>
              <a:rPr lang="en-US" sz="4800" b="1" dirty="0">
                <a:effectLst>
                  <a:outerShdw blurRad="38100" dist="38100" dir="2700000" algn="tl">
                    <a:srgbClr val="000000">
                      <a:alpha val="43137"/>
                    </a:srgbClr>
                  </a:outerShdw>
                </a:effectLst>
              </a:rPr>
              <a:t>Windows 7</a:t>
            </a:r>
            <a:r>
              <a:rPr lang="en-US" sz="4400" dirty="0"/>
              <a:t/>
            </a:r>
            <a:br>
              <a:rPr lang="en-US" sz="4400" dirty="0"/>
            </a:br>
            <a:endParaRPr lang="ar-EG" sz="4400" dirty="0"/>
          </a:p>
        </p:txBody>
      </p:sp>
    </p:spTree>
    <p:extLst>
      <p:ext uri="{BB962C8B-B14F-4D97-AF65-F5344CB8AC3E}">
        <p14:creationId xmlns:p14="http://schemas.microsoft.com/office/powerpoint/2010/main" val="18263301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6" y="636104"/>
            <a:ext cx="8596668" cy="1320800"/>
          </a:xfrm>
        </p:spPr>
        <p:txBody>
          <a:bodyPr>
            <a:noAutofit/>
          </a:bodyPr>
          <a:lstStyle/>
          <a:p>
            <a:pPr algn="ctr"/>
            <a:r>
              <a:rPr lang="ar-EG" sz="6000" b="1" dirty="0">
                <a:solidFill>
                  <a:schemeClr val="accent2">
                    <a:lumMod val="50000"/>
                  </a:schemeClr>
                </a:solidFill>
              </a:rPr>
              <a:t>لماذا تقوم بتنزيل </a:t>
            </a:r>
            <a:r>
              <a:rPr lang="en-US" sz="6000" b="1" dirty="0">
                <a:solidFill>
                  <a:schemeClr val="accent2">
                    <a:lumMod val="50000"/>
                  </a:schemeClr>
                </a:solidFill>
              </a:rPr>
              <a:t>Windows 8؟ </a:t>
            </a:r>
            <a:r>
              <a:rPr lang="en-US" sz="6000" dirty="0">
                <a:solidFill>
                  <a:schemeClr val="accent2">
                    <a:lumMod val="50000"/>
                  </a:schemeClr>
                </a:solidFill>
              </a:rPr>
              <a:t/>
            </a:r>
            <a:br>
              <a:rPr lang="en-US" sz="6000" dirty="0">
                <a:solidFill>
                  <a:schemeClr val="accent2">
                    <a:lumMod val="50000"/>
                  </a:schemeClr>
                </a:solidFill>
              </a:rPr>
            </a:br>
            <a:endParaRPr lang="ar-EG" sz="6000" dirty="0">
              <a:solidFill>
                <a:schemeClr val="accent2">
                  <a:lumMod val="5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6024" y="2322581"/>
            <a:ext cx="7751332" cy="4356120"/>
          </a:xfrm>
        </p:spPr>
      </p:pic>
    </p:spTree>
    <p:extLst>
      <p:ext uri="{BB962C8B-B14F-4D97-AF65-F5344CB8AC3E}">
        <p14:creationId xmlns:p14="http://schemas.microsoft.com/office/powerpoint/2010/main" val="1644401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mph" presetSubtype="0" fill="hold" grpId="1" nodeType="clickEffect">
                                  <p:stCondLst>
                                    <p:cond delay="0"/>
                                  </p:stCondLst>
                                  <p:iterate type="lt">
                                    <p:tmPct val="4000"/>
                                  </p:iterate>
                                  <p:childTnLst>
                                    <p:set>
                                      <p:cBhvr override="childStyle">
                                        <p:cTn id="13" dur="500" fill="hold"/>
                                        <p:tgtEl>
                                          <p:spTgt spid="2"/>
                                        </p:tgtEl>
                                        <p:attrNameLst>
                                          <p:attrName>style.color</p:attrName>
                                        </p:attrNameLst>
                                      </p:cBhvr>
                                      <p:to>
                                        <p:clrVal>
                                          <a:schemeClr val="accent2"/>
                                        </p:clrVal>
                                      </p:to>
                                    </p:set>
                                    <p:set>
                                      <p:cBhvr>
                                        <p:cTn id="14" dur="500" fill="hold"/>
                                        <p:tgtEl>
                                          <p:spTgt spid="2"/>
                                        </p:tgtEl>
                                        <p:attrNameLst>
                                          <p:attrName>fillcolor</p:attrName>
                                        </p:attrNameLst>
                                      </p:cBhvr>
                                      <p:to>
                                        <p:clrVal>
                                          <a:schemeClr val="accent2"/>
                                        </p:clrVal>
                                      </p:to>
                                    </p:set>
                                    <p:set>
                                      <p:cBhvr>
                                        <p:cTn id="15"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4000" b="1" dirty="0" smtClean="0">
                <a:effectLst>
                  <a:outerShdw blurRad="38100" dist="38100" dir="2700000" algn="tl">
                    <a:srgbClr val="000000">
                      <a:alpha val="43137"/>
                    </a:srgbClr>
                  </a:outerShdw>
                </a:effectLst>
              </a:rPr>
              <a:t/>
            </a:r>
            <a:br>
              <a:rPr lang="ar-EG" sz="4000" b="1" dirty="0" smtClean="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
            </a:r>
            <a:br>
              <a:rPr lang="ar-EG" sz="4000" b="1" dirty="0">
                <a:effectLst>
                  <a:outerShdw blurRad="38100" dist="38100" dir="2700000" algn="tl">
                    <a:srgbClr val="000000">
                      <a:alpha val="43137"/>
                    </a:srgbClr>
                  </a:outerShdw>
                </a:effectLst>
              </a:rPr>
            </a:br>
            <a:r>
              <a:rPr lang="ar-EG" sz="4000" b="1" dirty="0" smtClean="0">
                <a:effectLst>
                  <a:outerShdw blurRad="38100" dist="38100" dir="2700000" algn="tl">
                    <a:srgbClr val="000000">
                      <a:alpha val="43137"/>
                    </a:srgbClr>
                  </a:outerShdw>
                </a:effectLst>
              </a:rPr>
              <a:t>فهو </a:t>
            </a:r>
            <a:r>
              <a:rPr lang="ar-EG" sz="4000" b="1" dirty="0">
                <a:effectLst>
                  <a:outerShdw blurRad="38100" dist="38100" dir="2700000" algn="tl">
                    <a:srgbClr val="000000">
                      <a:alpha val="43137"/>
                    </a:srgbClr>
                  </a:outerShdw>
                </a:effectLst>
              </a:rPr>
              <a:t>ينطلق معك إلى حيث تريد</a:t>
            </a:r>
            <a:br>
              <a:rPr lang="ar-EG" sz="4000" b="1" dirty="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تتم مزامنة الصور والملفات والإعدادات بسهولة من خلال مجموعة النظراء، وبذلك يمكنك الحصول على ما تريد في أي مكان. </a:t>
            </a:r>
            <a:br>
              <a:rPr lang="ar-EG" sz="4000" b="1" dirty="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
            </a:r>
            <a:br>
              <a:rPr lang="ar-EG" sz="4000" b="1" dirty="0">
                <a:effectLst>
                  <a:outerShdw blurRad="38100" dist="38100" dir="2700000" algn="tl">
                    <a:srgbClr val="000000">
                      <a:alpha val="43137"/>
                    </a:srgbClr>
                  </a:outerShdw>
                </a:effectLst>
              </a:rPr>
            </a:br>
            <a:endParaRPr lang="ar-EG"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97326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b="1" dirty="0" smtClean="0">
                <a:effectLst>
                  <a:outerShdw blurRad="38100" dist="38100" dir="2700000" algn="tl">
                    <a:srgbClr val="000000">
                      <a:alpha val="43137"/>
                    </a:srgbClr>
                  </a:outerShdw>
                </a:effectLst>
              </a:rPr>
              <a:t/>
            </a:r>
            <a:br>
              <a:rPr lang="ar-EG" b="1" dirty="0" smtClean="0">
                <a:effectLst>
                  <a:outerShdw blurRad="38100" dist="38100" dir="2700000" algn="tl">
                    <a:srgbClr val="000000">
                      <a:alpha val="43137"/>
                    </a:srgbClr>
                  </a:outerShdw>
                </a:effectLst>
              </a:rPr>
            </a:br>
            <a:r>
              <a:rPr lang="ar-EG" b="1" dirty="0">
                <a:effectLst>
                  <a:outerShdw blurRad="38100" dist="38100" dir="2700000" algn="tl">
                    <a:srgbClr val="000000">
                      <a:alpha val="43137"/>
                    </a:srgbClr>
                  </a:outerShdw>
                </a:effectLst>
              </a:rPr>
              <a:t/>
            </a:r>
            <a:br>
              <a:rPr lang="ar-EG" b="1" dirty="0">
                <a:effectLst>
                  <a:outerShdw blurRad="38100" dist="38100" dir="2700000" algn="tl">
                    <a:srgbClr val="000000">
                      <a:alpha val="43137"/>
                    </a:srgbClr>
                  </a:outerShdw>
                </a:effectLst>
              </a:rPr>
            </a:br>
            <a:r>
              <a:rPr lang="ar-EG" b="1" dirty="0" smtClean="0">
                <a:effectLst>
                  <a:outerShdw blurRad="38100" dist="38100" dir="2700000" algn="tl">
                    <a:srgbClr val="000000">
                      <a:alpha val="43137"/>
                    </a:srgbClr>
                  </a:outerShdw>
                </a:effectLst>
              </a:rPr>
              <a:t/>
            </a:r>
            <a:br>
              <a:rPr lang="ar-EG" b="1" dirty="0" smtClean="0">
                <a:effectLst>
                  <a:outerShdw blurRad="38100" dist="38100" dir="2700000" algn="tl">
                    <a:srgbClr val="000000">
                      <a:alpha val="43137"/>
                    </a:srgbClr>
                  </a:outerShdw>
                </a:effectLst>
              </a:rPr>
            </a:br>
            <a:r>
              <a:rPr lang="ar-EG" b="1" dirty="0" smtClean="0">
                <a:effectLst>
                  <a:outerShdw blurRad="38100" dist="38100" dir="2700000" algn="tl">
                    <a:srgbClr val="000000">
                      <a:alpha val="43137"/>
                    </a:srgbClr>
                  </a:outerShdw>
                </a:effectLst>
              </a:rPr>
              <a:t>يعمل </a:t>
            </a:r>
            <a:r>
              <a:rPr lang="ar-EG" b="1" dirty="0">
                <a:effectLst>
                  <a:outerShdw blurRad="38100" dist="38100" dir="2700000" algn="tl">
                    <a:srgbClr val="000000">
                      <a:alpha val="43137"/>
                    </a:srgbClr>
                  </a:outerShdw>
                </a:effectLst>
              </a:rPr>
              <a:t>بصورة جادة ورائعة حسب ما يتطلبه العمل</a:t>
            </a:r>
            <a:br>
              <a:rPr lang="ar-EG" b="1" dirty="0">
                <a:effectLst>
                  <a:outerShdw blurRad="38100" dist="38100" dir="2700000" algn="tl">
                    <a:srgbClr val="000000">
                      <a:alpha val="43137"/>
                    </a:srgbClr>
                  </a:outerShdw>
                </a:effectLst>
              </a:rPr>
            </a:br>
            <a:r>
              <a:rPr lang="ar-EG" b="1" dirty="0">
                <a:effectLst>
                  <a:outerShdw blurRad="38100" dist="38100" dir="2700000" algn="tl">
                    <a:srgbClr val="000000">
                      <a:alpha val="43137"/>
                    </a:srgbClr>
                  </a:outerShdw>
                </a:effectLst>
              </a:rPr>
              <a:t>يمنحك </a:t>
            </a:r>
            <a:r>
              <a:rPr lang="en-US" b="1" dirty="0">
                <a:effectLst>
                  <a:outerShdw blurRad="38100" dist="38100" dir="2700000" algn="tl">
                    <a:srgbClr val="000000">
                      <a:alpha val="43137"/>
                    </a:srgbClr>
                  </a:outerShdw>
                </a:effectLst>
              </a:rPr>
              <a:t>Windows 8 </a:t>
            </a:r>
            <a:r>
              <a:rPr lang="ar-EG" b="1" dirty="0">
                <a:effectLst>
                  <a:outerShdw blurRad="38100" dist="38100" dir="2700000" algn="tl">
                    <a:srgbClr val="000000">
                      <a:alpha val="43137"/>
                    </a:srgbClr>
                  </a:outerShdw>
                </a:effectLst>
              </a:rPr>
              <a:t>قوة التشغيل اللازمة للاستعراض السريع ومشاهدة الأفلام والاستمتاع بالألعاب وتحسين سيرتك الذاتية كما يجمع معه العرض التقديمي الساحر-وكل ذلك على جهاز كمبيوتر واحد</a:t>
            </a:r>
            <a:br>
              <a:rPr lang="ar-EG" b="1" dirty="0">
                <a:effectLst>
                  <a:outerShdw blurRad="38100" dist="38100" dir="2700000" algn="tl">
                    <a:srgbClr val="000000">
                      <a:alpha val="43137"/>
                    </a:srgbClr>
                  </a:outerShdw>
                </a:effectLst>
              </a:rPr>
            </a:br>
            <a:endParaRPr lang="ar-EG"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14122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b="1" dirty="0" smtClean="0">
                <a:effectLst>
                  <a:outerShdw blurRad="38100" dist="38100" dir="2700000" algn="tl">
                    <a:srgbClr val="000000">
                      <a:alpha val="43137"/>
                    </a:srgbClr>
                  </a:outerShdw>
                </a:effectLst>
              </a:rPr>
              <a:t/>
            </a:r>
            <a:br>
              <a:rPr lang="ar-EG" b="1" dirty="0" smtClean="0">
                <a:effectLst>
                  <a:outerShdw blurRad="38100" dist="38100" dir="2700000" algn="tl">
                    <a:srgbClr val="000000">
                      <a:alpha val="43137"/>
                    </a:srgbClr>
                  </a:outerShdw>
                </a:effectLst>
              </a:rPr>
            </a:br>
            <a:r>
              <a:rPr lang="ar-EG" b="1" dirty="0">
                <a:effectLst>
                  <a:outerShdw blurRad="38100" dist="38100" dir="2700000" algn="tl">
                    <a:srgbClr val="000000">
                      <a:alpha val="43137"/>
                    </a:srgbClr>
                  </a:outerShdw>
                </a:effectLst>
              </a:rPr>
              <a:t/>
            </a:r>
            <a:br>
              <a:rPr lang="ar-EG" b="1" dirty="0">
                <a:effectLst>
                  <a:outerShdw blurRad="38100" dist="38100" dir="2700000" algn="tl">
                    <a:srgbClr val="000000">
                      <a:alpha val="43137"/>
                    </a:srgbClr>
                  </a:outerShdw>
                </a:effectLst>
              </a:rPr>
            </a:br>
            <a:r>
              <a:rPr lang="ar-EG" b="1" dirty="0" smtClean="0">
                <a:effectLst>
                  <a:outerShdw blurRad="38100" dist="38100" dir="2700000" algn="tl">
                    <a:srgbClr val="000000">
                      <a:alpha val="43137"/>
                    </a:srgbClr>
                  </a:outerShdw>
                </a:effectLst>
              </a:rPr>
              <a:t/>
            </a:r>
            <a:br>
              <a:rPr lang="ar-EG" b="1" dirty="0" smtClean="0">
                <a:effectLst>
                  <a:outerShdw blurRad="38100" dist="38100" dir="2700000" algn="tl">
                    <a:srgbClr val="000000">
                      <a:alpha val="43137"/>
                    </a:srgbClr>
                  </a:outerShdw>
                </a:effectLst>
              </a:rPr>
            </a:br>
            <a:r>
              <a:rPr lang="ar-EG" b="1" dirty="0" smtClean="0">
                <a:effectLst>
                  <a:outerShdw blurRad="38100" dist="38100" dir="2700000" algn="tl">
                    <a:srgbClr val="000000">
                      <a:alpha val="43137"/>
                    </a:srgbClr>
                  </a:outerShdw>
                </a:effectLst>
              </a:rPr>
              <a:t>تحتفظ </a:t>
            </a:r>
            <a:r>
              <a:rPr lang="ar-EG" b="1" dirty="0">
                <a:effectLst>
                  <a:outerShdw blurRad="38100" dist="38100" dir="2700000" algn="tl">
                    <a:srgbClr val="000000">
                      <a:alpha val="43137"/>
                    </a:srgbClr>
                  </a:outerShdw>
                </a:effectLst>
              </a:rPr>
              <a:t>بجميع ملفاتك</a:t>
            </a:r>
            <a:br>
              <a:rPr lang="ar-EG" b="1" dirty="0">
                <a:effectLst>
                  <a:outerShdw blurRad="38100" dist="38100" dir="2700000" algn="tl">
                    <a:srgbClr val="000000">
                      <a:alpha val="43137"/>
                    </a:srgbClr>
                  </a:outerShdw>
                </a:effectLst>
              </a:rPr>
            </a:br>
            <a:r>
              <a:rPr lang="ar-EG" b="1" dirty="0">
                <a:effectLst>
                  <a:outerShdw blurRad="38100" dist="38100" dir="2700000" algn="tl">
                    <a:srgbClr val="000000">
                      <a:alpha val="43137"/>
                    </a:srgbClr>
                  </a:outerShdw>
                </a:effectLst>
              </a:rPr>
              <a:t>إذا كان الكمبيوتر يعمل بنظام </a:t>
            </a:r>
            <a:r>
              <a:rPr lang="en-US" b="1" dirty="0">
                <a:effectLst>
                  <a:outerShdw blurRad="38100" dist="38100" dir="2700000" algn="tl">
                    <a:srgbClr val="000000">
                      <a:alpha val="43137"/>
                    </a:srgbClr>
                  </a:outerShdw>
                </a:effectLst>
              </a:rPr>
              <a:t>Windows 7، </a:t>
            </a:r>
            <a:r>
              <a:rPr lang="ar-EG" b="1" dirty="0">
                <a:effectLst>
                  <a:outerShdw blurRad="38100" dist="38100" dir="2700000" algn="tl">
                    <a:srgbClr val="000000">
                      <a:alpha val="43137"/>
                    </a:srgbClr>
                  </a:outerShdw>
                </a:effectLst>
              </a:rPr>
              <a:t>فسيتم نقل الملفات والتطبيقات، والإعدادات بسهولة إلى </a:t>
            </a:r>
            <a:r>
              <a:rPr lang="en-US" b="1" dirty="0">
                <a:effectLst>
                  <a:outerShdw blurRad="38100" dist="38100" dir="2700000" algn="tl">
                    <a:srgbClr val="000000">
                      <a:alpha val="43137"/>
                    </a:srgbClr>
                  </a:outerShdw>
                </a:effectLst>
              </a:rPr>
              <a:t>Windows 8</a:t>
            </a:r>
            <a:br>
              <a:rPr lang="en-US" b="1" dirty="0">
                <a:effectLst>
                  <a:outerShdw blurRad="38100" dist="38100" dir="2700000" algn="tl">
                    <a:srgbClr val="000000">
                      <a:alpha val="43137"/>
                    </a:srgbClr>
                  </a:outerShdw>
                </a:effectLst>
              </a:rPr>
            </a:br>
            <a:endParaRPr lang="ar-EG"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66236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5" y="0"/>
            <a:ext cx="8596668" cy="1320800"/>
          </a:xfrm>
        </p:spPr>
        <p:txBody>
          <a:bodyPr>
            <a:noAutofit/>
          </a:bodyPr>
          <a:lstStyle/>
          <a:p>
            <a:pPr algn="ctr"/>
            <a:r>
              <a:rPr lang="ar-EG" sz="4000" b="1" dirty="0" smtClean="0"/>
              <a:t/>
            </a:r>
            <a:br>
              <a:rPr lang="ar-EG" sz="4000" b="1" dirty="0" smtClean="0"/>
            </a:br>
            <a:r>
              <a:rPr lang="ar-EG" sz="4000" b="1" dirty="0"/>
              <a:t/>
            </a:r>
            <a:br>
              <a:rPr lang="ar-EG" sz="4000" b="1" dirty="0"/>
            </a:br>
            <a:r>
              <a:rPr lang="ar-EG" sz="4000" b="1" dirty="0" smtClean="0"/>
              <a:t/>
            </a:r>
            <a:br>
              <a:rPr lang="ar-EG" sz="4000" b="1" dirty="0" smtClean="0"/>
            </a:br>
            <a:r>
              <a:rPr lang="ar-EG" sz="4000" b="1" dirty="0"/>
              <a:t/>
            </a:r>
            <a:br>
              <a:rPr lang="ar-EG" sz="4000" b="1" dirty="0"/>
            </a:br>
            <a:r>
              <a:rPr lang="ar-EG" sz="4000" b="1" dirty="0" smtClean="0"/>
              <a:t>يمكنك </a:t>
            </a:r>
            <a:r>
              <a:rPr lang="ar-EG" sz="4000" b="1" dirty="0"/>
              <a:t>الاحتفاظ بالبرامج المألوفة</a:t>
            </a:r>
            <a:br>
              <a:rPr lang="ar-EG" sz="4000" b="1" dirty="0"/>
            </a:br>
            <a:r>
              <a:rPr lang="ar-EG" sz="4000" b="1" dirty="0"/>
              <a:t>البرامج التي تعمل على </a:t>
            </a:r>
            <a:r>
              <a:rPr lang="en-US" sz="4000" b="1" dirty="0"/>
              <a:t>Windows 7 </a:t>
            </a:r>
            <a:r>
              <a:rPr lang="ar-EG" sz="4000" b="1" dirty="0"/>
              <a:t>سوف تعمل على </a:t>
            </a:r>
            <a:r>
              <a:rPr lang="en-US" sz="4000" b="1" dirty="0"/>
              <a:t>Windows 8</a:t>
            </a:r>
            <a:br>
              <a:rPr lang="en-US" sz="4000" b="1" dirty="0"/>
            </a:br>
            <a:endParaRPr lang="ar-EG" sz="4000" b="1" dirty="0"/>
          </a:p>
        </p:txBody>
      </p:sp>
    </p:spTree>
    <p:extLst>
      <p:ext uri="{BB962C8B-B14F-4D97-AF65-F5344CB8AC3E}">
        <p14:creationId xmlns:p14="http://schemas.microsoft.com/office/powerpoint/2010/main" val="9859240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solidFill>
                  <a:schemeClr val="accent2">
                    <a:lumMod val="50000"/>
                  </a:schemeClr>
                </a:solidFill>
              </a:rPr>
              <a:t>تعرّف على </a:t>
            </a:r>
            <a:r>
              <a:rPr lang="en-US" b="1" dirty="0">
                <a:solidFill>
                  <a:schemeClr val="accent2">
                    <a:lumMod val="50000"/>
                  </a:schemeClr>
                </a:solidFill>
              </a:rPr>
              <a:t>Windows </a:t>
            </a:r>
            <a:br>
              <a:rPr lang="en-US" b="1" dirty="0">
                <a:solidFill>
                  <a:schemeClr val="accent2">
                    <a:lumMod val="50000"/>
                  </a:schemeClr>
                </a:solidFill>
              </a:rPr>
            </a:br>
            <a:r>
              <a:rPr lang="en-US" b="1" dirty="0" err="1"/>
              <a:t>Windows</a:t>
            </a:r>
            <a:r>
              <a:rPr lang="en-US" b="1" dirty="0"/>
              <a:t> 8 </a:t>
            </a:r>
            <a:r>
              <a:rPr lang="ar-EG" b="1" dirty="0"/>
              <a:t>و </a:t>
            </a:r>
            <a:r>
              <a:rPr lang="en-US" b="1" dirty="0"/>
              <a:t>Windows RT </a:t>
            </a:r>
            <a:r>
              <a:rPr lang="ar-EG" b="1" dirty="0"/>
              <a:t>يلقي الضوء على حياتك—‎وأصدقائك و عائلتك وتطبيقاتك وبرامجك. مع الأشياء الجديدة مثل شاشة البدء و الميزات و حساب </a:t>
            </a:r>
            <a:r>
              <a:rPr lang="en-US" b="1" dirty="0"/>
              <a:t>Microsoft، </a:t>
            </a:r>
            <a:r>
              <a:rPr lang="ar-EG" b="1" dirty="0"/>
              <a:t>يمكنك أن تقضي وقتًا أقل في البحث ووقت أكثر في العمل. ويوجد متجر </a:t>
            </a:r>
            <a:r>
              <a:rPr lang="en-US" b="1" dirty="0"/>
              <a:t>Windows، </a:t>
            </a:r>
            <a:r>
              <a:rPr lang="ar-EG" b="1" dirty="0"/>
              <a:t>سوق جديد تمامًا للتطبيقات. </a:t>
            </a:r>
            <a:r>
              <a:rPr lang="en-US" b="1" dirty="0"/>
              <a:t>Windows </a:t>
            </a:r>
            <a:r>
              <a:rPr lang="ar-EG" b="1" dirty="0"/>
              <a:t>بالفعل مع بعض التطبيقات، ولكن يمكنك الحصول على المزيد في المتجر. ‏‫‏‫يوجد أيضًا مستعرض ويب جديد أسرع وأكثر أمنا، وأكثر بديهية‬: </a:t>
            </a:r>
            <a:r>
              <a:rPr lang="en-US" b="1" dirty="0"/>
              <a:t>Internet Explorer </a:t>
            </a:r>
            <a:r>
              <a:rPr lang="en-US" b="1" dirty="0" smtClean="0"/>
              <a:t>10 </a:t>
            </a:r>
            <a:br>
              <a:rPr lang="en-US" b="1" dirty="0" smtClean="0"/>
            </a:br>
            <a:r>
              <a:rPr lang="en-US" b="1" dirty="0"/>
              <a:t/>
            </a:r>
            <a:br>
              <a:rPr lang="en-US" b="1" dirty="0"/>
            </a:br>
            <a:r>
              <a:rPr lang="ar-EG" b="1" dirty="0">
                <a:solidFill>
                  <a:schemeClr val="accent2">
                    <a:lumMod val="50000"/>
                  </a:schemeClr>
                </a:solidFill>
              </a:rPr>
              <a:t>من خلال </a:t>
            </a:r>
            <a:r>
              <a:rPr lang="en-US" b="1" dirty="0">
                <a:solidFill>
                  <a:schemeClr val="accent2">
                    <a:lumMod val="50000"/>
                  </a:schemeClr>
                </a:solidFill>
              </a:rPr>
              <a:t>Windows</a:t>
            </a:r>
            <a:r>
              <a:rPr lang="ar-EG" b="1" dirty="0">
                <a:solidFill>
                  <a:schemeClr val="accent2">
                    <a:lumMod val="50000"/>
                  </a:schemeClr>
                </a:solidFill>
              </a:rPr>
              <a:t>تواصل مدى حياتك</a:t>
            </a:r>
          </a:p>
        </p:txBody>
      </p:sp>
    </p:spTree>
    <p:extLst>
      <p:ext uri="{BB962C8B-B14F-4D97-AF65-F5344CB8AC3E}">
        <p14:creationId xmlns:p14="http://schemas.microsoft.com/office/powerpoint/2010/main" val="30334091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858" y="0"/>
            <a:ext cx="6873694" cy="6924610"/>
          </a:xfrm>
          <a:prstGeom prst="rect">
            <a:avLst/>
          </a:prstGeom>
        </p:spPr>
      </p:pic>
    </p:spTree>
    <p:extLst>
      <p:ext uri="{BB962C8B-B14F-4D97-AF65-F5344CB8AC3E}">
        <p14:creationId xmlns:p14="http://schemas.microsoft.com/office/powerpoint/2010/main" val="4610975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b="1" u="sng" dirty="0">
                <a:solidFill>
                  <a:srgbClr val="7030A0"/>
                </a:solidFill>
                <a:effectLst>
                  <a:outerShdw blurRad="38100" dist="38100" dir="2700000" algn="tl">
                    <a:srgbClr val="000000">
                      <a:alpha val="43137"/>
                    </a:srgbClr>
                  </a:outerShdw>
                </a:effectLst>
              </a:rPr>
              <a:t>تخصيص شاشة البدء</a:t>
            </a:r>
            <a:br>
              <a:rPr lang="ar-EG" b="1" u="sng" dirty="0">
                <a:solidFill>
                  <a:srgbClr val="7030A0"/>
                </a:solidFill>
                <a:effectLst>
                  <a:outerShdw blurRad="38100" dist="38100" dir="2700000" algn="tl">
                    <a:srgbClr val="000000">
                      <a:alpha val="43137"/>
                    </a:srgbClr>
                  </a:outerShdw>
                </a:effectLst>
              </a:rPr>
            </a:br>
            <a:r>
              <a:rPr lang="ar-EG" b="1" dirty="0">
                <a:effectLst>
                  <a:outerShdw blurRad="38100" dist="38100" dir="2700000" algn="tl">
                    <a:srgbClr val="000000">
                      <a:alpha val="43137"/>
                    </a:srgbClr>
                  </a:outerShdw>
                </a:effectLst>
              </a:rPr>
              <a:t>مثلما كانت لديك قائمة البدء في </a:t>
            </a:r>
            <a:r>
              <a:rPr lang="en-US" b="1" dirty="0">
                <a:effectLst>
                  <a:outerShdw blurRad="38100" dist="38100" dir="2700000" algn="tl">
                    <a:srgbClr val="000000">
                      <a:alpha val="43137"/>
                    </a:srgbClr>
                  </a:outerShdw>
                </a:effectLst>
              </a:rPr>
              <a:t>Windows 7، </a:t>
            </a:r>
            <a:r>
              <a:rPr lang="ar-EG" b="1" dirty="0">
                <a:effectLst>
                  <a:outerShdw blurRad="38100" dist="38100" dir="2700000" algn="tl">
                    <a:srgbClr val="000000">
                      <a:alpha val="43137"/>
                    </a:srgbClr>
                  </a:outerShdw>
                </a:effectLst>
              </a:rPr>
              <a:t>فلديك شاشة البدء في </a:t>
            </a:r>
            <a:r>
              <a:rPr lang="en-US" b="1" dirty="0">
                <a:effectLst>
                  <a:outerShdw blurRad="38100" dist="38100" dir="2700000" algn="tl">
                    <a:srgbClr val="000000">
                      <a:alpha val="43137"/>
                    </a:srgbClr>
                  </a:outerShdw>
                </a:effectLst>
              </a:rPr>
              <a:t>Windows 8 </a:t>
            </a:r>
            <a:r>
              <a:rPr lang="ar-EG" b="1" dirty="0">
                <a:effectLst>
                  <a:outerShdw blurRad="38100" dist="38100" dir="2700000" algn="tl">
                    <a:srgbClr val="000000">
                      <a:alpha val="43137"/>
                    </a:srgbClr>
                  </a:outerShdw>
                </a:effectLst>
              </a:rPr>
              <a:t>و </a:t>
            </a:r>
            <a:r>
              <a:rPr lang="en-US" b="1" dirty="0">
                <a:effectLst>
                  <a:outerShdw blurRad="38100" dist="38100" dir="2700000" algn="tl">
                    <a:srgbClr val="000000">
                      <a:alpha val="43137"/>
                    </a:srgbClr>
                  </a:outerShdw>
                </a:effectLst>
              </a:rPr>
              <a:t>Windows RT. </a:t>
            </a:r>
            <a:r>
              <a:rPr lang="ar-EG" b="1" dirty="0">
                <a:effectLst>
                  <a:outerShdw blurRad="38100" dist="38100" dir="2700000" algn="tl">
                    <a:srgbClr val="000000">
                      <a:alpha val="43137"/>
                    </a:srgbClr>
                  </a:outerShdw>
                </a:effectLst>
              </a:rPr>
              <a:t>بها كل المعلومات التي تهمك في مكان واحد. يمكنك فقط النظر على الإطارات المتجانبة للحصول على آخر عناوين الأخبار والتحديثات في الوقت الحقيقي والمعلومات، أو يمكنك فتح التطبيقات والمواقع الإلكترونية والاتصالات والمجلدات</a:t>
            </a:r>
            <a:r>
              <a:rPr lang="ar-EG" b="1" dirty="0"/>
              <a:t>.</a:t>
            </a:r>
            <a:br>
              <a:rPr lang="ar-EG" b="1" dirty="0"/>
            </a:br>
            <a:r>
              <a:rPr lang="ar-EG" b="1" dirty="0"/>
              <a:t/>
            </a:r>
            <a:br>
              <a:rPr lang="ar-EG" b="1" dirty="0"/>
            </a:br>
            <a:r>
              <a:rPr lang="ar-EG" u="sng" dirty="0" smtClean="0">
                <a:solidFill>
                  <a:srgbClr val="7030A0"/>
                </a:solidFill>
                <a:effectLst>
                  <a:outerShdw blurRad="38100" dist="38100" dir="2700000" algn="tl">
                    <a:srgbClr val="000000">
                      <a:alpha val="43137"/>
                    </a:srgbClr>
                  </a:outerShdw>
                </a:effectLst>
              </a:rPr>
              <a:t>وما </a:t>
            </a:r>
            <a:r>
              <a:rPr lang="ar-EG" u="sng" dirty="0">
                <a:solidFill>
                  <a:srgbClr val="7030A0"/>
                </a:solidFill>
                <a:effectLst>
                  <a:outerShdw blurRad="38100" dist="38100" dir="2700000" algn="tl">
                    <a:srgbClr val="000000">
                      <a:alpha val="43137"/>
                    </a:srgbClr>
                  </a:outerShdw>
                </a:effectLst>
              </a:rPr>
              <a:t>أسرع الطرق للوصول إلى البدء:</a:t>
            </a:r>
            <a:br>
              <a:rPr lang="ar-EG" u="sng" dirty="0">
                <a:solidFill>
                  <a:srgbClr val="7030A0"/>
                </a:solidFill>
                <a:effectLst>
                  <a:outerShdw blurRad="38100" dist="38100" dir="2700000" algn="tl">
                    <a:srgbClr val="000000">
                      <a:alpha val="43137"/>
                    </a:srgbClr>
                  </a:outerShdw>
                </a:effectLst>
              </a:rPr>
            </a:br>
            <a:endParaRPr lang="ar-EG" u="sng"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03307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iterate type="lt">
                                    <p:tmPct val="0"/>
                                  </p:iterate>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mph" presetSubtype="0" fill="hold" grpId="1" nodeType="clickEffect">
                                  <p:stCondLst>
                                    <p:cond delay="0"/>
                                  </p:stCondLst>
                                  <p:iterate type="lt">
                                    <p:tmPct val="4000"/>
                                  </p:iterate>
                                  <p:childTnLst>
                                    <p:set>
                                      <p:cBhvr override="childStyle">
                                        <p:cTn id="14" dur="500" fill="hold"/>
                                        <p:tgtEl>
                                          <p:spTgt spid="2"/>
                                        </p:tgtEl>
                                        <p:attrNameLst>
                                          <p:attrName>style.color</p:attrName>
                                        </p:attrNameLst>
                                      </p:cBhvr>
                                      <p:to>
                                        <p:clrVal>
                                          <a:schemeClr val="accent2"/>
                                        </p:clrVal>
                                      </p:to>
                                    </p:set>
                                    <p:set>
                                      <p:cBhvr>
                                        <p:cTn id="15" dur="500" fill="hold"/>
                                        <p:tgtEl>
                                          <p:spTgt spid="2"/>
                                        </p:tgtEl>
                                        <p:attrNameLst>
                                          <p:attrName>fillcolor</p:attrName>
                                        </p:attrNameLst>
                                      </p:cBhvr>
                                      <p:to>
                                        <p:clrVal>
                                          <a:schemeClr val="accent2"/>
                                        </p:clrVal>
                                      </p:to>
                                    </p:set>
                                    <p:set>
                                      <p:cBhvr>
                                        <p:cTn id="16"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4000" b="1" u="sng" dirty="0">
                <a:effectLst>
                  <a:outerShdw blurRad="38100" dist="38100" dir="2700000" algn="tl">
                    <a:srgbClr val="000000">
                      <a:alpha val="43137"/>
                    </a:srgbClr>
                  </a:outerShdw>
                </a:effectLst>
              </a:rPr>
              <a:t>تخصيص شاشة البدء</a:t>
            </a:r>
            <a:br>
              <a:rPr lang="ar-EG" sz="4000" b="1" u="sng" dirty="0">
                <a:effectLst>
                  <a:outerShdw blurRad="38100" dist="38100" dir="2700000" algn="tl">
                    <a:srgbClr val="000000">
                      <a:alpha val="43137"/>
                    </a:srgbClr>
                  </a:outerShdw>
                </a:effectLst>
              </a:rPr>
            </a:br>
            <a:r>
              <a:rPr lang="ar-EG" sz="4000" b="1" u="sng" dirty="0" smtClean="0">
                <a:effectLst>
                  <a:outerShdw blurRad="38100" dist="38100" dir="2700000" algn="tl">
                    <a:srgbClr val="000000">
                      <a:alpha val="43137"/>
                    </a:srgbClr>
                  </a:outerShdw>
                </a:effectLst>
              </a:rPr>
              <a:t>وإليك </a:t>
            </a:r>
            <a:r>
              <a:rPr lang="ar-EG" sz="4000" b="1" u="sng" dirty="0">
                <a:effectLst>
                  <a:outerShdw blurRad="38100" dist="38100" dir="2700000" algn="tl">
                    <a:srgbClr val="000000">
                      <a:alpha val="43137"/>
                    </a:srgbClr>
                  </a:outerShdw>
                </a:effectLst>
              </a:rPr>
              <a:t>أسرع الطرق للوصول إلى البدء</a:t>
            </a:r>
            <a:r>
              <a:rPr lang="ar-EG" dirty="0"/>
              <a:t>:</a:t>
            </a:r>
            <a:br>
              <a:rPr lang="ar-EG" dirty="0"/>
            </a:br>
            <a:r>
              <a:rPr lang="ar-EG" dirty="0"/>
              <a:t/>
            </a:r>
            <a:br>
              <a:rPr lang="ar-EG" dirty="0"/>
            </a:br>
            <a:r>
              <a:rPr lang="ar-EG" dirty="0"/>
              <a:t> </a:t>
            </a:r>
            <a:r>
              <a:rPr lang="ar-EG" b="1" dirty="0"/>
              <a:t>من خلال اللمس، اسحب من الحافة اليمنى من الشاشة، ثم حدد </a:t>
            </a:r>
            <a:r>
              <a:rPr lang="ar-EG" b="1" dirty="0" smtClean="0"/>
              <a:t/>
            </a:r>
            <a:br>
              <a:rPr lang="ar-EG" b="1" dirty="0" smtClean="0"/>
            </a:br>
            <a:r>
              <a:rPr lang="ar-EG" b="1" dirty="0" smtClean="0"/>
              <a:t>باللمس </a:t>
            </a:r>
            <a:r>
              <a:rPr lang="ar-EG" b="1" dirty="0"/>
              <a:t>شاشة البدء</a:t>
            </a:r>
            <a:r>
              <a:rPr lang="ar-EG" b="1" dirty="0" smtClean="0"/>
              <a:t>.</a:t>
            </a:r>
            <a:br>
              <a:rPr lang="ar-EG" b="1" dirty="0" smtClean="0"/>
            </a:br>
            <a:r>
              <a:rPr lang="ar-EG" b="1" dirty="0" smtClean="0"/>
              <a:t>  </a:t>
            </a:r>
            <a:r>
              <a:rPr lang="ar-EG" b="1" dirty="0"/>
              <a:t/>
            </a:r>
            <a:br>
              <a:rPr lang="ar-EG" b="1" dirty="0"/>
            </a:br>
            <a:r>
              <a:rPr lang="ar-EG"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3035" y="3564254"/>
            <a:ext cx="4025265" cy="4025265"/>
          </a:xfrm>
          <a:prstGeom prst="rect">
            <a:avLst/>
          </a:prstGeom>
        </p:spPr>
      </p:pic>
    </p:spTree>
    <p:extLst>
      <p:ext uri="{BB962C8B-B14F-4D97-AF65-F5344CB8AC3E}">
        <p14:creationId xmlns:p14="http://schemas.microsoft.com/office/powerpoint/2010/main" val="8667371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4000" u="sng" dirty="0">
                <a:solidFill>
                  <a:schemeClr val="accent2">
                    <a:lumMod val="50000"/>
                  </a:schemeClr>
                </a:solidFill>
                <a:effectLst>
                  <a:outerShdw blurRad="38100" dist="38100" dir="2700000" algn="tl">
                    <a:srgbClr val="000000">
                      <a:alpha val="43137"/>
                    </a:srgbClr>
                  </a:outerShdw>
                </a:effectLst>
              </a:rPr>
              <a:t>تخصيص شاشة البدء</a:t>
            </a:r>
            <a:br>
              <a:rPr lang="ar-EG" sz="4000" u="sng" dirty="0">
                <a:solidFill>
                  <a:schemeClr val="accent2">
                    <a:lumMod val="50000"/>
                  </a:schemeClr>
                </a:solidFill>
                <a:effectLst>
                  <a:outerShdw blurRad="38100" dist="38100" dir="2700000" algn="tl">
                    <a:srgbClr val="000000">
                      <a:alpha val="43137"/>
                    </a:srgbClr>
                  </a:outerShdw>
                </a:effectLst>
              </a:rPr>
            </a:br>
            <a:r>
              <a:rPr lang="ar-EG" sz="4000" u="sng" dirty="0">
                <a:solidFill>
                  <a:schemeClr val="accent2">
                    <a:lumMod val="50000"/>
                  </a:schemeClr>
                </a:solidFill>
                <a:effectLst>
                  <a:outerShdw blurRad="38100" dist="38100" dir="2700000" algn="tl">
                    <a:srgbClr val="000000">
                      <a:alpha val="43137"/>
                    </a:srgbClr>
                  </a:outerShdw>
                </a:effectLst>
              </a:rPr>
              <a:t>وإليك أسرع </a:t>
            </a:r>
            <a:r>
              <a:rPr lang="ar-EG" sz="4000" u="sng" dirty="0" smtClean="0">
                <a:solidFill>
                  <a:schemeClr val="accent2">
                    <a:lumMod val="50000"/>
                  </a:schemeClr>
                </a:solidFill>
                <a:effectLst>
                  <a:outerShdw blurRad="38100" dist="38100" dir="2700000" algn="tl">
                    <a:srgbClr val="000000">
                      <a:alpha val="43137"/>
                    </a:srgbClr>
                  </a:outerShdw>
                </a:effectLst>
              </a:rPr>
              <a:t>الطريقة الثانية </a:t>
            </a:r>
            <a:r>
              <a:rPr lang="ar-EG" sz="4000" u="sng" dirty="0">
                <a:solidFill>
                  <a:schemeClr val="accent2">
                    <a:lumMod val="50000"/>
                  </a:schemeClr>
                </a:solidFill>
                <a:effectLst>
                  <a:outerShdw blurRad="38100" dist="38100" dir="2700000" algn="tl">
                    <a:srgbClr val="000000">
                      <a:alpha val="43137"/>
                    </a:srgbClr>
                  </a:outerShdw>
                </a:effectLst>
              </a:rPr>
              <a:t>للوصول إلى البدء</a:t>
            </a:r>
            <a:r>
              <a:rPr lang="ar-EG" dirty="0" smtClean="0"/>
              <a:t>:</a:t>
            </a:r>
            <a:br>
              <a:rPr lang="ar-EG" dirty="0" smtClean="0"/>
            </a:br>
            <a:r>
              <a:rPr lang="ar-EG" b="1" dirty="0" smtClean="0"/>
              <a:t>باستخدام </a:t>
            </a:r>
            <a:r>
              <a:rPr lang="ar-EG" b="1" dirty="0"/>
              <a:t>الماوس، حرك المؤشر إلى أعلى أو أسفل الزاوية اليمنى، ثم حركه لأعلى أو لأسفل وانقر شاشة البدء. (أو أشر إلى الزاوية السفلية اليسرى، ثم اضغط البدء عندما تظهر). </a:t>
            </a:r>
            <a:r>
              <a:rPr lang="ar-EG" dirty="0"/>
              <a:t/>
            </a:r>
            <a:br>
              <a:rPr lang="ar-EG" dirty="0"/>
            </a:br>
            <a:r>
              <a:rPr lang="ar-EG" dirty="0"/>
              <a:t/>
            </a:r>
            <a:br>
              <a:rPr lang="ar-EG" dirty="0"/>
            </a:br>
            <a:r>
              <a:rPr lang="ar-EG" dirty="0" smtClean="0"/>
              <a:t> </a:t>
            </a:r>
            <a:r>
              <a:rPr lang="ar-EG" dirty="0"/>
              <a:t/>
            </a:r>
            <a:br>
              <a:rPr lang="ar-EG" dirty="0"/>
            </a:br>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2706" y="3159307"/>
            <a:ext cx="5307984" cy="2888796"/>
          </a:xfrm>
          <a:prstGeom prst="rect">
            <a:avLst/>
          </a:prstGeom>
        </p:spPr>
      </p:pic>
    </p:spTree>
    <p:extLst>
      <p:ext uri="{BB962C8B-B14F-4D97-AF65-F5344CB8AC3E}">
        <p14:creationId xmlns:p14="http://schemas.microsoft.com/office/powerpoint/2010/main" val="32737448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275909"/>
          </a:xfrm>
        </p:spPr>
        <p:txBody>
          <a:bodyPr>
            <a:normAutofit fontScale="90000"/>
          </a:bodyPr>
          <a:lstStyle/>
          <a:p>
            <a:pPr algn="ctr"/>
            <a:r>
              <a:rPr lang="ar-EG" sz="4800" b="1" u="sng" dirty="0" smtClean="0">
                <a:solidFill>
                  <a:schemeClr val="accent2">
                    <a:lumMod val="50000"/>
                  </a:schemeClr>
                </a:solidFill>
              </a:rPr>
              <a:t/>
            </a:r>
            <a:br>
              <a:rPr lang="ar-EG" sz="4800" b="1" u="sng" dirty="0" smtClean="0">
                <a:solidFill>
                  <a:schemeClr val="accent2">
                    <a:lumMod val="50000"/>
                  </a:schemeClr>
                </a:solidFill>
              </a:rPr>
            </a:br>
            <a:r>
              <a:rPr lang="ar-EG" sz="4800" b="1" u="sng" dirty="0" smtClean="0">
                <a:solidFill>
                  <a:schemeClr val="accent2">
                    <a:lumMod val="50000"/>
                  </a:schemeClr>
                </a:solidFill>
              </a:rPr>
              <a:t>تخصيص </a:t>
            </a:r>
            <a:r>
              <a:rPr lang="ar-EG" sz="4800" b="1" u="sng" dirty="0">
                <a:solidFill>
                  <a:schemeClr val="accent2">
                    <a:lumMod val="50000"/>
                  </a:schemeClr>
                </a:solidFill>
              </a:rPr>
              <a:t>شاشة البدء</a:t>
            </a:r>
            <a:br>
              <a:rPr lang="ar-EG" sz="4800" b="1" u="sng" dirty="0">
                <a:solidFill>
                  <a:schemeClr val="accent2">
                    <a:lumMod val="50000"/>
                  </a:schemeClr>
                </a:solidFill>
              </a:rPr>
            </a:br>
            <a:r>
              <a:rPr lang="ar-EG" sz="4800" b="1" u="sng" dirty="0">
                <a:solidFill>
                  <a:schemeClr val="accent2">
                    <a:lumMod val="50000"/>
                  </a:schemeClr>
                </a:solidFill>
              </a:rPr>
              <a:t>وإليك </a:t>
            </a:r>
            <a:r>
              <a:rPr lang="ar-EG" sz="4800" b="1" u="sng" dirty="0" smtClean="0">
                <a:solidFill>
                  <a:schemeClr val="accent2">
                    <a:lumMod val="50000"/>
                  </a:schemeClr>
                </a:solidFill>
              </a:rPr>
              <a:t>الطريقة الثالثة </a:t>
            </a:r>
            <a:r>
              <a:rPr lang="ar-EG" sz="4800" b="1" u="sng" dirty="0">
                <a:solidFill>
                  <a:schemeClr val="accent2">
                    <a:lumMod val="50000"/>
                  </a:schemeClr>
                </a:solidFill>
              </a:rPr>
              <a:t>للوصول إلى </a:t>
            </a:r>
            <a:r>
              <a:rPr lang="ar-EG" sz="4800" b="1" u="sng" dirty="0" smtClean="0">
                <a:solidFill>
                  <a:schemeClr val="accent2">
                    <a:lumMod val="50000"/>
                  </a:schemeClr>
                </a:solidFill>
              </a:rPr>
              <a:t>البدء</a:t>
            </a:r>
            <a:br>
              <a:rPr lang="ar-EG" sz="4800" b="1" u="sng" dirty="0" smtClean="0">
                <a:solidFill>
                  <a:schemeClr val="accent2">
                    <a:lumMod val="50000"/>
                  </a:schemeClr>
                </a:solidFill>
              </a:rPr>
            </a:br>
            <a:r>
              <a:rPr lang="ar-EG" sz="4800" dirty="0">
                <a:solidFill>
                  <a:schemeClr val="accent2">
                    <a:lumMod val="50000"/>
                  </a:schemeClr>
                </a:solidFill>
              </a:rPr>
              <a:t/>
            </a:r>
            <a:br>
              <a:rPr lang="ar-EG" sz="4800" dirty="0">
                <a:solidFill>
                  <a:schemeClr val="accent2">
                    <a:lumMod val="50000"/>
                  </a:schemeClr>
                </a:solidFill>
              </a:rPr>
            </a:br>
            <a:r>
              <a:rPr lang="ar-EG" sz="4400" dirty="0" smtClean="0">
                <a:solidFill>
                  <a:schemeClr val="accent2">
                    <a:lumMod val="50000"/>
                  </a:schemeClr>
                </a:solidFill>
              </a:rPr>
              <a:t>كما </a:t>
            </a:r>
            <a:r>
              <a:rPr lang="ar-EG" sz="4400" dirty="0">
                <a:solidFill>
                  <a:schemeClr val="accent2">
                    <a:lumMod val="50000"/>
                  </a:schemeClr>
                </a:solidFill>
              </a:rPr>
              <a:t>يمكنك أيضًا الضغط على </a:t>
            </a:r>
            <a:r>
              <a:rPr lang="en-US" sz="4400" dirty="0">
                <a:solidFill>
                  <a:schemeClr val="accent2">
                    <a:lumMod val="50000"/>
                  </a:schemeClr>
                </a:solidFill>
              </a:rPr>
              <a:t>Windows </a:t>
            </a:r>
            <a:r>
              <a:rPr lang="ar-EG" sz="4400" dirty="0">
                <a:solidFill>
                  <a:schemeClr val="accent2">
                    <a:lumMod val="50000"/>
                  </a:schemeClr>
                </a:solidFill>
              </a:rPr>
              <a:t>مفتاح الشعار  على لوحة المفاتيح. </a:t>
            </a:r>
            <a:br>
              <a:rPr lang="ar-EG" sz="4400" dirty="0">
                <a:solidFill>
                  <a:schemeClr val="accent2">
                    <a:lumMod val="50000"/>
                  </a:schemeClr>
                </a:solidFill>
              </a:rPr>
            </a:br>
            <a:endParaRPr lang="ar-EG" sz="4400" dirty="0">
              <a:solidFill>
                <a:schemeClr val="accent2">
                  <a:lumMod val="50000"/>
                </a:schemeClr>
              </a:solidFill>
            </a:endParaRPr>
          </a:p>
        </p:txBody>
      </p:sp>
    </p:spTree>
    <p:extLst>
      <p:ext uri="{BB962C8B-B14F-4D97-AF65-F5344CB8AC3E}">
        <p14:creationId xmlns:p14="http://schemas.microsoft.com/office/powerpoint/2010/main" val="28038905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4000" u="sng" dirty="0">
                <a:effectLst>
                  <a:outerShdw blurRad="38100" dist="38100" dir="2700000" algn="tl">
                    <a:srgbClr val="000000">
                      <a:alpha val="43137"/>
                    </a:srgbClr>
                  </a:outerShdw>
                </a:effectLst>
              </a:rPr>
              <a:t>تخصيص شاشة البدء</a:t>
            </a:r>
            <a:br>
              <a:rPr lang="ar-EG" sz="4000" u="sng" dirty="0">
                <a:effectLst>
                  <a:outerShdw blurRad="38100" dist="38100" dir="2700000" algn="tl">
                    <a:srgbClr val="000000">
                      <a:alpha val="43137"/>
                    </a:srgbClr>
                  </a:outerShdw>
                </a:effectLst>
              </a:rPr>
            </a:br>
            <a:r>
              <a:rPr lang="ar-EG" sz="4000" u="sng" dirty="0" smtClean="0">
                <a:effectLst>
                  <a:outerShdw blurRad="38100" dist="38100" dir="2700000" algn="tl">
                    <a:srgbClr val="000000">
                      <a:alpha val="43137"/>
                    </a:srgbClr>
                  </a:outerShdw>
                </a:effectLst>
              </a:rPr>
              <a:t>لترتيب </a:t>
            </a:r>
            <a:r>
              <a:rPr lang="ar-EG" sz="4000" u="sng" dirty="0">
                <a:effectLst>
                  <a:outerShdw blurRad="38100" dist="38100" dir="2700000" algn="tl">
                    <a:srgbClr val="000000">
                      <a:alpha val="43137"/>
                    </a:srgbClr>
                  </a:outerShdw>
                </a:effectLst>
              </a:rPr>
              <a:t>البدء بأي طريقة تريدها، ووضع التطبيقات المفضلة والأشخاص والمواقع في الأمام والوسط. وهنا بضعة خيارات يمكنك أن تجربها. </a:t>
            </a:r>
            <a:br>
              <a:rPr lang="ar-EG" sz="4000" u="sng" dirty="0">
                <a:effectLst>
                  <a:outerShdw blurRad="38100" dist="38100" dir="2700000" algn="tl">
                    <a:srgbClr val="000000">
                      <a:alpha val="43137"/>
                    </a:srgbClr>
                  </a:outerShdw>
                </a:effectLst>
              </a:rPr>
            </a:br>
            <a:r>
              <a:rPr lang="ar-EG" dirty="0"/>
              <a:t/>
            </a:r>
            <a:br>
              <a:rPr lang="ar-EG" dirty="0"/>
            </a:br>
            <a:r>
              <a:rPr lang="ar-EG" b="1" dirty="0"/>
              <a:t>إنشاء الإطارات المتجانبة للأشخاص والأماكن المفضلة لديك</a:t>
            </a:r>
            <a:br>
              <a:rPr lang="ar-EG" b="1" dirty="0"/>
            </a:br>
            <a:r>
              <a:rPr lang="ar-EG" b="1" dirty="0"/>
              <a:t>يعد التجانب تطبيق أو محتوى (مثل موقع ويب أو جهة الاتصال أو المجلد) والذي يمكنك فتحه من شاشة البدء. إذا كان الأمر كذلك وتقوم بزيارة موقع ويب كل يوم أو تقوم بالدردشة مع أشخاص طول الوقت قد ترغب في إنشاء الإطارات المتجانبة لهم في البدء حتى تتمكن من الحصول عليهم بسرعة. </a:t>
            </a:r>
            <a:br>
              <a:rPr lang="ar-EG" b="1" dirty="0"/>
            </a:br>
            <a:r>
              <a:rPr lang="ar-EG" b="1" dirty="0"/>
              <a:t/>
            </a:r>
            <a:br>
              <a:rPr lang="ar-EG" b="1" dirty="0"/>
            </a:br>
            <a:r>
              <a:rPr lang="ar-EG" dirty="0" smtClean="0"/>
              <a:t>‏‫</a:t>
            </a:r>
            <a:endParaRPr lang="ar-EG" dirty="0"/>
          </a:p>
        </p:txBody>
      </p:sp>
    </p:spTree>
    <p:extLst>
      <p:ext uri="{BB962C8B-B14F-4D97-AF65-F5344CB8AC3E}">
        <p14:creationId xmlns:p14="http://schemas.microsoft.com/office/powerpoint/2010/main" val="301620187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9789"/>
            <a:ext cx="8596668" cy="1320800"/>
          </a:xfrm>
        </p:spPr>
        <p:txBody>
          <a:bodyPr>
            <a:normAutofit fontScale="90000"/>
          </a:bodyPr>
          <a:lstStyle/>
          <a:p>
            <a:pPr algn="ctr"/>
            <a:r>
              <a:rPr lang="ar-EG" sz="4900" u="sng" dirty="0">
                <a:solidFill>
                  <a:srgbClr val="7030A0"/>
                </a:solidFill>
                <a:effectLst>
                  <a:outerShdw blurRad="38100" dist="38100" dir="2700000" algn="tl">
                    <a:srgbClr val="000000">
                      <a:alpha val="43137"/>
                    </a:srgbClr>
                  </a:outerShdw>
                </a:effectLst>
              </a:rPr>
              <a:t>تخصيص شاشة البدء</a:t>
            </a:r>
            <a:br>
              <a:rPr lang="ar-EG" sz="4900" u="sng" dirty="0">
                <a:solidFill>
                  <a:srgbClr val="7030A0"/>
                </a:solidFill>
                <a:effectLst>
                  <a:outerShdw blurRad="38100" dist="38100" dir="2700000" algn="tl">
                    <a:srgbClr val="000000">
                      <a:alpha val="43137"/>
                    </a:srgbClr>
                  </a:outerShdw>
                </a:effectLst>
              </a:rPr>
            </a:br>
            <a:r>
              <a:rPr lang="ar-EG" u="sng" dirty="0" smtClean="0">
                <a:solidFill>
                  <a:srgbClr val="7030A0"/>
                </a:solidFill>
                <a:effectLst>
                  <a:outerShdw blurRad="38100" dist="38100" dir="2700000" algn="tl">
                    <a:srgbClr val="000000">
                      <a:alpha val="43137"/>
                    </a:srgbClr>
                  </a:outerShdw>
                </a:effectLst>
              </a:rPr>
              <a:t>‏‫</a:t>
            </a:r>
            <a:r>
              <a:rPr lang="ar-EG" u="sng" dirty="0">
                <a:solidFill>
                  <a:srgbClr val="7030A0"/>
                </a:solidFill>
                <a:effectLst>
                  <a:outerShdw blurRad="38100" dist="38100" dir="2700000" algn="tl">
                    <a:srgbClr val="000000">
                      <a:alpha val="43137"/>
                    </a:srgbClr>
                  </a:outerShdw>
                </a:effectLst>
              </a:rPr>
              <a:t>إذا رغبت في مشاركة موقع ويب أو جهة الاتصال، أو مجلد تريد إضافتة إلى شاشة البدء، إليك الطريقة:</a:t>
            </a:r>
            <a:br>
              <a:rPr lang="ar-EG" u="sng" dirty="0">
                <a:solidFill>
                  <a:srgbClr val="7030A0"/>
                </a:solidFill>
                <a:effectLst>
                  <a:outerShdw blurRad="38100" dist="38100" dir="2700000" algn="tl">
                    <a:srgbClr val="000000">
                      <a:alpha val="43137"/>
                    </a:srgbClr>
                  </a:outerShdw>
                </a:effectLst>
              </a:rPr>
            </a:br>
            <a:r>
              <a:rPr lang="ar-EG" dirty="0">
                <a:solidFill>
                  <a:schemeClr val="accent2">
                    <a:lumMod val="50000"/>
                  </a:schemeClr>
                </a:solidFill>
              </a:rPr>
              <a:t/>
            </a:r>
            <a:br>
              <a:rPr lang="ar-EG" dirty="0">
                <a:solidFill>
                  <a:schemeClr val="accent2">
                    <a:lumMod val="50000"/>
                  </a:schemeClr>
                </a:solidFill>
              </a:rPr>
            </a:br>
            <a:r>
              <a:rPr lang="ar-EG" sz="4000" b="1" dirty="0"/>
              <a:t>لتثبيت موقع أو جهة اتصال من تطبيق، افتح أوامر التطبيق ثم حدد باللمس أو انقر فوق تثبيت بشاشة البدء. </a:t>
            </a:r>
            <a:br>
              <a:rPr lang="ar-EG" sz="4000" b="1" dirty="0"/>
            </a:br>
            <a:r>
              <a:rPr lang="ar-EG" sz="4000" b="1" dirty="0"/>
              <a:t/>
            </a:r>
            <a:br>
              <a:rPr lang="ar-EG" sz="4000" b="1" dirty="0"/>
            </a:br>
            <a:r>
              <a:rPr lang="ar-EG" sz="4000" b="1" dirty="0"/>
              <a:t>لتثبيت مجلد، قم بفتحه في مستكشف الملف، ثم ‏‫اضغط مع الاستمرار أو انقر بزر الماوس الأيمن فوقه، ثم حدد باللمس أو انقر فوق تثبيت بشاشة البدء. </a:t>
            </a:r>
            <a:br>
              <a:rPr lang="ar-EG" sz="4000" b="1" dirty="0"/>
            </a:br>
            <a:r>
              <a:rPr lang="ar-EG" sz="4000" b="1" dirty="0"/>
              <a:t/>
            </a:r>
            <a:br>
              <a:rPr lang="ar-EG" sz="4000" b="1" dirty="0"/>
            </a:br>
            <a:endParaRPr lang="ar-EG" b="1" dirty="0"/>
          </a:p>
        </p:txBody>
      </p:sp>
    </p:spTree>
    <p:extLst>
      <p:ext uri="{BB962C8B-B14F-4D97-AF65-F5344CB8AC3E}">
        <p14:creationId xmlns:p14="http://schemas.microsoft.com/office/powerpoint/2010/main" val="7731917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5300" b="1" dirty="0" smtClean="0">
                <a:effectLst>
                  <a:outerShdw blurRad="38100" dist="38100" dir="2700000" algn="tl">
                    <a:srgbClr val="000000">
                      <a:alpha val="43137"/>
                    </a:srgbClr>
                  </a:outerShdw>
                </a:effectLst>
              </a:rPr>
              <a:t/>
            </a:r>
            <a:br>
              <a:rPr lang="ar-EG" sz="5300" b="1" dirty="0" smtClean="0">
                <a:effectLst>
                  <a:outerShdw blurRad="38100" dist="38100" dir="2700000" algn="tl">
                    <a:srgbClr val="000000">
                      <a:alpha val="43137"/>
                    </a:srgbClr>
                  </a:outerShdw>
                </a:effectLst>
              </a:rPr>
            </a:br>
            <a:r>
              <a:rPr lang="ar-EG" sz="5300" b="1" dirty="0" smtClean="0">
                <a:effectLst>
                  <a:outerShdw blurRad="38100" dist="38100" dir="2700000" algn="tl">
                    <a:srgbClr val="000000">
                      <a:alpha val="43137"/>
                    </a:srgbClr>
                  </a:outerShdw>
                </a:effectLst>
              </a:rPr>
              <a:t>تخصيص </a:t>
            </a:r>
            <a:r>
              <a:rPr lang="ar-EG" sz="5300" b="1" dirty="0">
                <a:effectLst>
                  <a:outerShdw blurRad="38100" dist="38100" dir="2700000" algn="tl">
                    <a:srgbClr val="000000">
                      <a:alpha val="43137"/>
                    </a:srgbClr>
                  </a:outerShdw>
                </a:effectLst>
              </a:rPr>
              <a:t>شاشة البدء</a:t>
            </a:r>
            <a:br>
              <a:rPr lang="ar-EG" sz="5300" b="1" dirty="0">
                <a:effectLst>
                  <a:outerShdw blurRad="38100" dist="38100" dir="2700000" algn="tl">
                    <a:srgbClr val="000000">
                      <a:alpha val="43137"/>
                    </a:srgbClr>
                  </a:outerShdw>
                </a:effectLst>
              </a:rPr>
            </a:br>
            <a:r>
              <a:rPr lang="ar-EG" sz="4000" b="1" u="sng" dirty="0" smtClean="0">
                <a:solidFill>
                  <a:schemeClr val="accent2">
                    <a:lumMod val="50000"/>
                  </a:schemeClr>
                </a:solidFill>
                <a:effectLst>
                  <a:outerShdw blurRad="38100" dist="38100" dir="2700000" algn="tl">
                    <a:srgbClr val="000000">
                      <a:alpha val="43137"/>
                    </a:srgbClr>
                  </a:outerShdw>
                </a:effectLst>
              </a:rPr>
              <a:t>تثبيت </a:t>
            </a:r>
            <a:r>
              <a:rPr lang="ar-EG" sz="4000" b="1" u="sng" dirty="0">
                <a:solidFill>
                  <a:schemeClr val="accent2">
                    <a:lumMod val="50000"/>
                  </a:schemeClr>
                </a:solidFill>
                <a:effectLst>
                  <a:outerShdw blurRad="38100" dist="38100" dir="2700000" algn="tl">
                    <a:srgbClr val="000000">
                      <a:alpha val="43137"/>
                    </a:srgbClr>
                  </a:outerShdw>
                </a:effectLst>
              </a:rPr>
              <a:t>التطبيقات أو إلغائها</a:t>
            </a:r>
            <a:r>
              <a:rPr lang="ar-EG" u="sng" dirty="0">
                <a:solidFill>
                  <a:schemeClr val="accent2">
                    <a:lumMod val="50000"/>
                  </a:schemeClr>
                </a:solidFill>
              </a:rPr>
              <a:t/>
            </a:r>
            <a:br>
              <a:rPr lang="ar-EG" u="sng" dirty="0">
                <a:solidFill>
                  <a:schemeClr val="accent2">
                    <a:lumMod val="50000"/>
                  </a:schemeClr>
                </a:solidFill>
              </a:rPr>
            </a:br>
            <a:r>
              <a:rPr lang="ar-EG" b="1" dirty="0">
                <a:solidFill>
                  <a:schemeClr val="accent2">
                    <a:lumMod val="50000"/>
                  </a:schemeClr>
                </a:solidFill>
                <a:effectLst>
                  <a:outerShdw blurRad="38100" dist="38100" dir="2700000" algn="tl">
                    <a:srgbClr val="000000">
                      <a:alpha val="43137"/>
                    </a:srgbClr>
                  </a:outerShdw>
                </a:effectLst>
              </a:rPr>
              <a:t>قد لا تثبت بعض التطبيقات التي تم تثبيتها على جهاز الكمبيوتر الخاص بشاشة البدء. ولكن يمكنك دائمًا تثبيتهم إذا كنت تريدهم هناك. على شاشة البدء، قم بفتح رمز البحث، وحدد التطبيق الذي تريد تثبيته لفتح الأوامر الخاصة به، ثم حدد باللمس أو انقر فوق تثبيت بشاشة البدء". </a:t>
            </a:r>
            <a:br>
              <a:rPr lang="ar-EG" b="1" dirty="0">
                <a:solidFill>
                  <a:schemeClr val="accent2">
                    <a:lumMod val="50000"/>
                  </a:schemeClr>
                </a:solidFill>
                <a:effectLst>
                  <a:outerShdw blurRad="38100" dist="38100" dir="2700000" algn="tl">
                    <a:srgbClr val="000000">
                      <a:alpha val="43137"/>
                    </a:srgbClr>
                  </a:outerShdw>
                </a:effectLst>
              </a:rPr>
            </a:br>
            <a:r>
              <a:rPr lang="ar-EG" b="1" dirty="0">
                <a:solidFill>
                  <a:schemeClr val="accent2">
                    <a:lumMod val="50000"/>
                  </a:schemeClr>
                </a:solidFill>
                <a:effectLst>
                  <a:outerShdw blurRad="38100" dist="38100" dir="2700000" algn="tl">
                    <a:srgbClr val="000000">
                      <a:alpha val="43137"/>
                    </a:srgbClr>
                  </a:outerShdw>
                </a:effectLst>
              </a:rPr>
              <a:t/>
            </a:r>
            <a:br>
              <a:rPr lang="ar-EG" b="1" dirty="0">
                <a:solidFill>
                  <a:schemeClr val="accent2">
                    <a:lumMod val="50000"/>
                  </a:schemeClr>
                </a:solidFill>
                <a:effectLst>
                  <a:outerShdw blurRad="38100" dist="38100" dir="2700000" algn="tl">
                    <a:srgbClr val="000000">
                      <a:alpha val="43137"/>
                    </a:srgbClr>
                  </a:outerShdw>
                </a:effectLst>
              </a:rPr>
            </a:br>
            <a:r>
              <a:rPr lang="ar-EG" dirty="0" smtClean="0"/>
              <a:t> </a:t>
            </a:r>
            <a:r>
              <a:rPr lang="ar-EG" dirty="0"/>
              <a:t/>
            </a:r>
            <a:br>
              <a:rPr lang="ar-EG" dirty="0"/>
            </a:br>
            <a:endParaRPr lang="ar-EG" dirty="0"/>
          </a:p>
        </p:txBody>
      </p:sp>
    </p:spTree>
    <p:extLst>
      <p:ext uri="{BB962C8B-B14F-4D97-AF65-F5344CB8AC3E}">
        <p14:creationId xmlns:p14="http://schemas.microsoft.com/office/powerpoint/2010/main" val="42902604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354286"/>
          </a:xfrm>
        </p:spPr>
        <p:txBody>
          <a:bodyPr>
            <a:normAutofit fontScale="90000"/>
          </a:bodyPr>
          <a:lstStyle/>
          <a:p>
            <a:pPr algn="ctr"/>
            <a:r>
              <a:rPr lang="ar-EG" sz="5300" b="1" dirty="0"/>
              <a:t>تخصيص شاشة البدء</a:t>
            </a:r>
            <a:br>
              <a:rPr lang="ar-EG" sz="5300" b="1" dirty="0"/>
            </a:br>
            <a:r>
              <a:rPr lang="ar-EG" sz="4400" b="1" u="sng" dirty="0" smtClean="0">
                <a:solidFill>
                  <a:schemeClr val="accent2">
                    <a:lumMod val="50000"/>
                  </a:schemeClr>
                </a:solidFill>
                <a:effectLst>
                  <a:outerShdw blurRad="38100" dist="38100" dir="2700000" algn="tl">
                    <a:srgbClr val="000000">
                      <a:alpha val="43137"/>
                    </a:srgbClr>
                  </a:outerShdw>
                </a:effectLst>
              </a:rPr>
              <a:t>إعادة </a:t>
            </a:r>
            <a:r>
              <a:rPr lang="ar-EG" sz="4400" b="1" u="sng" dirty="0">
                <a:solidFill>
                  <a:schemeClr val="accent2">
                    <a:lumMod val="50000"/>
                  </a:schemeClr>
                </a:solidFill>
                <a:effectLst>
                  <a:outerShdw blurRad="38100" dist="38100" dir="2700000" algn="tl">
                    <a:srgbClr val="000000">
                      <a:alpha val="43137"/>
                    </a:srgbClr>
                  </a:outerShdw>
                </a:effectLst>
              </a:rPr>
              <a:t>ترتيب الإطارات المتجانبة وتغيير حجمها</a:t>
            </a:r>
            <a:r>
              <a:rPr lang="ar-EG" b="1" u="sng" dirty="0">
                <a:solidFill>
                  <a:schemeClr val="accent2">
                    <a:lumMod val="50000"/>
                  </a:schemeClr>
                </a:solidFill>
              </a:rPr>
              <a:t/>
            </a:r>
            <a:br>
              <a:rPr lang="ar-EG" b="1" u="sng" dirty="0">
                <a:solidFill>
                  <a:schemeClr val="accent2">
                    <a:lumMod val="50000"/>
                  </a:schemeClr>
                </a:solidFill>
              </a:rPr>
            </a:br>
            <a:r>
              <a:rPr lang="ar-EG" b="1" u="sng" dirty="0" smtClean="0">
                <a:solidFill>
                  <a:schemeClr val="accent2">
                    <a:lumMod val="50000"/>
                  </a:schemeClr>
                </a:solidFill>
              </a:rPr>
              <a:t/>
            </a:r>
            <a:br>
              <a:rPr lang="ar-EG" b="1" u="sng" dirty="0" smtClean="0">
                <a:solidFill>
                  <a:schemeClr val="accent2">
                    <a:lumMod val="50000"/>
                  </a:schemeClr>
                </a:solidFill>
              </a:rPr>
            </a:br>
            <a:r>
              <a:rPr lang="ar-EG" b="1" dirty="0" smtClean="0">
                <a:solidFill>
                  <a:schemeClr val="accent2">
                    <a:lumMod val="50000"/>
                  </a:schemeClr>
                </a:solidFill>
              </a:rPr>
              <a:t>لنقل </a:t>
            </a:r>
            <a:r>
              <a:rPr lang="ar-EG" b="1" dirty="0">
                <a:solidFill>
                  <a:schemeClr val="accent2">
                    <a:lumMod val="50000"/>
                  </a:schemeClr>
                </a:solidFill>
              </a:rPr>
              <a:t>إطار متجانب، اسحبه لأعلى أو لأسفل، ثم اسحبه في أي مكان تريد. (لن تحتاج للضغط مع الاستمرار). يمكنك ترتيب الإطارات المتجانبة بأي طريقة تريد. وضع الإطارات المتجانبة المتشابهة معًا أو تجميع جميع المفضلات أو إنشاء مجموعة "عمل" للتطبيقات لعملك. </a:t>
            </a:r>
            <a:br>
              <a:rPr lang="ar-EG" b="1" dirty="0">
                <a:solidFill>
                  <a:schemeClr val="accent2">
                    <a:lumMod val="50000"/>
                  </a:schemeClr>
                </a:solidFill>
              </a:rPr>
            </a:br>
            <a:r>
              <a:rPr lang="ar-EG" b="1" dirty="0">
                <a:solidFill>
                  <a:schemeClr val="accent2">
                    <a:lumMod val="50000"/>
                  </a:schemeClr>
                </a:solidFill>
              </a:rPr>
              <a:t/>
            </a:r>
            <a:br>
              <a:rPr lang="ar-EG" b="1" dirty="0">
                <a:solidFill>
                  <a:schemeClr val="accent2">
                    <a:lumMod val="50000"/>
                  </a:schemeClr>
                </a:solidFill>
              </a:rPr>
            </a:br>
            <a:endParaRPr lang="ar-EG" b="1" dirty="0">
              <a:solidFill>
                <a:schemeClr val="accent2">
                  <a:lumMod val="50000"/>
                </a:schemeClr>
              </a:solidFill>
            </a:endParaRPr>
          </a:p>
        </p:txBody>
      </p:sp>
    </p:spTree>
    <p:extLst>
      <p:ext uri="{BB962C8B-B14F-4D97-AF65-F5344CB8AC3E}">
        <p14:creationId xmlns:p14="http://schemas.microsoft.com/office/powerpoint/2010/main" val="26139710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iterate type="lt">
                                    <p:tmPct val="0"/>
                                  </p:iterate>
                                  <p:childTnLst>
                                    <p:animClr clrSpc="hsl" dir="cw">
                                      <p:cBhvr override="childStyle">
                                        <p:cTn id="12" dur="500" fill="hold"/>
                                        <p:tgtEl>
                                          <p:spTgt spid="2"/>
                                        </p:tgtEl>
                                        <p:attrNameLst>
                                          <p:attrName>style.color</p:attrName>
                                        </p:attrNameLst>
                                      </p:cBhvr>
                                      <p:by>
                                        <p:hsl h="0" s="-12549" l="-25098"/>
                                      </p:by>
                                    </p:animClr>
                                    <p:animClr clrSpc="hsl" dir="cw">
                                      <p:cBhvr>
                                        <p:cTn id="13" dur="500" fill="hold"/>
                                        <p:tgtEl>
                                          <p:spTgt spid="2"/>
                                        </p:tgtEl>
                                        <p:attrNameLst>
                                          <p:attrName>fillcolor</p:attrName>
                                        </p:attrNameLst>
                                      </p:cBhvr>
                                      <p:by>
                                        <p:hsl h="0" s="-12549" l="-25098"/>
                                      </p:by>
                                    </p:animClr>
                                    <p:animClr clrSpc="hsl" dir="cw">
                                      <p:cBhvr>
                                        <p:cTn id="14" dur="500" fill="hold"/>
                                        <p:tgtEl>
                                          <p:spTgt spid="2"/>
                                        </p:tgtEl>
                                        <p:attrNameLst>
                                          <p:attrName>stroke.color</p:attrName>
                                        </p:attrNameLst>
                                      </p:cBhvr>
                                      <p:by>
                                        <p:hsl h="0" s="-12549" l="-25098"/>
                                      </p:by>
                                    </p:animClr>
                                    <p:set>
                                      <p:cBhvr>
                                        <p:cTn id="15"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dirty="0">
                <a:solidFill>
                  <a:schemeClr val="accent2">
                    <a:lumMod val="50000"/>
                  </a:schemeClr>
                </a:solidFill>
              </a:rPr>
              <a:t>تخصيص شاشة البدء</a:t>
            </a:r>
            <a:br>
              <a:rPr lang="ar-EG" dirty="0">
                <a:solidFill>
                  <a:schemeClr val="accent2">
                    <a:lumMod val="50000"/>
                  </a:schemeClr>
                </a:solidFill>
              </a:rPr>
            </a:br>
            <a:r>
              <a:rPr lang="ar-EG" u="sng" dirty="0" smtClean="0">
                <a:solidFill>
                  <a:schemeClr val="accent2">
                    <a:lumMod val="50000"/>
                  </a:schemeClr>
                </a:solidFill>
              </a:rPr>
              <a:t>إليك </a:t>
            </a:r>
            <a:r>
              <a:rPr lang="ar-EG" u="sng" dirty="0">
                <a:solidFill>
                  <a:schemeClr val="accent2">
                    <a:lumMod val="50000"/>
                  </a:schemeClr>
                </a:solidFill>
              </a:rPr>
              <a:t>كيفية تسمية مجموعة من الإطارات المتجانبة:</a:t>
            </a:r>
            <a:br>
              <a:rPr lang="ar-EG" u="sng" dirty="0">
                <a:solidFill>
                  <a:schemeClr val="accent2">
                    <a:lumMod val="50000"/>
                  </a:schemeClr>
                </a:solidFill>
              </a:rPr>
            </a:br>
            <a:r>
              <a:rPr lang="ar-EG" u="sng" dirty="0">
                <a:solidFill>
                  <a:schemeClr val="accent2">
                    <a:lumMod val="50000"/>
                  </a:schemeClr>
                </a:solidFill>
              </a:rPr>
              <a:t/>
            </a:r>
            <a:br>
              <a:rPr lang="ar-EG" u="sng" dirty="0">
                <a:solidFill>
                  <a:schemeClr val="accent2">
                    <a:lumMod val="50000"/>
                  </a:schemeClr>
                </a:solidFill>
              </a:rPr>
            </a:br>
            <a:r>
              <a:rPr lang="ar-EG" dirty="0">
                <a:solidFill>
                  <a:schemeClr val="accent2">
                    <a:lumMod val="50000"/>
                  </a:schemeClr>
                </a:solidFill>
              </a:rPr>
              <a:t>1.لمس شاشة البدء مع اثنين أو أكثر من الأصابع، ومن ثم الضغط عليهم تجاه بعضهما البعض للتصغير. (إذا كنت تستخم الماوس، انقر فوق زر التكبير ). </a:t>
            </a:r>
            <a:br>
              <a:rPr lang="ar-EG" dirty="0">
                <a:solidFill>
                  <a:schemeClr val="accent2">
                    <a:lumMod val="50000"/>
                  </a:schemeClr>
                </a:solidFill>
              </a:rPr>
            </a:br>
            <a:r>
              <a:rPr lang="ar-EG" dirty="0">
                <a:solidFill>
                  <a:schemeClr val="accent2">
                    <a:lumMod val="50000"/>
                  </a:schemeClr>
                </a:solidFill>
              </a:rPr>
              <a:t>2.حدد مجموعة الإطارات المتجانبة التي تريد تسميتها، ثم حدد باللمس أو انقر فوق اسم مجموعة. </a:t>
            </a:r>
            <a:br>
              <a:rPr lang="ar-EG" dirty="0">
                <a:solidFill>
                  <a:schemeClr val="accent2">
                    <a:lumMod val="50000"/>
                  </a:schemeClr>
                </a:solidFill>
              </a:rPr>
            </a:br>
            <a:r>
              <a:rPr lang="ar-EG" dirty="0" smtClean="0">
                <a:solidFill>
                  <a:schemeClr val="accent2">
                    <a:lumMod val="50000"/>
                  </a:schemeClr>
                </a:solidFill>
              </a:rPr>
              <a:t>إذا </a:t>
            </a:r>
            <a:r>
              <a:rPr lang="ar-EG" dirty="0">
                <a:solidFill>
                  <a:schemeClr val="accent2">
                    <a:lumMod val="50000"/>
                  </a:schemeClr>
                </a:solidFill>
              </a:rPr>
              <a:t>كان التجانب ليس مناسبًا في المكان الذي تريده، فيمكنك جعله أكبر أو أصغر. فقط قم بتحديد التجانب على شاشة البدء لفتح أوامر التطبيق، ثم حدد باللمس أو انقر فوق أكبر أو أصغر. (لا يمكن تغيير حجم بعض الإطارات التجانبية). </a:t>
            </a:r>
            <a:br>
              <a:rPr lang="ar-EG" dirty="0">
                <a:solidFill>
                  <a:schemeClr val="accent2">
                    <a:lumMod val="50000"/>
                  </a:schemeClr>
                </a:solidFill>
              </a:rPr>
            </a:br>
            <a:r>
              <a:rPr lang="ar-EG" dirty="0">
                <a:solidFill>
                  <a:schemeClr val="accent2">
                    <a:lumMod val="50000"/>
                  </a:schemeClr>
                </a:solidFill>
              </a:rPr>
              <a:t>       </a:t>
            </a:r>
            <a:br>
              <a:rPr lang="ar-EG" dirty="0">
                <a:solidFill>
                  <a:schemeClr val="accent2">
                    <a:lumMod val="50000"/>
                  </a:schemeClr>
                </a:solidFill>
              </a:rPr>
            </a:br>
            <a:r>
              <a:rPr lang="ar-EG" dirty="0">
                <a:solidFill>
                  <a:schemeClr val="accent2">
                    <a:lumMod val="50000"/>
                  </a:schemeClr>
                </a:solidFill>
              </a:rPr>
              <a:t/>
            </a:r>
            <a:br>
              <a:rPr lang="ar-EG" dirty="0">
                <a:solidFill>
                  <a:schemeClr val="accent2">
                    <a:lumMod val="50000"/>
                  </a:schemeClr>
                </a:solidFill>
              </a:rPr>
            </a:br>
            <a:r>
              <a:rPr lang="ar-EG" dirty="0"/>
              <a:t>  التالي: ‏‫‏‫‏‫‏‫‏‫‏‫‏‫جديد وتحديث وأوامر أخرى‬‬‬‬‬‬‬ </a:t>
            </a:r>
            <a:br>
              <a:rPr lang="ar-EG" dirty="0"/>
            </a:br>
            <a:r>
              <a:rPr lang="ar-EG" dirty="0"/>
              <a:t> </a:t>
            </a:r>
            <a:br>
              <a:rPr lang="ar-EG" dirty="0"/>
            </a:br>
            <a:endParaRPr lang="ar-EG" dirty="0"/>
          </a:p>
        </p:txBody>
      </p:sp>
    </p:spTree>
    <p:extLst>
      <p:ext uri="{BB962C8B-B14F-4D97-AF65-F5344CB8AC3E}">
        <p14:creationId xmlns:p14="http://schemas.microsoft.com/office/powerpoint/2010/main" val="269762866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4400" b="1" u="sng" dirty="0" smtClean="0">
                <a:solidFill>
                  <a:schemeClr val="accent2">
                    <a:lumMod val="50000"/>
                  </a:schemeClr>
                </a:solidFill>
                <a:effectLst>
                  <a:outerShdw blurRad="38100" dist="38100" dir="2700000" algn="tl">
                    <a:srgbClr val="000000">
                      <a:alpha val="43137"/>
                    </a:srgbClr>
                  </a:outerShdw>
                </a:effectLst>
              </a:rPr>
              <a:t/>
            </a:r>
            <a:br>
              <a:rPr lang="ar-EG" sz="4400" b="1" u="sng" dirty="0" smtClean="0">
                <a:solidFill>
                  <a:schemeClr val="accent2">
                    <a:lumMod val="50000"/>
                  </a:schemeClr>
                </a:solidFill>
                <a:effectLst>
                  <a:outerShdw blurRad="38100" dist="38100" dir="2700000" algn="tl">
                    <a:srgbClr val="000000">
                      <a:alpha val="43137"/>
                    </a:srgbClr>
                  </a:outerShdw>
                </a:effectLst>
              </a:rPr>
            </a:br>
            <a:r>
              <a:rPr lang="ar-EG" sz="4400" b="1" u="sng" dirty="0">
                <a:solidFill>
                  <a:schemeClr val="accent2">
                    <a:lumMod val="50000"/>
                  </a:schemeClr>
                </a:solidFill>
                <a:effectLst>
                  <a:outerShdw blurRad="38100" dist="38100" dir="2700000" algn="tl">
                    <a:srgbClr val="000000">
                      <a:alpha val="43137"/>
                    </a:srgbClr>
                  </a:outerShdw>
                </a:effectLst>
              </a:rPr>
              <a:t/>
            </a:r>
            <a:br>
              <a:rPr lang="ar-EG" sz="4400" b="1" u="sng" dirty="0">
                <a:solidFill>
                  <a:schemeClr val="accent2">
                    <a:lumMod val="50000"/>
                  </a:schemeClr>
                </a:solidFill>
                <a:effectLst>
                  <a:outerShdw blurRad="38100" dist="38100" dir="2700000" algn="tl">
                    <a:srgbClr val="000000">
                      <a:alpha val="43137"/>
                    </a:srgbClr>
                  </a:outerShdw>
                </a:effectLst>
              </a:rPr>
            </a:br>
            <a:r>
              <a:rPr lang="ar-EG" sz="4400" b="1" u="sng" dirty="0" smtClean="0">
                <a:solidFill>
                  <a:schemeClr val="accent2">
                    <a:lumMod val="50000"/>
                  </a:schemeClr>
                </a:solidFill>
                <a:effectLst>
                  <a:outerShdw blurRad="38100" dist="38100" dir="2700000" algn="tl">
                    <a:srgbClr val="000000">
                      <a:alpha val="43137"/>
                    </a:srgbClr>
                  </a:outerShdw>
                </a:effectLst>
              </a:rPr>
              <a:t>بحث </a:t>
            </a:r>
            <a:r>
              <a:rPr lang="ar-EG" sz="4400" b="1" u="sng" dirty="0">
                <a:solidFill>
                  <a:schemeClr val="accent2">
                    <a:lumMod val="50000"/>
                  </a:schemeClr>
                </a:solidFill>
                <a:effectLst>
                  <a:outerShdw blurRad="38100" dist="38100" dir="2700000" algn="tl">
                    <a:srgbClr val="000000">
                      <a:alpha val="43137"/>
                    </a:srgbClr>
                  </a:outerShdw>
                </a:effectLst>
              </a:rPr>
              <a:t>ومشاركة وتغيير الإعدادات والمزيد</a:t>
            </a:r>
            <a:r>
              <a:rPr lang="ar-EG" dirty="0"/>
              <a:t>‬‬‬‬‬</a:t>
            </a:r>
            <a:br>
              <a:rPr lang="ar-EG" dirty="0"/>
            </a:br>
            <a:r>
              <a:rPr lang="ar-EG" b="1" dirty="0">
                <a:effectLst>
                  <a:outerShdw blurRad="38100" dist="38100" dir="2700000" algn="tl">
                    <a:srgbClr val="000000">
                      <a:alpha val="43137"/>
                    </a:srgbClr>
                  </a:outerShdw>
                </a:effectLst>
              </a:rPr>
              <a:t>بغض النظر عن مكان وجودك في </a:t>
            </a:r>
            <a:r>
              <a:rPr lang="en-US" b="1" dirty="0">
                <a:effectLst>
                  <a:outerShdw blurRad="38100" dist="38100" dir="2700000" algn="tl">
                    <a:srgbClr val="000000">
                      <a:alpha val="43137"/>
                    </a:srgbClr>
                  </a:outerShdw>
                </a:effectLst>
              </a:rPr>
              <a:t>Windows 8 </a:t>
            </a:r>
            <a:r>
              <a:rPr lang="ar-EG" b="1" dirty="0">
                <a:effectLst>
                  <a:outerShdw blurRad="38100" dist="38100" dir="2700000" algn="tl">
                    <a:srgbClr val="000000">
                      <a:alpha val="43137"/>
                    </a:srgbClr>
                  </a:outerShdw>
                </a:effectLst>
              </a:rPr>
              <a:t>أو </a:t>
            </a:r>
            <a:r>
              <a:rPr lang="en-US" b="1" dirty="0">
                <a:effectLst>
                  <a:outerShdw blurRad="38100" dist="38100" dir="2700000" algn="tl">
                    <a:srgbClr val="000000">
                      <a:alpha val="43137"/>
                    </a:srgbClr>
                  </a:outerShdw>
                </a:effectLst>
              </a:rPr>
              <a:t>Windows RT، </a:t>
            </a:r>
            <a:r>
              <a:rPr lang="ar-EG" b="1" dirty="0">
                <a:effectLst>
                  <a:outerShdw blurRad="38100" dist="38100" dir="2700000" algn="tl">
                    <a:srgbClr val="000000">
                      <a:alpha val="43137"/>
                    </a:srgbClr>
                  </a:outerShdw>
                </a:effectLst>
              </a:rPr>
              <a:t>تساعدك الميزات على القيام بالأشياء التي تقوم بها في معظم الأحيان، مثل البحث ومشاركة الارتباطات والصور وأجهزة الاتصال وتغيير الإعدادات. ما يمكنك القيام به مع الميزات يمكن أن يتغير تبعًا إذا كنت على شاشة البدء أو باستخدام تطبيق، حتى يبدأ الاستكشاف</a:t>
            </a:r>
            <a:r>
              <a:rPr lang="ar-EG" b="1" dirty="0"/>
              <a:t>. </a:t>
            </a:r>
            <a:br>
              <a:rPr lang="ar-EG" b="1" dirty="0"/>
            </a:br>
            <a:r>
              <a:rPr lang="ar-EG" b="1" dirty="0"/>
              <a:t/>
            </a:r>
            <a:br>
              <a:rPr lang="ar-EG" b="1" dirty="0"/>
            </a:br>
            <a:endParaRPr lang="ar-EG" b="1" dirty="0"/>
          </a:p>
        </p:txBody>
      </p:sp>
    </p:spTree>
    <p:extLst>
      <p:ext uri="{BB962C8B-B14F-4D97-AF65-F5344CB8AC3E}">
        <p14:creationId xmlns:p14="http://schemas.microsoft.com/office/powerpoint/2010/main" val="1084224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740331"/>
          </a:xfrm>
        </p:spPr>
        <p:txBody>
          <a:bodyPr>
            <a:noAutofit/>
          </a:bodyPr>
          <a:lstStyle/>
          <a:p>
            <a:pPr algn="ctr"/>
            <a:r>
              <a:rPr lang="en-US" sz="6000" dirty="0"/>
              <a:t/>
            </a:r>
            <a:br>
              <a:rPr lang="en-US" sz="6000" dirty="0"/>
            </a:br>
            <a:r>
              <a:rPr lang="ar-EG" sz="6000" b="1" dirty="0">
                <a:solidFill>
                  <a:schemeClr val="accent2">
                    <a:lumMod val="50000"/>
                  </a:schemeClr>
                </a:solidFill>
              </a:rPr>
              <a:t>أكثر جمالاً ومرونة ويعبر عنك بشكل أفضل. </a:t>
            </a:r>
            <a:br>
              <a:rPr lang="ar-EG" sz="6000" b="1" dirty="0">
                <a:solidFill>
                  <a:schemeClr val="accent2">
                    <a:lumMod val="50000"/>
                  </a:schemeClr>
                </a:solidFill>
              </a:rPr>
            </a:br>
            <a:r>
              <a:rPr lang="ar-EG" sz="6000" b="1" dirty="0">
                <a:solidFill>
                  <a:schemeClr val="accent2">
                    <a:lumMod val="50000"/>
                  </a:schemeClr>
                </a:solidFill>
              </a:rPr>
              <a:t>وسريع جدًا جدًا. </a:t>
            </a:r>
            <a:r>
              <a:rPr lang="ar-EG" sz="6000" b="1" dirty="0"/>
              <a:t/>
            </a:r>
            <a:br>
              <a:rPr lang="ar-EG" sz="6000" b="1" dirty="0"/>
            </a:br>
            <a:endParaRPr lang="ar-EG" sz="6000" b="1" dirty="0"/>
          </a:p>
        </p:txBody>
      </p:sp>
    </p:spTree>
    <p:extLst>
      <p:ext uri="{BB962C8B-B14F-4D97-AF65-F5344CB8AC3E}">
        <p14:creationId xmlns:p14="http://schemas.microsoft.com/office/powerpoint/2010/main" val="209056062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2" nodeType="clickEffect">
                                  <p:stCondLst>
                                    <p:cond delay="0"/>
                                  </p:stCondLst>
                                  <p:iterate type="lt">
                                    <p:tmPct val="0"/>
                                  </p:iterate>
                                  <p:childTnLst>
                                    <p:animClr clrSpc="rgb" dir="cw">
                                      <p:cBhvr override="childStyle">
                                        <p:cTn id="6" dur="2000" fill="hold"/>
                                        <p:tgtEl>
                                          <p:spTgt spid="2"/>
                                        </p:tgtEl>
                                        <p:attrNameLst>
                                          <p:attrName>style.color</p:attrName>
                                        </p:attrNameLst>
                                      </p:cBhvr>
                                      <p:to>
                                        <a:srgbClr val="C00000"/>
                                      </p:to>
                                    </p:animClr>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iterate type="lt">
                                    <p:tmPct val="0"/>
                                  </p:iterate>
                                  <p:childTnLst>
                                    <p:animClr clrSpc="hsl" dir="cw">
                                      <p:cBhvr override="childStyle">
                                        <p:cTn id="10" dur="500" fill="hold"/>
                                        <p:tgtEl>
                                          <p:spTgt spid="2"/>
                                        </p:tgtEl>
                                        <p:attrNameLst>
                                          <p:attrName>style.color</p:attrName>
                                        </p:attrNameLst>
                                      </p:cBhvr>
                                      <p:by>
                                        <p:hsl h="7200000" s="0" l="0"/>
                                      </p:by>
                                    </p:animClr>
                                    <p:animClr clrSpc="hsl" dir="cw">
                                      <p:cBhvr>
                                        <p:cTn id="11" dur="500" fill="hold"/>
                                        <p:tgtEl>
                                          <p:spTgt spid="2"/>
                                        </p:tgtEl>
                                        <p:attrNameLst>
                                          <p:attrName>fillcolor</p:attrName>
                                        </p:attrNameLst>
                                      </p:cBhvr>
                                      <p:by>
                                        <p:hsl h="7200000" s="0" l="0"/>
                                      </p:by>
                                    </p:animClr>
                                    <p:animClr clrSpc="hsl" dir="cw">
                                      <p:cBhvr>
                                        <p:cTn id="12" dur="500" fill="hold"/>
                                        <p:tgtEl>
                                          <p:spTgt spid="2"/>
                                        </p:tgtEl>
                                        <p:attrNameLst>
                                          <p:attrName>stroke.color</p:attrName>
                                        </p:attrNameLst>
                                      </p:cBhvr>
                                      <p:by>
                                        <p:hsl h="7200000" s="0" l="0"/>
                                      </p:by>
                                    </p:animClr>
                                    <p:set>
                                      <p:cBhvr>
                                        <p:cTn id="13" dur="500" fill="hold"/>
                                        <p:tgtEl>
                                          <p:spTgt spid="2"/>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mph" presetSubtype="0" fill="hold" grpId="3" nodeType="clickEffect">
                                  <p:stCondLst>
                                    <p:cond delay="0"/>
                                  </p:stCondLst>
                                  <p:iterate type="lt">
                                    <p:tmPct val="0"/>
                                  </p:iterate>
                                  <p:childTnLst>
                                    <p:anim calcmode="discrete" valueType="str">
                                      <p:cBhvr override="childStyle">
                                        <p:cTn id="17"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2" grpId="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sz="4400" u="sng" dirty="0">
                <a:solidFill>
                  <a:schemeClr val="accent2">
                    <a:lumMod val="50000"/>
                  </a:schemeClr>
                </a:solidFill>
                <a:effectLst>
                  <a:outerShdw blurRad="38100" dist="38100" dir="2700000" algn="tl">
                    <a:srgbClr val="000000">
                      <a:alpha val="43137"/>
                    </a:srgbClr>
                  </a:outerShdw>
                </a:effectLst>
              </a:rPr>
              <a:t>تتوفر دائمًا الرموز الخمسة‏‫-البحث والمشاركة وشاشة البدء </a:t>
            </a:r>
            <a:r>
              <a:rPr lang="ar-EG" sz="4000" b="1" dirty="0">
                <a:effectLst>
                  <a:outerShdw blurRad="38100" dist="38100" dir="2700000" algn="tl">
                    <a:srgbClr val="000000">
                      <a:alpha val="43137"/>
                    </a:srgbClr>
                  </a:outerShdw>
                </a:effectLst>
              </a:rPr>
              <a:t>والأجهزة والإعدادات‬-على الجانب الأيمن من الشاشة الخاصة بك. ‏‫وفيما يلي كيفية فتحها:‬ </a:t>
            </a:r>
            <a:br>
              <a:rPr lang="ar-EG" sz="4000" b="1" dirty="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 من خلال اللمس، ‏‫اسحب من الجانب الأيمن، ثم حدد باللمس على واحد تريده. </a:t>
            </a:r>
          </a:p>
        </p:txBody>
      </p:sp>
      <p:pic>
        <p:nvPicPr>
          <p:cNvPr id="4" name="Content Placeholder 3"/>
          <p:cNvPicPr>
            <a:picLocks noGrp="1" noChangeAspect="1"/>
          </p:cNvPicPr>
          <p:nvPr>
            <p:ph idx="1"/>
          </p:nvPr>
        </p:nvPicPr>
        <p:blipFill>
          <a:blip r:embed="rId2"/>
          <a:stretch>
            <a:fillRect/>
          </a:stretch>
        </p:blipFill>
        <p:spPr>
          <a:xfrm>
            <a:off x="3644536" y="3597903"/>
            <a:ext cx="3495227" cy="3495227"/>
          </a:xfrm>
          <a:prstGeom prst="rect">
            <a:avLst/>
          </a:prstGeom>
        </p:spPr>
      </p:pic>
    </p:spTree>
    <p:extLst>
      <p:ext uri="{BB962C8B-B14F-4D97-AF65-F5344CB8AC3E}">
        <p14:creationId xmlns:p14="http://schemas.microsoft.com/office/powerpoint/2010/main" val="30250181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effectLst>
                  <a:outerShdw blurRad="38100" dist="38100" dir="2700000" algn="tl">
                    <a:srgbClr val="000000">
                      <a:alpha val="43137"/>
                    </a:srgbClr>
                  </a:outerShdw>
                </a:effectLst>
              </a:rPr>
              <a:t>باستخدام الماوس، قم بتحريك المؤشر إلى أعلى الزاوية اليمنى أو أسفل الزاوية اليمنى، ثم قم بتحريكه لأعلى أو لأسفل للنقر فوق واحد تريده. </a:t>
            </a:r>
          </a:p>
        </p:txBody>
      </p:sp>
      <p:pic>
        <p:nvPicPr>
          <p:cNvPr id="2049" name="Picture 1" descr="قم بتحريك مؤشر الماوس إلى الزاوي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074" y="2661013"/>
            <a:ext cx="3583032" cy="358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53923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stretch>
            <a:fillRect/>
          </a:stretch>
        </p:blipFill>
        <p:spPr>
          <a:xfrm>
            <a:off x="7824653" y="-98997"/>
            <a:ext cx="1140890" cy="6943934"/>
          </a:xfrm>
          <a:prstGeom prst="rect">
            <a:avLst/>
          </a:prstGeom>
        </p:spPr>
      </p:pic>
      <p:sp>
        <p:nvSpPr>
          <p:cNvPr id="14" name="Rectangle 13"/>
          <p:cNvSpPr/>
          <p:nvPr/>
        </p:nvSpPr>
        <p:spPr>
          <a:xfrm>
            <a:off x="209007" y="0"/>
            <a:ext cx="7615646" cy="7140416"/>
          </a:xfrm>
          <a:prstGeom prst="rect">
            <a:avLst/>
          </a:prstGeom>
        </p:spPr>
        <p:txBody>
          <a:bodyPr wrap="square">
            <a:spAutoFit/>
          </a:bodyPr>
          <a:lstStyle/>
          <a:p>
            <a:pPr algn="r"/>
            <a:r>
              <a:rPr lang="ar-EG" sz="2400" b="1" u="sng" dirty="0">
                <a:solidFill>
                  <a:schemeClr val="accent2">
                    <a:lumMod val="50000"/>
                  </a:schemeClr>
                </a:solidFill>
              </a:rPr>
              <a:t>بحث</a:t>
            </a:r>
            <a:r>
              <a:rPr lang="ar-EG" b="1" u="sng" dirty="0"/>
              <a:t>. </a:t>
            </a:r>
            <a:r>
              <a:rPr lang="ar-EG" b="1" dirty="0"/>
              <a:t>ابحث عن أي شيء. يمكنك البحث عن تطبيق فقط كنت في (مثل العثور على رسالة معينة في البريد) أو بحث عن آخر التطبيق (بحث عن شيء ما على شبكة الإنترنت) أو يمكنك البحث عن جهاز الكمبيوتر الخاص بك كاملاً (للحصول على تطبيق أو إعداد أو ملف). </a:t>
            </a:r>
          </a:p>
          <a:p>
            <a:pPr algn="r"/>
            <a:endParaRPr lang="ar-EG" b="1" u="sng" dirty="0"/>
          </a:p>
          <a:p>
            <a:pPr algn="r"/>
            <a:r>
              <a:rPr lang="ar-EG" b="1" u="sng" dirty="0" smtClean="0"/>
              <a:t>مشاركة</a:t>
            </a:r>
            <a:r>
              <a:rPr lang="ar-EG" b="1" u="sng" dirty="0"/>
              <a:t>. </a:t>
            </a:r>
            <a:r>
              <a:rPr lang="ar-EG" b="1" dirty="0"/>
              <a:t>شارك الملفات والمعلومات مع أشخاص تعرفهم أو أرسل المعلومات لتطبيق آخر، بدون ترك التطبيق الذي أنت فيه. يمكنك إرسال الصور بالبريد الإلكتروني إلى أمك أو تحديث حالة </a:t>
            </a:r>
            <a:r>
              <a:rPr lang="en-US" b="1" dirty="0"/>
              <a:t>Facebook </a:t>
            </a:r>
            <a:r>
              <a:rPr lang="ar-EG" b="1" dirty="0"/>
              <a:t>الخاصة بك أو إرسال ارتباط إلى تطبيق </a:t>
            </a:r>
            <a:r>
              <a:rPr lang="en-US" b="1" dirty="0"/>
              <a:t>note–taking. </a:t>
            </a:r>
          </a:p>
          <a:p>
            <a:pPr algn="r"/>
            <a:endParaRPr lang="ar-EG" b="1" dirty="0" smtClean="0"/>
          </a:p>
          <a:p>
            <a:pPr algn="r"/>
            <a:endParaRPr lang="en-US" b="1" dirty="0"/>
          </a:p>
          <a:p>
            <a:pPr algn="r"/>
            <a:r>
              <a:rPr lang="ar-EG" sz="2000" b="1" u="sng" dirty="0" smtClean="0"/>
              <a:t>البدء</a:t>
            </a:r>
            <a:r>
              <a:rPr lang="ar-EG" b="1" u="sng" dirty="0"/>
              <a:t>. </a:t>
            </a:r>
            <a:r>
              <a:rPr lang="ar-EG" b="1" dirty="0"/>
              <a:t>احصل على شاشة البدء. أو إذا كنت بالفعل في شاشة البدء، يمكنك استخدام هذا الرمز للعودة إلى التطبيق الأخير الذي كنت فيه. </a:t>
            </a:r>
          </a:p>
          <a:p>
            <a:pPr algn="r"/>
            <a:endParaRPr lang="en-US" b="1" dirty="0" smtClean="0"/>
          </a:p>
          <a:p>
            <a:pPr algn="r"/>
            <a:endParaRPr lang="ar-EG" b="1" dirty="0" smtClean="0"/>
          </a:p>
          <a:p>
            <a:pPr algn="r"/>
            <a:endParaRPr lang="ar-EG" b="1" dirty="0"/>
          </a:p>
          <a:p>
            <a:pPr algn="r"/>
            <a:r>
              <a:rPr lang="ar-EG" b="1" u="sng" dirty="0"/>
              <a:t>الأجهزة. </a:t>
            </a:r>
            <a:r>
              <a:rPr lang="ar-EG" b="1" dirty="0"/>
              <a:t>استخدام كافة الأجهزة المتصلة بجهاز الكمبيوتر الخاص بك، سواء السلكية واللاسلكية. يمكنك الطباعة من تطبيق أو التزامن مع هاتفك أو نقل آخر فيلم رئيسي لجهاز التليفزيون. </a:t>
            </a:r>
          </a:p>
          <a:p>
            <a:pPr algn="r"/>
            <a:endParaRPr lang="ar-EG" b="1" dirty="0" smtClean="0"/>
          </a:p>
          <a:p>
            <a:pPr algn="r"/>
            <a:endParaRPr lang="ar-EG" b="1" dirty="0"/>
          </a:p>
          <a:p>
            <a:pPr algn="r"/>
            <a:endParaRPr lang="ar-EG" b="1" dirty="0"/>
          </a:p>
          <a:p>
            <a:pPr algn="r"/>
            <a:r>
              <a:rPr lang="ar-EG" b="1" u="sng" dirty="0" smtClean="0"/>
              <a:t>الإعدادات</a:t>
            </a:r>
            <a:r>
              <a:rPr lang="ar-EG" b="1" u="sng" dirty="0"/>
              <a:t>. </a:t>
            </a:r>
            <a:r>
              <a:rPr lang="ar-EG" b="1" dirty="0"/>
              <a:t>قم بتغيير الإعدادات للتطبيقات وجهاز الكمبيوتر الخاص بك. ستجد الإعدادات والمساعدة، والمعلومات الخاصة بالتطبيق الذي كنت فيه بالإضافة إلى إعدادات جهاز الكمبيوتر المشترك-واتصال الشبكة ومستوى الصوت والسطوع، والإخطارات والطاقة ولوحة المفاتيح. هذه إعدادات كمبيوتر هي نفسها بغض النظر عن مكان وجودك في </a:t>
            </a:r>
            <a:r>
              <a:rPr lang="en-US" b="1" dirty="0"/>
              <a:t>Windows، </a:t>
            </a:r>
            <a:r>
              <a:rPr lang="ar-EG" b="1" dirty="0"/>
              <a:t>ولكن إعدادات التطبيق تختلف في كل التطبيق. يمكنك أيضًا تغيير إعدادات جهاز الكمبيوتر الحاص بك عند التحديد تغيير إعدادات جهاز الكمبيوتر. قمت بتغيير صورة الشاشة القفل، وإدارة التبليغات، وأكثر من ذلك. </a:t>
            </a:r>
          </a:p>
        </p:txBody>
      </p:sp>
    </p:spTree>
    <p:extLst>
      <p:ext uri="{BB962C8B-B14F-4D97-AF65-F5344CB8AC3E}">
        <p14:creationId xmlns:p14="http://schemas.microsoft.com/office/powerpoint/2010/main" val="42217090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4">
                                            <p:txEl>
                                              <p:pRg st="0" end="0"/>
                                            </p:txEl>
                                          </p:spTgt>
                                        </p:tgtEl>
                                        <p:attrNameLst>
                                          <p:attrName>ppt_x</p:attrName>
                                          <p:attrName>ppt_y</p:attrName>
                                        </p:attrNameLst>
                                      </p:cBhvr>
                                    </p:animMotion>
                                    <p:animRot by="1500000">
                                      <p:cBhvr>
                                        <p:cTn id="7" dur="125" fill="hold">
                                          <p:stCondLst>
                                            <p:cond delay="0"/>
                                          </p:stCondLst>
                                        </p:cTn>
                                        <p:tgtEl>
                                          <p:spTgt spid="14">
                                            <p:txEl>
                                              <p:pRg st="0" end="0"/>
                                            </p:txEl>
                                          </p:spTgt>
                                        </p:tgtEl>
                                        <p:attrNameLst>
                                          <p:attrName>r</p:attrName>
                                        </p:attrNameLst>
                                      </p:cBhvr>
                                    </p:animRot>
                                    <p:animRot by="-1500000">
                                      <p:cBhvr>
                                        <p:cTn id="8" dur="125" fill="hold">
                                          <p:stCondLst>
                                            <p:cond delay="125"/>
                                          </p:stCondLst>
                                        </p:cTn>
                                        <p:tgtEl>
                                          <p:spTgt spid="14">
                                            <p:txEl>
                                              <p:pRg st="0" end="0"/>
                                            </p:txEl>
                                          </p:spTgt>
                                        </p:tgtEl>
                                        <p:attrNameLst>
                                          <p:attrName>r</p:attrName>
                                        </p:attrNameLst>
                                      </p:cBhvr>
                                    </p:animRot>
                                    <p:animRot by="-1500000">
                                      <p:cBhvr>
                                        <p:cTn id="9" dur="125" fill="hold">
                                          <p:stCondLst>
                                            <p:cond delay="250"/>
                                          </p:stCondLst>
                                        </p:cTn>
                                        <p:tgtEl>
                                          <p:spTgt spid="14">
                                            <p:txEl>
                                              <p:pRg st="0" end="0"/>
                                            </p:txEl>
                                          </p:spTgt>
                                        </p:tgtEl>
                                        <p:attrNameLst>
                                          <p:attrName>r</p:attrName>
                                        </p:attrNameLst>
                                      </p:cBhvr>
                                    </p:animRot>
                                    <p:animRot by="1500000">
                                      <p:cBhvr>
                                        <p:cTn id="10" dur="125" fill="hold">
                                          <p:stCondLst>
                                            <p:cond delay="375"/>
                                          </p:stCondLst>
                                        </p:cTn>
                                        <p:tgtEl>
                                          <p:spTgt spid="14">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14">
                                            <p:txEl>
                                              <p:pRg st="2" end="2"/>
                                            </p:txEl>
                                          </p:spTgt>
                                        </p:tgtEl>
                                        <p:attrNameLst>
                                          <p:attrName>ppt_x</p:attrName>
                                          <p:attrName>ppt_y</p:attrName>
                                        </p:attrNameLst>
                                      </p:cBhvr>
                                    </p:animMotion>
                                    <p:animRot by="1500000">
                                      <p:cBhvr>
                                        <p:cTn id="13" dur="125" fill="hold">
                                          <p:stCondLst>
                                            <p:cond delay="0"/>
                                          </p:stCondLst>
                                        </p:cTn>
                                        <p:tgtEl>
                                          <p:spTgt spid="14">
                                            <p:txEl>
                                              <p:pRg st="2" end="2"/>
                                            </p:txEl>
                                          </p:spTgt>
                                        </p:tgtEl>
                                        <p:attrNameLst>
                                          <p:attrName>r</p:attrName>
                                        </p:attrNameLst>
                                      </p:cBhvr>
                                    </p:animRot>
                                    <p:animRot by="-1500000">
                                      <p:cBhvr>
                                        <p:cTn id="14" dur="125" fill="hold">
                                          <p:stCondLst>
                                            <p:cond delay="125"/>
                                          </p:stCondLst>
                                        </p:cTn>
                                        <p:tgtEl>
                                          <p:spTgt spid="14">
                                            <p:txEl>
                                              <p:pRg st="2" end="2"/>
                                            </p:txEl>
                                          </p:spTgt>
                                        </p:tgtEl>
                                        <p:attrNameLst>
                                          <p:attrName>r</p:attrName>
                                        </p:attrNameLst>
                                      </p:cBhvr>
                                    </p:animRot>
                                    <p:animRot by="-1500000">
                                      <p:cBhvr>
                                        <p:cTn id="15" dur="125" fill="hold">
                                          <p:stCondLst>
                                            <p:cond delay="250"/>
                                          </p:stCondLst>
                                        </p:cTn>
                                        <p:tgtEl>
                                          <p:spTgt spid="14">
                                            <p:txEl>
                                              <p:pRg st="2" end="2"/>
                                            </p:txEl>
                                          </p:spTgt>
                                        </p:tgtEl>
                                        <p:attrNameLst>
                                          <p:attrName>r</p:attrName>
                                        </p:attrNameLst>
                                      </p:cBhvr>
                                    </p:animRot>
                                    <p:animRot by="1500000">
                                      <p:cBhvr>
                                        <p:cTn id="16" dur="125" fill="hold">
                                          <p:stCondLst>
                                            <p:cond delay="375"/>
                                          </p:stCondLst>
                                        </p:cTn>
                                        <p:tgtEl>
                                          <p:spTgt spid="14">
                                            <p:txEl>
                                              <p:pRg st="2" end="2"/>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14">
                                            <p:txEl>
                                              <p:pRg st="5" end="5"/>
                                            </p:txEl>
                                          </p:spTgt>
                                        </p:tgtEl>
                                        <p:attrNameLst>
                                          <p:attrName>ppt_x</p:attrName>
                                          <p:attrName>ppt_y</p:attrName>
                                        </p:attrNameLst>
                                      </p:cBhvr>
                                    </p:animMotion>
                                    <p:animRot by="1500000">
                                      <p:cBhvr>
                                        <p:cTn id="19" dur="125" fill="hold">
                                          <p:stCondLst>
                                            <p:cond delay="0"/>
                                          </p:stCondLst>
                                        </p:cTn>
                                        <p:tgtEl>
                                          <p:spTgt spid="14">
                                            <p:txEl>
                                              <p:pRg st="5" end="5"/>
                                            </p:txEl>
                                          </p:spTgt>
                                        </p:tgtEl>
                                        <p:attrNameLst>
                                          <p:attrName>r</p:attrName>
                                        </p:attrNameLst>
                                      </p:cBhvr>
                                    </p:animRot>
                                    <p:animRot by="-1500000">
                                      <p:cBhvr>
                                        <p:cTn id="20" dur="125" fill="hold">
                                          <p:stCondLst>
                                            <p:cond delay="125"/>
                                          </p:stCondLst>
                                        </p:cTn>
                                        <p:tgtEl>
                                          <p:spTgt spid="14">
                                            <p:txEl>
                                              <p:pRg st="5" end="5"/>
                                            </p:txEl>
                                          </p:spTgt>
                                        </p:tgtEl>
                                        <p:attrNameLst>
                                          <p:attrName>r</p:attrName>
                                        </p:attrNameLst>
                                      </p:cBhvr>
                                    </p:animRot>
                                    <p:animRot by="-1500000">
                                      <p:cBhvr>
                                        <p:cTn id="21" dur="125" fill="hold">
                                          <p:stCondLst>
                                            <p:cond delay="250"/>
                                          </p:stCondLst>
                                        </p:cTn>
                                        <p:tgtEl>
                                          <p:spTgt spid="14">
                                            <p:txEl>
                                              <p:pRg st="5" end="5"/>
                                            </p:txEl>
                                          </p:spTgt>
                                        </p:tgtEl>
                                        <p:attrNameLst>
                                          <p:attrName>r</p:attrName>
                                        </p:attrNameLst>
                                      </p:cBhvr>
                                    </p:animRot>
                                    <p:animRot by="1500000">
                                      <p:cBhvr>
                                        <p:cTn id="22" dur="125" fill="hold">
                                          <p:stCondLst>
                                            <p:cond delay="375"/>
                                          </p:stCondLst>
                                        </p:cTn>
                                        <p:tgtEl>
                                          <p:spTgt spid="14">
                                            <p:txEl>
                                              <p:pRg st="5" end="5"/>
                                            </p:txEl>
                                          </p:spTgt>
                                        </p:tgtEl>
                                        <p:attrNameLst>
                                          <p:attrName>r</p:attrName>
                                        </p:attrNameLst>
                                      </p:cBhvr>
                                    </p:animRot>
                                  </p:childTnLst>
                                </p:cTn>
                              </p:par>
                              <p:par>
                                <p:cTn id="23" presetID="34" presetClass="emph" presetSubtype="0" fill="hold" nodeType="with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14">
                                            <p:txEl>
                                              <p:pRg st="9" end="9"/>
                                            </p:txEl>
                                          </p:spTgt>
                                        </p:tgtEl>
                                        <p:attrNameLst>
                                          <p:attrName>ppt_x</p:attrName>
                                          <p:attrName>ppt_y</p:attrName>
                                        </p:attrNameLst>
                                      </p:cBhvr>
                                    </p:animMotion>
                                    <p:animRot by="1500000">
                                      <p:cBhvr>
                                        <p:cTn id="25" dur="125" fill="hold">
                                          <p:stCondLst>
                                            <p:cond delay="0"/>
                                          </p:stCondLst>
                                        </p:cTn>
                                        <p:tgtEl>
                                          <p:spTgt spid="14">
                                            <p:txEl>
                                              <p:pRg st="9" end="9"/>
                                            </p:txEl>
                                          </p:spTgt>
                                        </p:tgtEl>
                                        <p:attrNameLst>
                                          <p:attrName>r</p:attrName>
                                        </p:attrNameLst>
                                      </p:cBhvr>
                                    </p:animRot>
                                    <p:animRot by="-1500000">
                                      <p:cBhvr>
                                        <p:cTn id="26" dur="125" fill="hold">
                                          <p:stCondLst>
                                            <p:cond delay="125"/>
                                          </p:stCondLst>
                                        </p:cTn>
                                        <p:tgtEl>
                                          <p:spTgt spid="14">
                                            <p:txEl>
                                              <p:pRg st="9" end="9"/>
                                            </p:txEl>
                                          </p:spTgt>
                                        </p:tgtEl>
                                        <p:attrNameLst>
                                          <p:attrName>r</p:attrName>
                                        </p:attrNameLst>
                                      </p:cBhvr>
                                    </p:animRot>
                                    <p:animRot by="-1500000">
                                      <p:cBhvr>
                                        <p:cTn id="27" dur="125" fill="hold">
                                          <p:stCondLst>
                                            <p:cond delay="250"/>
                                          </p:stCondLst>
                                        </p:cTn>
                                        <p:tgtEl>
                                          <p:spTgt spid="14">
                                            <p:txEl>
                                              <p:pRg st="9" end="9"/>
                                            </p:txEl>
                                          </p:spTgt>
                                        </p:tgtEl>
                                        <p:attrNameLst>
                                          <p:attrName>r</p:attrName>
                                        </p:attrNameLst>
                                      </p:cBhvr>
                                    </p:animRot>
                                    <p:animRot by="1500000">
                                      <p:cBhvr>
                                        <p:cTn id="28" dur="125" fill="hold">
                                          <p:stCondLst>
                                            <p:cond delay="375"/>
                                          </p:stCondLst>
                                        </p:cTn>
                                        <p:tgtEl>
                                          <p:spTgt spid="14">
                                            <p:txEl>
                                              <p:pRg st="9" end="9"/>
                                            </p:txEl>
                                          </p:spTgt>
                                        </p:tgtEl>
                                        <p:attrNameLst>
                                          <p:attrName>r</p:attrName>
                                        </p:attrNameLst>
                                      </p:cBhvr>
                                    </p:animRot>
                                  </p:childTnLst>
                                </p:cTn>
                              </p:par>
                              <p:par>
                                <p:cTn id="29" presetID="34" presetClass="emph" presetSubtype="0" fill="hold" nodeType="with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14">
                                            <p:txEl>
                                              <p:pRg st="13" end="13"/>
                                            </p:txEl>
                                          </p:spTgt>
                                        </p:tgtEl>
                                        <p:attrNameLst>
                                          <p:attrName>ppt_x</p:attrName>
                                          <p:attrName>ppt_y</p:attrName>
                                        </p:attrNameLst>
                                      </p:cBhvr>
                                    </p:animMotion>
                                    <p:animRot by="1500000">
                                      <p:cBhvr>
                                        <p:cTn id="31" dur="125" fill="hold">
                                          <p:stCondLst>
                                            <p:cond delay="0"/>
                                          </p:stCondLst>
                                        </p:cTn>
                                        <p:tgtEl>
                                          <p:spTgt spid="14">
                                            <p:txEl>
                                              <p:pRg st="13" end="13"/>
                                            </p:txEl>
                                          </p:spTgt>
                                        </p:tgtEl>
                                        <p:attrNameLst>
                                          <p:attrName>r</p:attrName>
                                        </p:attrNameLst>
                                      </p:cBhvr>
                                    </p:animRot>
                                    <p:animRot by="-1500000">
                                      <p:cBhvr>
                                        <p:cTn id="32" dur="125" fill="hold">
                                          <p:stCondLst>
                                            <p:cond delay="125"/>
                                          </p:stCondLst>
                                        </p:cTn>
                                        <p:tgtEl>
                                          <p:spTgt spid="14">
                                            <p:txEl>
                                              <p:pRg st="13" end="13"/>
                                            </p:txEl>
                                          </p:spTgt>
                                        </p:tgtEl>
                                        <p:attrNameLst>
                                          <p:attrName>r</p:attrName>
                                        </p:attrNameLst>
                                      </p:cBhvr>
                                    </p:animRot>
                                    <p:animRot by="-1500000">
                                      <p:cBhvr>
                                        <p:cTn id="33" dur="125" fill="hold">
                                          <p:stCondLst>
                                            <p:cond delay="250"/>
                                          </p:stCondLst>
                                        </p:cTn>
                                        <p:tgtEl>
                                          <p:spTgt spid="14">
                                            <p:txEl>
                                              <p:pRg st="13" end="13"/>
                                            </p:txEl>
                                          </p:spTgt>
                                        </p:tgtEl>
                                        <p:attrNameLst>
                                          <p:attrName>r</p:attrName>
                                        </p:attrNameLst>
                                      </p:cBhvr>
                                    </p:animRot>
                                    <p:animRot by="1500000">
                                      <p:cBhvr>
                                        <p:cTn id="34" dur="125" fill="hold">
                                          <p:stCondLst>
                                            <p:cond delay="375"/>
                                          </p:stCondLst>
                                        </p:cTn>
                                        <p:tgtEl>
                                          <p:spTgt spid="14">
                                            <p:txEl>
                                              <p:pRg st="13" end="1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774" y="2977227"/>
            <a:ext cx="8596668" cy="3880773"/>
          </a:xfrm>
        </p:spPr>
        <p:txBody>
          <a:bodyPr>
            <a:normAutofit fontScale="92500" lnSpcReduction="10000"/>
          </a:bodyPr>
          <a:lstStyle/>
          <a:p>
            <a:pPr marL="0" indent="0">
              <a:buNone/>
            </a:pPr>
            <a:r>
              <a:rPr lang="ar-EG" sz="4400" b="1" dirty="0">
                <a:solidFill>
                  <a:srgbClr val="7030A0"/>
                </a:solidFill>
              </a:rPr>
              <a:t>مشاركة</a:t>
            </a:r>
          </a:p>
          <a:p>
            <a:r>
              <a:rPr lang="ar-EG" sz="2600" b="1" dirty="0"/>
              <a:t>المشاركة متاحة في كل مكان في </a:t>
            </a:r>
            <a:r>
              <a:rPr lang="en-US" sz="2600" b="1" dirty="0"/>
              <a:t>Windows 8 </a:t>
            </a:r>
            <a:r>
              <a:rPr lang="ar-EG" sz="2600" b="1" dirty="0"/>
              <a:t>و </a:t>
            </a:r>
            <a:r>
              <a:rPr lang="en-US" sz="2600" b="1" dirty="0"/>
              <a:t>Windows RT. </a:t>
            </a:r>
            <a:r>
              <a:rPr lang="ar-EG" sz="2600" b="1" dirty="0"/>
              <a:t>قم بمشاركة الصور والاتجاهات وجهات الاتصال والارتباطات وأي شيء آخر تريده من التطبيقات الخاصة بك. المشاركة مع الأشخاص أو المشاركة بين التطبيقات. عندما تجتمع بالأصدقاء، يمكنك دفق كل ما هو على جهاز الكمبيوتر الخاص بك إلى جهاز التليفزيون أو أي جهاز آخر. يمكنك أيضًا مشاركة أشياء مثل الصور والألعاب أو معلومات جهات الاتصال مباشرة مع الشخص المجاور لك فقط عن طريق النقر معًا على الأجهزة الخاصة بك.</a:t>
            </a:r>
          </a:p>
          <a:p>
            <a:r>
              <a:rPr lang="ar-EG" sz="2600" b="1" dirty="0" smtClean="0"/>
              <a:t>من </a:t>
            </a:r>
            <a:r>
              <a:rPr lang="ar-EG" sz="2600" b="1" dirty="0"/>
              <a:t>خلال </a:t>
            </a:r>
            <a:r>
              <a:rPr lang="en-US" sz="2600" b="1" dirty="0"/>
              <a:t>Windows، </a:t>
            </a:r>
            <a:r>
              <a:rPr lang="ar-EG" sz="2600" b="1" dirty="0"/>
              <a:t>قم بمشاركة ذكرياتك و قم بإنشاء أخرى جديدة معًا.</a:t>
            </a:r>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167" y="431075"/>
            <a:ext cx="5273494" cy="3143616"/>
          </a:xfrm>
          <a:prstGeom prst="rect">
            <a:avLst/>
          </a:prstGeom>
        </p:spPr>
      </p:pic>
    </p:spTree>
    <p:extLst>
      <p:ext uri="{BB962C8B-B14F-4D97-AF65-F5344CB8AC3E}">
        <p14:creationId xmlns:p14="http://schemas.microsoft.com/office/powerpoint/2010/main" val="41372218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1" end="1"/>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929052"/>
          </a:xfrm>
        </p:spPr>
        <p:txBody>
          <a:bodyPr>
            <a:normAutofit fontScale="90000"/>
          </a:bodyPr>
          <a:lstStyle/>
          <a:p>
            <a:pPr algn="ctr"/>
            <a:r>
              <a:rPr lang="ar-EG" b="1" dirty="0" smtClean="0"/>
              <a:t>إعداد/ السيد المعداوى</a:t>
            </a:r>
            <a:br>
              <a:rPr lang="ar-EG" b="1" dirty="0" smtClean="0"/>
            </a:br>
            <a:r>
              <a:rPr lang="ar-EG" b="1" dirty="0" smtClean="0"/>
              <a:t>معلم خبير لغة انجليزية</a:t>
            </a:r>
            <a:br>
              <a:rPr lang="ar-EG" b="1" dirty="0" smtClean="0"/>
            </a:br>
            <a:r>
              <a:rPr lang="ar-EG" b="1" dirty="0" smtClean="0"/>
              <a:t>مدرسة ههيا الثانوية بنين</a:t>
            </a:r>
            <a:br>
              <a:rPr lang="ar-EG" b="1" dirty="0" smtClean="0"/>
            </a:br>
            <a:r>
              <a:rPr lang="ar-EG" b="1" dirty="0" smtClean="0"/>
              <a:t>ههيا شرقية </a:t>
            </a:r>
            <a:br>
              <a:rPr lang="ar-EG" b="1" dirty="0" smtClean="0"/>
            </a:br>
            <a:r>
              <a:rPr lang="ar-EG" b="1" dirty="0" smtClean="0"/>
              <a:t>مصر</a:t>
            </a:r>
            <a:br>
              <a:rPr lang="ar-EG" b="1" dirty="0" smtClean="0"/>
            </a:br>
            <a:r>
              <a:rPr lang="en-US" b="1" dirty="0" smtClean="0">
                <a:hlinkClick r:id="rId2"/>
              </a:rPr>
              <a:t>www.almadawy.worpress.com</a:t>
            </a:r>
            <a:r>
              <a:rPr lang="en-US" b="1" dirty="0" smtClean="0"/>
              <a:t/>
            </a:r>
            <a:br>
              <a:rPr lang="en-US" b="1" dirty="0" smtClean="0"/>
            </a:br>
            <a:r>
              <a:rPr lang="en-US" b="1" dirty="0" smtClean="0">
                <a:hlinkClick r:id="rId3"/>
              </a:rPr>
              <a:t>almadawy2002@yahoo.com</a:t>
            </a:r>
            <a:r>
              <a:rPr lang="en-US" b="1" dirty="0" smtClean="0"/>
              <a:t/>
            </a:r>
            <a:br>
              <a:rPr lang="en-US" b="1" dirty="0" smtClean="0"/>
            </a:br>
            <a:r>
              <a:rPr lang="en-US" b="1" dirty="0" smtClean="0">
                <a:hlinkClick r:id="rId4"/>
              </a:rPr>
              <a:t>Almadawy2002@hotmail.com</a:t>
            </a:r>
            <a:r>
              <a:rPr lang="ar-EG" b="1" dirty="0" smtClean="0"/>
              <a:t/>
            </a:r>
            <a:br>
              <a:rPr lang="ar-EG" b="1" dirty="0" smtClean="0"/>
            </a:br>
            <a:endParaRPr lang="ar-EG" b="1" dirty="0"/>
          </a:p>
        </p:txBody>
      </p:sp>
    </p:spTree>
    <p:extLst>
      <p:ext uri="{BB962C8B-B14F-4D97-AF65-F5344CB8AC3E}">
        <p14:creationId xmlns:p14="http://schemas.microsoft.com/office/powerpoint/2010/main" val="39796577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mph" presetSubtype="0" fill="hold" grpId="1" nodeType="clickEffect">
                                  <p:stCondLst>
                                    <p:cond delay="0"/>
                                  </p:stCondLst>
                                  <p:iterate type="lt">
                                    <p:tmPct val="0"/>
                                  </p:iterate>
                                  <p:childTnLst>
                                    <p:animClr clrSpc="hsl" dir="cw">
                                      <p:cBhvr override="childStyle">
                                        <p:cTn id="12" dur="500" fill="hold"/>
                                        <p:tgtEl>
                                          <p:spTgt spid="2"/>
                                        </p:tgtEl>
                                        <p:attrNameLst>
                                          <p:attrName>style.color</p:attrName>
                                        </p:attrNameLst>
                                      </p:cBhvr>
                                      <p:by>
                                        <p:hsl h="0" s="12549" l="25098"/>
                                      </p:by>
                                    </p:animClr>
                                    <p:animClr clrSpc="hsl" dir="cw">
                                      <p:cBhvr>
                                        <p:cTn id="13" dur="500" fill="hold"/>
                                        <p:tgtEl>
                                          <p:spTgt spid="2"/>
                                        </p:tgtEl>
                                        <p:attrNameLst>
                                          <p:attrName>fillcolor</p:attrName>
                                        </p:attrNameLst>
                                      </p:cBhvr>
                                      <p:by>
                                        <p:hsl h="0" s="12549" l="25098"/>
                                      </p:by>
                                    </p:animClr>
                                    <p:animClr clrSpc="hsl" dir="cw">
                                      <p:cBhvr>
                                        <p:cTn id="14" dur="500" fill="hold"/>
                                        <p:tgtEl>
                                          <p:spTgt spid="2"/>
                                        </p:tgtEl>
                                        <p:attrNameLst>
                                          <p:attrName>stroke.color</p:attrName>
                                        </p:attrNameLst>
                                      </p:cBhvr>
                                      <p:by>
                                        <p:hsl h="0" s="12549" l="25098"/>
                                      </p:by>
                                    </p:animClr>
                                    <p:set>
                                      <p:cBhvr>
                                        <p:cTn id="15" dur="500" fill="hold"/>
                                        <p:tgtEl>
                                          <p:spTgt spid="2"/>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34" presetClass="emph" presetSubtype="0" fill="hold" grpId="2" nodeType="click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2"/>
                                        </p:tgtEl>
                                        <p:attrNameLst>
                                          <p:attrName>ppt_x</p:attrName>
                                          <p:attrName>ppt_y</p:attrName>
                                        </p:attrNameLst>
                                      </p:cBhvr>
                                    </p:animMotion>
                                    <p:animRot by="1500000">
                                      <p:cBhvr>
                                        <p:cTn id="20" dur="125" fill="hold">
                                          <p:stCondLst>
                                            <p:cond delay="0"/>
                                          </p:stCondLst>
                                        </p:cTn>
                                        <p:tgtEl>
                                          <p:spTgt spid="2"/>
                                        </p:tgtEl>
                                        <p:attrNameLst>
                                          <p:attrName>r</p:attrName>
                                        </p:attrNameLst>
                                      </p:cBhvr>
                                    </p:animRot>
                                    <p:animRot by="-1500000">
                                      <p:cBhvr>
                                        <p:cTn id="21" dur="125" fill="hold">
                                          <p:stCondLst>
                                            <p:cond delay="125"/>
                                          </p:stCondLst>
                                        </p:cTn>
                                        <p:tgtEl>
                                          <p:spTgt spid="2"/>
                                        </p:tgtEl>
                                        <p:attrNameLst>
                                          <p:attrName>r</p:attrName>
                                        </p:attrNameLst>
                                      </p:cBhvr>
                                    </p:animRot>
                                    <p:animRot by="-1500000">
                                      <p:cBhvr>
                                        <p:cTn id="22" dur="125" fill="hold">
                                          <p:stCondLst>
                                            <p:cond delay="250"/>
                                          </p:stCondLst>
                                        </p:cTn>
                                        <p:tgtEl>
                                          <p:spTgt spid="2"/>
                                        </p:tgtEl>
                                        <p:attrNameLst>
                                          <p:attrName>r</p:attrName>
                                        </p:attrNameLst>
                                      </p:cBhvr>
                                    </p:animRot>
                                    <p:animRot by="1500000">
                                      <p:cBhvr>
                                        <p:cTn id="23"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lgn="ctr">
              <a:buNone/>
            </a:pPr>
            <a:r>
              <a:rPr lang="ar-EG" sz="3600" b="1" u="sng" dirty="0">
                <a:solidFill>
                  <a:schemeClr val="accent2">
                    <a:lumMod val="50000"/>
                  </a:schemeClr>
                </a:solidFill>
              </a:rPr>
              <a:t>شاشة </a:t>
            </a:r>
            <a:r>
              <a:rPr lang="ar-EG" sz="3600" b="1" u="sng" dirty="0" smtClean="0">
                <a:solidFill>
                  <a:schemeClr val="accent2">
                    <a:lumMod val="50000"/>
                  </a:schemeClr>
                </a:solidFill>
              </a:rPr>
              <a:t>البدء واجهة المترو</a:t>
            </a:r>
            <a:endParaRPr lang="ar-EG" sz="3600" b="1" u="sng" dirty="0">
              <a:solidFill>
                <a:schemeClr val="accent2">
                  <a:lumMod val="50000"/>
                </a:schemeClr>
              </a:solidFill>
            </a:endParaRPr>
          </a:p>
          <a:p>
            <a:pPr algn="ctr"/>
            <a:r>
              <a:rPr lang="ar-EG" sz="3600" b="1" dirty="0">
                <a:solidFill>
                  <a:schemeClr val="accent2">
                    <a:lumMod val="50000"/>
                  </a:schemeClr>
                </a:solidFill>
              </a:rPr>
              <a:t>أصبح كل شيء يهمك موجودًا بالفعل على شاشة البدء الجديدة. يتم ربط التجانبات الموجودة على شاشة البدء بالأشخاص أو التطبيقات أو المجلدات أو الصور أو مواقع الويب التي يتم تحديثها بأحدث المعلومات وبذلك تكون على اطلاع دائم بنظرة واحدة</a:t>
            </a:r>
          </a:p>
          <a:p>
            <a:pPr algn="ctr"/>
            <a:endParaRPr lang="ar-EG" sz="3600" b="1" dirty="0">
              <a:solidFill>
                <a:schemeClr val="accent2">
                  <a:lumMod val="50000"/>
                </a:schemeClr>
              </a:solidFill>
            </a:endParaRPr>
          </a:p>
        </p:txBody>
      </p:sp>
      <p:sp>
        <p:nvSpPr>
          <p:cNvPr id="9" name="Title 8"/>
          <p:cNvSpPr>
            <a:spLocks noGrp="1"/>
          </p:cNvSpPr>
          <p:nvPr>
            <p:ph type="title"/>
          </p:nvPr>
        </p:nvSpPr>
        <p:spPr/>
        <p:txBody>
          <a:bodyPr>
            <a:noAutofit/>
          </a:bodyPr>
          <a:lstStyle/>
          <a:p>
            <a:pPr algn="ctr"/>
            <a:r>
              <a:rPr lang="ar-EG" sz="7200" b="1" dirty="0"/>
              <a:t>ما الجديد</a:t>
            </a:r>
            <a:br>
              <a:rPr lang="ar-EG" sz="7200" b="1" dirty="0"/>
            </a:br>
            <a:endParaRPr lang="ar-EG" sz="7200" dirty="0"/>
          </a:p>
        </p:txBody>
      </p:sp>
    </p:spTree>
    <p:extLst>
      <p:ext uri="{BB962C8B-B14F-4D97-AF65-F5344CB8AC3E}">
        <p14:creationId xmlns:p14="http://schemas.microsoft.com/office/powerpoint/2010/main" val="9180401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4000" b="1" u="sng" dirty="0">
                <a:solidFill>
                  <a:schemeClr val="accent2">
                    <a:lumMod val="50000"/>
                  </a:schemeClr>
                </a:solidFill>
              </a:rPr>
              <a:t>الماوس ولوحة المفاتيح-والآن اللمس</a:t>
            </a:r>
            <a:r>
              <a:rPr lang="ar-EG" sz="4000" b="1" u="sng" dirty="0"/>
              <a:t/>
            </a:r>
            <a:br>
              <a:rPr lang="ar-EG" sz="4000" b="1" u="sng" dirty="0"/>
            </a:br>
            <a:r>
              <a:rPr lang="ar-EG" sz="4000" b="1" dirty="0"/>
              <a:t>يعتبر </a:t>
            </a:r>
            <a:r>
              <a:rPr lang="en-US" sz="4000" b="1" dirty="0"/>
              <a:t>Windows 8 </a:t>
            </a:r>
            <a:r>
              <a:rPr lang="ar-EG" sz="4000" b="1" dirty="0"/>
              <a:t>رائعًا لأجهزة الكمبيوتر الشخصية التي تعمل بالماوس ولوحة المفاتيح والشاشات اللمسية وتلك المصحوبة بكليهما. أيًا كان نوع جهاز الكمبيوتر الذي تمتلكه، سوف تكتشف طرقًا سريعة وسلسة للتبديل بين التطبيقات والتنقل بين الأشياء والتجول من مكان لآخر بطريقة سلسة</a:t>
            </a:r>
            <a:br>
              <a:rPr lang="ar-EG" sz="4000" b="1" dirty="0"/>
            </a:br>
            <a:endParaRPr lang="ar-EG" sz="4000" b="1" dirty="0"/>
          </a:p>
        </p:txBody>
      </p:sp>
    </p:spTree>
    <p:extLst>
      <p:ext uri="{BB962C8B-B14F-4D97-AF65-F5344CB8AC3E}">
        <p14:creationId xmlns:p14="http://schemas.microsoft.com/office/powerpoint/2010/main" val="11459448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u="sng" dirty="0">
                <a:solidFill>
                  <a:srgbClr val="7030A0"/>
                </a:solidFill>
              </a:rPr>
              <a:t>أجهزة الكمبيوتر الشخصية الجديدة</a:t>
            </a:r>
            <a:r>
              <a:rPr lang="ar-EG" dirty="0">
                <a:solidFill>
                  <a:srgbClr val="7030A0"/>
                </a:solidFill>
              </a:rPr>
              <a:t/>
            </a:r>
            <a:br>
              <a:rPr lang="ar-EG" dirty="0">
                <a:solidFill>
                  <a:srgbClr val="7030A0"/>
                </a:solidFill>
              </a:rPr>
            </a:br>
            <a:r>
              <a:rPr lang="ar-EG" sz="4400" b="1" dirty="0"/>
              <a:t>هناك أجهزة كمبيوتر شخصية جديدة من جميع الأنواع وتشمل أجهزة الكمبيوتر اللوحية الأنيقة خفيفة الوزن والأجهزة القابلة للتحويل وأجهزة الكمبيوتر المحمول</a:t>
            </a:r>
            <a:br>
              <a:rPr lang="ar-EG" sz="4400" b="1" dirty="0"/>
            </a:br>
            <a:endParaRPr lang="ar-EG" sz="4400" b="1" dirty="0"/>
          </a:p>
        </p:txBody>
      </p:sp>
    </p:spTree>
    <p:extLst>
      <p:ext uri="{BB962C8B-B14F-4D97-AF65-F5344CB8AC3E}">
        <p14:creationId xmlns:p14="http://schemas.microsoft.com/office/powerpoint/2010/main" val="309085649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u="sng" dirty="0">
                <a:solidFill>
                  <a:srgbClr val="7030A0"/>
                </a:solidFill>
                <a:effectLst>
                  <a:outerShdw blurRad="38100" dist="38100" dir="2700000" algn="tl">
                    <a:srgbClr val="000000">
                      <a:alpha val="43137"/>
                    </a:srgbClr>
                  </a:outerShdw>
                </a:effectLst>
              </a:rPr>
              <a:t>تطبيقات من متجر </a:t>
            </a:r>
            <a:r>
              <a:rPr lang="en-US" b="1" u="sng" dirty="0">
                <a:solidFill>
                  <a:srgbClr val="7030A0"/>
                </a:solidFill>
                <a:effectLst>
                  <a:outerShdw blurRad="38100" dist="38100" dir="2700000" algn="tl">
                    <a:srgbClr val="000000">
                      <a:alpha val="43137"/>
                    </a:srgbClr>
                  </a:outerShdw>
                </a:effectLst>
              </a:rPr>
              <a:t>Windows </a:t>
            </a:r>
            <a:r>
              <a:rPr lang="en-US" u="sng" dirty="0">
                <a:effectLst>
                  <a:outerShdw blurRad="38100" dist="38100" dir="2700000" algn="tl">
                    <a:srgbClr val="000000">
                      <a:alpha val="43137"/>
                    </a:srgbClr>
                  </a:outerShdw>
                </a:effectLst>
              </a:rPr>
              <a:t/>
            </a:r>
            <a:br>
              <a:rPr lang="en-US" u="sng" dirty="0">
                <a:effectLst>
                  <a:outerShdw blurRad="38100" dist="38100" dir="2700000" algn="tl">
                    <a:srgbClr val="000000">
                      <a:alpha val="43137"/>
                    </a:srgbClr>
                  </a:outerShdw>
                </a:effectLst>
              </a:rPr>
            </a:br>
            <a:r>
              <a:rPr lang="ar-EG" sz="4000" b="1" dirty="0"/>
              <a:t>يصدر </a:t>
            </a:r>
            <a:r>
              <a:rPr lang="en-US" sz="4000" b="1" dirty="0"/>
              <a:t>Windows 8 </a:t>
            </a:r>
            <a:r>
              <a:rPr lang="ar-EG" sz="4000" b="1" dirty="0"/>
              <a:t>وملحق به متجر جديد للتطبيقات، وهو ما يعرف بمتجر </a:t>
            </a:r>
            <a:r>
              <a:rPr lang="en-US" sz="4000" b="1" dirty="0"/>
              <a:t>Windows. </a:t>
            </a:r>
            <a:r>
              <a:rPr lang="ar-EG" sz="4000" b="1" dirty="0"/>
              <a:t>قم بفتح المتجر مباشرة من خلال شاشة البدء لاستعراض التطبيقات الخاصة بالطهي والصور والرياضات والأخبار والمزيد وتنزيل تلك التطبيقات-معظمها مجاني.</a:t>
            </a:r>
            <a:br>
              <a:rPr lang="ar-EG" sz="4000" b="1" dirty="0"/>
            </a:br>
            <a:endParaRPr lang="ar-EG" sz="4000" b="1" dirty="0"/>
          </a:p>
        </p:txBody>
      </p:sp>
    </p:spTree>
    <p:extLst>
      <p:ext uri="{BB962C8B-B14F-4D97-AF65-F5344CB8AC3E}">
        <p14:creationId xmlns:p14="http://schemas.microsoft.com/office/powerpoint/2010/main" val="390094566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1" nodeType="clickEffect">
                                  <p:stCondLst>
                                    <p:cond delay="0"/>
                                  </p:stCondLst>
                                  <p:iterate type="lt">
                                    <p:tmAbs val="0"/>
                                  </p:iterate>
                                  <p:childTnLst>
                                    <p:set>
                                      <p:cBhvr rctx="PPT">
                                        <p:cTn id="14" dur="indefinite"/>
                                        <p:tgtEl>
                                          <p:spTgt spid="2"/>
                                        </p:tgtEl>
                                        <p:attrNameLst>
                                          <p:attrName>style.opacity</p:attrName>
                                        </p:attrNameLst>
                                      </p:cBhvr>
                                      <p:to>
                                        <p:strVal val="0.5"/>
                                      </p:to>
                                    </p:set>
                                    <p:animEffect filter="image" prLst="opacity: 0.5">
                                      <p:cBhvr rctx="IE">
                                        <p:cTn id="15"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solidFill>
                  <a:srgbClr val="7030A0"/>
                </a:solidFill>
              </a:rPr>
              <a:t> </a:t>
            </a:r>
            <a:r>
              <a:rPr lang="ar-EG" sz="4000" b="1" u="sng" dirty="0">
                <a:solidFill>
                  <a:srgbClr val="7030A0"/>
                </a:solidFill>
                <a:effectLst>
                  <a:outerShdw blurRad="38100" dist="38100" dir="2700000" algn="tl">
                    <a:srgbClr val="000000">
                      <a:alpha val="43137"/>
                    </a:srgbClr>
                  </a:outerShdw>
                </a:effectLst>
              </a:rPr>
              <a:t>تطبيقات من متجر </a:t>
            </a:r>
            <a:r>
              <a:rPr lang="en-US" sz="4000" b="1" u="sng" dirty="0">
                <a:solidFill>
                  <a:srgbClr val="7030A0"/>
                </a:solidFill>
                <a:effectLst>
                  <a:outerShdw blurRad="38100" dist="38100" dir="2700000" algn="tl">
                    <a:srgbClr val="000000">
                      <a:alpha val="43137"/>
                    </a:srgbClr>
                  </a:outerShdw>
                </a:effectLst>
              </a:rPr>
              <a:t>Windows </a:t>
            </a:r>
            <a:r>
              <a:rPr lang="en-US" dirty="0"/>
              <a:t/>
            </a:r>
            <a:br>
              <a:rPr lang="en-US" dirty="0"/>
            </a:br>
            <a:r>
              <a:rPr lang="ar-EG" sz="4000" b="1" dirty="0">
                <a:effectLst>
                  <a:outerShdw blurRad="38100" dist="38100" dir="2700000" algn="tl">
                    <a:srgbClr val="000000">
                      <a:alpha val="43137"/>
                    </a:srgbClr>
                  </a:outerShdw>
                </a:effectLst>
              </a:rPr>
              <a:t>يصدر </a:t>
            </a:r>
            <a:r>
              <a:rPr lang="en-US" sz="4000" b="1" dirty="0">
                <a:effectLst>
                  <a:outerShdw blurRad="38100" dist="38100" dir="2700000" algn="tl">
                    <a:srgbClr val="000000">
                      <a:alpha val="43137"/>
                    </a:srgbClr>
                  </a:outerShdw>
                </a:effectLst>
              </a:rPr>
              <a:t>Windows 8 </a:t>
            </a:r>
            <a:r>
              <a:rPr lang="ar-EG" sz="4000" b="1" dirty="0">
                <a:effectLst>
                  <a:outerShdw blurRad="38100" dist="38100" dir="2700000" algn="tl">
                    <a:srgbClr val="000000">
                      <a:alpha val="43137"/>
                    </a:srgbClr>
                  </a:outerShdw>
                </a:effectLst>
              </a:rPr>
              <a:t>وملحق به متجر جديد للتطبيقات، وهو ما يعرف بمتجر </a:t>
            </a:r>
            <a:r>
              <a:rPr lang="en-US" sz="4000" b="1" dirty="0">
                <a:effectLst>
                  <a:outerShdw blurRad="38100" dist="38100" dir="2700000" algn="tl">
                    <a:srgbClr val="000000">
                      <a:alpha val="43137"/>
                    </a:srgbClr>
                  </a:outerShdw>
                </a:effectLst>
              </a:rPr>
              <a:t>Windows. </a:t>
            </a:r>
            <a:r>
              <a:rPr lang="ar-EG" sz="4000" b="1" dirty="0">
                <a:effectLst>
                  <a:outerShdw blurRad="38100" dist="38100" dir="2700000" algn="tl">
                    <a:srgbClr val="000000">
                      <a:alpha val="43137"/>
                    </a:srgbClr>
                  </a:outerShdw>
                </a:effectLst>
              </a:rPr>
              <a:t>قم بفتح المتجر مباشرة من خلال شاشة البدء لاستعراض التطبيقات الخاصة بالطهي والصور والرياضات والأخبار والمزيد وتنزيل تلك التطبيقات-معظمها مجاني. </a:t>
            </a:r>
            <a:br>
              <a:rPr lang="ar-EG" sz="4000" b="1" dirty="0">
                <a:effectLst>
                  <a:outerShdw blurRad="38100" dist="38100" dir="2700000" algn="tl">
                    <a:srgbClr val="000000">
                      <a:alpha val="43137"/>
                    </a:srgbClr>
                  </a:outerShdw>
                </a:effectLst>
              </a:rPr>
            </a:br>
            <a:r>
              <a:rPr lang="ar-EG" sz="4000" b="1" dirty="0" smtClean="0">
                <a:effectLst>
                  <a:outerShdw blurRad="38100" dist="38100" dir="2700000" algn="tl">
                    <a:srgbClr val="000000">
                      <a:alpha val="43137"/>
                    </a:srgbClr>
                  </a:outerShdw>
                </a:effectLst>
              </a:rPr>
              <a:t>ملايين </a:t>
            </a:r>
            <a:r>
              <a:rPr lang="ar-EG" sz="4000" b="1" dirty="0">
                <a:effectLst>
                  <a:outerShdw blurRad="38100" dist="38100" dir="2700000" algn="tl">
                    <a:srgbClr val="000000">
                      <a:alpha val="43137"/>
                    </a:srgbClr>
                  </a:outerShdw>
                </a:effectLst>
              </a:rPr>
              <a:t>الأغاني المتدفقة</a:t>
            </a:r>
            <a:br>
              <a:rPr lang="ar-EG" sz="4000" b="1" dirty="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يتضمن </a:t>
            </a:r>
            <a:r>
              <a:rPr lang="en-US" sz="4000" b="1" dirty="0">
                <a:effectLst>
                  <a:outerShdw blurRad="38100" dist="38100" dir="2700000" algn="tl">
                    <a:srgbClr val="000000">
                      <a:alpha val="43137"/>
                    </a:srgbClr>
                  </a:outerShdw>
                </a:effectLst>
              </a:rPr>
              <a:t>Windows 8 </a:t>
            </a:r>
            <a:r>
              <a:rPr lang="ar-EG" sz="4000" b="1" dirty="0">
                <a:effectLst>
                  <a:outerShdw blurRad="38100" dist="38100" dir="2700000" algn="tl">
                    <a:srgbClr val="000000">
                      <a:alpha val="43137"/>
                    </a:srgbClr>
                  </a:outerShdw>
                </a:effectLst>
              </a:rPr>
              <a:t>أيضًا </a:t>
            </a:r>
            <a:r>
              <a:rPr lang="en-US" sz="4000" b="1" dirty="0">
                <a:effectLst>
                  <a:outerShdw blurRad="38100" dist="38100" dir="2700000" algn="tl">
                    <a:srgbClr val="000000">
                      <a:alpha val="43137"/>
                    </a:srgbClr>
                  </a:outerShdw>
                </a:effectLst>
              </a:rPr>
              <a:t>Xbox </a:t>
            </a:r>
            <a:r>
              <a:rPr lang="ar-EG" sz="4000" b="1" dirty="0">
                <a:effectLst>
                  <a:outerShdw blurRad="38100" dist="38100" dir="2700000" algn="tl">
                    <a:srgbClr val="000000">
                      <a:alpha val="43137"/>
                    </a:srgbClr>
                  </a:outerShdw>
                </a:effectLst>
              </a:rPr>
              <a:t>تطبيق الموسيقى الذي يمنحك الحق في الوصول إلى عالم كامل من الموسيقى</a:t>
            </a:r>
            <a:br>
              <a:rPr lang="ar-EG" sz="4000" b="1" dirty="0">
                <a:effectLst>
                  <a:outerShdw blurRad="38100" dist="38100" dir="2700000" algn="tl">
                    <a:srgbClr val="000000">
                      <a:alpha val="43137"/>
                    </a:srgbClr>
                  </a:outerShdw>
                </a:effectLst>
              </a:rPr>
            </a:br>
            <a:r>
              <a:rPr lang="ar-EG" sz="40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5760541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u="sng" dirty="0">
                <a:solidFill>
                  <a:srgbClr val="7030A0"/>
                </a:solidFill>
                <a:effectLst>
                  <a:outerShdw blurRad="38100" dist="38100" dir="2700000" algn="tl">
                    <a:srgbClr val="000000">
                      <a:alpha val="43137"/>
                    </a:srgbClr>
                  </a:outerShdw>
                </a:effectLst>
              </a:rPr>
              <a:t>Windows </a:t>
            </a:r>
            <a:r>
              <a:rPr lang="ar-EG" sz="4400" b="1" u="sng" dirty="0" smtClean="0">
                <a:solidFill>
                  <a:srgbClr val="7030A0"/>
                </a:solidFill>
                <a:effectLst>
                  <a:outerShdw blurRad="38100" dist="38100" dir="2700000" algn="tl">
                    <a:srgbClr val="000000">
                      <a:alpha val="43137"/>
                    </a:srgbClr>
                  </a:outerShdw>
                </a:effectLst>
              </a:rPr>
              <a:t> </a:t>
            </a:r>
            <a:r>
              <a:rPr lang="ar-EG" sz="4400" b="1" u="sng" dirty="0">
                <a:solidFill>
                  <a:srgbClr val="7030A0"/>
                </a:solidFill>
                <a:effectLst>
                  <a:outerShdw blurRad="38100" dist="38100" dir="2700000" algn="tl">
                    <a:srgbClr val="000000">
                      <a:alpha val="43137"/>
                    </a:srgbClr>
                  </a:outerShdw>
                </a:effectLst>
              </a:rPr>
              <a:t>الخاص بك، في كل مكان </a:t>
            </a:r>
            <a:r>
              <a:rPr lang="ar-EG" dirty="0"/>
              <a:t/>
            </a:r>
            <a:br>
              <a:rPr lang="ar-EG" dirty="0"/>
            </a:br>
            <a:r>
              <a:rPr lang="ar-EG" b="1" dirty="0"/>
              <a:t>قم بتسجيل الدخول باستخدام حساب </a:t>
            </a:r>
            <a:r>
              <a:rPr lang="en-US" b="1" dirty="0"/>
              <a:t>Microsoft </a:t>
            </a:r>
            <a:r>
              <a:rPr lang="ar-EG" b="1" dirty="0"/>
              <a:t>الخاص بك على أي من أجهزة الكمبيوتر الشخصية التي تعمل بنظام </a:t>
            </a:r>
            <a:r>
              <a:rPr lang="en-US" b="1" dirty="0"/>
              <a:t>Windows 8 </a:t>
            </a:r>
            <a:r>
              <a:rPr lang="ar-EG" b="1" dirty="0"/>
              <a:t>وسوف ترى الخلفية وتفضيلات العرض والإعدادات بشكل فوري</a:t>
            </a:r>
            <a:br>
              <a:rPr lang="ar-EG" b="1" dirty="0"/>
            </a:br>
            <a:endParaRPr lang="ar-EG" b="1" dirty="0"/>
          </a:p>
        </p:txBody>
      </p:sp>
    </p:spTree>
    <p:extLst>
      <p:ext uri="{BB962C8B-B14F-4D97-AF65-F5344CB8AC3E}">
        <p14:creationId xmlns:p14="http://schemas.microsoft.com/office/powerpoint/2010/main" val="37892315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HD - cor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HD - core">
      <a:majorFont>
        <a:latin typeface="Trebuchet MS" panose="020B0603020202020204"/>
        <a:ea typeface=""/>
        <a:cs typeface=""/>
      </a:majorFont>
      <a:minorFont>
        <a:latin typeface="Trebuchet MS" panose="020B0603020202020204"/>
        <a:ea typeface=""/>
        <a:cs typeface=""/>
      </a:minorFont>
    </a:fontScheme>
    <a:fmtScheme name="Facet HD - cor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ion boardroom</Template>
  <TotalTime>121</TotalTime>
  <Words>510</Words>
  <Application>Microsoft Office PowerPoint</Application>
  <PresentationFormat>Custom</PresentationFormat>
  <Paragraphs>50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تعرّف على8 Windows إعداد/ السيد المعداوى معلم خبير لغة انجليزية مدرسة ههيا الثانوية بنين ههيا شرقية  مصر www.almadawy.worpress.com almadawy2002@yahoo.com Almadawy2002@hotmail.com </vt:lpstr>
      <vt:lpstr>PowerPoint Presentation</vt:lpstr>
      <vt:lpstr> أكثر جمالاً ومرونة ويعبر عنك بشكل أفضل.  وسريع جدًا جدًا.  </vt:lpstr>
      <vt:lpstr>ما الجديد </vt:lpstr>
      <vt:lpstr>الماوس ولوحة المفاتيح-والآن اللمس يعتبر Windows 8 رائعًا لأجهزة الكمبيوتر الشخصية التي تعمل بالماوس ولوحة المفاتيح والشاشات اللمسية وتلك المصحوبة بكليهما. أيًا كان نوع جهاز الكمبيوتر الذي تمتلكه، سوف تكتشف طرقًا سريعة وسلسة للتبديل بين التطبيقات والتنقل بين الأشياء والتجول من مكان لآخر بطريقة سلسة </vt:lpstr>
      <vt:lpstr>أجهزة الكمبيوتر الشخصية الجديدة هناك أجهزة كمبيوتر شخصية جديدة من جميع الأنواع وتشمل أجهزة الكمبيوتر اللوحية الأنيقة خفيفة الوزن والأجهزة القابلة للتحويل وأجهزة الكمبيوتر المحمول </vt:lpstr>
      <vt:lpstr>تطبيقات من متجر Windows  يصدر Windows 8 وملحق به متجر جديد للتطبيقات، وهو ما يعرف بمتجر Windows. قم بفتح المتجر مباشرة من خلال شاشة البدء لاستعراض التطبيقات الخاصة بالطهي والصور والرياضات والأخبار والمزيد وتنزيل تلك التطبيقات-معظمها مجاني. </vt:lpstr>
      <vt:lpstr> تطبيقات من متجر Windows  يصدر Windows 8 وملحق به متجر جديد للتطبيقات، وهو ما يعرف بمتجر Windows. قم بفتح المتجر مباشرة من خلال شاشة البدء لاستعراض التطبيقات الخاصة بالطهي والصور والرياضات والأخبار والمزيد وتنزيل تلك التطبيقات-معظمها مجاني.  ملايين الأغاني المتدفقة يتضمن Windows 8 أيضًا Xbox تطبيق الموسيقى الذي يمنحك الحق في الوصول إلى عالم كامل من الموسيقى  </vt:lpstr>
      <vt:lpstr>Windows  الخاص بك، في كل مكان  قم بتسجيل الدخول باستخدام حساب Microsoft الخاص بك على أي من أجهزة الكمبيوتر الشخصية التي تعمل بنظام Windows 8 وسوف ترى الخلفية وتفضيلات العرض والإعدادات بشكل فوري </vt:lpstr>
      <vt:lpstr>أصبح المألوف في شكل أفضل </vt:lpstr>
      <vt:lpstr>سطح المكتب مازال سطح المكتب الذي كنت تستخدمه-بالإضافة إلى شريط الأدوات والمجلدات والأيقونات-موجود هنا وأفضل من ذي قبل من خلال شريط الأدوات الجديد وإدارة الملف البسيطة </vt:lpstr>
      <vt:lpstr>الأمان استمر في الاطلاع على كل جديد بالإضافة إلى الأمان من خلال Windows Defender و Windows Firewall و Windows Update </vt:lpstr>
      <vt:lpstr>السرعة يبدأ تشغيل Windows 8 بسرعة وكذلك التبديل بين التطبيقات ويتم استخدام الطاقة بشكل أكثر كفاءة من Windows 7 </vt:lpstr>
      <vt:lpstr>لماذا تقوم بتنزيل Windows 8؟  </vt:lpstr>
      <vt:lpstr>  فهو ينطلق معك إلى حيث تريد تتم مزامنة الصور والملفات والإعدادات بسهولة من خلال مجموعة النظراء، وبذلك يمكنك الحصول على ما تريد في أي مكان.   </vt:lpstr>
      <vt:lpstr>   يعمل بصورة جادة ورائعة حسب ما يتطلبه العمل يمنحك Windows 8 قوة التشغيل اللازمة للاستعراض السريع ومشاهدة الأفلام والاستمتاع بالألعاب وتحسين سيرتك الذاتية كما يجمع معه العرض التقديمي الساحر-وكل ذلك على جهاز كمبيوتر واحد </vt:lpstr>
      <vt:lpstr>   تحتفظ بجميع ملفاتك إذا كان الكمبيوتر يعمل بنظام Windows 7، فسيتم نقل الملفات والتطبيقات، والإعدادات بسهولة إلى Windows 8 </vt:lpstr>
      <vt:lpstr>    يمكنك الاحتفاظ بالبرامج المألوفة البرامج التي تعمل على Windows 7 سوف تعمل على Windows 8 </vt:lpstr>
      <vt:lpstr>تعرّف على Windows  Windows 8 و Windows RT يلقي الضوء على حياتك—‎وأصدقائك و عائلتك وتطبيقاتك وبرامجك. مع الأشياء الجديدة مثل شاشة البدء و الميزات و حساب Microsoft، يمكنك أن تقضي وقتًا أقل في البحث ووقت أكثر في العمل. ويوجد متجر Windows، سوق جديد تمامًا للتطبيقات. Windows بالفعل مع بعض التطبيقات، ولكن يمكنك الحصول على المزيد في المتجر. ‏‫‏‫يوجد أيضًا مستعرض ويب جديد أسرع وأكثر أمنا، وأكثر بديهية‬: Internet Explorer 10   من خلال Windowsتواصل مدى حياتك</vt:lpstr>
      <vt:lpstr>تخصيص شاشة البدء مثلما كانت لديك قائمة البدء في Windows 7، فلديك شاشة البدء في Windows 8 و Windows RT. بها كل المعلومات التي تهمك في مكان واحد. يمكنك فقط النظر على الإطارات المتجانبة للحصول على آخر عناوين الأخبار والتحديثات في الوقت الحقيقي والمعلومات، أو يمكنك فتح التطبيقات والمواقع الإلكترونية والاتصالات والمجلدات.  وما أسرع الطرق للوصول إلى البدء: </vt:lpstr>
      <vt:lpstr>تخصيص شاشة البدء وإليك أسرع الطرق للوصول إلى البدء:   من خلال اللمس، اسحب من الحافة اليمنى من الشاشة، ثم حدد  باللمس شاشة البدء.     </vt:lpstr>
      <vt:lpstr>تخصيص شاشة البدء وإليك أسرع الطريقة الثانية للوصول إلى البدء: باستخدام الماوس، حرك المؤشر إلى أعلى أو أسفل الزاوية اليمنى، ثم حركه لأعلى أو لأسفل وانقر شاشة البدء. (أو أشر إلى الزاوية السفلية اليسرى، ثم اضغط البدء عندما تظهر).     </vt:lpstr>
      <vt:lpstr> تخصيص شاشة البدء وإليك الطريقة الثالثة للوصول إلى البدء  كما يمكنك أيضًا الضغط على Windows مفتاح الشعار  على لوحة المفاتيح.  </vt:lpstr>
      <vt:lpstr>تخصيص شاشة البدء لترتيب البدء بأي طريقة تريدها، ووضع التطبيقات المفضلة والأشخاص والمواقع في الأمام والوسط. وهنا بضعة خيارات يمكنك أن تجربها.   إنشاء الإطارات المتجانبة للأشخاص والأماكن المفضلة لديك يعد التجانب تطبيق أو محتوى (مثل موقع ويب أو جهة الاتصال أو المجلد) والذي يمكنك فتحه من شاشة البدء. إذا كان الأمر كذلك وتقوم بزيارة موقع ويب كل يوم أو تقوم بالدردشة مع أشخاص طول الوقت قد ترغب في إنشاء الإطارات المتجانبة لهم في البدء حتى تتمكن من الحصول عليهم بسرعة.   ‏‫</vt:lpstr>
      <vt:lpstr>تخصيص شاشة البدء ‏‫إذا رغبت في مشاركة موقع ويب أو جهة الاتصال، أو مجلد تريد إضافتة إلى شاشة البدء، إليك الطريقة:  لتثبيت موقع أو جهة اتصال من تطبيق، افتح أوامر التطبيق ثم حدد باللمس أو انقر فوق تثبيت بشاشة البدء.   لتثبيت مجلد، قم بفتحه في مستكشف الملف، ثم ‏‫اضغط مع الاستمرار أو انقر بزر الماوس الأيمن فوقه، ثم حدد باللمس أو انقر فوق تثبيت بشاشة البدء.   </vt:lpstr>
      <vt:lpstr> تخصيص شاشة البدء تثبيت التطبيقات أو إلغائها قد لا تثبت بعض التطبيقات التي تم تثبيتها على جهاز الكمبيوتر الخاص بشاشة البدء. ولكن يمكنك دائمًا تثبيتهم إذا كنت تريدهم هناك. على شاشة البدء، قم بفتح رمز البحث، وحدد التطبيق الذي تريد تثبيته لفتح الأوامر الخاصة به، ثم حدد باللمس أو انقر فوق تثبيت بشاشة البدء".     </vt:lpstr>
      <vt:lpstr>تخصيص شاشة البدء إعادة ترتيب الإطارات المتجانبة وتغيير حجمها  لنقل إطار متجانب، اسحبه لأعلى أو لأسفل، ثم اسحبه في أي مكان تريد. (لن تحتاج للضغط مع الاستمرار). يمكنك ترتيب الإطارات المتجانبة بأي طريقة تريد. وضع الإطارات المتجانبة المتشابهة معًا أو تجميع جميع المفضلات أو إنشاء مجموعة "عمل" للتطبيقات لعملك.   </vt:lpstr>
      <vt:lpstr>تخصيص شاشة البدء إليك كيفية تسمية مجموعة من الإطارات المتجانبة:  1.لمس شاشة البدء مع اثنين أو أكثر من الأصابع، ومن ثم الضغط عليهم تجاه بعضهما البعض للتصغير. (إذا كنت تستخم الماوس، انقر فوق زر التكبير ).  2.حدد مجموعة الإطارات المتجانبة التي تريد تسميتها، ثم حدد باللمس أو انقر فوق اسم مجموعة.  إذا كان التجانب ليس مناسبًا في المكان الذي تريده، فيمكنك جعله أكبر أو أصغر. فقط قم بتحديد التجانب على شاشة البدء لفتح أوامر التطبيق، ثم حدد باللمس أو انقر فوق أكبر أو أصغر. (لا يمكن تغيير حجم بعض الإطارات التجانبية).             التالي: ‏‫‏‫‏‫‏‫‏‫‏‫‏‫جديد وتحديث وأوامر أخرى‬‬‬‬‬‬‬    </vt:lpstr>
      <vt:lpstr>  بحث ومشاركة وتغيير الإعدادات والمزيد‬‬‬‬‬ بغض النظر عن مكان وجودك في Windows 8 أو Windows RT، تساعدك الميزات على القيام بالأشياء التي تقوم بها في معظم الأحيان، مثل البحث ومشاركة الارتباطات والصور وأجهزة الاتصال وتغيير الإعدادات. ما يمكنك القيام به مع الميزات يمكن أن يتغير تبعًا إذا كنت على شاشة البدء أو باستخدام تطبيق، حتى يبدأ الاستكشاف.   </vt:lpstr>
      <vt:lpstr>تتوفر دائمًا الرموز الخمسة‏‫-البحث والمشاركة وشاشة البدء والأجهزة والإعدادات‬-على الجانب الأيمن من الشاشة الخاصة بك. ‏‫وفيما يلي كيفية فتحها:‬   من خلال اللمس، ‏‫اسحب من الجانب الأيمن، ثم حدد باللمس على واحد تريده. </vt:lpstr>
      <vt:lpstr>باستخدام الماوس، قم بتحريك المؤشر إلى أعلى الزاوية اليمنى أو أسفل الزاوية اليمنى، ثم قم بتحريكه لأعلى أو لأسفل للنقر فوق واحد تريده. </vt:lpstr>
      <vt:lpstr>PowerPoint Presentation</vt:lpstr>
      <vt:lpstr>PowerPoint Presentation</vt:lpstr>
      <vt:lpstr>إعداد/ السيد المعداوى معلم خبير لغة انجليزية مدرسة ههيا الثانوية بنين ههيا شرقية  مصر www.almadawy.worpress.com almadawy2002@yahoo.com Almadawy2002@hotmail.com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تعرّف على Windows</dc:title>
  <dc:creator>almadawy</dc:creator>
  <cp:lastModifiedBy>almadawy</cp:lastModifiedBy>
  <cp:revision>14</cp:revision>
  <dcterms:created xsi:type="dcterms:W3CDTF">2013-02-02T14:13:53Z</dcterms:created>
  <dcterms:modified xsi:type="dcterms:W3CDTF">2013-02-11T17:19:00Z</dcterms:modified>
</cp:coreProperties>
</file>