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61" r:id="rId4"/>
    <p:sldId id="262" r:id="rId5"/>
    <p:sldId id="264" r:id="rId6"/>
    <p:sldId id="265" r:id="rId7"/>
    <p:sldId id="258" r:id="rId8"/>
    <p:sldId id="260" r:id="rId9"/>
    <p:sldId id="259" r:id="rId10"/>
    <p:sldId id="263"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82" d="100"/>
          <a:sy n="82" d="100"/>
        </p:scale>
        <p:origin x="69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E574764E-8978-4FD9-B855-A0C1DFC576E3}" type="datetimeFigureOut">
              <a:rPr lang="ar-IQ" smtClean="0"/>
              <a:t>25/12/1439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rIns="45720"/>
          <a:lstStyle/>
          <a:p>
            <a:fld id="{168A35A7-54B3-4634-9CE3-3FE6E7539F57}" type="slidenum">
              <a:rPr lang="ar-IQ" smtClean="0"/>
              <a:t>‹#›</a:t>
            </a:fld>
            <a:endParaRPr lang="ar-IQ"/>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044070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574764E-8978-4FD9-B855-A0C1DFC576E3}" type="datetimeFigureOut">
              <a:rPr lang="ar-IQ" smtClean="0"/>
              <a:t>25/12/1439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68A35A7-54B3-4634-9CE3-3FE6E7539F57}" type="slidenum">
              <a:rPr lang="ar-IQ" smtClean="0"/>
              <a:t>‹#›</a:t>
            </a:fld>
            <a:endParaRPr lang="ar-IQ"/>
          </a:p>
        </p:txBody>
      </p:sp>
    </p:spTree>
    <p:extLst>
      <p:ext uri="{BB962C8B-B14F-4D97-AF65-F5344CB8AC3E}">
        <p14:creationId xmlns:p14="http://schemas.microsoft.com/office/powerpoint/2010/main" val="2051213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r">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574764E-8978-4FD9-B855-A0C1DFC576E3}" type="datetimeFigureOut">
              <a:rPr lang="ar-IQ" smtClean="0"/>
              <a:t>25/12/1439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68A35A7-54B3-4634-9CE3-3FE6E7539F57}" type="slidenum">
              <a:rPr lang="ar-IQ" smtClean="0"/>
              <a:t>‹#›</a:t>
            </a:fld>
            <a:endParaRPr lang="ar-IQ"/>
          </a:p>
        </p:txBody>
      </p:sp>
    </p:spTree>
    <p:extLst>
      <p:ext uri="{BB962C8B-B14F-4D97-AF65-F5344CB8AC3E}">
        <p14:creationId xmlns:p14="http://schemas.microsoft.com/office/powerpoint/2010/main" val="4211336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nchor="ct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574764E-8978-4FD9-B855-A0C1DFC576E3}" type="datetimeFigureOut">
              <a:rPr lang="ar-IQ" smtClean="0"/>
              <a:t>25/12/1439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68A35A7-54B3-4634-9CE3-3FE6E7539F57}" type="slidenum">
              <a:rPr lang="ar-IQ" smtClean="0"/>
              <a:t>‹#›</a:t>
            </a:fld>
            <a:endParaRPr lang="ar-IQ"/>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459686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E574764E-8978-4FD9-B855-A0C1DFC576E3}" type="datetimeFigureOut">
              <a:rPr lang="ar-IQ" smtClean="0"/>
              <a:t>25/12/1439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68A35A7-54B3-4634-9CE3-3FE6E7539F57}" type="slidenum">
              <a:rPr lang="ar-IQ" smtClean="0"/>
              <a:t>‹#›</a:t>
            </a:fld>
            <a:endParaRPr lang="ar-IQ"/>
          </a:p>
        </p:txBody>
      </p:sp>
    </p:spTree>
    <p:extLst>
      <p:ext uri="{BB962C8B-B14F-4D97-AF65-F5344CB8AC3E}">
        <p14:creationId xmlns:p14="http://schemas.microsoft.com/office/powerpoint/2010/main" val="139043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E574764E-8978-4FD9-B855-A0C1DFC576E3}" type="datetimeFigureOut">
              <a:rPr lang="ar-IQ" smtClean="0"/>
              <a:t>25/12/1439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68A35A7-54B3-4634-9CE3-3FE6E7539F57}" type="slidenum">
              <a:rPr lang="ar-IQ" smtClean="0"/>
              <a:t>‹#›</a:t>
            </a:fld>
            <a:endParaRPr lang="ar-IQ"/>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275441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r">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4" name="Content Placeholder 3"/>
          <p:cNvSpPr>
            <a:spLocks noGrp="1"/>
          </p:cNvSpPr>
          <p:nvPr>
            <p:ph sz="half" idx="2"/>
          </p:nvPr>
        </p:nvSpPr>
        <p:spPr>
          <a:xfrm>
            <a:off x="2609285" y="2851331"/>
            <a:ext cx="3893623" cy="3071434"/>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r">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6" name="Content Placeholder 5"/>
          <p:cNvSpPr>
            <a:spLocks noGrp="1"/>
          </p:cNvSpPr>
          <p:nvPr>
            <p:ph sz="quarter" idx="4"/>
          </p:nvPr>
        </p:nvSpPr>
        <p:spPr>
          <a:xfrm>
            <a:off x="6666635" y="2851331"/>
            <a:ext cx="3899798" cy="3071434"/>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E574764E-8978-4FD9-B855-A0C1DFC576E3}" type="datetimeFigureOut">
              <a:rPr lang="ar-IQ" smtClean="0"/>
              <a:t>25/12/1439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168A35A7-54B3-4634-9CE3-3FE6E7539F57}" type="slidenum">
              <a:rPr lang="ar-IQ" smtClean="0"/>
              <a:t>‹#›</a:t>
            </a:fld>
            <a:endParaRPr lang="ar-IQ"/>
          </a:p>
        </p:txBody>
      </p:sp>
    </p:spTree>
    <p:extLst>
      <p:ext uri="{BB962C8B-B14F-4D97-AF65-F5344CB8AC3E}">
        <p14:creationId xmlns:p14="http://schemas.microsoft.com/office/powerpoint/2010/main" val="2129859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E574764E-8978-4FD9-B855-A0C1DFC576E3}" type="datetimeFigureOut">
              <a:rPr lang="ar-IQ" smtClean="0"/>
              <a:t>25/12/1439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168A35A7-54B3-4634-9CE3-3FE6E7539F57}" type="slidenum">
              <a:rPr lang="ar-IQ" smtClean="0"/>
              <a:t>‹#›</a:t>
            </a:fld>
            <a:endParaRPr lang="ar-IQ"/>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954935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574764E-8978-4FD9-B855-A0C1DFC576E3}" type="datetimeFigureOut">
              <a:rPr lang="ar-IQ" smtClean="0"/>
              <a:t>25/12/1439</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168A35A7-54B3-4634-9CE3-3FE6E7539F57}" type="slidenum">
              <a:rPr lang="ar-IQ" smtClean="0"/>
              <a:t>‹#›</a:t>
            </a:fld>
            <a:endParaRPr lang="ar-IQ"/>
          </a:p>
        </p:txBody>
      </p:sp>
    </p:spTree>
    <p:extLst>
      <p:ext uri="{BB962C8B-B14F-4D97-AF65-F5344CB8AC3E}">
        <p14:creationId xmlns:p14="http://schemas.microsoft.com/office/powerpoint/2010/main" val="1325663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r">
              <a:defRPr sz="24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E574764E-8978-4FD9-B855-A0C1DFC576E3}" type="datetimeFigureOut">
              <a:rPr lang="ar-IQ" smtClean="0"/>
              <a:t>25/12/1439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68A35A7-54B3-4634-9CE3-3FE6E7539F57}" type="slidenum">
              <a:rPr lang="ar-IQ" smtClean="0"/>
              <a:t>‹#›</a:t>
            </a:fld>
            <a:endParaRPr lang="ar-IQ"/>
          </a:p>
        </p:txBody>
      </p:sp>
    </p:spTree>
    <p:extLst>
      <p:ext uri="{BB962C8B-B14F-4D97-AF65-F5344CB8AC3E}">
        <p14:creationId xmlns:p14="http://schemas.microsoft.com/office/powerpoint/2010/main" val="3796307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r">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E574764E-8978-4FD9-B855-A0C1DFC576E3}" type="datetimeFigureOut">
              <a:rPr lang="ar-IQ" smtClean="0"/>
              <a:t>25/12/1439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68A35A7-54B3-4634-9CE3-3FE6E7539F57}" type="slidenum">
              <a:rPr lang="ar-IQ" smtClean="0"/>
              <a:t>‹#›</a:t>
            </a:fld>
            <a:endParaRPr lang="ar-IQ"/>
          </a:p>
        </p:txBody>
      </p:sp>
    </p:spTree>
    <p:extLst>
      <p:ext uri="{BB962C8B-B14F-4D97-AF65-F5344CB8AC3E}">
        <p14:creationId xmlns:p14="http://schemas.microsoft.com/office/powerpoint/2010/main" val="130141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a:p>
            <a:pPr lvl="4"/>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E574764E-8978-4FD9-B855-A0C1DFC576E3}" type="datetimeFigureOut">
              <a:rPr lang="ar-IQ" smtClean="0"/>
              <a:t>25/12/1439</a:t>
            </a:fld>
            <a:endParaRPr lang="ar-IQ"/>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168A35A7-54B3-4634-9CE3-3FE6E7539F57}" type="slidenum">
              <a:rPr lang="ar-IQ" smtClean="0"/>
              <a:t>‹#›</a:t>
            </a:fld>
            <a:endParaRPr lang="ar-IQ"/>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110703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1"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r" defTabSz="914400" rtl="1"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r" defTabSz="914400" rtl="1"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r" defTabSz="914400" rtl="1"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r" defTabSz="914400" rtl="1"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r" defTabSz="914400" rtl="1"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r" defTabSz="914400" rtl="1"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r" defTabSz="914400" rtl="1"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r" defTabSz="914400" rtl="1"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r" defTabSz="914400" rtl="1"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4C362E4-940E-4C1B-AA19-AFA024419E90}"/>
              </a:ext>
            </a:extLst>
          </p:cNvPr>
          <p:cNvSpPr>
            <a:spLocks noGrp="1"/>
          </p:cNvSpPr>
          <p:nvPr>
            <p:ph type="ctrTitle"/>
          </p:nvPr>
        </p:nvSpPr>
        <p:spPr/>
        <p:txBody>
          <a:bodyPr/>
          <a:lstStyle/>
          <a:p>
            <a:pPr algn="l" rtl="0"/>
            <a:r>
              <a:rPr lang="en-US" dirty="0" err="1"/>
              <a:t>Vlans</a:t>
            </a:r>
            <a:endParaRPr lang="ar-IQ" dirty="0"/>
          </a:p>
        </p:txBody>
      </p:sp>
      <p:sp>
        <p:nvSpPr>
          <p:cNvPr id="3" name="عنوان فرعي 2">
            <a:extLst>
              <a:ext uri="{FF2B5EF4-FFF2-40B4-BE49-F238E27FC236}">
                <a16:creationId xmlns:a16="http://schemas.microsoft.com/office/drawing/2014/main" id="{65546931-5AFF-403E-9986-00FE7768FF7C}"/>
              </a:ext>
            </a:extLst>
          </p:cNvPr>
          <p:cNvSpPr>
            <a:spLocks noGrp="1"/>
          </p:cNvSpPr>
          <p:nvPr>
            <p:ph type="subTitle" idx="1"/>
          </p:nvPr>
        </p:nvSpPr>
        <p:spPr/>
        <p:txBody>
          <a:bodyPr/>
          <a:lstStyle/>
          <a:p>
            <a:pPr algn="l" rtl="0"/>
            <a:r>
              <a:rPr lang="en-US" dirty="0"/>
              <a:t>Networks</a:t>
            </a:r>
            <a:endParaRPr lang="ar-IQ" dirty="0"/>
          </a:p>
        </p:txBody>
      </p:sp>
    </p:spTree>
    <p:extLst>
      <p:ext uri="{BB962C8B-B14F-4D97-AF65-F5344CB8AC3E}">
        <p14:creationId xmlns:p14="http://schemas.microsoft.com/office/powerpoint/2010/main" val="3968753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59C8304-9BC4-4DBC-82DF-2C14865C937D}"/>
              </a:ext>
            </a:extLst>
          </p:cNvPr>
          <p:cNvSpPr>
            <a:spLocks noGrp="1"/>
          </p:cNvSpPr>
          <p:nvPr>
            <p:ph type="title"/>
          </p:nvPr>
        </p:nvSpPr>
        <p:spPr/>
        <p:txBody>
          <a:bodyPr/>
          <a:lstStyle/>
          <a:p>
            <a:pPr algn="l" rtl="0"/>
            <a:r>
              <a:rPr lang="en-US" dirty="0"/>
              <a:t>Disadvantage</a:t>
            </a:r>
            <a:endParaRPr lang="ar-IQ" dirty="0"/>
          </a:p>
        </p:txBody>
      </p:sp>
      <p:sp>
        <p:nvSpPr>
          <p:cNvPr id="3" name="عنصر نائب للمحتوى 2">
            <a:extLst>
              <a:ext uri="{FF2B5EF4-FFF2-40B4-BE49-F238E27FC236}">
                <a16:creationId xmlns:a16="http://schemas.microsoft.com/office/drawing/2014/main" id="{CB9EABEC-A57A-4F5F-85B0-2A85591A4CD5}"/>
              </a:ext>
            </a:extLst>
          </p:cNvPr>
          <p:cNvSpPr>
            <a:spLocks noGrp="1"/>
          </p:cNvSpPr>
          <p:nvPr>
            <p:ph idx="1"/>
          </p:nvPr>
        </p:nvSpPr>
        <p:spPr/>
        <p:txBody>
          <a:bodyPr/>
          <a:lstStyle/>
          <a:p>
            <a:pPr marL="6160" indent="0" algn="l" rtl="0">
              <a:buNone/>
            </a:pPr>
            <a:r>
              <a:rPr lang="en-US" dirty="0"/>
              <a:t>VLANs also have some disadvantages and limitations as listed    below :</a:t>
            </a:r>
          </a:p>
          <a:p>
            <a:pPr algn="l" rtl="0"/>
            <a:r>
              <a:rPr lang="en-US" dirty="0">
                <a:solidFill>
                  <a:srgbClr val="FF0000"/>
                </a:solidFill>
              </a:rPr>
              <a:t>High risk of virus issues </a:t>
            </a:r>
            <a:r>
              <a:rPr lang="en-US" dirty="0"/>
              <a:t>because one infected system may spread a virus through the whole logical network</a:t>
            </a:r>
          </a:p>
          <a:p>
            <a:pPr algn="l" rtl="0"/>
            <a:r>
              <a:rPr lang="en-US" dirty="0">
                <a:solidFill>
                  <a:srgbClr val="FF0000"/>
                </a:solidFill>
              </a:rPr>
              <a:t>Equipment limitations </a:t>
            </a:r>
            <a:r>
              <a:rPr lang="en-US" dirty="0"/>
              <a:t>in very large networks because additional routers might be needed to control the workload</a:t>
            </a:r>
          </a:p>
          <a:p>
            <a:pPr algn="l" rtl="0"/>
            <a:r>
              <a:rPr lang="en-US" dirty="0"/>
              <a:t>More effective at controlling latency than a WAN, </a:t>
            </a:r>
            <a:r>
              <a:rPr lang="en-US" dirty="0">
                <a:solidFill>
                  <a:srgbClr val="FF0000"/>
                </a:solidFill>
              </a:rPr>
              <a:t>but less efficient than a LAN</a:t>
            </a:r>
          </a:p>
          <a:p>
            <a:pPr algn="l" rtl="0"/>
            <a:endParaRPr lang="ar-IQ" dirty="0"/>
          </a:p>
        </p:txBody>
      </p:sp>
    </p:spTree>
    <p:extLst>
      <p:ext uri="{BB962C8B-B14F-4D97-AF65-F5344CB8AC3E}">
        <p14:creationId xmlns:p14="http://schemas.microsoft.com/office/powerpoint/2010/main" val="326522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2A6112A-9354-41A2-BCF9-B59624C2620A}"/>
              </a:ext>
            </a:extLst>
          </p:cNvPr>
          <p:cNvSpPr>
            <a:spLocks noGrp="1"/>
          </p:cNvSpPr>
          <p:nvPr>
            <p:ph type="title"/>
          </p:nvPr>
        </p:nvSpPr>
        <p:spPr/>
        <p:txBody>
          <a:bodyPr/>
          <a:lstStyle/>
          <a:p>
            <a:pPr algn="l" rtl="0"/>
            <a:r>
              <a:rPr lang="en-US" dirty="0"/>
              <a:t>Questions</a:t>
            </a:r>
            <a:endParaRPr lang="ar-IQ" dirty="0"/>
          </a:p>
        </p:txBody>
      </p:sp>
      <p:sp>
        <p:nvSpPr>
          <p:cNvPr id="3" name="عنصر نائب للمحتوى 2">
            <a:extLst>
              <a:ext uri="{FF2B5EF4-FFF2-40B4-BE49-F238E27FC236}">
                <a16:creationId xmlns:a16="http://schemas.microsoft.com/office/drawing/2014/main" id="{7FC43492-0EAD-4B3E-9DB3-16143F4A3116}"/>
              </a:ext>
            </a:extLst>
          </p:cNvPr>
          <p:cNvSpPr>
            <a:spLocks noGrp="1"/>
          </p:cNvSpPr>
          <p:nvPr>
            <p:ph idx="1"/>
          </p:nvPr>
        </p:nvSpPr>
        <p:spPr/>
        <p:txBody>
          <a:bodyPr/>
          <a:lstStyle/>
          <a:p>
            <a:pPr algn="l" rtl="0"/>
            <a:r>
              <a:rPr lang="en-US" dirty="0"/>
              <a:t>How does a VLAN save a company time and money ?</a:t>
            </a:r>
          </a:p>
          <a:p>
            <a:pPr algn="l" rtl="0">
              <a:buFont typeface="Wingdings" panose="05000000000000000000" pitchFamily="2" charset="2"/>
              <a:buChar char="q"/>
            </a:pPr>
            <a:r>
              <a:rPr lang="en-US" dirty="0"/>
              <a:t>A VLAN saves time and money because reconfiguration is done through </a:t>
            </a:r>
            <a:r>
              <a:rPr lang="en-US" dirty="0">
                <a:solidFill>
                  <a:srgbClr val="FF0000"/>
                </a:solidFill>
              </a:rPr>
              <a:t>software</a:t>
            </a:r>
            <a:r>
              <a:rPr lang="en-US" dirty="0"/>
              <a:t> . Physical reconfiguration is not necessary.</a:t>
            </a:r>
            <a:endParaRPr lang="ar-IQ" dirty="0"/>
          </a:p>
        </p:txBody>
      </p:sp>
    </p:spTree>
    <p:extLst>
      <p:ext uri="{BB962C8B-B14F-4D97-AF65-F5344CB8AC3E}">
        <p14:creationId xmlns:p14="http://schemas.microsoft.com/office/powerpoint/2010/main" val="2295793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436228F-8A17-4D3A-ACED-14A41AA635F4}"/>
              </a:ext>
            </a:extLst>
          </p:cNvPr>
          <p:cNvSpPr>
            <a:spLocks noGrp="1"/>
          </p:cNvSpPr>
          <p:nvPr>
            <p:ph type="title"/>
          </p:nvPr>
        </p:nvSpPr>
        <p:spPr/>
        <p:txBody>
          <a:bodyPr/>
          <a:lstStyle/>
          <a:p>
            <a:pPr algn="l" rtl="0"/>
            <a:r>
              <a:rPr lang="en-US" dirty="0"/>
              <a:t>Questions</a:t>
            </a:r>
            <a:endParaRPr lang="ar-IQ" dirty="0"/>
          </a:p>
        </p:txBody>
      </p:sp>
      <p:sp>
        <p:nvSpPr>
          <p:cNvPr id="3" name="عنصر نائب للمحتوى 2">
            <a:extLst>
              <a:ext uri="{FF2B5EF4-FFF2-40B4-BE49-F238E27FC236}">
                <a16:creationId xmlns:a16="http://schemas.microsoft.com/office/drawing/2014/main" id="{1C125803-41CE-461F-9DBD-29A16A95067B}"/>
              </a:ext>
            </a:extLst>
          </p:cNvPr>
          <p:cNvSpPr>
            <a:spLocks noGrp="1"/>
          </p:cNvSpPr>
          <p:nvPr>
            <p:ph idx="1"/>
          </p:nvPr>
        </p:nvSpPr>
        <p:spPr/>
        <p:txBody>
          <a:bodyPr/>
          <a:lstStyle/>
          <a:p>
            <a:pPr algn="l" rtl="0"/>
            <a:r>
              <a:rPr lang="en-US" dirty="0"/>
              <a:t>How does a VLAN provide extra security for a network ?</a:t>
            </a:r>
          </a:p>
          <a:p>
            <a:pPr algn="l" rtl="0">
              <a:buFont typeface="Wingdings" panose="05000000000000000000" pitchFamily="2" charset="2"/>
              <a:buChar char="q"/>
            </a:pPr>
            <a:r>
              <a:rPr lang="en-US" dirty="0"/>
              <a:t>Members of a VLAN can send broadcast messages with the assurance that users in other groups will not receive these messages.</a:t>
            </a:r>
            <a:endParaRPr lang="ar-IQ" dirty="0"/>
          </a:p>
        </p:txBody>
      </p:sp>
    </p:spTree>
    <p:extLst>
      <p:ext uri="{BB962C8B-B14F-4D97-AF65-F5344CB8AC3E}">
        <p14:creationId xmlns:p14="http://schemas.microsoft.com/office/powerpoint/2010/main" val="3945230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09A0678-69E0-4A25-932B-10ADD1849261}"/>
              </a:ext>
            </a:extLst>
          </p:cNvPr>
          <p:cNvSpPr>
            <a:spLocks noGrp="1"/>
          </p:cNvSpPr>
          <p:nvPr>
            <p:ph type="title"/>
          </p:nvPr>
        </p:nvSpPr>
        <p:spPr/>
        <p:txBody>
          <a:bodyPr/>
          <a:lstStyle/>
          <a:p>
            <a:pPr algn="l" rtl="0"/>
            <a:r>
              <a:rPr lang="en-US" dirty="0"/>
              <a:t>Questions</a:t>
            </a:r>
            <a:endParaRPr lang="ar-IQ" dirty="0"/>
          </a:p>
        </p:txBody>
      </p:sp>
      <p:sp>
        <p:nvSpPr>
          <p:cNvPr id="3" name="عنصر نائب للمحتوى 2">
            <a:extLst>
              <a:ext uri="{FF2B5EF4-FFF2-40B4-BE49-F238E27FC236}">
                <a16:creationId xmlns:a16="http://schemas.microsoft.com/office/drawing/2014/main" id="{289D6153-63D1-445F-A0F2-1D62D1FDAB21}"/>
              </a:ext>
            </a:extLst>
          </p:cNvPr>
          <p:cNvSpPr>
            <a:spLocks noGrp="1"/>
          </p:cNvSpPr>
          <p:nvPr>
            <p:ph idx="1"/>
          </p:nvPr>
        </p:nvSpPr>
        <p:spPr/>
        <p:txBody>
          <a:bodyPr/>
          <a:lstStyle/>
          <a:p>
            <a:pPr algn="l" rtl="0"/>
            <a:r>
              <a:rPr lang="en-US" dirty="0"/>
              <a:t>How does a VLAN reduce network traffic ?</a:t>
            </a:r>
          </a:p>
          <a:p>
            <a:pPr algn="l" rtl="0">
              <a:buFont typeface="Wingdings" panose="05000000000000000000" pitchFamily="2" charset="2"/>
              <a:buChar char="q"/>
            </a:pPr>
            <a:r>
              <a:rPr lang="en-US" dirty="0"/>
              <a:t>A VLAN creates virtual workgroups. Each workgroup member can send broadcast messages to others in the workgroup. This eliminates the need for multicasting and all the overhead messages associated with it.</a:t>
            </a:r>
            <a:endParaRPr lang="ar-IQ" dirty="0"/>
          </a:p>
        </p:txBody>
      </p:sp>
    </p:spTree>
    <p:extLst>
      <p:ext uri="{BB962C8B-B14F-4D97-AF65-F5344CB8AC3E}">
        <p14:creationId xmlns:p14="http://schemas.microsoft.com/office/powerpoint/2010/main" val="3980361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166E792-CD4F-44CA-B926-4A45CA66620E}"/>
              </a:ext>
            </a:extLst>
          </p:cNvPr>
          <p:cNvSpPr>
            <a:spLocks noGrp="1"/>
          </p:cNvSpPr>
          <p:nvPr>
            <p:ph type="title"/>
          </p:nvPr>
        </p:nvSpPr>
        <p:spPr/>
        <p:txBody>
          <a:bodyPr/>
          <a:lstStyle/>
          <a:p>
            <a:pPr algn="l" rtl="0"/>
            <a:r>
              <a:rPr lang="en-US" dirty="0"/>
              <a:t>Questions</a:t>
            </a:r>
            <a:endParaRPr lang="ar-IQ" dirty="0"/>
          </a:p>
        </p:txBody>
      </p:sp>
      <p:sp>
        <p:nvSpPr>
          <p:cNvPr id="3" name="عنصر نائب للمحتوى 2">
            <a:extLst>
              <a:ext uri="{FF2B5EF4-FFF2-40B4-BE49-F238E27FC236}">
                <a16:creationId xmlns:a16="http://schemas.microsoft.com/office/drawing/2014/main" id="{2ED47FAB-3522-4762-8E55-8B6E7D2009FF}"/>
              </a:ext>
            </a:extLst>
          </p:cNvPr>
          <p:cNvSpPr>
            <a:spLocks noGrp="1"/>
          </p:cNvSpPr>
          <p:nvPr>
            <p:ph idx="1"/>
          </p:nvPr>
        </p:nvSpPr>
        <p:spPr/>
        <p:txBody>
          <a:bodyPr/>
          <a:lstStyle/>
          <a:p>
            <a:pPr algn="l" rtl="0"/>
            <a:r>
              <a:rPr lang="en-US" dirty="0"/>
              <a:t>What is the basis for membership in a VLAN ?</a:t>
            </a:r>
          </a:p>
          <a:p>
            <a:pPr algn="l" rtl="0">
              <a:buFont typeface="Wingdings" panose="05000000000000000000" pitchFamily="2" charset="2"/>
              <a:buChar char="q"/>
            </a:pPr>
            <a:r>
              <a:rPr lang="en-US" dirty="0"/>
              <a:t>Stations can be grouped by port number, MAC address, IP address, or by a combination of these characteristics.</a:t>
            </a:r>
          </a:p>
          <a:p>
            <a:pPr algn="l" rtl="0"/>
            <a:endParaRPr lang="en-US" dirty="0"/>
          </a:p>
        </p:txBody>
      </p:sp>
    </p:spTree>
    <p:extLst>
      <p:ext uri="{BB962C8B-B14F-4D97-AF65-F5344CB8AC3E}">
        <p14:creationId xmlns:p14="http://schemas.microsoft.com/office/powerpoint/2010/main" val="1677174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66526B6-4367-426F-BBC0-A7104E4BAD8D}"/>
              </a:ext>
            </a:extLst>
          </p:cNvPr>
          <p:cNvSpPr>
            <a:spLocks noGrp="1"/>
          </p:cNvSpPr>
          <p:nvPr>
            <p:ph type="title"/>
          </p:nvPr>
        </p:nvSpPr>
        <p:spPr/>
        <p:txBody>
          <a:bodyPr/>
          <a:lstStyle/>
          <a:p>
            <a:pPr algn="l" rtl="0"/>
            <a:r>
              <a:rPr lang="en-US" dirty="0"/>
              <a:t>Practice</a:t>
            </a:r>
            <a:endParaRPr lang="ar-IQ" dirty="0"/>
          </a:p>
        </p:txBody>
      </p:sp>
      <p:pic>
        <p:nvPicPr>
          <p:cNvPr id="5" name="عنصر نائب للمحتوى 4">
            <a:extLst>
              <a:ext uri="{FF2B5EF4-FFF2-40B4-BE49-F238E27FC236}">
                <a16:creationId xmlns:a16="http://schemas.microsoft.com/office/drawing/2014/main" id="{1E870E78-2519-40CE-8C23-28FEC734E3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2164" y="2052638"/>
            <a:ext cx="7538610" cy="3997325"/>
          </a:xfrm>
        </p:spPr>
      </p:pic>
    </p:spTree>
    <p:extLst>
      <p:ext uri="{BB962C8B-B14F-4D97-AF65-F5344CB8AC3E}">
        <p14:creationId xmlns:p14="http://schemas.microsoft.com/office/powerpoint/2010/main" val="70041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E6C44E5-0D4E-4B2E-936B-DE90CDC3D5CE}"/>
              </a:ext>
            </a:extLst>
          </p:cNvPr>
          <p:cNvSpPr>
            <a:spLocks noGrp="1"/>
          </p:cNvSpPr>
          <p:nvPr>
            <p:ph type="title"/>
          </p:nvPr>
        </p:nvSpPr>
        <p:spPr/>
        <p:txBody>
          <a:bodyPr/>
          <a:lstStyle/>
          <a:p>
            <a:pPr algn="l" rtl="0"/>
            <a:r>
              <a:rPr lang="en-US" dirty="0"/>
              <a:t>Practice</a:t>
            </a:r>
            <a:endParaRPr lang="ar-IQ" dirty="0"/>
          </a:p>
        </p:txBody>
      </p:sp>
      <p:pic>
        <p:nvPicPr>
          <p:cNvPr id="5" name="عنصر نائب للمحتوى 4">
            <a:extLst>
              <a:ext uri="{FF2B5EF4-FFF2-40B4-BE49-F238E27FC236}">
                <a16:creationId xmlns:a16="http://schemas.microsoft.com/office/drawing/2014/main" id="{7740C73A-F12A-4E15-A79E-E65BEB1D0D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3876" y="2052638"/>
            <a:ext cx="7195185" cy="3997325"/>
          </a:xfrm>
        </p:spPr>
      </p:pic>
    </p:spTree>
    <p:extLst>
      <p:ext uri="{BB962C8B-B14F-4D97-AF65-F5344CB8AC3E}">
        <p14:creationId xmlns:p14="http://schemas.microsoft.com/office/powerpoint/2010/main" val="4273643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700D84D-4AE5-4CCC-8181-BF5F545AF008}"/>
              </a:ext>
            </a:extLst>
          </p:cNvPr>
          <p:cNvSpPr>
            <a:spLocks noGrp="1"/>
          </p:cNvSpPr>
          <p:nvPr>
            <p:ph type="title"/>
          </p:nvPr>
        </p:nvSpPr>
        <p:spPr/>
        <p:txBody>
          <a:bodyPr/>
          <a:lstStyle/>
          <a:p>
            <a:pPr algn="l" rtl="0"/>
            <a:r>
              <a:rPr lang="en-US" dirty="0"/>
              <a:t>Practice</a:t>
            </a:r>
            <a:endParaRPr lang="ar-IQ" dirty="0"/>
          </a:p>
        </p:txBody>
      </p:sp>
      <p:pic>
        <p:nvPicPr>
          <p:cNvPr id="5" name="عنصر نائب للمحتوى 4">
            <a:extLst>
              <a:ext uri="{FF2B5EF4-FFF2-40B4-BE49-F238E27FC236}">
                <a16:creationId xmlns:a16="http://schemas.microsoft.com/office/drawing/2014/main" id="{6EDDC41C-6577-4959-8330-6F601CAB56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7702" y="2052638"/>
            <a:ext cx="7147534" cy="3997325"/>
          </a:xfrm>
        </p:spPr>
      </p:pic>
    </p:spTree>
    <p:extLst>
      <p:ext uri="{BB962C8B-B14F-4D97-AF65-F5344CB8AC3E}">
        <p14:creationId xmlns:p14="http://schemas.microsoft.com/office/powerpoint/2010/main" val="2780977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8729F01-FED1-447A-BFEC-CDFF52D88166}"/>
              </a:ext>
            </a:extLst>
          </p:cNvPr>
          <p:cNvSpPr>
            <a:spLocks noGrp="1"/>
          </p:cNvSpPr>
          <p:nvPr>
            <p:ph type="title"/>
          </p:nvPr>
        </p:nvSpPr>
        <p:spPr/>
        <p:txBody>
          <a:bodyPr/>
          <a:lstStyle/>
          <a:p>
            <a:pPr algn="l" rtl="0"/>
            <a:r>
              <a:rPr lang="en-US" dirty="0"/>
              <a:t>Practice</a:t>
            </a:r>
            <a:endParaRPr lang="ar-IQ" dirty="0"/>
          </a:p>
        </p:txBody>
      </p:sp>
      <p:pic>
        <p:nvPicPr>
          <p:cNvPr id="5" name="عنصر نائب للمحتوى 4">
            <a:extLst>
              <a:ext uri="{FF2B5EF4-FFF2-40B4-BE49-F238E27FC236}">
                <a16:creationId xmlns:a16="http://schemas.microsoft.com/office/drawing/2014/main" id="{F5E49B5D-F537-4FE3-B420-3B48EBB370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7702" y="2052638"/>
            <a:ext cx="7147534" cy="3997325"/>
          </a:xfrm>
        </p:spPr>
      </p:pic>
    </p:spTree>
    <p:extLst>
      <p:ext uri="{BB962C8B-B14F-4D97-AF65-F5344CB8AC3E}">
        <p14:creationId xmlns:p14="http://schemas.microsoft.com/office/powerpoint/2010/main" val="134439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513A6DC-5154-43D8-9EB4-B328EBA8D6A3}"/>
              </a:ext>
            </a:extLst>
          </p:cNvPr>
          <p:cNvSpPr>
            <a:spLocks noGrp="1"/>
          </p:cNvSpPr>
          <p:nvPr>
            <p:ph type="title"/>
          </p:nvPr>
        </p:nvSpPr>
        <p:spPr/>
        <p:txBody>
          <a:bodyPr/>
          <a:lstStyle/>
          <a:p>
            <a:pPr algn="l" rtl="0"/>
            <a:r>
              <a:rPr lang="en-US" dirty="0"/>
              <a:t>Practice</a:t>
            </a:r>
            <a:endParaRPr lang="ar-IQ" dirty="0"/>
          </a:p>
        </p:txBody>
      </p:sp>
      <p:pic>
        <p:nvPicPr>
          <p:cNvPr id="5" name="عنصر نائب للمحتوى 4">
            <a:extLst>
              <a:ext uri="{FF2B5EF4-FFF2-40B4-BE49-F238E27FC236}">
                <a16:creationId xmlns:a16="http://schemas.microsoft.com/office/drawing/2014/main" id="{5B05D766-DFB7-41E9-AED9-0792E60D37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7702" y="2052638"/>
            <a:ext cx="7147534" cy="3997325"/>
          </a:xfrm>
        </p:spPr>
      </p:pic>
    </p:spTree>
    <p:extLst>
      <p:ext uri="{BB962C8B-B14F-4D97-AF65-F5344CB8AC3E}">
        <p14:creationId xmlns:p14="http://schemas.microsoft.com/office/powerpoint/2010/main" val="2821262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CE96C44-5DE2-4984-A678-6319647032D5}"/>
              </a:ext>
            </a:extLst>
          </p:cNvPr>
          <p:cNvSpPr>
            <a:spLocks noGrp="1"/>
          </p:cNvSpPr>
          <p:nvPr>
            <p:ph type="title"/>
          </p:nvPr>
        </p:nvSpPr>
        <p:spPr/>
        <p:txBody>
          <a:bodyPr/>
          <a:lstStyle/>
          <a:p>
            <a:pPr algn="l" rtl="0"/>
            <a:r>
              <a:rPr lang="en-US" dirty="0" err="1"/>
              <a:t>Vlans</a:t>
            </a:r>
            <a:endParaRPr lang="ar-IQ" dirty="0"/>
          </a:p>
        </p:txBody>
      </p:sp>
      <p:sp>
        <p:nvSpPr>
          <p:cNvPr id="3" name="عنصر نائب للمحتوى 2">
            <a:extLst>
              <a:ext uri="{FF2B5EF4-FFF2-40B4-BE49-F238E27FC236}">
                <a16:creationId xmlns:a16="http://schemas.microsoft.com/office/drawing/2014/main" id="{0C0663A4-00A4-41E1-988E-0F2143DB9D1A}"/>
              </a:ext>
            </a:extLst>
          </p:cNvPr>
          <p:cNvSpPr>
            <a:spLocks noGrp="1"/>
          </p:cNvSpPr>
          <p:nvPr>
            <p:ph idx="1"/>
          </p:nvPr>
        </p:nvSpPr>
        <p:spPr/>
        <p:txBody>
          <a:bodyPr>
            <a:normAutofit/>
          </a:bodyPr>
          <a:lstStyle/>
          <a:p>
            <a:pPr algn="l" rtl="0"/>
            <a:r>
              <a:rPr lang="en-US" dirty="0"/>
              <a:t>VIRTUAL LANs : local area network configured by software, not by physical wiring.</a:t>
            </a:r>
          </a:p>
          <a:p>
            <a:pPr algn="l" rtl="0"/>
            <a:r>
              <a:rPr lang="en-US" dirty="0"/>
              <a:t>VLANs define broadcast domains in a Layer 2 network. A </a:t>
            </a:r>
            <a:r>
              <a:rPr lang="en-US" dirty="0">
                <a:solidFill>
                  <a:srgbClr val="FF0000"/>
                </a:solidFill>
              </a:rPr>
              <a:t>broadcast domain is the set of all devices that will receive broadcast frames originating from any device within the set. </a:t>
            </a:r>
            <a:endParaRPr lang="ar-IQ" dirty="0"/>
          </a:p>
        </p:txBody>
      </p:sp>
    </p:spTree>
    <p:extLst>
      <p:ext uri="{BB962C8B-B14F-4D97-AF65-F5344CB8AC3E}">
        <p14:creationId xmlns:p14="http://schemas.microsoft.com/office/powerpoint/2010/main" val="1880251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69529F8-C4AB-4EB1-A822-CF912BFBF914}"/>
              </a:ext>
            </a:extLst>
          </p:cNvPr>
          <p:cNvSpPr>
            <a:spLocks noGrp="1"/>
          </p:cNvSpPr>
          <p:nvPr>
            <p:ph type="title"/>
          </p:nvPr>
        </p:nvSpPr>
        <p:spPr/>
        <p:txBody>
          <a:bodyPr/>
          <a:lstStyle/>
          <a:p>
            <a:pPr algn="l" rtl="0"/>
            <a:r>
              <a:rPr lang="en-US" dirty="0"/>
              <a:t>Practice</a:t>
            </a:r>
            <a:endParaRPr lang="ar-IQ" dirty="0"/>
          </a:p>
        </p:txBody>
      </p:sp>
      <p:pic>
        <p:nvPicPr>
          <p:cNvPr id="5" name="عنصر نائب للمحتوى 4">
            <a:extLst>
              <a:ext uri="{FF2B5EF4-FFF2-40B4-BE49-F238E27FC236}">
                <a16:creationId xmlns:a16="http://schemas.microsoft.com/office/drawing/2014/main" id="{9525FE3F-201C-4F75-BD4B-681EE5B8C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7702" y="2052638"/>
            <a:ext cx="7147534" cy="3997325"/>
          </a:xfrm>
        </p:spPr>
      </p:pic>
    </p:spTree>
    <p:extLst>
      <p:ext uri="{BB962C8B-B14F-4D97-AF65-F5344CB8AC3E}">
        <p14:creationId xmlns:p14="http://schemas.microsoft.com/office/powerpoint/2010/main" val="4289530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69529F8-C4AB-4EB1-A822-CF912BFBF914}"/>
              </a:ext>
            </a:extLst>
          </p:cNvPr>
          <p:cNvSpPr>
            <a:spLocks noGrp="1"/>
          </p:cNvSpPr>
          <p:nvPr>
            <p:ph type="title"/>
          </p:nvPr>
        </p:nvSpPr>
        <p:spPr/>
        <p:txBody>
          <a:bodyPr/>
          <a:lstStyle/>
          <a:p>
            <a:pPr algn="l" rtl="0"/>
            <a:r>
              <a:rPr lang="en-US" dirty="0"/>
              <a:t>Practice</a:t>
            </a:r>
            <a:endParaRPr lang="ar-IQ" dirty="0"/>
          </a:p>
        </p:txBody>
      </p:sp>
      <p:pic>
        <p:nvPicPr>
          <p:cNvPr id="5" name="عنصر نائب للمحتوى 4">
            <a:extLst>
              <a:ext uri="{FF2B5EF4-FFF2-40B4-BE49-F238E27FC236}">
                <a16:creationId xmlns:a16="http://schemas.microsoft.com/office/drawing/2014/main" id="{58E5AB72-11BF-4D53-85C4-D61EDABDD2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7701" y="2052638"/>
            <a:ext cx="7147535" cy="3997325"/>
          </a:xfrm>
        </p:spPr>
      </p:pic>
    </p:spTree>
    <p:extLst>
      <p:ext uri="{BB962C8B-B14F-4D97-AF65-F5344CB8AC3E}">
        <p14:creationId xmlns:p14="http://schemas.microsoft.com/office/powerpoint/2010/main" val="3210611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69529F8-C4AB-4EB1-A822-CF912BFBF914}"/>
              </a:ext>
            </a:extLst>
          </p:cNvPr>
          <p:cNvSpPr>
            <a:spLocks noGrp="1"/>
          </p:cNvSpPr>
          <p:nvPr>
            <p:ph type="title"/>
          </p:nvPr>
        </p:nvSpPr>
        <p:spPr/>
        <p:txBody>
          <a:bodyPr/>
          <a:lstStyle/>
          <a:p>
            <a:pPr algn="l" rtl="0"/>
            <a:r>
              <a:rPr lang="en-US" dirty="0"/>
              <a:t>Practice</a:t>
            </a:r>
            <a:endParaRPr lang="ar-IQ" dirty="0"/>
          </a:p>
        </p:txBody>
      </p:sp>
      <p:pic>
        <p:nvPicPr>
          <p:cNvPr id="5" name="عنصر نائب للمحتوى 4">
            <a:extLst>
              <a:ext uri="{FF2B5EF4-FFF2-40B4-BE49-F238E27FC236}">
                <a16:creationId xmlns:a16="http://schemas.microsoft.com/office/drawing/2014/main" id="{E555CB18-8CE0-4F10-AC37-960F0F291E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7701" y="2052638"/>
            <a:ext cx="7147535" cy="3997325"/>
          </a:xfrm>
        </p:spPr>
      </p:pic>
    </p:spTree>
    <p:extLst>
      <p:ext uri="{BB962C8B-B14F-4D97-AF65-F5344CB8AC3E}">
        <p14:creationId xmlns:p14="http://schemas.microsoft.com/office/powerpoint/2010/main" val="2758572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69529F8-C4AB-4EB1-A822-CF912BFBF914}"/>
              </a:ext>
            </a:extLst>
          </p:cNvPr>
          <p:cNvSpPr>
            <a:spLocks noGrp="1"/>
          </p:cNvSpPr>
          <p:nvPr>
            <p:ph type="title"/>
          </p:nvPr>
        </p:nvSpPr>
        <p:spPr/>
        <p:txBody>
          <a:bodyPr/>
          <a:lstStyle/>
          <a:p>
            <a:pPr algn="l" rtl="0"/>
            <a:r>
              <a:rPr lang="en-US" dirty="0"/>
              <a:t>Practice</a:t>
            </a:r>
            <a:endParaRPr lang="ar-IQ" dirty="0"/>
          </a:p>
        </p:txBody>
      </p:sp>
      <p:pic>
        <p:nvPicPr>
          <p:cNvPr id="5" name="عنصر نائب للمحتوى 4">
            <a:extLst>
              <a:ext uri="{FF2B5EF4-FFF2-40B4-BE49-F238E27FC236}">
                <a16:creationId xmlns:a16="http://schemas.microsoft.com/office/drawing/2014/main" id="{FAD10A0B-36F1-4C15-A375-6CBEB29A1B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7701" y="2052638"/>
            <a:ext cx="7147535" cy="3997325"/>
          </a:xfrm>
        </p:spPr>
      </p:pic>
    </p:spTree>
    <p:extLst>
      <p:ext uri="{BB962C8B-B14F-4D97-AF65-F5344CB8AC3E}">
        <p14:creationId xmlns:p14="http://schemas.microsoft.com/office/powerpoint/2010/main" val="131911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69529F8-C4AB-4EB1-A822-CF912BFBF914}"/>
              </a:ext>
            </a:extLst>
          </p:cNvPr>
          <p:cNvSpPr>
            <a:spLocks noGrp="1"/>
          </p:cNvSpPr>
          <p:nvPr>
            <p:ph type="title"/>
          </p:nvPr>
        </p:nvSpPr>
        <p:spPr/>
        <p:txBody>
          <a:bodyPr/>
          <a:lstStyle/>
          <a:p>
            <a:pPr algn="l" rtl="0"/>
            <a:r>
              <a:rPr lang="en-US" dirty="0"/>
              <a:t>Practice</a:t>
            </a:r>
            <a:endParaRPr lang="ar-IQ" dirty="0"/>
          </a:p>
        </p:txBody>
      </p:sp>
      <p:pic>
        <p:nvPicPr>
          <p:cNvPr id="5" name="عنصر نائب للمحتوى 4">
            <a:extLst>
              <a:ext uri="{FF2B5EF4-FFF2-40B4-BE49-F238E27FC236}">
                <a16:creationId xmlns:a16="http://schemas.microsoft.com/office/drawing/2014/main" id="{BB2B5224-1180-4CB9-BCBE-FD04973C32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7701" y="2052638"/>
            <a:ext cx="7147535" cy="3997325"/>
          </a:xfrm>
        </p:spPr>
      </p:pic>
    </p:spTree>
    <p:extLst>
      <p:ext uri="{BB962C8B-B14F-4D97-AF65-F5344CB8AC3E}">
        <p14:creationId xmlns:p14="http://schemas.microsoft.com/office/powerpoint/2010/main" val="2414906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69529F8-C4AB-4EB1-A822-CF912BFBF914}"/>
              </a:ext>
            </a:extLst>
          </p:cNvPr>
          <p:cNvSpPr>
            <a:spLocks noGrp="1"/>
          </p:cNvSpPr>
          <p:nvPr>
            <p:ph type="title"/>
          </p:nvPr>
        </p:nvSpPr>
        <p:spPr/>
        <p:txBody>
          <a:bodyPr/>
          <a:lstStyle/>
          <a:p>
            <a:pPr algn="l" rtl="0"/>
            <a:r>
              <a:rPr lang="en-US" dirty="0"/>
              <a:t>Practice</a:t>
            </a:r>
            <a:endParaRPr lang="ar-IQ" dirty="0"/>
          </a:p>
        </p:txBody>
      </p:sp>
      <p:pic>
        <p:nvPicPr>
          <p:cNvPr id="5" name="عنصر نائب للمحتوى 4">
            <a:extLst>
              <a:ext uri="{FF2B5EF4-FFF2-40B4-BE49-F238E27FC236}">
                <a16:creationId xmlns:a16="http://schemas.microsoft.com/office/drawing/2014/main" id="{CCD0F2C7-F418-4AC9-89EE-F3E78A7801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7701" y="2052638"/>
            <a:ext cx="7147535" cy="3997325"/>
          </a:xfrm>
        </p:spPr>
      </p:pic>
    </p:spTree>
    <p:extLst>
      <p:ext uri="{BB962C8B-B14F-4D97-AF65-F5344CB8AC3E}">
        <p14:creationId xmlns:p14="http://schemas.microsoft.com/office/powerpoint/2010/main" val="598507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69529F8-C4AB-4EB1-A822-CF912BFBF914}"/>
              </a:ext>
            </a:extLst>
          </p:cNvPr>
          <p:cNvSpPr>
            <a:spLocks noGrp="1"/>
          </p:cNvSpPr>
          <p:nvPr>
            <p:ph type="title"/>
          </p:nvPr>
        </p:nvSpPr>
        <p:spPr/>
        <p:txBody>
          <a:bodyPr/>
          <a:lstStyle/>
          <a:p>
            <a:pPr algn="l" rtl="0"/>
            <a:r>
              <a:rPr lang="en-US" dirty="0"/>
              <a:t>Practice</a:t>
            </a:r>
            <a:endParaRPr lang="ar-IQ" dirty="0"/>
          </a:p>
        </p:txBody>
      </p:sp>
      <p:pic>
        <p:nvPicPr>
          <p:cNvPr id="5" name="عنصر نائب للمحتوى 4">
            <a:extLst>
              <a:ext uri="{FF2B5EF4-FFF2-40B4-BE49-F238E27FC236}">
                <a16:creationId xmlns:a16="http://schemas.microsoft.com/office/drawing/2014/main" id="{9676CE0E-5681-4DCF-8FF0-1D8B06C647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7701" y="2052638"/>
            <a:ext cx="7147535" cy="3997325"/>
          </a:xfrm>
        </p:spPr>
      </p:pic>
    </p:spTree>
    <p:extLst>
      <p:ext uri="{BB962C8B-B14F-4D97-AF65-F5344CB8AC3E}">
        <p14:creationId xmlns:p14="http://schemas.microsoft.com/office/powerpoint/2010/main" val="1751713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69529F8-C4AB-4EB1-A822-CF912BFBF914}"/>
              </a:ext>
            </a:extLst>
          </p:cNvPr>
          <p:cNvSpPr>
            <a:spLocks noGrp="1"/>
          </p:cNvSpPr>
          <p:nvPr>
            <p:ph type="title"/>
          </p:nvPr>
        </p:nvSpPr>
        <p:spPr/>
        <p:txBody>
          <a:bodyPr/>
          <a:lstStyle/>
          <a:p>
            <a:pPr algn="l" rtl="0"/>
            <a:r>
              <a:rPr lang="en-US" dirty="0"/>
              <a:t>Practice</a:t>
            </a:r>
            <a:endParaRPr lang="ar-IQ" dirty="0"/>
          </a:p>
        </p:txBody>
      </p:sp>
      <p:pic>
        <p:nvPicPr>
          <p:cNvPr id="5" name="عنصر نائب للمحتوى 4">
            <a:extLst>
              <a:ext uri="{FF2B5EF4-FFF2-40B4-BE49-F238E27FC236}">
                <a16:creationId xmlns:a16="http://schemas.microsoft.com/office/drawing/2014/main" id="{981367D0-EC1A-4D08-9553-08517892BF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7701" y="2052638"/>
            <a:ext cx="7147535" cy="3997325"/>
          </a:xfrm>
        </p:spPr>
      </p:pic>
    </p:spTree>
    <p:extLst>
      <p:ext uri="{BB962C8B-B14F-4D97-AF65-F5344CB8AC3E}">
        <p14:creationId xmlns:p14="http://schemas.microsoft.com/office/powerpoint/2010/main" val="4214664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69529F8-C4AB-4EB1-A822-CF912BFBF914}"/>
              </a:ext>
            </a:extLst>
          </p:cNvPr>
          <p:cNvSpPr>
            <a:spLocks noGrp="1"/>
          </p:cNvSpPr>
          <p:nvPr>
            <p:ph type="title"/>
          </p:nvPr>
        </p:nvSpPr>
        <p:spPr/>
        <p:txBody>
          <a:bodyPr/>
          <a:lstStyle/>
          <a:p>
            <a:pPr algn="l" rtl="0"/>
            <a:r>
              <a:rPr lang="en-US" dirty="0"/>
              <a:t>Practice</a:t>
            </a:r>
            <a:endParaRPr lang="ar-IQ" dirty="0"/>
          </a:p>
        </p:txBody>
      </p:sp>
      <p:pic>
        <p:nvPicPr>
          <p:cNvPr id="5" name="عنصر نائب للمحتوى 4">
            <a:extLst>
              <a:ext uri="{FF2B5EF4-FFF2-40B4-BE49-F238E27FC236}">
                <a16:creationId xmlns:a16="http://schemas.microsoft.com/office/drawing/2014/main" id="{15CC8EB3-0B0D-47A0-AB6D-7DDFA06F0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7701" y="2052638"/>
            <a:ext cx="7147535" cy="3997325"/>
          </a:xfrm>
        </p:spPr>
      </p:pic>
    </p:spTree>
    <p:extLst>
      <p:ext uri="{BB962C8B-B14F-4D97-AF65-F5344CB8AC3E}">
        <p14:creationId xmlns:p14="http://schemas.microsoft.com/office/powerpoint/2010/main" val="457267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69529F8-C4AB-4EB1-A822-CF912BFBF914}"/>
              </a:ext>
            </a:extLst>
          </p:cNvPr>
          <p:cNvSpPr>
            <a:spLocks noGrp="1"/>
          </p:cNvSpPr>
          <p:nvPr>
            <p:ph type="title"/>
          </p:nvPr>
        </p:nvSpPr>
        <p:spPr/>
        <p:txBody>
          <a:bodyPr/>
          <a:lstStyle/>
          <a:p>
            <a:pPr algn="l" rtl="0"/>
            <a:r>
              <a:rPr lang="en-US" dirty="0"/>
              <a:t>Practice</a:t>
            </a:r>
            <a:endParaRPr lang="ar-IQ" dirty="0"/>
          </a:p>
        </p:txBody>
      </p:sp>
      <p:pic>
        <p:nvPicPr>
          <p:cNvPr id="5" name="عنصر نائب للمحتوى 4">
            <a:extLst>
              <a:ext uri="{FF2B5EF4-FFF2-40B4-BE49-F238E27FC236}">
                <a16:creationId xmlns:a16="http://schemas.microsoft.com/office/drawing/2014/main" id="{E69A4E87-9A52-4909-80F8-6FE09EBACA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7701" y="2052638"/>
            <a:ext cx="7147535" cy="3997325"/>
          </a:xfrm>
        </p:spPr>
      </p:pic>
    </p:spTree>
    <p:extLst>
      <p:ext uri="{BB962C8B-B14F-4D97-AF65-F5344CB8AC3E}">
        <p14:creationId xmlns:p14="http://schemas.microsoft.com/office/powerpoint/2010/main" val="1792405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FD45E77-BF49-493A-AED8-5B949F4B3547}"/>
              </a:ext>
            </a:extLst>
          </p:cNvPr>
          <p:cNvSpPr>
            <a:spLocks noGrp="1"/>
          </p:cNvSpPr>
          <p:nvPr>
            <p:ph type="title"/>
          </p:nvPr>
        </p:nvSpPr>
        <p:spPr/>
        <p:txBody>
          <a:bodyPr/>
          <a:lstStyle/>
          <a:p>
            <a:pPr algn="l" rtl="0"/>
            <a:r>
              <a:rPr lang="en-US" dirty="0"/>
              <a:t>Configuration</a:t>
            </a:r>
            <a:endParaRPr lang="ar-IQ" dirty="0"/>
          </a:p>
        </p:txBody>
      </p:sp>
      <p:sp>
        <p:nvSpPr>
          <p:cNvPr id="3" name="عنصر نائب للمحتوى 2">
            <a:extLst>
              <a:ext uri="{FF2B5EF4-FFF2-40B4-BE49-F238E27FC236}">
                <a16:creationId xmlns:a16="http://schemas.microsoft.com/office/drawing/2014/main" id="{21D3623B-FA03-4405-88FE-C0250B455067}"/>
              </a:ext>
            </a:extLst>
          </p:cNvPr>
          <p:cNvSpPr>
            <a:spLocks noGrp="1"/>
          </p:cNvSpPr>
          <p:nvPr>
            <p:ph idx="1"/>
          </p:nvPr>
        </p:nvSpPr>
        <p:spPr>
          <a:xfrm>
            <a:off x="2773598" y="2052116"/>
            <a:ext cx="8143217" cy="4292700"/>
          </a:xfrm>
        </p:spPr>
        <p:txBody>
          <a:bodyPr>
            <a:normAutofit fontScale="92500" lnSpcReduction="20000"/>
          </a:bodyPr>
          <a:lstStyle/>
          <a:p>
            <a:pPr algn="l" rtl="0"/>
            <a:r>
              <a:rPr lang="en-US" dirty="0">
                <a:solidFill>
                  <a:srgbClr val="FF0000"/>
                </a:solidFill>
              </a:rPr>
              <a:t>Configuration : </a:t>
            </a:r>
            <a:r>
              <a:rPr lang="en-US" dirty="0"/>
              <a:t>How are the stations grouped into different VLANs ? </a:t>
            </a:r>
          </a:p>
          <a:p>
            <a:pPr algn="l" rtl="0">
              <a:buFont typeface="Wingdings" panose="05000000000000000000" pitchFamily="2" charset="2"/>
              <a:buChar char="v"/>
            </a:pPr>
            <a:r>
              <a:rPr lang="en-US" dirty="0"/>
              <a:t>Stations are configured in one of three ways : </a:t>
            </a:r>
            <a:r>
              <a:rPr lang="en-US" dirty="0">
                <a:solidFill>
                  <a:srgbClr val="FF0000"/>
                </a:solidFill>
              </a:rPr>
              <a:t>manual, semiautomatic, and automatic .</a:t>
            </a:r>
          </a:p>
          <a:p>
            <a:pPr algn="l" rtl="0">
              <a:buFont typeface="Wingdings" panose="05000000000000000000" pitchFamily="2" charset="2"/>
              <a:buChar char="v"/>
            </a:pPr>
            <a:r>
              <a:rPr lang="en-US" dirty="0"/>
              <a:t>Manually  : via the command line interface (CLI) or web interface .</a:t>
            </a:r>
          </a:p>
          <a:p>
            <a:pPr algn="l" rtl="0">
              <a:buFont typeface="Wingdings" panose="05000000000000000000" pitchFamily="2" charset="2"/>
              <a:buChar char="v"/>
            </a:pPr>
            <a:r>
              <a:rPr lang="en-US" dirty="0"/>
              <a:t>Automatically : with a standard protocol like GVRP (GARP VLAN Registration Protocol), which works in conjunction with 802.1Q.</a:t>
            </a:r>
          </a:p>
          <a:p>
            <a:pPr algn="l" rtl="0">
              <a:buFont typeface="Wingdings" panose="05000000000000000000" pitchFamily="2" charset="2"/>
              <a:buChar char="v"/>
            </a:pPr>
            <a:r>
              <a:rPr lang="en-US" dirty="0"/>
              <a:t>automatically with a proprietary protocol like Cisco’s VTP (Virtual </a:t>
            </a:r>
            <a:r>
              <a:rPr lang="en-US" dirty="0" err="1"/>
              <a:t>Trunking</a:t>
            </a:r>
            <a:r>
              <a:rPr lang="en-US" dirty="0"/>
              <a:t> Protocol), which works in conjunction with Cisco’s proprietary ISL (Inter-Switch Link) </a:t>
            </a:r>
            <a:r>
              <a:rPr lang="en-US" dirty="0" err="1"/>
              <a:t>trunking</a:t>
            </a:r>
            <a:r>
              <a:rPr lang="en-US" dirty="0"/>
              <a:t> protocol.</a:t>
            </a:r>
          </a:p>
          <a:p>
            <a:pPr marL="6160" indent="0" algn="l" rtl="0">
              <a:buNone/>
            </a:pPr>
            <a:endParaRPr lang="en-US" dirty="0"/>
          </a:p>
          <a:p>
            <a:pPr marL="6160" indent="0" algn="l" rtl="0">
              <a:buNone/>
            </a:pPr>
            <a:r>
              <a:rPr lang="en-US" dirty="0"/>
              <a:t> </a:t>
            </a:r>
            <a:endParaRPr lang="ar-IQ" dirty="0"/>
          </a:p>
        </p:txBody>
      </p:sp>
    </p:spTree>
    <p:extLst>
      <p:ext uri="{BB962C8B-B14F-4D97-AF65-F5344CB8AC3E}">
        <p14:creationId xmlns:p14="http://schemas.microsoft.com/office/powerpoint/2010/main" val="3878362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69529F8-C4AB-4EB1-A822-CF912BFBF914}"/>
              </a:ext>
            </a:extLst>
          </p:cNvPr>
          <p:cNvSpPr>
            <a:spLocks noGrp="1"/>
          </p:cNvSpPr>
          <p:nvPr>
            <p:ph type="title"/>
          </p:nvPr>
        </p:nvSpPr>
        <p:spPr/>
        <p:txBody>
          <a:bodyPr/>
          <a:lstStyle/>
          <a:p>
            <a:pPr algn="l" rtl="0"/>
            <a:r>
              <a:rPr lang="en-US" dirty="0"/>
              <a:t>Done …</a:t>
            </a:r>
            <a:endParaRPr lang="ar-IQ" dirty="0"/>
          </a:p>
        </p:txBody>
      </p:sp>
      <p:sp>
        <p:nvSpPr>
          <p:cNvPr id="3" name="عنصر نائب للمحتوى 2">
            <a:extLst>
              <a:ext uri="{FF2B5EF4-FFF2-40B4-BE49-F238E27FC236}">
                <a16:creationId xmlns:a16="http://schemas.microsoft.com/office/drawing/2014/main" id="{8771185F-DFBE-43B2-8A1E-F24FB1779565}"/>
              </a:ext>
            </a:extLst>
          </p:cNvPr>
          <p:cNvSpPr>
            <a:spLocks noGrp="1"/>
          </p:cNvSpPr>
          <p:nvPr>
            <p:ph idx="1"/>
          </p:nvPr>
        </p:nvSpPr>
        <p:spPr/>
        <p:txBody>
          <a:bodyPr/>
          <a:lstStyle/>
          <a:p>
            <a:pPr marL="6160" indent="0" algn="ctr" rtl="0">
              <a:buNone/>
            </a:pPr>
            <a:r>
              <a:rPr lang="en-US" dirty="0"/>
              <a:t>  </a:t>
            </a:r>
            <a:r>
              <a:rPr lang="en-US" dirty="0" err="1"/>
              <a:t>Msc</a:t>
            </a:r>
            <a:r>
              <a:rPr lang="en-US" dirty="0"/>
              <a:t>. Mustafa Abbas A. Al-Khafaji</a:t>
            </a:r>
          </a:p>
          <a:p>
            <a:pPr marL="6160" indent="0" algn="ctr" rtl="0">
              <a:buNone/>
            </a:pPr>
            <a:r>
              <a:rPr lang="en-US" dirty="0"/>
              <a:t>        </a:t>
            </a:r>
            <a:r>
              <a:rPr lang="en-US" dirty="0" err="1"/>
              <a:t>Atilim</a:t>
            </a:r>
            <a:r>
              <a:rPr lang="en-US" dirty="0"/>
              <a:t> University</a:t>
            </a:r>
          </a:p>
          <a:p>
            <a:pPr marL="6160" indent="0" algn="ctr" rtl="0">
              <a:buNone/>
            </a:pPr>
            <a:r>
              <a:rPr lang="en-US"/>
              <a:t>2018</a:t>
            </a:r>
            <a:endParaRPr lang="ar-IQ" dirty="0"/>
          </a:p>
        </p:txBody>
      </p:sp>
    </p:spTree>
    <p:extLst>
      <p:ext uri="{BB962C8B-B14F-4D97-AF65-F5344CB8AC3E}">
        <p14:creationId xmlns:p14="http://schemas.microsoft.com/office/powerpoint/2010/main" val="2319389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2CE76F3-688D-4619-BEEB-6DF80C4CCCA9}"/>
              </a:ext>
            </a:extLst>
          </p:cNvPr>
          <p:cNvSpPr>
            <a:spLocks noGrp="1"/>
          </p:cNvSpPr>
          <p:nvPr>
            <p:ph type="title"/>
          </p:nvPr>
        </p:nvSpPr>
        <p:spPr/>
        <p:txBody>
          <a:bodyPr/>
          <a:lstStyle/>
          <a:p>
            <a:pPr algn="l" rtl="0"/>
            <a:r>
              <a:rPr lang="en-US" dirty="0"/>
              <a:t>Parameters</a:t>
            </a:r>
            <a:endParaRPr lang="ar-IQ" dirty="0"/>
          </a:p>
        </p:txBody>
      </p:sp>
      <p:sp>
        <p:nvSpPr>
          <p:cNvPr id="3" name="عنصر نائب للمحتوى 2">
            <a:extLst>
              <a:ext uri="{FF2B5EF4-FFF2-40B4-BE49-F238E27FC236}">
                <a16:creationId xmlns:a16="http://schemas.microsoft.com/office/drawing/2014/main" id="{ED3604EE-3660-4EFB-A2C7-5C91772AF0B0}"/>
              </a:ext>
            </a:extLst>
          </p:cNvPr>
          <p:cNvSpPr>
            <a:spLocks noGrp="1"/>
          </p:cNvSpPr>
          <p:nvPr>
            <p:ph idx="1"/>
          </p:nvPr>
        </p:nvSpPr>
        <p:spPr/>
        <p:txBody>
          <a:bodyPr>
            <a:normAutofit fontScale="92500" lnSpcReduction="20000"/>
          </a:bodyPr>
          <a:lstStyle/>
          <a:p>
            <a:pPr algn="l" rtl="0">
              <a:buFont typeface="Wingdings" panose="05000000000000000000" pitchFamily="2" charset="2"/>
              <a:buChar char="v"/>
            </a:pPr>
            <a:r>
              <a:rPr lang="en-US" dirty="0"/>
              <a:t>You can set the following parameters when you create a VLAN in the management domain :  </a:t>
            </a:r>
          </a:p>
          <a:p>
            <a:pPr algn="l" rtl="0"/>
            <a:r>
              <a:rPr lang="en-US" dirty="0"/>
              <a:t>VLAN </a:t>
            </a:r>
            <a:r>
              <a:rPr lang="en-US" dirty="0">
                <a:solidFill>
                  <a:srgbClr val="FF0000"/>
                </a:solidFill>
              </a:rPr>
              <a:t>number </a:t>
            </a:r>
          </a:p>
          <a:p>
            <a:pPr algn="l" rtl="0"/>
            <a:r>
              <a:rPr lang="en-US" dirty="0"/>
              <a:t>VLAN </a:t>
            </a:r>
            <a:r>
              <a:rPr lang="en-US" dirty="0">
                <a:solidFill>
                  <a:srgbClr val="FF0000"/>
                </a:solidFill>
              </a:rPr>
              <a:t>name</a:t>
            </a:r>
            <a:r>
              <a:rPr lang="en-US" dirty="0"/>
              <a:t> </a:t>
            </a:r>
          </a:p>
          <a:p>
            <a:pPr algn="l" rtl="0"/>
            <a:r>
              <a:rPr lang="en-US" dirty="0"/>
              <a:t>VLAN </a:t>
            </a:r>
            <a:r>
              <a:rPr lang="en-US" dirty="0">
                <a:solidFill>
                  <a:srgbClr val="FF0000"/>
                </a:solidFill>
              </a:rPr>
              <a:t>type</a:t>
            </a:r>
            <a:r>
              <a:rPr lang="en-US" dirty="0"/>
              <a:t> </a:t>
            </a:r>
          </a:p>
          <a:p>
            <a:pPr algn="l" rtl="0"/>
            <a:r>
              <a:rPr lang="en-US" dirty="0"/>
              <a:t>VLAN </a:t>
            </a:r>
            <a:r>
              <a:rPr lang="en-US" dirty="0">
                <a:solidFill>
                  <a:srgbClr val="FF0000"/>
                </a:solidFill>
              </a:rPr>
              <a:t>state</a:t>
            </a:r>
            <a:r>
              <a:rPr lang="en-US" dirty="0"/>
              <a:t> (active or suspended) </a:t>
            </a:r>
          </a:p>
          <a:p>
            <a:pPr algn="l" rtl="0"/>
            <a:r>
              <a:rPr lang="en-US" dirty="0"/>
              <a:t>Maximum transmission unit </a:t>
            </a:r>
            <a:r>
              <a:rPr lang="en-US" dirty="0">
                <a:solidFill>
                  <a:srgbClr val="FF0000"/>
                </a:solidFill>
              </a:rPr>
              <a:t>(MTU) </a:t>
            </a:r>
            <a:r>
              <a:rPr lang="en-US" dirty="0"/>
              <a:t>for the VLAN </a:t>
            </a:r>
          </a:p>
          <a:p>
            <a:pPr algn="l" rtl="0"/>
            <a:r>
              <a:rPr lang="en-US" dirty="0"/>
              <a:t>Security Association Identifier </a:t>
            </a:r>
            <a:r>
              <a:rPr lang="en-US" dirty="0">
                <a:solidFill>
                  <a:srgbClr val="FF0000"/>
                </a:solidFill>
              </a:rPr>
              <a:t>(SAID) </a:t>
            </a:r>
          </a:p>
          <a:p>
            <a:pPr algn="l" rtl="0"/>
            <a:r>
              <a:rPr lang="en-US" dirty="0"/>
              <a:t>VLAN number to use when translating from one VLAN type to another</a:t>
            </a:r>
            <a:endParaRPr lang="ar-IQ" dirty="0"/>
          </a:p>
        </p:txBody>
      </p:sp>
    </p:spTree>
    <p:extLst>
      <p:ext uri="{BB962C8B-B14F-4D97-AF65-F5344CB8AC3E}">
        <p14:creationId xmlns:p14="http://schemas.microsoft.com/office/powerpoint/2010/main" val="3305798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0C2A22F-74F4-4B66-BF6E-397444A67227}"/>
              </a:ext>
            </a:extLst>
          </p:cNvPr>
          <p:cNvSpPr>
            <a:spLocks noGrp="1"/>
          </p:cNvSpPr>
          <p:nvPr>
            <p:ph type="title"/>
          </p:nvPr>
        </p:nvSpPr>
        <p:spPr/>
        <p:txBody>
          <a:bodyPr/>
          <a:lstStyle/>
          <a:p>
            <a:pPr algn="l" rtl="0"/>
            <a:r>
              <a:rPr lang="en-US" dirty="0"/>
              <a:t>Membership</a:t>
            </a:r>
            <a:endParaRPr lang="ar-IQ" dirty="0"/>
          </a:p>
        </p:txBody>
      </p:sp>
      <p:sp>
        <p:nvSpPr>
          <p:cNvPr id="3" name="عنصر نائب للمحتوى 2">
            <a:extLst>
              <a:ext uri="{FF2B5EF4-FFF2-40B4-BE49-F238E27FC236}">
                <a16:creationId xmlns:a16="http://schemas.microsoft.com/office/drawing/2014/main" id="{EB603652-60EC-42BA-A518-1A455FC18CD1}"/>
              </a:ext>
            </a:extLst>
          </p:cNvPr>
          <p:cNvSpPr>
            <a:spLocks noGrp="1"/>
          </p:cNvSpPr>
          <p:nvPr>
            <p:ph idx="1"/>
          </p:nvPr>
        </p:nvSpPr>
        <p:spPr/>
        <p:txBody>
          <a:bodyPr/>
          <a:lstStyle/>
          <a:p>
            <a:pPr algn="l" rtl="0"/>
            <a:r>
              <a:rPr lang="en-US" dirty="0"/>
              <a:t>What characteristic can be used to group stations in a VLAN?</a:t>
            </a:r>
          </a:p>
          <a:p>
            <a:pPr algn="l" rtl="0">
              <a:buFont typeface="Wingdings" panose="05000000000000000000" pitchFamily="2" charset="2"/>
              <a:buChar char="v"/>
            </a:pPr>
            <a:r>
              <a:rPr lang="en-US" dirty="0">
                <a:solidFill>
                  <a:srgbClr val="FF0000"/>
                </a:solidFill>
              </a:rPr>
              <a:t>Port </a:t>
            </a:r>
            <a:r>
              <a:rPr lang="en-US" dirty="0"/>
              <a:t>Numbers .</a:t>
            </a:r>
          </a:p>
          <a:p>
            <a:pPr algn="l" rtl="0">
              <a:buFont typeface="Wingdings" panose="05000000000000000000" pitchFamily="2" charset="2"/>
              <a:buChar char="v"/>
            </a:pPr>
            <a:r>
              <a:rPr lang="en-US" dirty="0">
                <a:solidFill>
                  <a:srgbClr val="FF0000"/>
                </a:solidFill>
              </a:rPr>
              <a:t>MAC </a:t>
            </a:r>
            <a:r>
              <a:rPr lang="en-US" dirty="0"/>
              <a:t>Addresses .</a:t>
            </a:r>
          </a:p>
          <a:p>
            <a:pPr algn="l" rtl="0">
              <a:buFont typeface="Wingdings" panose="05000000000000000000" pitchFamily="2" charset="2"/>
              <a:buChar char="v"/>
            </a:pPr>
            <a:r>
              <a:rPr lang="en-US" dirty="0">
                <a:solidFill>
                  <a:srgbClr val="FF0000"/>
                </a:solidFill>
              </a:rPr>
              <a:t>IP</a:t>
            </a:r>
            <a:r>
              <a:rPr lang="en-US" dirty="0"/>
              <a:t> Addresses . </a:t>
            </a:r>
          </a:p>
          <a:p>
            <a:pPr algn="l" rtl="0">
              <a:buFont typeface="Wingdings" panose="05000000000000000000" pitchFamily="2" charset="2"/>
              <a:buChar char="v"/>
            </a:pPr>
            <a:r>
              <a:rPr lang="en-US" dirty="0">
                <a:solidFill>
                  <a:srgbClr val="FF0000"/>
                </a:solidFill>
              </a:rPr>
              <a:t>Multicast IP </a:t>
            </a:r>
            <a:r>
              <a:rPr lang="en-US" dirty="0"/>
              <a:t>Addresses .</a:t>
            </a:r>
          </a:p>
          <a:p>
            <a:pPr algn="l" rtl="0">
              <a:buFont typeface="Wingdings" panose="05000000000000000000" pitchFamily="2" charset="2"/>
              <a:buChar char="v"/>
            </a:pPr>
            <a:r>
              <a:rPr lang="en-US" dirty="0">
                <a:solidFill>
                  <a:srgbClr val="FF0000"/>
                </a:solidFill>
              </a:rPr>
              <a:t>Combination </a:t>
            </a:r>
            <a:r>
              <a:rPr lang="en-US" dirty="0"/>
              <a:t>.</a:t>
            </a:r>
            <a:endParaRPr lang="ar-IQ" dirty="0"/>
          </a:p>
        </p:txBody>
      </p:sp>
    </p:spTree>
    <p:extLst>
      <p:ext uri="{BB962C8B-B14F-4D97-AF65-F5344CB8AC3E}">
        <p14:creationId xmlns:p14="http://schemas.microsoft.com/office/powerpoint/2010/main" val="3561627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39BB0ED-9F96-4417-B3C0-36A30E09B3B1}"/>
              </a:ext>
            </a:extLst>
          </p:cNvPr>
          <p:cNvSpPr>
            <a:spLocks noGrp="1"/>
          </p:cNvSpPr>
          <p:nvPr>
            <p:ph type="title"/>
          </p:nvPr>
        </p:nvSpPr>
        <p:spPr/>
        <p:txBody>
          <a:bodyPr/>
          <a:lstStyle/>
          <a:p>
            <a:pPr algn="l" rtl="0"/>
            <a:r>
              <a:rPr lang="en-US" dirty="0"/>
              <a:t>Trunk</a:t>
            </a:r>
            <a:endParaRPr lang="ar-IQ" dirty="0"/>
          </a:p>
        </p:txBody>
      </p:sp>
      <p:sp>
        <p:nvSpPr>
          <p:cNvPr id="3" name="عنصر نائب للمحتوى 2">
            <a:extLst>
              <a:ext uri="{FF2B5EF4-FFF2-40B4-BE49-F238E27FC236}">
                <a16:creationId xmlns:a16="http://schemas.microsoft.com/office/drawing/2014/main" id="{A8B557C1-A642-4D11-A1C0-16E9CD309BAB}"/>
              </a:ext>
            </a:extLst>
          </p:cNvPr>
          <p:cNvSpPr>
            <a:spLocks noGrp="1"/>
          </p:cNvSpPr>
          <p:nvPr>
            <p:ph idx="1"/>
          </p:nvPr>
        </p:nvSpPr>
        <p:spPr/>
        <p:txBody>
          <a:bodyPr/>
          <a:lstStyle/>
          <a:p>
            <a:pPr algn="l" rtl="0"/>
            <a:r>
              <a:rPr lang="en-US" dirty="0"/>
              <a:t>A </a:t>
            </a:r>
            <a:r>
              <a:rPr lang="en-US" dirty="0">
                <a:solidFill>
                  <a:srgbClr val="FF0000"/>
                </a:solidFill>
              </a:rPr>
              <a:t>trunk </a:t>
            </a:r>
            <a:r>
              <a:rPr lang="en-US" dirty="0"/>
              <a:t>is a communications line or link designed to carry multiple signals simultaneously to provide network access between two points. Trunks typically connect switching centers in a communications system. The signals can convey any type of communications data. A trunk can consist of multiple wires, cables or fiber optic strands bundled together to maximize the available bandwidth in a single physical cable, or it can consist of a single high-capacity link over which many signals are multiplexed.</a:t>
            </a:r>
            <a:endParaRPr lang="ar-IQ" dirty="0"/>
          </a:p>
        </p:txBody>
      </p:sp>
    </p:spTree>
    <p:extLst>
      <p:ext uri="{BB962C8B-B14F-4D97-AF65-F5344CB8AC3E}">
        <p14:creationId xmlns:p14="http://schemas.microsoft.com/office/powerpoint/2010/main" val="631376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BA1324-3C4F-4CEE-A64B-A66361A4EFBC}"/>
              </a:ext>
            </a:extLst>
          </p:cNvPr>
          <p:cNvSpPr>
            <a:spLocks noGrp="1"/>
          </p:cNvSpPr>
          <p:nvPr>
            <p:ph type="title"/>
          </p:nvPr>
        </p:nvSpPr>
        <p:spPr/>
        <p:txBody>
          <a:bodyPr/>
          <a:lstStyle/>
          <a:p>
            <a:pPr algn="l" rtl="0"/>
            <a:r>
              <a:rPr lang="en-US" dirty="0"/>
              <a:t>Advantages of </a:t>
            </a:r>
            <a:r>
              <a:rPr lang="en-US" dirty="0" err="1"/>
              <a:t>Vlans</a:t>
            </a:r>
            <a:endParaRPr lang="ar-IQ" dirty="0"/>
          </a:p>
        </p:txBody>
      </p:sp>
      <p:sp>
        <p:nvSpPr>
          <p:cNvPr id="3" name="عنصر نائب للمحتوى 2">
            <a:extLst>
              <a:ext uri="{FF2B5EF4-FFF2-40B4-BE49-F238E27FC236}">
                <a16:creationId xmlns:a16="http://schemas.microsoft.com/office/drawing/2014/main" id="{7C102ACB-DD24-474C-B5B0-D990797CBFBA}"/>
              </a:ext>
            </a:extLst>
          </p:cNvPr>
          <p:cNvSpPr>
            <a:spLocks noGrp="1"/>
          </p:cNvSpPr>
          <p:nvPr>
            <p:ph idx="1"/>
          </p:nvPr>
        </p:nvSpPr>
        <p:spPr>
          <a:xfrm>
            <a:off x="2773599" y="1716833"/>
            <a:ext cx="7796540" cy="4488023"/>
          </a:xfrm>
        </p:spPr>
        <p:txBody>
          <a:bodyPr>
            <a:normAutofit/>
          </a:bodyPr>
          <a:lstStyle/>
          <a:p>
            <a:pPr marL="6160" indent="0" algn="l" rtl="0">
              <a:buNone/>
            </a:pPr>
            <a:endParaRPr lang="en-US" dirty="0"/>
          </a:p>
          <a:p>
            <a:pPr algn="l" rtl="0"/>
            <a:r>
              <a:rPr lang="en-US" dirty="0"/>
              <a:t> </a:t>
            </a:r>
            <a:r>
              <a:rPr lang="en-US" dirty="0">
                <a:solidFill>
                  <a:srgbClr val="FF0000"/>
                </a:solidFill>
              </a:rPr>
              <a:t>Cost and Time Reduction :</a:t>
            </a:r>
            <a:r>
              <a:rPr lang="en-US" dirty="0"/>
              <a:t> VLANs can reduce the migration cost of stations going from one group to another. Physical reconfiguration takes time and is costly. Instead of physically moving one station to another segment or even to another switch, it is much easier and quicker to move it by using software. </a:t>
            </a:r>
          </a:p>
          <a:p>
            <a:pPr algn="l" rtl="0"/>
            <a:endParaRPr lang="en-US" sz="1800" dirty="0"/>
          </a:p>
          <a:p>
            <a:pPr algn="l" rtl="0"/>
            <a:endParaRPr lang="en-US" sz="1800" dirty="0"/>
          </a:p>
          <a:p>
            <a:pPr algn="l" rtl="0"/>
            <a:endParaRPr lang="en-US" sz="1800" dirty="0"/>
          </a:p>
        </p:txBody>
      </p:sp>
    </p:spTree>
    <p:extLst>
      <p:ext uri="{BB962C8B-B14F-4D97-AF65-F5344CB8AC3E}">
        <p14:creationId xmlns:p14="http://schemas.microsoft.com/office/powerpoint/2010/main" val="3976535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ACD16E8-5FED-42E8-A1B9-F78166760DDC}"/>
              </a:ext>
            </a:extLst>
          </p:cNvPr>
          <p:cNvSpPr>
            <a:spLocks noGrp="1"/>
          </p:cNvSpPr>
          <p:nvPr>
            <p:ph type="title"/>
          </p:nvPr>
        </p:nvSpPr>
        <p:spPr/>
        <p:txBody>
          <a:bodyPr/>
          <a:lstStyle/>
          <a:p>
            <a:pPr algn="l" rtl="0"/>
            <a:r>
              <a:rPr lang="en-US" dirty="0"/>
              <a:t>Advantages of </a:t>
            </a:r>
            <a:r>
              <a:rPr lang="en-US" dirty="0" err="1"/>
              <a:t>Vlans</a:t>
            </a:r>
            <a:endParaRPr lang="ar-IQ" dirty="0"/>
          </a:p>
        </p:txBody>
      </p:sp>
      <p:sp>
        <p:nvSpPr>
          <p:cNvPr id="3" name="عنصر نائب للمحتوى 2">
            <a:extLst>
              <a:ext uri="{FF2B5EF4-FFF2-40B4-BE49-F238E27FC236}">
                <a16:creationId xmlns:a16="http://schemas.microsoft.com/office/drawing/2014/main" id="{A5D3D092-260A-4571-AD9D-753EE83233A0}"/>
              </a:ext>
            </a:extLst>
          </p:cNvPr>
          <p:cNvSpPr>
            <a:spLocks noGrp="1"/>
          </p:cNvSpPr>
          <p:nvPr>
            <p:ph idx="1"/>
          </p:nvPr>
        </p:nvSpPr>
        <p:spPr>
          <a:xfrm>
            <a:off x="2773599" y="2042785"/>
            <a:ext cx="7796540" cy="3997828"/>
          </a:xfrm>
        </p:spPr>
        <p:txBody>
          <a:bodyPr/>
          <a:lstStyle/>
          <a:p>
            <a:pPr algn="l" rtl="0"/>
            <a:r>
              <a:rPr lang="en-US" dirty="0">
                <a:solidFill>
                  <a:srgbClr val="FF0000"/>
                </a:solidFill>
              </a:rPr>
              <a:t>Creating Virtual Work Groups  : </a:t>
            </a:r>
            <a:r>
              <a:rPr lang="en-US" dirty="0"/>
              <a:t>VLANs can be used to create virtual work groups. For example, in a campus environment, professors working on the same project can send broadcast messages to one another without the necessity of belonging to the same department. This can reduce traffic if the multicasting capability of IP was previously used.</a:t>
            </a:r>
          </a:p>
          <a:p>
            <a:pPr algn="l" rtl="0"/>
            <a:endParaRPr lang="en-US" dirty="0"/>
          </a:p>
          <a:p>
            <a:pPr algn="l" rtl="0"/>
            <a:endParaRPr lang="en-US" dirty="0"/>
          </a:p>
          <a:p>
            <a:pPr algn="l" rtl="0"/>
            <a:endParaRPr lang="ar-IQ" dirty="0"/>
          </a:p>
        </p:txBody>
      </p:sp>
    </p:spTree>
    <p:extLst>
      <p:ext uri="{BB962C8B-B14F-4D97-AF65-F5344CB8AC3E}">
        <p14:creationId xmlns:p14="http://schemas.microsoft.com/office/powerpoint/2010/main" val="195945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9596FBC-483D-431F-BB8B-750F6243E0FA}"/>
              </a:ext>
            </a:extLst>
          </p:cNvPr>
          <p:cNvSpPr>
            <a:spLocks noGrp="1"/>
          </p:cNvSpPr>
          <p:nvPr>
            <p:ph type="title"/>
          </p:nvPr>
        </p:nvSpPr>
        <p:spPr/>
        <p:txBody>
          <a:bodyPr/>
          <a:lstStyle/>
          <a:p>
            <a:pPr algn="l" rtl="0"/>
            <a:r>
              <a:rPr lang="en-US" dirty="0"/>
              <a:t>Advantages of </a:t>
            </a:r>
            <a:r>
              <a:rPr lang="en-US" dirty="0" err="1"/>
              <a:t>Vlans</a:t>
            </a:r>
            <a:endParaRPr lang="ar-IQ" dirty="0"/>
          </a:p>
        </p:txBody>
      </p:sp>
      <p:sp>
        <p:nvSpPr>
          <p:cNvPr id="3" name="عنصر نائب للمحتوى 2">
            <a:extLst>
              <a:ext uri="{FF2B5EF4-FFF2-40B4-BE49-F238E27FC236}">
                <a16:creationId xmlns:a16="http://schemas.microsoft.com/office/drawing/2014/main" id="{AB87D7DE-473D-4255-87C3-CB45BC74C7EC}"/>
              </a:ext>
            </a:extLst>
          </p:cNvPr>
          <p:cNvSpPr>
            <a:spLocks noGrp="1"/>
          </p:cNvSpPr>
          <p:nvPr>
            <p:ph idx="1"/>
          </p:nvPr>
        </p:nvSpPr>
        <p:spPr/>
        <p:txBody>
          <a:bodyPr/>
          <a:lstStyle/>
          <a:p>
            <a:pPr algn="l" rtl="0"/>
            <a:r>
              <a:rPr lang="en-US" dirty="0">
                <a:solidFill>
                  <a:srgbClr val="FF0000"/>
                </a:solidFill>
              </a:rPr>
              <a:t>Security : </a:t>
            </a:r>
            <a:r>
              <a:rPr lang="en-US" dirty="0"/>
              <a:t>VLANs provide an extra measure of security. People belonging to the same group can send broadcast messages with the guaranteed assurance that users in other groups will not receive these messages.</a:t>
            </a:r>
          </a:p>
          <a:p>
            <a:pPr algn="l" rtl="0"/>
            <a:endParaRPr lang="en-US" dirty="0"/>
          </a:p>
          <a:p>
            <a:pPr algn="l" rtl="0"/>
            <a:endParaRPr lang="en-US" dirty="0"/>
          </a:p>
          <a:p>
            <a:pPr algn="l" rtl="0"/>
            <a:endParaRPr lang="en-US" dirty="0"/>
          </a:p>
          <a:p>
            <a:pPr marL="6160" indent="0" algn="l" rtl="0">
              <a:buNone/>
            </a:pPr>
            <a:endParaRPr lang="ar-IQ" dirty="0"/>
          </a:p>
        </p:txBody>
      </p:sp>
    </p:spTree>
    <p:extLst>
      <p:ext uri="{BB962C8B-B14F-4D97-AF65-F5344CB8AC3E}">
        <p14:creationId xmlns:p14="http://schemas.microsoft.com/office/powerpoint/2010/main" val="34413457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اديسون">
  <a:themeElements>
    <a:clrScheme name="ماديسون">
      <a:dk1>
        <a:sysClr val="windowText" lastClr="000000"/>
      </a:dk1>
      <a:lt1>
        <a:sysClr val="window" lastClr="FFFFFF"/>
      </a:lt1>
      <a:dk2>
        <a:srgbClr val="2D251F"/>
      </a:dk2>
      <a:lt2>
        <a:srgbClr val="FAE9C5"/>
      </a:lt2>
      <a:accent1>
        <a:srgbClr val="ED3846"/>
      </a:accent1>
      <a:accent2>
        <a:srgbClr val="F87184"/>
      </a:accent2>
      <a:accent3>
        <a:srgbClr val="EC9DA9"/>
      </a:accent3>
      <a:accent4>
        <a:srgbClr val="ECC190"/>
      </a:accent4>
      <a:accent5>
        <a:srgbClr val="FFB268"/>
      </a:accent5>
      <a:accent6>
        <a:srgbClr val="F98657"/>
      </a:accent6>
      <a:hlink>
        <a:srgbClr val="B97669"/>
      </a:hlink>
      <a:folHlink>
        <a:srgbClr val="9E9483"/>
      </a:folHlink>
    </a:clrScheme>
    <a:fontScheme name="ماديسون">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ماديسون">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BCCF8060-3FCB-4641-B728-8A589529B13F}"/>
    </a:ext>
  </a:extLst>
</a:theme>
</file>

<file path=docProps/app.xml><?xml version="1.0" encoding="utf-8"?>
<Properties xmlns="http://schemas.openxmlformats.org/officeDocument/2006/extended-properties" xmlns:vt="http://schemas.openxmlformats.org/officeDocument/2006/docPropsVTypes">
  <Template>TM16401375[[fn=ماديسون]]</Template>
  <TotalTime>247</TotalTime>
  <Words>632</Words>
  <Application>Microsoft Office PowerPoint</Application>
  <PresentationFormat>شاشة عريضة</PresentationFormat>
  <Paragraphs>78</Paragraphs>
  <Slides>30</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30</vt:i4>
      </vt:variant>
    </vt:vector>
  </HeadingPairs>
  <TitlesOfParts>
    <vt:vector size="36" baseType="lpstr">
      <vt:lpstr>Arial</vt:lpstr>
      <vt:lpstr>MS Shell Dlg 2</vt:lpstr>
      <vt:lpstr>Times New Roman</vt:lpstr>
      <vt:lpstr>Wingdings</vt:lpstr>
      <vt:lpstr>Wingdings 3</vt:lpstr>
      <vt:lpstr>ماديسون</vt:lpstr>
      <vt:lpstr>Vlans</vt:lpstr>
      <vt:lpstr>Vlans</vt:lpstr>
      <vt:lpstr>Configuration</vt:lpstr>
      <vt:lpstr>Parameters</vt:lpstr>
      <vt:lpstr>Membership</vt:lpstr>
      <vt:lpstr>Trunk</vt:lpstr>
      <vt:lpstr>Advantages of Vlans</vt:lpstr>
      <vt:lpstr>Advantages of Vlans</vt:lpstr>
      <vt:lpstr>Advantages of Vlans</vt:lpstr>
      <vt:lpstr>Disadvantage</vt:lpstr>
      <vt:lpstr>Questions</vt:lpstr>
      <vt:lpstr>Questions</vt:lpstr>
      <vt:lpstr>Questions</vt:lpstr>
      <vt:lpstr>Questions</vt:lpstr>
      <vt:lpstr>Practice</vt:lpstr>
      <vt:lpstr>Practice</vt:lpstr>
      <vt:lpstr>Practice</vt:lpstr>
      <vt:lpstr>Practice</vt:lpstr>
      <vt:lpstr>Practice</vt:lpstr>
      <vt:lpstr>Practice</vt:lpstr>
      <vt:lpstr>Practice</vt:lpstr>
      <vt:lpstr>Practice</vt:lpstr>
      <vt:lpstr>Practice</vt:lpstr>
      <vt:lpstr>Practice</vt:lpstr>
      <vt:lpstr>Practice</vt:lpstr>
      <vt:lpstr>Practice</vt:lpstr>
      <vt:lpstr>Practice</vt:lpstr>
      <vt:lpstr>Practice</vt:lpstr>
      <vt:lpstr>Practice</vt:lpstr>
      <vt:lpstr>Done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Vlans</dc:title>
  <dc:creator>Merza ben khafaji</dc:creator>
  <cp:lastModifiedBy>Merza ben khafaji</cp:lastModifiedBy>
  <cp:revision>59</cp:revision>
  <dcterms:created xsi:type="dcterms:W3CDTF">2018-08-06T21:24:43Z</dcterms:created>
  <dcterms:modified xsi:type="dcterms:W3CDTF">2018-09-05T16:35:06Z</dcterms:modified>
</cp:coreProperties>
</file>