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58" r:id="rId6"/>
    <p:sldId id="265" r:id="rId7"/>
    <p:sldId id="278" r:id="rId8"/>
    <p:sldId id="279" r:id="rId9"/>
    <p:sldId id="277" r:id="rId10"/>
    <p:sldId id="282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6D670-3A6D-4021-BA98-EC8E1E9038A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3C640-E1BB-4689-8AF8-C7B80205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473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3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A7782A5-7696-4190-A6DB-DB545728ED6D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D440955-5646-4BE3-B782-79D1A5799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wipe dir="d"/>
    <p:sndAc>
      <p:stSnd>
        <p:snd r:embed="rId13" name="chimes.wav"/>
      </p:stSnd>
    </p:sndAc>
  </p:transition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7543800" cy="5334000"/>
          </a:xfrm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rgbClr val="92D050"/>
                </a:solidFill>
              </a:rPr>
              <a:t>الإسم :- بشير خليل إسحاق أحمد</a:t>
            </a:r>
          </a:p>
          <a:p>
            <a:pPr algn="r"/>
            <a:r>
              <a:rPr lang="ar-SA" dirty="0" smtClean="0">
                <a:solidFill>
                  <a:srgbClr val="92D050"/>
                </a:solidFill>
              </a:rPr>
              <a:t>الكلية  :- علوم الحاسوب وتقانة المعلومات </a:t>
            </a:r>
          </a:p>
          <a:p>
            <a:pPr algn="r"/>
            <a:r>
              <a:rPr lang="ar-SA" dirty="0" smtClean="0">
                <a:solidFill>
                  <a:srgbClr val="92D050"/>
                </a:solidFill>
              </a:rPr>
              <a:t>القسم :- نظم المعلومات المحاسبيه</a:t>
            </a:r>
            <a:endParaRPr lang="en-US" dirty="0" smtClean="0">
              <a:solidFill>
                <a:srgbClr val="92D050"/>
              </a:solidFill>
            </a:endParaRPr>
          </a:p>
          <a:p>
            <a:pPr algn="l"/>
            <a:endParaRPr lang="en-US" dirty="0" smtClean="0">
              <a:solidFill>
                <a:srgbClr val="92D050"/>
              </a:solidFill>
            </a:endParaRPr>
          </a:p>
          <a:p>
            <a:pPr algn="l"/>
            <a:r>
              <a:rPr lang="en-US" dirty="0" smtClean="0">
                <a:solidFill>
                  <a:srgbClr val="92D050"/>
                </a:solidFill>
                <a:latin typeface="Arial Narrow" pitchFamily="34" charset="0"/>
              </a:rPr>
              <a:t>For more information :</a:t>
            </a:r>
          </a:p>
          <a:p>
            <a:pPr algn="r"/>
            <a:r>
              <a:rPr lang="en-US" dirty="0" smtClean="0">
                <a:solidFill>
                  <a:srgbClr val="92D050"/>
                </a:solidFill>
                <a:latin typeface="Arial Narrow" pitchFamily="34" charset="0"/>
              </a:rPr>
              <a:t>My email :</a:t>
            </a:r>
            <a:r>
              <a:rPr lang="en-US" u="sng" dirty="0" smtClean="0">
                <a:solidFill>
                  <a:srgbClr val="92D050"/>
                </a:solidFill>
                <a:latin typeface="Arial Narrow" pitchFamily="34" charset="0"/>
              </a:rPr>
              <a:t>bashirkhlil2014@outlook.com</a:t>
            </a:r>
          </a:p>
          <a:p>
            <a:r>
              <a:rPr lang="en-US" dirty="0" smtClean="0">
                <a:solidFill>
                  <a:srgbClr val="92D050"/>
                </a:solidFill>
                <a:latin typeface="Arial Narrow" pitchFamily="34" charset="0"/>
              </a:rPr>
              <a:t>                                             Tel </a:t>
            </a:r>
            <a:r>
              <a:rPr lang="en-US" u="sng" dirty="0" smtClean="0">
                <a:solidFill>
                  <a:srgbClr val="92D050"/>
                </a:solidFill>
                <a:latin typeface="Arial Narrow" pitchFamily="34" charset="0"/>
              </a:rPr>
              <a:t>:0925077338</a:t>
            </a:r>
            <a:endParaRPr lang="ar-SA" u="sng" dirty="0" smtClean="0">
              <a:solidFill>
                <a:srgbClr val="92D050"/>
              </a:solidFill>
              <a:latin typeface="Arial Narrow" pitchFamily="34" charset="0"/>
            </a:endParaRPr>
          </a:p>
          <a:p>
            <a:pPr algn="r"/>
            <a:endParaRPr lang="ar-SA" u="sng" dirty="0" smtClean="0">
              <a:solidFill>
                <a:srgbClr val="92D050"/>
              </a:solidFill>
            </a:endParaRPr>
          </a:p>
          <a:p>
            <a:r>
              <a:rPr lang="ar-SA" sz="4800" dirty="0" smtClean="0">
                <a:solidFill>
                  <a:schemeClr val="accent4">
                    <a:lumMod val="75000"/>
                  </a:schemeClr>
                </a:solidFill>
              </a:rPr>
              <a:t>أسالوا لنا الدعاء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&lt;&lt;</a:t>
            </a:r>
            <a:r>
              <a:rPr lang="ar-SA" sz="2800" dirty="0" smtClean="0">
                <a:solidFill>
                  <a:srgbClr val="0070C0"/>
                </a:solidFill>
              </a:rPr>
              <a:t>دعوة المرء المسلم لأخيه بظهر الغيب مستجابه</a:t>
            </a:r>
            <a:r>
              <a:rPr lang="en-US" dirty="0" smtClean="0">
                <a:solidFill>
                  <a:srgbClr val="92D050"/>
                </a:solidFill>
              </a:rPr>
              <a:t>&gt;&gt;</a:t>
            </a:r>
            <a:endParaRPr lang="ar-SA" dirty="0" smtClean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92D050"/>
                </a:solidFill>
              </a:rPr>
              <a:t>Second edition </a:t>
            </a:r>
            <a:r>
              <a:rPr lang="ar-SA" dirty="0" smtClean="0">
                <a:solidFill>
                  <a:srgbClr val="92D050"/>
                </a:solidFill>
              </a:rPr>
              <a:t>الجزء  الثانى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124200" y="228600"/>
            <a:ext cx="2971800" cy="457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ar-SA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بسم الله الرحمن الرحيم</a:t>
            </a:r>
            <a:endParaRPr lang="en-US" sz="3600" dirty="0">
              <a:solidFill>
                <a:schemeClr val="accent2">
                  <a:lumMod val="20000"/>
                  <a:lumOff val="8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304800"/>
            <a:ext cx="81534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SQL&gt; </a:t>
            </a:r>
            <a:r>
              <a:rPr lang="en-US" sz="3200" dirty="0" smtClean="0">
                <a:solidFill>
                  <a:srgbClr val="FF0000"/>
                </a:solidFill>
              </a:rPr>
              <a:t>Select</a:t>
            </a:r>
            <a:r>
              <a:rPr lang="en-US" sz="3200" dirty="0" smtClean="0"/>
              <a:t> *</a:t>
            </a:r>
            <a:r>
              <a:rPr lang="ar-SA" sz="3200" dirty="0" smtClean="0"/>
              <a:t> </a:t>
            </a:r>
            <a:r>
              <a:rPr lang="en-US" sz="3200" dirty="0" smtClean="0"/>
              <a:t>from student where </a:t>
            </a:r>
            <a:r>
              <a:rPr lang="en-US" sz="3200" dirty="0" err="1" smtClean="0">
                <a:solidFill>
                  <a:srgbClr val="FF0000"/>
                </a:solidFill>
              </a:rPr>
              <a:t>student_no</a:t>
            </a:r>
            <a:r>
              <a:rPr lang="en-US" sz="3200" dirty="0" smtClean="0"/>
              <a:t> </a:t>
            </a:r>
            <a:r>
              <a:rPr lang="ar-SA" sz="3200" dirty="0" smtClean="0"/>
              <a:t> </a:t>
            </a:r>
            <a:r>
              <a:rPr lang="en-US" sz="3200" dirty="0" smtClean="0"/>
              <a:t>=</a:t>
            </a:r>
            <a:r>
              <a:rPr lang="ar-SA" sz="3200" dirty="0" smtClean="0">
                <a:solidFill>
                  <a:srgbClr val="0070C0"/>
                </a:solidFill>
              </a:rPr>
              <a:t>   5</a:t>
            </a:r>
            <a:r>
              <a:rPr lang="en-US" sz="3200" dirty="0" smtClean="0"/>
              <a:t> </a:t>
            </a:r>
            <a:endParaRPr lang="ar-SA" sz="3200" dirty="0" smtClean="0"/>
          </a:p>
          <a:p>
            <a:pPr marL="0" indent="0" algn="r">
              <a:buNone/>
            </a:pPr>
            <a:r>
              <a:rPr lang="en-US" sz="3200" dirty="0" smtClean="0"/>
              <a:t>  . </a:t>
            </a:r>
            <a:r>
              <a:rPr lang="ar-SA" sz="3200" dirty="0" smtClean="0"/>
              <a:t>إسترجاع بيانات الطالب لكن بشرط رقم </a:t>
            </a:r>
            <a:r>
              <a:rPr lang="ar-SA" sz="3200" dirty="0" smtClean="0">
                <a:solidFill>
                  <a:srgbClr val="0070C0"/>
                </a:solidFill>
              </a:rPr>
              <a:t>5</a:t>
            </a:r>
          </a:p>
          <a:p>
            <a:pPr marL="0" indent="0">
              <a:buNone/>
            </a:pPr>
            <a:r>
              <a:rPr lang="en-US" sz="3200" dirty="0" smtClean="0"/>
              <a:t>SQL&gt; </a:t>
            </a:r>
            <a:r>
              <a:rPr lang="en-US" sz="3200" dirty="0" smtClean="0">
                <a:solidFill>
                  <a:srgbClr val="FF0000"/>
                </a:solidFill>
              </a:rPr>
              <a:t>select</a:t>
            </a:r>
            <a:r>
              <a:rPr lang="en-US" sz="3200" dirty="0" smtClean="0"/>
              <a:t> </a:t>
            </a:r>
            <a:r>
              <a:rPr lang="en-US" sz="3200" dirty="0" err="1" smtClean="0"/>
              <a:t>student_no</a:t>
            </a:r>
            <a:r>
              <a:rPr lang="en-US" sz="3200" dirty="0" smtClean="0"/>
              <a:t> , </a:t>
            </a:r>
            <a:r>
              <a:rPr lang="en-US" sz="3200" dirty="0" err="1" smtClean="0"/>
              <a:t>student_name</a:t>
            </a:r>
            <a:r>
              <a:rPr lang="en-US" sz="3200" dirty="0" smtClean="0"/>
              <a:t> from </a:t>
            </a:r>
            <a:r>
              <a:rPr lang="en-US" sz="3200" dirty="0" smtClean="0">
                <a:solidFill>
                  <a:srgbClr val="00B050"/>
                </a:solidFill>
              </a:rPr>
              <a:t>student</a:t>
            </a:r>
            <a:r>
              <a:rPr lang="en-US" sz="3200" dirty="0" smtClean="0"/>
              <a:t> ;</a:t>
            </a:r>
          </a:p>
          <a:p>
            <a:pPr marL="0" indent="0" algn="r">
              <a:buNone/>
            </a:pPr>
            <a:r>
              <a:rPr lang="ar-SA" sz="3200" dirty="0" smtClean="0"/>
              <a:t>سيقوم هذا الامر بإسترجاع ارقام واسماء كل الطلاب</a:t>
            </a:r>
          </a:p>
          <a:p>
            <a:pPr marL="0" indent="0" algn="r">
              <a:buNone/>
            </a:pPr>
            <a:r>
              <a:rPr lang="en-US" sz="3200" dirty="0" smtClean="0"/>
              <a:t>.</a:t>
            </a:r>
            <a:r>
              <a:rPr lang="ar-SA" sz="3200" dirty="0" smtClean="0"/>
              <a:t>الجدول </a:t>
            </a:r>
          </a:p>
          <a:p>
            <a:pPr marL="0" indent="0">
              <a:buNone/>
            </a:pPr>
            <a:r>
              <a:rPr lang="en-US" sz="3200" dirty="0" smtClean="0"/>
              <a:t>SQL&gt;</a:t>
            </a:r>
            <a:r>
              <a:rPr lang="en-US" sz="3200" dirty="0" smtClean="0">
                <a:solidFill>
                  <a:srgbClr val="00B050"/>
                </a:solidFill>
              </a:rPr>
              <a:t>select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student_phone</a:t>
            </a:r>
            <a:r>
              <a:rPr lang="en-US" sz="3200" dirty="0" smtClean="0"/>
              <a:t> from </a:t>
            </a:r>
            <a:r>
              <a:rPr lang="en-US" sz="3200" dirty="0" smtClean="0">
                <a:solidFill>
                  <a:srgbClr val="00B050"/>
                </a:solidFill>
              </a:rPr>
              <a:t>student</a:t>
            </a:r>
            <a:r>
              <a:rPr lang="en-US" sz="3200" dirty="0" smtClean="0"/>
              <a:t> where </a:t>
            </a:r>
            <a:r>
              <a:rPr lang="en-US" sz="3200" dirty="0" err="1" smtClean="0">
                <a:solidFill>
                  <a:srgbClr val="FF0000"/>
                </a:solidFill>
              </a:rPr>
              <a:t>student_no</a:t>
            </a:r>
            <a:r>
              <a:rPr lang="en-US" sz="3200" dirty="0" smtClean="0"/>
              <a:t> &lt; 5 </a:t>
            </a:r>
            <a:r>
              <a:rPr lang="en-US" sz="3200" dirty="0" smtClean="0">
                <a:solidFill>
                  <a:srgbClr val="00B0F0"/>
                </a:solidFill>
              </a:rPr>
              <a:t>and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student_name</a:t>
            </a:r>
            <a:r>
              <a:rPr lang="en-US" sz="3200" dirty="0" smtClean="0"/>
              <a:t> = ‘</a:t>
            </a:r>
            <a:r>
              <a:rPr lang="en-US" sz="3200" dirty="0" err="1" smtClean="0">
                <a:solidFill>
                  <a:srgbClr val="00B0F0"/>
                </a:solidFill>
              </a:rPr>
              <a:t>ali</a:t>
            </a:r>
            <a:r>
              <a:rPr lang="en-US" sz="3200" dirty="0" smtClean="0"/>
              <a:t>’ ;</a:t>
            </a:r>
          </a:p>
          <a:p>
            <a:pPr marL="0" indent="0" algn="r">
              <a:buNone/>
            </a:pPr>
            <a:r>
              <a:rPr lang="ar-SA" sz="3200" dirty="0" smtClean="0"/>
              <a:t>إعتبر هذا الامر هو عباره عن تمرين ورسل الاجابه فى   الإيميل</a:t>
            </a:r>
          </a:p>
          <a:p>
            <a:pPr marL="0" indent="0" algn="r">
              <a:buNone/>
            </a:pPr>
            <a:endParaRPr lang="ar-SA" sz="3200" dirty="0" smtClean="0"/>
          </a:p>
          <a:p>
            <a:pPr marL="0" indent="0" algn="r">
              <a:buNone/>
            </a:pPr>
            <a:endParaRPr lang="ar-SA" sz="3200" dirty="0" smtClean="0"/>
          </a:p>
          <a:p>
            <a:pPr marL="0" indent="0" algn="r">
              <a:buNone/>
            </a:pPr>
            <a:endParaRPr lang="ar-SA" sz="3200" dirty="0" smtClean="0"/>
          </a:p>
          <a:p>
            <a:pPr marL="0" indent="0" algn="r">
              <a:buNone/>
            </a:pPr>
            <a:endParaRPr lang="ar-SA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Down Arrow 4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481720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304800"/>
            <a:ext cx="8077200" cy="60198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4800" dirty="0" smtClean="0"/>
              <a:t>سيكون الكُتَيّب القادم بإذن الله عن أوامر </a:t>
            </a:r>
          </a:p>
          <a:p>
            <a:pPr marL="0" indent="0" algn="r">
              <a:buNone/>
            </a:pPr>
            <a:r>
              <a:rPr lang="ar-SA" sz="4800" dirty="0" smtClean="0"/>
              <a:t>  </a:t>
            </a:r>
            <a:r>
              <a:rPr lang="en-US" sz="4800" dirty="0" smtClean="0">
                <a:solidFill>
                  <a:srgbClr val="FF0000"/>
                </a:solidFill>
              </a:rPr>
              <a:t>DCL</a:t>
            </a:r>
            <a:r>
              <a:rPr lang="ar-SA" sz="4800" dirty="0" smtClean="0">
                <a:solidFill>
                  <a:srgbClr val="FF0000"/>
                </a:solidFill>
              </a:rPr>
              <a:t>  </a:t>
            </a:r>
            <a:r>
              <a:rPr lang="ar-SA" sz="4800" dirty="0" smtClean="0"/>
              <a:t>الـــ </a:t>
            </a:r>
          </a:p>
          <a:p>
            <a:pPr marL="0" indent="0" algn="ctr">
              <a:buNone/>
            </a:pPr>
            <a:r>
              <a:rPr lang="en-US" sz="4800" i="1" dirty="0">
                <a:solidFill>
                  <a:srgbClr val="0070C0"/>
                </a:solidFill>
                <a:latin typeface="Baskerville Old Face" pitchFamily="18" charset="0"/>
              </a:rPr>
              <a:t>Data </a:t>
            </a:r>
            <a:r>
              <a:rPr lang="en-US" sz="4800" i="1" dirty="0" smtClean="0">
                <a:solidFill>
                  <a:srgbClr val="0070C0"/>
                </a:solidFill>
                <a:latin typeface="Baskerville Old Face" pitchFamily="18" charset="0"/>
              </a:rPr>
              <a:t>Control  </a:t>
            </a:r>
            <a:r>
              <a:rPr lang="en-US" sz="4800" i="1" dirty="0">
                <a:solidFill>
                  <a:srgbClr val="0070C0"/>
                </a:solidFill>
                <a:latin typeface="Baskerville Old Face" pitchFamily="18" charset="0"/>
              </a:rPr>
              <a:t>Language</a:t>
            </a:r>
            <a:r>
              <a:rPr lang="ar-SA" sz="4800" i="1" dirty="0" smtClean="0">
                <a:solidFill>
                  <a:srgbClr val="0070C0"/>
                </a:solidFill>
              </a:rPr>
              <a:t> </a:t>
            </a:r>
            <a:endParaRPr lang="en-US" sz="4800" i="1" dirty="0">
              <a:solidFill>
                <a:srgbClr val="0070C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57821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4800" dirty="0" smtClean="0">
                <a:solidFill>
                  <a:srgbClr val="00B0F0"/>
                </a:solidFill>
              </a:rPr>
              <a:t>اللهم أجعل هذا العمل خالصا لوجهك الكريم وان ينتفع به جميع المسلمين </a:t>
            </a:r>
            <a:endParaRPr lang="en-US" sz="4800" dirty="0">
              <a:solidFill>
                <a:srgbClr val="00B0F0"/>
              </a:solidFill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3962400" y="48006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838200" y="5181600"/>
            <a:ext cx="978408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200790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8527"/>
            <a:ext cx="8305800" cy="831273"/>
          </a:xfrm>
        </p:spPr>
        <p:txBody>
          <a:bodyPr/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> :</a:t>
            </a:r>
            <a:r>
              <a:rPr lang="en-US" dirty="0" err="1"/>
              <a:t>sql</a:t>
            </a:r>
            <a:r>
              <a:rPr lang="en-US" dirty="0"/>
              <a:t> </a:t>
            </a:r>
            <a:r>
              <a:rPr lang="ar-SA" dirty="0"/>
              <a:t>كيفية كتابة اوامر لغة الإستعلام الهيكليه </a:t>
            </a:r>
            <a:br>
              <a:rPr lang="ar-SA" dirty="0"/>
            </a:br>
            <a:r>
              <a:rPr lang="en-US" dirty="0" err="1" smtClean="0">
                <a:latin typeface="Arabic Typesetting" pitchFamily="66" charset="-78"/>
                <a:cs typeface="Arabic Typesetting" pitchFamily="66" charset="-78"/>
              </a:rPr>
              <a:t>Strcture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dirty="0" err="1" smtClean="0">
                <a:latin typeface="Arabic Typesetting" pitchFamily="66" charset="-78"/>
                <a:cs typeface="Arabic Typesetting" pitchFamily="66" charset="-78"/>
              </a:rPr>
              <a:t>qurey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dirty="0" err="1" smtClean="0">
                <a:latin typeface="Arabic Typesetting" pitchFamily="66" charset="-78"/>
                <a:cs typeface="Arabic Typesetting" pitchFamily="66" charset="-78"/>
              </a:rPr>
              <a:t>lanaguage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dirty="0">
                <a:latin typeface="Arabic Typesetting" pitchFamily="66" charset="-78"/>
                <a:cs typeface="Arabic Typesetting" pitchFamily="66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71600"/>
            <a:ext cx="7924800" cy="434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i="1" dirty="0" smtClean="0">
                <a:solidFill>
                  <a:srgbClr val="FFC000"/>
                </a:solidFill>
                <a:latin typeface="Baskerville Old Face" pitchFamily="18" charset="0"/>
              </a:rPr>
              <a:t>Data Manipulation </a:t>
            </a:r>
            <a:r>
              <a:rPr lang="en-US" sz="3200" i="1" dirty="0" err="1" smtClean="0">
                <a:solidFill>
                  <a:srgbClr val="FFC000"/>
                </a:solidFill>
                <a:latin typeface="Baskerville Old Face" pitchFamily="18" charset="0"/>
              </a:rPr>
              <a:t>Lanaguage</a:t>
            </a:r>
            <a:r>
              <a:rPr lang="en-US" sz="3200" dirty="0" smtClean="0">
                <a:solidFill>
                  <a:srgbClr val="FFC000"/>
                </a:solidFill>
              </a:rPr>
              <a:t>(DML)</a:t>
            </a:r>
          </a:p>
          <a:p>
            <a:pPr marL="0" indent="0" algn="ctr">
              <a:buNone/>
            </a:pPr>
            <a:r>
              <a:rPr lang="en-US" sz="3200" i="1" dirty="0" smtClean="0">
                <a:solidFill>
                  <a:srgbClr val="0070C0"/>
                </a:solidFill>
              </a:rPr>
              <a:t>Delete </a:t>
            </a:r>
            <a:r>
              <a:rPr lang="ar-SA" sz="3200" dirty="0" smtClean="0"/>
              <a:t>الأمـــــــــــــــــر</a:t>
            </a:r>
            <a:r>
              <a:rPr lang="en-US" sz="3200" dirty="0" smtClean="0"/>
              <a:t>  </a:t>
            </a:r>
            <a:r>
              <a:rPr lang="en-US" sz="3200" dirty="0" smtClean="0">
                <a:solidFill>
                  <a:srgbClr val="FF0000"/>
                </a:solidFill>
              </a:rPr>
              <a:t>-1</a:t>
            </a:r>
          </a:p>
          <a:p>
            <a:pPr marL="0" indent="0" algn="ctr">
              <a:buNone/>
            </a:pPr>
            <a:r>
              <a:rPr lang="en-US" sz="3200" dirty="0" smtClean="0"/>
              <a:t>    </a:t>
            </a:r>
            <a:r>
              <a:rPr lang="en-US" sz="3200" dirty="0" smtClean="0">
                <a:solidFill>
                  <a:srgbClr val="0070C0"/>
                </a:solidFill>
              </a:rPr>
              <a:t>Update </a:t>
            </a:r>
            <a:r>
              <a:rPr lang="ar-SA" sz="3200" dirty="0" smtClean="0"/>
              <a:t>الأمـــــــــــــر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-2</a:t>
            </a:r>
          </a:p>
          <a:p>
            <a:pPr marL="0" indent="0" algn="ctr">
              <a:buNone/>
            </a:pPr>
            <a:r>
              <a:rPr lang="en-US" sz="3200" i="1" dirty="0" smtClean="0">
                <a:solidFill>
                  <a:srgbClr val="0070C0"/>
                </a:solidFill>
              </a:rPr>
              <a:t>      Insert </a:t>
            </a:r>
            <a:r>
              <a:rPr lang="ar-SA" sz="3200" dirty="0" smtClean="0"/>
              <a:t>الأمـــــــــــــر</a:t>
            </a:r>
            <a:r>
              <a:rPr lang="en-US" sz="3200" dirty="0" smtClean="0"/>
              <a:t>  </a:t>
            </a:r>
            <a:r>
              <a:rPr lang="en-US" sz="3200" dirty="0" smtClean="0">
                <a:solidFill>
                  <a:srgbClr val="FF0000"/>
                </a:solidFill>
              </a:rPr>
              <a:t>-3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200" dirty="0" smtClean="0"/>
              <a:t>  </a:t>
            </a:r>
            <a:r>
              <a:rPr lang="en-US" sz="3200" dirty="0" smtClean="0">
                <a:solidFill>
                  <a:srgbClr val="0070C0"/>
                </a:solidFill>
              </a:rPr>
              <a:t>Select </a:t>
            </a:r>
            <a:r>
              <a:rPr lang="ar-SA" sz="3200" dirty="0" smtClean="0">
                <a:solidFill>
                  <a:srgbClr val="0070C0"/>
                </a:solidFill>
              </a:rPr>
              <a:t>   </a:t>
            </a:r>
            <a:r>
              <a:rPr lang="en-US" sz="3200" dirty="0" smtClean="0"/>
              <a:t> </a:t>
            </a:r>
            <a:r>
              <a:rPr lang="ar-SA" sz="3200" dirty="0" smtClean="0"/>
              <a:t>الأمــــــــــــر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-4</a:t>
            </a:r>
            <a:endParaRPr lang="ar-SA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3200" dirty="0" smtClean="0"/>
          </a:p>
        </p:txBody>
      </p:sp>
      <p:sp>
        <p:nvSpPr>
          <p:cNvPr id="4" name="Down Arrow 3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7783438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3854"/>
            <a:ext cx="8305800" cy="669174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dirty="0" smtClean="0"/>
              <a:t>:</a:t>
            </a:r>
            <a:r>
              <a:rPr lang="ar-SA" sz="3600" dirty="0" smtClean="0"/>
              <a:t> </a:t>
            </a:r>
            <a:r>
              <a:rPr lang="en-US" sz="3600" i="1" dirty="0" smtClean="0">
                <a:solidFill>
                  <a:srgbClr val="0070C0"/>
                </a:solidFill>
              </a:rPr>
              <a:t>Delete</a:t>
            </a:r>
            <a:r>
              <a:rPr lang="en-US" sz="3600" dirty="0" smtClean="0"/>
              <a:t>  </a:t>
            </a:r>
            <a:r>
              <a:rPr lang="ar-SA" sz="3600" dirty="0"/>
              <a:t>الأمــــــــــــــــــــــــر</a:t>
            </a:r>
            <a:r>
              <a:rPr lang="en-US" sz="3600" dirty="0"/>
              <a:t>  </a:t>
            </a:r>
            <a:r>
              <a:rPr lang="en-US" sz="3600" dirty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1</a:t>
            </a:r>
          </a:p>
          <a:p>
            <a:pPr marL="0" indent="0" algn="r">
              <a:buNone/>
            </a:pPr>
            <a:endParaRPr lang="en-US" sz="3600" dirty="0"/>
          </a:p>
          <a:p>
            <a:pPr marL="0" indent="0" algn="r">
              <a:buNone/>
            </a:pPr>
            <a:r>
              <a:rPr lang="ar-SA" sz="3600" dirty="0" smtClean="0"/>
              <a:t>فليكن </a:t>
            </a:r>
            <a:r>
              <a:rPr lang="ar-SA" sz="3600" dirty="0"/>
              <a:t>لدينا جدول </a:t>
            </a:r>
            <a:r>
              <a:rPr lang="ar-SA" sz="3600" dirty="0" smtClean="0"/>
              <a:t>الطالب </a:t>
            </a:r>
            <a:r>
              <a:rPr lang="ar-SA" sz="3600" dirty="0"/>
              <a:t>ولديه الحقول الآتيه </a:t>
            </a:r>
            <a:r>
              <a:rPr lang="ar-SA" sz="3600" dirty="0" smtClean="0"/>
              <a:t>:</a:t>
            </a:r>
            <a:endParaRPr lang="en-US" sz="3600" dirty="0"/>
          </a:p>
          <a:p>
            <a:pPr marL="0" indent="0" algn="r">
              <a:buNone/>
            </a:pPr>
            <a:endParaRPr lang="en-US" sz="2400" dirty="0" smtClean="0"/>
          </a:p>
          <a:p>
            <a:pPr marL="0" indent="0" algn="r">
              <a:buNone/>
            </a:pPr>
            <a:r>
              <a:rPr lang="ar-SA" sz="2400" dirty="0" smtClean="0"/>
              <a:t>رقم </a:t>
            </a:r>
            <a:r>
              <a:rPr lang="ar-SA" sz="2400" dirty="0"/>
              <a:t>الطالــــــــــــــــــب</a:t>
            </a:r>
            <a:endParaRPr lang="en-US" sz="2400" dirty="0"/>
          </a:p>
          <a:p>
            <a:pPr marL="0" indent="0" algn="r">
              <a:buNone/>
            </a:pPr>
            <a:r>
              <a:rPr lang="ar-SA" sz="2400" dirty="0"/>
              <a:t> إسم الطالـــــــــــــــــب</a:t>
            </a:r>
          </a:p>
          <a:p>
            <a:pPr marL="0" indent="0" algn="r">
              <a:buNone/>
            </a:pPr>
            <a:r>
              <a:rPr lang="ar-SA" sz="2400" dirty="0"/>
              <a:t>عنوان الطالــــــــــــــب </a:t>
            </a:r>
          </a:p>
          <a:p>
            <a:pPr marL="0" indent="0" algn="r">
              <a:buNone/>
            </a:pPr>
            <a:r>
              <a:rPr lang="ar-SA" sz="2400" dirty="0" smtClean="0"/>
              <a:t>رقم </a:t>
            </a:r>
            <a:r>
              <a:rPr lang="ar-SA" sz="2400" dirty="0"/>
              <a:t>الهــــــــــــــــــاتف</a:t>
            </a:r>
          </a:p>
          <a:p>
            <a:pPr marL="0" indent="0">
              <a:buNone/>
            </a:pPr>
            <a:r>
              <a:rPr lang="ar-SA" sz="2800" i="1" dirty="0" smtClean="0">
                <a:solidFill>
                  <a:srgbClr val="FF0000"/>
                </a:solidFill>
              </a:rPr>
              <a:t>نحن نريد  حذف  بيانات هذا الجدول ؟؟؟؟؟؟؟؟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8292113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" y="0"/>
            <a:ext cx="9067800" cy="7162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00B050"/>
                </a:solidFill>
              </a:rPr>
              <a:t>Student_number</a:t>
            </a:r>
            <a:r>
              <a:rPr lang="en-US" sz="2800" dirty="0" smtClean="0"/>
              <a:t>      </a:t>
            </a:r>
            <a:r>
              <a:rPr lang="ar-SA" sz="2800" dirty="0" smtClean="0"/>
              <a:t>رقم الطالــــــــــــــــــــــب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Student_name</a:t>
            </a:r>
            <a:r>
              <a:rPr lang="ar-SA" sz="2800" dirty="0" smtClean="0"/>
              <a:t>             إسم الطالــــــــــــــــــــــب     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Student_address</a:t>
            </a:r>
            <a:r>
              <a:rPr lang="ar-SA" sz="2800" dirty="0" smtClean="0"/>
              <a:t>عنوان الطالــــــــــــــــــب  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/>
              <a:t>Studen_phone</a:t>
            </a:r>
            <a:r>
              <a:rPr lang="ar-SA" sz="2800" dirty="0"/>
              <a:t>    </a:t>
            </a:r>
            <a:r>
              <a:rPr lang="ar-SA" sz="2800" dirty="0" smtClean="0"/>
              <a:t>رقم الهـــــــــــــــــــــــاتف       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SQL</a:t>
            </a:r>
            <a:r>
              <a:rPr lang="en-US" sz="2800" dirty="0" smtClean="0"/>
              <a:t>&gt; </a:t>
            </a:r>
            <a:r>
              <a:rPr lang="en-US" sz="2800" dirty="0" smtClean="0">
                <a:solidFill>
                  <a:srgbClr val="FF0000"/>
                </a:solidFill>
              </a:rPr>
              <a:t>delete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student</a:t>
            </a:r>
            <a:r>
              <a:rPr lang="en-US" sz="2800" dirty="0" smtClean="0"/>
              <a:t>  ;</a:t>
            </a:r>
          </a:p>
          <a:p>
            <a:pPr marL="0" indent="0" algn="r">
              <a:buNone/>
            </a:pPr>
            <a:r>
              <a:rPr lang="ar-SA" sz="2800" dirty="0" smtClean="0"/>
              <a:t>لقد تم الحذف </a:t>
            </a:r>
            <a:r>
              <a:rPr lang="ar-SA" sz="2800" dirty="0" smtClean="0">
                <a:solidFill>
                  <a:srgbClr val="FFFF00"/>
                </a:solidFill>
              </a:rPr>
              <a:t>كــــل البيانات </a:t>
            </a:r>
            <a:r>
              <a:rPr lang="ar-SA" sz="2800" dirty="0" smtClean="0"/>
              <a:t>بنجاح</a:t>
            </a:r>
            <a:endParaRPr lang="en-US" sz="2800" dirty="0" smtClean="0"/>
          </a:p>
          <a:p>
            <a:pPr marL="0" indent="0" algn="r">
              <a:buNone/>
            </a:pPr>
            <a:r>
              <a:rPr lang="ar-SA" sz="2800" dirty="0" smtClean="0"/>
              <a:t>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commit</a:t>
            </a:r>
            <a:r>
              <a:rPr lang="en-US" sz="2800" dirty="0" smtClean="0"/>
              <a:t>  </a:t>
            </a:r>
            <a:r>
              <a:rPr lang="ar-SA" sz="2800" dirty="0" smtClean="0"/>
              <a:t>لحفظ التعديل نستخدم الامر</a:t>
            </a:r>
          </a:p>
          <a:p>
            <a:pPr marL="0" indent="0" algn="r">
              <a:buNone/>
            </a:pPr>
            <a:r>
              <a:rPr lang="ar-SA" sz="2800" dirty="0" smtClean="0"/>
              <a:t>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Rollback</a:t>
            </a:r>
            <a:r>
              <a:rPr lang="en-US" sz="2800" dirty="0" smtClean="0"/>
              <a:t>   </a:t>
            </a:r>
            <a:r>
              <a:rPr lang="ar-SA" sz="2800" dirty="0" smtClean="0"/>
              <a:t>للتراجع عن التعديل نستخدم الامر</a:t>
            </a:r>
          </a:p>
          <a:p>
            <a:pPr marL="0" indent="0" algn="r">
              <a:buNone/>
            </a:pPr>
            <a:r>
              <a:rPr lang="en-US" sz="2600" b="1" dirty="0" smtClean="0"/>
              <a:t> .  </a:t>
            </a:r>
            <a:r>
              <a:rPr lang="en-US" sz="2600" b="1" dirty="0" smtClean="0">
                <a:solidFill>
                  <a:srgbClr val="00B0F0"/>
                </a:solidFill>
              </a:rPr>
              <a:t>T</a:t>
            </a:r>
            <a:r>
              <a:rPr lang="en-US" sz="2600" dirty="0" smtClean="0">
                <a:solidFill>
                  <a:srgbClr val="00B0F0"/>
                </a:solidFill>
              </a:rPr>
              <a:t>runcate</a:t>
            </a:r>
            <a:r>
              <a:rPr lang="ar-SA" sz="2800" dirty="0" smtClean="0"/>
              <a:t>للحفظ النهائى ولن يتراجع حتى ولو كتبت امر الرجوع  </a:t>
            </a:r>
          </a:p>
          <a:p>
            <a:pPr marL="0" indent="0">
              <a:buNone/>
            </a:pPr>
            <a:r>
              <a:rPr lang="en-US" sz="2800" dirty="0" smtClean="0"/>
              <a:t>SQL&gt;</a:t>
            </a:r>
            <a:r>
              <a:rPr lang="en-US" sz="2800" dirty="0" smtClean="0">
                <a:solidFill>
                  <a:srgbClr val="FF0000"/>
                </a:solidFill>
              </a:rPr>
              <a:t> delete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student</a:t>
            </a:r>
            <a:r>
              <a:rPr lang="en-US" sz="2800" dirty="0" smtClean="0"/>
              <a:t>  where </a:t>
            </a:r>
            <a:r>
              <a:rPr lang="en-US" sz="2800" dirty="0" err="1" smtClean="0">
                <a:solidFill>
                  <a:srgbClr val="00B050"/>
                </a:solidFill>
              </a:rPr>
              <a:t>student_number</a:t>
            </a:r>
            <a:r>
              <a:rPr lang="en-US" sz="2800" dirty="0" smtClean="0"/>
              <a:t> = 2 ;</a:t>
            </a:r>
            <a:endParaRPr lang="ar-SA" sz="2800" dirty="0" smtClean="0"/>
          </a:p>
          <a:p>
            <a:pPr marL="0" indent="0" algn="r">
              <a:buNone/>
            </a:pPr>
            <a:r>
              <a:rPr lang="ar-SA" sz="2800" dirty="0" smtClean="0"/>
              <a:t>لقد تم الحذف البيانات </a:t>
            </a:r>
            <a:r>
              <a:rPr lang="ar-SA" sz="2800" dirty="0" smtClean="0">
                <a:solidFill>
                  <a:srgbClr val="FFFF00"/>
                </a:solidFill>
              </a:rPr>
              <a:t>الخاصه الطالــب</a:t>
            </a:r>
            <a:r>
              <a:rPr lang="ar-SA" sz="2800" dirty="0" smtClean="0"/>
              <a:t> </a:t>
            </a:r>
            <a:r>
              <a:rPr lang="ar-SA" sz="2800" dirty="0" smtClean="0">
                <a:solidFill>
                  <a:srgbClr val="FFFF00"/>
                </a:solidFill>
              </a:rPr>
              <a:t>رقم 2 </a:t>
            </a:r>
            <a:r>
              <a:rPr lang="ar-SA" sz="2800" dirty="0" smtClean="0"/>
              <a:t>بنجاح </a:t>
            </a:r>
          </a:p>
          <a:p>
            <a:pPr marL="0" indent="0">
              <a:buNone/>
            </a:pPr>
            <a:endParaRPr lang="ar-SA" sz="2800" dirty="0" smtClean="0"/>
          </a:p>
          <a:p>
            <a:pPr marL="0" indent="0">
              <a:buNone/>
            </a:pPr>
            <a:r>
              <a:rPr lang="ar-SA" sz="2800" dirty="0" smtClean="0"/>
              <a:t>      </a:t>
            </a:r>
            <a:endParaRPr lang="en-US" sz="2800" dirty="0" smtClean="0"/>
          </a:p>
        </p:txBody>
      </p:sp>
      <p:sp>
        <p:nvSpPr>
          <p:cNvPr id="4" name="Down Arrow 3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8425299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0"/>
            <a:ext cx="8229600" cy="7391400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sz="4000" dirty="0"/>
              <a:t>:</a:t>
            </a:r>
            <a:r>
              <a:rPr lang="ar-SA" sz="4000" dirty="0"/>
              <a:t> </a:t>
            </a:r>
            <a:r>
              <a:rPr lang="en-US" sz="4000" i="1" dirty="0" smtClean="0">
                <a:solidFill>
                  <a:srgbClr val="0070C0"/>
                </a:solidFill>
              </a:rPr>
              <a:t>Update </a:t>
            </a:r>
            <a:r>
              <a:rPr lang="ar-SA" sz="4000" dirty="0" smtClean="0"/>
              <a:t>الأمــــــــــــــــــــــــر</a:t>
            </a:r>
            <a:r>
              <a:rPr lang="en-US" sz="4000" dirty="0" smtClean="0"/>
              <a:t>  </a:t>
            </a:r>
            <a:r>
              <a:rPr lang="en-US" sz="4000" dirty="0" smtClean="0">
                <a:solidFill>
                  <a:srgbClr val="FF0000"/>
                </a:solidFill>
              </a:rPr>
              <a:t>-</a:t>
            </a:r>
            <a:r>
              <a:rPr lang="ar-SA" sz="4000" dirty="0" smtClean="0">
                <a:solidFill>
                  <a:srgbClr val="FF0000"/>
                </a:solidFill>
              </a:rPr>
              <a:t>2</a:t>
            </a:r>
            <a:endParaRPr lang="en-US" sz="4000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ar-SA" sz="2800" i="1" dirty="0" smtClean="0"/>
              <a:t>المخزنه فى قاعدة البيانات</a:t>
            </a:r>
            <a:r>
              <a:rPr lang="en-US" sz="2800" i="1" dirty="0" smtClean="0"/>
              <a:t> </a:t>
            </a:r>
            <a:r>
              <a:rPr lang="ar-SA" sz="2800" i="1" dirty="0" smtClean="0"/>
              <a:t> لتعديل البيانات</a:t>
            </a:r>
            <a:r>
              <a:rPr lang="en-US" sz="2800" i="1" dirty="0" smtClean="0">
                <a:solidFill>
                  <a:srgbClr val="0070C0"/>
                </a:solidFill>
              </a:rPr>
              <a:t>update  </a:t>
            </a:r>
            <a:r>
              <a:rPr lang="ar-SA" sz="2800" dirty="0" smtClean="0"/>
              <a:t>يستخدم الأمـــر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 SQL&gt; </a:t>
            </a:r>
            <a:r>
              <a:rPr lang="en-US" sz="2800" dirty="0" smtClean="0">
                <a:solidFill>
                  <a:srgbClr val="FF0000"/>
                </a:solidFill>
              </a:rPr>
              <a:t>update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student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set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   </a:t>
            </a:r>
            <a:r>
              <a:rPr lang="en-US" sz="2800" dirty="0" smtClean="0"/>
              <a:t>1   </a:t>
            </a:r>
            <a:r>
              <a:rPr lang="en-US" sz="2800" dirty="0" err="1" smtClean="0"/>
              <a:t>Student_number</a:t>
            </a:r>
            <a:r>
              <a:rPr lang="en-US" sz="2800" dirty="0" smtClean="0"/>
              <a:t>    = ‘</a:t>
            </a:r>
            <a:r>
              <a:rPr lang="en-US" sz="2800" dirty="0" smtClean="0">
                <a:solidFill>
                  <a:srgbClr val="00B0F0"/>
                </a:solidFill>
              </a:rPr>
              <a:t>10</a:t>
            </a:r>
            <a:r>
              <a:rPr lang="en-US" sz="2800" dirty="0" smtClean="0"/>
              <a:t>’ ,  </a:t>
            </a:r>
          </a:p>
          <a:p>
            <a:pPr marL="0" indent="0">
              <a:buNone/>
            </a:pPr>
            <a:r>
              <a:rPr lang="en-US" sz="2800" dirty="0" smtClean="0"/>
              <a:t>   2   </a:t>
            </a:r>
            <a:r>
              <a:rPr lang="en-US" sz="2800" dirty="0" err="1" smtClean="0"/>
              <a:t>Student_name</a:t>
            </a:r>
            <a:r>
              <a:rPr lang="en-US" sz="2800" dirty="0" smtClean="0"/>
              <a:t>       =‘</a:t>
            </a:r>
            <a:r>
              <a:rPr lang="en-US" sz="2800" dirty="0" err="1" smtClean="0">
                <a:solidFill>
                  <a:srgbClr val="00B0F0"/>
                </a:solidFill>
              </a:rPr>
              <a:t>bashir</a:t>
            </a:r>
            <a:r>
              <a:rPr lang="en-US" sz="2800" dirty="0" smtClean="0"/>
              <a:t>’ ,</a:t>
            </a:r>
          </a:p>
          <a:p>
            <a:pPr marL="0" indent="0">
              <a:buNone/>
            </a:pPr>
            <a:r>
              <a:rPr lang="en-US" sz="2800" dirty="0" smtClean="0"/>
              <a:t>   3   </a:t>
            </a:r>
            <a:r>
              <a:rPr lang="en-US" sz="2800" dirty="0" err="1" smtClean="0"/>
              <a:t>Student_address</a:t>
            </a:r>
            <a:r>
              <a:rPr lang="en-US" sz="2800" dirty="0" smtClean="0"/>
              <a:t>   =‘</a:t>
            </a:r>
            <a:r>
              <a:rPr lang="en-US" sz="2800" dirty="0" err="1" smtClean="0">
                <a:solidFill>
                  <a:srgbClr val="00B0F0"/>
                </a:solidFill>
              </a:rPr>
              <a:t>khartoum</a:t>
            </a:r>
            <a:r>
              <a:rPr lang="en-US" sz="2800" dirty="0" smtClean="0"/>
              <a:t>’ ,</a:t>
            </a:r>
          </a:p>
          <a:p>
            <a:pPr marL="0" indent="0">
              <a:buNone/>
            </a:pPr>
            <a:r>
              <a:rPr lang="en-US" sz="2800" dirty="0" smtClean="0"/>
              <a:t>   4   </a:t>
            </a:r>
            <a:r>
              <a:rPr lang="en-US" sz="2800" dirty="0" err="1" smtClean="0"/>
              <a:t>Studen_phone</a:t>
            </a:r>
            <a:r>
              <a:rPr lang="en-US" sz="2800" dirty="0" smtClean="0"/>
              <a:t>      =‘</a:t>
            </a:r>
            <a:r>
              <a:rPr lang="en-US" sz="2800" dirty="0" smtClean="0">
                <a:solidFill>
                  <a:srgbClr val="00B0F0"/>
                </a:solidFill>
              </a:rPr>
              <a:t>0925077338 </a:t>
            </a:r>
            <a:r>
              <a:rPr lang="en-US" sz="2800" dirty="0" smtClean="0"/>
              <a:t>’ </a:t>
            </a:r>
          </a:p>
          <a:p>
            <a:pPr marL="0" indent="0">
              <a:buNone/>
            </a:pP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5   where </a:t>
            </a:r>
            <a:r>
              <a:rPr lang="en-US" sz="2800" dirty="0" err="1" smtClean="0">
                <a:solidFill>
                  <a:srgbClr val="FF0000"/>
                </a:solidFill>
              </a:rPr>
              <a:t>student_no</a:t>
            </a:r>
            <a:r>
              <a:rPr lang="en-US" sz="2800" dirty="0" smtClean="0">
                <a:solidFill>
                  <a:srgbClr val="FF0000"/>
                </a:solidFill>
              </a:rPr>
              <a:t> = </a:t>
            </a:r>
            <a:r>
              <a:rPr lang="en-US" sz="2800" dirty="0" smtClean="0">
                <a:solidFill>
                  <a:srgbClr val="FFFF00"/>
                </a:solidFill>
              </a:rPr>
              <a:t>3</a:t>
            </a:r>
            <a:r>
              <a:rPr lang="en-US" sz="2800" dirty="0" smtClean="0">
                <a:solidFill>
                  <a:srgbClr val="FF0000"/>
                </a:solidFill>
              </a:rPr>
              <a:t> ;</a:t>
            </a:r>
          </a:p>
          <a:p>
            <a:pPr marL="0" indent="0">
              <a:buNone/>
            </a:pPr>
            <a:r>
              <a:rPr lang="ar-SA" sz="2800" dirty="0" smtClean="0"/>
              <a:t>سيتم التعديل فقط على الطالب رقم 3 وإذا لم نكتب الشرط سيتم التعديل </a:t>
            </a:r>
          </a:p>
          <a:p>
            <a:pPr marL="0" indent="0" algn="r">
              <a:buNone/>
            </a:pPr>
            <a:r>
              <a:rPr lang="ar-SA" sz="2800" dirty="0" smtClean="0"/>
              <a:t> على كل الطلاب</a:t>
            </a:r>
          </a:p>
          <a:p>
            <a:pPr marL="0" indent="0">
              <a:buNone/>
            </a:pPr>
            <a:endParaRPr lang="ar-SA" sz="2800" dirty="0"/>
          </a:p>
          <a:p>
            <a:pPr marL="0" indent="0" algn="r">
              <a:buNone/>
            </a:pPr>
            <a:endParaRPr lang="ar-SA" sz="2800" dirty="0" smtClean="0"/>
          </a:p>
          <a:p>
            <a:pPr marL="0" indent="0" algn="r">
              <a:buNone/>
            </a:pPr>
            <a:endParaRPr lang="ar-SA" sz="2800" dirty="0"/>
          </a:p>
          <a:p>
            <a:pPr marL="0" indent="0" algn="r">
              <a:buNone/>
            </a:pPr>
            <a:endParaRPr lang="ar-SA" sz="2800" dirty="0"/>
          </a:p>
          <a:p>
            <a:pPr marL="0" indent="0" algn="r">
              <a:buNone/>
            </a:pPr>
            <a:endParaRPr lang="ar-SA" sz="2800" dirty="0" smtClean="0"/>
          </a:p>
          <a:p>
            <a:pPr marL="0" indent="0" algn="r">
              <a:buNone/>
            </a:pPr>
            <a:endParaRPr lang="ar-SA" sz="2800" dirty="0"/>
          </a:p>
          <a:p>
            <a:pPr marL="0" indent="0" algn="r">
              <a:buNone/>
            </a:pPr>
            <a:endParaRPr lang="ar-SA" sz="2800" dirty="0" smtClean="0"/>
          </a:p>
          <a:p>
            <a:pPr marL="0" indent="0" algn="r">
              <a:buNone/>
            </a:pPr>
            <a:endParaRPr lang="ar-SA" sz="2800" dirty="0"/>
          </a:p>
          <a:p>
            <a:pPr marL="0" indent="0" algn="r">
              <a:buNone/>
            </a:pPr>
            <a:endParaRPr lang="ar-SA" sz="2800" dirty="0" smtClean="0"/>
          </a:p>
          <a:p>
            <a:pPr marL="0" indent="0" algn="r">
              <a:buNone/>
            </a:pPr>
            <a:endParaRPr lang="ar-SA" sz="2800" dirty="0"/>
          </a:p>
          <a:p>
            <a:pPr marL="0" indent="0" algn="r">
              <a:buNone/>
            </a:pPr>
            <a:endParaRPr lang="en-US" sz="2800" dirty="0"/>
          </a:p>
        </p:txBody>
      </p:sp>
      <p:sp>
        <p:nvSpPr>
          <p:cNvPr id="2" name="Down Arrow 1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6459123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28600"/>
            <a:ext cx="7924800" cy="63246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dirty="0"/>
              <a:t>:</a:t>
            </a:r>
            <a:r>
              <a:rPr lang="ar-SA" sz="3600" dirty="0"/>
              <a:t> </a:t>
            </a:r>
            <a:r>
              <a:rPr lang="en-US" sz="3600" i="1" dirty="0" smtClean="0">
                <a:solidFill>
                  <a:srgbClr val="0070C0"/>
                </a:solidFill>
              </a:rPr>
              <a:t>Insert </a:t>
            </a:r>
            <a:r>
              <a:rPr lang="ar-SA" sz="3600" dirty="0" smtClean="0"/>
              <a:t>الأمــــــــــــــــــــــــر</a:t>
            </a:r>
            <a:r>
              <a:rPr lang="en-US" sz="3600" dirty="0" smtClean="0"/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-</a:t>
            </a:r>
            <a:r>
              <a:rPr lang="ar-SA" sz="3600" dirty="0" smtClean="0">
                <a:solidFill>
                  <a:srgbClr val="FF0000"/>
                </a:solidFill>
              </a:rPr>
              <a:t>3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n-US" sz="3600" dirty="0">
                <a:solidFill>
                  <a:srgbClr val="7030A0"/>
                </a:solidFill>
              </a:rPr>
              <a:t>.</a:t>
            </a:r>
            <a:r>
              <a:rPr lang="ar-SA" sz="3600" dirty="0" smtClean="0">
                <a:solidFill>
                  <a:srgbClr val="7030A0"/>
                </a:solidFill>
              </a:rPr>
              <a:t> </a:t>
            </a:r>
            <a:r>
              <a:rPr lang="ar-SA" sz="3200" dirty="0" smtClean="0"/>
              <a:t>لإدخال البيانات فى  الجدول</a:t>
            </a:r>
            <a:r>
              <a:rPr lang="en-US" sz="3200" i="1" dirty="0" smtClean="0">
                <a:solidFill>
                  <a:srgbClr val="0070C0"/>
                </a:solidFill>
              </a:rPr>
              <a:t>Insert </a:t>
            </a:r>
            <a:r>
              <a:rPr lang="ar-SA" sz="3200" dirty="0" smtClean="0"/>
              <a:t>يستخدم الأمر</a:t>
            </a:r>
            <a:r>
              <a:rPr lang="en-US" sz="3600" dirty="0" smtClean="0"/>
              <a:t> </a:t>
            </a:r>
            <a:r>
              <a:rPr lang="ar-SA" sz="3600" dirty="0" smtClean="0"/>
              <a:t> </a:t>
            </a:r>
          </a:p>
          <a:p>
            <a:pPr marL="0" indent="0" algn="r">
              <a:buNone/>
            </a:pPr>
            <a:r>
              <a:rPr lang="ar-SA" sz="3200" dirty="0" smtClean="0"/>
              <a:t>مثلأ لدينا الجدول السابق جدول الطالب ونريد إدخال البيانات </a:t>
            </a:r>
          </a:p>
          <a:p>
            <a:pPr marL="0" indent="0" algn="r">
              <a:buNone/>
            </a:pPr>
            <a:r>
              <a:rPr lang="ar-SA" sz="3200" dirty="0" smtClean="0"/>
              <a:t>هناك عدة صيغ للإدخال :</a:t>
            </a:r>
          </a:p>
          <a:p>
            <a:pPr marL="0" indent="0" algn="r">
              <a:buNone/>
            </a:pPr>
            <a:r>
              <a:rPr lang="ar-SA" sz="3200" dirty="0" smtClean="0">
                <a:solidFill>
                  <a:srgbClr val="FFFF00"/>
                </a:solidFill>
              </a:rPr>
              <a:t>الصيغه الاولـــــــــــــــــــــى :-</a:t>
            </a:r>
            <a:endParaRPr lang="ar-SA" sz="3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SQL&gt; </a:t>
            </a:r>
            <a:r>
              <a:rPr lang="en-US" sz="2800" dirty="0" smtClean="0">
                <a:solidFill>
                  <a:srgbClr val="0070C0"/>
                </a:solidFill>
              </a:rPr>
              <a:t>insert</a:t>
            </a:r>
            <a:r>
              <a:rPr lang="en-US" sz="2800" dirty="0" smtClean="0"/>
              <a:t> into </a:t>
            </a:r>
            <a:r>
              <a:rPr lang="en-US" sz="2800" dirty="0" smtClean="0">
                <a:solidFill>
                  <a:srgbClr val="FF0000"/>
                </a:solidFill>
              </a:rPr>
              <a:t>student</a:t>
            </a:r>
            <a:r>
              <a:rPr lang="en-US" sz="2800" dirty="0" smtClean="0"/>
              <a:t>  (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</a:rPr>
              <a:t>student_no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</a:rPr>
              <a:t>student_name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</a:rPr>
              <a:t>student_addrees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</a:rPr>
              <a:t>student_phone</a:t>
            </a:r>
            <a:r>
              <a:rPr lang="en-US" sz="2800" dirty="0" smtClean="0"/>
              <a:t> )  </a:t>
            </a:r>
            <a:r>
              <a:rPr lang="en-US" sz="2800" dirty="0" smtClean="0">
                <a:solidFill>
                  <a:srgbClr val="0070C0"/>
                </a:solidFill>
              </a:rPr>
              <a:t>values </a:t>
            </a:r>
            <a:r>
              <a:rPr lang="en-US" sz="2800" dirty="0" smtClean="0"/>
              <a:t>(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‘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bashir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’ 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‘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khartuom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’ 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‘0925077338’</a:t>
            </a:r>
            <a:r>
              <a:rPr lang="en-US" sz="2800" dirty="0" smtClean="0"/>
              <a:t> )</a:t>
            </a:r>
            <a:r>
              <a:rPr lang="en-US" sz="2800" dirty="0" smtClean="0">
                <a:solidFill>
                  <a:srgbClr val="0070C0"/>
                </a:solidFill>
              </a:rPr>
              <a:t> ;</a:t>
            </a:r>
            <a:endParaRPr lang="ar-SA" sz="2800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 smtClean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ar-SA" sz="1800" dirty="0"/>
          </a:p>
          <a:p>
            <a:pPr marL="0" indent="0" algn="r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2001422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629400"/>
          </a:xfrm>
        </p:spPr>
        <p:txBody>
          <a:bodyPr>
            <a:normAutofit/>
          </a:bodyPr>
          <a:lstStyle/>
          <a:p>
            <a:pPr algn="r"/>
            <a:r>
              <a:rPr lang="ar-SA" sz="3200" dirty="0" smtClean="0">
                <a:solidFill>
                  <a:srgbClr val="FFFF00"/>
                </a:solidFill>
              </a:rPr>
              <a:t>الصيغه الثانيــــــــــــــــــــــه :-</a:t>
            </a:r>
          </a:p>
          <a:p>
            <a:pPr marL="0" indent="0">
              <a:buNone/>
            </a:pPr>
            <a:r>
              <a:rPr lang="en-US" sz="3200" dirty="0" smtClean="0"/>
              <a:t>SQL&gt; </a:t>
            </a:r>
            <a:r>
              <a:rPr lang="en-US" sz="3200" dirty="0" smtClean="0">
                <a:solidFill>
                  <a:srgbClr val="0070C0"/>
                </a:solidFill>
              </a:rPr>
              <a:t>insert</a:t>
            </a:r>
            <a:r>
              <a:rPr lang="en-US" sz="3200" dirty="0" smtClean="0"/>
              <a:t> into </a:t>
            </a:r>
            <a:r>
              <a:rPr lang="en-US" sz="3200" dirty="0" smtClean="0">
                <a:solidFill>
                  <a:srgbClr val="FF0000"/>
                </a:solidFill>
              </a:rPr>
              <a:t>student</a:t>
            </a:r>
            <a:r>
              <a:rPr lang="en-US" sz="3200" dirty="0" smtClean="0"/>
              <a:t>  (</a:t>
            </a:r>
          </a:p>
          <a:p>
            <a:pPr marL="514350" indent="-514350">
              <a:buAutoNum type="arabicPlain"/>
            </a:pP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</a:rPr>
              <a:t>student_no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</a:rPr>
              <a:t>student_name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,</a:t>
            </a:r>
          </a:p>
          <a:p>
            <a:pPr marL="514350" indent="-514350">
              <a:buAutoNum type="arabicPlain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</a:rPr>
              <a:t>student_addrees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</a:rPr>
              <a:t>student_phone</a:t>
            </a:r>
            <a:r>
              <a:rPr lang="en-US" sz="3200" dirty="0" smtClean="0"/>
              <a:t>   )  </a:t>
            </a:r>
          </a:p>
          <a:p>
            <a:pPr marL="514350" indent="-514350">
              <a:buAutoNum type="arabicPlain"/>
            </a:pPr>
            <a:r>
              <a:rPr lang="en-US" sz="3200" dirty="0" smtClean="0">
                <a:solidFill>
                  <a:srgbClr val="0070C0"/>
                </a:solidFill>
              </a:rPr>
              <a:t>Values </a:t>
            </a:r>
            <a:r>
              <a:rPr lang="en-US" sz="3200" dirty="0" smtClean="0"/>
              <a:t>(  </a:t>
            </a:r>
          </a:p>
          <a:p>
            <a:pPr marL="514350" indent="-514350">
              <a:buAutoNum type="arabicPlain"/>
            </a:pPr>
            <a:r>
              <a:rPr lang="en-US" sz="3200" dirty="0" smtClean="0"/>
              <a:t>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n-US" sz="3200" dirty="0" err="1" smtClean="0">
                <a:solidFill>
                  <a:srgbClr val="92D050"/>
                </a:solidFill>
              </a:rPr>
              <a:t>student_no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</a:rPr>
              <a:t>&amp; </a:t>
            </a:r>
            <a:r>
              <a:rPr lang="en-US" sz="3200" dirty="0" err="1" smtClean="0">
                <a:solidFill>
                  <a:srgbClr val="92D050"/>
                </a:solidFill>
              </a:rPr>
              <a:t>student_name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,</a:t>
            </a:r>
          </a:p>
          <a:p>
            <a:pPr marL="514350" indent="-514350">
              <a:buAutoNum type="arabicPlain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</a:rPr>
              <a:t>&amp; </a:t>
            </a:r>
            <a:r>
              <a:rPr lang="en-US" sz="3200" dirty="0" err="1" smtClean="0">
                <a:solidFill>
                  <a:srgbClr val="92D050"/>
                </a:solidFill>
              </a:rPr>
              <a:t>student_addrees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SA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student_phone</a:t>
            </a:r>
            <a:endParaRPr lang="ar-SA" sz="32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3200" dirty="0" smtClean="0"/>
              <a:t> </a:t>
            </a:r>
            <a:r>
              <a:rPr lang="ar-SA" sz="3200" dirty="0" smtClean="0"/>
              <a:t>( </a:t>
            </a:r>
            <a:r>
              <a:rPr lang="en-US" sz="3200" dirty="0" smtClean="0"/>
              <a:t>  ;</a:t>
            </a:r>
            <a:endParaRPr lang="ar-SA" sz="3200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ar-SA" sz="3200" dirty="0" smtClean="0"/>
              <a:t>تم إدخال البيانات بنجاح </a:t>
            </a:r>
            <a:endParaRPr lang="en-US" sz="3200" dirty="0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r>
              <a:rPr lang="ar-SA" sz="3600" dirty="0" smtClean="0">
                <a:solidFill>
                  <a:srgbClr val="FFFF00"/>
                </a:solidFill>
              </a:rPr>
              <a:t>الصيغه الثالثـــــــــــــــــــــه :-</a:t>
            </a:r>
          </a:p>
          <a:p>
            <a:pPr>
              <a:buNone/>
            </a:pPr>
            <a:r>
              <a:rPr lang="en-US" sz="3600" dirty="0" smtClean="0"/>
              <a:t>SQL&gt;</a:t>
            </a:r>
            <a:r>
              <a:rPr lang="en-US" sz="3600" dirty="0" smtClean="0">
                <a:solidFill>
                  <a:srgbClr val="0070C0"/>
                </a:solidFill>
              </a:rPr>
              <a:t>insert </a:t>
            </a:r>
            <a:r>
              <a:rPr lang="en-US" sz="3600" dirty="0" smtClean="0"/>
              <a:t>into student </a:t>
            </a:r>
            <a:r>
              <a:rPr lang="en-US" sz="3600" dirty="0" smtClean="0">
                <a:solidFill>
                  <a:srgbClr val="0070C0"/>
                </a:solidFill>
              </a:rPr>
              <a:t>values </a:t>
            </a:r>
            <a:r>
              <a:rPr lang="en-US" sz="3600" dirty="0" smtClean="0"/>
              <a:t>(</a:t>
            </a:r>
          </a:p>
          <a:p>
            <a:pPr>
              <a:buNone/>
            </a:pPr>
            <a:r>
              <a:rPr lang="en-US" sz="3600" dirty="0" smtClean="0"/>
              <a:t>     1    </a:t>
            </a:r>
            <a:r>
              <a:rPr lang="en-US" sz="3600" dirty="0" smtClean="0">
                <a:solidFill>
                  <a:srgbClr val="00B050"/>
                </a:solidFill>
              </a:rPr>
              <a:t>1</a:t>
            </a:r>
            <a:r>
              <a:rPr lang="en-US" sz="3600" dirty="0" smtClean="0"/>
              <a:t> ,</a:t>
            </a:r>
          </a:p>
          <a:p>
            <a:pPr>
              <a:buNone/>
            </a:pPr>
            <a:r>
              <a:rPr lang="en-US" sz="3600" dirty="0" smtClean="0"/>
              <a:t>     2    ‘</a:t>
            </a:r>
            <a:r>
              <a:rPr lang="en-US" sz="3600" dirty="0" err="1" smtClean="0">
                <a:solidFill>
                  <a:srgbClr val="00B050"/>
                </a:solidFill>
              </a:rPr>
              <a:t>bashir</a:t>
            </a:r>
            <a:r>
              <a:rPr lang="en-US" sz="3600" dirty="0" smtClean="0"/>
              <a:t>’ ,</a:t>
            </a:r>
          </a:p>
          <a:p>
            <a:pPr>
              <a:buNone/>
            </a:pPr>
            <a:r>
              <a:rPr lang="en-US" sz="3600" dirty="0" smtClean="0"/>
              <a:t>     3    ‘</a:t>
            </a:r>
            <a:r>
              <a:rPr lang="en-US" sz="3600" dirty="0" err="1" smtClean="0">
                <a:solidFill>
                  <a:srgbClr val="00B050"/>
                </a:solidFill>
              </a:rPr>
              <a:t>khartoum</a:t>
            </a:r>
            <a:r>
              <a:rPr lang="en-US" sz="3600" dirty="0" smtClean="0"/>
              <a:t>,</a:t>
            </a:r>
          </a:p>
          <a:p>
            <a:pPr>
              <a:buNone/>
            </a:pPr>
            <a:r>
              <a:rPr lang="en-US" sz="3600" dirty="0" smtClean="0"/>
              <a:t>     4    ‘</a:t>
            </a:r>
            <a:r>
              <a:rPr lang="en-US" sz="3600" dirty="0" smtClean="0">
                <a:solidFill>
                  <a:srgbClr val="00B050"/>
                </a:solidFill>
              </a:rPr>
              <a:t>0925077338</a:t>
            </a:r>
            <a:r>
              <a:rPr lang="en-US" sz="3600" dirty="0" smtClean="0"/>
              <a:t>’</a:t>
            </a:r>
          </a:p>
          <a:p>
            <a:pPr>
              <a:buNone/>
            </a:pPr>
            <a:r>
              <a:rPr lang="en-US" sz="3600" dirty="0" smtClean="0"/>
              <a:t>     ) ;</a:t>
            </a:r>
          </a:p>
          <a:p>
            <a:pPr algn="r">
              <a:buNone/>
            </a:pPr>
            <a:r>
              <a:rPr lang="ar-SA" sz="3600" dirty="0" smtClean="0"/>
              <a:t>تم إدخال البيانات بنجاح </a:t>
            </a:r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304800"/>
            <a:ext cx="8153400" cy="5943600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en-US" sz="3200" dirty="0" smtClean="0"/>
              <a:t>:</a:t>
            </a:r>
            <a:r>
              <a:rPr lang="ar-SA" sz="3200" dirty="0" smtClean="0"/>
              <a:t> </a:t>
            </a:r>
            <a:r>
              <a:rPr lang="en-US" sz="3200" i="1" dirty="0" smtClean="0">
                <a:solidFill>
                  <a:srgbClr val="0070C0"/>
                </a:solidFill>
              </a:rPr>
              <a:t>Select </a:t>
            </a:r>
            <a:r>
              <a:rPr lang="ar-SA" sz="3200" dirty="0" smtClean="0"/>
              <a:t>الأمــــــــــــــــــــــــر</a:t>
            </a:r>
            <a:r>
              <a:rPr lang="en-US" sz="3200" dirty="0" smtClean="0"/>
              <a:t>  </a:t>
            </a:r>
            <a:r>
              <a:rPr lang="en-US" sz="3200" dirty="0" smtClean="0">
                <a:solidFill>
                  <a:srgbClr val="FF0000"/>
                </a:solidFill>
              </a:rPr>
              <a:t>-4</a:t>
            </a:r>
          </a:p>
          <a:p>
            <a:pPr marL="0" indent="0" algn="r">
              <a:buNone/>
            </a:pPr>
            <a:r>
              <a:rPr lang="ar-SA" sz="3200" dirty="0" smtClean="0"/>
              <a:t>لإسترجاع البيانات من قاعدة البيانات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Select</a:t>
            </a:r>
            <a:r>
              <a:rPr lang="en-US" sz="3200" dirty="0" smtClean="0"/>
              <a:t> </a:t>
            </a:r>
            <a:r>
              <a:rPr lang="ar-SA" sz="3200" dirty="0" smtClean="0"/>
              <a:t>يستخدم الأمر </a:t>
            </a:r>
          </a:p>
          <a:p>
            <a:pPr marL="0" indent="0" algn="r">
              <a:buNone/>
            </a:pPr>
            <a:r>
              <a:rPr lang="en-US" sz="3200" dirty="0" smtClean="0"/>
              <a:t>:</a:t>
            </a:r>
            <a:r>
              <a:rPr lang="ar-SA" sz="3200" dirty="0" smtClean="0"/>
              <a:t>وهى إما أن تكون 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FFC000"/>
                </a:solidFill>
              </a:rPr>
              <a:t>1-  selection </a:t>
            </a:r>
            <a:r>
              <a:rPr lang="en-US" sz="3200" dirty="0" smtClean="0"/>
              <a:t>select all the data</a:t>
            </a:r>
            <a:r>
              <a:rPr lang="ar-SA" sz="3200" dirty="0" smtClean="0"/>
              <a:t>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such as  </a:t>
            </a:r>
            <a:r>
              <a:rPr lang="en-US" sz="3200" dirty="0" smtClean="0">
                <a:solidFill>
                  <a:srgbClr val="FFC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200" dirty="0" smtClean="0"/>
              <a:t>SQL&gt; </a:t>
            </a:r>
            <a:r>
              <a:rPr lang="en-US" sz="3200" dirty="0" smtClean="0">
                <a:solidFill>
                  <a:srgbClr val="0070C0"/>
                </a:solidFill>
              </a:rPr>
              <a:t>select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*</a:t>
            </a:r>
            <a:r>
              <a:rPr lang="en-US" sz="3200" dirty="0" smtClean="0"/>
              <a:t> from </a:t>
            </a:r>
            <a:r>
              <a:rPr lang="en-US" sz="3200" dirty="0" smtClean="0">
                <a:solidFill>
                  <a:srgbClr val="FF0000"/>
                </a:solidFill>
              </a:rPr>
              <a:t>student</a:t>
            </a:r>
            <a:r>
              <a:rPr lang="en-US" sz="3200" dirty="0" smtClean="0"/>
              <a:t> ;</a:t>
            </a:r>
          </a:p>
          <a:p>
            <a:pPr marL="0" indent="0" algn="r">
              <a:buNone/>
            </a:pPr>
            <a:r>
              <a:rPr lang="ar-SA" sz="3200" dirty="0" smtClean="0"/>
              <a:t>إسترجاع كل بيانات الطالب . </a:t>
            </a:r>
            <a:endParaRPr lang="en-US" sz="32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FFC000"/>
                </a:solidFill>
              </a:rPr>
              <a:t>2-  projection </a:t>
            </a:r>
            <a:r>
              <a:rPr lang="en-US" sz="3200" dirty="0" smtClean="0"/>
              <a:t>select sub data</a:t>
            </a:r>
            <a:r>
              <a:rPr lang="ar-SA" sz="3200" dirty="0" smtClean="0">
                <a:solidFill>
                  <a:srgbClr val="FFC000"/>
                </a:solidFill>
              </a:rPr>
              <a:t> . </a:t>
            </a:r>
            <a:endParaRPr lang="en-US" sz="32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3200" dirty="0" smtClean="0"/>
              <a:t>SQL&gt; </a:t>
            </a:r>
            <a:r>
              <a:rPr lang="en-US" sz="3200" dirty="0" smtClean="0">
                <a:solidFill>
                  <a:srgbClr val="0070C0"/>
                </a:solidFill>
              </a:rPr>
              <a:t>select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student_name</a:t>
            </a:r>
            <a:r>
              <a:rPr lang="en-US" sz="3200" dirty="0" smtClean="0"/>
              <a:t> from </a:t>
            </a:r>
            <a:r>
              <a:rPr lang="en-US" sz="3200" dirty="0" smtClean="0">
                <a:solidFill>
                  <a:srgbClr val="FF0000"/>
                </a:solidFill>
              </a:rPr>
              <a:t>student</a:t>
            </a:r>
            <a:r>
              <a:rPr lang="en-US" sz="3200" dirty="0" smtClean="0"/>
              <a:t> ;</a:t>
            </a:r>
          </a:p>
          <a:p>
            <a:pPr marL="0" indent="0" algn="r">
              <a:buNone/>
            </a:pPr>
            <a:r>
              <a:rPr lang="ar-SA" sz="3200" dirty="0" smtClean="0"/>
              <a:t>إسترجاع   إسم الطالب </a:t>
            </a:r>
          </a:p>
          <a:p>
            <a:pPr marL="0" indent="0">
              <a:buNone/>
            </a:pPr>
            <a:endParaRPr lang="en-US" sz="32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FFC000"/>
                </a:solidFill>
              </a:rPr>
              <a:t>3-  </a:t>
            </a:r>
            <a:r>
              <a:rPr lang="en-US" sz="3200" dirty="0" err="1" smtClean="0">
                <a:solidFill>
                  <a:srgbClr val="FFC000"/>
                </a:solidFill>
              </a:rPr>
              <a:t>jon</a:t>
            </a:r>
            <a:r>
              <a:rPr lang="en-US" sz="3200" dirty="0" smtClean="0">
                <a:solidFill>
                  <a:srgbClr val="FFC000"/>
                </a:solidFill>
              </a:rPr>
              <a:t>  select </a:t>
            </a:r>
            <a:r>
              <a:rPr lang="en-US" sz="3200" dirty="0" err="1" smtClean="0"/>
              <a:t>jon</a:t>
            </a:r>
            <a:r>
              <a:rPr lang="en-US" sz="3200" dirty="0" smtClean="0"/>
              <a:t> table data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ar-SA" sz="3200" dirty="0" smtClean="0">
                <a:solidFill>
                  <a:srgbClr val="FFC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200" dirty="0" smtClean="0"/>
              <a:t>SQL&gt; </a:t>
            </a:r>
            <a:r>
              <a:rPr lang="en-US" sz="3200" dirty="0" smtClean="0">
                <a:solidFill>
                  <a:srgbClr val="0070C0"/>
                </a:solidFill>
              </a:rPr>
              <a:t>select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*</a:t>
            </a:r>
            <a:r>
              <a:rPr lang="en-US" sz="3200" dirty="0" smtClean="0"/>
              <a:t> from </a:t>
            </a:r>
            <a:r>
              <a:rPr lang="en-US" sz="3200" dirty="0" smtClean="0">
                <a:solidFill>
                  <a:srgbClr val="FF0000"/>
                </a:solidFill>
              </a:rPr>
              <a:t>student</a:t>
            </a:r>
            <a:r>
              <a:rPr lang="en-US" sz="3200" dirty="0" smtClean="0"/>
              <a:t> ;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endParaRPr lang="en-US" sz="3200" dirty="0" smtClean="0"/>
          </a:p>
          <a:p>
            <a:pPr marL="0" indent="0" algn="r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Down Arrow 4"/>
          <p:cNvSpPr/>
          <p:nvPr/>
        </p:nvSpPr>
        <p:spPr>
          <a:xfrm>
            <a:off x="193409" y="6172199"/>
            <a:ext cx="339991" cy="4242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481720"/>
      </p:ext>
    </p:extLst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608</TotalTime>
  <Words>535</Words>
  <Application>Microsoft Office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بسم الله الرحمن الرحيم</vt:lpstr>
      <vt:lpstr>   :sql كيفية كتابة اوامر لغة الإستعلام الهيكليه  Strcture qurey lanaguage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Bashir</dc:creator>
  <cp:lastModifiedBy>bashir</cp:lastModifiedBy>
  <cp:revision>180</cp:revision>
  <dcterms:created xsi:type="dcterms:W3CDTF">2015-10-12T07:30:50Z</dcterms:created>
  <dcterms:modified xsi:type="dcterms:W3CDTF">2015-10-08T05:58:20Z</dcterms:modified>
</cp:coreProperties>
</file>