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algn="ctr" rtl="1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ctr" rtl="1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ctr" rtl="1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ctr" rtl="1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ctr" rtl="1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r" defTabSz="914400" rtl="1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r" defTabSz="914400" rtl="1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r" defTabSz="914400" rtl="1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r" defTabSz="914400" rtl="1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321900"/>
    <a:srgbClr val="FF6600"/>
    <a:srgbClr val="990000"/>
    <a:srgbClr val="003366"/>
    <a:srgbClr val="666633"/>
    <a:srgbClr val="CC66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9" autoAdjust="0"/>
    <p:restoredTop sz="96712" autoAdjust="0"/>
  </p:normalViewPr>
  <p:slideViewPr>
    <p:cSldViewPr>
      <p:cViewPr varScale="1">
        <p:scale>
          <a:sx n="70" d="100"/>
          <a:sy n="70" d="100"/>
        </p:scale>
        <p:origin x="4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fld id="{60C58A58-69B7-4259-9DD7-E57604DBAB48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19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5" name="Arc 2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6" name="Arc 3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7" name="Arc 4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8D6A0-BF9A-4A5E-9F35-03AD4068D7D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29365"/>
      </p:ext>
    </p:extLst>
  </p:cSld>
  <p:clrMapOvr>
    <a:masterClrMapping/>
  </p:clrMapOvr>
  <p:transition spd="med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1FD4FB-DED1-4B04-8CE3-8C990D8E85C4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05669"/>
      </p:ext>
    </p:extLst>
  </p:cSld>
  <p:clrMapOvr>
    <a:masterClrMapping/>
  </p:clrMapOvr>
  <p:transition spd="med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7B03CE-9F48-4ADD-ADEA-1DB5229EE7B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21005"/>
      </p:ext>
    </p:extLst>
  </p:cSld>
  <p:clrMapOvr>
    <a:masterClrMapping/>
  </p:clrMapOvr>
  <p:transition spd="med"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77724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116858-277E-455F-96C9-0B5B2F1588B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56646"/>
      </p:ext>
    </p:extLst>
  </p:cSld>
  <p:clrMapOvr>
    <a:masterClrMapping/>
  </p:clrMapOvr>
  <p:transition spd="med"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11DD0D-F1D8-46B0-93BA-05F703CA94FA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57206"/>
      </p:ext>
    </p:extLst>
  </p:cSld>
  <p:clrMapOvr>
    <a:masterClrMapping/>
  </p:clrMapOvr>
  <p:transition spd="med"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lvl="0"/>
            <a:endParaRPr lang="ar-EG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8F4322-A18D-4B43-BACD-52B9E0855BEA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25985"/>
      </p:ext>
    </p:extLst>
  </p:cSld>
  <p:clrMapOvr>
    <a:masterClrMapping/>
  </p:clrMapOvr>
  <p:transition spd="med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2FFF69-0C93-46FF-8C54-2C8A158691B5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78078"/>
      </p:ext>
    </p:extLst>
  </p:cSld>
  <p:clrMapOvr>
    <a:masterClrMapping/>
  </p:clrMapOvr>
  <p:transition spd="med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98D850-EC70-4EC5-A736-38A5AECD574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85654"/>
      </p:ext>
    </p:extLst>
  </p:cSld>
  <p:clrMapOvr>
    <a:masterClrMapping/>
  </p:clrMapOvr>
  <p:transition spd="med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CB8042-8BDD-4816-B8F5-B7EC28C952A3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06470"/>
      </p:ext>
    </p:extLst>
  </p:cSld>
  <p:clrMapOvr>
    <a:masterClrMapping/>
  </p:clrMapOvr>
  <p:transition spd="med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B8A854-8710-4525-A1F8-A20ECF02E06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8835"/>
      </p:ext>
    </p:extLst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369802-00BE-4615-BF3D-39238401ABD0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54735"/>
      </p:ext>
    </p:extLst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3835A2-2D6B-4F3F-B8E7-AD8601E8B642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64821"/>
      </p:ext>
    </p:extLst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328B4-218F-46FD-931D-433D0573214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58149"/>
      </p:ext>
    </p:extLst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D1BD52-4247-4F04-ACF4-E919E39E3932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97580"/>
      </p:ext>
    </p:extLst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2" name="Arc 2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3" name="Arc 3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4" name="Arc 4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E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>
              <a:defRPr sz="1400" b="0" smtClean="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rtl="0">
              <a:defRPr sz="1400" b="0" smtClean="0">
                <a:effectLst/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rtl="0">
              <a:defRPr sz="14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EC26D5F-92E3-4DCE-80D7-F0E4D90F33D2}" type="slidenum">
              <a:rPr lang="ar-SA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ransition spd="med">
    <p:zoom dir="in"/>
  </p:transition>
  <p:txStyles>
    <p:titleStyle>
      <a:lvl1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1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r" rtl="1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5" name="Rectangle 5"/>
          <p:cNvSpPr>
            <a:spLocks noChangeArrowheads="1"/>
          </p:cNvSpPr>
          <p:nvPr/>
        </p:nvSpPr>
        <p:spPr bwMode="auto">
          <a:xfrm>
            <a:off x="1042988" y="476250"/>
            <a:ext cx="691197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44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44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15046" name="Rectangle 6"/>
          <p:cNvSpPr>
            <a:spLocks noChangeArrowheads="1"/>
          </p:cNvSpPr>
          <p:nvPr/>
        </p:nvSpPr>
        <p:spPr bwMode="auto">
          <a:xfrm>
            <a:off x="1619250" y="1989138"/>
            <a:ext cx="5976938" cy="792162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4400">
                <a:solidFill>
                  <a:schemeClr val="tx2"/>
                </a:solidFill>
                <a:cs typeface="PT Bold Heading" pitchFamily="2" charset="-78"/>
              </a:rPr>
              <a:t>1. تشطيب الحوائط والاسقف</a:t>
            </a:r>
            <a:endParaRPr lang="en-US" sz="44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15047" name="Rectangle 7"/>
          <p:cNvSpPr>
            <a:spLocks noChangeArrowheads="1"/>
          </p:cNvSpPr>
          <p:nvPr/>
        </p:nvSpPr>
        <p:spPr bwMode="auto">
          <a:xfrm>
            <a:off x="4932363" y="2924175"/>
            <a:ext cx="3960812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ar-EG" sz="4000" u="sng">
                <a:solidFill>
                  <a:schemeClr val="tx2"/>
                </a:solidFill>
              </a:rPr>
              <a:t>اولا: البياض </a:t>
            </a:r>
            <a:r>
              <a:rPr lang="en-US" sz="4000" u="sng">
                <a:solidFill>
                  <a:schemeClr val="tx2"/>
                </a:solidFill>
              </a:rPr>
              <a:t>Plaster</a:t>
            </a:r>
          </a:p>
        </p:txBody>
      </p:sp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107950" y="2924175"/>
            <a:ext cx="4535488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ar-EG" sz="4000" u="sng">
                <a:solidFill>
                  <a:schemeClr val="tx2"/>
                </a:solidFill>
              </a:rPr>
              <a:t>ثانيا: الكسوات </a:t>
            </a:r>
            <a:r>
              <a:rPr lang="en-US" sz="4000" u="sng">
                <a:solidFill>
                  <a:schemeClr val="tx2"/>
                </a:solidFill>
              </a:rPr>
              <a:t>Veneers</a:t>
            </a:r>
          </a:p>
        </p:txBody>
      </p:sp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611188" y="4292600"/>
            <a:ext cx="8064500" cy="7921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ar-EG" sz="4400">
                <a:solidFill>
                  <a:schemeClr val="tx2"/>
                </a:solidFill>
                <a:cs typeface="PT Bold Heading" pitchFamily="2" charset="-78"/>
              </a:rPr>
              <a:t>2. تشطيب الارضيات </a:t>
            </a:r>
            <a:r>
              <a:rPr lang="en-US" sz="4400">
                <a:solidFill>
                  <a:schemeClr val="tx2"/>
                </a:solidFill>
                <a:cs typeface="PT Bold Heading" pitchFamily="2" charset="-78"/>
              </a:rPr>
              <a:t>Floor Finishes</a:t>
            </a:r>
          </a:p>
        </p:txBody>
      </p:sp>
      <p:sp>
        <p:nvSpPr>
          <p:cNvPr id="215050" name="Rectangle 10"/>
          <p:cNvSpPr>
            <a:spLocks noChangeArrowheads="1"/>
          </p:cNvSpPr>
          <p:nvPr/>
        </p:nvSpPr>
        <p:spPr bwMode="auto">
          <a:xfrm>
            <a:off x="1187450" y="5514975"/>
            <a:ext cx="6985000" cy="79375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ar-EG" sz="4400">
                <a:solidFill>
                  <a:schemeClr val="tx2"/>
                </a:solidFill>
                <a:cs typeface="PT Bold Heading" pitchFamily="2" charset="-78"/>
              </a:rPr>
              <a:t>3. البويات (الدهانات) </a:t>
            </a:r>
            <a:r>
              <a:rPr lang="en-US" sz="4400">
                <a:solidFill>
                  <a:schemeClr val="tx2"/>
                </a:solidFill>
                <a:cs typeface="PT Bold Heading" pitchFamily="2" charset="-78"/>
              </a:rPr>
              <a:t>Paintings</a:t>
            </a:r>
          </a:p>
        </p:txBody>
      </p:sp>
    </p:spTree>
  </p:cSld>
  <p:clrMapOvr>
    <a:masterClrMapping/>
  </p:clrMapOvr>
  <p:transition spd="med"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979613" y="188913"/>
            <a:ext cx="51117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4261" name="Rectangle 5"/>
          <p:cNvSpPr>
            <a:spLocks noChangeArrowheads="1"/>
          </p:cNvSpPr>
          <p:nvPr/>
        </p:nvSpPr>
        <p:spPr bwMode="auto">
          <a:xfrm>
            <a:off x="5795963" y="765175"/>
            <a:ext cx="2809875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طبقه الظهاره: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8458200" y="765175"/>
            <a:ext cx="36195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3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4263" name="Rectangle 7"/>
          <p:cNvSpPr>
            <a:spLocks noChangeArrowheads="1"/>
          </p:cNvSpPr>
          <p:nvPr/>
        </p:nvSpPr>
        <p:spPr bwMode="auto">
          <a:xfrm>
            <a:off x="755650" y="2205038"/>
            <a:ext cx="81375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/>
              <a:t>توضع طبقه الظهاره فوق طبقه البطانه بسمك ½ سم.</a:t>
            </a:r>
            <a:endParaRPr lang="en-US" sz="3200" b="0"/>
          </a:p>
        </p:txBody>
      </p:sp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250825" y="2924175"/>
            <a:ext cx="86423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chemeClr val="tx2"/>
                </a:solidFill>
              </a:rPr>
              <a:t>تفرد باستخدام </a:t>
            </a:r>
            <a:r>
              <a:rPr lang="ar-EG" sz="3200" b="0" u="sng">
                <a:solidFill>
                  <a:schemeClr val="tx2"/>
                </a:solidFill>
              </a:rPr>
              <a:t>المحاره</a:t>
            </a:r>
            <a:r>
              <a:rPr lang="ar-EG" sz="3200" b="0">
                <a:solidFill>
                  <a:schemeClr val="tx2"/>
                </a:solidFill>
              </a:rPr>
              <a:t> و</a:t>
            </a:r>
            <a:r>
              <a:rPr lang="ar-EG" sz="3200" b="0" u="sng">
                <a:solidFill>
                  <a:schemeClr val="tx2"/>
                </a:solidFill>
              </a:rPr>
              <a:t>الطالوش</a:t>
            </a:r>
            <a:r>
              <a:rPr lang="ar-EG" sz="3200" b="0">
                <a:solidFill>
                  <a:schemeClr val="tx2"/>
                </a:solidFill>
              </a:rPr>
              <a:t> وتدرع </a:t>
            </a:r>
            <a:r>
              <a:rPr lang="ar-EG" sz="3200" b="0" u="sng">
                <a:solidFill>
                  <a:schemeClr val="tx2"/>
                </a:solidFill>
              </a:rPr>
              <a:t>بالقده</a:t>
            </a:r>
            <a:r>
              <a:rPr lang="ar-EG" sz="3200" b="0">
                <a:solidFill>
                  <a:schemeClr val="tx2"/>
                </a:solidFill>
              </a:rPr>
              <a:t> ثم تخشن بالمحاره.</a:t>
            </a:r>
            <a:endParaRPr lang="en-US" sz="3200" b="0">
              <a:solidFill>
                <a:schemeClr val="tx2"/>
              </a:solidFill>
            </a:endParaRPr>
          </a:p>
        </p:txBody>
      </p:sp>
      <p:sp>
        <p:nvSpPr>
          <p:cNvPr id="224265" name="Rectangle 9"/>
          <p:cNvSpPr>
            <a:spLocks noChangeArrowheads="1"/>
          </p:cNvSpPr>
          <p:nvPr/>
        </p:nvSpPr>
        <p:spPr bwMode="auto">
          <a:xfrm>
            <a:off x="250825" y="3933825"/>
            <a:ext cx="86423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chemeClr val="accent1"/>
                </a:solidFill>
              </a:rPr>
              <a:t>تترك مسافه اسفل الحائط بارتفاع 15 سم بدون بياض لتركيب الوزرات بعد تركيب الارضيات.</a:t>
            </a:r>
            <a:endParaRPr lang="en-US" sz="3200" b="0">
              <a:solidFill>
                <a:schemeClr val="accent1"/>
              </a:solidFill>
            </a:endParaRPr>
          </a:p>
        </p:txBody>
      </p:sp>
      <p:pic>
        <p:nvPicPr>
          <p:cNvPr id="22426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78385">
            <a:off x="539750" y="4365625"/>
            <a:ext cx="3211513" cy="165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</p:pic>
      <p:sp>
        <p:nvSpPr>
          <p:cNvPr id="224267" name="Rectangle 11"/>
          <p:cNvSpPr>
            <a:spLocks noChangeArrowheads="1"/>
          </p:cNvSpPr>
          <p:nvPr/>
        </p:nvSpPr>
        <p:spPr bwMode="auto">
          <a:xfrm>
            <a:off x="2268538" y="6092825"/>
            <a:ext cx="199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EG" b="0">
                <a:solidFill>
                  <a:srgbClr val="CC6600"/>
                </a:solidFill>
                <a:cs typeface="PT Bold Heading" pitchFamily="2" charset="-78"/>
              </a:rPr>
              <a:t>المحاره والطالوش</a:t>
            </a:r>
            <a:endParaRPr lang="en-US" b="0">
              <a:solidFill>
                <a:srgbClr val="CC6600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1979613" y="188913"/>
            <a:ext cx="51117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1042988" y="765175"/>
            <a:ext cx="7562850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علاقه طبقات البياض باعمال النجاره والكهرباء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5286" name="Rectangle 6"/>
          <p:cNvSpPr>
            <a:spLocks noChangeArrowheads="1"/>
          </p:cNvSpPr>
          <p:nvPr/>
        </p:nvSpPr>
        <p:spPr bwMode="auto">
          <a:xfrm>
            <a:off x="8458200" y="765175"/>
            <a:ext cx="36195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endParaRPr lang="ar-EG" sz="3600">
              <a:solidFill>
                <a:schemeClr val="accent1"/>
              </a:solidFill>
            </a:endParaRPr>
          </a:p>
        </p:txBody>
      </p:sp>
      <p:sp>
        <p:nvSpPr>
          <p:cNvPr id="225287" name="Rectangle 7"/>
          <p:cNvSpPr>
            <a:spLocks noChangeArrowheads="1"/>
          </p:cNvSpPr>
          <p:nvPr/>
        </p:nvSpPr>
        <p:spPr bwMode="auto">
          <a:xfrm>
            <a:off x="323850" y="1484313"/>
            <a:ext cx="856932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/>
              <a:t>تركب حلوق الابواب والشبابيك بمجرد الانتهاء من عمل البؤج والاوتار لطبقه </a:t>
            </a:r>
            <a:r>
              <a:rPr lang="ar-EG" sz="3200" b="0" u="sng"/>
              <a:t>البطانه</a:t>
            </a:r>
            <a:r>
              <a:rPr lang="ar-EG" sz="3200" b="0"/>
              <a:t>.</a:t>
            </a:r>
            <a:endParaRPr lang="en-US" sz="3200" b="0"/>
          </a:p>
        </p:txBody>
      </p:sp>
      <p:sp>
        <p:nvSpPr>
          <p:cNvPr id="225288" name="Rectangle 8"/>
          <p:cNvSpPr>
            <a:spLocks noChangeArrowheads="1"/>
          </p:cNvSpPr>
          <p:nvPr/>
        </p:nvSpPr>
        <p:spPr bwMode="auto">
          <a:xfrm>
            <a:off x="755650" y="2565400"/>
            <a:ext cx="8137525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chemeClr val="tx2"/>
                </a:solidFill>
              </a:rPr>
              <a:t>تثبت الحلوق بكانات حديديه بالحوائط بحيث يكون وجهها على بعد 2 سم من الحوائط.</a:t>
            </a:r>
            <a:endParaRPr lang="en-US" sz="3200" b="0">
              <a:solidFill>
                <a:schemeClr val="tx2"/>
              </a:solidFill>
            </a:endParaRPr>
          </a:p>
        </p:txBody>
      </p:sp>
      <p:sp>
        <p:nvSpPr>
          <p:cNvPr id="225289" name="Rectangle 9"/>
          <p:cNvSpPr>
            <a:spLocks noChangeArrowheads="1"/>
          </p:cNvSpPr>
          <p:nvPr/>
        </p:nvSpPr>
        <p:spPr bwMode="auto">
          <a:xfrm>
            <a:off x="755650" y="3573463"/>
            <a:ext cx="81375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chemeClr val="accent1"/>
                </a:solidFill>
              </a:rPr>
              <a:t>ويساعد على ذلك وضع الدفينه الخشبيه خلف الحلق.</a:t>
            </a:r>
            <a:endParaRPr lang="en-US" sz="3200" b="0">
              <a:solidFill>
                <a:schemeClr val="accent1"/>
              </a:solidFill>
            </a:endParaRPr>
          </a:p>
        </p:txBody>
      </p:sp>
      <p:sp>
        <p:nvSpPr>
          <p:cNvPr id="225290" name="Rectangle 10"/>
          <p:cNvSpPr>
            <a:spLocks noChangeArrowheads="1"/>
          </p:cNvSpPr>
          <p:nvPr/>
        </p:nvSpPr>
        <p:spPr bwMode="auto">
          <a:xfrm>
            <a:off x="179388" y="4868863"/>
            <a:ext cx="8713787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rgbClr val="FF6600"/>
                </a:solidFill>
              </a:rPr>
              <a:t>تركب جميع مواسير الكهرباء والبواتات وعلب المفاتيح الكهربائيه قبل طبقه الظهاره.</a:t>
            </a:r>
            <a:endParaRPr lang="en-US" sz="3200" b="0">
              <a:solidFill>
                <a:srgbClr val="FF6600"/>
              </a:solidFill>
            </a:endParaRPr>
          </a:p>
        </p:txBody>
      </p:sp>
      <p:sp>
        <p:nvSpPr>
          <p:cNvPr id="225291" name="Rectangle 11"/>
          <p:cNvSpPr>
            <a:spLocks noChangeArrowheads="1"/>
          </p:cNvSpPr>
          <p:nvPr/>
        </p:nvSpPr>
        <p:spPr bwMode="auto">
          <a:xfrm>
            <a:off x="755650" y="4221163"/>
            <a:ext cx="81375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rgbClr val="CC6600"/>
                </a:solidFill>
              </a:rPr>
              <a:t>تركب برور الابواب والشبابيك بعد طبقه الظهاره.</a:t>
            </a:r>
            <a:endParaRPr lang="en-US" sz="3200" b="0">
              <a:solidFill>
                <a:srgbClr val="CC6600"/>
              </a:solidFill>
            </a:endParaRPr>
          </a:p>
        </p:txBody>
      </p:sp>
      <p:sp>
        <p:nvSpPr>
          <p:cNvPr id="225292" name="Rectangle 12"/>
          <p:cNvSpPr>
            <a:spLocks noChangeArrowheads="1"/>
          </p:cNvSpPr>
          <p:nvPr/>
        </p:nvSpPr>
        <p:spPr bwMode="auto">
          <a:xfrm>
            <a:off x="179388" y="5876925"/>
            <a:ext cx="871378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rgbClr val="CC0000"/>
                </a:solidFill>
              </a:rPr>
              <a:t>بعد طبقه الظهاره تركب الوزرات والكرانيش واغطيه البواتات والمفاتيح والبرايز.</a:t>
            </a:r>
            <a:endParaRPr lang="en-US" sz="3200" b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11" name="Rectangle 7"/>
          <p:cNvSpPr>
            <a:spLocks noChangeArrowheads="1"/>
          </p:cNvSpPr>
          <p:nvPr/>
        </p:nvSpPr>
        <p:spPr bwMode="auto">
          <a:xfrm>
            <a:off x="2916238" y="22050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1. بياض التخشين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Lime Plaster</a:t>
            </a:r>
          </a:p>
        </p:txBody>
      </p:sp>
      <p:sp>
        <p:nvSpPr>
          <p:cNvPr id="226312" name="Rectangle 8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6313" name="Rectangle 9"/>
          <p:cNvSpPr>
            <a:spLocks noChangeArrowheads="1"/>
          </p:cNvSpPr>
          <p:nvPr/>
        </p:nvSpPr>
        <p:spPr bwMode="auto">
          <a:xfrm>
            <a:off x="323850" y="2924175"/>
            <a:ext cx="86407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/>
            <a:r>
              <a:rPr lang="ar-EG" sz="2800">
                <a:solidFill>
                  <a:schemeClr val="tx2"/>
                </a:solidFill>
              </a:rPr>
              <a:t>يعمل بعد طبقه الطرطشه ومكوناته </a:t>
            </a:r>
            <a:r>
              <a:rPr lang="ar-EG" sz="2800" u="sng">
                <a:solidFill>
                  <a:schemeClr val="tx2"/>
                </a:solidFill>
              </a:rPr>
              <a:t>الاسمنت </a:t>
            </a:r>
            <a:r>
              <a:rPr lang="ar-EG" sz="2800">
                <a:solidFill>
                  <a:schemeClr val="tx2"/>
                </a:solidFill>
              </a:rPr>
              <a:t>و</a:t>
            </a:r>
            <a:r>
              <a:rPr lang="ar-EG" sz="2800" u="sng">
                <a:solidFill>
                  <a:schemeClr val="tx2"/>
                </a:solidFill>
              </a:rPr>
              <a:t>الجير</a:t>
            </a:r>
            <a:r>
              <a:rPr lang="ar-EG" sz="2800">
                <a:solidFill>
                  <a:schemeClr val="tx2"/>
                </a:solidFill>
              </a:rPr>
              <a:t> و</a:t>
            </a:r>
            <a:r>
              <a:rPr lang="ar-EG" sz="2800" u="sng">
                <a:solidFill>
                  <a:schemeClr val="tx2"/>
                </a:solidFill>
              </a:rPr>
              <a:t>الرمل</a:t>
            </a:r>
            <a:r>
              <a:rPr lang="ar-EG" sz="2800">
                <a:solidFill>
                  <a:schemeClr val="tx2"/>
                </a:solidFill>
              </a:rPr>
              <a:t> بنسبه 1: 2: 6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6314" name="Rectangle 10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pic>
        <p:nvPicPr>
          <p:cNvPr id="226315" name="Picture 11" descr="بياض التخشي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789363"/>
            <a:ext cx="3095625" cy="266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316" name="Picture 12" descr="Inside detail, Lime Plaster بياض تخشي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789363"/>
            <a:ext cx="4346575" cy="268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2. بياض المصيص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Gypsum Plaster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7334" name="Rectangle 6"/>
          <p:cNvSpPr>
            <a:spLocks noChangeArrowheads="1"/>
          </p:cNvSpPr>
          <p:nvPr/>
        </p:nvSpPr>
        <p:spPr bwMode="auto">
          <a:xfrm>
            <a:off x="2339975" y="2636838"/>
            <a:ext cx="662463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مكون من الثلاث طبقات : طرطشه وبطانه وظهاره.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7335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7338" name="Rectangle 10"/>
          <p:cNvSpPr>
            <a:spLocks noChangeArrowheads="1"/>
          </p:cNvSpPr>
          <p:nvPr/>
        </p:nvSpPr>
        <p:spPr bwMode="auto">
          <a:xfrm>
            <a:off x="2987675" y="3141663"/>
            <a:ext cx="597693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البطانه تتكون من </a:t>
            </a:r>
            <a:r>
              <a:rPr lang="ar-EG" sz="2800" u="sng">
                <a:solidFill>
                  <a:schemeClr val="tx2"/>
                </a:solidFill>
              </a:rPr>
              <a:t>جير</a:t>
            </a:r>
            <a:r>
              <a:rPr lang="ar-EG" sz="2800">
                <a:solidFill>
                  <a:schemeClr val="tx2"/>
                </a:solidFill>
              </a:rPr>
              <a:t> و</a:t>
            </a:r>
            <a:r>
              <a:rPr lang="ar-EG" sz="2800" u="sng">
                <a:solidFill>
                  <a:schemeClr val="tx2"/>
                </a:solidFill>
              </a:rPr>
              <a:t>رمل</a:t>
            </a:r>
            <a:r>
              <a:rPr lang="ar-EG" sz="2800">
                <a:solidFill>
                  <a:schemeClr val="tx2"/>
                </a:solidFill>
              </a:rPr>
              <a:t> و</a:t>
            </a:r>
            <a:r>
              <a:rPr lang="ar-EG" sz="2800" u="sng">
                <a:solidFill>
                  <a:schemeClr val="tx2"/>
                </a:solidFill>
              </a:rPr>
              <a:t>اسمنت</a:t>
            </a:r>
            <a:r>
              <a:rPr lang="ar-EG" sz="2800">
                <a:solidFill>
                  <a:schemeClr val="tx2"/>
                </a:solidFill>
              </a:rPr>
              <a:t>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7339" name="Rectangle 11"/>
          <p:cNvSpPr>
            <a:spLocks noChangeArrowheads="1"/>
          </p:cNvSpPr>
          <p:nvPr/>
        </p:nvSpPr>
        <p:spPr bwMode="auto">
          <a:xfrm>
            <a:off x="2987675" y="3644900"/>
            <a:ext cx="597693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الظهاره مكونه من </a:t>
            </a:r>
            <a:r>
              <a:rPr lang="ar-EG" sz="2800" u="sng">
                <a:solidFill>
                  <a:schemeClr val="tx2"/>
                </a:solidFill>
              </a:rPr>
              <a:t>جبس المصيص</a:t>
            </a:r>
            <a:r>
              <a:rPr lang="ar-EG" sz="2800">
                <a:solidFill>
                  <a:schemeClr val="tx2"/>
                </a:solidFill>
              </a:rPr>
              <a:t>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7340" name="Rectangle 12"/>
          <p:cNvSpPr>
            <a:spLocks noChangeArrowheads="1"/>
          </p:cNvSpPr>
          <p:nvPr/>
        </p:nvSpPr>
        <p:spPr bwMode="auto">
          <a:xfrm>
            <a:off x="2987675" y="4149725"/>
            <a:ext cx="597693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عاده يستخدم لبياض الاسقف الداخليه.</a:t>
            </a:r>
            <a:endParaRPr lang="en-US" sz="2800">
              <a:solidFill>
                <a:schemeClr val="tx2"/>
              </a:solidFill>
            </a:endParaRPr>
          </a:p>
        </p:txBody>
      </p:sp>
      <p:pic>
        <p:nvPicPr>
          <p:cNvPr id="227342" name="Picture 14" descr="gypsum plaster1 بياض مصي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4724400"/>
            <a:ext cx="2663825" cy="199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343" name="Picture 15" descr="gypsum plaster2 بياض مصي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57563"/>
            <a:ext cx="3024188" cy="226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7344" name="AutoShape 16"/>
          <p:cNvSpPr>
            <a:spLocks noChangeArrowheads="1"/>
          </p:cNvSpPr>
          <p:nvPr/>
        </p:nvSpPr>
        <p:spPr bwMode="auto">
          <a:xfrm>
            <a:off x="250825" y="4868863"/>
            <a:ext cx="576263" cy="1655762"/>
          </a:xfrm>
          <a:prstGeom prst="curvedRightArrow">
            <a:avLst>
              <a:gd name="adj1" fmla="val 57465"/>
              <a:gd name="adj2" fmla="val 114931"/>
              <a:gd name="adj3" fmla="val 33333"/>
            </a:avLst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7345" name="Rectangle 17"/>
          <p:cNvSpPr>
            <a:spLocks noChangeArrowheads="1"/>
          </p:cNvSpPr>
          <p:nvPr/>
        </p:nvSpPr>
        <p:spPr bwMode="auto">
          <a:xfrm>
            <a:off x="611188" y="6021388"/>
            <a:ext cx="295275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None/>
            </a:pPr>
            <a:r>
              <a:rPr lang="ar-EG" sz="2000">
                <a:solidFill>
                  <a:schemeClr val="tx2"/>
                </a:solidFill>
              </a:rPr>
              <a:t>تخربش البطانه لاستقبال الظهاره</a:t>
            </a:r>
            <a:endParaRPr lang="en-US" sz="20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3. بياض على خشب بغدادلى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Plaster on Wood Lath</a:t>
            </a:r>
          </a:p>
        </p:txBody>
      </p:sp>
      <p:sp>
        <p:nvSpPr>
          <p:cNvPr id="228357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684213" y="2781300"/>
            <a:ext cx="82804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طبقه الظهاره مكونه ايضا من </a:t>
            </a:r>
            <a:r>
              <a:rPr lang="ar-EG" sz="2800" u="sng">
                <a:solidFill>
                  <a:schemeClr val="tx2"/>
                </a:solidFill>
              </a:rPr>
              <a:t>الجبس</a:t>
            </a:r>
            <a:r>
              <a:rPr lang="ar-EG" sz="2800">
                <a:solidFill>
                  <a:schemeClr val="tx2"/>
                </a:solidFill>
              </a:rPr>
              <a:t>، ولكن يجهز الخشب البغدادلى بمونه </a:t>
            </a:r>
            <a:r>
              <a:rPr lang="ar-EG" sz="2800" u="sng">
                <a:solidFill>
                  <a:schemeClr val="tx2"/>
                </a:solidFill>
              </a:rPr>
              <a:t>الاسمنت والرمل والجير</a:t>
            </a:r>
            <a:r>
              <a:rPr lang="ar-EG" sz="2800">
                <a:solidFill>
                  <a:schemeClr val="tx2"/>
                </a:solidFill>
              </a:rPr>
              <a:t> قبل وضع طبقه الظهاره عليه.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8359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pic>
        <p:nvPicPr>
          <p:cNvPr id="228361" name="Picture 9" descr="بياض على خشب بغدادلى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89363"/>
            <a:ext cx="1419225" cy="270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364" name="Picture 12" descr="1بياض على خشب بغدادل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789363"/>
            <a:ext cx="2051050" cy="273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365" name="Picture 13" descr="بياض على خشب بغدادلى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338" y="3789363"/>
            <a:ext cx="3273425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8366" name="AutoShape 14"/>
          <p:cNvSpPr>
            <a:spLocks noChangeArrowheads="1"/>
          </p:cNvSpPr>
          <p:nvPr/>
        </p:nvSpPr>
        <p:spPr bwMode="auto">
          <a:xfrm flipH="1" flipV="1">
            <a:off x="7524750" y="3716338"/>
            <a:ext cx="649288" cy="10795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</p:spTree>
  </p:cSld>
  <p:clrMapOvr>
    <a:masterClrMapping/>
  </p:clrMapOvr>
  <p:transition spd="med"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0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4. بياض الموريتا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Morita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9381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9382" name="Rectangle 6"/>
          <p:cNvSpPr>
            <a:spLocks noChangeArrowheads="1"/>
          </p:cNvSpPr>
          <p:nvPr/>
        </p:nvSpPr>
        <p:spPr bwMode="auto">
          <a:xfrm>
            <a:off x="684213" y="2924175"/>
            <a:ext cx="82804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تتكون بطانته من </a:t>
            </a:r>
            <a:r>
              <a:rPr lang="ar-EG" sz="2800" u="sng">
                <a:solidFill>
                  <a:schemeClr val="tx2"/>
                </a:solidFill>
              </a:rPr>
              <a:t>الاسمنت</a:t>
            </a:r>
            <a:r>
              <a:rPr lang="ar-EG" sz="2800">
                <a:solidFill>
                  <a:schemeClr val="tx2"/>
                </a:solidFill>
              </a:rPr>
              <a:t> و</a:t>
            </a:r>
            <a:r>
              <a:rPr lang="ar-EG" sz="2800" u="sng">
                <a:solidFill>
                  <a:schemeClr val="tx2"/>
                </a:solidFill>
              </a:rPr>
              <a:t>الرمل</a:t>
            </a:r>
            <a:r>
              <a:rPr lang="ar-EG" sz="2800">
                <a:solidFill>
                  <a:schemeClr val="tx2"/>
                </a:solidFill>
              </a:rPr>
              <a:t> </a:t>
            </a:r>
            <a:r>
              <a:rPr lang="ar-EG" sz="2800" u="sng">
                <a:solidFill>
                  <a:schemeClr val="tx2"/>
                </a:solidFill>
              </a:rPr>
              <a:t>وماء الجير السلطانى</a:t>
            </a:r>
            <a:r>
              <a:rPr lang="ar-EG" sz="2800">
                <a:solidFill>
                  <a:schemeClr val="tx2"/>
                </a:solidFill>
              </a:rPr>
              <a:t>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9383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9384" name="Rectangle 8"/>
          <p:cNvSpPr>
            <a:spLocks noChangeArrowheads="1"/>
          </p:cNvSpPr>
          <p:nvPr/>
        </p:nvSpPr>
        <p:spPr bwMode="auto">
          <a:xfrm>
            <a:off x="684213" y="3644900"/>
            <a:ext cx="82804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والظهاره مكونه من </a:t>
            </a:r>
            <a:r>
              <a:rPr lang="ar-EG" sz="2800" u="sng">
                <a:solidFill>
                  <a:schemeClr val="tx2"/>
                </a:solidFill>
              </a:rPr>
              <a:t>الموريتا</a:t>
            </a:r>
            <a:r>
              <a:rPr lang="ar-EG" sz="2800">
                <a:solidFill>
                  <a:schemeClr val="tx2"/>
                </a:solidFill>
              </a:rPr>
              <a:t> المعجونه </a:t>
            </a:r>
            <a:r>
              <a:rPr lang="ar-EG" sz="2800" u="sng">
                <a:solidFill>
                  <a:schemeClr val="tx2"/>
                </a:solidFill>
              </a:rPr>
              <a:t>بماء الجير السلطانى</a:t>
            </a:r>
            <a:r>
              <a:rPr lang="ar-EG" sz="2800">
                <a:solidFill>
                  <a:schemeClr val="tx2"/>
                </a:solidFill>
              </a:rPr>
              <a:t>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9385" name="Rectangle 9"/>
          <p:cNvSpPr>
            <a:spLocks noChangeArrowheads="1"/>
          </p:cNvSpPr>
          <p:nvPr/>
        </p:nvSpPr>
        <p:spPr bwMode="auto">
          <a:xfrm>
            <a:off x="684213" y="4365625"/>
            <a:ext cx="828040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ويستخدم هذا البياض فى الاماكن المعرضه للاحتكاك المستمر مثل مداخل العمارات وحوائط السلالم والمعامل.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5. بياض رخام الاسبستوس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Asbestos – Marble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0405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0406" name="Rectangle 6"/>
          <p:cNvSpPr>
            <a:spLocks noChangeArrowheads="1"/>
          </p:cNvSpPr>
          <p:nvPr/>
        </p:nvSpPr>
        <p:spPr bwMode="auto">
          <a:xfrm>
            <a:off x="3419475" y="3068638"/>
            <a:ext cx="5545138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وهو خليط من بودره الاسبستوس والاسمنت وكسر رخام مجروش.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30408" name="Rectangle 8"/>
          <p:cNvSpPr>
            <a:spLocks noChangeArrowheads="1"/>
          </p:cNvSpPr>
          <p:nvPr/>
        </p:nvSpPr>
        <p:spPr bwMode="auto">
          <a:xfrm>
            <a:off x="3995738" y="4221163"/>
            <a:ext cx="49688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ويعطى نهوا للاسطح يشبه الرخام.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3924300" y="5084763"/>
            <a:ext cx="5040313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الا انه منع استعمال ماده الاسبستوس فى البياض فى البلاد المتقدمه بسبب تعرض الانسان بسببه الى مرض السرطان.</a:t>
            </a:r>
            <a:endParaRPr lang="en-US" sz="2800">
              <a:solidFill>
                <a:schemeClr val="tx2"/>
              </a:solidFill>
            </a:endParaRPr>
          </a:p>
        </p:txBody>
      </p:sp>
      <p:pic>
        <p:nvPicPr>
          <p:cNvPr id="230410" name="Picture 10" descr="water proof cement pl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708275"/>
            <a:ext cx="3095625" cy="385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0411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1" t="3149" r="21851" b="12599"/>
          <a:stretch>
            <a:fillRect/>
          </a:stretch>
        </p:blipFill>
        <p:spPr bwMode="auto">
          <a:xfrm>
            <a:off x="2843213" y="3644900"/>
            <a:ext cx="1368425" cy="13144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8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6. بياض الاسفال والوزرات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Plinth &amp; Base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1429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1430" name="Rectangle 6"/>
          <p:cNvSpPr>
            <a:spLocks noChangeArrowheads="1"/>
          </p:cNvSpPr>
          <p:nvPr/>
        </p:nvSpPr>
        <p:spPr bwMode="auto">
          <a:xfrm>
            <a:off x="468313" y="3284538"/>
            <a:ext cx="8496300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يعمل فى اسفال الحوائط ودورات المياه والحمامات والطرقات المعرضه للماء.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1431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31432" name="Rectangle 8"/>
          <p:cNvSpPr>
            <a:spLocks noChangeArrowheads="1"/>
          </p:cNvSpPr>
          <p:nvPr/>
        </p:nvSpPr>
        <p:spPr bwMode="auto">
          <a:xfrm>
            <a:off x="684213" y="4292600"/>
            <a:ext cx="828040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وهو مكون من مون اسمنتيه قويه، ويستبدل به الاسفال الفاخره كالرخام والسيراميك.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2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7. بياض بالاسمنت الابيض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Keen</a:t>
            </a:r>
            <a:r>
              <a:rPr lang="en-US" sz="3200">
                <a:solidFill>
                  <a:schemeClr val="tx2"/>
                </a:solidFill>
              </a:rPr>
              <a:t>’s Cement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2453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684213" y="2924175"/>
            <a:ext cx="82804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يعتبر هذا البياض اقوى واصلب من بياض المصيص، حيث يشكل ماده ناصعه البياض قابله للتلميع (</a:t>
            </a:r>
            <a:r>
              <a:rPr lang="en-US" sz="2800">
                <a:solidFill>
                  <a:schemeClr val="tx2"/>
                </a:solidFill>
              </a:rPr>
              <a:t>Polish</a:t>
            </a:r>
            <a:r>
              <a:rPr lang="ar-EG" sz="2800">
                <a:solidFill>
                  <a:schemeClr val="tx2"/>
                </a:solidFill>
              </a:rPr>
              <a:t>).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4427538" y="4148138"/>
            <a:ext cx="4537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يستخدم فى الكرانيش والحليات والديكورات المختلفه بسمك 3 سم تقريبا.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4500563" y="5445125"/>
            <a:ext cx="44640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كما يستخدم فى صناعه هذه الحليات والكرانيش عن طريق صبه فى قوالب خاصه.</a:t>
            </a:r>
            <a:endParaRPr lang="en-US" sz="2800">
              <a:solidFill>
                <a:schemeClr val="tx2"/>
              </a:solidFill>
            </a:endParaRPr>
          </a:p>
        </p:txBody>
      </p:sp>
      <p:pic>
        <p:nvPicPr>
          <p:cNvPr id="232459" name="Picture 11" descr="ceiling pl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00438"/>
            <a:ext cx="3887788" cy="310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6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8. بياض موزايكو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Mosaico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3477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3478" name="Rectangle 6"/>
          <p:cNvSpPr>
            <a:spLocks noChangeArrowheads="1"/>
          </p:cNvSpPr>
          <p:nvPr/>
        </p:nvSpPr>
        <p:spPr bwMode="auto">
          <a:xfrm>
            <a:off x="5435600" y="2924175"/>
            <a:ext cx="352901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يستعمل لاسفال الحوائط 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33480" name="Rectangle 8"/>
          <p:cNvSpPr>
            <a:spLocks noChangeArrowheads="1"/>
          </p:cNvSpPr>
          <p:nvPr/>
        </p:nvSpPr>
        <p:spPr bwMode="auto">
          <a:xfrm>
            <a:off x="2627313" y="3644900"/>
            <a:ext cx="63373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بطانته مكونه من </a:t>
            </a:r>
            <a:r>
              <a:rPr lang="ar-EG" sz="2800" u="sng">
                <a:solidFill>
                  <a:schemeClr val="tx2"/>
                </a:solidFill>
              </a:rPr>
              <a:t>الاسمنت</a:t>
            </a:r>
            <a:r>
              <a:rPr lang="ar-EG" sz="2800">
                <a:solidFill>
                  <a:schemeClr val="tx2"/>
                </a:solidFill>
              </a:rPr>
              <a:t> و</a:t>
            </a:r>
            <a:r>
              <a:rPr lang="ar-EG" sz="2800" u="sng">
                <a:solidFill>
                  <a:schemeClr val="tx2"/>
                </a:solidFill>
              </a:rPr>
              <a:t>الرمل </a:t>
            </a:r>
            <a:r>
              <a:rPr lang="ar-EG" sz="2800">
                <a:solidFill>
                  <a:schemeClr val="tx2"/>
                </a:solidFill>
              </a:rPr>
              <a:t>بسمك 2,5 سم.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3481" name="Rectangle 9"/>
          <p:cNvSpPr>
            <a:spLocks noChangeArrowheads="1"/>
          </p:cNvSpPr>
          <p:nvPr/>
        </p:nvSpPr>
        <p:spPr bwMode="auto">
          <a:xfrm>
            <a:off x="684213" y="4364038"/>
            <a:ext cx="828040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اما طبقه الظهاره فتعمل بسمك حوالى 6 مم، وهى مكونه من </a:t>
            </a:r>
            <a:r>
              <a:rPr lang="ar-EG" sz="2800" u="sng">
                <a:solidFill>
                  <a:schemeClr val="tx2"/>
                </a:solidFill>
              </a:rPr>
              <a:t>كسر الرخام الابيض</a:t>
            </a:r>
            <a:r>
              <a:rPr lang="ar-EG" sz="2800">
                <a:solidFill>
                  <a:schemeClr val="tx2"/>
                </a:solidFill>
              </a:rPr>
              <a:t>، </a:t>
            </a:r>
            <a:r>
              <a:rPr lang="ar-EG" sz="2800" u="sng">
                <a:solidFill>
                  <a:schemeClr val="tx2"/>
                </a:solidFill>
              </a:rPr>
              <a:t>وبودره الرخام</a:t>
            </a:r>
            <a:r>
              <a:rPr lang="ar-EG" sz="2800">
                <a:solidFill>
                  <a:schemeClr val="tx2"/>
                </a:solidFill>
              </a:rPr>
              <a:t>، </a:t>
            </a:r>
            <a:r>
              <a:rPr lang="ar-EG" sz="2800" u="sng">
                <a:solidFill>
                  <a:schemeClr val="tx2"/>
                </a:solidFill>
              </a:rPr>
              <a:t>وكسر بازلت او جرانيت</a:t>
            </a:r>
            <a:r>
              <a:rPr lang="ar-EG" sz="2800">
                <a:solidFill>
                  <a:schemeClr val="tx2"/>
                </a:solidFill>
              </a:rPr>
              <a:t> مع </a:t>
            </a:r>
            <a:r>
              <a:rPr lang="ar-EG" sz="2800" u="sng">
                <a:solidFill>
                  <a:schemeClr val="tx2"/>
                </a:solidFill>
              </a:rPr>
              <a:t>اسمنت ابيض</a:t>
            </a:r>
            <a:r>
              <a:rPr lang="ar-EG" sz="2800">
                <a:solidFill>
                  <a:schemeClr val="tx2"/>
                </a:solidFill>
              </a:rPr>
              <a:t> مضاف اليه </a:t>
            </a:r>
            <a:r>
              <a:rPr lang="ar-EG" sz="2800" u="sng">
                <a:solidFill>
                  <a:schemeClr val="tx2"/>
                </a:solidFill>
              </a:rPr>
              <a:t>اكاسيد اللون المطلوب</a:t>
            </a:r>
            <a:r>
              <a:rPr lang="ar-EG" sz="2800">
                <a:solidFill>
                  <a:schemeClr val="tx2"/>
                </a:solidFill>
              </a:rPr>
              <a:t>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3482" name="Rectangle 10"/>
          <p:cNvSpPr>
            <a:spLocks noChangeArrowheads="1"/>
          </p:cNvSpPr>
          <p:nvPr/>
        </p:nvSpPr>
        <p:spPr bwMode="auto">
          <a:xfrm>
            <a:off x="1835150" y="5805488"/>
            <a:ext cx="712946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تصقل طبقه الظهاره لاظهار كسر الرخام، ثم تلمع بالشمع.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81" name="AutoShape 17"/>
          <p:cNvSpPr>
            <a:spLocks noChangeArrowheads="1"/>
          </p:cNvSpPr>
          <p:nvPr/>
        </p:nvSpPr>
        <p:spPr bwMode="auto">
          <a:xfrm rot="-1843859">
            <a:off x="-323850" y="3357563"/>
            <a:ext cx="8343900" cy="936625"/>
          </a:xfrm>
          <a:prstGeom prst="leftArrow">
            <a:avLst>
              <a:gd name="adj1" fmla="val 18694"/>
              <a:gd name="adj2" fmla="val 240405"/>
            </a:avLst>
          </a:prstGeom>
          <a:solidFill>
            <a:srgbClr val="990000"/>
          </a:solidFill>
          <a:ln>
            <a:noFill/>
          </a:ln>
          <a:effectLst/>
          <a:scene3d>
            <a:camera prst="legacyPerspectiv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ar-EG"/>
          </a:p>
        </p:txBody>
      </p:sp>
      <p:sp>
        <p:nvSpPr>
          <p:cNvPr id="216082" name="Oval 18"/>
          <p:cNvSpPr>
            <a:spLocks noChangeArrowheads="1"/>
          </p:cNvSpPr>
          <p:nvPr/>
        </p:nvSpPr>
        <p:spPr bwMode="auto">
          <a:xfrm>
            <a:off x="1042988" y="1773238"/>
            <a:ext cx="7129462" cy="4751387"/>
          </a:xfrm>
          <a:prstGeom prst="ellipse">
            <a:avLst/>
          </a:prstGeom>
          <a:noFill/>
          <a:ln w="38100" algn="ctr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1042988" y="188913"/>
            <a:ext cx="69119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40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40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16069" name="Rectangle 5"/>
          <p:cNvSpPr>
            <a:spLocks noChangeArrowheads="1"/>
          </p:cNvSpPr>
          <p:nvPr/>
        </p:nvSpPr>
        <p:spPr bwMode="auto">
          <a:xfrm>
            <a:off x="611188" y="2925763"/>
            <a:ext cx="77057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r"/>
            <a:r>
              <a:rPr lang="ar-EG" sz="3600">
                <a:solidFill>
                  <a:schemeClr val="tx2"/>
                </a:solidFill>
                <a:latin typeface="Georgia" panose="02040502050405020303" pitchFamily="18" charset="0"/>
                <a:cs typeface="PT Bold Heading" pitchFamily="2" charset="-78"/>
              </a:rPr>
              <a:t>التشطيبات هى مواد النهو الخارجى للاسطح.</a:t>
            </a:r>
            <a:endParaRPr lang="en-US" sz="3600">
              <a:solidFill>
                <a:schemeClr val="tx2"/>
              </a:solidFill>
              <a:latin typeface="Georgia" panose="02040502050405020303" pitchFamily="18" charset="0"/>
              <a:cs typeface="PT Bold Heading" pitchFamily="2" charset="-78"/>
            </a:endParaRPr>
          </a:p>
        </p:txBody>
      </p:sp>
      <p:sp>
        <p:nvSpPr>
          <p:cNvPr id="216070" name="WordArt 6"/>
          <p:cNvSpPr>
            <a:spLocks noChangeArrowheads="1" noChangeShapeType="1" noTextEdit="1"/>
          </p:cNvSpPr>
          <p:nvPr/>
        </p:nvSpPr>
        <p:spPr bwMode="auto">
          <a:xfrm>
            <a:off x="5292725" y="1341438"/>
            <a:ext cx="2879725" cy="7191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"/>
              <a:lightRig rig="legacyFlat3" dir="b"/>
            </a:scene3d>
            <a:sp3d extrusionH="430200" prstMaterial="legacyMatte">
              <a:extrusionClr>
                <a:srgbClr val="990000"/>
              </a:extrusionClr>
              <a:contourClr>
                <a:schemeClr val="accent1"/>
              </a:contourClr>
            </a:sp3d>
          </a:bodyPr>
          <a:lstStyle/>
          <a:p>
            <a:r>
              <a:rPr lang="ar-EG" sz="3600" kern="10">
                <a:solidFill>
                  <a:schemeClr val="accent1"/>
                </a:solidFill>
              </a:rPr>
              <a:t>مقدمـــــه</a:t>
            </a:r>
          </a:p>
        </p:txBody>
      </p:sp>
      <p:sp>
        <p:nvSpPr>
          <p:cNvPr id="216071" name="Rectangle 7"/>
          <p:cNvSpPr>
            <a:spLocks noChangeArrowheads="1"/>
          </p:cNvSpPr>
          <p:nvPr/>
        </p:nvSpPr>
        <p:spPr bwMode="auto">
          <a:xfrm>
            <a:off x="395288" y="3860800"/>
            <a:ext cx="7994650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r"/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ويعتبر التشطيب هو السطح الخارجى المرئى بالنسبه لشاغلى المكان.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16072" name="AutoShape 8"/>
          <p:cNvSpPr>
            <a:spLocks noChangeArrowheads="1"/>
          </p:cNvSpPr>
          <p:nvPr/>
        </p:nvSpPr>
        <p:spPr bwMode="auto">
          <a:xfrm>
            <a:off x="8459788" y="2997200"/>
            <a:ext cx="288925" cy="576263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16073" name="AutoShape 9"/>
          <p:cNvSpPr>
            <a:spLocks noChangeArrowheads="1"/>
          </p:cNvSpPr>
          <p:nvPr/>
        </p:nvSpPr>
        <p:spPr bwMode="auto">
          <a:xfrm>
            <a:off x="8459788" y="3789363"/>
            <a:ext cx="288925" cy="576262"/>
          </a:xfrm>
          <a:prstGeom prst="leftArrow">
            <a:avLst>
              <a:gd name="adj1" fmla="val 50000"/>
              <a:gd name="adj2" fmla="val 25000"/>
            </a:avLst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</p:spTree>
  </p:cSld>
  <p:clrMapOvr>
    <a:masterClrMapping/>
  </p:clrMapOvr>
  <p:transition spd="med">
    <p:zoom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9. بياض اسمنتى عازل للمياه </a:t>
            </a:r>
            <a:r>
              <a:rPr lang="en-US">
                <a:solidFill>
                  <a:schemeClr val="tx2"/>
                </a:solidFill>
                <a:cs typeface="PT Bold Heading" pitchFamily="2" charset="-78"/>
              </a:rPr>
              <a:t>Water Proof Cement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r>
              <a:rPr lang="en-US">
                <a:solidFill>
                  <a:schemeClr val="tx2"/>
                </a:solidFill>
                <a:cs typeface="PT Bold Heading" pitchFamily="2" charset="-78"/>
              </a:rPr>
              <a:t>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4501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4502" name="Rectangle 6"/>
          <p:cNvSpPr>
            <a:spLocks noChangeArrowheads="1"/>
          </p:cNvSpPr>
          <p:nvPr/>
        </p:nvSpPr>
        <p:spPr bwMode="auto">
          <a:xfrm>
            <a:off x="4356100" y="3140075"/>
            <a:ext cx="460851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يستخدم لعزل الرطوبه او المياه.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4503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34504" name="Rectangle 8"/>
          <p:cNvSpPr>
            <a:spLocks noChangeArrowheads="1"/>
          </p:cNvSpPr>
          <p:nvPr/>
        </p:nvSpPr>
        <p:spPr bwMode="auto">
          <a:xfrm>
            <a:off x="4284663" y="3932238"/>
            <a:ext cx="4679950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يضاف الى بطانته ماده </a:t>
            </a:r>
            <a:r>
              <a:rPr lang="ar-EG" sz="2800" u="sng">
                <a:solidFill>
                  <a:schemeClr val="tx2"/>
                </a:solidFill>
              </a:rPr>
              <a:t>السيكا</a:t>
            </a:r>
            <a:r>
              <a:rPr lang="ar-EG" sz="2800">
                <a:solidFill>
                  <a:schemeClr val="tx2"/>
                </a:solidFill>
              </a:rPr>
              <a:t> او </a:t>
            </a:r>
            <a:r>
              <a:rPr lang="ar-EG" sz="2800" u="sng">
                <a:solidFill>
                  <a:schemeClr val="tx2"/>
                </a:solidFill>
              </a:rPr>
              <a:t>الاستيرات</a:t>
            </a:r>
            <a:r>
              <a:rPr lang="ar-EG" sz="2800">
                <a:solidFill>
                  <a:schemeClr val="tx2"/>
                </a:solidFill>
              </a:rPr>
              <a:t> العازله للرطوبه.</a:t>
            </a:r>
            <a:endParaRPr lang="en-US" sz="2800">
              <a:solidFill>
                <a:schemeClr val="tx2"/>
              </a:solidFill>
            </a:endParaRPr>
          </a:p>
        </p:txBody>
      </p:sp>
      <p:pic>
        <p:nvPicPr>
          <p:cNvPr id="234507" name="Picture 11" descr="water proof cement plast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852738"/>
            <a:ext cx="2808287" cy="377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4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10. بياض الباريوم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Barium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1116013" y="3140075"/>
            <a:ext cx="78486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يستخدم لكساء حجرات اشعه اكس، او غرف العلاج بالاشعاع.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5527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35528" name="Rectangle 8"/>
          <p:cNvSpPr>
            <a:spLocks noChangeArrowheads="1"/>
          </p:cNvSpPr>
          <p:nvPr/>
        </p:nvSpPr>
        <p:spPr bwMode="auto">
          <a:xfrm>
            <a:off x="1116013" y="3933825"/>
            <a:ext cx="78486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ويضاف اليه مسحوق الباريوم ويكون بسمك حوالى 3 سم.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11. بياض عازل للحراره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Heat Proof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6549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4211638" y="3140075"/>
            <a:ext cx="47529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يضاف الى هذا البياض الصوف الزجاجى (</a:t>
            </a:r>
            <a:r>
              <a:rPr lang="en-US" sz="2800">
                <a:solidFill>
                  <a:schemeClr val="tx2"/>
                </a:solidFill>
              </a:rPr>
              <a:t>Glass Wool</a:t>
            </a:r>
            <a:r>
              <a:rPr lang="ar-EG" sz="2800">
                <a:solidFill>
                  <a:schemeClr val="tx2"/>
                </a:solidFill>
              </a:rPr>
              <a:t>).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6551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pic>
        <p:nvPicPr>
          <p:cNvPr id="236552" name="Picture 8" descr="heat proof pl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0"/>
          <a:stretch>
            <a:fillRect/>
          </a:stretch>
        </p:blipFill>
        <p:spPr bwMode="auto">
          <a:xfrm>
            <a:off x="539750" y="2636838"/>
            <a:ext cx="3341688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553" name="Rectangle 9"/>
          <p:cNvSpPr>
            <a:spLocks noChangeArrowheads="1"/>
          </p:cNvSpPr>
          <p:nvPr/>
        </p:nvSpPr>
        <p:spPr bwMode="auto">
          <a:xfrm>
            <a:off x="4211638" y="4221163"/>
            <a:ext cx="47529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يستخدم فى بياض الاماكن المعرضه لدرجات حراره عاليه.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6555" name="AutoShape 11"/>
          <p:cNvSpPr>
            <a:spLocks noChangeArrowheads="1"/>
          </p:cNvSpPr>
          <p:nvPr/>
        </p:nvSpPr>
        <p:spPr bwMode="auto">
          <a:xfrm>
            <a:off x="1619250" y="5013325"/>
            <a:ext cx="2736850" cy="863600"/>
          </a:xfrm>
          <a:prstGeom prst="leftArrow">
            <a:avLst>
              <a:gd name="adj1" fmla="val 50000"/>
              <a:gd name="adj2" fmla="val 79228"/>
            </a:avLst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</p:spTree>
  </p:cSld>
  <p:clrMapOvr>
    <a:masterClrMapping/>
  </p:clrMapOvr>
  <p:transition spd="med"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12. بياض مقاوم للحريق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Fire Proof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7573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4211638" y="3140075"/>
            <a:ext cx="47529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يضاف اليه ماده مقاومه للحريق مثل الاسبستوس وما شابه ذلك.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7575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pic>
        <p:nvPicPr>
          <p:cNvPr id="237576" name="Picture 8" descr="fire proof pl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997200"/>
            <a:ext cx="3035300" cy="33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13. بياض ماص للصوت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Acoustical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8598" name="Rectangle 6"/>
          <p:cNvSpPr>
            <a:spLocks noChangeArrowheads="1"/>
          </p:cNvSpPr>
          <p:nvPr/>
        </p:nvSpPr>
        <p:spPr bwMode="auto">
          <a:xfrm>
            <a:off x="4643438" y="3716338"/>
            <a:ext cx="4176712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يضاف الى البياض </a:t>
            </a:r>
            <a:r>
              <a:rPr lang="ar-EG" sz="2800" u="sng">
                <a:solidFill>
                  <a:schemeClr val="tx2"/>
                </a:solidFill>
              </a:rPr>
              <a:t>مجروش الفلين</a:t>
            </a:r>
            <a:r>
              <a:rPr lang="ar-EG" sz="2800">
                <a:solidFill>
                  <a:schemeClr val="tx2"/>
                </a:solidFill>
              </a:rPr>
              <a:t> او </a:t>
            </a:r>
            <a:r>
              <a:rPr lang="ar-EG" sz="2800" u="sng">
                <a:solidFill>
                  <a:schemeClr val="tx2"/>
                </a:solidFill>
              </a:rPr>
              <a:t>نشاره الخشب</a:t>
            </a:r>
            <a:r>
              <a:rPr lang="ar-EG" sz="2800">
                <a:solidFill>
                  <a:schemeClr val="tx2"/>
                </a:solidFill>
              </a:rPr>
              <a:t> كما يمكن ان يكسى الوجه الاخير بخليط من </a:t>
            </a:r>
            <a:r>
              <a:rPr lang="ar-EG" sz="2800" u="sng">
                <a:solidFill>
                  <a:schemeClr val="tx2"/>
                </a:solidFill>
              </a:rPr>
              <a:t>الجبس</a:t>
            </a:r>
            <a:r>
              <a:rPr lang="ar-EG" sz="2800">
                <a:solidFill>
                  <a:schemeClr val="tx2"/>
                </a:solidFill>
              </a:rPr>
              <a:t>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38599" name="Rectangle 7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pic>
        <p:nvPicPr>
          <p:cNvPr id="238600" name="Picture 8" descr="acoustical pl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84538"/>
            <a:ext cx="3960812" cy="263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0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14. بياض على شبك معدنى  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Plaster on Lath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9621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الداخلى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39622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39623" name="Rectangle 7"/>
          <p:cNvSpPr>
            <a:spLocks noChangeArrowheads="1"/>
          </p:cNvSpPr>
          <p:nvPr/>
        </p:nvSpPr>
        <p:spPr bwMode="auto">
          <a:xfrm>
            <a:off x="4716463" y="3573463"/>
            <a:ext cx="410527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بعد تثبيت الشبك المعدنى للسقف يتم عمل الثلاث طبقات بياض من الطرطشه والبطانه والظهاره.</a:t>
            </a:r>
            <a:endParaRPr lang="en-US" sz="2800">
              <a:solidFill>
                <a:schemeClr val="tx2"/>
              </a:solidFill>
            </a:endParaRPr>
          </a:p>
        </p:txBody>
      </p:sp>
      <p:pic>
        <p:nvPicPr>
          <p:cNvPr id="239624" name="Picture 8" descr="plaster on la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24175"/>
            <a:ext cx="4105275" cy="307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9625" name="AutoShape 9"/>
          <p:cNvSpPr>
            <a:spLocks noChangeArrowheads="1"/>
          </p:cNvSpPr>
          <p:nvPr/>
        </p:nvSpPr>
        <p:spPr bwMode="auto">
          <a:xfrm flipH="1" flipV="1">
            <a:off x="4427538" y="4724400"/>
            <a:ext cx="576262" cy="10795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</p:spTree>
  </p:cSld>
  <p:clrMapOvr>
    <a:masterClrMapping/>
  </p:clrMapOvr>
  <p:transition spd="med">
    <p:zoom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4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1. بياض فطيسه  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Stucco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0645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الخارجى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0646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0647" name="Rectangle 7"/>
          <p:cNvSpPr>
            <a:spLocks noChangeArrowheads="1"/>
          </p:cNvSpPr>
          <p:nvPr/>
        </p:nvSpPr>
        <p:spPr bwMode="auto">
          <a:xfrm>
            <a:off x="1116013" y="2565400"/>
            <a:ext cx="770572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يستخدم للحوائط الخارجيه والاجزاء الهامه من الحوائط الداخليه.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40648" name="Rectangle 8"/>
          <p:cNvSpPr>
            <a:spLocks noChangeArrowheads="1"/>
          </p:cNvSpPr>
          <p:nvPr/>
        </p:nvSpPr>
        <p:spPr bwMode="auto">
          <a:xfrm>
            <a:off x="1116013" y="3141663"/>
            <a:ext cx="7705725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يشبه فى شكله ولونه الاحجار الطبيعيه.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40652" name="Rectangle 12"/>
          <p:cNvSpPr>
            <a:spLocks noChangeArrowheads="1"/>
          </p:cNvSpPr>
          <p:nvPr/>
        </p:nvSpPr>
        <p:spPr bwMode="auto">
          <a:xfrm>
            <a:off x="0" y="3646488"/>
            <a:ext cx="882173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ينقسم الى نوعين: </a:t>
            </a:r>
            <a:r>
              <a:rPr lang="ar-EG" sz="2800" u="sng">
                <a:solidFill>
                  <a:schemeClr val="tx2"/>
                </a:solidFill>
              </a:rPr>
              <a:t>بياض الفطيسه الجبسيه</a:t>
            </a:r>
            <a:r>
              <a:rPr lang="ar-EG" sz="2800">
                <a:solidFill>
                  <a:schemeClr val="tx2"/>
                </a:solidFill>
              </a:rPr>
              <a:t> - </a:t>
            </a:r>
            <a:r>
              <a:rPr lang="ar-EG" sz="2800" u="sng">
                <a:solidFill>
                  <a:schemeClr val="tx2"/>
                </a:solidFill>
              </a:rPr>
              <a:t>وبياض الفطيسه الاسمنتيه</a:t>
            </a:r>
            <a:endParaRPr lang="en-US" sz="2800" u="sng">
              <a:solidFill>
                <a:schemeClr val="tx2"/>
              </a:solidFill>
            </a:endParaRPr>
          </a:p>
        </p:txBody>
      </p:sp>
      <p:grpSp>
        <p:nvGrpSpPr>
          <p:cNvPr id="240659" name="Group 19"/>
          <p:cNvGrpSpPr>
            <a:grpSpLocks/>
          </p:cNvGrpSpPr>
          <p:nvPr/>
        </p:nvGrpSpPr>
        <p:grpSpPr bwMode="auto">
          <a:xfrm>
            <a:off x="322263" y="4221163"/>
            <a:ext cx="8821737" cy="2636837"/>
            <a:chOff x="203" y="2659"/>
            <a:chExt cx="5557" cy="1661"/>
          </a:xfrm>
        </p:grpSpPr>
        <p:pic>
          <p:nvPicPr>
            <p:cNvPr id="240649" name="Picture 9" descr="stucco plaster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2659"/>
              <a:ext cx="2677" cy="1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0650" name="Picture 10" descr="stucco plaster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" y="2682"/>
              <a:ext cx="2677" cy="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0653" name="Rectangle 13"/>
            <p:cNvSpPr>
              <a:spLocks noChangeArrowheads="1"/>
            </p:cNvSpPr>
            <p:nvPr/>
          </p:nvSpPr>
          <p:spPr bwMode="auto">
            <a:xfrm>
              <a:off x="975" y="2659"/>
              <a:ext cx="181" cy="1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EG"/>
            </a:p>
          </p:txBody>
        </p:sp>
        <p:sp>
          <p:nvSpPr>
            <p:cNvPr id="240654" name="Rectangle 14"/>
            <p:cNvSpPr>
              <a:spLocks noChangeArrowheads="1"/>
            </p:cNvSpPr>
            <p:nvPr/>
          </p:nvSpPr>
          <p:spPr bwMode="auto">
            <a:xfrm>
              <a:off x="4694" y="2659"/>
              <a:ext cx="182" cy="1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EG"/>
            </a:p>
          </p:txBody>
        </p:sp>
        <p:sp>
          <p:nvSpPr>
            <p:cNvPr id="240655" name="Rectangle 15"/>
            <p:cNvSpPr>
              <a:spLocks noChangeArrowheads="1"/>
            </p:cNvSpPr>
            <p:nvPr/>
          </p:nvSpPr>
          <p:spPr bwMode="auto">
            <a:xfrm>
              <a:off x="204" y="3067"/>
              <a:ext cx="5556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EG"/>
            </a:p>
          </p:txBody>
        </p:sp>
        <p:sp>
          <p:nvSpPr>
            <p:cNvPr id="240656" name="Rectangle 16"/>
            <p:cNvSpPr>
              <a:spLocks noChangeArrowheads="1"/>
            </p:cNvSpPr>
            <p:nvPr/>
          </p:nvSpPr>
          <p:spPr bwMode="auto">
            <a:xfrm>
              <a:off x="204" y="3657"/>
              <a:ext cx="5556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EG"/>
            </a:p>
          </p:txBody>
        </p:sp>
        <p:sp>
          <p:nvSpPr>
            <p:cNvPr id="240657" name="Rectangle 17"/>
            <p:cNvSpPr>
              <a:spLocks noChangeArrowheads="1"/>
            </p:cNvSpPr>
            <p:nvPr/>
          </p:nvSpPr>
          <p:spPr bwMode="auto">
            <a:xfrm>
              <a:off x="1928" y="2659"/>
              <a:ext cx="181" cy="1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EG"/>
            </a:p>
          </p:txBody>
        </p:sp>
        <p:sp>
          <p:nvSpPr>
            <p:cNvPr id="240658" name="Rectangle 18"/>
            <p:cNvSpPr>
              <a:spLocks noChangeArrowheads="1"/>
            </p:cNvSpPr>
            <p:nvPr/>
          </p:nvSpPr>
          <p:spPr bwMode="auto">
            <a:xfrm>
              <a:off x="3742" y="2659"/>
              <a:ext cx="181" cy="1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EG"/>
            </a:p>
          </p:txBody>
        </p:sp>
      </p:grpSp>
    </p:spTree>
  </p:cSld>
  <p:clrMapOvr>
    <a:masterClrMapping/>
  </p:clrMapOvr>
  <p:transition spd="med">
    <p:zoom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1. بياض فطيسه  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Stucco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الخارجى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1670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1671" name="Rectangle 7"/>
          <p:cNvSpPr>
            <a:spLocks noChangeArrowheads="1"/>
          </p:cNvSpPr>
          <p:nvPr/>
        </p:nvSpPr>
        <p:spPr bwMode="auto">
          <a:xfrm>
            <a:off x="971550" y="2924175"/>
            <a:ext cx="7850188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None/>
            </a:pPr>
            <a:r>
              <a:rPr lang="ar-EG" sz="2800" b="0" u="sng">
                <a:solidFill>
                  <a:schemeClr val="tx2"/>
                </a:solidFill>
                <a:cs typeface="PT Bold Heading" pitchFamily="2" charset="-78"/>
              </a:rPr>
              <a:t>أولا: بياض الفطيسه الجبسيه </a:t>
            </a:r>
            <a:r>
              <a:rPr lang="en-US" sz="2800" b="0" u="sng">
                <a:solidFill>
                  <a:schemeClr val="tx2"/>
                </a:solidFill>
                <a:cs typeface="PT Bold Heading" pitchFamily="2" charset="-78"/>
              </a:rPr>
              <a:t>Gypsum Stucco Plaster</a:t>
            </a:r>
          </a:p>
        </p:txBody>
      </p:sp>
      <p:sp>
        <p:nvSpPr>
          <p:cNvPr id="241672" name="Rectangle 8"/>
          <p:cNvSpPr>
            <a:spLocks noChangeArrowheads="1"/>
          </p:cNvSpPr>
          <p:nvPr/>
        </p:nvSpPr>
        <p:spPr bwMode="auto">
          <a:xfrm>
            <a:off x="684213" y="3573463"/>
            <a:ext cx="81375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ويستعمل فى الاماكن المعرضه لدرجه الحراره (يستخدم فى ظهارته </a:t>
            </a:r>
            <a:r>
              <a:rPr lang="ar-EG" sz="2800" u="sng">
                <a:solidFill>
                  <a:schemeClr val="tx2"/>
                </a:solidFill>
              </a:rPr>
              <a:t>المصيص</a:t>
            </a:r>
            <a:r>
              <a:rPr lang="ar-EG" sz="2800">
                <a:solidFill>
                  <a:schemeClr val="tx2"/>
                </a:solidFill>
              </a:rPr>
              <a:t> </a:t>
            </a:r>
            <a:r>
              <a:rPr lang="ar-EG" sz="2800" u="sng">
                <a:solidFill>
                  <a:schemeClr val="tx2"/>
                </a:solidFill>
              </a:rPr>
              <a:t>والحجر الجيرى</a:t>
            </a:r>
            <a:r>
              <a:rPr lang="ar-EG" sz="2800">
                <a:solidFill>
                  <a:schemeClr val="tx2"/>
                </a:solidFill>
              </a:rPr>
              <a:t>)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41673" name="Rectangle 9"/>
          <p:cNvSpPr>
            <a:spLocks noChangeArrowheads="1"/>
          </p:cNvSpPr>
          <p:nvPr/>
        </p:nvSpPr>
        <p:spPr bwMode="auto">
          <a:xfrm>
            <a:off x="971550" y="4725988"/>
            <a:ext cx="785018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None/>
            </a:pPr>
            <a:r>
              <a:rPr lang="ar-EG" sz="2800" b="0" u="sng">
                <a:solidFill>
                  <a:schemeClr val="tx2"/>
                </a:solidFill>
                <a:cs typeface="PT Bold Heading" pitchFamily="2" charset="-78"/>
              </a:rPr>
              <a:t>ثانيا: بياض الفطيسه الأسمنتيه </a:t>
            </a:r>
            <a:r>
              <a:rPr lang="en-US" sz="2800" b="0" u="sng">
                <a:solidFill>
                  <a:schemeClr val="tx2"/>
                </a:solidFill>
                <a:cs typeface="PT Bold Heading" pitchFamily="2" charset="-78"/>
              </a:rPr>
              <a:t>Cement Stucco Plaster</a:t>
            </a:r>
          </a:p>
        </p:txBody>
      </p:sp>
      <p:sp>
        <p:nvSpPr>
          <p:cNvPr id="241674" name="Rectangle 10"/>
          <p:cNvSpPr>
            <a:spLocks noChangeArrowheads="1"/>
          </p:cNvSpPr>
          <p:nvPr/>
        </p:nvSpPr>
        <p:spPr bwMode="auto">
          <a:xfrm>
            <a:off x="611188" y="5302250"/>
            <a:ext cx="821055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ويستعمل فى الاماكن الرطبه ( يستخدم فى ظهارته </a:t>
            </a:r>
            <a:r>
              <a:rPr lang="ar-EG" sz="2800" u="sng">
                <a:solidFill>
                  <a:schemeClr val="tx2"/>
                </a:solidFill>
              </a:rPr>
              <a:t>الاسمنت</a:t>
            </a:r>
            <a:r>
              <a:rPr lang="ar-EG" sz="2800">
                <a:solidFill>
                  <a:schemeClr val="tx2"/>
                </a:solidFill>
              </a:rPr>
              <a:t> و</a:t>
            </a:r>
            <a:r>
              <a:rPr lang="ar-EG" sz="2800" u="sng">
                <a:solidFill>
                  <a:schemeClr val="tx2"/>
                </a:solidFill>
              </a:rPr>
              <a:t>الرمل</a:t>
            </a:r>
            <a:r>
              <a:rPr lang="ar-EG" sz="2800">
                <a:solidFill>
                  <a:schemeClr val="tx2"/>
                </a:solidFill>
              </a:rPr>
              <a:t>).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2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2. بياض طرطشه اسمنتيه  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Scratch Cement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2693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الخارجى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2694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2696" name="Rectangle 8"/>
          <p:cNvSpPr>
            <a:spLocks noChangeArrowheads="1"/>
          </p:cNvSpPr>
          <p:nvPr/>
        </p:nvSpPr>
        <p:spPr bwMode="auto">
          <a:xfrm>
            <a:off x="3995738" y="3359150"/>
            <a:ext cx="48260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وقد يسمى بياض طرطشه اسكندرانى.</a:t>
            </a:r>
            <a:endParaRPr lang="en-US" sz="2800">
              <a:solidFill>
                <a:schemeClr val="tx2"/>
              </a:solidFill>
            </a:endParaRPr>
          </a:p>
        </p:txBody>
      </p:sp>
      <p:pic>
        <p:nvPicPr>
          <p:cNvPr id="242697" name="Picture 9" descr="cement%20pl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068638"/>
            <a:ext cx="3384550" cy="303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3. بياض اسمنتى  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Cement Plaster</a:t>
            </a:r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 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3717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الخارجى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3718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3719" name="Rectangle 7"/>
          <p:cNvSpPr>
            <a:spLocks noChangeArrowheads="1"/>
          </p:cNvSpPr>
          <p:nvPr/>
        </p:nvSpPr>
        <p:spPr bwMode="auto">
          <a:xfrm>
            <a:off x="323850" y="3216275"/>
            <a:ext cx="82105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ويستخدم بكثره فى تكسيه حوائط مبانى المدن الساحليه، حيث يستخدم به </a:t>
            </a:r>
            <a:r>
              <a:rPr lang="ar-EG" sz="2800" u="sng">
                <a:solidFill>
                  <a:schemeClr val="tx2"/>
                </a:solidFill>
              </a:rPr>
              <a:t>الجير المائى</a:t>
            </a:r>
            <a:r>
              <a:rPr lang="ar-EG" sz="2800">
                <a:solidFill>
                  <a:schemeClr val="tx2"/>
                </a:solidFill>
              </a:rPr>
              <a:t> و</a:t>
            </a:r>
            <a:r>
              <a:rPr lang="ar-EG" sz="2800" u="sng">
                <a:solidFill>
                  <a:schemeClr val="tx2"/>
                </a:solidFill>
              </a:rPr>
              <a:t>الاسمنت</a:t>
            </a:r>
            <a:r>
              <a:rPr lang="ar-EG" sz="2800">
                <a:solidFill>
                  <a:schemeClr val="tx2"/>
                </a:solidFill>
              </a:rPr>
              <a:t> للواجهات التى تواجه البحر.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10" name="AutoShape 22"/>
          <p:cNvSpPr>
            <a:spLocks noChangeArrowheads="1"/>
          </p:cNvSpPr>
          <p:nvPr/>
        </p:nvSpPr>
        <p:spPr bwMode="auto">
          <a:xfrm rot="-1843859">
            <a:off x="-323850" y="3357563"/>
            <a:ext cx="8343900" cy="936625"/>
          </a:xfrm>
          <a:prstGeom prst="leftArrow">
            <a:avLst>
              <a:gd name="adj1" fmla="val 18694"/>
              <a:gd name="adj2" fmla="val 240405"/>
            </a:avLst>
          </a:prstGeom>
          <a:solidFill>
            <a:srgbClr val="990000"/>
          </a:solidFill>
          <a:ln>
            <a:noFill/>
          </a:ln>
          <a:effectLst/>
          <a:scene3d>
            <a:camera prst="legacyPerspectiv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ar-EG"/>
          </a:p>
        </p:txBody>
      </p:sp>
      <p:sp>
        <p:nvSpPr>
          <p:cNvPr id="217109" name="Oval 21"/>
          <p:cNvSpPr>
            <a:spLocks noChangeArrowheads="1"/>
          </p:cNvSpPr>
          <p:nvPr/>
        </p:nvSpPr>
        <p:spPr bwMode="auto">
          <a:xfrm>
            <a:off x="1042988" y="1773238"/>
            <a:ext cx="7129462" cy="4751387"/>
          </a:xfrm>
          <a:prstGeom prst="ellipse">
            <a:avLst/>
          </a:prstGeom>
          <a:noFill/>
          <a:ln w="38100" algn="ctr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17092" name="Rectangle 4"/>
          <p:cNvSpPr>
            <a:spLocks noChangeArrowheads="1"/>
          </p:cNvSpPr>
          <p:nvPr/>
        </p:nvSpPr>
        <p:spPr bwMode="auto">
          <a:xfrm>
            <a:off x="1908175" y="2349500"/>
            <a:ext cx="52578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r"/>
            <a:r>
              <a:rPr lang="ar-EG" sz="3600">
                <a:solidFill>
                  <a:schemeClr val="tx2"/>
                </a:solidFill>
                <a:latin typeface="Georgia" panose="02040502050405020303" pitchFamily="18" charset="0"/>
                <a:cs typeface="PT Bold Heading" pitchFamily="2" charset="-78"/>
              </a:rPr>
              <a:t>معايير اختيار ماده التشطيب</a:t>
            </a:r>
            <a:endParaRPr lang="en-US" sz="3600">
              <a:solidFill>
                <a:schemeClr val="tx2"/>
              </a:solidFill>
              <a:latin typeface="Georgia" panose="02040502050405020303" pitchFamily="18" charset="0"/>
              <a:cs typeface="PT Bold Heading" pitchFamily="2" charset="-78"/>
            </a:endParaRPr>
          </a:p>
        </p:txBody>
      </p:sp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7596188" y="3357563"/>
            <a:ext cx="1154112" cy="57626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التكلفه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4211638" y="3357563"/>
            <a:ext cx="2882900" cy="57626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المظهر او الملمس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179388" y="3357563"/>
            <a:ext cx="3746500" cy="57626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المقاومه للعوامل الجويه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096" name="Rectangle 8"/>
          <p:cNvSpPr>
            <a:spLocks noChangeArrowheads="1"/>
          </p:cNvSpPr>
          <p:nvPr/>
        </p:nvSpPr>
        <p:spPr bwMode="auto">
          <a:xfrm>
            <a:off x="4643438" y="4149725"/>
            <a:ext cx="2663825" cy="5746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المقاومه للحريق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097" name="Rectangle 9"/>
          <p:cNvSpPr>
            <a:spLocks noChangeArrowheads="1"/>
          </p:cNvSpPr>
          <p:nvPr/>
        </p:nvSpPr>
        <p:spPr bwMode="auto">
          <a:xfrm>
            <a:off x="1619250" y="4149725"/>
            <a:ext cx="2663825" cy="5746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المقاومه للصوت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098" name="Rectangle 10"/>
          <p:cNvSpPr>
            <a:spLocks noChangeArrowheads="1"/>
          </p:cNvSpPr>
          <p:nvPr/>
        </p:nvSpPr>
        <p:spPr bwMode="auto">
          <a:xfrm>
            <a:off x="2627313" y="5013325"/>
            <a:ext cx="4032250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المقاومه للكشط والاحتكاك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099" name="Rectangle 11"/>
          <p:cNvSpPr>
            <a:spLocks noChangeArrowheads="1"/>
          </p:cNvSpPr>
          <p:nvPr/>
        </p:nvSpPr>
        <p:spPr bwMode="auto">
          <a:xfrm>
            <a:off x="1042988" y="188913"/>
            <a:ext cx="69119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40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40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17100" name="WordArt 12"/>
          <p:cNvSpPr>
            <a:spLocks noChangeArrowheads="1" noChangeShapeType="1" noTextEdit="1"/>
          </p:cNvSpPr>
          <p:nvPr/>
        </p:nvSpPr>
        <p:spPr bwMode="auto">
          <a:xfrm>
            <a:off x="5292725" y="1341438"/>
            <a:ext cx="2879725" cy="7191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"/>
              <a:lightRig rig="legacyFlat3" dir="b"/>
            </a:scene3d>
            <a:sp3d extrusionH="430200" prstMaterial="legacyMatte">
              <a:extrusionClr>
                <a:srgbClr val="990000"/>
              </a:extrusionClr>
              <a:contourClr>
                <a:schemeClr val="accent1"/>
              </a:contourClr>
            </a:sp3d>
          </a:bodyPr>
          <a:lstStyle/>
          <a:p>
            <a:r>
              <a:rPr lang="ar-EG" sz="3600" kern="10">
                <a:solidFill>
                  <a:schemeClr val="accent1"/>
                </a:solidFill>
              </a:rPr>
              <a:t>مقدمـــــه</a:t>
            </a:r>
          </a:p>
        </p:txBody>
      </p:sp>
      <p:sp>
        <p:nvSpPr>
          <p:cNvPr id="217101" name="Rectangle 13"/>
          <p:cNvSpPr>
            <a:spLocks noChangeArrowheads="1"/>
          </p:cNvSpPr>
          <p:nvPr/>
        </p:nvSpPr>
        <p:spPr bwMode="auto">
          <a:xfrm>
            <a:off x="2124075" y="5876925"/>
            <a:ext cx="4895850" cy="64928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الاختيار الشخصى والتذوق الفنى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102" name="Rectangle 14"/>
          <p:cNvSpPr>
            <a:spLocks noChangeArrowheads="1"/>
          </p:cNvSpPr>
          <p:nvPr/>
        </p:nvSpPr>
        <p:spPr bwMode="auto">
          <a:xfrm>
            <a:off x="8748713" y="3357563"/>
            <a:ext cx="215900" cy="576262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1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103" name="Rectangle 15"/>
          <p:cNvSpPr>
            <a:spLocks noChangeArrowheads="1"/>
          </p:cNvSpPr>
          <p:nvPr/>
        </p:nvSpPr>
        <p:spPr bwMode="auto">
          <a:xfrm>
            <a:off x="7308850" y="4149725"/>
            <a:ext cx="21590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4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104" name="Rectangle 16"/>
          <p:cNvSpPr>
            <a:spLocks noChangeArrowheads="1"/>
          </p:cNvSpPr>
          <p:nvPr/>
        </p:nvSpPr>
        <p:spPr bwMode="auto">
          <a:xfrm>
            <a:off x="4284663" y="4149725"/>
            <a:ext cx="21590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5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105" name="Rectangle 17"/>
          <p:cNvSpPr>
            <a:spLocks noChangeArrowheads="1"/>
          </p:cNvSpPr>
          <p:nvPr/>
        </p:nvSpPr>
        <p:spPr bwMode="auto">
          <a:xfrm>
            <a:off x="6659563" y="5013325"/>
            <a:ext cx="21590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6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106" name="Rectangle 18"/>
          <p:cNvSpPr>
            <a:spLocks noChangeArrowheads="1"/>
          </p:cNvSpPr>
          <p:nvPr/>
        </p:nvSpPr>
        <p:spPr bwMode="auto">
          <a:xfrm>
            <a:off x="7019925" y="5876925"/>
            <a:ext cx="21590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7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107" name="Rectangle 19"/>
          <p:cNvSpPr>
            <a:spLocks noChangeArrowheads="1"/>
          </p:cNvSpPr>
          <p:nvPr/>
        </p:nvSpPr>
        <p:spPr bwMode="auto">
          <a:xfrm>
            <a:off x="3851275" y="3357563"/>
            <a:ext cx="215900" cy="576262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3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7108" name="Rectangle 20"/>
          <p:cNvSpPr>
            <a:spLocks noChangeArrowheads="1"/>
          </p:cNvSpPr>
          <p:nvPr/>
        </p:nvSpPr>
        <p:spPr bwMode="auto">
          <a:xfrm>
            <a:off x="7164388" y="3357563"/>
            <a:ext cx="215900" cy="576262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2</a:t>
            </a:r>
            <a:endParaRPr lang="en-US" sz="36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0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4. بياض حجر صناعى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4741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الخارجى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4743" name="Rectangle 7"/>
          <p:cNvSpPr>
            <a:spLocks noChangeArrowheads="1"/>
          </p:cNvSpPr>
          <p:nvPr/>
        </p:nvSpPr>
        <p:spPr bwMode="auto">
          <a:xfrm>
            <a:off x="538163" y="2565400"/>
            <a:ext cx="8355012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/>
              <a:t>تجهز الاسطح جيدا قبل استخدام هذا النوع من البياض لارتفاع اثمانه .</a:t>
            </a:r>
            <a:endParaRPr lang="en-US" sz="2800"/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538163" y="3286125"/>
            <a:ext cx="8355012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ترش الحوائط رشا غزيرا بالماء لدرجه التشبع قبل عمل الطرطشه، وتترك الطرطشه مبلله بالماء لمده 3 ايام حتى تتصلب وتصبح شديده الصلابه قبل عمل البطانه.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44745" name="Rectangle 9"/>
          <p:cNvSpPr>
            <a:spLocks noChangeArrowheads="1"/>
          </p:cNvSpPr>
          <p:nvPr/>
        </p:nvSpPr>
        <p:spPr bwMode="auto">
          <a:xfrm>
            <a:off x="0" y="4581525"/>
            <a:ext cx="8894763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accent1"/>
                </a:solidFill>
              </a:rPr>
              <a:t>تخلط الظهاره </a:t>
            </a:r>
            <a:r>
              <a:rPr lang="ar-EG" sz="2800" u="sng">
                <a:solidFill>
                  <a:schemeClr val="accent1"/>
                </a:solidFill>
              </a:rPr>
              <a:t>بحصى جيرى</a:t>
            </a:r>
            <a:r>
              <a:rPr lang="ar-EG" sz="2800">
                <a:solidFill>
                  <a:schemeClr val="accent1"/>
                </a:solidFill>
              </a:rPr>
              <a:t> </a:t>
            </a:r>
            <a:r>
              <a:rPr lang="ar-EG" sz="2800" u="sng">
                <a:solidFill>
                  <a:schemeClr val="accent1"/>
                </a:solidFill>
              </a:rPr>
              <a:t>ومجروش حجر جيرى</a:t>
            </a:r>
            <a:r>
              <a:rPr lang="ar-EG" sz="2800">
                <a:solidFill>
                  <a:schemeClr val="accent1"/>
                </a:solidFill>
              </a:rPr>
              <a:t> </a:t>
            </a:r>
            <a:r>
              <a:rPr lang="ar-EG" sz="2800" u="sng">
                <a:solidFill>
                  <a:schemeClr val="accent1"/>
                </a:solidFill>
              </a:rPr>
              <a:t>وبودره حجر جيرى</a:t>
            </a:r>
            <a:r>
              <a:rPr lang="ar-EG" sz="2800">
                <a:solidFill>
                  <a:schemeClr val="accent1"/>
                </a:solidFill>
              </a:rPr>
              <a:t> </a:t>
            </a:r>
            <a:r>
              <a:rPr lang="ar-EG" sz="2800" u="sng">
                <a:solidFill>
                  <a:schemeClr val="accent1"/>
                </a:solidFill>
              </a:rPr>
              <a:t>واسمنت بورتلاندى</a:t>
            </a:r>
            <a:r>
              <a:rPr lang="ar-EG" sz="2800">
                <a:solidFill>
                  <a:schemeClr val="accent1"/>
                </a:solidFill>
              </a:rPr>
              <a:t> مع اضافه الاكاسيد اللازمه لاعطاء اللون المطلوب.</a:t>
            </a:r>
            <a:endParaRPr lang="en-US" sz="2800">
              <a:solidFill>
                <a:schemeClr val="accent1"/>
              </a:solidFill>
            </a:endParaRPr>
          </a:p>
        </p:txBody>
      </p:sp>
      <p:sp>
        <p:nvSpPr>
          <p:cNvPr id="244746" name="Rectangle 10"/>
          <p:cNvSpPr>
            <a:spLocks noChangeArrowheads="1"/>
          </p:cNvSpPr>
          <p:nvPr/>
        </p:nvSpPr>
        <p:spPr bwMode="auto">
          <a:xfrm>
            <a:off x="34925" y="5589588"/>
            <a:ext cx="8894763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rgbClr val="CC6600"/>
                </a:solidFill>
              </a:rPr>
              <a:t>يترك البياض 7 ايام مرطب بالمياه، ثم يقسم الى احجار عراميس بعمق لا يقل عن 1 سم وعرض لا يقل عن 1/2 سم.</a:t>
            </a:r>
            <a:endParaRPr lang="en-US" sz="2800">
              <a:solidFill>
                <a:srgbClr val="CC6600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4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4. بياض حجر صناعى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5765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الخارجى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pic>
        <p:nvPicPr>
          <p:cNvPr id="245768" name="Picture 8" descr="stone plaster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803525"/>
            <a:ext cx="4681538" cy="378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72" name="Picture 12" descr="stone plaster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64"/>
          <a:stretch>
            <a:fillRect/>
          </a:stretch>
        </p:blipFill>
        <p:spPr bwMode="auto">
          <a:xfrm>
            <a:off x="5699125" y="2781300"/>
            <a:ext cx="29876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69" name="Picture 9" descr="stone plaster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997200"/>
            <a:ext cx="3095625" cy="239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73" name="Rectangle 13"/>
          <p:cNvSpPr>
            <a:spLocks noChangeArrowheads="1"/>
          </p:cNvSpPr>
          <p:nvPr/>
        </p:nvSpPr>
        <p:spPr bwMode="auto">
          <a:xfrm>
            <a:off x="2771775" y="6092825"/>
            <a:ext cx="40322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None/>
            </a:pPr>
            <a:r>
              <a:rPr lang="ar-EG"/>
              <a:t>ممكن استخدامه داخل او خارج المبانى</a:t>
            </a:r>
            <a:endParaRPr lang="en-US"/>
          </a:p>
        </p:txBody>
      </p:sp>
    </p:spTree>
  </p:cSld>
  <p:clrMapOvr>
    <a:masterClrMapping/>
  </p:clrMapOvr>
  <p:transition spd="med">
    <p:zoom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8" name="Rectangle 4"/>
          <p:cNvSpPr>
            <a:spLocks noChangeArrowheads="1"/>
          </p:cNvSpPr>
          <p:nvPr/>
        </p:nvSpPr>
        <p:spPr bwMode="auto">
          <a:xfrm>
            <a:off x="2916238" y="1989138"/>
            <a:ext cx="3455987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4. بياض اسكاليولا </a:t>
            </a:r>
            <a:r>
              <a:rPr lang="en-US" sz="3200">
                <a:solidFill>
                  <a:schemeClr val="tx2"/>
                </a:solidFill>
                <a:cs typeface="PT Bold Heading" pitchFamily="2" charset="-78"/>
              </a:rPr>
              <a:t>Marble Plaster</a:t>
            </a:r>
          </a:p>
        </p:txBody>
      </p:sp>
      <p:sp>
        <p:nvSpPr>
          <p:cNvPr id="246789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البياض الخارجى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6790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6791" name="Rectangle 7"/>
          <p:cNvSpPr>
            <a:spLocks noChangeArrowheads="1"/>
          </p:cNvSpPr>
          <p:nvPr/>
        </p:nvSpPr>
        <p:spPr bwMode="auto">
          <a:xfrm>
            <a:off x="538163" y="2565400"/>
            <a:ext cx="8355012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يستعمل عاده فى الارضيات والحوائط، ويعد مثيلا للرخام.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46792" name="Rectangle 8"/>
          <p:cNvSpPr>
            <a:spLocks noChangeArrowheads="1"/>
          </p:cNvSpPr>
          <p:nvPr/>
        </p:nvSpPr>
        <p:spPr bwMode="auto">
          <a:xfrm>
            <a:off x="179388" y="3141663"/>
            <a:ext cx="8715375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>
                <a:solidFill>
                  <a:schemeClr val="tx2"/>
                </a:solidFill>
              </a:rPr>
              <a:t>تضاف اليه </a:t>
            </a:r>
            <a:r>
              <a:rPr lang="ar-EG" sz="2800" u="sng">
                <a:solidFill>
                  <a:schemeClr val="tx2"/>
                </a:solidFill>
              </a:rPr>
              <a:t>بودره الرخام</a:t>
            </a:r>
            <a:r>
              <a:rPr lang="ar-EG" sz="2800">
                <a:solidFill>
                  <a:schemeClr val="tx2"/>
                </a:solidFill>
              </a:rPr>
              <a:t> مع استعمال الاكاسيد الملونه المذابه فى الغراء.</a:t>
            </a:r>
            <a:endParaRPr lang="en-US" sz="2800">
              <a:solidFill>
                <a:schemeClr val="tx2"/>
              </a:solidFill>
            </a:endParaRPr>
          </a:p>
        </p:txBody>
      </p:sp>
      <p:pic>
        <p:nvPicPr>
          <p:cNvPr id="246793" name="Picture 9" descr="artificial marble plaster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89363"/>
            <a:ext cx="3887788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794" name="Picture 10" descr="artificial marble plaster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817938"/>
            <a:ext cx="3887787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zoom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6227763" y="2060575"/>
            <a:ext cx="24479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r"/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- بياض مطبل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7813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عيوب البياض </a:t>
            </a:r>
            <a:r>
              <a:rPr lang="en-US" sz="3600">
                <a:solidFill>
                  <a:schemeClr val="tx2"/>
                </a:solidFill>
                <a:cs typeface="PT Bold Heading" pitchFamily="2" charset="-78"/>
              </a:rPr>
              <a:t>Defects in Plastering</a:t>
            </a:r>
          </a:p>
        </p:txBody>
      </p:sp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7815" name="Rectangle 7"/>
          <p:cNvSpPr>
            <a:spLocks noChangeArrowheads="1"/>
          </p:cNvSpPr>
          <p:nvPr/>
        </p:nvSpPr>
        <p:spPr bwMode="auto">
          <a:xfrm>
            <a:off x="323850" y="3141663"/>
            <a:ext cx="8569325" cy="230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/>
              <a:t>بياض على بطانه ضعيفه، ويحدث هذا بحدوث صوت اجوف عند الطرق على البياض، وقد ينشأ من:</a:t>
            </a:r>
          </a:p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 u="sng">
                <a:solidFill>
                  <a:schemeClr val="tx2"/>
                </a:solidFill>
              </a:rPr>
              <a:t>عدم نظافه الاسطح لوجود اتربه او مواد ملحيه او جيريه.</a:t>
            </a:r>
          </a:p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 u="sng">
                <a:solidFill>
                  <a:schemeClr val="tx2"/>
                </a:solidFill>
              </a:rPr>
              <a:t>عدم العنايه برش الاسطح جيدا قبل عمليه البياض.</a:t>
            </a:r>
          </a:p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 u="sng">
                <a:solidFill>
                  <a:schemeClr val="tx2"/>
                </a:solidFill>
              </a:rPr>
              <a:t>تكون املاح بين طبقات البياض.</a:t>
            </a:r>
            <a:endParaRPr lang="en-US" sz="2800" u="sng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6" name="Rectangle 4"/>
          <p:cNvSpPr>
            <a:spLocks noChangeArrowheads="1"/>
          </p:cNvSpPr>
          <p:nvPr/>
        </p:nvSpPr>
        <p:spPr bwMode="auto">
          <a:xfrm>
            <a:off x="6227763" y="2060575"/>
            <a:ext cx="24479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r"/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- بياض مقتول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8837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عيوب البياض </a:t>
            </a:r>
            <a:r>
              <a:rPr lang="en-US" sz="3600">
                <a:solidFill>
                  <a:schemeClr val="tx2"/>
                </a:solidFill>
                <a:cs typeface="PT Bold Heading" pitchFamily="2" charset="-78"/>
              </a:rPr>
              <a:t>Defects in Plastering</a:t>
            </a:r>
          </a:p>
        </p:txBody>
      </p:sp>
      <p:sp>
        <p:nvSpPr>
          <p:cNvPr id="248838" name="Rectangle 6"/>
          <p:cNvSpPr>
            <a:spLocks noChangeArrowheads="1"/>
          </p:cNvSpPr>
          <p:nvPr/>
        </p:nvSpPr>
        <p:spPr bwMode="auto">
          <a:xfrm>
            <a:off x="1116013" y="115888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48839" name="Rectangle 7"/>
          <p:cNvSpPr>
            <a:spLocks noChangeArrowheads="1"/>
          </p:cNvSpPr>
          <p:nvPr/>
        </p:nvSpPr>
        <p:spPr bwMode="auto">
          <a:xfrm>
            <a:off x="323850" y="2565400"/>
            <a:ext cx="85693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/>
              <a:t>استخدام مونه مقتوله اى بعد شك الاسمنت.</a:t>
            </a:r>
          </a:p>
        </p:txBody>
      </p:sp>
      <p:sp>
        <p:nvSpPr>
          <p:cNvPr id="248840" name="Rectangle 8"/>
          <p:cNvSpPr>
            <a:spLocks noChangeArrowheads="1"/>
          </p:cNvSpPr>
          <p:nvPr/>
        </p:nvSpPr>
        <p:spPr bwMode="auto">
          <a:xfrm>
            <a:off x="6227763" y="3284538"/>
            <a:ext cx="2447925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r"/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- بياض منمل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8841" name="Rectangle 9"/>
          <p:cNvSpPr>
            <a:spLocks noChangeArrowheads="1"/>
          </p:cNvSpPr>
          <p:nvPr/>
        </p:nvSpPr>
        <p:spPr bwMode="auto">
          <a:xfrm>
            <a:off x="323850" y="3789363"/>
            <a:ext cx="85693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/>
              <a:t>اى به شروخ رفيعه.</a:t>
            </a:r>
          </a:p>
        </p:txBody>
      </p:sp>
      <p:sp>
        <p:nvSpPr>
          <p:cNvPr id="248842" name="Rectangle 10"/>
          <p:cNvSpPr>
            <a:spLocks noChangeArrowheads="1"/>
          </p:cNvSpPr>
          <p:nvPr/>
        </p:nvSpPr>
        <p:spPr bwMode="auto">
          <a:xfrm>
            <a:off x="6227763" y="4508500"/>
            <a:ext cx="2447925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r"/>
            <a:r>
              <a:rPr lang="ar-EG" sz="3200">
                <a:solidFill>
                  <a:schemeClr val="tx2"/>
                </a:solidFill>
                <a:cs typeface="PT Bold Heading" pitchFamily="2" charset="-78"/>
              </a:rPr>
              <a:t>- بياض مزهر</a:t>
            </a:r>
            <a:endParaRPr lang="en-US" sz="32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48843" name="Rectangle 11"/>
          <p:cNvSpPr>
            <a:spLocks noChangeArrowheads="1"/>
          </p:cNvSpPr>
          <p:nvPr/>
        </p:nvSpPr>
        <p:spPr bwMode="auto">
          <a:xfrm>
            <a:off x="323850" y="5229225"/>
            <a:ext cx="8569325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2800"/>
              <a:t>بياض يظهر فيه بودره بيضا، لعدم رش حوائط الطوب بالماء قبل البياض، وذلك يحدث نتيجه لزياده الاملاح التى تنتقل بين الطبقات للسطح الخارجى.</a:t>
            </a:r>
          </a:p>
        </p:txBody>
      </p:sp>
    </p:spTree>
  </p:cSld>
  <p:clrMapOvr>
    <a:masterClrMapping/>
  </p:clrMapOvr>
  <p:transition spd="med"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33" name="Line 21"/>
          <p:cNvSpPr>
            <a:spLocks noChangeShapeType="1"/>
          </p:cNvSpPr>
          <p:nvPr/>
        </p:nvSpPr>
        <p:spPr bwMode="auto">
          <a:xfrm flipH="1">
            <a:off x="1692275" y="3213100"/>
            <a:ext cx="59039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18134" name="Line 22"/>
          <p:cNvSpPr>
            <a:spLocks noChangeShapeType="1"/>
          </p:cNvSpPr>
          <p:nvPr/>
        </p:nvSpPr>
        <p:spPr bwMode="auto">
          <a:xfrm>
            <a:off x="7596188" y="32131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18135" name="Line 23"/>
          <p:cNvSpPr>
            <a:spLocks noChangeShapeType="1"/>
          </p:cNvSpPr>
          <p:nvPr/>
        </p:nvSpPr>
        <p:spPr bwMode="auto">
          <a:xfrm>
            <a:off x="4716463" y="32131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18136" name="Line 24"/>
          <p:cNvSpPr>
            <a:spLocks noChangeShapeType="1"/>
          </p:cNvSpPr>
          <p:nvPr/>
        </p:nvSpPr>
        <p:spPr bwMode="auto">
          <a:xfrm>
            <a:off x="1692275" y="321310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2916238" y="2852738"/>
            <a:ext cx="3455987" cy="64928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طبقات البياض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1547813" y="1266825"/>
            <a:ext cx="5976937" cy="649288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scene3d>
            <a:camera prst="legacyPerspectiveTop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rgbClr val="990000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ar-EG" sz="3600">
                <a:solidFill>
                  <a:schemeClr val="tx2"/>
                </a:solidFill>
                <a:cs typeface="PT Bold Heading" pitchFamily="2" charset="-78"/>
              </a:rPr>
              <a:t>1. تشطيب الحوائط والاسقف</a:t>
            </a:r>
            <a:endParaRPr lang="en-US" sz="360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18118" name="Rectangle 6"/>
          <p:cNvSpPr>
            <a:spLocks noChangeArrowheads="1"/>
          </p:cNvSpPr>
          <p:nvPr/>
        </p:nvSpPr>
        <p:spPr bwMode="auto">
          <a:xfrm>
            <a:off x="4859338" y="1844675"/>
            <a:ext cx="3960812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ar-EG" sz="4000" u="sng">
                <a:solidFill>
                  <a:schemeClr val="tx2"/>
                </a:solidFill>
              </a:rPr>
              <a:t>اولا: البياض </a:t>
            </a:r>
            <a:r>
              <a:rPr lang="en-US" sz="4000" u="sng">
                <a:solidFill>
                  <a:schemeClr val="tx2"/>
                </a:solidFill>
              </a:rPr>
              <a:t>Plaster</a:t>
            </a:r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1042988" y="188913"/>
            <a:ext cx="69119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 sz="3200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 sz="3200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6300788" y="3860800"/>
            <a:ext cx="2017712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الطبقه الاولى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8121" name="Rectangle 9"/>
          <p:cNvSpPr>
            <a:spLocks noChangeArrowheads="1"/>
          </p:cNvSpPr>
          <p:nvPr/>
        </p:nvSpPr>
        <p:spPr bwMode="auto">
          <a:xfrm>
            <a:off x="8316913" y="3860800"/>
            <a:ext cx="21590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1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8122" name="Rectangle 10"/>
          <p:cNvSpPr>
            <a:spLocks noChangeArrowheads="1"/>
          </p:cNvSpPr>
          <p:nvPr/>
        </p:nvSpPr>
        <p:spPr bwMode="auto">
          <a:xfrm>
            <a:off x="3563938" y="3860800"/>
            <a:ext cx="2017712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الطبقه الثانيه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8123" name="Rectangle 11"/>
          <p:cNvSpPr>
            <a:spLocks noChangeArrowheads="1"/>
          </p:cNvSpPr>
          <p:nvPr/>
        </p:nvSpPr>
        <p:spPr bwMode="auto">
          <a:xfrm>
            <a:off x="5580063" y="3860800"/>
            <a:ext cx="21590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2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8124" name="Rectangle 12"/>
          <p:cNvSpPr>
            <a:spLocks noChangeArrowheads="1"/>
          </p:cNvSpPr>
          <p:nvPr/>
        </p:nvSpPr>
        <p:spPr bwMode="auto">
          <a:xfrm>
            <a:off x="757238" y="3860800"/>
            <a:ext cx="2017712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الطبقه الثالثه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8125" name="Rectangle 13"/>
          <p:cNvSpPr>
            <a:spLocks noChangeArrowheads="1"/>
          </p:cNvSpPr>
          <p:nvPr/>
        </p:nvSpPr>
        <p:spPr bwMode="auto">
          <a:xfrm>
            <a:off x="2773363" y="3860800"/>
            <a:ext cx="21590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3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8126" name="Rectangle 14"/>
          <p:cNvSpPr>
            <a:spLocks noChangeArrowheads="1"/>
          </p:cNvSpPr>
          <p:nvPr/>
        </p:nvSpPr>
        <p:spPr bwMode="auto">
          <a:xfrm>
            <a:off x="6442075" y="4652963"/>
            <a:ext cx="201771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tx2"/>
                </a:solidFill>
              </a:rPr>
              <a:t>الطرطشه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218128" name="Rectangle 16"/>
          <p:cNvSpPr>
            <a:spLocks noChangeArrowheads="1"/>
          </p:cNvSpPr>
          <p:nvPr/>
        </p:nvSpPr>
        <p:spPr bwMode="auto">
          <a:xfrm>
            <a:off x="3708400" y="4652963"/>
            <a:ext cx="201771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tx2"/>
                </a:solidFill>
              </a:rPr>
              <a:t>البطانه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218129" name="Rectangle 17"/>
          <p:cNvSpPr>
            <a:spLocks noChangeArrowheads="1"/>
          </p:cNvSpPr>
          <p:nvPr/>
        </p:nvSpPr>
        <p:spPr bwMode="auto">
          <a:xfrm>
            <a:off x="901700" y="4652963"/>
            <a:ext cx="2017713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tx2"/>
                </a:solidFill>
              </a:rPr>
              <a:t>الظهاره</a:t>
            </a:r>
            <a:endParaRPr lang="en-US" sz="3600">
              <a:solidFill>
                <a:schemeClr val="tx2"/>
              </a:solidFill>
            </a:endParaRPr>
          </a:p>
        </p:txBody>
      </p:sp>
      <p:sp>
        <p:nvSpPr>
          <p:cNvPr id="218130" name="Rectangle 18"/>
          <p:cNvSpPr>
            <a:spLocks noChangeArrowheads="1"/>
          </p:cNvSpPr>
          <p:nvPr/>
        </p:nvSpPr>
        <p:spPr bwMode="auto">
          <a:xfrm>
            <a:off x="6372225" y="5300663"/>
            <a:ext cx="2306638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en-US" sz="2800">
                <a:solidFill>
                  <a:schemeClr val="tx2"/>
                </a:solidFill>
              </a:rPr>
              <a:t>Scratch Coat</a:t>
            </a:r>
          </a:p>
        </p:txBody>
      </p:sp>
      <p:sp>
        <p:nvSpPr>
          <p:cNvPr id="218131" name="Rectangle 19"/>
          <p:cNvSpPr>
            <a:spLocks noChangeArrowheads="1"/>
          </p:cNvSpPr>
          <p:nvPr/>
        </p:nvSpPr>
        <p:spPr bwMode="auto">
          <a:xfrm>
            <a:off x="3563938" y="5300663"/>
            <a:ext cx="230663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en-US" sz="2800">
                <a:solidFill>
                  <a:schemeClr val="tx2"/>
                </a:solidFill>
              </a:rPr>
              <a:t>Finer or Brown Coat</a:t>
            </a:r>
          </a:p>
        </p:txBody>
      </p:sp>
      <p:sp>
        <p:nvSpPr>
          <p:cNvPr id="218132" name="Rectangle 20"/>
          <p:cNvSpPr>
            <a:spLocks noChangeArrowheads="1"/>
          </p:cNvSpPr>
          <p:nvPr/>
        </p:nvSpPr>
        <p:spPr bwMode="auto">
          <a:xfrm>
            <a:off x="755650" y="5300663"/>
            <a:ext cx="2306638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en-US" sz="2800">
                <a:solidFill>
                  <a:schemeClr val="tx2"/>
                </a:solidFill>
              </a:rPr>
              <a:t>White or Finishing Coat</a:t>
            </a:r>
          </a:p>
        </p:txBody>
      </p:sp>
    </p:spTree>
  </p:cSld>
  <p:clrMapOvr>
    <a:masterClrMapping/>
  </p:clrMapOvr>
  <p:transition spd="med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5795963" y="692150"/>
            <a:ext cx="3097212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r>
              <a:rPr lang="ar-EG" sz="3200" u="sng">
                <a:solidFill>
                  <a:schemeClr val="tx2"/>
                </a:solidFill>
              </a:rPr>
              <a:t>اولا: البياض </a:t>
            </a:r>
            <a:r>
              <a:rPr lang="en-US" sz="3200" u="sng">
                <a:solidFill>
                  <a:schemeClr val="tx2"/>
                </a:solidFill>
              </a:rPr>
              <a:t>Plaster</a:t>
            </a: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1979613" y="188913"/>
            <a:ext cx="51117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19143" name="Rectangle 7"/>
          <p:cNvSpPr>
            <a:spLocks noChangeArrowheads="1"/>
          </p:cNvSpPr>
          <p:nvPr/>
        </p:nvSpPr>
        <p:spPr bwMode="auto">
          <a:xfrm>
            <a:off x="5795963" y="1412875"/>
            <a:ext cx="2809875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طبقه الطرطشه: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9144" name="Rectangle 8"/>
          <p:cNvSpPr>
            <a:spLocks noChangeArrowheads="1"/>
          </p:cNvSpPr>
          <p:nvPr/>
        </p:nvSpPr>
        <p:spPr bwMode="auto">
          <a:xfrm>
            <a:off x="8458200" y="1412875"/>
            <a:ext cx="36195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1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19145" name="Rectangle 9"/>
          <p:cNvSpPr>
            <a:spLocks noChangeArrowheads="1"/>
          </p:cNvSpPr>
          <p:nvPr/>
        </p:nvSpPr>
        <p:spPr bwMode="auto">
          <a:xfrm>
            <a:off x="395288" y="1989138"/>
            <a:ext cx="8424862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>
                <a:solidFill>
                  <a:schemeClr val="tx2"/>
                </a:solidFill>
              </a:rPr>
              <a:t>تتكون من مونه </a:t>
            </a:r>
            <a:r>
              <a:rPr lang="ar-EG" sz="3200" u="sng">
                <a:solidFill>
                  <a:schemeClr val="tx2"/>
                </a:solidFill>
              </a:rPr>
              <a:t>الاسمنت</a:t>
            </a:r>
            <a:r>
              <a:rPr lang="ar-EG" sz="3200">
                <a:solidFill>
                  <a:schemeClr val="tx2"/>
                </a:solidFill>
              </a:rPr>
              <a:t> و</a:t>
            </a:r>
            <a:r>
              <a:rPr lang="ar-EG" sz="3200" u="sng">
                <a:solidFill>
                  <a:schemeClr val="tx2"/>
                </a:solidFill>
              </a:rPr>
              <a:t>الرمل</a:t>
            </a:r>
            <a:r>
              <a:rPr lang="ar-EG" sz="3200">
                <a:solidFill>
                  <a:schemeClr val="tx2"/>
                </a:solidFill>
              </a:rPr>
              <a:t> و</a:t>
            </a:r>
            <a:r>
              <a:rPr lang="ar-EG" sz="3200" u="sng">
                <a:solidFill>
                  <a:schemeClr val="tx2"/>
                </a:solidFill>
              </a:rPr>
              <a:t>الماء</a:t>
            </a:r>
            <a:r>
              <a:rPr lang="ar-EG" sz="3200">
                <a:solidFill>
                  <a:schemeClr val="tx2"/>
                </a:solidFill>
              </a:rPr>
              <a:t> بنسبه 350 كجم اسمنت لكل م3 رمل.</a:t>
            </a:r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219146" name="Rectangle 10"/>
          <p:cNvSpPr>
            <a:spLocks noChangeArrowheads="1"/>
          </p:cNvSpPr>
          <p:nvPr/>
        </p:nvSpPr>
        <p:spPr bwMode="auto">
          <a:xfrm>
            <a:off x="395288" y="2997200"/>
            <a:ext cx="8424862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>
                <a:solidFill>
                  <a:schemeClr val="tx2"/>
                </a:solidFill>
              </a:rPr>
              <a:t>وترش طبقه الطرطشه </a:t>
            </a:r>
            <a:r>
              <a:rPr lang="ar-EG" sz="3200" u="sng">
                <a:solidFill>
                  <a:schemeClr val="tx2"/>
                </a:solidFill>
              </a:rPr>
              <a:t>بالمسطرين</a:t>
            </a:r>
            <a:r>
              <a:rPr lang="ar-EG" sz="3200">
                <a:solidFill>
                  <a:schemeClr val="tx2"/>
                </a:solidFill>
              </a:rPr>
              <a:t> على اسطح الحوائط والاسقف بحيث تغطى المبانى تحتها.</a:t>
            </a:r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219147" name="Rectangle 11"/>
          <p:cNvSpPr>
            <a:spLocks noChangeArrowheads="1"/>
          </p:cNvSpPr>
          <p:nvPr/>
        </p:nvSpPr>
        <p:spPr bwMode="auto">
          <a:xfrm>
            <a:off x="395288" y="5807075"/>
            <a:ext cx="8424862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263525" indent="-26352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>
                <a:solidFill>
                  <a:schemeClr val="tx2"/>
                </a:solidFill>
              </a:rPr>
              <a:t>وترش هذه الطرطشه بالماء لمده حوالى 3 ايام قبل وضع طبقه البطانه عليها.</a:t>
            </a:r>
            <a:endParaRPr lang="en-US" sz="3200">
              <a:solidFill>
                <a:schemeClr val="tx2"/>
              </a:solidFill>
            </a:endParaRPr>
          </a:p>
        </p:txBody>
      </p:sp>
      <p:pic>
        <p:nvPicPr>
          <p:cNvPr id="219149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8" b="22624"/>
          <a:stretch>
            <a:fillRect/>
          </a:stretch>
        </p:blipFill>
        <p:spPr bwMode="auto">
          <a:xfrm>
            <a:off x="395288" y="3716338"/>
            <a:ext cx="3384550" cy="195738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</p:pic>
      <p:pic>
        <p:nvPicPr>
          <p:cNvPr id="21915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488" y="4010025"/>
            <a:ext cx="2725737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1979613" y="188913"/>
            <a:ext cx="51117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0166" name="Rectangle 6"/>
          <p:cNvSpPr>
            <a:spLocks noChangeArrowheads="1"/>
          </p:cNvSpPr>
          <p:nvPr/>
        </p:nvSpPr>
        <p:spPr bwMode="auto">
          <a:xfrm>
            <a:off x="5795963" y="765175"/>
            <a:ext cx="2809875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طبقه البطانه: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0167" name="Rectangle 7"/>
          <p:cNvSpPr>
            <a:spLocks noChangeArrowheads="1"/>
          </p:cNvSpPr>
          <p:nvPr/>
        </p:nvSpPr>
        <p:spPr bwMode="auto">
          <a:xfrm>
            <a:off x="8458200" y="765175"/>
            <a:ext cx="36195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2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0168" name="Rectangle 8"/>
          <p:cNvSpPr>
            <a:spLocks noChangeArrowheads="1"/>
          </p:cNvSpPr>
          <p:nvPr/>
        </p:nvSpPr>
        <p:spPr bwMode="auto">
          <a:xfrm>
            <a:off x="250825" y="1198563"/>
            <a:ext cx="8424863" cy="115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pPr algn="r"/>
            <a:r>
              <a:rPr lang="ar-EG" sz="3200"/>
              <a:t>يتم ضبط مستوى اسطح طبقه البطانه باستخدام البؤج </a:t>
            </a:r>
            <a:r>
              <a:rPr lang="en-US" sz="3200"/>
              <a:t>Dots</a:t>
            </a:r>
            <a:r>
              <a:rPr lang="ar-EG" sz="3200"/>
              <a:t>، والاوتار </a:t>
            </a:r>
            <a:r>
              <a:rPr lang="en-US" sz="3200"/>
              <a:t>Screeds</a:t>
            </a:r>
            <a:r>
              <a:rPr lang="ar-EG" sz="3200"/>
              <a:t>، مع زوايا الاركان (زاويه التربيعه).</a:t>
            </a:r>
            <a:endParaRPr lang="en-US" sz="3200"/>
          </a:p>
        </p:txBody>
      </p:sp>
      <p:pic>
        <p:nvPicPr>
          <p:cNvPr id="220171" name="Picture 11" descr="dots_cel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20938"/>
            <a:ext cx="3671887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0172" name="Line 12"/>
          <p:cNvSpPr>
            <a:spLocks noChangeShapeType="1"/>
          </p:cNvSpPr>
          <p:nvPr/>
        </p:nvSpPr>
        <p:spPr bwMode="auto">
          <a:xfrm flipH="1">
            <a:off x="2987675" y="3429000"/>
            <a:ext cx="1223963" cy="5048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0173" name="Line 13"/>
          <p:cNvSpPr>
            <a:spLocks noChangeShapeType="1"/>
          </p:cNvSpPr>
          <p:nvPr/>
        </p:nvSpPr>
        <p:spPr bwMode="auto">
          <a:xfrm flipH="1">
            <a:off x="2916238" y="3429000"/>
            <a:ext cx="1295400" cy="20161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0175" name="Rectangle 15"/>
          <p:cNvSpPr>
            <a:spLocks noChangeArrowheads="1"/>
          </p:cNvSpPr>
          <p:nvPr/>
        </p:nvSpPr>
        <p:spPr bwMode="auto">
          <a:xfrm>
            <a:off x="5364163" y="2492375"/>
            <a:ext cx="3095625" cy="2952750"/>
          </a:xfrm>
          <a:prstGeom prst="rect">
            <a:avLst/>
          </a:prstGeom>
          <a:noFill/>
          <a:ln w="381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76" name="Rectangle 16"/>
          <p:cNvSpPr>
            <a:spLocks noChangeArrowheads="1"/>
          </p:cNvSpPr>
          <p:nvPr/>
        </p:nvSpPr>
        <p:spPr bwMode="auto">
          <a:xfrm>
            <a:off x="5795963" y="2708275"/>
            <a:ext cx="2232025" cy="215900"/>
          </a:xfrm>
          <a:prstGeom prst="rect">
            <a:avLst/>
          </a:prstGeom>
          <a:noFill/>
          <a:ln w="381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77" name="Rectangle 17"/>
          <p:cNvSpPr>
            <a:spLocks noChangeArrowheads="1"/>
          </p:cNvSpPr>
          <p:nvPr/>
        </p:nvSpPr>
        <p:spPr bwMode="auto">
          <a:xfrm>
            <a:off x="7812088" y="2708275"/>
            <a:ext cx="215900" cy="2520950"/>
          </a:xfrm>
          <a:prstGeom prst="rect">
            <a:avLst/>
          </a:prstGeom>
          <a:noFill/>
          <a:ln w="381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78" name="Rectangle 18"/>
          <p:cNvSpPr>
            <a:spLocks noChangeArrowheads="1"/>
          </p:cNvSpPr>
          <p:nvPr/>
        </p:nvSpPr>
        <p:spPr bwMode="auto">
          <a:xfrm>
            <a:off x="5795963" y="5013325"/>
            <a:ext cx="2232025" cy="215900"/>
          </a:xfrm>
          <a:prstGeom prst="rect">
            <a:avLst/>
          </a:prstGeom>
          <a:noFill/>
          <a:ln w="381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79" name="Rectangle 19"/>
          <p:cNvSpPr>
            <a:spLocks noChangeArrowheads="1"/>
          </p:cNvSpPr>
          <p:nvPr/>
        </p:nvSpPr>
        <p:spPr bwMode="auto">
          <a:xfrm>
            <a:off x="5795963" y="2708275"/>
            <a:ext cx="215900" cy="2520950"/>
          </a:xfrm>
          <a:prstGeom prst="rect">
            <a:avLst/>
          </a:prstGeom>
          <a:noFill/>
          <a:ln w="381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82" name="Line 22"/>
          <p:cNvSpPr>
            <a:spLocks noChangeShapeType="1"/>
          </p:cNvSpPr>
          <p:nvPr/>
        </p:nvSpPr>
        <p:spPr bwMode="auto">
          <a:xfrm>
            <a:off x="7524750" y="2997200"/>
            <a:ext cx="0" cy="2016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0183" name="Rectangle 23"/>
          <p:cNvSpPr>
            <a:spLocks noChangeArrowheads="1"/>
          </p:cNvSpPr>
          <p:nvPr/>
        </p:nvSpPr>
        <p:spPr bwMode="auto">
          <a:xfrm>
            <a:off x="6804025" y="3716338"/>
            <a:ext cx="9366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pPr algn="r"/>
            <a:r>
              <a:rPr lang="ar-EG" sz="3200">
                <a:solidFill>
                  <a:schemeClr val="tx2"/>
                </a:solidFill>
              </a:rPr>
              <a:t>2 متر</a:t>
            </a:r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220186" name="AutoShape 26"/>
          <p:cNvSpPr>
            <a:spLocks noChangeArrowheads="1"/>
          </p:cNvSpPr>
          <p:nvPr/>
        </p:nvSpPr>
        <p:spPr bwMode="auto">
          <a:xfrm flipV="1">
            <a:off x="4787900" y="2997200"/>
            <a:ext cx="1368425" cy="576263"/>
          </a:xfrm>
          <a:prstGeom prst="curvedDownArrow">
            <a:avLst>
              <a:gd name="adj1" fmla="val 47493"/>
              <a:gd name="adj2" fmla="val 94986"/>
              <a:gd name="adj3" fmla="val 33333"/>
            </a:avLst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87" name="Rectangle 27"/>
          <p:cNvSpPr>
            <a:spLocks noChangeArrowheads="1"/>
          </p:cNvSpPr>
          <p:nvPr/>
        </p:nvSpPr>
        <p:spPr bwMode="auto">
          <a:xfrm>
            <a:off x="5795963" y="5013325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88" name="Rectangle 28"/>
          <p:cNvSpPr>
            <a:spLocks noChangeArrowheads="1"/>
          </p:cNvSpPr>
          <p:nvPr/>
        </p:nvSpPr>
        <p:spPr bwMode="auto">
          <a:xfrm>
            <a:off x="5795963" y="2708275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89" name="Rectangle 29"/>
          <p:cNvSpPr>
            <a:spLocks noChangeArrowheads="1"/>
          </p:cNvSpPr>
          <p:nvPr/>
        </p:nvSpPr>
        <p:spPr bwMode="auto">
          <a:xfrm>
            <a:off x="7812088" y="2708275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90" name="Rectangle 30"/>
          <p:cNvSpPr>
            <a:spLocks noChangeArrowheads="1"/>
          </p:cNvSpPr>
          <p:nvPr/>
        </p:nvSpPr>
        <p:spPr bwMode="auto">
          <a:xfrm>
            <a:off x="7812088" y="5013325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91" name="AutoShape 31"/>
          <p:cNvSpPr>
            <a:spLocks noChangeArrowheads="1"/>
          </p:cNvSpPr>
          <p:nvPr/>
        </p:nvSpPr>
        <p:spPr bwMode="auto">
          <a:xfrm>
            <a:off x="4716463" y="4003675"/>
            <a:ext cx="1079500" cy="5762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0170" name="Rectangle 10"/>
          <p:cNvSpPr>
            <a:spLocks noChangeArrowheads="1"/>
          </p:cNvSpPr>
          <p:nvPr/>
        </p:nvSpPr>
        <p:spPr bwMode="auto">
          <a:xfrm>
            <a:off x="4283075" y="4364038"/>
            <a:ext cx="9366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pPr algn="r"/>
            <a:r>
              <a:rPr lang="ar-EG" sz="3200">
                <a:solidFill>
                  <a:schemeClr val="tx2"/>
                </a:solidFill>
              </a:rPr>
              <a:t>الاوتار</a:t>
            </a:r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220192" name="Rectangle 32"/>
          <p:cNvSpPr>
            <a:spLocks noChangeArrowheads="1"/>
          </p:cNvSpPr>
          <p:nvPr/>
        </p:nvSpPr>
        <p:spPr bwMode="auto">
          <a:xfrm>
            <a:off x="5076825" y="5516563"/>
            <a:ext cx="3382963" cy="503237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pPr algn="r"/>
            <a:r>
              <a:rPr lang="ar-EG" sz="2800">
                <a:solidFill>
                  <a:schemeClr val="tx2"/>
                </a:solidFill>
              </a:rPr>
              <a:t>مكعبات من الجبس 5*8 سم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0193" name="Rectangle 33"/>
          <p:cNvSpPr>
            <a:spLocks noChangeArrowheads="1"/>
          </p:cNvSpPr>
          <p:nvPr/>
        </p:nvSpPr>
        <p:spPr bwMode="auto">
          <a:xfrm>
            <a:off x="2411413" y="6092825"/>
            <a:ext cx="6048375" cy="50323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pPr algn="r"/>
            <a:r>
              <a:rPr lang="ar-EG" sz="2800">
                <a:solidFill>
                  <a:schemeClr val="tx2"/>
                </a:solidFill>
              </a:rPr>
              <a:t>تضبط فى مستوى واحد باستخدام ميزان الخيط والقده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4213225" y="2781300"/>
            <a:ext cx="93503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pPr algn="r"/>
            <a:r>
              <a:rPr lang="ar-EG" sz="3200">
                <a:solidFill>
                  <a:schemeClr val="tx2"/>
                </a:solidFill>
              </a:rPr>
              <a:t>البؤج</a:t>
            </a:r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220194" name="Rectangle 34"/>
          <p:cNvSpPr>
            <a:spLocks noChangeArrowheads="1"/>
          </p:cNvSpPr>
          <p:nvPr/>
        </p:nvSpPr>
        <p:spPr bwMode="auto">
          <a:xfrm>
            <a:off x="6084888" y="4221163"/>
            <a:ext cx="9366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sz="2800">
                <a:solidFill>
                  <a:schemeClr val="tx2"/>
                </a:solidFill>
              </a:rPr>
              <a:t>مونه البطانه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20195" name="Rectangle 35"/>
          <p:cNvSpPr>
            <a:spLocks noChangeArrowheads="1"/>
          </p:cNvSpPr>
          <p:nvPr/>
        </p:nvSpPr>
        <p:spPr bwMode="auto">
          <a:xfrm>
            <a:off x="1547813" y="4797425"/>
            <a:ext cx="9366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sz="2800">
                <a:solidFill>
                  <a:srgbClr val="0033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مونه البطانه</a:t>
            </a:r>
            <a:endParaRPr lang="en-US" sz="2800">
              <a:solidFill>
                <a:srgbClr val="0033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8" name="Rectangle 4"/>
          <p:cNvSpPr>
            <a:spLocks noChangeArrowheads="1"/>
          </p:cNvSpPr>
          <p:nvPr/>
        </p:nvSpPr>
        <p:spPr bwMode="auto">
          <a:xfrm>
            <a:off x="1979613" y="188913"/>
            <a:ext cx="51117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1189" name="Rectangle 5"/>
          <p:cNvSpPr>
            <a:spLocks noChangeArrowheads="1"/>
          </p:cNvSpPr>
          <p:nvPr/>
        </p:nvSpPr>
        <p:spPr bwMode="auto">
          <a:xfrm>
            <a:off x="5795963" y="765175"/>
            <a:ext cx="2809875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طبقه البطانه: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1190" name="Rectangle 6"/>
          <p:cNvSpPr>
            <a:spLocks noChangeArrowheads="1"/>
          </p:cNvSpPr>
          <p:nvPr/>
        </p:nvSpPr>
        <p:spPr bwMode="auto">
          <a:xfrm>
            <a:off x="8458200" y="765175"/>
            <a:ext cx="36195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2</a:t>
            </a:r>
            <a:endParaRPr lang="en-US" sz="3600">
              <a:solidFill>
                <a:schemeClr val="accent1"/>
              </a:solidFill>
            </a:endParaRPr>
          </a:p>
        </p:txBody>
      </p:sp>
      <p:pic>
        <p:nvPicPr>
          <p:cNvPr id="2211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28775"/>
            <a:ext cx="4502150" cy="492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</p:pic>
      <p:sp>
        <p:nvSpPr>
          <p:cNvPr id="221193" name="Rectangle 9"/>
          <p:cNvSpPr>
            <a:spLocks noChangeArrowheads="1"/>
          </p:cNvSpPr>
          <p:nvPr/>
        </p:nvSpPr>
        <p:spPr bwMode="auto">
          <a:xfrm>
            <a:off x="2554288" y="3429000"/>
            <a:ext cx="1944687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sz="3200">
                <a:solidFill>
                  <a:srgbClr val="003366"/>
                </a:solidFill>
              </a:rPr>
              <a:t>ميزان الخيط</a:t>
            </a:r>
            <a:endParaRPr lang="en-US" sz="3200">
              <a:solidFill>
                <a:srgbClr val="003366"/>
              </a:solidFill>
            </a:endParaRPr>
          </a:p>
        </p:txBody>
      </p:sp>
      <p:sp>
        <p:nvSpPr>
          <p:cNvPr id="221194" name="Line 10"/>
          <p:cNvSpPr>
            <a:spLocks noChangeShapeType="1"/>
          </p:cNvSpPr>
          <p:nvPr/>
        </p:nvSpPr>
        <p:spPr bwMode="auto">
          <a:xfrm flipH="1">
            <a:off x="1763713" y="3789363"/>
            <a:ext cx="790575" cy="215900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1195" name="Rectangle 11"/>
          <p:cNvSpPr>
            <a:spLocks noChangeArrowheads="1"/>
          </p:cNvSpPr>
          <p:nvPr/>
        </p:nvSpPr>
        <p:spPr bwMode="auto">
          <a:xfrm>
            <a:off x="323850" y="2060575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1196" name="Rectangle 12"/>
          <p:cNvSpPr>
            <a:spLocks noChangeArrowheads="1"/>
          </p:cNvSpPr>
          <p:nvPr/>
        </p:nvSpPr>
        <p:spPr bwMode="auto">
          <a:xfrm>
            <a:off x="4356100" y="2060575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1197" name="Rectangle 13"/>
          <p:cNvSpPr>
            <a:spLocks noChangeArrowheads="1"/>
          </p:cNvSpPr>
          <p:nvPr/>
        </p:nvSpPr>
        <p:spPr bwMode="auto">
          <a:xfrm>
            <a:off x="4356100" y="5734050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1198" name="Rectangle 14"/>
          <p:cNvSpPr>
            <a:spLocks noChangeArrowheads="1"/>
          </p:cNvSpPr>
          <p:nvPr/>
        </p:nvSpPr>
        <p:spPr bwMode="auto">
          <a:xfrm>
            <a:off x="323850" y="5734050"/>
            <a:ext cx="215900" cy="2159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1199" name="Rectangle 15"/>
          <p:cNvSpPr>
            <a:spLocks noChangeArrowheads="1"/>
          </p:cNvSpPr>
          <p:nvPr/>
        </p:nvSpPr>
        <p:spPr bwMode="auto">
          <a:xfrm>
            <a:off x="4716463" y="3689350"/>
            <a:ext cx="4176712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>
                <a:solidFill>
                  <a:schemeClr val="tx2"/>
                </a:solidFill>
              </a:rPr>
              <a:t>تملأ المسافات بين البؤج باستخدام مونه البطانه من </a:t>
            </a:r>
            <a:r>
              <a:rPr lang="ar-EG" sz="3200" b="0" u="sng">
                <a:solidFill>
                  <a:schemeClr val="tx2"/>
                </a:solidFill>
              </a:rPr>
              <a:t>الاسمنت </a:t>
            </a:r>
            <a:r>
              <a:rPr lang="ar-EG" sz="3200" b="0">
                <a:solidFill>
                  <a:schemeClr val="tx2"/>
                </a:solidFill>
              </a:rPr>
              <a:t>و</a:t>
            </a:r>
            <a:r>
              <a:rPr lang="ar-EG" sz="3200" b="0" u="sng">
                <a:solidFill>
                  <a:schemeClr val="tx2"/>
                </a:solidFill>
              </a:rPr>
              <a:t>الرمل</a:t>
            </a:r>
            <a:r>
              <a:rPr lang="ar-EG" sz="3200" b="0">
                <a:solidFill>
                  <a:schemeClr val="tx2"/>
                </a:solidFill>
              </a:rPr>
              <a:t> </a:t>
            </a:r>
            <a:r>
              <a:rPr lang="ar-EG" sz="3200" b="0" u="sng">
                <a:solidFill>
                  <a:schemeClr val="tx2"/>
                </a:solidFill>
              </a:rPr>
              <a:t>وعجينه الجير</a:t>
            </a:r>
            <a:r>
              <a:rPr lang="ar-EG" sz="3200" b="0">
                <a:solidFill>
                  <a:schemeClr val="tx2"/>
                </a:solidFill>
              </a:rPr>
              <a:t> بسمك حوالى سم ونصف</a:t>
            </a:r>
            <a:r>
              <a:rPr lang="ar-EG" sz="3200"/>
              <a:t> </a:t>
            </a:r>
            <a:r>
              <a:rPr lang="ar-EG" sz="3200" b="0">
                <a:solidFill>
                  <a:schemeClr val="tx2"/>
                </a:solidFill>
              </a:rPr>
              <a:t>باستخدام المحاره والطالوش.</a:t>
            </a:r>
            <a:endParaRPr lang="en-US" sz="3200" b="0">
              <a:solidFill>
                <a:schemeClr val="tx2"/>
              </a:solidFill>
            </a:endParaRPr>
          </a:p>
        </p:txBody>
      </p:sp>
      <p:sp>
        <p:nvSpPr>
          <p:cNvPr id="221201" name="Rectangle 17"/>
          <p:cNvSpPr>
            <a:spLocks noChangeArrowheads="1"/>
          </p:cNvSpPr>
          <p:nvPr/>
        </p:nvSpPr>
        <p:spPr bwMode="auto">
          <a:xfrm>
            <a:off x="4932363" y="1917700"/>
            <a:ext cx="3960812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/>
              <a:t>توصل بالبؤج بالاوتار وهى من نفس مونه البطانه وتضبط بميزان الخيط.</a:t>
            </a:r>
            <a:endParaRPr lang="en-US" sz="3200" b="0"/>
          </a:p>
        </p:txBody>
      </p:sp>
      <p:sp>
        <p:nvSpPr>
          <p:cNvPr id="221202" name="Rectangle 18"/>
          <p:cNvSpPr>
            <a:spLocks noChangeArrowheads="1"/>
          </p:cNvSpPr>
          <p:nvPr/>
        </p:nvSpPr>
        <p:spPr bwMode="auto">
          <a:xfrm>
            <a:off x="1114425" y="1125538"/>
            <a:ext cx="73025" cy="518318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0000"/>
            </a:extrusionClr>
            <a:contourClr>
              <a:schemeClr val="tx2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ar-EG"/>
          </a:p>
        </p:txBody>
      </p:sp>
      <p:sp>
        <p:nvSpPr>
          <p:cNvPr id="221203" name="Rectangle 19"/>
          <p:cNvSpPr>
            <a:spLocks noChangeArrowheads="1"/>
          </p:cNvSpPr>
          <p:nvPr/>
        </p:nvSpPr>
        <p:spPr bwMode="auto">
          <a:xfrm>
            <a:off x="1979613" y="2708275"/>
            <a:ext cx="100806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sz="3200">
                <a:solidFill>
                  <a:srgbClr val="003366"/>
                </a:solidFill>
              </a:rPr>
              <a:t>القــده</a:t>
            </a:r>
            <a:endParaRPr lang="en-US" sz="3200">
              <a:solidFill>
                <a:srgbClr val="003366"/>
              </a:solidFill>
            </a:endParaRPr>
          </a:p>
        </p:txBody>
      </p:sp>
      <p:sp>
        <p:nvSpPr>
          <p:cNvPr id="221204" name="Line 20"/>
          <p:cNvSpPr>
            <a:spLocks noChangeShapeType="1"/>
          </p:cNvSpPr>
          <p:nvPr/>
        </p:nvSpPr>
        <p:spPr bwMode="auto">
          <a:xfrm flipH="1" flipV="1">
            <a:off x="1403350" y="2852738"/>
            <a:ext cx="647700" cy="144462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pic>
        <p:nvPicPr>
          <p:cNvPr id="221206" name="Picture 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78385">
            <a:off x="1476375" y="4365625"/>
            <a:ext cx="3211513" cy="165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</p:pic>
      <p:sp>
        <p:nvSpPr>
          <p:cNvPr id="221207" name="Rectangle 23"/>
          <p:cNvSpPr>
            <a:spLocks noChangeArrowheads="1"/>
          </p:cNvSpPr>
          <p:nvPr/>
        </p:nvSpPr>
        <p:spPr bwMode="auto">
          <a:xfrm>
            <a:off x="2843213" y="6092825"/>
            <a:ext cx="187325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rgbClr val="003366"/>
                </a:solidFill>
                <a:cs typeface="PT Bold Heading" pitchFamily="2" charset="-78"/>
              </a:rPr>
              <a:t>المحاره والطالوش</a:t>
            </a:r>
            <a:endParaRPr lang="en-US" b="0">
              <a:solidFill>
                <a:srgbClr val="0033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2" name="Rectangle 4"/>
          <p:cNvSpPr>
            <a:spLocks noChangeArrowheads="1"/>
          </p:cNvSpPr>
          <p:nvPr/>
        </p:nvSpPr>
        <p:spPr bwMode="auto">
          <a:xfrm>
            <a:off x="1979613" y="188913"/>
            <a:ext cx="51117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2213" name="Rectangle 5"/>
          <p:cNvSpPr>
            <a:spLocks noChangeArrowheads="1"/>
          </p:cNvSpPr>
          <p:nvPr/>
        </p:nvSpPr>
        <p:spPr bwMode="auto">
          <a:xfrm>
            <a:off x="5795963" y="765175"/>
            <a:ext cx="2809875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طبقه البطانه: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2214" name="Rectangle 6"/>
          <p:cNvSpPr>
            <a:spLocks noChangeArrowheads="1"/>
          </p:cNvSpPr>
          <p:nvPr/>
        </p:nvSpPr>
        <p:spPr bwMode="auto">
          <a:xfrm>
            <a:off x="8458200" y="765175"/>
            <a:ext cx="36195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2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2216" name="Line 8"/>
          <p:cNvSpPr>
            <a:spLocks noChangeShapeType="1"/>
          </p:cNvSpPr>
          <p:nvPr/>
        </p:nvSpPr>
        <p:spPr bwMode="auto">
          <a:xfrm flipH="1">
            <a:off x="558800" y="3070225"/>
            <a:ext cx="2374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17" name="Line 9"/>
          <p:cNvSpPr>
            <a:spLocks noChangeShapeType="1"/>
          </p:cNvSpPr>
          <p:nvPr/>
        </p:nvSpPr>
        <p:spPr bwMode="auto">
          <a:xfrm>
            <a:off x="2933700" y="3070225"/>
            <a:ext cx="0" cy="2663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18" name="Line 10"/>
          <p:cNvSpPr>
            <a:spLocks noChangeShapeType="1"/>
          </p:cNvSpPr>
          <p:nvPr/>
        </p:nvSpPr>
        <p:spPr bwMode="auto">
          <a:xfrm flipH="1">
            <a:off x="630238" y="5734050"/>
            <a:ext cx="2303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19" name="Line 11"/>
          <p:cNvSpPr>
            <a:spLocks noChangeShapeType="1"/>
          </p:cNvSpPr>
          <p:nvPr/>
        </p:nvSpPr>
        <p:spPr bwMode="auto">
          <a:xfrm>
            <a:off x="2933700" y="5734050"/>
            <a:ext cx="1728788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21" name="Line 13"/>
          <p:cNvSpPr>
            <a:spLocks noChangeShapeType="1"/>
          </p:cNvSpPr>
          <p:nvPr/>
        </p:nvSpPr>
        <p:spPr bwMode="auto">
          <a:xfrm>
            <a:off x="2933700" y="3070225"/>
            <a:ext cx="1728788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22" name="Line 14"/>
          <p:cNvSpPr>
            <a:spLocks noChangeShapeType="1"/>
          </p:cNvSpPr>
          <p:nvPr/>
        </p:nvSpPr>
        <p:spPr bwMode="auto">
          <a:xfrm>
            <a:off x="4662488" y="4006850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24" name="Line 16"/>
          <p:cNvSpPr>
            <a:spLocks noChangeShapeType="1"/>
          </p:cNvSpPr>
          <p:nvPr/>
        </p:nvSpPr>
        <p:spPr bwMode="auto">
          <a:xfrm flipH="1">
            <a:off x="4662488" y="6670675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26" name="Line 18"/>
          <p:cNvSpPr>
            <a:spLocks noChangeShapeType="1"/>
          </p:cNvSpPr>
          <p:nvPr/>
        </p:nvSpPr>
        <p:spPr bwMode="auto">
          <a:xfrm flipH="1">
            <a:off x="1854200" y="4725988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28" name="Line 20"/>
          <p:cNvSpPr>
            <a:spLocks noChangeShapeType="1"/>
          </p:cNvSpPr>
          <p:nvPr/>
        </p:nvSpPr>
        <p:spPr bwMode="auto">
          <a:xfrm>
            <a:off x="1782763" y="4725988"/>
            <a:ext cx="2303462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29" name="Line 21"/>
          <p:cNvSpPr>
            <a:spLocks noChangeShapeType="1"/>
          </p:cNvSpPr>
          <p:nvPr/>
        </p:nvSpPr>
        <p:spPr bwMode="auto">
          <a:xfrm>
            <a:off x="2933700" y="4725988"/>
            <a:ext cx="11525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30" name="Line 22"/>
          <p:cNvSpPr>
            <a:spLocks noChangeShapeType="1"/>
          </p:cNvSpPr>
          <p:nvPr/>
        </p:nvSpPr>
        <p:spPr bwMode="auto">
          <a:xfrm>
            <a:off x="2933700" y="4654550"/>
            <a:ext cx="1657350" cy="93662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32" name="Oval 24"/>
          <p:cNvSpPr>
            <a:spLocks noChangeArrowheads="1"/>
          </p:cNvSpPr>
          <p:nvPr/>
        </p:nvSpPr>
        <p:spPr bwMode="auto">
          <a:xfrm>
            <a:off x="4375150" y="5375275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2235" name="AutoShape 27"/>
          <p:cNvSpPr>
            <a:spLocks noChangeArrowheads="1"/>
          </p:cNvSpPr>
          <p:nvPr/>
        </p:nvSpPr>
        <p:spPr bwMode="auto">
          <a:xfrm>
            <a:off x="4014788" y="4583113"/>
            <a:ext cx="287337" cy="649287"/>
          </a:xfrm>
          <a:prstGeom prst="flowChartSor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2236" name="Line 28"/>
          <p:cNvSpPr>
            <a:spLocks noChangeShapeType="1"/>
          </p:cNvSpPr>
          <p:nvPr/>
        </p:nvSpPr>
        <p:spPr bwMode="auto">
          <a:xfrm>
            <a:off x="3078163" y="3357563"/>
            <a:ext cx="1512887" cy="865187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37" name="Line 29"/>
          <p:cNvSpPr>
            <a:spLocks noChangeShapeType="1"/>
          </p:cNvSpPr>
          <p:nvPr/>
        </p:nvSpPr>
        <p:spPr bwMode="auto">
          <a:xfrm flipV="1">
            <a:off x="4157663" y="400685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38" name="Rectangle 30" descr="Medium wood"/>
          <p:cNvSpPr>
            <a:spLocks noChangeArrowheads="1"/>
          </p:cNvSpPr>
          <p:nvPr/>
        </p:nvSpPr>
        <p:spPr bwMode="auto">
          <a:xfrm>
            <a:off x="4662488" y="4078288"/>
            <a:ext cx="431800" cy="26638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6633"/>
            </a:extrusionClr>
            <a:contourClr>
              <a:srgbClr val="996633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ar-EG"/>
          </a:p>
        </p:txBody>
      </p:sp>
      <p:sp>
        <p:nvSpPr>
          <p:cNvPr id="222239" name="Freeform 31"/>
          <p:cNvSpPr>
            <a:spLocks/>
          </p:cNvSpPr>
          <p:nvPr/>
        </p:nvSpPr>
        <p:spPr bwMode="auto">
          <a:xfrm>
            <a:off x="539750" y="3082925"/>
            <a:ext cx="527050" cy="2665413"/>
          </a:xfrm>
          <a:custGeom>
            <a:avLst/>
            <a:gdLst>
              <a:gd name="T0" fmla="*/ 0 w 332"/>
              <a:gd name="T1" fmla="*/ 0 h 1679"/>
              <a:gd name="T2" fmla="*/ 10 w 332"/>
              <a:gd name="T3" fmla="*/ 195 h 1679"/>
              <a:gd name="T4" fmla="*/ 49 w 332"/>
              <a:gd name="T5" fmla="*/ 263 h 1679"/>
              <a:gd name="T6" fmla="*/ 205 w 332"/>
              <a:gd name="T7" fmla="*/ 429 h 1679"/>
              <a:gd name="T8" fmla="*/ 283 w 332"/>
              <a:gd name="T9" fmla="*/ 722 h 1679"/>
              <a:gd name="T10" fmla="*/ 332 w 332"/>
              <a:gd name="T11" fmla="*/ 830 h 1679"/>
              <a:gd name="T12" fmla="*/ 293 w 332"/>
              <a:gd name="T13" fmla="*/ 1103 h 1679"/>
              <a:gd name="T14" fmla="*/ 215 w 332"/>
              <a:gd name="T15" fmla="*/ 1415 h 1679"/>
              <a:gd name="T16" fmla="*/ 186 w 332"/>
              <a:gd name="T17" fmla="*/ 1474 h 1679"/>
              <a:gd name="T18" fmla="*/ 127 w 332"/>
              <a:gd name="T19" fmla="*/ 1572 h 1679"/>
              <a:gd name="T20" fmla="*/ 108 w 332"/>
              <a:gd name="T21" fmla="*/ 1601 h 1679"/>
              <a:gd name="T22" fmla="*/ 78 w 332"/>
              <a:gd name="T23" fmla="*/ 1611 h 1679"/>
              <a:gd name="T24" fmla="*/ 68 w 332"/>
              <a:gd name="T25" fmla="*/ 1640 h 1679"/>
              <a:gd name="T26" fmla="*/ 49 w 332"/>
              <a:gd name="T27" fmla="*/ 1679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2" h="1679">
                <a:moveTo>
                  <a:pt x="0" y="0"/>
                </a:moveTo>
                <a:cubicBezTo>
                  <a:pt x="3" y="65"/>
                  <a:pt x="4" y="130"/>
                  <a:pt x="10" y="195"/>
                </a:cubicBezTo>
                <a:cubicBezTo>
                  <a:pt x="12" y="219"/>
                  <a:pt x="35" y="247"/>
                  <a:pt x="49" y="263"/>
                </a:cubicBezTo>
                <a:cubicBezTo>
                  <a:pt x="71" y="287"/>
                  <a:pt x="175" y="409"/>
                  <a:pt x="205" y="429"/>
                </a:cubicBezTo>
                <a:cubicBezTo>
                  <a:pt x="240" y="535"/>
                  <a:pt x="183" y="656"/>
                  <a:pt x="283" y="722"/>
                </a:cubicBezTo>
                <a:cubicBezTo>
                  <a:pt x="297" y="762"/>
                  <a:pt x="321" y="788"/>
                  <a:pt x="332" y="830"/>
                </a:cubicBezTo>
                <a:cubicBezTo>
                  <a:pt x="325" y="926"/>
                  <a:pt x="324" y="1013"/>
                  <a:pt x="293" y="1103"/>
                </a:cubicBezTo>
                <a:cubicBezTo>
                  <a:pt x="313" y="1239"/>
                  <a:pt x="285" y="1308"/>
                  <a:pt x="215" y="1415"/>
                </a:cubicBezTo>
                <a:cubicBezTo>
                  <a:pt x="203" y="1433"/>
                  <a:pt x="198" y="1456"/>
                  <a:pt x="186" y="1474"/>
                </a:cubicBezTo>
                <a:cubicBezTo>
                  <a:pt x="175" y="1526"/>
                  <a:pt x="170" y="1542"/>
                  <a:pt x="127" y="1572"/>
                </a:cubicBezTo>
                <a:cubicBezTo>
                  <a:pt x="121" y="1582"/>
                  <a:pt x="117" y="1594"/>
                  <a:pt x="108" y="1601"/>
                </a:cubicBezTo>
                <a:cubicBezTo>
                  <a:pt x="100" y="1608"/>
                  <a:pt x="86" y="1604"/>
                  <a:pt x="78" y="1611"/>
                </a:cubicBezTo>
                <a:cubicBezTo>
                  <a:pt x="71" y="1618"/>
                  <a:pt x="72" y="1631"/>
                  <a:pt x="68" y="1640"/>
                </a:cubicBezTo>
                <a:cubicBezTo>
                  <a:pt x="62" y="1653"/>
                  <a:pt x="49" y="1679"/>
                  <a:pt x="49" y="1679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40" name="Line 32"/>
          <p:cNvSpPr>
            <a:spLocks noChangeShapeType="1"/>
          </p:cNvSpPr>
          <p:nvPr/>
        </p:nvSpPr>
        <p:spPr bwMode="auto">
          <a:xfrm>
            <a:off x="3078163" y="3502025"/>
            <a:ext cx="0" cy="1081088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41" name="Line 33"/>
          <p:cNvSpPr>
            <a:spLocks noChangeShapeType="1"/>
          </p:cNvSpPr>
          <p:nvPr/>
        </p:nvSpPr>
        <p:spPr bwMode="auto">
          <a:xfrm flipV="1">
            <a:off x="2933700" y="2206625"/>
            <a:ext cx="433388" cy="86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45" name="Rectangle 37"/>
          <p:cNvSpPr>
            <a:spLocks noChangeArrowheads="1"/>
          </p:cNvSpPr>
          <p:nvPr/>
        </p:nvSpPr>
        <p:spPr bwMode="auto">
          <a:xfrm>
            <a:off x="701675" y="5878513"/>
            <a:ext cx="194468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زاويه التربيعه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2247" name="Rectangle 39"/>
          <p:cNvSpPr>
            <a:spLocks noChangeArrowheads="1"/>
          </p:cNvSpPr>
          <p:nvPr/>
        </p:nvSpPr>
        <p:spPr bwMode="auto">
          <a:xfrm>
            <a:off x="4518025" y="5591175"/>
            <a:ext cx="12239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القــده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2248" name="Rectangle 40"/>
          <p:cNvSpPr>
            <a:spLocks noChangeArrowheads="1"/>
          </p:cNvSpPr>
          <p:nvPr/>
        </p:nvSpPr>
        <p:spPr bwMode="auto">
          <a:xfrm>
            <a:off x="4518025" y="4365625"/>
            <a:ext cx="151288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ميزان الخيط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2249" name="Line 41"/>
          <p:cNvSpPr>
            <a:spLocks noChangeShapeType="1"/>
          </p:cNvSpPr>
          <p:nvPr/>
        </p:nvSpPr>
        <p:spPr bwMode="auto">
          <a:xfrm flipH="1">
            <a:off x="4806950" y="6022975"/>
            <a:ext cx="431800" cy="2159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50" name="Line 42"/>
          <p:cNvSpPr>
            <a:spLocks noChangeShapeType="1"/>
          </p:cNvSpPr>
          <p:nvPr/>
        </p:nvSpPr>
        <p:spPr bwMode="auto">
          <a:xfrm flipH="1">
            <a:off x="4230688" y="4583113"/>
            <a:ext cx="3587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51" name="Rectangle 43"/>
          <p:cNvSpPr>
            <a:spLocks noChangeArrowheads="1"/>
          </p:cNvSpPr>
          <p:nvPr/>
        </p:nvSpPr>
        <p:spPr bwMode="auto">
          <a:xfrm>
            <a:off x="3941763" y="2998788"/>
            <a:ext cx="6477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بؤجه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2252" name="Line 44"/>
          <p:cNvSpPr>
            <a:spLocks noChangeShapeType="1"/>
          </p:cNvSpPr>
          <p:nvPr/>
        </p:nvSpPr>
        <p:spPr bwMode="auto">
          <a:xfrm>
            <a:off x="4230688" y="3502025"/>
            <a:ext cx="215900" cy="5048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31" name="Oval 23"/>
          <p:cNvSpPr>
            <a:spLocks noChangeArrowheads="1"/>
          </p:cNvSpPr>
          <p:nvPr/>
        </p:nvSpPr>
        <p:spPr bwMode="auto">
          <a:xfrm>
            <a:off x="4375150" y="4078288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2233" name="Oval 25"/>
          <p:cNvSpPr>
            <a:spLocks noChangeArrowheads="1"/>
          </p:cNvSpPr>
          <p:nvPr/>
        </p:nvSpPr>
        <p:spPr bwMode="auto">
          <a:xfrm>
            <a:off x="3006725" y="3357563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2234" name="Oval 26"/>
          <p:cNvSpPr>
            <a:spLocks noChangeArrowheads="1"/>
          </p:cNvSpPr>
          <p:nvPr/>
        </p:nvSpPr>
        <p:spPr bwMode="auto">
          <a:xfrm>
            <a:off x="2933700" y="4510088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2253" name="Rectangle 45"/>
          <p:cNvSpPr>
            <a:spLocks noChangeArrowheads="1"/>
          </p:cNvSpPr>
          <p:nvPr/>
        </p:nvSpPr>
        <p:spPr bwMode="auto">
          <a:xfrm>
            <a:off x="1782763" y="3573463"/>
            <a:ext cx="8636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وتـــر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2254" name="Line 46"/>
          <p:cNvSpPr>
            <a:spLocks noChangeShapeType="1"/>
          </p:cNvSpPr>
          <p:nvPr/>
        </p:nvSpPr>
        <p:spPr bwMode="auto">
          <a:xfrm>
            <a:off x="2359025" y="4006850"/>
            <a:ext cx="719138" cy="2159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55" name="Line 47"/>
          <p:cNvSpPr>
            <a:spLocks noChangeShapeType="1"/>
          </p:cNvSpPr>
          <p:nvPr/>
        </p:nvSpPr>
        <p:spPr bwMode="auto">
          <a:xfrm flipV="1">
            <a:off x="2430463" y="3790950"/>
            <a:ext cx="1223962" cy="2159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56" name="Line 48"/>
          <p:cNvSpPr>
            <a:spLocks noChangeShapeType="1"/>
          </p:cNvSpPr>
          <p:nvPr/>
        </p:nvSpPr>
        <p:spPr bwMode="auto">
          <a:xfrm flipV="1">
            <a:off x="2574925" y="5302250"/>
            <a:ext cx="647700" cy="6477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57" name="Line 49"/>
          <p:cNvSpPr>
            <a:spLocks noChangeShapeType="1"/>
          </p:cNvSpPr>
          <p:nvPr/>
        </p:nvSpPr>
        <p:spPr bwMode="auto">
          <a:xfrm flipH="1">
            <a:off x="558800" y="3286125"/>
            <a:ext cx="2374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58" name="Line 50"/>
          <p:cNvSpPr>
            <a:spLocks noChangeShapeType="1"/>
          </p:cNvSpPr>
          <p:nvPr/>
        </p:nvSpPr>
        <p:spPr bwMode="auto">
          <a:xfrm flipH="1">
            <a:off x="630238" y="3502025"/>
            <a:ext cx="2303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59" name="Line 51"/>
          <p:cNvSpPr>
            <a:spLocks noChangeShapeType="1"/>
          </p:cNvSpPr>
          <p:nvPr/>
        </p:nvSpPr>
        <p:spPr bwMode="auto">
          <a:xfrm>
            <a:off x="2430463" y="30702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60" name="Line 52"/>
          <p:cNvSpPr>
            <a:spLocks noChangeShapeType="1"/>
          </p:cNvSpPr>
          <p:nvPr/>
        </p:nvSpPr>
        <p:spPr bwMode="auto">
          <a:xfrm>
            <a:off x="2717800" y="32861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61" name="Line 53"/>
          <p:cNvSpPr>
            <a:spLocks noChangeShapeType="1"/>
          </p:cNvSpPr>
          <p:nvPr/>
        </p:nvSpPr>
        <p:spPr bwMode="auto">
          <a:xfrm>
            <a:off x="2141538" y="32861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62" name="Line 54"/>
          <p:cNvSpPr>
            <a:spLocks noChangeShapeType="1"/>
          </p:cNvSpPr>
          <p:nvPr/>
        </p:nvSpPr>
        <p:spPr bwMode="auto">
          <a:xfrm>
            <a:off x="1854200" y="30702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63" name="Line 55"/>
          <p:cNvSpPr>
            <a:spLocks noChangeShapeType="1"/>
          </p:cNvSpPr>
          <p:nvPr/>
        </p:nvSpPr>
        <p:spPr bwMode="auto">
          <a:xfrm>
            <a:off x="1277938" y="30702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64" name="Line 56"/>
          <p:cNvSpPr>
            <a:spLocks noChangeShapeType="1"/>
          </p:cNvSpPr>
          <p:nvPr/>
        </p:nvSpPr>
        <p:spPr bwMode="auto">
          <a:xfrm>
            <a:off x="701675" y="30702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65" name="Line 57"/>
          <p:cNvSpPr>
            <a:spLocks noChangeShapeType="1"/>
          </p:cNvSpPr>
          <p:nvPr/>
        </p:nvSpPr>
        <p:spPr bwMode="auto">
          <a:xfrm>
            <a:off x="1566863" y="32861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2266" name="Line 58"/>
          <p:cNvSpPr>
            <a:spLocks noChangeShapeType="1"/>
          </p:cNvSpPr>
          <p:nvPr/>
        </p:nvSpPr>
        <p:spPr bwMode="auto">
          <a:xfrm>
            <a:off x="990600" y="3286125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pic>
        <p:nvPicPr>
          <p:cNvPr id="222267" name="Picture 59" descr="dots_cell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997200"/>
            <a:ext cx="28003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268" name="Rectangle 60"/>
          <p:cNvSpPr>
            <a:spLocks noChangeArrowheads="1"/>
          </p:cNvSpPr>
          <p:nvPr/>
        </p:nvSpPr>
        <p:spPr bwMode="auto">
          <a:xfrm>
            <a:off x="539750" y="1557338"/>
            <a:ext cx="8355013" cy="103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/>
              <a:t>تمشط لعمل خربشه بسمك 3 مم وعلى مسافات 5  سم لتعشق مع الطبقه النهائيه (الظهاره).</a:t>
            </a:r>
            <a:endParaRPr lang="en-US" sz="3200" b="0"/>
          </a:p>
        </p:txBody>
      </p:sp>
      <p:pic>
        <p:nvPicPr>
          <p:cNvPr id="222269" name="Picture 61" descr="devil floa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300663"/>
            <a:ext cx="19939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271" name="Rectangle 63"/>
          <p:cNvSpPr>
            <a:spLocks noChangeArrowheads="1"/>
          </p:cNvSpPr>
          <p:nvPr/>
        </p:nvSpPr>
        <p:spPr bwMode="auto">
          <a:xfrm>
            <a:off x="6804025" y="6237288"/>
            <a:ext cx="12239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rgbClr val="003366"/>
                </a:solidFill>
                <a:cs typeface="PT Bold Heading" pitchFamily="2" charset="-78"/>
              </a:rPr>
              <a:t>المنجفيرا</a:t>
            </a:r>
            <a:endParaRPr lang="en-US" b="0">
              <a:solidFill>
                <a:srgbClr val="003366"/>
              </a:solidFill>
              <a:cs typeface="PT Bold Heading" pitchFamily="2" charset="-78"/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6" name="Rectangle 4"/>
          <p:cNvSpPr>
            <a:spLocks noChangeArrowheads="1"/>
          </p:cNvSpPr>
          <p:nvPr/>
        </p:nvSpPr>
        <p:spPr bwMode="auto">
          <a:xfrm>
            <a:off x="1979613" y="188913"/>
            <a:ext cx="51117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ar-EG">
                <a:solidFill>
                  <a:schemeClr val="accent1"/>
                </a:solidFill>
                <a:cs typeface="PT Bold Heading" pitchFamily="2" charset="-78"/>
              </a:rPr>
              <a:t>أعمال التشطيبـــــــات </a:t>
            </a:r>
            <a:r>
              <a:rPr lang="en-US">
                <a:solidFill>
                  <a:schemeClr val="accent1"/>
                </a:solidFill>
                <a:cs typeface="PT Bold Heading" pitchFamily="2" charset="-78"/>
              </a:rPr>
              <a:t>Finishes</a:t>
            </a:r>
          </a:p>
        </p:txBody>
      </p:sp>
      <p:sp>
        <p:nvSpPr>
          <p:cNvPr id="223237" name="Rectangle 5"/>
          <p:cNvSpPr>
            <a:spLocks noChangeArrowheads="1"/>
          </p:cNvSpPr>
          <p:nvPr/>
        </p:nvSpPr>
        <p:spPr bwMode="auto">
          <a:xfrm>
            <a:off x="5795963" y="765175"/>
            <a:ext cx="2809875" cy="576263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طبقه البطانه: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3238" name="Rectangle 6"/>
          <p:cNvSpPr>
            <a:spLocks noChangeArrowheads="1"/>
          </p:cNvSpPr>
          <p:nvPr/>
        </p:nvSpPr>
        <p:spPr bwMode="auto">
          <a:xfrm>
            <a:off x="8458200" y="765175"/>
            <a:ext cx="361950" cy="57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r>
              <a:rPr lang="ar-EG" sz="3600">
                <a:solidFill>
                  <a:schemeClr val="accent1"/>
                </a:solidFill>
              </a:rPr>
              <a:t>2</a:t>
            </a:r>
            <a:endParaRPr lang="en-US" sz="3600">
              <a:solidFill>
                <a:schemeClr val="accent1"/>
              </a:solidFill>
            </a:endParaRPr>
          </a:p>
        </p:txBody>
      </p:sp>
      <p:sp>
        <p:nvSpPr>
          <p:cNvPr id="223239" name="Rectangle 7"/>
          <p:cNvSpPr>
            <a:spLocks noChangeArrowheads="1"/>
          </p:cNvSpPr>
          <p:nvPr/>
        </p:nvSpPr>
        <p:spPr bwMode="auto">
          <a:xfrm>
            <a:off x="6156325" y="2420938"/>
            <a:ext cx="27368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>
            <a:lvl1pPr marL="357188" indent="-357188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36575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r" eaLnBrk="1" hangingPunct="1">
              <a:buFont typeface="Wingdings" panose="05000000000000000000" pitchFamily="2" charset="2"/>
              <a:buChar char="§"/>
            </a:pPr>
            <a:r>
              <a:rPr lang="ar-EG" sz="3200" b="0"/>
              <a:t>بالنسبه للاسقف تضبط اسطح البؤج لتكون عموديه على الحوائط باستخدام زاويه التربيعه.</a:t>
            </a:r>
            <a:endParaRPr lang="en-US" sz="3200" b="0"/>
          </a:p>
        </p:txBody>
      </p:sp>
      <p:sp>
        <p:nvSpPr>
          <p:cNvPr id="223240" name="Line 8"/>
          <p:cNvSpPr>
            <a:spLocks noChangeShapeType="1"/>
          </p:cNvSpPr>
          <p:nvPr/>
        </p:nvSpPr>
        <p:spPr bwMode="auto">
          <a:xfrm flipH="1">
            <a:off x="558800" y="2563813"/>
            <a:ext cx="2374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1" name="Line 9"/>
          <p:cNvSpPr>
            <a:spLocks noChangeShapeType="1"/>
          </p:cNvSpPr>
          <p:nvPr/>
        </p:nvSpPr>
        <p:spPr bwMode="auto">
          <a:xfrm>
            <a:off x="2933700" y="2563813"/>
            <a:ext cx="0" cy="2663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2" name="Line 10"/>
          <p:cNvSpPr>
            <a:spLocks noChangeShapeType="1"/>
          </p:cNvSpPr>
          <p:nvPr/>
        </p:nvSpPr>
        <p:spPr bwMode="auto">
          <a:xfrm flipH="1">
            <a:off x="630238" y="5227638"/>
            <a:ext cx="2303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3" name="Line 11"/>
          <p:cNvSpPr>
            <a:spLocks noChangeShapeType="1"/>
          </p:cNvSpPr>
          <p:nvPr/>
        </p:nvSpPr>
        <p:spPr bwMode="auto">
          <a:xfrm>
            <a:off x="2933700" y="5227638"/>
            <a:ext cx="1728788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4" name="Line 12"/>
          <p:cNvSpPr>
            <a:spLocks noChangeShapeType="1"/>
          </p:cNvSpPr>
          <p:nvPr/>
        </p:nvSpPr>
        <p:spPr bwMode="auto">
          <a:xfrm>
            <a:off x="2933700" y="2563813"/>
            <a:ext cx="1728788" cy="93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5" name="Line 13"/>
          <p:cNvSpPr>
            <a:spLocks noChangeShapeType="1"/>
          </p:cNvSpPr>
          <p:nvPr/>
        </p:nvSpPr>
        <p:spPr bwMode="auto">
          <a:xfrm>
            <a:off x="4662488" y="3500438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6" name="Line 14"/>
          <p:cNvSpPr>
            <a:spLocks noChangeShapeType="1"/>
          </p:cNvSpPr>
          <p:nvPr/>
        </p:nvSpPr>
        <p:spPr bwMode="auto">
          <a:xfrm flipH="1">
            <a:off x="4662488" y="6164263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7" name="Line 15"/>
          <p:cNvSpPr>
            <a:spLocks noChangeShapeType="1"/>
          </p:cNvSpPr>
          <p:nvPr/>
        </p:nvSpPr>
        <p:spPr bwMode="auto">
          <a:xfrm flipH="1">
            <a:off x="1854200" y="4219575"/>
            <a:ext cx="1079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8" name="Line 16"/>
          <p:cNvSpPr>
            <a:spLocks noChangeShapeType="1"/>
          </p:cNvSpPr>
          <p:nvPr/>
        </p:nvSpPr>
        <p:spPr bwMode="auto">
          <a:xfrm>
            <a:off x="1782763" y="4219575"/>
            <a:ext cx="2303462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49" name="Line 17"/>
          <p:cNvSpPr>
            <a:spLocks noChangeShapeType="1"/>
          </p:cNvSpPr>
          <p:nvPr/>
        </p:nvSpPr>
        <p:spPr bwMode="auto">
          <a:xfrm>
            <a:off x="2933700" y="4219575"/>
            <a:ext cx="11525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50" name="Line 18"/>
          <p:cNvSpPr>
            <a:spLocks noChangeShapeType="1"/>
          </p:cNvSpPr>
          <p:nvPr/>
        </p:nvSpPr>
        <p:spPr bwMode="auto">
          <a:xfrm>
            <a:off x="2933700" y="4148138"/>
            <a:ext cx="1657350" cy="936625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51" name="Oval 19"/>
          <p:cNvSpPr>
            <a:spLocks noChangeArrowheads="1"/>
          </p:cNvSpPr>
          <p:nvPr/>
        </p:nvSpPr>
        <p:spPr bwMode="auto">
          <a:xfrm>
            <a:off x="4375150" y="4868863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52" name="AutoShape 20"/>
          <p:cNvSpPr>
            <a:spLocks noChangeArrowheads="1"/>
          </p:cNvSpPr>
          <p:nvPr/>
        </p:nvSpPr>
        <p:spPr bwMode="auto">
          <a:xfrm>
            <a:off x="4014788" y="4076700"/>
            <a:ext cx="287337" cy="649288"/>
          </a:xfrm>
          <a:prstGeom prst="flowChartSor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53" name="Line 21"/>
          <p:cNvSpPr>
            <a:spLocks noChangeShapeType="1"/>
          </p:cNvSpPr>
          <p:nvPr/>
        </p:nvSpPr>
        <p:spPr bwMode="auto">
          <a:xfrm>
            <a:off x="3059113" y="2852738"/>
            <a:ext cx="1512887" cy="865187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54" name="Line 22"/>
          <p:cNvSpPr>
            <a:spLocks noChangeShapeType="1"/>
          </p:cNvSpPr>
          <p:nvPr/>
        </p:nvSpPr>
        <p:spPr bwMode="auto">
          <a:xfrm flipV="1">
            <a:off x="4157663" y="3500438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55" name="Rectangle 23" descr="Medium wood"/>
          <p:cNvSpPr>
            <a:spLocks noChangeArrowheads="1"/>
          </p:cNvSpPr>
          <p:nvPr/>
        </p:nvSpPr>
        <p:spPr bwMode="auto">
          <a:xfrm>
            <a:off x="4662488" y="3571875"/>
            <a:ext cx="431800" cy="26638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6633"/>
            </a:extrusionClr>
            <a:contourClr>
              <a:srgbClr val="996633"/>
            </a:contourClr>
          </a:sp3d>
          <a:extLst>
            <a:ext uri="{91240B29-F687-4F45-9708-019B960494DF}">
              <a14:hiddenLine xmlns:a14="http://schemas.microsoft.com/office/drawing/2010/main" w="38100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ar-EG"/>
          </a:p>
        </p:txBody>
      </p:sp>
      <p:sp>
        <p:nvSpPr>
          <p:cNvPr id="223256" name="Freeform 24"/>
          <p:cNvSpPr>
            <a:spLocks/>
          </p:cNvSpPr>
          <p:nvPr/>
        </p:nvSpPr>
        <p:spPr bwMode="auto">
          <a:xfrm>
            <a:off x="539750" y="2576513"/>
            <a:ext cx="527050" cy="2665412"/>
          </a:xfrm>
          <a:custGeom>
            <a:avLst/>
            <a:gdLst>
              <a:gd name="T0" fmla="*/ 0 w 332"/>
              <a:gd name="T1" fmla="*/ 0 h 1679"/>
              <a:gd name="T2" fmla="*/ 10 w 332"/>
              <a:gd name="T3" fmla="*/ 195 h 1679"/>
              <a:gd name="T4" fmla="*/ 49 w 332"/>
              <a:gd name="T5" fmla="*/ 263 h 1679"/>
              <a:gd name="T6" fmla="*/ 205 w 332"/>
              <a:gd name="T7" fmla="*/ 429 h 1679"/>
              <a:gd name="T8" fmla="*/ 283 w 332"/>
              <a:gd name="T9" fmla="*/ 722 h 1679"/>
              <a:gd name="T10" fmla="*/ 332 w 332"/>
              <a:gd name="T11" fmla="*/ 830 h 1679"/>
              <a:gd name="T12" fmla="*/ 293 w 332"/>
              <a:gd name="T13" fmla="*/ 1103 h 1679"/>
              <a:gd name="T14" fmla="*/ 215 w 332"/>
              <a:gd name="T15" fmla="*/ 1415 h 1679"/>
              <a:gd name="T16" fmla="*/ 186 w 332"/>
              <a:gd name="T17" fmla="*/ 1474 h 1679"/>
              <a:gd name="T18" fmla="*/ 127 w 332"/>
              <a:gd name="T19" fmla="*/ 1572 h 1679"/>
              <a:gd name="T20" fmla="*/ 108 w 332"/>
              <a:gd name="T21" fmla="*/ 1601 h 1679"/>
              <a:gd name="T22" fmla="*/ 78 w 332"/>
              <a:gd name="T23" fmla="*/ 1611 h 1679"/>
              <a:gd name="T24" fmla="*/ 68 w 332"/>
              <a:gd name="T25" fmla="*/ 1640 h 1679"/>
              <a:gd name="T26" fmla="*/ 49 w 332"/>
              <a:gd name="T27" fmla="*/ 1679 h 1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2" h="1679">
                <a:moveTo>
                  <a:pt x="0" y="0"/>
                </a:moveTo>
                <a:cubicBezTo>
                  <a:pt x="3" y="65"/>
                  <a:pt x="4" y="130"/>
                  <a:pt x="10" y="195"/>
                </a:cubicBezTo>
                <a:cubicBezTo>
                  <a:pt x="12" y="219"/>
                  <a:pt x="35" y="247"/>
                  <a:pt x="49" y="263"/>
                </a:cubicBezTo>
                <a:cubicBezTo>
                  <a:pt x="71" y="287"/>
                  <a:pt x="175" y="409"/>
                  <a:pt x="205" y="429"/>
                </a:cubicBezTo>
                <a:cubicBezTo>
                  <a:pt x="240" y="535"/>
                  <a:pt x="183" y="656"/>
                  <a:pt x="283" y="722"/>
                </a:cubicBezTo>
                <a:cubicBezTo>
                  <a:pt x="297" y="762"/>
                  <a:pt x="321" y="788"/>
                  <a:pt x="332" y="830"/>
                </a:cubicBezTo>
                <a:cubicBezTo>
                  <a:pt x="325" y="926"/>
                  <a:pt x="324" y="1013"/>
                  <a:pt x="293" y="1103"/>
                </a:cubicBezTo>
                <a:cubicBezTo>
                  <a:pt x="313" y="1239"/>
                  <a:pt x="285" y="1308"/>
                  <a:pt x="215" y="1415"/>
                </a:cubicBezTo>
                <a:cubicBezTo>
                  <a:pt x="203" y="1433"/>
                  <a:pt x="198" y="1456"/>
                  <a:pt x="186" y="1474"/>
                </a:cubicBezTo>
                <a:cubicBezTo>
                  <a:pt x="175" y="1526"/>
                  <a:pt x="170" y="1542"/>
                  <a:pt x="127" y="1572"/>
                </a:cubicBezTo>
                <a:cubicBezTo>
                  <a:pt x="121" y="1582"/>
                  <a:pt x="117" y="1594"/>
                  <a:pt x="108" y="1601"/>
                </a:cubicBezTo>
                <a:cubicBezTo>
                  <a:pt x="100" y="1608"/>
                  <a:pt x="86" y="1604"/>
                  <a:pt x="78" y="1611"/>
                </a:cubicBezTo>
                <a:cubicBezTo>
                  <a:pt x="71" y="1618"/>
                  <a:pt x="72" y="1631"/>
                  <a:pt x="68" y="1640"/>
                </a:cubicBezTo>
                <a:cubicBezTo>
                  <a:pt x="62" y="1653"/>
                  <a:pt x="49" y="1679"/>
                  <a:pt x="49" y="1679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57" name="Line 25"/>
          <p:cNvSpPr>
            <a:spLocks noChangeShapeType="1"/>
          </p:cNvSpPr>
          <p:nvPr/>
        </p:nvSpPr>
        <p:spPr bwMode="auto">
          <a:xfrm>
            <a:off x="3078163" y="2995613"/>
            <a:ext cx="0" cy="1081087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58" name="Line 26"/>
          <p:cNvSpPr>
            <a:spLocks noChangeShapeType="1"/>
          </p:cNvSpPr>
          <p:nvPr/>
        </p:nvSpPr>
        <p:spPr bwMode="auto">
          <a:xfrm flipV="1">
            <a:off x="2933700" y="1700213"/>
            <a:ext cx="433388" cy="863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59" name="Rectangle 27"/>
          <p:cNvSpPr>
            <a:spLocks noChangeArrowheads="1"/>
          </p:cNvSpPr>
          <p:nvPr/>
        </p:nvSpPr>
        <p:spPr bwMode="auto">
          <a:xfrm>
            <a:off x="701675" y="5372100"/>
            <a:ext cx="194468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زاويه التربيعه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3260" name="Rectangle 28"/>
          <p:cNvSpPr>
            <a:spLocks noChangeArrowheads="1"/>
          </p:cNvSpPr>
          <p:nvPr/>
        </p:nvSpPr>
        <p:spPr bwMode="auto">
          <a:xfrm>
            <a:off x="4518025" y="5084763"/>
            <a:ext cx="122396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القــده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3261" name="Rectangle 29"/>
          <p:cNvSpPr>
            <a:spLocks noChangeArrowheads="1"/>
          </p:cNvSpPr>
          <p:nvPr/>
        </p:nvSpPr>
        <p:spPr bwMode="auto">
          <a:xfrm>
            <a:off x="4518025" y="3859213"/>
            <a:ext cx="151288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ميزان الخيط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3262" name="Line 30"/>
          <p:cNvSpPr>
            <a:spLocks noChangeShapeType="1"/>
          </p:cNvSpPr>
          <p:nvPr/>
        </p:nvSpPr>
        <p:spPr bwMode="auto">
          <a:xfrm flipH="1">
            <a:off x="4806950" y="5516563"/>
            <a:ext cx="431800" cy="2159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63" name="Line 31"/>
          <p:cNvSpPr>
            <a:spLocks noChangeShapeType="1"/>
          </p:cNvSpPr>
          <p:nvPr/>
        </p:nvSpPr>
        <p:spPr bwMode="auto">
          <a:xfrm flipH="1">
            <a:off x="4230688" y="4076700"/>
            <a:ext cx="3587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64" name="Rectangle 32"/>
          <p:cNvSpPr>
            <a:spLocks noChangeArrowheads="1"/>
          </p:cNvSpPr>
          <p:nvPr/>
        </p:nvSpPr>
        <p:spPr bwMode="auto">
          <a:xfrm>
            <a:off x="3941763" y="2492375"/>
            <a:ext cx="6477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بؤجه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3265" name="Line 33"/>
          <p:cNvSpPr>
            <a:spLocks noChangeShapeType="1"/>
          </p:cNvSpPr>
          <p:nvPr/>
        </p:nvSpPr>
        <p:spPr bwMode="auto">
          <a:xfrm>
            <a:off x="4230688" y="2995613"/>
            <a:ext cx="215900" cy="5048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66" name="Oval 34"/>
          <p:cNvSpPr>
            <a:spLocks noChangeArrowheads="1"/>
          </p:cNvSpPr>
          <p:nvPr/>
        </p:nvSpPr>
        <p:spPr bwMode="auto">
          <a:xfrm>
            <a:off x="4375150" y="3571875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67" name="Oval 35"/>
          <p:cNvSpPr>
            <a:spLocks noChangeArrowheads="1"/>
          </p:cNvSpPr>
          <p:nvPr/>
        </p:nvSpPr>
        <p:spPr bwMode="auto">
          <a:xfrm>
            <a:off x="3006725" y="2851150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68" name="Oval 36"/>
          <p:cNvSpPr>
            <a:spLocks noChangeArrowheads="1"/>
          </p:cNvSpPr>
          <p:nvPr/>
        </p:nvSpPr>
        <p:spPr bwMode="auto">
          <a:xfrm>
            <a:off x="2933700" y="4003675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69" name="Rectangle 37"/>
          <p:cNvSpPr>
            <a:spLocks noChangeArrowheads="1"/>
          </p:cNvSpPr>
          <p:nvPr/>
        </p:nvSpPr>
        <p:spPr bwMode="auto">
          <a:xfrm>
            <a:off x="1782763" y="3067050"/>
            <a:ext cx="8636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10800" rIns="0" bIns="10800" anchor="ctr"/>
          <a:lstStyle/>
          <a:p>
            <a:r>
              <a:rPr lang="ar-EG" b="0">
                <a:solidFill>
                  <a:schemeClr val="tx2"/>
                </a:solidFill>
                <a:cs typeface="PT Bold Heading" pitchFamily="2" charset="-78"/>
              </a:rPr>
              <a:t>وتـــر</a:t>
            </a:r>
            <a:endParaRPr lang="en-US" b="0">
              <a:solidFill>
                <a:schemeClr val="tx2"/>
              </a:solidFill>
              <a:cs typeface="PT Bold Heading" pitchFamily="2" charset="-78"/>
            </a:endParaRPr>
          </a:p>
        </p:txBody>
      </p:sp>
      <p:sp>
        <p:nvSpPr>
          <p:cNvPr id="223270" name="Line 38"/>
          <p:cNvSpPr>
            <a:spLocks noChangeShapeType="1"/>
          </p:cNvSpPr>
          <p:nvPr/>
        </p:nvSpPr>
        <p:spPr bwMode="auto">
          <a:xfrm>
            <a:off x="2359025" y="3500438"/>
            <a:ext cx="719138" cy="2159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1" name="Line 39"/>
          <p:cNvSpPr>
            <a:spLocks noChangeShapeType="1"/>
          </p:cNvSpPr>
          <p:nvPr/>
        </p:nvSpPr>
        <p:spPr bwMode="auto">
          <a:xfrm flipV="1">
            <a:off x="2430463" y="3284538"/>
            <a:ext cx="1223962" cy="2159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2" name="Line 40"/>
          <p:cNvSpPr>
            <a:spLocks noChangeShapeType="1"/>
          </p:cNvSpPr>
          <p:nvPr/>
        </p:nvSpPr>
        <p:spPr bwMode="auto">
          <a:xfrm flipV="1">
            <a:off x="2574925" y="4795838"/>
            <a:ext cx="647700" cy="6477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3" name="Line 41"/>
          <p:cNvSpPr>
            <a:spLocks noChangeShapeType="1"/>
          </p:cNvSpPr>
          <p:nvPr/>
        </p:nvSpPr>
        <p:spPr bwMode="auto">
          <a:xfrm flipH="1">
            <a:off x="558800" y="2779713"/>
            <a:ext cx="2374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4" name="Line 42"/>
          <p:cNvSpPr>
            <a:spLocks noChangeShapeType="1"/>
          </p:cNvSpPr>
          <p:nvPr/>
        </p:nvSpPr>
        <p:spPr bwMode="auto">
          <a:xfrm flipH="1">
            <a:off x="630238" y="2995613"/>
            <a:ext cx="2303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5" name="Line 43"/>
          <p:cNvSpPr>
            <a:spLocks noChangeShapeType="1"/>
          </p:cNvSpPr>
          <p:nvPr/>
        </p:nvSpPr>
        <p:spPr bwMode="auto">
          <a:xfrm>
            <a:off x="2430463" y="25638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6" name="Line 44"/>
          <p:cNvSpPr>
            <a:spLocks noChangeShapeType="1"/>
          </p:cNvSpPr>
          <p:nvPr/>
        </p:nvSpPr>
        <p:spPr bwMode="auto">
          <a:xfrm>
            <a:off x="2717800" y="27797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7" name="Line 45"/>
          <p:cNvSpPr>
            <a:spLocks noChangeShapeType="1"/>
          </p:cNvSpPr>
          <p:nvPr/>
        </p:nvSpPr>
        <p:spPr bwMode="auto">
          <a:xfrm>
            <a:off x="2141538" y="27797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8" name="Line 46"/>
          <p:cNvSpPr>
            <a:spLocks noChangeShapeType="1"/>
          </p:cNvSpPr>
          <p:nvPr/>
        </p:nvSpPr>
        <p:spPr bwMode="auto">
          <a:xfrm>
            <a:off x="1854200" y="25638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79" name="Line 47"/>
          <p:cNvSpPr>
            <a:spLocks noChangeShapeType="1"/>
          </p:cNvSpPr>
          <p:nvPr/>
        </p:nvSpPr>
        <p:spPr bwMode="auto">
          <a:xfrm>
            <a:off x="1277938" y="25638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80" name="Line 48"/>
          <p:cNvSpPr>
            <a:spLocks noChangeShapeType="1"/>
          </p:cNvSpPr>
          <p:nvPr/>
        </p:nvSpPr>
        <p:spPr bwMode="auto">
          <a:xfrm>
            <a:off x="701675" y="25638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81" name="Line 49"/>
          <p:cNvSpPr>
            <a:spLocks noChangeShapeType="1"/>
          </p:cNvSpPr>
          <p:nvPr/>
        </p:nvSpPr>
        <p:spPr bwMode="auto">
          <a:xfrm>
            <a:off x="1566863" y="27797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82" name="Line 50"/>
          <p:cNvSpPr>
            <a:spLocks noChangeShapeType="1"/>
          </p:cNvSpPr>
          <p:nvPr/>
        </p:nvSpPr>
        <p:spPr bwMode="auto">
          <a:xfrm>
            <a:off x="990600" y="2779713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87" name="Line 55"/>
          <p:cNvSpPr>
            <a:spLocks noChangeShapeType="1"/>
          </p:cNvSpPr>
          <p:nvPr/>
        </p:nvSpPr>
        <p:spPr bwMode="auto">
          <a:xfrm>
            <a:off x="684213" y="2276475"/>
            <a:ext cx="2016125" cy="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88" name="Line 56"/>
          <p:cNvSpPr>
            <a:spLocks noChangeShapeType="1"/>
          </p:cNvSpPr>
          <p:nvPr/>
        </p:nvSpPr>
        <p:spPr bwMode="auto">
          <a:xfrm flipV="1">
            <a:off x="684213" y="1628775"/>
            <a:ext cx="431800" cy="6477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89" name="Line 57"/>
          <p:cNvSpPr>
            <a:spLocks noChangeShapeType="1"/>
          </p:cNvSpPr>
          <p:nvPr/>
        </p:nvSpPr>
        <p:spPr bwMode="auto">
          <a:xfrm flipV="1">
            <a:off x="2700338" y="1628775"/>
            <a:ext cx="431800" cy="6477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90" name="Line 58"/>
          <p:cNvSpPr>
            <a:spLocks noChangeShapeType="1"/>
          </p:cNvSpPr>
          <p:nvPr/>
        </p:nvSpPr>
        <p:spPr bwMode="auto">
          <a:xfrm>
            <a:off x="1116013" y="1628775"/>
            <a:ext cx="2016125" cy="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85" name="Oval 53"/>
          <p:cNvSpPr>
            <a:spLocks noChangeArrowheads="1"/>
          </p:cNvSpPr>
          <p:nvPr/>
        </p:nvSpPr>
        <p:spPr bwMode="auto">
          <a:xfrm>
            <a:off x="2987675" y="1557338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83" name="Oval 51"/>
          <p:cNvSpPr>
            <a:spLocks noChangeArrowheads="1"/>
          </p:cNvSpPr>
          <p:nvPr/>
        </p:nvSpPr>
        <p:spPr bwMode="auto">
          <a:xfrm>
            <a:off x="2627313" y="2205038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86" name="Oval 54"/>
          <p:cNvSpPr>
            <a:spLocks noChangeArrowheads="1"/>
          </p:cNvSpPr>
          <p:nvPr/>
        </p:nvSpPr>
        <p:spPr bwMode="auto">
          <a:xfrm>
            <a:off x="1042988" y="1557338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84" name="Oval 52"/>
          <p:cNvSpPr>
            <a:spLocks noChangeArrowheads="1"/>
          </p:cNvSpPr>
          <p:nvPr/>
        </p:nvSpPr>
        <p:spPr bwMode="auto">
          <a:xfrm>
            <a:off x="611188" y="2205038"/>
            <a:ext cx="215900" cy="215900"/>
          </a:xfrm>
          <a:prstGeom prst="ellipse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EG"/>
          </a:p>
        </p:txBody>
      </p:sp>
      <p:sp>
        <p:nvSpPr>
          <p:cNvPr id="223291" name="Line 59"/>
          <p:cNvSpPr>
            <a:spLocks noChangeShapeType="1"/>
          </p:cNvSpPr>
          <p:nvPr/>
        </p:nvSpPr>
        <p:spPr bwMode="auto">
          <a:xfrm flipV="1">
            <a:off x="1042988" y="1412875"/>
            <a:ext cx="792162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92" name="Line 60"/>
          <p:cNvSpPr>
            <a:spLocks noChangeShapeType="1"/>
          </p:cNvSpPr>
          <p:nvPr/>
        </p:nvSpPr>
        <p:spPr bwMode="auto">
          <a:xfrm>
            <a:off x="1042988" y="2565400"/>
            <a:ext cx="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  <p:sp>
        <p:nvSpPr>
          <p:cNvPr id="223293" name="Line 61"/>
          <p:cNvSpPr>
            <a:spLocks noChangeShapeType="1"/>
          </p:cNvSpPr>
          <p:nvPr/>
        </p:nvSpPr>
        <p:spPr bwMode="auto">
          <a:xfrm flipV="1">
            <a:off x="1042988" y="1412875"/>
            <a:ext cx="792162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0800" dir="54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ar-EG"/>
          </a:p>
        </p:txBody>
      </p:sp>
    </p:spTree>
  </p:cSld>
  <p:clrMapOvr>
    <a:masterClrMapping/>
  </p:clrMapOvr>
  <p:transition spd="med">
    <p:zoom dir="in"/>
  </p:transition>
</p:sld>
</file>

<file path=ppt/theme/theme1.xml><?xml version="1.0" encoding="utf-8"?>
<a:theme xmlns:a="http://schemas.openxmlformats.org/drawingml/2006/main" name="Fireball">
  <a:themeElements>
    <a:clrScheme name="Fireball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Fireball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Fireball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Designs\Fireball.pot</Template>
  <TotalTime>11227</TotalTime>
  <Words>1376</Words>
  <Application>Microsoft Office PowerPoint</Application>
  <PresentationFormat>On-screen Show (4:3)</PresentationFormat>
  <Paragraphs>228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Times New Roman</vt:lpstr>
      <vt:lpstr>Arial</vt:lpstr>
      <vt:lpstr>PT Bold Heading</vt:lpstr>
      <vt:lpstr>Georgia</vt:lpstr>
      <vt:lpstr>Wingdings</vt:lpstr>
      <vt:lpstr>Fireball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Speed Trading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>Speed Tech</dc:creator>
  <cp:lastModifiedBy>Hany2050</cp:lastModifiedBy>
  <cp:revision>1571</cp:revision>
  <cp:lastPrinted>1601-01-01T00:00:00Z</cp:lastPrinted>
  <dcterms:created xsi:type="dcterms:W3CDTF">2005-11-08T18:24:15Z</dcterms:created>
  <dcterms:modified xsi:type="dcterms:W3CDTF">2014-01-09T08:16:19Z</dcterms:modified>
</cp:coreProperties>
</file>