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6" r:id="rId10"/>
    <p:sldId id="267" r:id="rId11"/>
    <p:sldId id="264" r:id="rId12"/>
    <p:sldId id="265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82" d="100"/>
          <a:sy n="82" d="100"/>
        </p:scale>
        <p:origin x="69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r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r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EFC1-5715-493F-9A72-DE86BCDA6DD2}" type="datetimeFigureOut">
              <a:rPr lang="ar-IQ" smtClean="0"/>
              <a:t>25/12/1439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B01E-B604-47E9-A6CB-CEEBE0EE4A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753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EFC1-5715-493F-9A72-DE86BCDA6DD2}" type="datetimeFigureOut">
              <a:rPr lang="ar-IQ" smtClean="0"/>
              <a:t>25/12/1439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B01E-B604-47E9-A6CB-CEEBE0EE4A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707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EFC1-5715-493F-9A72-DE86BCDA6DD2}" type="datetimeFigureOut">
              <a:rPr lang="ar-IQ" smtClean="0"/>
              <a:t>25/12/1439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B01E-B604-47E9-A6CB-CEEBE0EE4A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657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EFC1-5715-493F-9A72-DE86BCDA6DD2}" type="datetimeFigureOut">
              <a:rPr lang="ar-IQ" smtClean="0"/>
              <a:t>25/12/1439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B01E-B604-47E9-A6CB-CEEBE0EE4A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094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EFC1-5715-493F-9A72-DE86BCDA6DD2}" type="datetimeFigureOut">
              <a:rPr lang="ar-IQ" smtClean="0"/>
              <a:t>25/12/1439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B01E-B604-47E9-A6CB-CEEBE0EE4A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54824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EFC1-5715-493F-9A72-DE86BCDA6DD2}" type="datetimeFigureOut">
              <a:rPr lang="ar-IQ" smtClean="0"/>
              <a:t>25/12/1439</a:t>
            </a:fld>
            <a:endParaRPr lang="ar-IQ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B01E-B604-47E9-A6CB-CEEBE0EE4A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6072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EFC1-5715-493F-9A72-DE86BCDA6DD2}" type="datetimeFigureOut">
              <a:rPr lang="ar-IQ" smtClean="0"/>
              <a:t>25/12/1439</a:t>
            </a:fld>
            <a:endParaRPr lang="ar-IQ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B01E-B604-47E9-A6CB-CEEBE0EE4A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0520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EFC1-5715-493F-9A72-DE86BCDA6DD2}" type="datetimeFigureOut">
              <a:rPr lang="ar-IQ" smtClean="0"/>
              <a:t>25/12/1439</a:t>
            </a:fld>
            <a:endParaRPr lang="ar-IQ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B01E-B604-47E9-A6CB-CEEBE0EE4A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2513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EFC1-5715-493F-9A72-DE86BCDA6DD2}" type="datetimeFigureOut">
              <a:rPr lang="ar-IQ" smtClean="0"/>
              <a:t>25/12/1439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B01E-B604-47E9-A6CB-CEEBE0EE4A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9829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EFC1-5715-493F-9A72-DE86BCDA6DD2}" type="datetimeFigureOut">
              <a:rPr lang="ar-IQ" smtClean="0"/>
              <a:t>25/12/1439</a:t>
            </a:fld>
            <a:endParaRPr lang="ar-IQ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B01E-B604-47E9-A6CB-CEEBE0EE4A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664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EFC1-5715-493F-9A72-DE86BCDA6DD2}" type="datetimeFigureOut">
              <a:rPr lang="ar-IQ" smtClean="0"/>
              <a:t>25/12/1439</a:t>
            </a:fld>
            <a:endParaRPr lang="ar-IQ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B01E-B604-47E9-A6CB-CEEBE0EE4A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77221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C7A8EFC1-5715-493F-9A72-DE86BCDA6DD2}" type="datetimeFigureOut">
              <a:rPr lang="ar-IQ" smtClean="0"/>
              <a:t>25/12/1439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1D25B01E-B604-47E9-A6CB-CEEBE0EE4A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293229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r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r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r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r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r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r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r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r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r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76E07AD-AFD9-4A73-AD8D-F176479983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BlueTooth</a:t>
            </a:r>
            <a:endParaRPr lang="ar-IQ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280E0A3-EBEF-485E-AE44-8352D49E8C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Networks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73473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271F036-C418-48B6-A844-4F8A7FBD5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/>
              <a:t>BlueTooth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4CFD052-A78E-4D0B-A4CE-0688CE5D0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dirty="0"/>
              <a:t> Baseband Layer : The baseband layer is roughly equivalent to the </a:t>
            </a:r>
            <a:r>
              <a:rPr lang="en-US" dirty="0">
                <a:solidFill>
                  <a:srgbClr val="FF0000"/>
                </a:solidFill>
              </a:rPr>
              <a:t>MAC</a:t>
            </a:r>
            <a:r>
              <a:rPr lang="en-US" dirty="0"/>
              <a:t> sublayer in LANs 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TDD-TDMA  : The access method is </a:t>
            </a:r>
            <a:r>
              <a:rPr lang="en-US" dirty="0">
                <a:solidFill>
                  <a:srgbClr val="FF0000"/>
                </a:solidFill>
              </a:rPr>
              <a:t>TDMA</a:t>
            </a:r>
            <a:r>
              <a:rPr lang="en-US" dirty="0"/>
              <a:t> it use by  primary and secondary  to communicate with each other using time slots.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dirty="0"/>
              <a:t> Physical Links : Two types of links can be created </a:t>
            </a:r>
            <a:r>
              <a:rPr lang="en-US" dirty="0">
                <a:solidFill>
                  <a:srgbClr val="FF0000"/>
                </a:solidFill>
              </a:rPr>
              <a:t>between</a:t>
            </a:r>
            <a:r>
              <a:rPr lang="en-US" dirty="0"/>
              <a:t> a primary and a secondary: </a:t>
            </a:r>
            <a:r>
              <a:rPr lang="en-US" dirty="0">
                <a:solidFill>
                  <a:srgbClr val="FF0000"/>
                </a:solidFill>
              </a:rPr>
              <a:t>SCQ</a:t>
            </a:r>
            <a:r>
              <a:rPr lang="en-US" dirty="0"/>
              <a:t> links and </a:t>
            </a:r>
            <a:r>
              <a:rPr lang="en-US" dirty="0">
                <a:solidFill>
                  <a:srgbClr val="FF0000"/>
                </a:solidFill>
              </a:rPr>
              <a:t>ACL</a:t>
            </a:r>
            <a:r>
              <a:rPr lang="en-US" dirty="0"/>
              <a:t> links 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SCQ A synchronous connection-oriented (SCQ) link is used when avoiding latency (delay in data delivery) is more important than integrity (error-free delivery) 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ACL An asynchronous connectionless link (ACL) is used when data integrity is more important than avoiding latency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10453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E988AA6-25EE-48B8-8CA7-F0C6F365E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/>
              <a:t>BlueTooth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2A35CB7-86AC-4F0F-8CDF-80063D3DF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dirty="0"/>
              <a:t> L2CAP : Logical Link Control and Adaptation Protocol 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equivalent to the </a:t>
            </a:r>
            <a:r>
              <a:rPr lang="en-US" dirty="0">
                <a:solidFill>
                  <a:srgbClr val="FF0000"/>
                </a:solidFill>
              </a:rPr>
              <a:t>LLC </a:t>
            </a:r>
            <a:r>
              <a:rPr lang="en-US" dirty="0"/>
              <a:t>sublayer in LANs 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16</a:t>
            </a:r>
            <a:r>
              <a:rPr lang="en-US" dirty="0"/>
              <a:t> bit length 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It’s used for </a:t>
            </a:r>
            <a:r>
              <a:rPr lang="en-US" dirty="0">
                <a:solidFill>
                  <a:srgbClr val="FF0000"/>
                </a:solidFill>
              </a:rPr>
              <a:t>data exchange </a:t>
            </a:r>
            <a:r>
              <a:rPr lang="en-US" dirty="0"/>
              <a:t>on an ACL link  . </a:t>
            </a:r>
          </a:p>
        </p:txBody>
      </p:sp>
    </p:spTree>
    <p:extLst>
      <p:ext uri="{BB962C8B-B14F-4D97-AF65-F5344CB8AC3E}">
        <p14:creationId xmlns:p14="http://schemas.microsoft.com/office/powerpoint/2010/main" val="1700514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7D084E6-2EC0-4074-9151-1D0EBD026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/>
              <a:t>BlueTooth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23F667C-71D2-482C-8028-C48598BEB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1800808"/>
            <a:ext cx="7315200" cy="4183940"/>
          </a:xfrm>
        </p:spPr>
        <p:txBody>
          <a:bodyPr/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dirty="0"/>
              <a:t> L2CAP Functions 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Multiplexing . 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Segmentation and Reassembly 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QoS 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Group Management .</a:t>
            </a:r>
          </a:p>
          <a:p>
            <a:pPr algn="l" rtl="0">
              <a:buFont typeface="Wingdings" panose="05000000000000000000" pitchFamily="2" charset="2"/>
              <a:buChar char="Ø"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Other Upper Layers : Bluetooth defines several protocols for the upper layers that use the services of L2CAP; these protocols are specific for </a:t>
            </a:r>
            <a:r>
              <a:rPr lang="en-US"/>
              <a:t>each purpose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652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CA628C8-5FAD-4CCD-A411-0EF03E6FE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/>
              <a:t>BlueTooth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F40A007-F9AF-4820-B62D-609048666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dirty="0"/>
              <a:t> Questions 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it-IT" dirty="0"/>
              <a:t>Compare a piconet and a scatternet 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it-IT" dirty="0"/>
              <a:t> </a:t>
            </a:r>
            <a:r>
              <a:rPr lang="en-US" dirty="0"/>
              <a:t>A Bluetooth network is called a </a:t>
            </a:r>
            <a:r>
              <a:rPr lang="en-US" dirty="0">
                <a:solidFill>
                  <a:srgbClr val="FF0000"/>
                </a:solidFill>
              </a:rPr>
              <a:t>piconet</a:t>
            </a:r>
            <a:r>
              <a:rPr lang="en-US" dirty="0"/>
              <a:t>. A </a:t>
            </a:r>
            <a:r>
              <a:rPr lang="en-US" dirty="0" err="1">
                <a:solidFill>
                  <a:srgbClr val="FF0000"/>
                </a:solidFill>
              </a:rPr>
              <a:t>scatternet</a:t>
            </a:r>
            <a:r>
              <a:rPr lang="en-US" dirty="0"/>
              <a:t> is two or more piconets. </a:t>
            </a:r>
          </a:p>
          <a:p>
            <a:pPr algn="l" rtl="0">
              <a:buFont typeface="Wingdings" panose="05000000000000000000" pitchFamily="2" charset="2"/>
              <a:buChar char="Ø"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Match the layers in Bluetooth and the Internet model 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Radio layer </a:t>
            </a:r>
            <a:r>
              <a:rPr lang="en-US" dirty="0">
                <a:solidFill>
                  <a:srgbClr val="FF0000"/>
                </a:solidFill>
              </a:rPr>
              <a:t>→</a:t>
            </a:r>
            <a:r>
              <a:rPr lang="en-US" dirty="0"/>
              <a:t> Internet physical layer  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Baseband layer </a:t>
            </a:r>
            <a:r>
              <a:rPr lang="en-US" dirty="0">
                <a:solidFill>
                  <a:srgbClr val="FF0000"/>
                </a:solidFill>
              </a:rPr>
              <a:t>→</a:t>
            </a:r>
            <a:r>
              <a:rPr lang="en-US" dirty="0"/>
              <a:t> MAC sublayer of Internet data link layer 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L2CAP layer </a:t>
            </a:r>
            <a:r>
              <a:rPr lang="en-US" dirty="0">
                <a:solidFill>
                  <a:srgbClr val="FF0000"/>
                </a:solidFill>
              </a:rPr>
              <a:t>→</a:t>
            </a:r>
            <a:r>
              <a:rPr lang="en-US" dirty="0"/>
              <a:t> LLC sublayer of Internet data link layer .</a:t>
            </a:r>
          </a:p>
          <a:p>
            <a:pPr algn="l" rtl="0">
              <a:buFont typeface="Wingdings" panose="05000000000000000000" pitchFamily="2" charset="2"/>
              <a:buChar char="q"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85330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5167D97-A378-45CA-A070-FA28650EE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/>
              <a:t>BlueTooth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0931AD2-98E4-43C3-BF6F-626D3FB2E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dirty="0"/>
              <a:t> Questions 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What are the two types of links between a Bluetooth primary and a Bluetooth secondary ?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A Bluetooth primary and secondary can be connected by a synchronous connection-oriented </a:t>
            </a:r>
            <a:r>
              <a:rPr lang="en-US" dirty="0">
                <a:solidFill>
                  <a:srgbClr val="FF0000"/>
                </a:solidFill>
              </a:rPr>
              <a:t>(SCO) </a:t>
            </a:r>
            <a:r>
              <a:rPr lang="en-US" dirty="0"/>
              <a:t>link or an asynchronous connectionless </a:t>
            </a:r>
            <a:r>
              <a:rPr lang="en-US" dirty="0">
                <a:solidFill>
                  <a:srgbClr val="FF0000"/>
                </a:solidFill>
              </a:rPr>
              <a:t>(ACL) </a:t>
            </a:r>
            <a:r>
              <a:rPr lang="en-US" dirty="0"/>
              <a:t>link. 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An SCO link is used when </a:t>
            </a:r>
            <a:r>
              <a:rPr lang="en-US" dirty="0">
                <a:solidFill>
                  <a:srgbClr val="FF0000"/>
                </a:solidFill>
              </a:rPr>
              <a:t>avoiding latency </a:t>
            </a:r>
            <a:r>
              <a:rPr lang="en-US" dirty="0"/>
              <a:t>(delay in data delivery) is more important than integrity (error-free delivery). An ACL link is used when data </a:t>
            </a:r>
            <a:r>
              <a:rPr lang="en-US" dirty="0">
                <a:solidFill>
                  <a:srgbClr val="FF0000"/>
                </a:solidFill>
              </a:rPr>
              <a:t>integrity is more important </a:t>
            </a:r>
            <a:r>
              <a:rPr lang="en-US" dirty="0"/>
              <a:t>than avoiding latency.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68632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023AAD9-FB84-4D6E-BCBA-586410423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/>
              <a:t>BlueTooth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04562AE-540C-4292-9E11-23EB69733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dirty="0"/>
              <a:t> Questions 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In multiple-secondary communication, who uses the </a:t>
            </a:r>
            <a:r>
              <a:rPr lang="en-US" dirty="0">
                <a:solidFill>
                  <a:srgbClr val="FF0000"/>
                </a:solidFill>
              </a:rPr>
              <a:t>even-numbered</a:t>
            </a:r>
            <a:r>
              <a:rPr lang="en-US" dirty="0"/>
              <a:t> slots and who uses the </a:t>
            </a:r>
            <a:r>
              <a:rPr lang="en-US" dirty="0">
                <a:solidFill>
                  <a:srgbClr val="FF0000"/>
                </a:solidFill>
              </a:rPr>
              <a:t>odd-numbered</a:t>
            </a:r>
            <a:r>
              <a:rPr lang="en-US" dirty="0"/>
              <a:t> slots ?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The primary sends on the even-numbered slots ,  the secondary sends on the odd numbered slots. 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How much time in a Bluetooth one-slot frame is used for the hopping mechanism ? What about a three-slot frame and a five-slot frame ?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In all types of frames, a duration of </a:t>
            </a:r>
            <a:r>
              <a:rPr lang="en-US" dirty="0">
                <a:solidFill>
                  <a:srgbClr val="FF0000"/>
                </a:solidFill>
              </a:rPr>
              <a:t>259 </a:t>
            </a:r>
            <a:r>
              <a:rPr lang="en-US" dirty="0" err="1">
                <a:solidFill>
                  <a:srgbClr val="FF0000"/>
                </a:solidFill>
              </a:rPr>
              <a:t>μs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is used for hopping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55391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8E37248-5297-4E10-AFAD-2D20FA185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Done …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A489F27-7C4E-41FE-B0A9-1250F92D2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br>
              <a:rPr lang="en-US" dirty="0"/>
            </a:br>
            <a:r>
              <a:rPr lang="en-US" dirty="0"/>
              <a:t>                                   </a:t>
            </a:r>
            <a:r>
              <a:rPr lang="en-US" dirty="0" err="1"/>
              <a:t>Msc</a:t>
            </a:r>
            <a:r>
              <a:rPr lang="en-US" dirty="0"/>
              <a:t>. Mustafa Abbas </a:t>
            </a:r>
            <a:r>
              <a:rPr lang="en-US" dirty="0" err="1"/>
              <a:t>A.Al</a:t>
            </a:r>
            <a:r>
              <a:rPr lang="en-US" dirty="0"/>
              <a:t>-Khafaji</a:t>
            </a:r>
          </a:p>
          <a:p>
            <a:pPr marL="0" indent="0" algn="l" rtl="0">
              <a:buNone/>
            </a:pPr>
            <a:r>
              <a:rPr lang="en-US" dirty="0"/>
              <a:t>                                                 </a:t>
            </a:r>
            <a:r>
              <a:rPr lang="en-US" dirty="0" err="1"/>
              <a:t>Atilim</a:t>
            </a:r>
            <a:r>
              <a:rPr lang="en-US" dirty="0"/>
              <a:t> University</a:t>
            </a:r>
          </a:p>
          <a:p>
            <a:pPr marL="0" indent="0" algn="l" rtl="0">
              <a:buNone/>
            </a:pPr>
            <a:r>
              <a:rPr lang="en-US" dirty="0"/>
              <a:t>                                                           2018 </a:t>
            </a:r>
          </a:p>
          <a:p>
            <a:pPr marL="0" indent="0" algn="l" rtl="0">
              <a:buNone/>
            </a:pPr>
            <a:r>
              <a:rPr lang="en-US" dirty="0"/>
              <a:t>                                      </a:t>
            </a:r>
            <a:endParaRPr lang="ar-IQ" dirty="0"/>
          </a:p>
          <a:p>
            <a:pPr marL="0" indent="0" algn="l" rtl="0">
              <a:buNone/>
            </a:pPr>
            <a:endParaRPr lang="ar-IQ"/>
          </a:p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6505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5ACE90B-B23C-4F73-A4EB-B96791E2A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/>
              <a:t>BlueTooth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965398D-F98F-489A-A57D-393CC7A49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err="1"/>
              <a:t>BlueTooth</a:t>
            </a:r>
            <a:r>
              <a:rPr lang="en-US" dirty="0"/>
              <a:t> : is a wireless LAN technology designed to connect devices of different functions such as telephones, notebooks, computers (desktop and laptop), cameras, printers, coffee makers, and so on .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Bluetooth LAN is an </a:t>
            </a:r>
            <a:r>
              <a:rPr lang="en-US" dirty="0">
                <a:solidFill>
                  <a:srgbClr val="FF0000"/>
                </a:solidFill>
              </a:rPr>
              <a:t>ad hoc </a:t>
            </a:r>
            <a:r>
              <a:rPr lang="en-US" dirty="0"/>
              <a:t>network .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Bluetooth LAN by nature </a:t>
            </a:r>
            <a:r>
              <a:rPr lang="en-US" dirty="0">
                <a:solidFill>
                  <a:srgbClr val="FF0000"/>
                </a:solidFill>
              </a:rPr>
              <a:t>cannot be large</a:t>
            </a:r>
            <a:r>
              <a:rPr lang="en-US" dirty="0"/>
              <a:t>.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Bluetooth was originally started as a project by the </a:t>
            </a:r>
            <a:r>
              <a:rPr lang="en-US" dirty="0">
                <a:solidFill>
                  <a:srgbClr val="FF0000"/>
                </a:solidFill>
              </a:rPr>
              <a:t>Ericsson</a:t>
            </a:r>
            <a:r>
              <a:rPr lang="en-US" dirty="0"/>
              <a:t> Company.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96790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733D8F6-4042-4A48-A9B4-919CA8580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/>
              <a:t>BlueTooth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53D214F-291A-4029-A119-6E7BD2851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dirty="0"/>
              <a:t> Architecture </a:t>
            </a:r>
            <a:br>
              <a:rPr lang="en-US" dirty="0"/>
            </a:br>
            <a:endParaRPr lang="en-US" dirty="0"/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Bluetooth defines two types of networks: </a:t>
            </a:r>
            <a:r>
              <a:rPr lang="en-US" dirty="0">
                <a:solidFill>
                  <a:srgbClr val="FF0000"/>
                </a:solidFill>
              </a:rPr>
              <a:t>piconet</a:t>
            </a:r>
            <a:r>
              <a:rPr lang="en-US" dirty="0"/>
              <a:t> and </a:t>
            </a:r>
            <a:r>
              <a:rPr lang="en-US" dirty="0" err="1">
                <a:solidFill>
                  <a:srgbClr val="FF0000"/>
                </a:solidFill>
              </a:rPr>
              <a:t>scatternet</a:t>
            </a:r>
            <a:r>
              <a:rPr lang="en-US" dirty="0"/>
              <a:t>.</a:t>
            </a:r>
          </a:p>
          <a:p>
            <a:pPr algn="l" rtl="0">
              <a:buFont typeface="Wingdings" panose="05000000000000000000" pitchFamily="2" charset="2"/>
              <a:buChar char="v"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dirty="0"/>
              <a:t> Piconet : a Bluetooth network consist of 8 stations , one of them called </a:t>
            </a:r>
            <a:r>
              <a:rPr lang="en-US" dirty="0">
                <a:solidFill>
                  <a:srgbClr val="FF0000"/>
                </a:solidFill>
              </a:rPr>
              <a:t>Primary</a:t>
            </a:r>
            <a:r>
              <a:rPr lang="en-US" dirty="0"/>
              <a:t> and the other called </a:t>
            </a:r>
            <a:r>
              <a:rPr lang="en-US" dirty="0">
                <a:solidFill>
                  <a:srgbClr val="FF0000"/>
                </a:solidFill>
              </a:rPr>
              <a:t>secondaries</a:t>
            </a:r>
            <a:r>
              <a:rPr lang="en-US" dirty="0"/>
              <a:t> . 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Piconet can have </a:t>
            </a:r>
            <a:r>
              <a:rPr lang="en-US" dirty="0">
                <a:solidFill>
                  <a:srgbClr val="FF0000"/>
                </a:solidFill>
              </a:rPr>
              <a:t>only one </a:t>
            </a:r>
            <a:r>
              <a:rPr lang="en-US" dirty="0"/>
              <a:t>Primary .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All the secondary stations </a:t>
            </a:r>
            <a:r>
              <a:rPr lang="en-US" dirty="0">
                <a:solidFill>
                  <a:srgbClr val="FF0000"/>
                </a:solidFill>
              </a:rPr>
              <a:t>synchronize</a:t>
            </a:r>
            <a:r>
              <a:rPr lang="en-US" dirty="0"/>
              <a:t> their clocks and hopping sequence with the primary. 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The communication between the primary and the secondary can be </a:t>
            </a:r>
            <a:r>
              <a:rPr lang="en-US" dirty="0">
                <a:solidFill>
                  <a:srgbClr val="FF0000"/>
                </a:solidFill>
              </a:rPr>
              <a:t>one-to-one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one-to-many</a:t>
            </a:r>
            <a:r>
              <a:rPr lang="en-US" dirty="0"/>
              <a:t> .</a:t>
            </a:r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96896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5357A97-D269-4C6C-9BBE-32B839D0D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/>
              <a:t>BlueTooth</a:t>
            </a:r>
            <a:endParaRPr lang="ar-IQ" dirty="0"/>
          </a:p>
        </p:txBody>
      </p:sp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id="{64EB8A21-687C-41D8-936B-24774881AE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744" y="1380930"/>
            <a:ext cx="6250504" cy="4344089"/>
          </a:xfrm>
        </p:spPr>
      </p:pic>
    </p:spTree>
    <p:extLst>
      <p:ext uri="{BB962C8B-B14F-4D97-AF65-F5344CB8AC3E}">
        <p14:creationId xmlns:p14="http://schemas.microsoft.com/office/powerpoint/2010/main" val="1165349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DBDE013-2A38-48DC-A214-1B31F2F69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/>
              <a:t>BlueTooth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51E923C-20B3-4BD9-BCB2-FB56FC1EF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dirty="0"/>
              <a:t> SCATERNET : It’s  </a:t>
            </a:r>
            <a:r>
              <a:rPr lang="en-US" dirty="0">
                <a:solidFill>
                  <a:srgbClr val="FF0000"/>
                </a:solidFill>
              </a:rPr>
              <a:t>combine</a:t>
            </a:r>
            <a:r>
              <a:rPr lang="en-US" dirty="0"/>
              <a:t>  of Piconet .</a:t>
            </a:r>
          </a:p>
          <a:p>
            <a:pPr algn="l" rtl="0">
              <a:buFont typeface="Wingdings" panose="05000000000000000000" pitchFamily="2" charset="2"/>
              <a:buChar char="q"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A secondary station in one piconet can be the primary in </a:t>
            </a:r>
            <a:r>
              <a:rPr lang="en-US" dirty="0">
                <a:solidFill>
                  <a:srgbClr val="FF0000"/>
                </a:solidFill>
              </a:rPr>
              <a:t>another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FF0000"/>
                </a:solidFill>
              </a:rPr>
              <a:t>      piconet  . </a:t>
            </a:r>
            <a:r>
              <a:rPr lang="en-US" dirty="0"/>
              <a:t>This station can receive messages from the primary in</a:t>
            </a:r>
          </a:p>
          <a:p>
            <a:pPr marL="0" indent="0" algn="l" rtl="0">
              <a:buNone/>
            </a:pPr>
            <a:r>
              <a:rPr lang="en-US" dirty="0"/>
              <a:t>      the first piconet (as a secondary) and acting as a primary, deliver</a:t>
            </a:r>
          </a:p>
          <a:p>
            <a:pPr marL="0" indent="0" algn="l" rtl="0">
              <a:buNone/>
            </a:pPr>
            <a:r>
              <a:rPr lang="en-US" dirty="0"/>
              <a:t>      them to secondaries in the second piconet. A station can be</a:t>
            </a:r>
          </a:p>
          <a:p>
            <a:pPr marL="0" indent="0" algn="l" rtl="0">
              <a:buNone/>
            </a:pPr>
            <a:r>
              <a:rPr lang="en-US" dirty="0"/>
              <a:t>      a member of two piconets 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algn="l" rtl="0">
              <a:buFont typeface="Wingdings" panose="05000000000000000000" pitchFamily="2" charset="2"/>
              <a:buChar char="v"/>
            </a:pPr>
            <a:endParaRPr lang="en-US" dirty="0">
              <a:solidFill>
                <a:srgbClr val="FF0000"/>
              </a:solidFill>
            </a:endParaRPr>
          </a:p>
          <a:p>
            <a:pPr algn="l" rtl="0">
              <a:buFont typeface="Wingdings" panose="05000000000000000000" pitchFamily="2" charset="2"/>
              <a:buChar char="q"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84096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C768632-EEB8-4CCD-93E7-2967196EC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/>
              <a:t>BlueTooth</a:t>
            </a:r>
            <a:endParaRPr lang="ar-IQ" dirty="0"/>
          </a:p>
        </p:txBody>
      </p:sp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id="{C4DF4247-742C-4D26-B8EC-B9F1EF27BF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761" y="1123836"/>
            <a:ext cx="7038568" cy="4601183"/>
          </a:xfrm>
        </p:spPr>
      </p:pic>
    </p:spTree>
    <p:extLst>
      <p:ext uri="{BB962C8B-B14F-4D97-AF65-F5344CB8AC3E}">
        <p14:creationId xmlns:p14="http://schemas.microsoft.com/office/powerpoint/2010/main" val="1842111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3DAD30B-B95E-45B4-8FE8-F442771F4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/>
              <a:t>BlueTooth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98509B3-85EF-48B0-ADCB-3BF26F53D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err="1"/>
              <a:t>BlueTooth</a:t>
            </a:r>
            <a:r>
              <a:rPr lang="en-US" dirty="0"/>
              <a:t> Devices Features 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The current data rate is 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 Mbps . 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Bandwidth </a:t>
            </a:r>
            <a:r>
              <a:rPr lang="en-US" dirty="0">
                <a:solidFill>
                  <a:srgbClr val="FF0000"/>
                </a:solidFill>
              </a:rPr>
              <a:t>2.4</a:t>
            </a:r>
            <a:r>
              <a:rPr lang="en-US" dirty="0"/>
              <a:t> GHz  divided into </a:t>
            </a:r>
            <a:r>
              <a:rPr lang="en-US" dirty="0">
                <a:solidFill>
                  <a:srgbClr val="FF0000"/>
                </a:solidFill>
              </a:rPr>
              <a:t>79</a:t>
            </a:r>
            <a:r>
              <a:rPr lang="en-US" dirty="0"/>
              <a:t> channels . 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There is a possibility of </a:t>
            </a:r>
            <a:r>
              <a:rPr lang="en-US" dirty="0">
                <a:solidFill>
                  <a:srgbClr val="FF0000"/>
                </a:solidFill>
              </a:rPr>
              <a:t>interference</a:t>
            </a:r>
            <a:r>
              <a:rPr lang="en-US" dirty="0"/>
              <a:t> between the </a:t>
            </a:r>
            <a:r>
              <a:rPr lang="en-US" dirty="0">
                <a:solidFill>
                  <a:srgbClr val="FF0000"/>
                </a:solidFill>
              </a:rPr>
              <a:t>IEEE 802.11 b </a:t>
            </a:r>
            <a:r>
              <a:rPr lang="en-US" dirty="0"/>
              <a:t>wireless LANs and </a:t>
            </a:r>
            <a:r>
              <a:rPr lang="en-US" dirty="0" err="1">
                <a:solidFill>
                  <a:srgbClr val="FF0000"/>
                </a:solidFill>
              </a:rPr>
              <a:t>BlueTooth</a:t>
            </a:r>
            <a:r>
              <a:rPr lang="en-US" dirty="0"/>
              <a:t> 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Low-Power 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Have range of </a:t>
            </a:r>
            <a:r>
              <a:rPr lang="en-US" dirty="0">
                <a:solidFill>
                  <a:srgbClr val="FF0000"/>
                </a:solidFill>
              </a:rPr>
              <a:t>10</a:t>
            </a:r>
            <a:r>
              <a:rPr lang="en-US" dirty="0"/>
              <a:t> m .</a:t>
            </a:r>
          </a:p>
        </p:txBody>
      </p:sp>
    </p:spTree>
    <p:extLst>
      <p:ext uri="{BB962C8B-B14F-4D97-AF65-F5344CB8AC3E}">
        <p14:creationId xmlns:p14="http://schemas.microsoft.com/office/powerpoint/2010/main" val="1869406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FC54FE6-FF69-423A-8E35-E424E96A2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/>
              <a:t>BlueTooth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0AABA8F-B350-4336-B0FD-162882CAE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err="1"/>
              <a:t>BlueTooth</a:t>
            </a:r>
            <a:r>
              <a:rPr lang="en-US" dirty="0"/>
              <a:t> Layers</a:t>
            </a:r>
          </a:p>
          <a:p>
            <a:pPr algn="l" rtl="0">
              <a:buFont typeface="Wingdings" panose="05000000000000000000" pitchFamily="2" charset="2"/>
              <a:buChar char="q"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q"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q"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q"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q"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q"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</a:p>
          <a:p>
            <a:pPr algn="l" rtl="0">
              <a:buFont typeface="Wingdings" panose="05000000000000000000" pitchFamily="2" charset="2"/>
              <a:buChar char="q"/>
            </a:pPr>
            <a:endParaRPr lang="ar-IQ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264FCCF8-84A9-4B9E-9D7D-53154AD60D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268" y="2157779"/>
            <a:ext cx="7889044" cy="382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522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74B5ED-58FD-434C-9543-36EC0DEA8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/>
              <a:t>BlueTooth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09AF123-5214-409E-A8B9-77817C41A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21094"/>
            <a:ext cx="7315200" cy="5163654"/>
          </a:xfrm>
        </p:spPr>
        <p:txBody>
          <a:bodyPr/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dirty="0"/>
              <a:t> Radio Layer : The radio layer is roughly equivalent to the </a:t>
            </a:r>
            <a:r>
              <a:rPr lang="en-US" dirty="0">
                <a:solidFill>
                  <a:srgbClr val="FF0000"/>
                </a:solidFill>
              </a:rPr>
              <a:t>physical</a:t>
            </a:r>
            <a:r>
              <a:rPr lang="en-US" dirty="0"/>
              <a:t> layer of the Internet model .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Band Bluetooth uses a 2.4-GHz ISM band divided into 79 channels of 1 MHz each 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FHSS</a:t>
            </a:r>
            <a:r>
              <a:rPr lang="en-US" dirty="0"/>
              <a:t> : Bluetooth uses </a:t>
            </a:r>
            <a:r>
              <a:rPr lang="en-US" dirty="0">
                <a:solidFill>
                  <a:srgbClr val="FF0000"/>
                </a:solidFill>
              </a:rPr>
              <a:t>the frequency-hopping spread spectrum </a:t>
            </a:r>
            <a:r>
              <a:rPr lang="en-US" dirty="0"/>
              <a:t>(FHSS) method in the physical layer to </a:t>
            </a:r>
            <a:r>
              <a:rPr lang="en-US" dirty="0">
                <a:solidFill>
                  <a:srgbClr val="FF0000"/>
                </a:solidFill>
              </a:rPr>
              <a:t>avoid interference </a:t>
            </a:r>
            <a:r>
              <a:rPr lang="en-US" dirty="0"/>
              <a:t>from other devices or other networks 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Modulation : To </a:t>
            </a:r>
            <a:r>
              <a:rPr lang="en-US" dirty="0">
                <a:solidFill>
                  <a:srgbClr val="FF0000"/>
                </a:solidFill>
              </a:rPr>
              <a:t>transform</a:t>
            </a:r>
            <a:r>
              <a:rPr lang="en-US" dirty="0"/>
              <a:t> bits to a signal, Bluetooth uses a sophisticated version of FSK, called GFSK (FSK with Gaussian bandwidth filtering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85464449"/>
      </p:ext>
    </p:extLst>
  </p:cSld>
  <p:clrMapOvr>
    <a:masterClrMapping/>
  </p:clrMapOvr>
</p:sld>
</file>

<file path=ppt/theme/theme1.xml><?xml version="1.0" encoding="utf-8"?>
<a:theme xmlns:a="http://schemas.openxmlformats.org/drawingml/2006/main" name="إطار">
  <a:themeElements>
    <a:clrScheme name="إطار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إطار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إطار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TM03457475[[fn=إطار]]</Template>
  <TotalTime>151</TotalTime>
  <Words>726</Words>
  <Application>Microsoft Office PowerPoint</Application>
  <PresentationFormat>شاشة عريضة</PresentationFormat>
  <Paragraphs>91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1" baseType="lpstr">
      <vt:lpstr>Corbel</vt:lpstr>
      <vt:lpstr>Tahoma</vt:lpstr>
      <vt:lpstr>Wingdings</vt:lpstr>
      <vt:lpstr>Wingdings 2</vt:lpstr>
      <vt:lpstr>إطار</vt:lpstr>
      <vt:lpstr>BlueTooth</vt:lpstr>
      <vt:lpstr>BlueTooth</vt:lpstr>
      <vt:lpstr>BlueTooth</vt:lpstr>
      <vt:lpstr>BlueTooth</vt:lpstr>
      <vt:lpstr>BlueTooth</vt:lpstr>
      <vt:lpstr>BlueTooth</vt:lpstr>
      <vt:lpstr>BlueTooth</vt:lpstr>
      <vt:lpstr>BlueTooth</vt:lpstr>
      <vt:lpstr>BlueTooth</vt:lpstr>
      <vt:lpstr>BlueTooth</vt:lpstr>
      <vt:lpstr>BlueTooth</vt:lpstr>
      <vt:lpstr>BlueTooth</vt:lpstr>
      <vt:lpstr>BlueTooth</vt:lpstr>
      <vt:lpstr>BlueTooth</vt:lpstr>
      <vt:lpstr>BlueTooth</vt:lpstr>
      <vt:lpstr>Done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BlueTooth</dc:title>
  <dc:creator>Merza ben khafaji</dc:creator>
  <cp:lastModifiedBy>Merza ben khafaji</cp:lastModifiedBy>
  <cp:revision>75</cp:revision>
  <dcterms:created xsi:type="dcterms:W3CDTF">2018-08-23T14:16:16Z</dcterms:created>
  <dcterms:modified xsi:type="dcterms:W3CDTF">2018-09-05T16:20:07Z</dcterms:modified>
</cp:coreProperties>
</file>