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142.xml" ContentType="application/vnd.openxmlformats-officedocument.presentationml.slide+xml"/>
  <Override PartName="/ppt/slides/slide160.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Layouts/slideLayout13.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slides/slide147.xml" ContentType="application/vnd.openxmlformats-officedocument.presentationml.slide+xml"/>
  <Override PartName="/ppt/slides/slide158.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136.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Layouts/slideLayout7.xml" ContentType="application/vnd.openxmlformats-officedocument.presentationml.slideLayout+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slideshow.main+xml"/>
  <Override PartName="/ppt/slides/slide22.xml" ContentType="application/vnd.openxmlformats-officedocument.presentationml.slide+xml"/>
  <Override PartName="/ppt/slides/slide51.xml" ContentType="application/vnd.openxmlformats-officedocument.presentationml.slide+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slides/slide119.xml" ContentType="application/vnd.openxmlformats-officedocument.presentationml.slide+xml"/>
  <Override PartName="/ppt/slides/slide148.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55.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slides/slide144.xml" ContentType="application/vnd.openxmlformats-officedocument.presentationml.slide+xml"/>
  <Override PartName="/ppt/slides/slide162.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51.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Layouts/slideLayout12.xml" ContentType="application/vnd.openxmlformats-officedocument.presentationml.slideLayout+xml"/>
  <Override PartName="/ppt/slides/slide139.xml" ContentType="application/vnd.openxmlformats-officedocument.presentationml.slide+xml"/>
  <Override PartName="/ppt/slides/slide157.xml" ContentType="application/vnd.openxmlformats-officedocument.presentationml.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2" r:id="rId1"/>
  </p:sldMasterIdLst>
  <p:sldIdLst>
    <p:sldId id="427" r:id="rId2"/>
    <p:sldId id="302" r:id="rId3"/>
    <p:sldId id="426" r:id="rId4"/>
    <p:sldId id="256" r:id="rId5"/>
    <p:sldId id="428" r:id="rId6"/>
    <p:sldId id="429" r:id="rId7"/>
    <p:sldId id="257" r:id="rId8"/>
    <p:sldId id="262" r:id="rId9"/>
    <p:sldId id="263" r:id="rId10"/>
    <p:sldId id="264" r:id="rId11"/>
    <p:sldId id="265" r:id="rId12"/>
    <p:sldId id="266" r:id="rId13"/>
    <p:sldId id="268" r:id="rId14"/>
    <p:sldId id="267" r:id="rId15"/>
    <p:sldId id="269" r:id="rId16"/>
    <p:sldId id="270" r:id="rId17"/>
    <p:sldId id="272" r:id="rId18"/>
    <p:sldId id="273" r:id="rId19"/>
    <p:sldId id="274" r:id="rId20"/>
    <p:sldId id="275" r:id="rId21"/>
    <p:sldId id="276" r:id="rId22"/>
    <p:sldId id="277" r:id="rId23"/>
    <p:sldId id="271" r:id="rId24"/>
    <p:sldId id="278" r:id="rId25"/>
    <p:sldId id="279" r:id="rId26"/>
    <p:sldId id="280" r:id="rId27"/>
    <p:sldId id="281" r:id="rId28"/>
    <p:sldId id="282" r:id="rId29"/>
    <p:sldId id="283" r:id="rId30"/>
    <p:sldId id="284" r:id="rId31"/>
    <p:sldId id="285" r:id="rId32"/>
    <p:sldId id="286" r:id="rId33"/>
    <p:sldId id="288" r:id="rId34"/>
    <p:sldId id="289" r:id="rId35"/>
    <p:sldId id="290" r:id="rId36"/>
    <p:sldId id="291" r:id="rId37"/>
    <p:sldId id="287" r:id="rId38"/>
    <p:sldId id="292" r:id="rId39"/>
    <p:sldId id="293" r:id="rId40"/>
    <p:sldId id="325" r:id="rId41"/>
    <p:sldId id="330" r:id="rId42"/>
    <p:sldId id="327" r:id="rId43"/>
    <p:sldId id="328" r:id="rId44"/>
    <p:sldId id="329" r:id="rId45"/>
    <p:sldId id="294" r:id="rId46"/>
    <p:sldId id="296" r:id="rId47"/>
    <p:sldId id="297" r:id="rId48"/>
    <p:sldId id="298" r:id="rId49"/>
    <p:sldId id="419" r:id="rId50"/>
    <p:sldId id="420" r:id="rId51"/>
    <p:sldId id="421" r:id="rId52"/>
    <p:sldId id="422" r:id="rId53"/>
    <p:sldId id="423" r:id="rId54"/>
    <p:sldId id="424" r:id="rId55"/>
    <p:sldId id="299" r:id="rId56"/>
    <p:sldId id="300" r:id="rId57"/>
    <p:sldId id="301" r:id="rId58"/>
    <p:sldId id="303" r:id="rId59"/>
    <p:sldId id="304" r:id="rId60"/>
    <p:sldId id="305" r:id="rId61"/>
    <p:sldId id="307" r:id="rId62"/>
    <p:sldId id="306" r:id="rId63"/>
    <p:sldId id="315" r:id="rId64"/>
    <p:sldId id="316" r:id="rId65"/>
    <p:sldId id="331" r:id="rId66"/>
    <p:sldId id="332" r:id="rId67"/>
    <p:sldId id="333" r:id="rId68"/>
    <p:sldId id="334" r:id="rId69"/>
    <p:sldId id="309" r:id="rId70"/>
    <p:sldId id="310" r:id="rId71"/>
    <p:sldId id="311" r:id="rId72"/>
    <p:sldId id="312" r:id="rId73"/>
    <p:sldId id="313" r:id="rId74"/>
    <p:sldId id="314" r:id="rId75"/>
    <p:sldId id="317" r:id="rId76"/>
    <p:sldId id="322" r:id="rId77"/>
    <p:sldId id="321" r:id="rId78"/>
    <p:sldId id="323" r:id="rId79"/>
    <p:sldId id="324" r:id="rId80"/>
    <p:sldId id="335" r:id="rId81"/>
    <p:sldId id="338" r:id="rId82"/>
    <p:sldId id="336" r:id="rId83"/>
    <p:sldId id="337"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405" r:id="rId99"/>
    <p:sldId id="406" r:id="rId100"/>
    <p:sldId id="407" r:id="rId101"/>
    <p:sldId id="408" r:id="rId102"/>
    <p:sldId id="409" r:id="rId103"/>
    <p:sldId id="353" r:id="rId104"/>
    <p:sldId id="354" r:id="rId105"/>
    <p:sldId id="355" r:id="rId106"/>
    <p:sldId id="356" r:id="rId107"/>
    <p:sldId id="357" r:id="rId108"/>
    <p:sldId id="358" r:id="rId109"/>
    <p:sldId id="359" r:id="rId110"/>
    <p:sldId id="360" r:id="rId111"/>
    <p:sldId id="361" r:id="rId112"/>
    <p:sldId id="362" r:id="rId113"/>
    <p:sldId id="363" r:id="rId114"/>
    <p:sldId id="364" r:id="rId115"/>
    <p:sldId id="365" r:id="rId116"/>
    <p:sldId id="366" r:id="rId117"/>
    <p:sldId id="367" r:id="rId118"/>
    <p:sldId id="368" r:id="rId119"/>
    <p:sldId id="369" r:id="rId120"/>
    <p:sldId id="370" r:id="rId121"/>
    <p:sldId id="371" r:id="rId122"/>
    <p:sldId id="372" r:id="rId123"/>
    <p:sldId id="373" r:id="rId124"/>
    <p:sldId id="374" r:id="rId125"/>
    <p:sldId id="377" r:id="rId126"/>
    <p:sldId id="378" r:id="rId127"/>
    <p:sldId id="379" r:id="rId128"/>
    <p:sldId id="380" r:id="rId129"/>
    <p:sldId id="381" r:id="rId130"/>
    <p:sldId id="382" r:id="rId131"/>
    <p:sldId id="383" r:id="rId132"/>
    <p:sldId id="384" r:id="rId133"/>
    <p:sldId id="385" r:id="rId134"/>
    <p:sldId id="386" r:id="rId135"/>
    <p:sldId id="387" r:id="rId136"/>
    <p:sldId id="388" r:id="rId137"/>
    <p:sldId id="389" r:id="rId138"/>
    <p:sldId id="390" r:id="rId139"/>
    <p:sldId id="391" r:id="rId140"/>
    <p:sldId id="392" r:id="rId141"/>
    <p:sldId id="393" r:id="rId142"/>
    <p:sldId id="394" r:id="rId143"/>
    <p:sldId id="395" r:id="rId144"/>
    <p:sldId id="396" r:id="rId145"/>
    <p:sldId id="397" r:id="rId146"/>
    <p:sldId id="398" r:id="rId147"/>
    <p:sldId id="399" r:id="rId148"/>
    <p:sldId id="400" r:id="rId149"/>
    <p:sldId id="401" r:id="rId150"/>
    <p:sldId id="402" r:id="rId151"/>
    <p:sldId id="403" r:id="rId152"/>
    <p:sldId id="404" r:id="rId153"/>
    <p:sldId id="410" r:id="rId154"/>
    <p:sldId id="411" r:id="rId155"/>
    <p:sldId id="412" r:id="rId156"/>
    <p:sldId id="413" r:id="rId157"/>
    <p:sldId id="414" r:id="rId158"/>
    <p:sldId id="415" r:id="rId159"/>
    <p:sldId id="416" r:id="rId160"/>
    <p:sldId id="417" r:id="rId161"/>
    <p:sldId id="418" r:id="rId162"/>
    <p:sldId id="425" r:id="rId163"/>
  </p:sldIdLst>
  <p:sldSz cx="9144000" cy="6858000" type="screen4x3"/>
  <p:notesSz cx="6858000" cy="9144000"/>
  <p:defaultTextStyle>
    <a:defPPr>
      <a:defRPr lang="en-US"/>
    </a:defPPr>
    <a:lvl1pPr algn="ctr" rtl="0" fontAlgn="base">
      <a:spcBef>
        <a:spcPct val="0"/>
      </a:spcBef>
      <a:spcAft>
        <a:spcPct val="0"/>
      </a:spcAft>
      <a:defRPr kern="1200">
        <a:solidFill>
          <a:schemeClr val="tx1"/>
        </a:solidFill>
        <a:latin typeface="Tahoma" pitchFamily="34" charset="0"/>
        <a:ea typeface="+mn-ea"/>
        <a:cs typeface="+mn-cs"/>
      </a:defRPr>
    </a:lvl1pPr>
    <a:lvl2pPr marL="457200" algn="ctr" rtl="0" fontAlgn="base">
      <a:spcBef>
        <a:spcPct val="0"/>
      </a:spcBef>
      <a:spcAft>
        <a:spcPct val="0"/>
      </a:spcAft>
      <a:defRPr kern="1200">
        <a:solidFill>
          <a:schemeClr val="tx1"/>
        </a:solidFill>
        <a:latin typeface="Tahoma" pitchFamily="34" charset="0"/>
        <a:ea typeface="+mn-ea"/>
        <a:cs typeface="+mn-cs"/>
      </a:defRPr>
    </a:lvl2pPr>
    <a:lvl3pPr marL="914400" algn="ctr" rtl="0" fontAlgn="base">
      <a:spcBef>
        <a:spcPct val="0"/>
      </a:spcBef>
      <a:spcAft>
        <a:spcPct val="0"/>
      </a:spcAft>
      <a:defRPr kern="1200">
        <a:solidFill>
          <a:schemeClr val="tx1"/>
        </a:solidFill>
        <a:latin typeface="Tahoma" pitchFamily="34" charset="0"/>
        <a:ea typeface="+mn-ea"/>
        <a:cs typeface="+mn-cs"/>
      </a:defRPr>
    </a:lvl3pPr>
    <a:lvl4pPr marL="1371600" algn="ctr" rtl="0" fontAlgn="base">
      <a:spcBef>
        <a:spcPct val="0"/>
      </a:spcBef>
      <a:spcAft>
        <a:spcPct val="0"/>
      </a:spcAft>
      <a:defRPr kern="1200">
        <a:solidFill>
          <a:schemeClr val="tx1"/>
        </a:solidFill>
        <a:latin typeface="Tahoma" pitchFamily="34" charset="0"/>
        <a:ea typeface="+mn-ea"/>
        <a:cs typeface="+mn-cs"/>
      </a:defRPr>
    </a:lvl4pPr>
    <a:lvl5pPr marL="1828800" algn="ctr" rtl="0" fontAlgn="base">
      <a:spcBef>
        <a:spcPct val="0"/>
      </a:spcBef>
      <a:spcAft>
        <a:spcPct val="0"/>
      </a:spcAft>
      <a:defRPr kern="1200">
        <a:solidFill>
          <a:schemeClr val="tx1"/>
        </a:solidFill>
        <a:latin typeface="Tahoma" pitchFamily="34" charset="0"/>
        <a:ea typeface="+mn-ea"/>
        <a:cs typeface="+mn-cs"/>
      </a:defRPr>
    </a:lvl5pPr>
    <a:lvl6pPr marL="2286000" algn="r" defTabSz="914400" rtl="1" eaLnBrk="1" latinLnBrk="0" hangingPunct="1">
      <a:defRPr kern="1200">
        <a:solidFill>
          <a:schemeClr val="tx1"/>
        </a:solidFill>
        <a:latin typeface="Tahoma" pitchFamily="34" charset="0"/>
        <a:ea typeface="+mn-ea"/>
        <a:cs typeface="+mn-cs"/>
      </a:defRPr>
    </a:lvl6pPr>
    <a:lvl7pPr marL="2743200" algn="r" defTabSz="914400" rtl="1" eaLnBrk="1" latinLnBrk="0" hangingPunct="1">
      <a:defRPr kern="1200">
        <a:solidFill>
          <a:schemeClr val="tx1"/>
        </a:solidFill>
        <a:latin typeface="Tahoma" pitchFamily="34" charset="0"/>
        <a:ea typeface="+mn-ea"/>
        <a:cs typeface="+mn-cs"/>
      </a:defRPr>
    </a:lvl7pPr>
    <a:lvl8pPr marL="3200400" algn="r" defTabSz="914400" rtl="1" eaLnBrk="1" latinLnBrk="0" hangingPunct="1">
      <a:defRPr kern="1200">
        <a:solidFill>
          <a:schemeClr val="tx1"/>
        </a:solidFill>
        <a:latin typeface="Tahoma" pitchFamily="34" charset="0"/>
        <a:ea typeface="+mn-ea"/>
        <a:cs typeface="+mn-cs"/>
      </a:defRPr>
    </a:lvl8pPr>
    <a:lvl9pPr marL="3657600" algn="r" defTabSz="914400" rtl="1"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0000CC"/>
    <a:srgbClr val="000066"/>
    <a:srgbClr val="000000"/>
    <a:srgbClr val="FFFF00"/>
    <a:srgbClr val="CC3300"/>
    <a:srgbClr val="FF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843" autoAdjust="0"/>
    <p:restoredTop sz="94660" autoAdjust="0"/>
  </p:normalViewPr>
  <p:slideViewPr>
    <p:cSldViewPr>
      <p:cViewPr varScale="1">
        <p:scale>
          <a:sx n="66" d="100"/>
          <a:sy n="66" d="100"/>
        </p:scale>
        <p:origin x="-119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2914"/>
    </p:cViewPr>
  </p:sorter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viewProps" Target="view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9" name="عنوان فرعي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وان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ar-SA" smtClean="0"/>
              <a:t>انقر لتحرير نمط العنوان الرئيسي</a:t>
            </a:r>
            <a:endParaRPr kumimoji="0" lang="en-US"/>
          </a:p>
        </p:txBody>
      </p:sp>
      <p:cxnSp>
        <p:nvCxnSpPr>
          <p:cNvPr id="8" name="رابط مستقيم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رابط مستقيم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شكل بيضاوي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عنصر نائب للتاريخ 14"/>
          <p:cNvSpPr>
            <a:spLocks noGrp="1"/>
          </p:cNvSpPr>
          <p:nvPr>
            <p:ph type="dt" sz="half" idx="10"/>
          </p:nvPr>
        </p:nvSpPr>
        <p:spPr/>
        <p:txBody>
          <a:bodyPr/>
          <a:lstStyle/>
          <a:p>
            <a:endParaRPr lang="en-US"/>
          </a:p>
        </p:txBody>
      </p:sp>
      <p:sp>
        <p:nvSpPr>
          <p:cNvPr id="16" name="عنصر نائب لرقم الشريحة 15"/>
          <p:cNvSpPr>
            <a:spLocks noGrp="1"/>
          </p:cNvSpPr>
          <p:nvPr>
            <p:ph type="sldNum" sz="quarter" idx="11"/>
          </p:nvPr>
        </p:nvSpPr>
        <p:spPr/>
        <p:txBody>
          <a:bodyPr/>
          <a:lstStyle/>
          <a:p>
            <a:fld id="{121E6CAA-7C3E-4A9B-B564-0958BE1C3C4A}" type="slidenum">
              <a:rPr lang="en-US" smtClean="0"/>
              <a:pPr/>
              <a:t>‹#›</a:t>
            </a:fld>
            <a:endParaRPr lang="en-US"/>
          </a:p>
        </p:txBody>
      </p:sp>
      <p:sp>
        <p:nvSpPr>
          <p:cNvPr id="17" name="عنصر نائب للتذييل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EB4CA538-F980-4740-8750-0FB8E31AD09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531AFA05-F2A7-40BE-B5D4-E1A8C8313F1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عنوان، ونص، واثنان من ال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1066800" y="304800"/>
            <a:ext cx="7543800" cy="1431925"/>
          </a:xfrm>
        </p:spPr>
        <p:txBody>
          <a:bodyPr/>
          <a:lstStyle/>
          <a:p>
            <a:r>
              <a:rPr lang="ar-SA" smtClean="0"/>
              <a:t>انقر لتحرير نمط العنوان الرئيسي</a:t>
            </a:r>
            <a:endParaRPr lang="ar-SA"/>
          </a:p>
        </p:txBody>
      </p:sp>
      <p:sp>
        <p:nvSpPr>
          <p:cNvPr id="3" name="عنصر نائب للنص 2"/>
          <p:cNvSpPr>
            <a:spLocks noGrp="1"/>
          </p:cNvSpPr>
          <p:nvPr>
            <p:ph type="body" sz="half" idx="1"/>
          </p:nvPr>
        </p:nvSpPr>
        <p:spPr>
          <a:xfrm>
            <a:off x="1066800" y="1981200"/>
            <a:ext cx="3695700" cy="41148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quarter" idx="2"/>
          </p:nvPr>
        </p:nvSpPr>
        <p:spPr>
          <a:xfrm>
            <a:off x="4914900" y="1981200"/>
            <a:ext cx="3695700" cy="19812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محتوى 4"/>
          <p:cNvSpPr>
            <a:spLocks noGrp="1"/>
          </p:cNvSpPr>
          <p:nvPr>
            <p:ph sz="quarter" idx="3"/>
          </p:nvPr>
        </p:nvSpPr>
        <p:spPr>
          <a:xfrm>
            <a:off x="4914900" y="4114800"/>
            <a:ext cx="3695700" cy="19812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اريخ 5"/>
          <p:cNvSpPr>
            <a:spLocks noGrp="1"/>
          </p:cNvSpPr>
          <p:nvPr>
            <p:ph type="dt" sz="half" idx="10"/>
          </p:nvPr>
        </p:nvSpPr>
        <p:spPr>
          <a:xfrm>
            <a:off x="1066800" y="6248400"/>
            <a:ext cx="1905000" cy="457200"/>
          </a:xfrm>
        </p:spPr>
        <p:txBody>
          <a:bodyPr/>
          <a:lstStyle>
            <a:lvl1pPr>
              <a:defRPr/>
            </a:lvl1pPr>
          </a:lstStyle>
          <a:p>
            <a:endParaRPr lang="en-US"/>
          </a:p>
        </p:txBody>
      </p:sp>
      <p:sp>
        <p:nvSpPr>
          <p:cNvPr id="7" name="عنصر نائب للتذييل 6"/>
          <p:cNvSpPr>
            <a:spLocks noGrp="1"/>
          </p:cNvSpPr>
          <p:nvPr>
            <p:ph type="ftr" sz="quarter" idx="11"/>
          </p:nvPr>
        </p:nvSpPr>
        <p:spPr>
          <a:xfrm>
            <a:off x="3429000" y="6248400"/>
            <a:ext cx="2895600" cy="457200"/>
          </a:xfrm>
        </p:spPr>
        <p:txBody>
          <a:bodyPr/>
          <a:lstStyle>
            <a:lvl1pPr>
              <a:defRPr/>
            </a:lvl1pPr>
          </a:lstStyle>
          <a:p>
            <a:endParaRPr lang="en-US"/>
          </a:p>
        </p:txBody>
      </p:sp>
      <p:sp>
        <p:nvSpPr>
          <p:cNvPr id="8" name="عنصر نائب لرقم الشريحة 7"/>
          <p:cNvSpPr>
            <a:spLocks noGrp="1"/>
          </p:cNvSpPr>
          <p:nvPr>
            <p:ph type="sldNum" sz="quarter" idx="12"/>
          </p:nvPr>
        </p:nvSpPr>
        <p:spPr>
          <a:xfrm>
            <a:off x="6705600" y="6248400"/>
            <a:ext cx="1905000" cy="457200"/>
          </a:xfrm>
        </p:spPr>
        <p:txBody>
          <a:bodyPr/>
          <a:lstStyle>
            <a:lvl1pPr>
              <a:defRPr/>
            </a:lvl1pPr>
          </a:lstStyle>
          <a:p>
            <a:fld id="{078254F3-EBD9-4513-89E4-BC5D8C4E8DBC}"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عنوان، ونص،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1066800" y="304800"/>
            <a:ext cx="7543800" cy="1431925"/>
          </a:xfrm>
        </p:spPr>
        <p:txBody>
          <a:bodyPr/>
          <a:lstStyle/>
          <a:p>
            <a:r>
              <a:rPr lang="ar-SA" smtClean="0"/>
              <a:t>انقر لتحرير نمط العنوان الرئيسي</a:t>
            </a:r>
            <a:endParaRPr lang="ar-SA"/>
          </a:p>
        </p:txBody>
      </p:sp>
      <p:sp>
        <p:nvSpPr>
          <p:cNvPr id="3" name="عنصر نائب للنص 2"/>
          <p:cNvSpPr>
            <a:spLocks noGrp="1"/>
          </p:cNvSpPr>
          <p:nvPr>
            <p:ph type="body" sz="half" idx="1"/>
          </p:nvPr>
        </p:nvSpPr>
        <p:spPr>
          <a:xfrm>
            <a:off x="1066800" y="1981200"/>
            <a:ext cx="3695700" cy="41148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914900" y="1981200"/>
            <a:ext cx="3695700" cy="41148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a:xfrm>
            <a:off x="1066800" y="6248400"/>
            <a:ext cx="1905000" cy="457200"/>
          </a:xfrm>
        </p:spPr>
        <p:txBody>
          <a:bodyPr/>
          <a:lstStyle>
            <a:lvl1pPr>
              <a:defRPr/>
            </a:lvl1pPr>
          </a:lstStyle>
          <a:p>
            <a:endParaRPr lang="en-US"/>
          </a:p>
        </p:txBody>
      </p:sp>
      <p:sp>
        <p:nvSpPr>
          <p:cNvPr id="6" name="عنصر نائب للتذييل 5"/>
          <p:cNvSpPr>
            <a:spLocks noGrp="1"/>
          </p:cNvSpPr>
          <p:nvPr>
            <p:ph type="ftr" sz="quarter" idx="11"/>
          </p:nvPr>
        </p:nvSpPr>
        <p:spPr>
          <a:xfrm>
            <a:off x="3429000" y="6248400"/>
            <a:ext cx="2895600" cy="457200"/>
          </a:xfrm>
        </p:spPr>
        <p:txBody>
          <a:bodyPr/>
          <a:lstStyle>
            <a:lvl1pPr>
              <a:defRPr/>
            </a:lvl1pPr>
          </a:lstStyle>
          <a:p>
            <a:endParaRPr lang="en-US"/>
          </a:p>
        </p:txBody>
      </p:sp>
      <p:sp>
        <p:nvSpPr>
          <p:cNvPr id="7" name="عنصر نائب لرقم الشريحة 6"/>
          <p:cNvSpPr>
            <a:spLocks noGrp="1"/>
          </p:cNvSpPr>
          <p:nvPr>
            <p:ph type="sldNum" sz="quarter" idx="12"/>
          </p:nvPr>
        </p:nvSpPr>
        <p:spPr>
          <a:xfrm>
            <a:off x="6705600" y="6248400"/>
            <a:ext cx="1905000" cy="457200"/>
          </a:xfrm>
        </p:spPr>
        <p:txBody>
          <a:bodyPr/>
          <a:lstStyle>
            <a:lvl1pPr>
              <a:defRPr/>
            </a:lvl1pPr>
          </a:lstStyle>
          <a:p>
            <a:fld id="{001AA57C-38DE-4EF2-BFDD-FAFDD8CD4B56}"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cSld name="عنوان وجدول">
    <p:spTree>
      <p:nvGrpSpPr>
        <p:cNvPr id="1" name=""/>
        <p:cNvGrpSpPr/>
        <p:nvPr/>
      </p:nvGrpSpPr>
      <p:grpSpPr>
        <a:xfrm>
          <a:off x="0" y="0"/>
          <a:ext cx="0" cy="0"/>
          <a:chOff x="0" y="0"/>
          <a:chExt cx="0" cy="0"/>
        </a:xfrm>
      </p:grpSpPr>
      <p:sp>
        <p:nvSpPr>
          <p:cNvPr id="2" name="عنوان 1"/>
          <p:cNvSpPr>
            <a:spLocks noGrp="1"/>
          </p:cNvSpPr>
          <p:nvPr>
            <p:ph type="title"/>
          </p:nvPr>
        </p:nvSpPr>
        <p:spPr>
          <a:xfrm>
            <a:off x="1066800" y="304800"/>
            <a:ext cx="7543800" cy="1431925"/>
          </a:xfrm>
        </p:spPr>
        <p:txBody>
          <a:bodyPr/>
          <a:lstStyle/>
          <a:p>
            <a:r>
              <a:rPr lang="ar-SA" smtClean="0"/>
              <a:t>انقر لتحرير نمط العنوان الرئيسي</a:t>
            </a:r>
            <a:endParaRPr lang="ar-SA"/>
          </a:p>
        </p:txBody>
      </p:sp>
      <p:sp>
        <p:nvSpPr>
          <p:cNvPr id="3" name="عنصر نائب للجدول 2"/>
          <p:cNvSpPr>
            <a:spLocks noGrp="1"/>
          </p:cNvSpPr>
          <p:nvPr>
            <p:ph type="tbl" idx="1"/>
          </p:nvPr>
        </p:nvSpPr>
        <p:spPr>
          <a:xfrm>
            <a:off x="1066800" y="1981200"/>
            <a:ext cx="7543800" cy="4114800"/>
          </a:xfrm>
        </p:spPr>
        <p:txBody>
          <a:bodyPr/>
          <a:lstStyle/>
          <a:p>
            <a:endParaRPr lang="ar-SA"/>
          </a:p>
        </p:txBody>
      </p:sp>
      <p:sp>
        <p:nvSpPr>
          <p:cNvPr id="4" name="عنصر نائب للتاريخ 3"/>
          <p:cNvSpPr>
            <a:spLocks noGrp="1"/>
          </p:cNvSpPr>
          <p:nvPr>
            <p:ph type="dt" sz="half" idx="10"/>
          </p:nvPr>
        </p:nvSpPr>
        <p:spPr>
          <a:xfrm>
            <a:off x="1066800" y="6248400"/>
            <a:ext cx="1905000" cy="457200"/>
          </a:xfrm>
        </p:spPr>
        <p:txBody>
          <a:bodyPr/>
          <a:lstStyle>
            <a:lvl1pPr>
              <a:defRPr/>
            </a:lvl1pPr>
          </a:lstStyle>
          <a:p>
            <a:endParaRPr lang="en-US"/>
          </a:p>
        </p:txBody>
      </p:sp>
      <p:sp>
        <p:nvSpPr>
          <p:cNvPr id="5" name="عنصر نائب للتذييل 4"/>
          <p:cNvSpPr>
            <a:spLocks noGrp="1"/>
          </p:cNvSpPr>
          <p:nvPr>
            <p:ph type="ftr" sz="quarter" idx="11"/>
          </p:nvPr>
        </p:nvSpPr>
        <p:spPr>
          <a:xfrm>
            <a:off x="3429000" y="6248400"/>
            <a:ext cx="2895600" cy="457200"/>
          </a:xfrm>
        </p:spPr>
        <p:txBody>
          <a:bodyPr/>
          <a:lstStyle>
            <a:lvl1pPr>
              <a:defRPr/>
            </a:lvl1pPr>
          </a:lstStyle>
          <a:p>
            <a:endParaRPr lang="en-US"/>
          </a:p>
        </p:txBody>
      </p:sp>
      <p:sp>
        <p:nvSpPr>
          <p:cNvPr id="6" name="عنصر نائب لرقم الشريحة 5"/>
          <p:cNvSpPr>
            <a:spLocks noGrp="1"/>
          </p:cNvSpPr>
          <p:nvPr>
            <p:ph type="sldNum" sz="quarter" idx="12"/>
          </p:nvPr>
        </p:nvSpPr>
        <p:spPr>
          <a:xfrm>
            <a:off x="6705600" y="6248400"/>
            <a:ext cx="1905000" cy="457200"/>
          </a:xfrm>
        </p:spPr>
        <p:txBody>
          <a:bodyPr/>
          <a:lstStyle>
            <a:lvl1pPr>
              <a:defRPr/>
            </a:lvl1pPr>
          </a:lstStyle>
          <a:p>
            <a:fld id="{70666B45-50C6-4A89-A3A1-5F79757D2734}"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9" name="عنصر نائب للمحتوى 8"/>
          <p:cNvSpPr>
            <a:spLocks noGrp="1"/>
          </p:cNvSpPr>
          <p:nvPr>
            <p:ph idx="1"/>
          </p:nvPr>
        </p:nvSpPr>
        <p:spPr>
          <a:xfrm>
            <a:off x="457200" y="1524000"/>
            <a:ext cx="8229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4" name="عنصر نائب للتاريخ 13"/>
          <p:cNvSpPr>
            <a:spLocks noGrp="1"/>
          </p:cNvSpPr>
          <p:nvPr>
            <p:ph type="dt" sz="half" idx="14"/>
          </p:nvPr>
        </p:nvSpPr>
        <p:spPr/>
        <p:txBody>
          <a:bodyPr/>
          <a:lstStyle/>
          <a:p>
            <a:endParaRPr lang="en-US"/>
          </a:p>
        </p:txBody>
      </p:sp>
      <p:sp>
        <p:nvSpPr>
          <p:cNvPr id="15" name="عنصر نائب لرقم الشريحة 14"/>
          <p:cNvSpPr>
            <a:spLocks noGrp="1"/>
          </p:cNvSpPr>
          <p:nvPr>
            <p:ph type="sldNum" sz="quarter" idx="15"/>
          </p:nvPr>
        </p:nvSpPr>
        <p:spPr/>
        <p:txBody>
          <a:bodyPr/>
          <a:lstStyle>
            <a:lvl1pPr algn="ctr">
              <a:defRPr/>
            </a:lvl1pPr>
          </a:lstStyle>
          <a:p>
            <a:fld id="{A68A4D03-583B-4702-A2D6-FA3A990C7E25}" type="slidenum">
              <a:rPr lang="en-US" smtClean="0"/>
              <a:pPr/>
              <a:t>‹#›</a:t>
            </a:fld>
            <a:endParaRPr lang="en-US"/>
          </a:p>
        </p:txBody>
      </p:sp>
      <p:sp>
        <p:nvSpPr>
          <p:cNvPr id="16" name="عنصر نائب للتذييل 15"/>
          <p:cNvSpPr>
            <a:spLocks noGrp="1"/>
          </p:cNvSpPr>
          <p:nvPr>
            <p:ph type="ftr" sz="quarter" idx="16"/>
          </p:nvPr>
        </p:nvSpPr>
        <p:spPr/>
        <p:txBody>
          <a:bodyPr/>
          <a:lstStyle/>
          <a:p>
            <a:endParaRPr lang="en-US"/>
          </a:p>
        </p:txBody>
      </p:sp>
      <p:sp>
        <p:nvSpPr>
          <p:cNvPr id="17" name="عنوان 16"/>
          <p:cNvSpPr>
            <a:spLocks noGrp="1"/>
          </p:cNvSpPr>
          <p:nvPr>
            <p:ph type="title"/>
          </p:nvPr>
        </p:nvSpPr>
        <p:spPr/>
        <p:txBody>
          <a:bodyPr rtlCol="0" anchor="b" anchorCtr="0"/>
          <a:lstStyle/>
          <a:p>
            <a:r>
              <a:rPr kumimoji="0" lang="ar-SA" smtClean="0"/>
              <a:t>انقر لتحرير نمط العنوان الرئيسي</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4" name="عنصر نائب للتاريخ 3"/>
          <p:cNvSpPr>
            <a:spLocks noGrp="1"/>
          </p:cNvSpPr>
          <p:nvPr>
            <p:ph type="dt" sz="half" idx="10"/>
          </p:nvPr>
        </p:nvSpPr>
        <p:spPr/>
        <p:txBody>
          <a:bodyPr/>
          <a:lstStyle/>
          <a:p>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9FB7D7B-1C25-444E-B6FC-6747566DB55F}" type="slidenum">
              <a:rPr lang="en-US" smtClean="0"/>
              <a:pPr/>
              <a:t>‹#›</a:t>
            </a:fld>
            <a:endParaRPr lang="en-US"/>
          </a:p>
        </p:txBody>
      </p:sp>
      <p:sp>
        <p:nvSpPr>
          <p:cNvPr id="2" name="عنوان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cxnSp>
        <p:nvCxnSpPr>
          <p:cNvPr id="7" name="رابط مستقيم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عنصر نائب للتاريخ 4"/>
          <p:cNvSpPr>
            <a:spLocks noGrp="1"/>
          </p:cNvSpPr>
          <p:nvPr>
            <p:ph type="dt" sz="half" idx="10"/>
          </p:nvPr>
        </p:nvSpPr>
        <p:spPr/>
        <p:txBody>
          <a:bodyPr/>
          <a:lstStyle/>
          <a:p>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2A2AABAD-5F88-4312-81F5-744F20601AEF}" type="slidenum">
              <a:rPr lang="en-US" smtClean="0"/>
              <a:pPr/>
              <a:t>‹#›</a:t>
            </a:fld>
            <a:endParaRPr lang="en-US"/>
          </a:p>
        </p:txBody>
      </p:sp>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11" name="عنصر نائب للمحتوى 10"/>
          <p:cNvSpPr>
            <a:spLocks noGrp="1"/>
          </p:cNvSpPr>
          <p:nvPr>
            <p:ph sz="half" idx="1"/>
          </p:nvPr>
        </p:nvSpPr>
        <p:spPr>
          <a:xfrm>
            <a:off x="457200" y="1524000"/>
            <a:ext cx="4059936"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half" idx="2"/>
          </p:nvPr>
        </p:nvSpPr>
        <p:spPr>
          <a:xfrm>
            <a:off x="4648200" y="1524000"/>
            <a:ext cx="4059936"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9" name="عنصر نائب لرقم الشريحة 8"/>
          <p:cNvSpPr>
            <a:spLocks noGrp="1"/>
          </p:cNvSpPr>
          <p:nvPr>
            <p:ph type="sldNum" sz="quarter" idx="12"/>
          </p:nvPr>
        </p:nvSpPr>
        <p:spPr/>
        <p:txBody>
          <a:bodyPr/>
          <a:lstStyle/>
          <a:p>
            <a:fld id="{B4FE0435-E64D-4EDC-9450-BD4A0BE06599}" type="slidenum">
              <a:rPr lang="en-US" smtClean="0"/>
              <a:pPr/>
              <a:t>‹#›</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7" name="عنصر نائب للتاريخ 6"/>
          <p:cNvSpPr>
            <a:spLocks noGrp="1"/>
          </p:cNvSpPr>
          <p:nvPr>
            <p:ph type="dt" sz="half" idx="10"/>
          </p:nvPr>
        </p:nvSpPr>
        <p:spPr/>
        <p:txBody>
          <a:bodyPr/>
          <a:lstStyle/>
          <a:p>
            <a:endParaRPr lang="en-US"/>
          </a:p>
        </p:txBody>
      </p:sp>
      <p:sp>
        <p:nvSpPr>
          <p:cNvPr id="3" name="عنصر نائب للنص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32" name="عنصر نائب للمحتوى 31"/>
          <p:cNvSpPr>
            <a:spLocks noGrp="1"/>
          </p:cNvSpPr>
          <p:nvPr>
            <p:ph sz="half" idx="2"/>
          </p:nvPr>
        </p:nvSpPr>
        <p:spPr>
          <a:xfrm>
            <a:off x="457200" y="2201896"/>
            <a:ext cx="4038600" cy="391363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34" name="عنصر نائب للمحتوى 33"/>
          <p:cNvSpPr>
            <a:spLocks noGrp="1"/>
          </p:cNvSpPr>
          <p:nvPr>
            <p:ph sz="quarter" idx="4"/>
          </p:nvPr>
        </p:nvSpPr>
        <p:spPr>
          <a:xfrm>
            <a:off x="4649788" y="2201896"/>
            <a:ext cx="4038600" cy="391363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 name="عنوان 1"/>
          <p:cNvSpPr>
            <a:spLocks noGrp="1"/>
          </p:cNvSpPr>
          <p:nvPr>
            <p:ph type="title"/>
          </p:nvPr>
        </p:nvSpPr>
        <p:spPr>
          <a:xfrm>
            <a:off x="457200" y="155448"/>
            <a:ext cx="8229600" cy="1143000"/>
          </a:xfrm>
        </p:spPr>
        <p:txBody>
          <a:bodyPr anchor="b" anchorCtr="0"/>
          <a:lstStyle>
            <a:lvl1pPr>
              <a:defRPr/>
            </a:lvl1pPr>
          </a:lstStyle>
          <a:p>
            <a:r>
              <a:rPr kumimoji="0" lang="ar-SA" smtClean="0"/>
              <a:t>انقر لتحرير نمط العنوان الرئيسي</a:t>
            </a:r>
            <a:endParaRPr kumimoji="0" lang="en-US"/>
          </a:p>
        </p:txBody>
      </p:sp>
      <p:sp>
        <p:nvSpPr>
          <p:cNvPr id="12" name="عنصر نائب للنص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cxnSp>
        <p:nvCxnSpPr>
          <p:cNvPr id="10" name="رابط مستقيم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رابط مستقيم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p>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A4F6455B-7C89-41C5-A60C-5E65F8EAC068}" type="slidenum">
              <a:rPr lang="en-US" smtClean="0"/>
              <a:pPr/>
              <a:t>‹#›</a:t>
            </a:fld>
            <a:endParaRPr lang="en-US"/>
          </a:p>
        </p:txBody>
      </p:sp>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183DBB0A-5761-4C4C-BC1D-015AB15B8E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9" name="عنصر نائب للمحتوى 28"/>
          <p:cNvSpPr>
            <a:spLocks noGrp="1"/>
          </p:cNvSpPr>
          <p:nvPr>
            <p:ph sz="quarter" idx="1"/>
          </p:nvPr>
        </p:nvSpPr>
        <p:spPr>
          <a:xfrm>
            <a:off x="457200" y="457200"/>
            <a:ext cx="6248400" cy="5715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3" name="عنصر نائب للنص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31" name="عنوان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ar-SA" smtClean="0"/>
              <a:t>انقر لتحرير نمط العنوان الرئيسي</a:t>
            </a:r>
            <a:endParaRPr kumimoji="0" lang="en-US"/>
          </a:p>
        </p:txBody>
      </p:sp>
      <p:sp>
        <p:nvSpPr>
          <p:cNvPr id="8" name="عنصر نائب للتاريخ 7"/>
          <p:cNvSpPr>
            <a:spLocks noGrp="1"/>
          </p:cNvSpPr>
          <p:nvPr>
            <p:ph type="dt" sz="half" idx="14"/>
          </p:nvPr>
        </p:nvSpPr>
        <p:spPr/>
        <p:txBody>
          <a:bodyPr/>
          <a:lstStyle/>
          <a:p>
            <a:endParaRPr lang="en-US"/>
          </a:p>
        </p:txBody>
      </p:sp>
      <p:sp>
        <p:nvSpPr>
          <p:cNvPr id="9" name="عنصر نائب لرقم الشريحة 8"/>
          <p:cNvSpPr>
            <a:spLocks noGrp="1"/>
          </p:cNvSpPr>
          <p:nvPr>
            <p:ph type="sldNum" sz="quarter" idx="15"/>
          </p:nvPr>
        </p:nvSpPr>
        <p:spPr/>
        <p:txBody>
          <a:bodyPr/>
          <a:lstStyle/>
          <a:p>
            <a:fld id="{765D1340-52D8-4B02-AAA8-7A77BE612691}" type="slidenum">
              <a:rPr lang="en-US" smtClean="0"/>
              <a:pPr/>
              <a:t>‹#›</a:t>
            </a:fld>
            <a:endParaRPr lang="en-US"/>
          </a:p>
        </p:txBody>
      </p:sp>
      <p:sp>
        <p:nvSpPr>
          <p:cNvPr id="10" name="عنصر نائب للتذييل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ar-SA" smtClean="0"/>
              <a:t>انقر فوق الرمز لإضافة صورة</a:t>
            </a:r>
            <a:endParaRPr kumimoji="0" lang="en-US"/>
          </a:p>
        </p:txBody>
      </p:sp>
      <p:sp>
        <p:nvSpPr>
          <p:cNvPr id="4" name="عنصر نائب للنص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8" name="عنصر نائب للتاريخ 7"/>
          <p:cNvSpPr>
            <a:spLocks noGrp="1"/>
          </p:cNvSpPr>
          <p:nvPr>
            <p:ph type="dt" sz="half" idx="10"/>
          </p:nvPr>
        </p:nvSpPr>
        <p:spPr/>
        <p:txBody>
          <a:bodyPr/>
          <a:lstStyle/>
          <a:p>
            <a:endParaRPr lang="en-US"/>
          </a:p>
        </p:txBody>
      </p:sp>
      <p:sp>
        <p:nvSpPr>
          <p:cNvPr id="9" name="عنصر نائب لرقم الشريحة 8"/>
          <p:cNvSpPr>
            <a:spLocks noGrp="1"/>
          </p:cNvSpPr>
          <p:nvPr>
            <p:ph type="sldNum" sz="quarter" idx="11"/>
          </p:nvPr>
        </p:nvSpPr>
        <p:spPr/>
        <p:txBody>
          <a:bodyPr/>
          <a:lstStyle/>
          <a:p>
            <a:fld id="{5CDA4DC6-649E-4C76-936B-C30A02AFE5CC}" type="slidenum">
              <a:rPr lang="en-US" smtClean="0"/>
              <a:pPr/>
              <a:t>‹#›</a:t>
            </a:fld>
            <a:endParaRPr lang="en-US"/>
          </a:p>
        </p:txBody>
      </p:sp>
      <p:sp>
        <p:nvSpPr>
          <p:cNvPr id="10" name="عنصر نائب للتذييل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عنصر نائب للنص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10" name="عنصر نائب للتذييل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عنصر نائب لرقم الشريحة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3F3993BF-55E8-47F2-8DB6-C163C1A023DC}" type="slidenum">
              <a:rPr lang="en-US" smtClean="0"/>
              <a:pPr/>
              <a:t>‹#›</a:t>
            </a:fld>
            <a:endParaRPr lang="en-US"/>
          </a:p>
        </p:txBody>
      </p:sp>
      <p:sp>
        <p:nvSpPr>
          <p:cNvPr id="5" name="عنصر نائب للعنوان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ar-SA" smtClean="0"/>
              <a:t>انقر لتحرير نمط العنوان الرئيسي</a:t>
            </a:r>
            <a:endParaRPr kumimoji="0" lang="en-US"/>
          </a:p>
        </p:txBody>
      </p:sp>
    </p:spTree>
  </p:cSld>
  <p:clrMap bg1="dk1" tx1="lt1" bg2="dk2" tx2="lt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 id="2147483696" r:id="rId14"/>
  </p:sldLayoutIdLst>
  <p:txStyles>
    <p:titleStyle>
      <a:lvl1pPr algn="l" rtl="1"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r" rtl="1"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r" rtl="1"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r" rtl="1"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r" rtl="1"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r" rtl="1"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r" rtl="1"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r" rtl="1"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10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10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10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0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0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0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0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0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0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1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1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1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1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1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1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1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1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1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2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2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2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2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2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2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2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3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3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3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3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3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13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13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13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13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4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14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14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14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14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14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4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4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4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4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5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5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5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5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15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5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15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15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5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6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6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16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8" Type="http://schemas.openxmlformats.org/officeDocument/2006/relationships/slide" Target="slide26.xml"/><Relationship Id="rId13" Type="http://schemas.openxmlformats.org/officeDocument/2006/relationships/slide" Target="slide45.xml"/><Relationship Id="rId18" Type="http://schemas.openxmlformats.org/officeDocument/2006/relationships/slide" Target="slide63.xml"/><Relationship Id="rId26" Type="http://schemas.openxmlformats.org/officeDocument/2006/relationships/slide" Target="slide82.xml"/><Relationship Id="rId39" Type="http://schemas.openxmlformats.org/officeDocument/2006/relationships/slide" Target="slide145.xml"/><Relationship Id="rId3" Type="http://schemas.openxmlformats.org/officeDocument/2006/relationships/slide" Target="slide4.xml"/><Relationship Id="rId21" Type="http://schemas.openxmlformats.org/officeDocument/2006/relationships/slide" Target="slide69.xml"/><Relationship Id="rId34" Type="http://schemas.openxmlformats.org/officeDocument/2006/relationships/slide" Target="slide108.xml"/><Relationship Id="rId42" Type="http://schemas.openxmlformats.org/officeDocument/2006/relationships/slide" Target="slide162.xml"/><Relationship Id="rId7" Type="http://schemas.openxmlformats.org/officeDocument/2006/relationships/slide" Target="slide19.xml"/><Relationship Id="rId12" Type="http://schemas.openxmlformats.org/officeDocument/2006/relationships/slide" Target="slide38.xml"/><Relationship Id="rId17" Type="http://schemas.openxmlformats.org/officeDocument/2006/relationships/slide" Target="slide55.xml"/><Relationship Id="rId25" Type="http://schemas.openxmlformats.org/officeDocument/2006/relationships/slide" Target="slide80.xml"/><Relationship Id="rId33" Type="http://schemas.openxmlformats.org/officeDocument/2006/relationships/slide" Target="slide103.xml"/><Relationship Id="rId38" Type="http://schemas.openxmlformats.org/officeDocument/2006/relationships/slide" Target="slide134.xml"/><Relationship Id="rId2" Type="http://schemas.openxmlformats.org/officeDocument/2006/relationships/slide" Target="slide3.xml"/><Relationship Id="rId16" Type="http://schemas.openxmlformats.org/officeDocument/2006/relationships/slide" Target="slide49.xml"/><Relationship Id="rId20" Type="http://schemas.openxmlformats.org/officeDocument/2006/relationships/slide" Target="slide66.xml"/><Relationship Id="rId29" Type="http://schemas.openxmlformats.org/officeDocument/2006/relationships/slide" Target="slide89.xml"/><Relationship Id="rId41" Type="http://schemas.openxmlformats.org/officeDocument/2006/relationships/slide" Target="slide152.xml"/><Relationship Id="rId1" Type="http://schemas.openxmlformats.org/officeDocument/2006/relationships/slideLayout" Target="../slideLayouts/slideLayout4.xml"/><Relationship Id="rId6" Type="http://schemas.openxmlformats.org/officeDocument/2006/relationships/slide" Target="slide18.xml"/><Relationship Id="rId11" Type="http://schemas.openxmlformats.org/officeDocument/2006/relationships/slide" Target="slide35.xml"/><Relationship Id="rId24" Type="http://schemas.openxmlformats.org/officeDocument/2006/relationships/slide" Target="slide75.xml"/><Relationship Id="rId32" Type="http://schemas.openxmlformats.org/officeDocument/2006/relationships/slide" Target="slide97.xml"/><Relationship Id="rId37" Type="http://schemas.openxmlformats.org/officeDocument/2006/relationships/slide" Target="slide133.xml"/><Relationship Id="rId40" Type="http://schemas.openxmlformats.org/officeDocument/2006/relationships/slide" Target="slide148.xml"/><Relationship Id="rId5" Type="http://schemas.openxmlformats.org/officeDocument/2006/relationships/slide" Target="slide14.xml"/><Relationship Id="rId15" Type="http://schemas.openxmlformats.org/officeDocument/2006/relationships/slide" Target="slide48.xml"/><Relationship Id="rId23" Type="http://schemas.openxmlformats.org/officeDocument/2006/relationships/slide" Target="slide73.xml"/><Relationship Id="rId28" Type="http://schemas.openxmlformats.org/officeDocument/2006/relationships/slide" Target="slide87.xml"/><Relationship Id="rId36" Type="http://schemas.openxmlformats.org/officeDocument/2006/relationships/slide" Target="slide123.xml"/><Relationship Id="rId10" Type="http://schemas.openxmlformats.org/officeDocument/2006/relationships/slide" Target="slide29.xml"/><Relationship Id="rId19" Type="http://schemas.openxmlformats.org/officeDocument/2006/relationships/slide" Target="slide65.xml"/><Relationship Id="rId31" Type="http://schemas.openxmlformats.org/officeDocument/2006/relationships/slide" Target="slide94.xml"/><Relationship Id="rId4" Type="http://schemas.openxmlformats.org/officeDocument/2006/relationships/slide" Target="slide8.xml"/><Relationship Id="rId9" Type="http://schemas.openxmlformats.org/officeDocument/2006/relationships/slide" Target="slide28.xml"/><Relationship Id="rId14" Type="http://schemas.openxmlformats.org/officeDocument/2006/relationships/slide" Target="slide47.xml"/><Relationship Id="rId22" Type="http://schemas.openxmlformats.org/officeDocument/2006/relationships/slide" Target="slide71.xml"/><Relationship Id="rId27" Type="http://schemas.openxmlformats.org/officeDocument/2006/relationships/slide" Target="slide84.xml"/><Relationship Id="rId30" Type="http://schemas.openxmlformats.org/officeDocument/2006/relationships/slide" Target="slide91.xml"/><Relationship Id="rId35" Type="http://schemas.openxmlformats.org/officeDocument/2006/relationships/slide" Target="slide109.xml"/></Relationships>
</file>

<file path=ppt/slides/_rels/slide2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5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6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6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6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2.xml"/></Relationships>
</file>

<file path=ppt/slides/_rels/slide6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7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7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7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7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7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7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8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8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8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8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8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8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8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8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8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9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9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9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9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9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9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9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9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9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7" name="Rectangle 3"/>
          <p:cNvSpPr>
            <a:spLocks noGrp="1" noChangeArrowheads="1"/>
          </p:cNvSpPr>
          <p:nvPr>
            <p:ph type="subTitle" idx="1"/>
          </p:nvPr>
        </p:nvSpPr>
        <p:spPr>
          <a:xfrm>
            <a:off x="1295400" y="5181600"/>
            <a:ext cx="6400800" cy="1066800"/>
          </a:xfrm>
        </p:spPr>
        <p:txBody>
          <a:bodyPr/>
          <a:lstStyle/>
          <a:p>
            <a:r>
              <a:rPr lang="en-US" sz="1800" dirty="0">
                <a:cs typeface="Arial" pitchFamily="34" charset="0"/>
              </a:rPr>
              <a:t>Prepared </a:t>
            </a:r>
            <a:r>
              <a:rPr lang="en-US" sz="1800" dirty="0" smtClean="0">
                <a:cs typeface="Arial" pitchFamily="34" charset="0"/>
              </a:rPr>
              <a:t>by:muhanad mayous</a:t>
            </a:r>
          </a:p>
          <a:p>
            <a:r>
              <a:rPr lang="en-US" sz="1800" dirty="0" smtClean="0">
                <a:cs typeface="Arial" pitchFamily="34" charset="0"/>
              </a:rPr>
              <a:t>2009</a:t>
            </a:r>
            <a:endParaRPr lang="en-US" sz="1800" dirty="0">
              <a:cs typeface="Arial" pitchFamily="34" charset="0"/>
            </a:endParaRPr>
          </a:p>
        </p:txBody>
      </p:sp>
      <p:sp>
        <p:nvSpPr>
          <p:cNvPr id="272386" name="Rectangle 2"/>
          <p:cNvSpPr>
            <a:spLocks noGrp="1" noChangeArrowheads="1"/>
          </p:cNvSpPr>
          <p:nvPr>
            <p:ph type="ctrTitle"/>
          </p:nvPr>
        </p:nvSpPr>
        <p:spPr/>
        <p:txBody>
          <a:bodyPr/>
          <a:lstStyle/>
          <a:p>
            <a:pPr algn="ctr"/>
            <a:r>
              <a:rPr lang="en-US" sz="5400" dirty="0">
                <a:solidFill>
                  <a:srgbClr val="FFFF00"/>
                </a:solidFill>
                <a:cs typeface="Arial" pitchFamily="34" charset="0"/>
              </a:rPr>
              <a:t>GRAMMAR</a:t>
            </a:r>
            <a:br>
              <a:rPr lang="en-US" sz="5400" dirty="0">
                <a:solidFill>
                  <a:srgbClr val="FFFF00"/>
                </a:solidFill>
                <a:cs typeface="Arial" pitchFamily="34" charset="0"/>
              </a:rPr>
            </a:br>
            <a:r>
              <a:rPr lang="en-US" sz="5400" dirty="0">
                <a:solidFill>
                  <a:srgbClr val="FFFF00"/>
                </a:solidFill>
                <a:cs typeface="Arial" pitchFamily="34" charset="0"/>
              </a:rPr>
              <a:t> </a:t>
            </a:r>
            <a:r>
              <a:rPr lang="ar-SA" sz="5400" dirty="0">
                <a:solidFill>
                  <a:srgbClr val="FFFF00"/>
                </a:solidFill>
                <a:cs typeface="Arial" pitchFamily="34" charset="0"/>
              </a:rPr>
              <a:t>قواعد اللغــــــــــة الإنجليزية</a:t>
            </a:r>
            <a:endParaRPr lang="en-US" sz="5400" dirty="0">
              <a:solidFill>
                <a:srgbClr val="FFFF00"/>
              </a:solidFill>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idx="1"/>
          </p:nvPr>
        </p:nvSpPr>
        <p:spPr/>
        <p:txBody>
          <a:bodyPr/>
          <a:lstStyle/>
          <a:p>
            <a:pPr marL="609600" indent="-609600" algn="r">
              <a:lnSpc>
                <a:spcPct val="90000"/>
              </a:lnSpc>
              <a:buFont typeface="Wingdings" pitchFamily="2" charset="2"/>
              <a:buNone/>
            </a:pPr>
            <a:r>
              <a:rPr lang="ar-SA" sz="2400"/>
              <a:t>هي الجملة التي تتركب من جملتين بسيطتين لهما صلة ببعضهما البعض ولكل منهما معنى مستقل حيث يتم ربطهما بحرف عطف مثل: </a:t>
            </a:r>
            <a:endParaRPr lang="en-US" sz="2400"/>
          </a:p>
          <a:p>
            <a:pPr marL="609600" indent="-609600" algn="ctr">
              <a:lnSpc>
                <a:spcPct val="90000"/>
              </a:lnSpc>
              <a:buFont typeface="Wingdings" pitchFamily="2" charset="2"/>
              <a:buNone/>
            </a:pPr>
            <a:r>
              <a:rPr lang="en-US" sz="2400">
                <a:solidFill>
                  <a:srgbClr val="FFFF00"/>
                </a:solidFill>
              </a:rPr>
              <a:t>and/ but /or</a:t>
            </a:r>
            <a:endParaRPr lang="ar-SA" sz="2400">
              <a:solidFill>
                <a:srgbClr val="FFFF00"/>
              </a:solidFill>
            </a:endParaRPr>
          </a:p>
          <a:p>
            <a:pPr marL="609600" indent="-609600">
              <a:lnSpc>
                <a:spcPct val="90000"/>
              </a:lnSpc>
            </a:pPr>
            <a:endParaRPr lang="ar-SA" sz="2400" u="sng">
              <a:solidFill>
                <a:srgbClr val="FFFF00"/>
              </a:solidFill>
            </a:endParaRPr>
          </a:p>
          <a:p>
            <a:pPr marL="609600" indent="-609600">
              <a:lnSpc>
                <a:spcPct val="90000"/>
              </a:lnSpc>
            </a:pPr>
            <a:endParaRPr lang="ar-SA" sz="2400" u="sng">
              <a:solidFill>
                <a:srgbClr val="FFFF00"/>
              </a:solidFill>
            </a:endParaRPr>
          </a:p>
          <a:p>
            <a:pPr marL="609600" indent="-609600">
              <a:lnSpc>
                <a:spcPct val="90000"/>
              </a:lnSpc>
              <a:buFont typeface="Wingdings" pitchFamily="2" charset="2"/>
              <a:buNone/>
            </a:pPr>
            <a:r>
              <a:rPr lang="en-US" sz="2400" b="1" u="sng">
                <a:solidFill>
                  <a:srgbClr val="FFFF00"/>
                </a:solidFill>
              </a:rPr>
              <a:t>and</a:t>
            </a:r>
            <a:r>
              <a:rPr lang="en-US" sz="2400" u="sng">
                <a:solidFill>
                  <a:srgbClr val="FFFF00"/>
                </a:solidFill>
              </a:rPr>
              <a:t>:</a:t>
            </a:r>
            <a:r>
              <a:rPr lang="en-US" sz="2400">
                <a:solidFill>
                  <a:srgbClr val="CC3300"/>
                </a:solidFill>
              </a:rPr>
              <a:t>       </a:t>
            </a:r>
            <a:r>
              <a:rPr lang="ar-SA" sz="2000" b="1">
                <a:solidFill>
                  <a:srgbClr val="CC3300"/>
                </a:solidFill>
              </a:rPr>
              <a:t>واو العطف</a:t>
            </a:r>
            <a:r>
              <a:rPr lang="ar-SA" sz="2000"/>
              <a:t> :تربط جملتين لهما علاقة بين بعضهما</a:t>
            </a:r>
            <a:r>
              <a:rPr lang="en-US" sz="2000"/>
              <a:t>   </a:t>
            </a:r>
          </a:p>
          <a:p>
            <a:pPr marL="609600" indent="-609600">
              <a:lnSpc>
                <a:spcPct val="90000"/>
              </a:lnSpc>
              <a:buFont typeface="Wingdings" pitchFamily="2" charset="2"/>
              <a:buNone/>
            </a:pPr>
            <a:r>
              <a:rPr lang="en-US" sz="2400"/>
              <a:t>Ahmed did his homework. Anas helped him.</a:t>
            </a:r>
          </a:p>
          <a:p>
            <a:pPr marL="609600" indent="-609600" algn="r">
              <a:lnSpc>
                <a:spcPct val="90000"/>
              </a:lnSpc>
              <a:buFont typeface="Wingdings" pitchFamily="2" charset="2"/>
              <a:buNone/>
            </a:pPr>
            <a:r>
              <a:rPr lang="ar-SA" sz="2000"/>
              <a:t>يمكن ربط الجملتين لنكون جملة واحدة :</a:t>
            </a:r>
          </a:p>
          <a:p>
            <a:pPr marL="609600" indent="-609600">
              <a:lnSpc>
                <a:spcPct val="90000"/>
              </a:lnSpc>
              <a:buFont typeface="Wingdings" pitchFamily="2" charset="2"/>
              <a:buNone/>
            </a:pPr>
            <a:r>
              <a:rPr lang="en-US" sz="2400"/>
              <a:t>Ahmed did his homework </a:t>
            </a:r>
            <a:r>
              <a:rPr lang="en-US" sz="2400">
                <a:solidFill>
                  <a:srgbClr val="FFFF00"/>
                </a:solidFill>
              </a:rPr>
              <a:t>and</a:t>
            </a:r>
            <a:r>
              <a:rPr lang="en-US" sz="2400"/>
              <a:t> Anas helped him.</a:t>
            </a:r>
          </a:p>
        </p:txBody>
      </p:sp>
      <p:sp>
        <p:nvSpPr>
          <p:cNvPr id="15362" name="Rectangle 2"/>
          <p:cNvSpPr>
            <a:spLocks noGrp="1" noChangeArrowheads="1"/>
          </p:cNvSpPr>
          <p:nvPr>
            <p:ph type="title"/>
          </p:nvPr>
        </p:nvSpPr>
        <p:spPr/>
        <p:txBody>
          <a:bodyPr/>
          <a:lstStyle/>
          <a:p>
            <a:pPr algn="ctr"/>
            <a:r>
              <a:rPr lang="en-US" sz="3600">
                <a:solidFill>
                  <a:srgbClr val="FFFF00"/>
                </a:solidFill>
              </a:rPr>
              <a:t>Compound Sentences</a:t>
            </a:r>
            <a:br>
              <a:rPr lang="en-US" sz="3600">
                <a:solidFill>
                  <a:srgbClr val="FFFF00"/>
                </a:solidFill>
              </a:rPr>
            </a:br>
            <a:r>
              <a:rPr lang="ar-SA" sz="3600">
                <a:solidFill>
                  <a:srgbClr val="FFFF00"/>
                </a:solidFill>
              </a:rPr>
              <a:t>جمل مركبة</a:t>
            </a:r>
            <a:endParaRPr lang="en-US" sz="3600">
              <a:solidFill>
                <a:srgbClr val="FFFF00"/>
              </a:solidFill>
            </a:endParaRPr>
          </a:p>
        </p:txBody>
      </p:sp>
      <p:grpSp>
        <p:nvGrpSpPr>
          <p:cNvPr id="15364" name="Group 4"/>
          <p:cNvGrpSpPr>
            <a:grpSpLocks/>
          </p:cNvGrpSpPr>
          <p:nvPr/>
        </p:nvGrpSpPr>
        <p:grpSpPr bwMode="auto">
          <a:xfrm>
            <a:off x="3657600" y="6248400"/>
            <a:ext cx="2514600" cy="381000"/>
            <a:chOff x="2304" y="3936"/>
            <a:chExt cx="1584" cy="240"/>
          </a:xfrm>
        </p:grpSpPr>
        <p:sp>
          <p:nvSpPr>
            <p:cNvPr id="15365"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5366"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5367"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5368" name="AutoShape 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2"/>
          <p:cNvSpPr>
            <a:spLocks noGrp="1" noChangeArrowheads="1"/>
          </p:cNvSpPr>
          <p:nvPr>
            <p:ph type="title"/>
          </p:nvPr>
        </p:nvSpPr>
        <p:spPr/>
        <p:txBody>
          <a:bodyPr/>
          <a:lstStyle/>
          <a:p>
            <a:pPr algn="ctr"/>
            <a:r>
              <a:rPr lang="en-US" sz="3600">
                <a:solidFill>
                  <a:srgbClr val="FFFF00"/>
                </a:solidFill>
              </a:rPr>
              <a:t>Modals </a:t>
            </a:r>
            <a:r>
              <a:rPr lang="ar-SA" sz="3600">
                <a:solidFill>
                  <a:srgbClr val="FFFF00"/>
                </a:solidFill>
              </a:rPr>
              <a:t>الأفعال الناقصة</a:t>
            </a:r>
            <a:r>
              <a:rPr lang="ar-SA">
                <a:solidFill>
                  <a:srgbClr val="FFFF00"/>
                </a:solidFill>
              </a:rPr>
              <a:t>   </a:t>
            </a:r>
            <a:endParaRPr lang="en-US"/>
          </a:p>
        </p:txBody>
      </p:sp>
      <p:graphicFrame>
        <p:nvGraphicFramePr>
          <p:cNvPr id="240696" name="Group 56"/>
          <p:cNvGraphicFramePr>
            <a:graphicFrameLocks noGrp="1"/>
          </p:cNvGraphicFramePr>
          <p:nvPr>
            <p:ph type="tbl" idx="1"/>
          </p:nvPr>
        </p:nvGraphicFramePr>
        <p:xfrm>
          <a:off x="1066800" y="1905000"/>
          <a:ext cx="7543800" cy="1941513"/>
        </p:xfrm>
        <a:graphic>
          <a:graphicData uri="http://schemas.openxmlformats.org/drawingml/2006/table">
            <a:tbl>
              <a:tblPr/>
              <a:tblGrid>
                <a:gridCol w="1600200"/>
                <a:gridCol w="2895600"/>
                <a:gridCol w="3048000"/>
              </a:tblGrid>
              <a:tr h="5334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Modals</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r>
                      <a:b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b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الأفعال الناقصة</a:t>
                      </a:r>
                      <a:endParaRPr kumimoji="0" lang="en-US" sz="14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Expresses:</a:t>
                      </a:r>
                      <a:endPar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تعبر عن:</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Example</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مثال</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ought to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Advice</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النصيحة</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 </a:t>
                      </a:r>
                      <a:r>
                        <a:rPr kumimoji="0" lang="en-US" sz="12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ought to</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help the poor.</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ought to have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Actions that were advisable in the past</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أحداث كان من المستحسن عملها في الماضي</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 </a:t>
                      </a:r>
                      <a:r>
                        <a:rPr kumimoji="0" lang="en-US" sz="12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ought to have </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studied.</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 did not. That was a mistake)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40643" name="Text Box 3"/>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ar-SA">
              <a:solidFill>
                <a:srgbClr val="000066"/>
              </a:solidFill>
            </a:endParaRPr>
          </a:p>
        </p:txBody>
      </p:sp>
      <p:grpSp>
        <p:nvGrpSpPr>
          <p:cNvPr id="240644" name="Group 4"/>
          <p:cNvGrpSpPr>
            <a:grpSpLocks/>
          </p:cNvGrpSpPr>
          <p:nvPr/>
        </p:nvGrpSpPr>
        <p:grpSpPr bwMode="auto">
          <a:xfrm>
            <a:off x="3657600" y="6248400"/>
            <a:ext cx="2514600" cy="381000"/>
            <a:chOff x="2304" y="3936"/>
            <a:chExt cx="1584" cy="240"/>
          </a:xfrm>
        </p:grpSpPr>
        <p:sp>
          <p:nvSpPr>
            <p:cNvPr id="240645"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40646"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40647"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40648" name="Rectangle 8"/>
          <p:cNvSpPr>
            <a:spLocks noChangeArrowheads="1"/>
          </p:cNvSpPr>
          <p:nvPr/>
        </p:nvSpPr>
        <p:spPr bwMode="auto">
          <a:xfrm>
            <a:off x="1066800" y="1905000"/>
            <a:ext cx="7696200" cy="4114800"/>
          </a:xfrm>
          <a:prstGeom prst="rect">
            <a:avLst/>
          </a:prstGeom>
          <a:noFill/>
          <a:ln w="9525">
            <a:noFill/>
            <a:miter lim="800000"/>
            <a:headEnd/>
            <a:tailEnd/>
          </a:ln>
          <a:effectLst/>
        </p:spPr>
        <p:txBody>
          <a:bodyPr/>
          <a:lstStyle/>
          <a:p>
            <a:pPr marL="533400" indent="-533400">
              <a:spcBef>
                <a:spcPct val="20000"/>
              </a:spcBef>
              <a:buClr>
                <a:schemeClr val="hlink"/>
              </a:buClr>
              <a:buSzPct val="70000"/>
            </a:pPr>
            <a:endParaRPr lang="ar-SA" sz="1400">
              <a:effectLst>
                <a:outerShdw blurRad="38100" dist="38100" dir="2700000" algn="tl">
                  <a:srgbClr val="000000"/>
                </a:outerShdw>
              </a:effectLst>
            </a:endParaRPr>
          </a:p>
        </p:txBody>
      </p:sp>
      <p:sp>
        <p:nvSpPr>
          <p:cNvPr id="240697" name="AutoShape 57">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p:txBody>
          <a:bodyPr/>
          <a:lstStyle/>
          <a:p>
            <a:pPr algn="ctr"/>
            <a:r>
              <a:rPr lang="en-US" sz="3600">
                <a:solidFill>
                  <a:srgbClr val="FFFF00"/>
                </a:solidFill>
              </a:rPr>
              <a:t>Modals </a:t>
            </a:r>
            <a:r>
              <a:rPr lang="ar-SA" sz="3600">
                <a:solidFill>
                  <a:srgbClr val="FFFF00"/>
                </a:solidFill>
              </a:rPr>
              <a:t>الأفعال الناقصة</a:t>
            </a:r>
            <a:r>
              <a:rPr lang="ar-SA">
                <a:solidFill>
                  <a:srgbClr val="FFFF00"/>
                </a:solidFill>
              </a:rPr>
              <a:t>   </a:t>
            </a:r>
            <a:endParaRPr lang="en-US"/>
          </a:p>
        </p:txBody>
      </p:sp>
      <p:graphicFrame>
        <p:nvGraphicFramePr>
          <p:cNvPr id="241891" name="Group 227"/>
          <p:cNvGraphicFramePr>
            <a:graphicFrameLocks noGrp="1"/>
          </p:cNvGraphicFramePr>
          <p:nvPr>
            <p:ph sz="half" idx="1"/>
          </p:nvPr>
        </p:nvGraphicFramePr>
        <p:xfrm>
          <a:off x="1219200" y="1981200"/>
          <a:ext cx="7315200" cy="3657600"/>
        </p:xfrm>
        <a:graphic>
          <a:graphicData uri="http://schemas.openxmlformats.org/drawingml/2006/table">
            <a:tbl>
              <a:tblPr/>
              <a:tblGrid>
                <a:gridCol w="1447800"/>
                <a:gridCol w="1371600"/>
                <a:gridCol w="1447800"/>
                <a:gridCol w="1447800"/>
                <a:gridCol w="1600200"/>
              </a:tblGrid>
              <a:tr h="609600">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rPr>
                        <a:t>Affirmative</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rPr>
                        <a:t>إثبات</a:t>
                      </a:r>
                      <a:endParaRPr kumimoji="0" lang="en-US"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rPr>
                        <a:t>Negative</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rPr>
                        <a:t>نفي</a:t>
                      </a:r>
                      <a:endParaRPr kumimoji="0" lang="en-US"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rPr>
                        <a:t>Question</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rPr>
                        <a:t>إثبات</a:t>
                      </a:r>
                      <a:endParaRPr kumimoji="0" lang="en-US"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rPr>
                        <a:t>Short Answers</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rPr>
                        <a:t>إجابات مختصرة</a:t>
                      </a:r>
                      <a:endParaRPr kumimoji="0" lang="en-US"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SA"/>
                    </a:p>
                  </a:txBody>
                  <a:tcPr/>
                </a:tc>
              </a:tr>
              <a:tr h="381000">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rPr>
                        <a:t>Affirmative</a:t>
                      </a:r>
                      <a:endParaRPr kumimoji="0" lang="en-US"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rPr>
                        <a:t>Negative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They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should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eat now.</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They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should not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eat now.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Should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they eat now?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Yes, they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should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 they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should not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will</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leave.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will not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leave.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Will</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he leave?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Yes, he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will</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 he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will not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would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succeed.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would not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succeed.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Would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he leave?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Yes, he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would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 he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would not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might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succeed.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might not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succeed.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Might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I succeed?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may</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sleep.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may not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sleep.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May</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I sleep?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241668" name="Group 4"/>
          <p:cNvGrpSpPr>
            <a:grpSpLocks/>
          </p:cNvGrpSpPr>
          <p:nvPr/>
        </p:nvGrpSpPr>
        <p:grpSpPr bwMode="auto">
          <a:xfrm>
            <a:off x="3657600" y="6248400"/>
            <a:ext cx="2514600" cy="381000"/>
            <a:chOff x="2304" y="3936"/>
            <a:chExt cx="1584" cy="240"/>
          </a:xfrm>
        </p:grpSpPr>
        <p:sp>
          <p:nvSpPr>
            <p:cNvPr id="241669"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41670"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41671"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41672" name="Rectangle 8"/>
          <p:cNvSpPr>
            <a:spLocks noChangeArrowheads="1"/>
          </p:cNvSpPr>
          <p:nvPr/>
        </p:nvSpPr>
        <p:spPr bwMode="auto">
          <a:xfrm>
            <a:off x="1066800" y="1905000"/>
            <a:ext cx="7696200" cy="4114800"/>
          </a:xfrm>
          <a:prstGeom prst="rect">
            <a:avLst/>
          </a:prstGeom>
          <a:noFill/>
          <a:ln w="9525">
            <a:noFill/>
            <a:miter lim="800000"/>
            <a:headEnd/>
            <a:tailEnd/>
          </a:ln>
          <a:effectLst/>
        </p:spPr>
        <p:txBody>
          <a:bodyPr/>
          <a:lstStyle/>
          <a:p>
            <a:pPr marL="533400" indent="-533400">
              <a:spcBef>
                <a:spcPct val="20000"/>
              </a:spcBef>
              <a:buClr>
                <a:schemeClr val="hlink"/>
              </a:buClr>
              <a:buSzPct val="70000"/>
            </a:pPr>
            <a:endParaRPr lang="ar-SA" sz="1400">
              <a:effectLst>
                <a:outerShdw blurRad="38100" dist="38100" dir="2700000" algn="tl">
                  <a:srgbClr val="000000"/>
                </a:outerShdw>
              </a:effectLst>
            </a:endParaRPr>
          </a:p>
        </p:txBody>
      </p:sp>
      <p:sp>
        <p:nvSpPr>
          <p:cNvPr id="241892" name="AutoShape 22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p:txBody>
          <a:bodyPr/>
          <a:lstStyle/>
          <a:p>
            <a:pPr algn="ctr"/>
            <a:r>
              <a:rPr lang="en-US" sz="3600">
                <a:solidFill>
                  <a:srgbClr val="FFFF00"/>
                </a:solidFill>
              </a:rPr>
              <a:t>Modals </a:t>
            </a:r>
            <a:r>
              <a:rPr lang="ar-SA" sz="3600">
                <a:solidFill>
                  <a:srgbClr val="FFFF00"/>
                </a:solidFill>
              </a:rPr>
              <a:t>الأفعال الناقصة</a:t>
            </a:r>
            <a:r>
              <a:rPr lang="ar-SA">
                <a:solidFill>
                  <a:srgbClr val="FFFF00"/>
                </a:solidFill>
              </a:rPr>
              <a:t>   </a:t>
            </a:r>
            <a:endParaRPr lang="en-US"/>
          </a:p>
        </p:txBody>
      </p:sp>
      <p:graphicFrame>
        <p:nvGraphicFramePr>
          <p:cNvPr id="243780" name="Group 68"/>
          <p:cNvGraphicFramePr>
            <a:graphicFrameLocks noGrp="1"/>
          </p:cNvGraphicFramePr>
          <p:nvPr>
            <p:ph sz="half" idx="1"/>
          </p:nvPr>
        </p:nvGraphicFramePr>
        <p:xfrm>
          <a:off x="1219200" y="1981200"/>
          <a:ext cx="7315200" cy="3762375"/>
        </p:xfrm>
        <a:graphic>
          <a:graphicData uri="http://schemas.openxmlformats.org/drawingml/2006/table">
            <a:tbl>
              <a:tblPr/>
              <a:tblGrid>
                <a:gridCol w="1447800"/>
                <a:gridCol w="1371600"/>
                <a:gridCol w="1447800"/>
                <a:gridCol w="1447800"/>
                <a:gridCol w="1600200"/>
              </a:tblGrid>
              <a:tr h="609600">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rPr>
                        <a:t>Affirmative</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rPr>
                        <a:t>إثبات</a:t>
                      </a:r>
                      <a:endParaRPr kumimoji="0" lang="en-US"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rPr>
                        <a:t>Negative</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rPr>
                        <a:t>نفي</a:t>
                      </a:r>
                      <a:endParaRPr kumimoji="0" lang="en-US"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rPr>
                        <a:t>Question</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rPr>
                        <a:t>إثبات</a:t>
                      </a:r>
                      <a:endParaRPr kumimoji="0" lang="en-US"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rPr>
                        <a:t>Short Answers</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rPr>
                        <a:t>إجابات مختصرة</a:t>
                      </a:r>
                      <a:endParaRPr kumimoji="0" lang="en-US"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SA"/>
                    </a:p>
                  </a:txBody>
                  <a:tcPr/>
                </a:tc>
              </a:tr>
              <a:tr h="381000">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rPr>
                        <a:t>Affirmative</a:t>
                      </a:r>
                      <a:endParaRPr kumimoji="0" lang="en-US"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rPr>
                        <a:t>Negative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can</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do it.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can not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do it.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Can</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I do it?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Yes, you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can</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 you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can</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not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could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talk.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could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not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talk.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Could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he talk?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Yes, he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could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 he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could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not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could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have a test tomorrow.</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could not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have a test tomorrow.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Could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we have a test tomorrow?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Yes, you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could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 he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could not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must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go now.</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must not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go now.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Must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you go now?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Yes, I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must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 I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must not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ought to</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help  them.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ought not to</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help  them.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Ought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you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to</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help  them?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Yes, I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ought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to</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 I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ought not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43716" name="AutoShape 4">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43718" name="AutoShape 6">
            <a:hlinkClick r:id="" action="ppaction://hlinkshowjump?jump=previousslide" highlightClick="1"/>
          </p:cNvPr>
          <p:cNvSpPr>
            <a:spLocks noChangeArrowheads="1"/>
          </p:cNvSpPr>
          <p:nvPr/>
        </p:nvSpPr>
        <p:spPr bwMode="auto">
          <a:xfrm>
            <a:off x="3657600" y="6248400"/>
            <a:ext cx="457200" cy="38100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sp>
        <p:nvSpPr>
          <p:cNvPr id="243719" name="Rectangle 7"/>
          <p:cNvSpPr>
            <a:spLocks noChangeArrowheads="1"/>
          </p:cNvSpPr>
          <p:nvPr/>
        </p:nvSpPr>
        <p:spPr bwMode="auto">
          <a:xfrm>
            <a:off x="1066800" y="1905000"/>
            <a:ext cx="7696200" cy="4114800"/>
          </a:xfrm>
          <a:prstGeom prst="rect">
            <a:avLst/>
          </a:prstGeom>
          <a:noFill/>
          <a:ln w="9525">
            <a:noFill/>
            <a:miter lim="800000"/>
            <a:headEnd/>
            <a:tailEnd/>
          </a:ln>
          <a:effectLst/>
        </p:spPr>
        <p:txBody>
          <a:bodyPr/>
          <a:lstStyle/>
          <a:p>
            <a:pPr marL="533400" indent="-533400">
              <a:spcBef>
                <a:spcPct val="20000"/>
              </a:spcBef>
              <a:buClr>
                <a:schemeClr val="hlink"/>
              </a:buClr>
              <a:buSzPct val="70000"/>
            </a:pPr>
            <a:endParaRPr lang="ar-SA" sz="1400">
              <a:effectLst>
                <a:outerShdw blurRad="38100" dist="38100" dir="2700000" algn="tl">
                  <a:srgbClr val="000000"/>
                </a:outerShdw>
              </a:effectLst>
            </a:endParaRPr>
          </a:p>
        </p:txBody>
      </p:sp>
      <p:sp>
        <p:nvSpPr>
          <p:cNvPr id="243781" name="AutoShape 69">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p:txBody>
          <a:bodyPr/>
          <a:lstStyle/>
          <a:p>
            <a:pPr algn="ctr"/>
            <a:r>
              <a:rPr lang="en-US" sz="3600">
                <a:solidFill>
                  <a:srgbClr val="FFFF00"/>
                </a:solidFill>
              </a:rPr>
              <a:t>Comparing Adjectives</a:t>
            </a:r>
            <a:r>
              <a:rPr lang="ar-SA" sz="3600">
                <a:solidFill>
                  <a:srgbClr val="FFFF00"/>
                </a:solidFill>
              </a:rPr>
              <a:t/>
            </a:r>
            <a:br>
              <a:rPr lang="ar-SA" sz="3600">
                <a:solidFill>
                  <a:srgbClr val="FFFF00"/>
                </a:solidFill>
              </a:rPr>
            </a:br>
            <a:r>
              <a:rPr lang="ar-SA" sz="3600">
                <a:solidFill>
                  <a:srgbClr val="FFFF00"/>
                </a:solidFill>
              </a:rPr>
              <a:t>مقارنة الصفات</a:t>
            </a:r>
            <a:endParaRPr lang="en-US"/>
          </a:p>
        </p:txBody>
      </p:sp>
      <p:sp>
        <p:nvSpPr>
          <p:cNvPr id="167939" name="Rectangle 3"/>
          <p:cNvSpPr>
            <a:spLocks noGrp="1" noChangeArrowheads="1"/>
          </p:cNvSpPr>
          <p:nvPr>
            <p:ph type="body" sz="half" idx="1"/>
          </p:nvPr>
        </p:nvSpPr>
        <p:spPr>
          <a:xfrm>
            <a:off x="1143000" y="2743200"/>
            <a:ext cx="7696200" cy="3200400"/>
          </a:xfrm>
        </p:spPr>
        <p:txBody>
          <a:bodyPr/>
          <a:lstStyle/>
          <a:p>
            <a:pPr marL="533400" indent="-533400" algn="r">
              <a:lnSpc>
                <a:spcPct val="80000"/>
              </a:lnSpc>
              <a:buFontTx/>
              <a:buNone/>
            </a:pPr>
            <a:r>
              <a:rPr lang="ar-SA" sz="1600" b="1">
                <a:solidFill>
                  <a:srgbClr val="FFFF00"/>
                </a:solidFill>
              </a:rPr>
              <a:t>1. المقارنة بين شيئين أو شخصين:</a:t>
            </a:r>
          </a:p>
          <a:p>
            <a:pPr marL="533400" indent="-533400" algn="r">
              <a:lnSpc>
                <a:spcPct val="80000"/>
              </a:lnSpc>
              <a:buFontTx/>
              <a:buNone/>
            </a:pPr>
            <a:r>
              <a:rPr lang="ar-SA" sz="1600"/>
              <a:t>في هذا النوع من المقارنة نلاحظ إضافة اللاحقة        لأغلب الصفات القصيرة ثم كلمة        </a:t>
            </a:r>
            <a:endParaRPr lang="en-US" sz="1600"/>
          </a:p>
          <a:p>
            <a:pPr marL="533400" indent="-533400">
              <a:lnSpc>
                <a:spcPct val="80000"/>
              </a:lnSpc>
              <a:buFontTx/>
              <a:buNone/>
            </a:pPr>
            <a:endParaRPr lang="ar-SA" sz="500"/>
          </a:p>
          <a:p>
            <a:pPr marL="533400" indent="-533400">
              <a:lnSpc>
                <a:spcPct val="80000"/>
              </a:lnSpc>
              <a:buFontTx/>
              <a:buChar char="•"/>
            </a:pPr>
            <a:r>
              <a:rPr lang="en-US" sz="1600"/>
              <a:t>Ali is old</a:t>
            </a:r>
            <a:r>
              <a:rPr lang="en-US" sz="1600">
                <a:solidFill>
                  <a:srgbClr val="CC3300"/>
                </a:solidFill>
              </a:rPr>
              <a:t>er</a:t>
            </a:r>
            <a:r>
              <a:rPr lang="en-US" sz="1600"/>
              <a:t> </a:t>
            </a:r>
            <a:r>
              <a:rPr lang="en-US" sz="1600">
                <a:solidFill>
                  <a:srgbClr val="CC3300"/>
                </a:solidFill>
              </a:rPr>
              <a:t>than</a:t>
            </a:r>
            <a:r>
              <a:rPr lang="en-US" sz="1600"/>
              <a:t> Ahmed. </a:t>
            </a:r>
          </a:p>
          <a:p>
            <a:pPr marL="533400" indent="-533400">
              <a:lnSpc>
                <a:spcPct val="80000"/>
              </a:lnSpc>
              <a:buFontTx/>
              <a:buChar char="•"/>
            </a:pPr>
            <a:r>
              <a:rPr lang="en-US" sz="1600"/>
              <a:t>My Car is fast</a:t>
            </a:r>
            <a:r>
              <a:rPr lang="en-US" sz="1600">
                <a:solidFill>
                  <a:srgbClr val="CC3300"/>
                </a:solidFill>
              </a:rPr>
              <a:t>er</a:t>
            </a:r>
            <a:r>
              <a:rPr lang="en-US" sz="1600"/>
              <a:t> </a:t>
            </a:r>
            <a:r>
              <a:rPr lang="en-US" sz="1600">
                <a:solidFill>
                  <a:srgbClr val="CC3300"/>
                </a:solidFill>
              </a:rPr>
              <a:t>than</a:t>
            </a:r>
            <a:r>
              <a:rPr lang="en-US" sz="1600"/>
              <a:t> yours.</a:t>
            </a:r>
          </a:p>
          <a:p>
            <a:pPr marL="533400" indent="-533400" algn="r">
              <a:lnSpc>
                <a:spcPct val="80000"/>
              </a:lnSpc>
              <a:buFontTx/>
              <a:buNone/>
            </a:pPr>
            <a:endParaRPr lang="ar-SA" sz="1600"/>
          </a:p>
          <a:p>
            <a:pPr marL="533400" indent="-533400" algn="r">
              <a:lnSpc>
                <a:spcPct val="80000"/>
              </a:lnSpc>
              <a:buFontTx/>
              <a:buNone/>
            </a:pPr>
            <a:r>
              <a:rPr lang="ar-SA" sz="1600"/>
              <a:t>إذا انتهت الصفة بحرف      فأننا نضيف       فقط.</a:t>
            </a:r>
          </a:p>
          <a:p>
            <a:pPr marL="533400" indent="-533400">
              <a:lnSpc>
                <a:spcPct val="80000"/>
              </a:lnSpc>
              <a:buFontTx/>
              <a:buChar char="•"/>
            </a:pPr>
            <a:r>
              <a:rPr lang="en-US" sz="1600"/>
              <a:t>saf</a:t>
            </a:r>
            <a:r>
              <a:rPr lang="en-US" sz="1600">
                <a:solidFill>
                  <a:srgbClr val="CC3300"/>
                </a:solidFill>
              </a:rPr>
              <a:t>e</a:t>
            </a:r>
            <a:r>
              <a:rPr lang="en-US" sz="1600"/>
              <a:t>                       	saf</a:t>
            </a:r>
            <a:r>
              <a:rPr lang="en-US" sz="1600">
                <a:solidFill>
                  <a:srgbClr val="CC3300"/>
                </a:solidFill>
              </a:rPr>
              <a:t>er</a:t>
            </a:r>
            <a:r>
              <a:rPr lang="en-US" sz="1600"/>
              <a:t> </a:t>
            </a:r>
            <a:r>
              <a:rPr lang="en-US" sz="1600">
                <a:solidFill>
                  <a:srgbClr val="CC3300"/>
                </a:solidFill>
              </a:rPr>
              <a:t>than</a:t>
            </a:r>
          </a:p>
          <a:p>
            <a:pPr marL="533400" indent="-533400">
              <a:lnSpc>
                <a:spcPct val="80000"/>
              </a:lnSpc>
              <a:buFontTx/>
              <a:buChar char="•"/>
            </a:pPr>
            <a:r>
              <a:rPr lang="en-US" sz="1600"/>
              <a:t>simpl</a:t>
            </a:r>
            <a:r>
              <a:rPr lang="en-US" sz="1600">
                <a:solidFill>
                  <a:srgbClr val="CC3300"/>
                </a:solidFill>
              </a:rPr>
              <a:t>e</a:t>
            </a:r>
            <a:r>
              <a:rPr lang="en-US" sz="1600"/>
              <a:t>                    	simpl</a:t>
            </a:r>
            <a:r>
              <a:rPr lang="en-US" sz="1600">
                <a:solidFill>
                  <a:srgbClr val="CC3300"/>
                </a:solidFill>
              </a:rPr>
              <a:t>er</a:t>
            </a:r>
            <a:r>
              <a:rPr lang="en-US" sz="1600"/>
              <a:t> </a:t>
            </a:r>
            <a:r>
              <a:rPr lang="en-US" sz="1600">
                <a:solidFill>
                  <a:srgbClr val="CC3300"/>
                </a:solidFill>
              </a:rPr>
              <a:t>than</a:t>
            </a:r>
            <a:r>
              <a:rPr lang="en-US" sz="1600"/>
              <a:t> </a:t>
            </a:r>
          </a:p>
          <a:p>
            <a:pPr marL="533400" indent="-533400">
              <a:spcBef>
                <a:spcPct val="0"/>
              </a:spcBef>
              <a:buClrTx/>
              <a:buSzTx/>
              <a:buFontTx/>
              <a:buChar char="•"/>
            </a:pPr>
            <a:endParaRPr lang="ar-SA" sz="1600"/>
          </a:p>
          <a:p>
            <a:pPr marL="533400" indent="-533400" algn="r">
              <a:lnSpc>
                <a:spcPct val="80000"/>
              </a:lnSpc>
              <a:buFontTx/>
              <a:buNone/>
            </a:pPr>
            <a:endParaRPr lang="en-US" sz="1600"/>
          </a:p>
          <a:p>
            <a:pPr marL="533400" indent="-533400" algn="r">
              <a:lnSpc>
                <a:spcPct val="80000"/>
              </a:lnSpc>
              <a:buFontTx/>
              <a:buNone/>
            </a:pPr>
            <a:r>
              <a:rPr lang="ar-SA" sz="1600"/>
              <a:t>إذا انتهت الصفة بحرف       فأننا نقلب ال        إلى        ثم نضيف          كالعادة.</a:t>
            </a:r>
          </a:p>
          <a:p>
            <a:pPr marL="533400" indent="-533400">
              <a:lnSpc>
                <a:spcPct val="80000"/>
              </a:lnSpc>
              <a:buFontTx/>
              <a:buNone/>
            </a:pPr>
            <a:endParaRPr lang="ar-SA" sz="500"/>
          </a:p>
          <a:p>
            <a:pPr marL="533400" indent="-533400">
              <a:lnSpc>
                <a:spcPct val="80000"/>
              </a:lnSpc>
              <a:buFontTx/>
              <a:buChar char="•"/>
            </a:pPr>
            <a:r>
              <a:rPr lang="en-US" sz="1600"/>
              <a:t>eas</a:t>
            </a:r>
            <a:r>
              <a:rPr lang="en-US" sz="1600">
                <a:solidFill>
                  <a:srgbClr val="CC3300"/>
                </a:solidFill>
              </a:rPr>
              <a:t>y</a:t>
            </a:r>
            <a:r>
              <a:rPr lang="en-US" sz="1600"/>
              <a:t>                       	eas</a:t>
            </a:r>
            <a:r>
              <a:rPr lang="en-US" sz="1600">
                <a:solidFill>
                  <a:srgbClr val="CC3300"/>
                </a:solidFill>
              </a:rPr>
              <a:t>ier</a:t>
            </a:r>
            <a:r>
              <a:rPr lang="en-US" sz="1600"/>
              <a:t> </a:t>
            </a:r>
            <a:r>
              <a:rPr lang="en-US" sz="1600">
                <a:solidFill>
                  <a:srgbClr val="CC3300"/>
                </a:solidFill>
              </a:rPr>
              <a:t>than</a:t>
            </a:r>
          </a:p>
          <a:p>
            <a:pPr marL="533400" indent="-533400">
              <a:lnSpc>
                <a:spcPct val="80000"/>
              </a:lnSpc>
              <a:buFontTx/>
              <a:buChar char="•"/>
            </a:pPr>
            <a:r>
              <a:rPr lang="en-US" sz="1600"/>
              <a:t>heav</a:t>
            </a:r>
            <a:r>
              <a:rPr lang="en-US" sz="1600">
                <a:solidFill>
                  <a:srgbClr val="CC3300"/>
                </a:solidFill>
              </a:rPr>
              <a:t>y</a:t>
            </a:r>
            <a:r>
              <a:rPr lang="en-US" sz="1600"/>
              <a:t>                    	heav</a:t>
            </a:r>
            <a:r>
              <a:rPr lang="en-US" sz="1600">
                <a:solidFill>
                  <a:srgbClr val="CC3300"/>
                </a:solidFill>
              </a:rPr>
              <a:t>ier</a:t>
            </a:r>
            <a:r>
              <a:rPr lang="en-US" sz="1600"/>
              <a:t> </a:t>
            </a:r>
            <a:r>
              <a:rPr lang="en-US" sz="1600">
                <a:solidFill>
                  <a:srgbClr val="CC3300"/>
                </a:solidFill>
              </a:rPr>
              <a:t>than</a:t>
            </a:r>
            <a:r>
              <a:rPr lang="en-US" sz="1600"/>
              <a:t> </a:t>
            </a:r>
            <a:endParaRPr lang="ar-SA" sz="1600"/>
          </a:p>
          <a:p>
            <a:pPr marL="533400" indent="-533400" algn="r">
              <a:lnSpc>
                <a:spcPct val="80000"/>
              </a:lnSpc>
              <a:buFontTx/>
              <a:buNone/>
            </a:pPr>
            <a:r>
              <a:rPr lang="ar-SA" sz="1600"/>
              <a:t>        </a:t>
            </a:r>
          </a:p>
          <a:p>
            <a:pPr marL="533400" indent="-533400" algn="r">
              <a:lnSpc>
                <a:spcPct val="80000"/>
              </a:lnSpc>
              <a:buFontTx/>
              <a:buNone/>
            </a:pPr>
            <a:endParaRPr lang="ar-SA" sz="1600"/>
          </a:p>
          <a:p>
            <a:pPr marL="533400" indent="-533400">
              <a:lnSpc>
                <a:spcPct val="80000"/>
              </a:lnSpc>
              <a:buFont typeface="Wingdings" pitchFamily="2" charset="2"/>
              <a:buNone/>
            </a:pPr>
            <a:endParaRPr lang="en-US" sz="1600"/>
          </a:p>
        </p:txBody>
      </p:sp>
      <p:sp>
        <p:nvSpPr>
          <p:cNvPr id="167940" name="Text Box 4"/>
          <p:cNvSpPr txBox="1">
            <a:spLocks noChangeArrowheads="1"/>
          </p:cNvSpPr>
          <p:nvPr/>
        </p:nvSpPr>
        <p:spPr bwMode="auto">
          <a:xfrm>
            <a:off x="2590800" y="2057400"/>
            <a:ext cx="4953000" cy="701675"/>
          </a:xfrm>
          <a:prstGeom prst="rect">
            <a:avLst/>
          </a:prstGeom>
          <a:noFill/>
          <a:ln w="9525">
            <a:noFill/>
            <a:miter lim="800000"/>
            <a:headEnd/>
            <a:tailEnd/>
          </a:ln>
          <a:effectLst/>
        </p:spPr>
        <p:txBody>
          <a:bodyPr>
            <a:spAutoFit/>
          </a:bodyPr>
          <a:lstStyle/>
          <a:p>
            <a:pPr algn="l"/>
            <a:r>
              <a:rPr lang="en-US" sz="2000">
                <a:solidFill>
                  <a:schemeClr val="bg1"/>
                </a:solidFill>
              </a:rPr>
              <a:t>4</a:t>
            </a:r>
            <a:r>
              <a:rPr lang="en-US" sz="2000">
                <a:solidFill>
                  <a:srgbClr val="000066"/>
                </a:solidFill>
              </a:rPr>
              <a:t>. Present Continuous Tense                   </a:t>
            </a:r>
            <a:r>
              <a:rPr lang="ar-SA" sz="2000">
                <a:solidFill>
                  <a:srgbClr val="000066"/>
                </a:solidFill>
              </a:rPr>
              <a:t>   </a:t>
            </a:r>
            <a:r>
              <a:rPr lang="ar-SA" sz="2000" b="1">
                <a:solidFill>
                  <a:srgbClr val="000066"/>
                </a:solidFill>
              </a:rPr>
              <a:t>المضارع المستمر</a:t>
            </a:r>
            <a:r>
              <a:rPr lang="ar-SA">
                <a:solidFill>
                  <a:srgbClr val="000066"/>
                </a:solidFill>
              </a:rPr>
              <a:t> </a:t>
            </a:r>
            <a:r>
              <a:rPr lang="en-US">
                <a:solidFill>
                  <a:srgbClr val="000066"/>
                </a:solidFill>
              </a:rPr>
              <a:t>           </a:t>
            </a:r>
            <a:r>
              <a:rPr lang="ar-SA">
                <a:solidFill>
                  <a:srgbClr val="000066"/>
                </a:solidFill>
              </a:rPr>
              <a:t>           </a:t>
            </a:r>
            <a:endParaRPr lang="en-US">
              <a:solidFill>
                <a:srgbClr val="000066"/>
              </a:solidFill>
            </a:endParaRPr>
          </a:p>
        </p:txBody>
      </p:sp>
      <p:sp>
        <p:nvSpPr>
          <p:cNvPr id="167941" name="Text Box 5"/>
          <p:cNvSpPr txBox="1">
            <a:spLocks noChangeArrowheads="1"/>
          </p:cNvSpPr>
          <p:nvPr/>
        </p:nvSpPr>
        <p:spPr bwMode="auto">
          <a:xfrm>
            <a:off x="4419600" y="2971800"/>
            <a:ext cx="350838"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 er</a:t>
            </a:r>
          </a:p>
        </p:txBody>
      </p:sp>
      <p:sp>
        <p:nvSpPr>
          <p:cNvPr id="167946" name="AutoShape 10">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67947" name="AutoShape 11">
            <a:hlinkClick r:id="" action="ppaction://hlinkshowjump?jump=nextslide" highlightClick="1"/>
          </p:cNvPr>
          <p:cNvSpPr>
            <a:spLocks noChangeArrowheads="1"/>
          </p:cNvSpPr>
          <p:nvPr/>
        </p:nvSpPr>
        <p:spPr bwMode="auto">
          <a:xfrm>
            <a:off x="5715000" y="6248400"/>
            <a:ext cx="457200" cy="38100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67957" name="AutoShape 21"/>
          <p:cNvSpPr>
            <a:spLocks noChangeArrowheads="1"/>
          </p:cNvSpPr>
          <p:nvPr/>
        </p:nvSpPr>
        <p:spPr bwMode="auto">
          <a:xfrm>
            <a:off x="1447800" y="2057400"/>
            <a:ext cx="68580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1</a:t>
            </a:r>
            <a:r>
              <a:rPr lang="en-US" b="1">
                <a:solidFill>
                  <a:srgbClr val="000066"/>
                </a:solidFill>
              </a:rPr>
              <a:t>. Comparing Short Adjectives         </a:t>
            </a:r>
            <a:r>
              <a:rPr lang="ar-SA" b="1">
                <a:solidFill>
                  <a:srgbClr val="000066"/>
                </a:solidFill>
              </a:rPr>
              <a:t>   مقارنة الصفات القصيرة</a:t>
            </a:r>
            <a:endParaRPr lang="en-US" b="1">
              <a:solidFill>
                <a:srgbClr val="000066"/>
              </a:solidFill>
            </a:endParaRPr>
          </a:p>
        </p:txBody>
      </p:sp>
      <p:sp>
        <p:nvSpPr>
          <p:cNvPr id="167958" name="Text Box 22"/>
          <p:cNvSpPr txBox="1">
            <a:spLocks noChangeArrowheads="1"/>
          </p:cNvSpPr>
          <p:nvPr/>
        </p:nvSpPr>
        <p:spPr bwMode="auto">
          <a:xfrm>
            <a:off x="1143000" y="2971800"/>
            <a:ext cx="627063"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 than</a:t>
            </a:r>
          </a:p>
        </p:txBody>
      </p:sp>
      <p:sp>
        <p:nvSpPr>
          <p:cNvPr id="167960" name="Line 24"/>
          <p:cNvSpPr>
            <a:spLocks noChangeShapeType="1"/>
          </p:cNvSpPr>
          <p:nvPr/>
        </p:nvSpPr>
        <p:spPr bwMode="auto">
          <a:xfrm>
            <a:off x="2514600" y="4419600"/>
            <a:ext cx="1219200" cy="0"/>
          </a:xfrm>
          <a:prstGeom prst="line">
            <a:avLst/>
          </a:prstGeom>
          <a:noFill/>
          <a:ln w="9525">
            <a:solidFill>
              <a:schemeClr val="tx1"/>
            </a:solidFill>
            <a:round/>
            <a:headEnd/>
            <a:tailEnd type="triangle" w="med" len="med"/>
          </a:ln>
          <a:effectLst/>
        </p:spPr>
        <p:txBody>
          <a:bodyPr wrap="none" anchor="ctr"/>
          <a:lstStyle/>
          <a:p>
            <a:endParaRPr lang="ar-SA"/>
          </a:p>
        </p:txBody>
      </p:sp>
      <p:sp>
        <p:nvSpPr>
          <p:cNvPr id="167961" name="Line 25"/>
          <p:cNvSpPr>
            <a:spLocks noChangeShapeType="1"/>
          </p:cNvSpPr>
          <p:nvPr/>
        </p:nvSpPr>
        <p:spPr bwMode="auto">
          <a:xfrm>
            <a:off x="2514600" y="4648200"/>
            <a:ext cx="1219200" cy="0"/>
          </a:xfrm>
          <a:prstGeom prst="line">
            <a:avLst/>
          </a:prstGeom>
          <a:noFill/>
          <a:ln w="9525">
            <a:solidFill>
              <a:schemeClr val="tx1"/>
            </a:solidFill>
            <a:round/>
            <a:headEnd/>
            <a:tailEnd type="triangle" w="med" len="med"/>
          </a:ln>
          <a:effectLst/>
        </p:spPr>
        <p:txBody>
          <a:bodyPr wrap="none" anchor="ctr"/>
          <a:lstStyle/>
          <a:p>
            <a:endParaRPr lang="ar-SA"/>
          </a:p>
        </p:txBody>
      </p:sp>
      <p:sp>
        <p:nvSpPr>
          <p:cNvPr id="167962" name="Line 26"/>
          <p:cNvSpPr>
            <a:spLocks noChangeShapeType="1"/>
          </p:cNvSpPr>
          <p:nvPr/>
        </p:nvSpPr>
        <p:spPr bwMode="auto">
          <a:xfrm>
            <a:off x="2514600" y="5715000"/>
            <a:ext cx="1219200" cy="0"/>
          </a:xfrm>
          <a:prstGeom prst="line">
            <a:avLst/>
          </a:prstGeom>
          <a:noFill/>
          <a:ln w="9525">
            <a:solidFill>
              <a:schemeClr val="tx1"/>
            </a:solidFill>
            <a:round/>
            <a:headEnd/>
            <a:tailEnd type="triangle" w="med" len="med"/>
          </a:ln>
          <a:effectLst/>
        </p:spPr>
        <p:txBody>
          <a:bodyPr wrap="none" anchor="ctr"/>
          <a:lstStyle/>
          <a:p>
            <a:endParaRPr lang="ar-SA"/>
          </a:p>
        </p:txBody>
      </p:sp>
      <p:sp>
        <p:nvSpPr>
          <p:cNvPr id="167963" name="Line 27"/>
          <p:cNvSpPr>
            <a:spLocks noChangeShapeType="1"/>
          </p:cNvSpPr>
          <p:nvPr/>
        </p:nvSpPr>
        <p:spPr bwMode="auto">
          <a:xfrm>
            <a:off x="2514600" y="5943600"/>
            <a:ext cx="1219200" cy="0"/>
          </a:xfrm>
          <a:prstGeom prst="line">
            <a:avLst/>
          </a:prstGeom>
          <a:noFill/>
          <a:ln w="9525">
            <a:solidFill>
              <a:schemeClr val="tx1"/>
            </a:solidFill>
            <a:round/>
            <a:headEnd/>
            <a:tailEnd type="triangle" w="med" len="med"/>
          </a:ln>
          <a:effectLst/>
        </p:spPr>
        <p:txBody>
          <a:bodyPr wrap="none" anchor="ctr"/>
          <a:lstStyle/>
          <a:p>
            <a:endParaRPr lang="ar-SA"/>
          </a:p>
        </p:txBody>
      </p:sp>
      <p:sp>
        <p:nvSpPr>
          <p:cNvPr id="167964" name="Text Box 28"/>
          <p:cNvSpPr txBox="1">
            <a:spLocks noChangeArrowheads="1"/>
          </p:cNvSpPr>
          <p:nvPr/>
        </p:nvSpPr>
        <p:spPr bwMode="auto">
          <a:xfrm>
            <a:off x="6629400" y="3962400"/>
            <a:ext cx="258763"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 e</a:t>
            </a:r>
          </a:p>
        </p:txBody>
      </p:sp>
      <p:sp>
        <p:nvSpPr>
          <p:cNvPr id="167965" name="Text Box 29"/>
          <p:cNvSpPr txBox="1">
            <a:spLocks noChangeArrowheads="1"/>
          </p:cNvSpPr>
          <p:nvPr/>
        </p:nvSpPr>
        <p:spPr bwMode="auto">
          <a:xfrm>
            <a:off x="5410200" y="3962400"/>
            <a:ext cx="217488"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 r</a:t>
            </a:r>
          </a:p>
        </p:txBody>
      </p:sp>
      <p:sp>
        <p:nvSpPr>
          <p:cNvPr id="167966" name="Text Box 30"/>
          <p:cNvSpPr txBox="1">
            <a:spLocks noChangeArrowheads="1"/>
          </p:cNvSpPr>
          <p:nvPr/>
        </p:nvSpPr>
        <p:spPr bwMode="auto">
          <a:xfrm>
            <a:off x="2971800" y="5181600"/>
            <a:ext cx="350838"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 er</a:t>
            </a:r>
          </a:p>
        </p:txBody>
      </p:sp>
      <p:sp>
        <p:nvSpPr>
          <p:cNvPr id="167967" name="Text Box 31"/>
          <p:cNvSpPr txBox="1">
            <a:spLocks noChangeArrowheads="1"/>
          </p:cNvSpPr>
          <p:nvPr/>
        </p:nvSpPr>
        <p:spPr bwMode="auto">
          <a:xfrm>
            <a:off x="6553200" y="5181600"/>
            <a:ext cx="252413"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 y</a:t>
            </a:r>
          </a:p>
        </p:txBody>
      </p:sp>
      <p:sp>
        <p:nvSpPr>
          <p:cNvPr id="167968" name="Text Box 32"/>
          <p:cNvSpPr txBox="1">
            <a:spLocks noChangeArrowheads="1"/>
          </p:cNvSpPr>
          <p:nvPr/>
        </p:nvSpPr>
        <p:spPr bwMode="auto">
          <a:xfrm>
            <a:off x="5105400" y="5181600"/>
            <a:ext cx="252413"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 y</a:t>
            </a:r>
          </a:p>
        </p:txBody>
      </p:sp>
      <p:sp>
        <p:nvSpPr>
          <p:cNvPr id="167969" name="Text Box 33"/>
          <p:cNvSpPr txBox="1">
            <a:spLocks noChangeArrowheads="1"/>
          </p:cNvSpPr>
          <p:nvPr/>
        </p:nvSpPr>
        <p:spPr bwMode="auto">
          <a:xfrm>
            <a:off x="4267200" y="5181600"/>
            <a:ext cx="184150"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 i</a:t>
            </a:r>
          </a:p>
        </p:txBody>
      </p:sp>
      <p:sp>
        <p:nvSpPr>
          <p:cNvPr id="167970" name="AutoShape 34">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90" name="Rectangle 30"/>
          <p:cNvSpPr>
            <a:spLocks noGrp="1" noChangeArrowheads="1"/>
          </p:cNvSpPr>
          <p:nvPr>
            <p:ph type="title"/>
          </p:nvPr>
        </p:nvSpPr>
        <p:spPr>
          <a:noFill/>
          <a:ln/>
        </p:spPr>
        <p:txBody>
          <a:bodyPr/>
          <a:lstStyle/>
          <a:p>
            <a:pPr algn="ctr"/>
            <a:r>
              <a:rPr lang="en-US" sz="3600">
                <a:solidFill>
                  <a:srgbClr val="FFFF00"/>
                </a:solidFill>
              </a:rPr>
              <a:t>Comparing Adjectives</a:t>
            </a:r>
            <a:r>
              <a:rPr lang="ar-SA" sz="3600">
                <a:solidFill>
                  <a:srgbClr val="FFFF00"/>
                </a:solidFill>
              </a:rPr>
              <a:t/>
            </a:r>
            <a:br>
              <a:rPr lang="ar-SA" sz="3600">
                <a:solidFill>
                  <a:srgbClr val="FFFF00"/>
                </a:solidFill>
              </a:rPr>
            </a:br>
            <a:r>
              <a:rPr lang="ar-SA" sz="3600">
                <a:solidFill>
                  <a:srgbClr val="FFFF00"/>
                </a:solidFill>
              </a:rPr>
              <a:t>مقارنة الصفات</a:t>
            </a:r>
            <a:endParaRPr lang="en-US" sz="3600">
              <a:solidFill>
                <a:srgbClr val="FFFF00"/>
              </a:solidFill>
            </a:endParaRPr>
          </a:p>
        </p:txBody>
      </p:sp>
      <p:sp>
        <p:nvSpPr>
          <p:cNvPr id="168963" name="Rectangle 3"/>
          <p:cNvSpPr>
            <a:spLocks noGrp="1" noChangeArrowheads="1"/>
          </p:cNvSpPr>
          <p:nvPr>
            <p:ph type="body" sz="half" idx="1"/>
          </p:nvPr>
        </p:nvSpPr>
        <p:spPr>
          <a:xfrm>
            <a:off x="1143000" y="2743200"/>
            <a:ext cx="7696200" cy="3200400"/>
          </a:xfrm>
        </p:spPr>
        <p:txBody>
          <a:bodyPr/>
          <a:lstStyle/>
          <a:p>
            <a:pPr marL="533400" indent="-533400" algn="r">
              <a:lnSpc>
                <a:spcPct val="80000"/>
              </a:lnSpc>
              <a:buFontTx/>
              <a:buNone/>
            </a:pPr>
            <a:r>
              <a:rPr lang="ar-SA" sz="1600" b="1">
                <a:solidFill>
                  <a:srgbClr val="FFFF00"/>
                </a:solidFill>
              </a:rPr>
              <a:t>2. المقارنة بين أكثر من شيئين أو شخصين:</a:t>
            </a:r>
          </a:p>
          <a:p>
            <a:pPr marL="533400" indent="-533400" algn="r">
              <a:lnSpc>
                <a:spcPct val="80000"/>
              </a:lnSpc>
              <a:buFontTx/>
              <a:buNone/>
            </a:pPr>
            <a:endParaRPr lang="ar-SA" sz="500"/>
          </a:p>
          <a:p>
            <a:pPr marL="533400" indent="-533400" algn="r">
              <a:lnSpc>
                <a:spcPct val="80000"/>
              </a:lnSpc>
              <a:buFontTx/>
              <a:buNone/>
            </a:pPr>
            <a:r>
              <a:rPr lang="ar-SA" sz="1600"/>
              <a:t>نلاحظ هنا أهمية كلمة          التي تسبق الصفة المقارنة و يلاحظ إضافة          هذه المرة. </a:t>
            </a:r>
            <a:r>
              <a:rPr lang="ar-SA" sz="500"/>
              <a:t> </a:t>
            </a:r>
          </a:p>
          <a:p>
            <a:pPr marL="533400" indent="-533400">
              <a:lnSpc>
                <a:spcPct val="80000"/>
              </a:lnSpc>
              <a:buFontTx/>
              <a:buChar char="•"/>
            </a:pPr>
            <a:r>
              <a:rPr lang="en-US" sz="1600"/>
              <a:t>Everest is </a:t>
            </a:r>
            <a:r>
              <a:rPr lang="en-US" sz="1600">
                <a:solidFill>
                  <a:srgbClr val="CC3300"/>
                </a:solidFill>
              </a:rPr>
              <a:t>the</a:t>
            </a:r>
            <a:r>
              <a:rPr lang="en-US" sz="1600"/>
              <a:t> high</a:t>
            </a:r>
            <a:r>
              <a:rPr lang="en-US" sz="1600">
                <a:solidFill>
                  <a:srgbClr val="CC3300"/>
                </a:solidFill>
              </a:rPr>
              <a:t>est</a:t>
            </a:r>
            <a:r>
              <a:rPr lang="en-US" sz="1600"/>
              <a:t> mountain. </a:t>
            </a:r>
          </a:p>
          <a:p>
            <a:pPr marL="533400" indent="-533400">
              <a:lnSpc>
                <a:spcPct val="80000"/>
              </a:lnSpc>
              <a:buFontTx/>
              <a:buChar char="•"/>
            </a:pPr>
            <a:r>
              <a:rPr lang="en-US" sz="1600"/>
              <a:t>This is </a:t>
            </a:r>
            <a:r>
              <a:rPr lang="en-US" sz="1600">
                <a:solidFill>
                  <a:srgbClr val="CC3300"/>
                </a:solidFill>
              </a:rPr>
              <a:t>the</a:t>
            </a:r>
            <a:r>
              <a:rPr lang="en-US" sz="1600"/>
              <a:t> big</a:t>
            </a:r>
            <a:r>
              <a:rPr lang="en-US" sz="1600">
                <a:solidFill>
                  <a:srgbClr val="CC3300"/>
                </a:solidFill>
              </a:rPr>
              <a:t>gest</a:t>
            </a:r>
            <a:r>
              <a:rPr lang="en-US" sz="1600"/>
              <a:t> building in Riyadh.</a:t>
            </a:r>
          </a:p>
          <a:p>
            <a:pPr marL="533400" indent="-533400" algn="r">
              <a:lnSpc>
                <a:spcPct val="80000"/>
              </a:lnSpc>
              <a:buFontTx/>
              <a:buNone/>
            </a:pPr>
            <a:endParaRPr lang="ar-SA" sz="1600"/>
          </a:p>
          <a:p>
            <a:pPr marL="533400" indent="-533400" algn="r">
              <a:lnSpc>
                <a:spcPct val="80000"/>
              </a:lnSpc>
              <a:buFontTx/>
              <a:buNone/>
            </a:pPr>
            <a:r>
              <a:rPr lang="ar-SA" sz="1600"/>
              <a:t>إذا انتهت الصفة بحرف      فأننا لا نضيف       جديدة.</a:t>
            </a:r>
          </a:p>
          <a:p>
            <a:pPr marL="533400" indent="-533400">
              <a:lnSpc>
                <a:spcPct val="80000"/>
              </a:lnSpc>
              <a:buFontTx/>
              <a:buChar char="•"/>
            </a:pPr>
            <a:r>
              <a:rPr lang="en-US" sz="1600"/>
              <a:t>saf</a:t>
            </a:r>
            <a:r>
              <a:rPr lang="en-US" sz="1600">
                <a:solidFill>
                  <a:srgbClr val="CC3300"/>
                </a:solidFill>
              </a:rPr>
              <a:t>e</a:t>
            </a:r>
            <a:r>
              <a:rPr lang="en-US" sz="1600"/>
              <a:t>                       	</a:t>
            </a:r>
            <a:r>
              <a:rPr lang="en-US" sz="1600">
                <a:solidFill>
                  <a:srgbClr val="CC3300"/>
                </a:solidFill>
              </a:rPr>
              <a:t>the</a:t>
            </a:r>
            <a:r>
              <a:rPr lang="en-US" sz="1600"/>
              <a:t> saf</a:t>
            </a:r>
            <a:r>
              <a:rPr lang="en-US" sz="1600">
                <a:solidFill>
                  <a:srgbClr val="CC3300"/>
                </a:solidFill>
              </a:rPr>
              <a:t>est</a:t>
            </a:r>
          </a:p>
          <a:p>
            <a:pPr marL="533400" indent="-533400">
              <a:lnSpc>
                <a:spcPct val="80000"/>
              </a:lnSpc>
              <a:buFontTx/>
              <a:buNone/>
            </a:pPr>
            <a:endParaRPr lang="en-US" sz="1600"/>
          </a:p>
          <a:p>
            <a:pPr marL="533400" indent="-533400" algn="r">
              <a:lnSpc>
                <a:spcPct val="80000"/>
              </a:lnSpc>
              <a:buFontTx/>
              <a:buNone/>
            </a:pPr>
            <a:endParaRPr lang="en-US" sz="1600"/>
          </a:p>
          <a:p>
            <a:pPr marL="533400" indent="-533400" algn="r">
              <a:lnSpc>
                <a:spcPct val="80000"/>
              </a:lnSpc>
              <a:buFontTx/>
              <a:buNone/>
            </a:pPr>
            <a:r>
              <a:rPr lang="ar-SA" sz="1600"/>
              <a:t>إذا انتهت الصفة بحرف       فأننا نقلب ال        إلى        ثم نضيف          كالعادة.</a:t>
            </a:r>
          </a:p>
          <a:p>
            <a:pPr marL="533400" indent="-533400">
              <a:lnSpc>
                <a:spcPct val="80000"/>
              </a:lnSpc>
              <a:buFontTx/>
              <a:buNone/>
            </a:pPr>
            <a:endParaRPr lang="ar-SA" sz="500"/>
          </a:p>
          <a:p>
            <a:pPr marL="533400" indent="-533400">
              <a:lnSpc>
                <a:spcPct val="80000"/>
              </a:lnSpc>
              <a:buFontTx/>
              <a:buChar char="•"/>
            </a:pPr>
            <a:r>
              <a:rPr lang="en-US" sz="1600"/>
              <a:t>eas</a:t>
            </a:r>
            <a:r>
              <a:rPr lang="en-US" sz="1600">
                <a:solidFill>
                  <a:srgbClr val="CC3300"/>
                </a:solidFill>
              </a:rPr>
              <a:t>y</a:t>
            </a:r>
            <a:r>
              <a:rPr lang="en-US" sz="1600"/>
              <a:t>                       	</a:t>
            </a:r>
            <a:r>
              <a:rPr lang="en-US" sz="1600">
                <a:solidFill>
                  <a:srgbClr val="CC3300"/>
                </a:solidFill>
              </a:rPr>
              <a:t>the</a:t>
            </a:r>
            <a:r>
              <a:rPr lang="en-US" sz="1600"/>
              <a:t> eas</a:t>
            </a:r>
            <a:r>
              <a:rPr lang="en-US" sz="1600">
                <a:solidFill>
                  <a:srgbClr val="CC3300"/>
                </a:solidFill>
              </a:rPr>
              <a:t>iest</a:t>
            </a:r>
            <a:endParaRPr lang="ar-SA" sz="1600"/>
          </a:p>
          <a:p>
            <a:pPr marL="533400" indent="-533400" algn="r">
              <a:lnSpc>
                <a:spcPct val="80000"/>
              </a:lnSpc>
              <a:buFontTx/>
              <a:buNone/>
            </a:pPr>
            <a:r>
              <a:rPr lang="ar-SA" sz="1600"/>
              <a:t>        </a:t>
            </a:r>
          </a:p>
          <a:p>
            <a:pPr marL="533400" indent="-533400" algn="r">
              <a:lnSpc>
                <a:spcPct val="80000"/>
              </a:lnSpc>
              <a:buFontTx/>
              <a:buNone/>
            </a:pPr>
            <a:endParaRPr lang="ar-SA" sz="1600"/>
          </a:p>
          <a:p>
            <a:pPr marL="533400" indent="-533400">
              <a:lnSpc>
                <a:spcPct val="80000"/>
              </a:lnSpc>
              <a:buFont typeface="Wingdings" pitchFamily="2" charset="2"/>
              <a:buNone/>
            </a:pPr>
            <a:endParaRPr lang="en-US" sz="1600"/>
          </a:p>
        </p:txBody>
      </p:sp>
      <p:sp>
        <p:nvSpPr>
          <p:cNvPr id="168964" name="Text Box 4"/>
          <p:cNvSpPr txBox="1">
            <a:spLocks noChangeArrowheads="1"/>
          </p:cNvSpPr>
          <p:nvPr/>
        </p:nvSpPr>
        <p:spPr bwMode="auto">
          <a:xfrm>
            <a:off x="2590800" y="2057400"/>
            <a:ext cx="4953000" cy="701675"/>
          </a:xfrm>
          <a:prstGeom prst="rect">
            <a:avLst/>
          </a:prstGeom>
          <a:noFill/>
          <a:ln w="9525">
            <a:noFill/>
            <a:miter lim="800000"/>
            <a:headEnd/>
            <a:tailEnd/>
          </a:ln>
          <a:effectLst/>
        </p:spPr>
        <p:txBody>
          <a:bodyPr>
            <a:spAutoFit/>
          </a:bodyPr>
          <a:lstStyle/>
          <a:p>
            <a:pPr algn="l"/>
            <a:r>
              <a:rPr lang="en-US" sz="2000">
                <a:solidFill>
                  <a:schemeClr val="bg1"/>
                </a:solidFill>
              </a:rPr>
              <a:t>4</a:t>
            </a:r>
            <a:r>
              <a:rPr lang="en-US" sz="2000">
                <a:solidFill>
                  <a:srgbClr val="000066"/>
                </a:solidFill>
              </a:rPr>
              <a:t>. Present Continuous Tense                   </a:t>
            </a:r>
            <a:r>
              <a:rPr lang="ar-SA" sz="2000">
                <a:solidFill>
                  <a:srgbClr val="000066"/>
                </a:solidFill>
              </a:rPr>
              <a:t>   </a:t>
            </a:r>
            <a:r>
              <a:rPr lang="ar-SA" sz="2000" b="1">
                <a:solidFill>
                  <a:srgbClr val="000066"/>
                </a:solidFill>
              </a:rPr>
              <a:t>المضارع المستمر</a:t>
            </a:r>
            <a:r>
              <a:rPr lang="ar-SA">
                <a:solidFill>
                  <a:srgbClr val="000066"/>
                </a:solidFill>
              </a:rPr>
              <a:t> </a:t>
            </a:r>
            <a:r>
              <a:rPr lang="en-US">
                <a:solidFill>
                  <a:srgbClr val="000066"/>
                </a:solidFill>
              </a:rPr>
              <a:t>           </a:t>
            </a:r>
            <a:r>
              <a:rPr lang="ar-SA">
                <a:solidFill>
                  <a:srgbClr val="000066"/>
                </a:solidFill>
              </a:rPr>
              <a:t>           </a:t>
            </a:r>
            <a:endParaRPr lang="en-US">
              <a:solidFill>
                <a:srgbClr val="000066"/>
              </a:solidFill>
            </a:endParaRPr>
          </a:p>
        </p:txBody>
      </p:sp>
      <p:sp>
        <p:nvSpPr>
          <p:cNvPr id="168965" name="Text Box 5"/>
          <p:cNvSpPr txBox="1">
            <a:spLocks noChangeArrowheads="1"/>
          </p:cNvSpPr>
          <p:nvPr/>
        </p:nvSpPr>
        <p:spPr bwMode="auto">
          <a:xfrm>
            <a:off x="6324600" y="3048000"/>
            <a:ext cx="485775"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 the</a:t>
            </a:r>
          </a:p>
        </p:txBody>
      </p:sp>
      <p:grpSp>
        <p:nvGrpSpPr>
          <p:cNvPr id="168969" name="Group 9"/>
          <p:cNvGrpSpPr>
            <a:grpSpLocks/>
          </p:cNvGrpSpPr>
          <p:nvPr/>
        </p:nvGrpSpPr>
        <p:grpSpPr bwMode="auto">
          <a:xfrm>
            <a:off x="3657600" y="6248400"/>
            <a:ext cx="2514600" cy="381000"/>
            <a:chOff x="2304" y="3936"/>
            <a:chExt cx="1584" cy="240"/>
          </a:xfrm>
        </p:grpSpPr>
        <p:sp>
          <p:nvSpPr>
            <p:cNvPr id="168970" name="AutoShape 10">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68971" name="AutoShape 11">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68972" name="AutoShape 12">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68974" name="Text Box 14"/>
          <p:cNvSpPr txBox="1">
            <a:spLocks noChangeArrowheads="1"/>
          </p:cNvSpPr>
          <p:nvPr/>
        </p:nvSpPr>
        <p:spPr bwMode="auto">
          <a:xfrm>
            <a:off x="2286000" y="3048000"/>
            <a:ext cx="457200"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 est</a:t>
            </a:r>
          </a:p>
        </p:txBody>
      </p:sp>
      <p:sp>
        <p:nvSpPr>
          <p:cNvPr id="168975" name="Line 15"/>
          <p:cNvSpPr>
            <a:spLocks noChangeShapeType="1"/>
          </p:cNvSpPr>
          <p:nvPr/>
        </p:nvSpPr>
        <p:spPr bwMode="auto">
          <a:xfrm>
            <a:off x="2514600" y="4495800"/>
            <a:ext cx="1219200" cy="0"/>
          </a:xfrm>
          <a:prstGeom prst="line">
            <a:avLst/>
          </a:prstGeom>
          <a:noFill/>
          <a:ln w="9525">
            <a:solidFill>
              <a:schemeClr val="tx1"/>
            </a:solidFill>
            <a:round/>
            <a:headEnd/>
            <a:tailEnd type="triangle" w="med" len="med"/>
          </a:ln>
          <a:effectLst/>
        </p:spPr>
        <p:txBody>
          <a:bodyPr wrap="none" anchor="ctr"/>
          <a:lstStyle/>
          <a:p>
            <a:endParaRPr lang="ar-SA"/>
          </a:p>
        </p:txBody>
      </p:sp>
      <p:grpSp>
        <p:nvGrpSpPr>
          <p:cNvPr id="168986" name="Group 26"/>
          <p:cNvGrpSpPr>
            <a:grpSpLocks/>
          </p:cNvGrpSpPr>
          <p:nvPr/>
        </p:nvGrpSpPr>
        <p:grpSpPr bwMode="auto">
          <a:xfrm>
            <a:off x="1447800" y="2057400"/>
            <a:ext cx="6858000" cy="2286000"/>
            <a:chOff x="912" y="1296"/>
            <a:chExt cx="4320" cy="1440"/>
          </a:xfrm>
        </p:grpSpPr>
        <p:sp>
          <p:nvSpPr>
            <p:cNvPr id="168973" name="AutoShape 13"/>
            <p:cNvSpPr>
              <a:spLocks noChangeArrowheads="1"/>
            </p:cNvSpPr>
            <p:nvPr/>
          </p:nvSpPr>
          <p:spPr bwMode="auto">
            <a:xfrm>
              <a:off x="912" y="1296"/>
              <a:ext cx="4320" cy="336"/>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1</a:t>
              </a:r>
              <a:r>
                <a:rPr lang="en-US" b="1">
                  <a:solidFill>
                    <a:srgbClr val="000066"/>
                  </a:solidFill>
                </a:rPr>
                <a:t>. Comparing Short Adjectives         </a:t>
              </a:r>
              <a:r>
                <a:rPr lang="ar-SA" b="1">
                  <a:solidFill>
                    <a:srgbClr val="000066"/>
                  </a:solidFill>
                </a:rPr>
                <a:t>   مقارنة الصفات القصيرة</a:t>
              </a:r>
              <a:endParaRPr lang="en-US" b="1">
                <a:solidFill>
                  <a:srgbClr val="000066"/>
                </a:solidFill>
              </a:endParaRPr>
            </a:p>
          </p:txBody>
        </p:sp>
        <p:sp>
          <p:nvSpPr>
            <p:cNvPr id="168979" name="Text Box 19"/>
            <p:cNvSpPr txBox="1">
              <a:spLocks noChangeArrowheads="1"/>
            </p:cNvSpPr>
            <p:nvPr/>
          </p:nvSpPr>
          <p:spPr bwMode="auto">
            <a:xfrm>
              <a:off x="4176" y="2544"/>
              <a:ext cx="163" cy="192"/>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 e</a:t>
              </a:r>
            </a:p>
          </p:txBody>
        </p:sp>
        <p:sp>
          <p:nvSpPr>
            <p:cNvPr id="168980" name="Text Box 20"/>
            <p:cNvSpPr txBox="1">
              <a:spLocks noChangeArrowheads="1"/>
            </p:cNvSpPr>
            <p:nvPr/>
          </p:nvSpPr>
          <p:spPr bwMode="auto">
            <a:xfrm>
              <a:off x="3264" y="2544"/>
              <a:ext cx="163" cy="192"/>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 e</a:t>
              </a:r>
            </a:p>
          </p:txBody>
        </p:sp>
      </p:grpSp>
      <p:grpSp>
        <p:nvGrpSpPr>
          <p:cNvPr id="168985" name="Group 25"/>
          <p:cNvGrpSpPr>
            <a:grpSpLocks/>
          </p:cNvGrpSpPr>
          <p:nvPr/>
        </p:nvGrpSpPr>
        <p:grpSpPr bwMode="auto">
          <a:xfrm>
            <a:off x="2514600" y="5029200"/>
            <a:ext cx="4367213" cy="533400"/>
            <a:chOff x="1584" y="3024"/>
            <a:chExt cx="2751" cy="336"/>
          </a:xfrm>
        </p:grpSpPr>
        <p:sp>
          <p:nvSpPr>
            <p:cNvPr id="168977" name="Line 17"/>
            <p:cNvSpPr>
              <a:spLocks noChangeShapeType="1"/>
            </p:cNvSpPr>
            <p:nvPr/>
          </p:nvSpPr>
          <p:spPr bwMode="auto">
            <a:xfrm>
              <a:off x="1584" y="3360"/>
              <a:ext cx="768" cy="0"/>
            </a:xfrm>
            <a:prstGeom prst="line">
              <a:avLst/>
            </a:prstGeom>
            <a:noFill/>
            <a:ln w="9525">
              <a:solidFill>
                <a:schemeClr val="tx1"/>
              </a:solidFill>
              <a:round/>
              <a:headEnd/>
              <a:tailEnd type="triangle" w="med" len="med"/>
            </a:ln>
            <a:effectLst/>
          </p:spPr>
          <p:txBody>
            <a:bodyPr wrap="none" anchor="ctr"/>
            <a:lstStyle/>
            <a:p>
              <a:endParaRPr lang="ar-SA"/>
            </a:p>
          </p:txBody>
        </p:sp>
        <p:sp>
          <p:nvSpPr>
            <p:cNvPr id="168981" name="Text Box 21"/>
            <p:cNvSpPr txBox="1">
              <a:spLocks noChangeArrowheads="1"/>
            </p:cNvSpPr>
            <p:nvPr/>
          </p:nvSpPr>
          <p:spPr bwMode="auto">
            <a:xfrm>
              <a:off x="1776" y="3024"/>
              <a:ext cx="288" cy="192"/>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 est</a:t>
              </a:r>
            </a:p>
          </p:txBody>
        </p:sp>
        <p:sp>
          <p:nvSpPr>
            <p:cNvPr id="168982" name="Text Box 22"/>
            <p:cNvSpPr txBox="1">
              <a:spLocks noChangeArrowheads="1"/>
            </p:cNvSpPr>
            <p:nvPr/>
          </p:nvSpPr>
          <p:spPr bwMode="auto">
            <a:xfrm>
              <a:off x="4176" y="3024"/>
              <a:ext cx="159" cy="192"/>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 y</a:t>
              </a:r>
            </a:p>
          </p:txBody>
        </p:sp>
        <p:sp>
          <p:nvSpPr>
            <p:cNvPr id="168983" name="Text Box 23"/>
            <p:cNvSpPr txBox="1">
              <a:spLocks noChangeArrowheads="1"/>
            </p:cNvSpPr>
            <p:nvPr/>
          </p:nvSpPr>
          <p:spPr bwMode="auto">
            <a:xfrm>
              <a:off x="3216" y="3024"/>
              <a:ext cx="159" cy="192"/>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 y</a:t>
              </a:r>
            </a:p>
          </p:txBody>
        </p:sp>
        <p:sp>
          <p:nvSpPr>
            <p:cNvPr id="168984" name="Text Box 24"/>
            <p:cNvSpPr txBox="1">
              <a:spLocks noChangeArrowheads="1"/>
            </p:cNvSpPr>
            <p:nvPr/>
          </p:nvSpPr>
          <p:spPr bwMode="auto">
            <a:xfrm>
              <a:off x="2640" y="3024"/>
              <a:ext cx="116" cy="192"/>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 i</a:t>
              </a:r>
            </a:p>
          </p:txBody>
        </p:sp>
      </p:grpSp>
      <p:sp>
        <p:nvSpPr>
          <p:cNvPr id="168987" name="AutoShape 27">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042" name="Rectangle 58"/>
          <p:cNvSpPr>
            <a:spLocks noGrp="1" noChangeArrowheads="1"/>
          </p:cNvSpPr>
          <p:nvPr>
            <p:ph type="title"/>
          </p:nvPr>
        </p:nvSpPr>
        <p:spPr>
          <a:noFill/>
          <a:ln/>
        </p:spPr>
        <p:txBody>
          <a:bodyPr/>
          <a:lstStyle/>
          <a:p>
            <a:pPr algn="ctr"/>
            <a:r>
              <a:rPr lang="en-US" sz="3600">
                <a:solidFill>
                  <a:srgbClr val="FFFF00"/>
                </a:solidFill>
              </a:rPr>
              <a:t>Comparing Adjectives</a:t>
            </a:r>
            <a:r>
              <a:rPr lang="ar-SA" sz="3600">
                <a:solidFill>
                  <a:srgbClr val="FFFF00"/>
                </a:solidFill>
              </a:rPr>
              <a:t/>
            </a:r>
            <a:br>
              <a:rPr lang="ar-SA" sz="3600">
                <a:solidFill>
                  <a:srgbClr val="FFFF00"/>
                </a:solidFill>
              </a:rPr>
            </a:br>
            <a:r>
              <a:rPr lang="ar-SA" sz="3600">
                <a:solidFill>
                  <a:srgbClr val="FFFF00"/>
                </a:solidFill>
              </a:rPr>
              <a:t>مقارنة الصفات</a:t>
            </a:r>
            <a:endParaRPr lang="en-US" sz="3600">
              <a:solidFill>
                <a:srgbClr val="FFFF00"/>
              </a:solidFill>
            </a:endParaRPr>
          </a:p>
        </p:txBody>
      </p:sp>
      <p:sp>
        <p:nvSpPr>
          <p:cNvPr id="169987" name="Rectangle 3"/>
          <p:cNvSpPr>
            <a:spLocks noGrp="1" noChangeArrowheads="1"/>
          </p:cNvSpPr>
          <p:nvPr>
            <p:ph type="body" sz="half" idx="1"/>
          </p:nvPr>
        </p:nvSpPr>
        <p:spPr>
          <a:xfrm>
            <a:off x="1143000" y="2743200"/>
            <a:ext cx="7696200" cy="3200400"/>
          </a:xfrm>
        </p:spPr>
        <p:txBody>
          <a:bodyPr/>
          <a:lstStyle/>
          <a:p>
            <a:pPr marL="533400" indent="-533400" algn="r">
              <a:lnSpc>
                <a:spcPct val="80000"/>
              </a:lnSpc>
              <a:buFontTx/>
              <a:buNone/>
            </a:pPr>
            <a:r>
              <a:rPr lang="ar-SA" sz="1600" b="1">
                <a:solidFill>
                  <a:srgbClr val="FFFF00"/>
                </a:solidFill>
              </a:rPr>
              <a:t>1. المقارنة بين شيئين أو شخصين:</a:t>
            </a:r>
          </a:p>
          <a:p>
            <a:pPr marL="533400" indent="-533400" algn="r">
              <a:lnSpc>
                <a:spcPct val="80000"/>
              </a:lnSpc>
              <a:buFontTx/>
              <a:buNone/>
            </a:pPr>
            <a:endParaRPr lang="ar-SA" sz="500"/>
          </a:p>
          <a:p>
            <a:pPr marL="533400" indent="-533400" algn="r">
              <a:lnSpc>
                <a:spcPct val="80000"/>
              </a:lnSpc>
              <a:buFontTx/>
              <a:buNone/>
            </a:pPr>
            <a:r>
              <a:rPr lang="ar-SA" sz="1600"/>
              <a:t>هنا تتكون الصفة من أكثر من مقطع، كل مقطع يحتوي على أكثر من حرفين متحركين متباعدين. </a:t>
            </a:r>
            <a:endParaRPr lang="ar-SA" sz="500"/>
          </a:p>
          <a:p>
            <a:pPr marL="533400" indent="-533400" algn="r">
              <a:lnSpc>
                <a:spcPct val="80000"/>
              </a:lnSpc>
              <a:buFontTx/>
              <a:buNone/>
            </a:pPr>
            <a:endParaRPr lang="ar-SA" sz="1600"/>
          </a:p>
          <a:p>
            <a:pPr marL="533400" indent="-533400" algn="r">
              <a:lnSpc>
                <a:spcPct val="80000"/>
              </a:lnSpc>
              <a:buFontTx/>
              <a:buNone/>
            </a:pPr>
            <a:endParaRPr lang="ar-SA" sz="1600"/>
          </a:p>
          <a:p>
            <a:pPr marL="533400" indent="-533400" algn="r">
              <a:lnSpc>
                <a:spcPct val="80000"/>
              </a:lnSpc>
              <a:buFontTx/>
              <a:buNone/>
            </a:pPr>
            <a:endParaRPr lang="ar-SA" sz="1600"/>
          </a:p>
          <a:p>
            <a:pPr marL="533400" indent="-533400" algn="r">
              <a:lnSpc>
                <a:spcPct val="80000"/>
              </a:lnSpc>
              <a:buFontTx/>
              <a:buNone/>
            </a:pPr>
            <a:endParaRPr lang="ar-SA" sz="1600"/>
          </a:p>
          <a:p>
            <a:pPr marL="533400" indent="-533400" algn="r">
              <a:lnSpc>
                <a:spcPct val="80000"/>
              </a:lnSpc>
              <a:buFontTx/>
              <a:buNone/>
            </a:pPr>
            <a:r>
              <a:rPr lang="ar-SA" sz="1600"/>
              <a:t>هذا النوع من الصفات لا يقبل         و لا         .</a:t>
            </a:r>
          </a:p>
          <a:p>
            <a:pPr marL="533400" indent="-533400" algn="r">
              <a:lnSpc>
                <a:spcPct val="80000"/>
              </a:lnSpc>
              <a:buFontTx/>
              <a:buNone/>
            </a:pPr>
            <a:r>
              <a:rPr lang="ar-SA" sz="1600"/>
              <a:t>ففي حالة المقارنة بين شيئين تسبق هذه الصفات كلمة            ثم كلمة           </a:t>
            </a:r>
          </a:p>
          <a:p>
            <a:pPr marL="533400" indent="-533400">
              <a:lnSpc>
                <a:spcPct val="80000"/>
              </a:lnSpc>
              <a:buFontTx/>
              <a:buChar char="•"/>
            </a:pPr>
            <a:endParaRPr lang="en-US" sz="1600"/>
          </a:p>
          <a:p>
            <a:pPr marL="533400" indent="-533400">
              <a:lnSpc>
                <a:spcPct val="80000"/>
              </a:lnSpc>
              <a:buFontTx/>
              <a:buChar char="•"/>
            </a:pPr>
            <a:r>
              <a:rPr lang="en-US" sz="1800"/>
              <a:t>Jeddah is </a:t>
            </a:r>
            <a:r>
              <a:rPr lang="en-US" sz="1800" u="sng">
                <a:solidFill>
                  <a:srgbClr val="CC3300"/>
                </a:solidFill>
              </a:rPr>
              <a:t>more beautiful</a:t>
            </a:r>
            <a:r>
              <a:rPr lang="en-US" sz="1800"/>
              <a:t> </a:t>
            </a:r>
            <a:r>
              <a:rPr lang="en-US" sz="1800">
                <a:solidFill>
                  <a:srgbClr val="CC3300"/>
                </a:solidFill>
              </a:rPr>
              <a:t>than</a:t>
            </a:r>
            <a:r>
              <a:rPr lang="en-US" sz="1800"/>
              <a:t> Riyadh.</a:t>
            </a:r>
          </a:p>
          <a:p>
            <a:pPr marL="533400" indent="-533400">
              <a:lnSpc>
                <a:spcPct val="80000"/>
              </a:lnSpc>
              <a:buFontTx/>
              <a:buChar char="•"/>
            </a:pPr>
            <a:r>
              <a:rPr lang="en-US" sz="1800"/>
              <a:t>French is </a:t>
            </a:r>
            <a:r>
              <a:rPr lang="en-US" sz="1800" u="sng">
                <a:solidFill>
                  <a:srgbClr val="CC3300"/>
                </a:solidFill>
              </a:rPr>
              <a:t>more difficult</a:t>
            </a:r>
            <a:r>
              <a:rPr lang="en-US" sz="1800">
                <a:solidFill>
                  <a:srgbClr val="CC3300"/>
                </a:solidFill>
              </a:rPr>
              <a:t> than</a:t>
            </a:r>
            <a:r>
              <a:rPr lang="en-US" sz="1800"/>
              <a:t> English.</a:t>
            </a:r>
            <a:endParaRPr lang="en-US" sz="1800">
              <a:solidFill>
                <a:srgbClr val="CC3300"/>
              </a:solidFill>
            </a:endParaRPr>
          </a:p>
          <a:p>
            <a:pPr marL="533400" indent="-533400">
              <a:lnSpc>
                <a:spcPct val="80000"/>
              </a:lnSpc>
              <a:buFontTx/>
              <a:buNone/>
            </a:pPr>
            <a:endParaRPr lang="en-US" sz="1800"/>
          </a:p>
          <a:p>
            <a:pPr marL="533400" indent="-533400" algn="r">
              <a:lnSpc>
                <a:spcPct val="80000"/>
              </a:lnSpc>
              <a:buFontTx/>
              <a:buNone/>
            </a:pPr>
            <a:r>
              <a:rPr lang="ar-SA" sz="1600"/>
              <a:t>       </a:t>
            </a:r>
          </a:p>
          <a:p>
            <a:pPr marL="533400" indent="-533400" algn="r">
              <a:lnSpc>
                <a:spcPct val="80000"/>
              </a:lnSpc>
              <a:buFontTx/>
              <a:buNone/>
            </a:pPr>
            <a:endParaRPr lang="ar-SA" sz="1600"/>
          </a:p>
          <a:p>
            <a:pPr marL="533400" indent="-533400">
              <a:lnSpc>
                <a:spcPct val="80000"/>
              </a:lnSpc>
              <a:buFont typeface="Wingdings" pitchFamily="2" charset="2"/>
              <a:buNone/>
            </a:pPr>
            <a:endParaRPr lang="en-US" sz="1600"/>
          </a:p>
        </p:txBody>
      </p:sp>
      <p:graphicFrame>
        <p:nvGraphicFramePr>
          <p:cNvPr id="170036" name="Group 52"/>
          <p:cNvGraphicFramePr>
            <a:graphicFrameLocks noGrp="1"/>
          </p:cNvGraphicFramePr>
          <p:nvPr>
            <p:ph sz="half" idx="2"/>
          </p:nvPr>
        </p:nvGraphicFramePr>
        <p:xfrm>
          <a:off x="2209800" y="3429000"/>
          <a:ext cx="4648200" cy="914400"/>
        </p:xfrm>
        <a:graphic>
          <a:graphicData uri="http://schemas.openxmlformats.org/drawingml/2006/table">
            <a:tbl>
              <a:tblPr/>
              <a:tblGrid>
                <a:gridCol w="2362200"/>
                <a:gridCol w="2286000"/>
              </a:tblGrid>
              <a:tr h="304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9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beautiful</a:t>
                      </a:r>
                      <a:r>
                        <a:rPr kumimoji="0" lang="ar-SA" sz="9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جميل                   </a:t>
                      </a:r>
                      <a:endParaRPr kumimoji="0" lang="en-US" sz="9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9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difficult</a:t>
                      </a:r>
                      <a:r>
                        <a:rPr kumimoji="0" lang="ar-SA" sz="9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صعب               </a:t>
                      </a:r>
                      <a:endParaRPr kumimoji="0" lang="en-US" sz="9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9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dangerous</a:t>
                      </a:r>
                      <a:r>
                        <a:rPr kumimoji="0" lang="ar-SA" sz="9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خطر                 </a:t>
                      </a:r>
                      <a:endParaRPr kumimoji="0" lang="en-US" sz="9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9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correct</a:t>
                      </a:r>
                      <a:r>
                        <a:rPr kumimoji="0" lang="ar-SA" sz="9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صحيح               </a:t>
                      </a:r>
                      <a:endParaRPr kumimoji="0" lang="en-US" sz="9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9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Important</a:t>
                      </a:r>
                      <a:r>
                        <a:rPr kumimoji="0" lang="ar-SA" sz="9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مهم                  </a:t>
                      </a:r>
                      <a:endParaRPr kumimoji="0" lang="en-US" sz="9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9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Fluent</a:t>
                      </a:r>
                      <a:r>
                        <a:rPr kumimoji="0" lang="ar-SA" sz="9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فصيح                </a:t>
                      </a:r>
                      <a:endParaRPr kumimoji="0" lang="en-US" sz="9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69988" name="Text Box 4"/>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ar-SA">
              <a:solidFill>
                <a:srgbClr val="000066"/>
              </a:solidFill>
            </a:endParaRPr>
          </a:p>
        </p:txBody>
      </p:sp>
      <p:grpSp>
        <p:nvGrpSpPr>
          <p:cNvPr id="169990" name="Group 6"/>
          <p:cNvGrpSpPr>
            <a:grpSpLocks/>
          </p:cNvGrpSpPr>
          <p:nvPr/>
        </p:nvGrpSpPr>
        <p:grpSpPr bwMode="auto">
          <a:xfrm>
            <a:off x="3657600" y="6248400"/>
            <a:ext cx="2514600" cy="381000"/>
            <a:chOff x="2304" y="3936"/>
            <a:chExt cx="1584" cy="240"/>
          </a:xfrm>
        </p:grpSpPr>
        <p:sp>
          <p:nvSpPr>
            <p:cNvPr id="169991" name="AutoShape 7">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69992" name="AutoShape 8">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69993" name="AutoShape 9">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70003" name="Text Box 19"/>
          <p:cNvSpPr txBox="1">
            <a:spLocks noChangeArrowheads="1"/>
          </p:cNvSpPr>
          <p:nvPr/>
        </p:nvSpPr>
        <p:spPr bwMode="auto">
          <a:xfrm>
            <a:off x="5943600" y="4419600"/>
            <a:ext cx="350838"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 er</a:t>
            </a:r>
          </a:p>
        </p:txBody>
      </p:sp>
      <p:sp>
        <p:nvSpPr>
          <p:cNvPr id="170004" name="Text Box 20"/>
          <p:cNvSpPr txBox="1">
            <a:spLocks noChangeArrowheads="1"/>
          </p:cNvSpPr>
          <p:nvPr/>
        </p:nvSpPr>
        <p:spPr bwMode="auto">
          <a:xfrm>
            <a:off x="5105400" y="4419600"/>
            <a:ext cx="377825"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est</a:t>
            </a:r>
          </a:p>
        </p:txBody>
      </p:sp>
      <p:sp>
        <p:nvSpPr>
          <p:cNvPr id="170018" name="AutoShape 34"/>
          <p:cNvSpPr>
            <a:spLocks noChangeArrowheads="1"/>
          </p:cNvSpPr>
          <p:nvPr/>
        </p:nvSpPr>
        <p:spPr bwMode="auto">
          <a:xfrm>
            <a:off x="1447800" y="2057400"/>
            <a:ext cx="68580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2</a:t>
            </a:r>
            <a:r>
              <a:rPr lang="en-US" b="1">
                <a:solidFill>
                  <a:srgbClr val="000066"/>
                </a:solidFill>
              </a:rPr>
              <a:t>. Comparing Long Adjectives         </a:t>
            </a:r>
            <a:r>
              <a:rPr lang="ar-SA" b="1">
                <a:solidFill>
                  <a:srgbClr val="000066"/>
                </a:solidFill>
              </a:rPr>
              <a:t>   مقارنة الصفات الطويلة</a:t>
            </a:r>
            <a:endParaRPr lang="en-US" b="1">
              <a:solidFill>
                <a:srgbClr val="000066"/>
              </a:solidFill>
            </a:endParaRPr>
          </a:p>
        </p:txBody>
      </p:sp>
      <p:sp>
        <p:nvSpPr>
          <p:cNvPr id="170037" name="Text Box 53"/>
          <p:cNvSpPr txBox="1">
            <a:spLocks noChangeArrowheads="1"/>
          </p:cNvSpPr>
          <p:nvPr/>
        </p:nvSpPr>
        <p:spPr bwMode="auto">
          <a:xfrm>
            <a:off x="2057400" y="4648200"/>
            <a:ext cx="547688"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than</a:t>
            </a:r>
          </a:p>
        </p:txBody>
      </p:sp>
      <p:sp>
        <p:nvSpPr>
          <p:cNvPr id="170038" name="Text Box 54"/>
          <p:cNvSpPr txBox="1">
            <a:spLocks noChangeArrowheads="1"/>
          </p:cNvSpPr>
          <p:nvPr/>
        </p:nvSpPr>
        <p:spPr bwMode="auto">
          <a:xfrm>
            <a:off x="3429000" y="4648200"/>
            <a:ext cx="622300"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more</a:t>
            </a:r>
          </a:p>
        </p:txBody>
      </p:sp>
      <p:sp>
        <p:nvSpPr>
          <p:cNvPr id="170039" name="AutoShape 55">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40" name="Rectangle 32"/>
          <p:cNvSpPr>
            <a:spLocks noGrp="1" noChangeArrowheads="1"/>
          </p:cNvSpPr>
          <p:nvPr>
            <p:ph type="title"/>
          </p:nvPr>
        </p:nvSpPr>
        <p:spPr>
          <a:noFill/>
          <a:ln/>
        </p:spPr>
        <p:txBody>
          <a:bodyPr/>
          <a:lstStyle/>
          <a:p>
            <a:pPr algn="ctr"/>
            <a:r>
              <a:rPr lang="en-US" sz="3600">
                <a:solidFill>
                  <a:srgbClr val="FFFF00"/>
                </a:solidFill>
              </a:rPr>
              <a:t>Comparing Adjectives</a:t>
            </a:r>
            <a:r>
              <a:rPr lang="ar-SA" sz="3600">
                <a:solidFill>
                  <a:srgbClr val="FFFF00"/>
                </a:solidFill>
              </a:rPr>
              <a:t/>
            </a:r>
            <a:br>
              <a:rPr lang="ar-SA" sz="3600">
                <a:solidFill>
                  <a:srgbClr val="FFFF00"/>
                </a:solidFill>
              </a:rPr>
            </a:br>
            <a:r>
              <a:rPr lang="ar-SA" sz="3600">
                <a:solidFill>
                  <a:srgbClr val="FFFF00"/>
                </a:solidFill>
              </a:rPr>
              <a:t>مقارنة الصفات</a:t>
            </a:r>
            <a:endParaRPr lang="en-US" sz="3600">
              <a:solidFill>
                <a:srgbClr val="FFFF00"/>
              </a:solidFill>
            </a:endParaRPr>
          </a:p>
        </p:txBody>
      </p:sp>
      <p:sp>
        <p:nvSpPr>
          <p:cNvPr id="171011" name="Rectangle 3"/>
          <p:cNvSpPr>
            <a:spLocks noGrp="1" noChangeArrowheads="1"/>
          </p:cNvSpPr>
          <p:nvPr>
            <p:ph type="body" sz="half" idx="1"/>
          </p:nvPr>
        </p:nvSpPr>
        <p:spPr>
          <a:xfrm>
            <a:off x="1143000" y="2743200"/>
            <a:ext cx="7696200" cy="3200400"/>
          </a:xfrm>
        </p:spPr>
        <p:txBody>
          <a:bodyPr/>
          <a:lstStyle/>
          <a:p>
            <a:pPr marL="533400" indent="-533400" algn="r">
              <a:lnSpc>
                <a:spcPct val="80000"/>
              </a:lnSpc>
              <a:buFontTx/>
              <a:buNone/>
            </a:pPr>
            <a:r>
              <a:rPr lang="ar-SA" sz="1600" b="1">
                <a:solidFill>
                  <a:srgbClr val="FFFF00"/>
                </a:solidFill>
              </a:rPr>
              <a:t>2. المقارنة بين أكثر من شيئين أو شخصين:</a:t>
            </a:r>
          </a:p>
          <a:p>
            <a:pPr marL="533400" indent="-533400" algn="r">
              <a:lnSpc>
                <a:spcPct val="80000"/>
              </a:lnSpc>
              <a:buFontTx/>
              <a:buNone/>
            </a:pPr>
            <a:endParaRPr lang="ar-SA" sz="500"/>
          </a:p>
          <a:p>
            <a:pPr marL="533400" indent="-533400" algn="r">
              <a:lnSpc>
                <a:spcPct val="80000"/>
              </a:lnSpc>
              <a:buFontTx/>
              <a:buNone/>
            </a:pPr>
            <a:endParaRPr lang="ar-SA" sz="1600"/>
          </a:p>
          <a:p>
            <a:pPr marL="533400" indent="-533400" algn="r">
              <a:lnSpc>
                <a:spcPct val="80000"/>
              </a:lnSpc>
              <a:buFontTx/>
              <a:buNone/>
            </a:pPr>
            <a:r>
              <a:rPr lang="ar-SA" sz="1600"/>
              <a:t>في حالة المقارنة بين أكثر من شيئين تسبق هذه الصفات كلمة</a:t>
            </a:r>
          </a:p>
          <a:p>
            <a:pPr marL="533400" indent="-533400">
              <a:lnSpc>
                <a:spcPct val="80000"/>
              </a:lnSpc>
              <a:buFontTx/>
              <a:buChar char="•"/>
            </a:pPr>
            <a:endParaRPr lang="en-US" sz="1600"/>
          </a:p>
          <a:p>
            <a:pPr marL="533400" indent="-533400">
              <a:lnSpc>
                <a:spcPct val="80000"/>
              </a:lnSpc>
              <a:buFontTx/>
              <a:buChar char="•"/>
            </a:pPr>
            <a:r>
              <a:rPr lang="en-US" sz="1800"/>
              <a:t>Amal is </a:t>
            </a:r>
            <a:r>
              <a:rPr lang="en-US" sz="1800">
                <a:solidFill>
                  <a:srgbClr val="CC3300"/>
                </a:solidFill>
              </a:rPr>
              <a:t>the</a:t>
            </a:r>
            <a:r>
              <a:rPr lang="en-US" sz="1800"/>
              <a:t> </a:t>
            </a:r>
            <a:r>
              <a:rPr lang="en-US" sz="1800" u="sng">
                <a:solidFill>
                  <a:srgbClr val="CC3300"/>
                </a:solidFill>
              </a:rPr>
              <a:t>most beautiful</a:t>
            </a:r>
            <a:r>
              <a:rPr lang="en-US" sz="1800"/>
              <a:t> girl in her class.</a:t>
            </a:r>
          </a:p>
          <a:p>
            <a:pPr marL="533400" indent="-533400">
              <a:lnSpc>
                <a:spcPct val="80000"/>
              </a:lnSpc>
              <a:buFontTx/>
              <a:buChar char="•"/>
            </a:pPr>
            <a:r>
              <a:rPr lang="en-US" sz="1800"/>
              <a:t>This is </a:t>
            </a:r>
            <a:r>
              <a:rPr lang="en-US" sz="1800">
                <a:solidFill>
                  <a:srgbClr val="CC3300"/>
                </a:solidFill>
              </a:rPr>
              <a:t>the</a:t>
            </a:r>
            <a:r>
              <a:rPr lang="en-US" sz="1800"/>
              <a:t> </a:t>
            </a:r>
            <a:r>
              <a:rPr lang="en-US" sz="1800" u="sng">
                <a:solidFill>
                  <a:srgbClr val="CC3300"/>
                </a:solidFill>
              </a:rPr>
              <a:t>most important</a:t>
            </a:r>
            <a:r>
              <a:rPr lang="en-US" sz="1800"/>
              <a:t> </a:t>
            </a:r>
            <a:r>
              <a:rPr lang="en-US" sz="1800">
                <a:cs typeface="Tahoma" pitchFamily="34" charset="0"/>
              </a:rPr>
              <a:t>subject in this book</a:t>
            </a:r>
            <a:r>
              <a:rPr lang="en-US" sz="1800"/>
              <a:t>.</a:t>
            </a:r>
            <a:endParaRPr lang="en-US" sz="1800">
              <a:solidFill>
                <a:srgbClr val="CC3300"/>
              </a:solidFill>
            </a:endParaRPr>
          </a:p>
          <a:p>
            <a:pPr marL="533400" indent="-533400">
              <a:lnSpc>
                <a:spcPct val="80000"/>
              </a:lnSpc>
              <a:buFontTx/>
              <a:buNone/>
            </a:pPr>
            <a:endParaRPr lang="en-US" sz="1800"/>
          </a:p>
          <a:p>
            <a:pPr marL="533400" indent="-533400" algn="r">
              <a:lnSpc>
                <a:spcPct val="80000"/>
              </a:lnSpc>
              <a:buFontTx/>
              <a:buNone/>
            </a:pPr>
            <a:r>
              <a:rPr lang="ar-SA" sz="1600"/>
              <a:t>       </a:t>
            </a:r>
          </a:p>
          <a:p>
            <a:pPr marL="533400" indent="-533400" algn="r">
              <a:lnSpc>
                <a:spcPct val="80000"/>
              </a:lnSpc>
              <a:buFontTx/>
              <a:buNone/>
            </a:pPr>
            <a:endParaRPr lang="ar-SA" sz="1600"/>
          </a:p>
          <a:p>
            <a:pPr marL="533400" indent="-533400">
              <a:lnSpc>
                <a:spcPct val="80000"/>
              </a:lnSpc>
              <a:buFont typeface="Wingdings" pitchFamily="2" charset="2"/>
              <a:buNone/>
            </a:pPr>
            <a:endParaRPr lang="en-US" sz="1600"/>
          </a:p>
        </p:txBody>
      </p:sp>
      <p:sp>
        <p:nvSpPr>
          <p:cNvPr id="171012" name="Text Box 4"/>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ar-SA">
              <a:solidFill>
                <a:srgbClr val="000066"/>
              </a:solidFill>
            </a:endParaRPr>
          </a:p>
        </p:txBody>
      </p:sp>
      <p:sp>
        <p:nvSpPr>
          <p:cNvPr id="171014" name="AutoShape 6">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71015" name="AutoShape 7">
            <a:hlinkClick r:id="" action="ppaction://hlinkshowjump?jump=nextslide" highlightClick="1"/>
          </p:cNvPr>
          <p:cNvSpPr>
            <a:spLocks noChangeArrowheads="1"/>
          </p:cNvSpPr>
          <p:nvPr/>
        </p:nvSpPr>
        <p:spPr bwMode="auto">
          <a:xfrm>
            <a:off x="5715000" y="6248400"/>
            <a:ext cx="457200" cy="38100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71016" name="AutoShape 8">
            <a:hlinkClick r:id="" action="ppaction://hlinkshowjump?jump=previousslide" highlightClick="1"/>
          </p:cNvPr>
          <p:cNvSpPr>
            <a:spLocks noChangeArrowheads="1"/>
          </p:cNvSpPr>
          <p:nvPr/>
        </p:nvSpPr>
        <p:spPr bwMode="auto">
          <a:xfrm>
            <a:off x="3657600" y="6248400"/>
            <a:ext cx="457200" cy="38100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sp>
        <p:nvSpPr>
          <p:cNvPr id="171033" name="AutoShape 25"/>
          <p:cNvSpPr>
            <a:spLocks noChangeArrowheads="1"/>
          </p:cNvSpPr>
          <p:nvPr/>
        </p:nvSpPr>
        <p:spPr bwMode="auto">
          <a:xfrm>
            <a:off x="1447800" y="2057400"/>
            <a:ext cx="68580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2</a:t>
            </a:r>
            <a:r>
              <a:rPr lang="en-US" b="1">
                <a:solidFill>
                  <a:srgbClr val="000066"/>
                </a:solidFill>
              </a:rPr>
              <a:t>. Comparing Long Adjectives         </a:t>
            </a:r>
            <a:r>
              <a:rPr lang="ar-SA" b="1">
                <a:solidFill>
                  <a:srgbClr val="000066"/>
                </a:solidFill>
              </a:rPr>
              <a:t>   مقارنة الصفات الطويلة</a:t>
            </a:r>
            <a:endParaRPr lang="en-US" b="1">
              <a:solidFill>
                <a:srgbClr val="000066"/>
              </a:solidFill>
            </a:endParaRPr>
          </a:p>
        </p:txBody>
      </p:sp>
      <p:sp>
        <p:nvSpPr>
          <p:cNvPr id="171035" name="Text Box 27"/>
          <p:cNvSpPr txBox="1">
            <a:spLocks noChangeArrowheads="1"/>
          </p:cNvSpPr>
          <p:nvPr/>
        </p:nvSpPr>
        <p:spPr bwMode="auto">
          <a:xfrm>
            <a:off x="2438400" y="3276600"/>
            <a:ext cx="1035050"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the most</a:t>
            </a:r>
          </a:p>
        </p:txBody>
      </p:sp>
      <p:sp>
        <p:nvSpPr>
          <p:cNvPr id="171037" name="AutoShape 29">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124" name="Rectangle 92"/>
          <p:cNvSpPr>
            <a:spLocks noGrp="1" noChangeArrowheads="1"/>
          </p:cNvSpPr>
          <p:nvPr>
            <p:ph type="title"/>
          </p:nvPr>
        </p:nvSpPr>
        <p:spPr>
          <a:noFill/>
          <a:ln/>
        </p:spPr>
        <p:txBody>
          <a:bodyPr/>
          <a:lstStyle/>
          <a:p>
            <a:pPr algn="ctr"/>
            <a:r>
              <a:rPr lang="en-US" sz="3600">
                <a:solidFill>
                  <a:srgbClr val="FFFF00"/>
                </a:solidFill>
              </a:rPr>
              <a:t>Comparing Adjectives</a:t>
            </a:r>
            <a:r>
              <a:rPr lang="ar-SA" sz="3600">
                <a:solidFill>
                  <a:srgbClr val="FFFF00"/>
                </a:solidFill>
              </a:rPr>
              <a:t/>
            </a:r>
            <a:br>
              <a:rPr lang="ar-SA" sz="3600">
                <a:solidFill>
                  <a:srgbClr val="FFFF00"/>
                </a:solidFill>
              </a:rPr>
            </a:br>
            <a:r>
              <a:rPr lang="ar-SA" sz="3600">
                <a:solidFill>
                  <a:srgbClr val="FFFF00"/>
                </a:solidFill>
              </a:rPr>
              <a:t>مقارنة الصفات</a:t>
            </a:r>
            <a:endParaRPr lang="en-US" sz="3600">
              <a:solidFill>
                <a:srgbClr val="FFFF00"/>
              </a:solidFill>
            </a:endParaRPr>
          </a:p>
        </p:txBody>
      </p:sp>
      <p:sp>
        <p:nvSpPr>
          <p:cNvPr id="172035" name="Rectangle 3"/>
          <p:cNvSpPr>
            <a:spLocks noGrp="1" noChangeArrowheads="1"/>
          </p:cNvSpPr>
          <p:nvPr>
            <p:ph type="body" sz="half" idx="1"/>
          </p:nvPr>
        </p:nvSpPr>
        <p:spPr>
          <a:xfrm>
            <a:off x="1143000" y="2743200"/>
            <a:ext cx="7696200" cy="3200400"/>
          </a:xfrm>
        </p:spPr>
        <p:txBody>
          <a:bodyPr/>
          <a:lstStyle/>
          <a:p>
            <a:pPr marL="533400" indent="-533400" algn="r">
              <a:lnSpc>
                <a:spcPct val="80000"/>
              </a:lnSpc>
              <a:buFontTx/>
              <a:buNone/>
            </a:pPr>
            <a:r>
              <a:rPr lang="ar-SA" sz="1600" b="1">
                <a:solidFill>
                  <a:srgbClr val="FFFF00"/>
                </a:solidFill>
              </a:rPr>
              <a:t>ملاحظــــــــــــة:</a:t>
            </a:r>
          </a:p>
          <a:p>
            <a:pPr marL="533400" indent="-533400" algn="r">
              <a:lnSpc>
                <a:spcPct val="80000"/>
              </a:lnSpc>
              <a:buFontTx/>
              <a:buNone/>
            </a:pPr>
            <a:endParaRPr lang="ar-SA" sz="500"/>
          </a:p>
          <a:p>
            <a:pPr marL="533400" indent="-533400" algn="r">
              <a:lnSpc>
                <a:spcPct val="80000"/>
              </a:lnSpc>
              <a:buFontTx/>
              <a:buNone/>
            </a:pPr>
            <a:endParaRPr lang="ar-SA" sz="1600"/>
          </a:p>
          <a:p>
            <a:pPr marL="533400" indent="-533400">
              <a:lnSpc>
                <a:spcPct val="80000"/>
              </a:lnSpc>
              <a:buFontTx/>
              <a:buChar char="•"/>
            </a:pPr>
            <a:endParaRPr lang="ar-SA" sz="1600"/>
          </a:p>
          <a:p>
            <a:pPr marL="533400" indent="-533400">
              <a:lnSpc>
                <a:spcPct val="80000"/>
              </a:lnSpc>
              <a:buFontTx/>
              <a:buChar char="•"/>
            </a:pPr>
            <a:endParaRPr lang="ar-SA" sz="1600"/>
          </a:p>
          <a:p>
            <a:pPr marL="533400" indent="-533400">
              <a:lnSpc>
                <a:spcPct val="80000"/>
              </a:lnSpc>
              <a:buFontTx/>
              <a:buChar char="•"/>
            </a:pPr>
            <a:endParaRPr lang="ar-SA" sz="1600"/>
          </a:p>
          <a:p>
            <a:pPr marL="533400" indent="-533400">
              <a:lnSpc>
                <a:spcPct val="80000"/>
              </a:lnSpc>
              <a:buFontTx/>
              <a:buChar char="•"/>
            </a:pPr>
            <a:endParaRPr lang="ar-SA" sz="1600"/>
          </a:p>
          <a:p>
            <a:pPr marL="533400" indent="-533400">
              <a:lnSpc>
                <a:spcPct val="80000"/>
              </a:lnSpc>
              <a:buFontTx/>
              <a:buChar char="•"/>
            </a:pPr>
            <a:endParaRPr lang="ar-SA" sz="1600"/>
          </a:p>
          <a:p>
            <a:pPr marL="533400" indent="-533400">
              <a:lnSpc>
                <a:spcPct val="80000"/>
              </a:lnSpc>
              <a:buFontTx/>
              <a:buChar char="•"/>
            </a:pPr>
            <a:endParaRPr lang="ar-SA" sz="1600"/>
          </a:p>
          <a:p>
            <a:pPr marL="533400" indent="-533400">
              <a:lnSpc>
                <a:spcPct val="80000"/>
              </a:lnSpc>
              <a:buFontTx/>
              <a:buChar char="•"/>
            </a:pPr>
            <a:endParaRPr lang="ar-SA" sz="1600"/>
          </a:p>
          <a:p>
            <a:pPr marL="533400" indent="-533400">
              <a:lnSpc>
                <a:spcPct val="80000"/>
              </a:lnSpc>
              <a:buFontTx/>
              <a:buChar char="•"/>
            </a:pPr>
            <a:endParaRPr lang="ar-SA" sz="1600"/>
          </a:p>
          <a:p>
            <a:pPr marL="533400" indent="-533400">
              <a:lnSpc>
                <a:spcPct val="80000"/>
              </a:lnSpc>
              <a:buFontTx/>
              <a:buChar char="•"/>
            </a:pPr>
            <a:endParaRPr lang="ar-SA" sz="1600"/>
          </a:p>
          <a:p>
            <a:pPr marL="533400" indent="-533400">
              <a:lnSpc>
                <a:spcPct val="80000"/>
              </a:lnSpc>
              <a:buFontTx/>
              <a:buChar char="•"/>
            </a:pPr>
            <a:r>
              <a:rPr lang="en-US" sz="1800"/>
              <a:t>Adel is </a:t>
            </a:r>
            <a:r>
              <a:rPr lang="en-US" sz="1800" u="sng">
                <a:solidFill>
                  <a:srgbClr val="CC3300"/>
                </a:solidFill>
              </a:rPr>
              <a:t>better</a:t>
            </a:r>
            <a:r>
              <a:rPr lang="en-US" sz="1800">
                <a:solidFill>
                  <a:srgbClr val="CC3300"/>
                </a:solidFill>
              </a:rPr>
              <a:t> than</a:t>
            </a:r>
            <a:r>
              <a:rPr lang="en-US" sz="1800"/>
              <a:t> his brother at school.</a:t>
            </a:r>
          </a:p>
          <a:p>
            <a:pPr marL="533400" indent="-533400">
              <a:lnSpc>
                <a:spcPct val="80000"/>
              </a:lnSpc>
              <a:buFontTx/>
              <a:buChar char="•"/>
            </a:pPr>
            <a:r>
              <a:rPr lang="en-US" sz="1800"/>
              <a:t>This girl is </a:t>
            </a:r>
            <a:r>
              <a:rPr lang="en-US" sz="1800">
                <a:solidFill>
                  <a:srgbClr val="CC3300"/>
                </a:solidFill>
              </a:rPr>
              <a:t>the</a:t>
            </a:r>
            <a:r>
              <a:rPr lang="en-US" sz="1800"/>
              <a:t> </a:t>
            </a:r>
            <a:r>
              <a:rPr lang="en-US" sz="1800" u="sng">
                <a:solidFill>
                  <a:srgbClr val="CC3300"/>
                </a:solidFill>
              </a:rPr>
              <a:t>worst</a:t>
            </a:r>
            <a:r>
              <a:rPr lang="en-US" sz="1800"/>
              <a:t> one in her class.</a:t>
            </a:r>
            <a:endParaRPr lang="en-US" sz="1800">
              <a:solidFill>
                <a:srgbClr val="CC3300"/>
              </a:solidFill>
            </a:endParaRPr>
          </a:p>
          <a:p>
            <a:pPr marL="533400" indent="-533400">
              <a:lnSpc>
                <a:spcPct val="80000"/>
              </a:lnSpc>
              <a:buFontTx/>
              <a:buNone/>
            </a:pPr>
            <a:endParaRPr lang="en-US" sz="1800"/>
          </a:p>
          <a:p>
            <a:pPr marL="533400" indent="-533400" algn="r">
              <a:lnSpc>
                <a:spcPct val="80000"/>
              </a:lnSpc>
              <a:buFontTx/>
              <a:buNone/>
            </a:pPr>
            <a:r>
              <a:rPr lang="ar-SA" sz="1600"/>
              <a:t>       </a:t>
            </a:r>
          </a:p>
          <a:p>
            <a:pPr marL="533400" indent="-533400" algn="r">
              <a:lnSpc>
                <a:spcPct val="80000"/>
              </a:lnSpc>
              <a:buFontTx/>
              <a:buNone/>
            </a:pPr>
            <a:endParaRPr lang="ar-SA" sz="1600"/>
          </a:p>
          <a:p>
            <a:pPr marL="533400" indent="-533400">
              <a:lnSpc>
                <a:spcPct val="80000"/>
              </a:lnSpc>
              <a:buFont typeface="Wingdings" pitchFamily="2" charset="2"/>
              <a:buNone/>
            </a:pPr>
            <a:endParaRPr lang="en-US" sz="1600"/>
          </a:p>
        </p:txBody>
      </p:sp>
      <p:graphicFrame>
        <p:nvGraphicFramePr>
          <p:cNvPr id="172120" name="Group 88"/>
          <p:cNvGraphicFramePr>
            <a:graphicFrameLocks noGrp="1"/>
          </p:cNvGraphicFramePr>
          <p:nvPr>
            <p:ph sz="half" idx="2"/>
          </p:nvPr>
        </p:nvGraphicFramePr>
        <p:xfrm>
          <a:off x="1524000" y="3048000"/>
          <a:ext cx="6858000" cy="2217738"/>
        </p:xfrm>
        <a:graphic>
          <a:graphicData uri="http://schemas.openxmlformats.org/drawingml/2006/table">
            <a:tbl>
              <a:tblPr/>
              <a:tblGrid>
                <a:gridCol w="1371600"/>
                <a:gridCol w="1143000"/>
                <a:gridCol w="2057400"/>
                <a:gridCol w="2286000"/>
              </a:tblGrid>
              <a:tr h="33813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المعنى</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الصفة</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مقارنة بين أثنين</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مقارنة بين أكثر من أثنين</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جيد</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good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better</a:t>
                      </a: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a:t>
                      </a:r>
                      <a:r>
                        <a:rPr kumimoji="0" lang="en-US"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best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سيئ</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bad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worse</a:t>
                      </a: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a:t>
                      </a:r>
                      <a:r>
                        <a:rPr kumimoji="0" lang="en-US"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worst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2263">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كثير (للمعدود)</a:t>
                      </a:r>
                    </a:p>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كثير (لغير المعدود)</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many</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much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more</a:t>
                      </a: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a:t>
                      </a:r>
                      <a:r>
                        <a:rPr kumimoji="0" lang="en-US"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most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2263">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قليل (لغير المعدود)</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little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less</a:t>
                      </a: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a:t>
                      </a:r>
                      <a:r>
                        <a:rPr kumimoji="0" lang="en-US"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least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2263">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بعيد</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far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farther</a:t>
                      </a: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a:t>
                      </a:r>
                      <a:r>
                        <a:rPr kumimoji="0" lang="en-US"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farthest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72036" name="Text Box 4"/>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ar-SA">
              <a:solidFill>
                <a:srgbClr val="000066"/>
              </a:solidFill>
            </a:endParaRPr>
          </a:p>
        </p:txBody>
      </p:sp>
      <p:sp>
        <p:nvSpPr>
          <p:cNvPr id="172038" name="AutoShape 6">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72040" name="AutoShape 8">
            <a:hlinkClick r:id="" action="ppaction://hlinkshowjump?jump=previousslide" highlightClick="1"/>
          </p:cNvPr>
          <p:cNvSpPr>
            <a:spLocks noChangeArrowheads="1"/>
          </p:cNvSpPr>
          <p:nvPr/>
        </p:nvSpPr>
        <p:spPr bwMode="auto">
          <a:xfrm>
            <a:off x="3657600" y="6248400"/>
            <a:ext cx="457200" cy="38100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sp>
        <p:nvSpPr>
          <p:cNvPr id="172041" name="AutoShape 9"/>
          <p:cNvSpPr>
            <a:spLocks noChangeArrowheads="1"/>
          </p:cNvSpPr>
          <p:nvPr/>
        </p:nvSpPr>
        <p:spPr bwMode="auto">
          <a:xfrm>
            <a:off x="1447800" y="2057400"/>
            <a:ext cx="68580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2</a:t>
            </a:r>
            <a:r>
              <a:rPr lang="en-US" b="1">
                <a:solidFill>
                  <a:srgbClr val="000066"/>
                </a:solidFill>
              </a:rPr>
              <a:t>. Comparing Long Adjectives         </a:t>
            </a:r>
            <a:r>
              <a:rPr lang="ar-SA" b="1">
                <a:solidFill>
                  <a:srgbClr val="000066"/>
                </a:solidFill>
              </a:rPr>
              <a:t>   مقارنة الصفات الطويلة</a:t>
            </a:r>
            <a:endParaRPr lang="en-US" b="1">
              <a:solidFill>
                <a:srgbClr val="000066"/>
              </a:solidFill>
            </a:endParaRPr>
          </a:p>
        </p:txBody>
      </p:sp>
      <p:sp>
        <p:nvSpPr>
          <p:cNvPr id="172121" name="AutoShape 89">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72125" name="AutoShape 93">
            <a:hlinkClick r:id="" action="ppaction://hlinkshowjump?jump=nextslide" highlightClick="1"/>
          </p:cNvPr>
          <p:cNvSpPr>
            <a:spLocks noChangeArrowheads="1"/>
          </p:cNvSpPr>
          <p:nvPr/>
        </p:nvSpPr>
        <p:spPr bwMode="auto">
          <a:xfrm>
            <a:off x="5715000" y="6248400"/>
            <a:ext cx="457200" cy="38100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p:txBody>
          <a:bodyPr/>
          <a:lstStyle/>
          <a:p>
            <a:pPr algn="ctr"/>
            <a:r>
              <a:rPr lang="en-US" sz="2800">
                <a:solidFill>
                  <a:srgbClr val="FFFF00"/>
                </a:solidFill>
              </a:rPr>
              <a:t>as……..as      </a:t>
            </a:r>
            <a:r>
              <a:rPr lang="ar-SA" sz="2800">
                <a:solidFill>
                  <a:srgbClr val="FFFF00"/>
                </a:solidFill>
              </a:rPr>
              <a:t> مثله مثل (بالضبط)</a:t>
            </a:r>
            <a:r>
              <a:rPr lang="en-US" sz="2800">
                <a:solidFill>
                  <a:srgbClr val="FFFF00"/>
                </a:solidFill>
              </a:rPr>
              <a:t> </a:t>
            </a:r>
            <a:r>
              <a:rPr lang="ar-SA" sz="2800">
                <a:solidFill>
                  <a:srgbClr val="FFFF00"/>
                </a:solidFill>
              </a:rPr>
              <a:t/>
            </a:r>
            <a:br>
              <a:rPr lang="ar-SA" sz="2800">
                <a:solidFill>
                  <a:srgbClr val="FFFF00"/>
                </a:solidFill>
              </a:rPr>
            </a:br>
            <a:r>
              <a:rPr lang="ar-SA" sz="2800">
                <a:solidFill>
                  <a:srgbClr val="FFFF00"/>
                </a:solidFill>
              </a:rPr>
              <a:t> </a:t>
            </a:r>
            <a:r>
              <a:rPr lang="en-US" sz="2800">
                <a:solidFill>
                  <a:srgbClr val="FFFF00"/>
                </a:solidFill>
              </a:rPr>
              <a:t>not as….as </a:t>
            </a:r>
            <a:r>
              <a:rPr lang="ar-SA" sz="2800">
                <a:solidFill>
                  <a:srgbClr val="FFFF00"/>
                </a:solidFill>
              </a:rPr>
              <a:t>ليس مثله مثل     </a:t>
            </a:r>
            <a:r>
              <a:rPr lang="en-US" sz="2800">
                <a:solidFill>
                  <a:srgbClr val="FFFF00"/>
                </a:solidFill>
              </a:rPr>
              <a:t>     </a:t>
            </a:r>
            <a:r>
              <a:rPr lang="ar-SA" sz="2800">
                <a:solidFill>
                  <a:srgbClr val="FFFF00"/>
                </a:solidFill>
              </a:rPr>
              <a:t>  </a:t>
            </a:r>
            <a:endParaRPr lang="en-US" sz="2800">
              <a:solidFill>
                <a:srgbClr val="FFFF00"/>
              </a:solidFill>
            </a:endParaRPr>
          </a:p>
        </p:txBody>
      </p:sp>
      <p:sp>
        <p:nvSpPr>
          <p:cNvPr id="177155" name="Rectangle 3"/>
          <p:cNvSpPr>
            <a:spLocks noGrp="1" noChangeArrowheads="1"/>
          </p:cNvSpPr>
          <p:nvPr>
            <p:ph type="body" sz="half" idx="1"/>
          </p:nvPr>
        </p:nvSpPr>
        <p:spPr>
          <a:xfrm>
            <a:off x="1219200" y="2438400"/>
            <a:ext cx="7696200" cy="3733800"/>
          </a:xfrm>
        </p:spPr>
        <p:txBody>
          <a:bodyPr/>
          <a:lstStyle/>
          <a:p>
            <a:pPr marL="533400" indent="-533400" algn="r">
              <a:lnSpc>
                <a:spcPct val="90000"/>
              </a:lnSpc>
              <a:buFontTx/>
              <a:buNone/>
            </a:pPr>
            <a:endParaRPr lang="ar-SA" sz="700"/>
          </a:p>
          <a:p>
            <a:pPr marL="533400" indent="-533400" algn="r">
              <a:lnSpc>
                <a:spcPct val="90000"/>
              </a:lnSpc>
              <a:buFontTx/>
              <a:buNone/>
            </a:pPr>
            <a:r>
              <a:rPr lang="ar-SA" sz="2000"/>
              <a:t>يستخدم هذا الاصطلاح حين وجود مساواة بين صفتين.</a:t>
            </a:r>
            <a:endParaRPr lang="ar-SA" sz="1800"/>
          </a:p>
          <a:p>
            <a:pPr marL="533400" indent="-533400">
              <a:lnSpc>
                <a:spcPct val="90000"/>
              </a:lnSpc>
              <a:buFontTx/>
              <a:buChar char="•"/>
            </a:pPr>
            <a:r>
              <a:rPr lang="en-US" sz="2000">
                <a:effectLst/>
              </a:rPr>
              <a:t>Ali is </a:t>
            </a:r>
            <a:r>
              <a:rPr lang="en-US" sz="2000">
                <a:solidFill>
                  <a:srgbClr val="CC3300"/>
                </a:solidFill>
                <a:effectLst/>
              </a:rPr>
              <a:t>as </a:t>
            </a:r>
            <a:r>
              <a:rPr lang="en-US" sz="2000">
                <a:solidFill>
                  <a:srgbClr val="FFFF00"/>
                </a:solidFill>
                <a:effectLst/>
              </a:rPr>
              <a:t>tall</a:t>
            </a:r>
            <a:r>
              <a:rPr lang="en-US" sz="2000">
                <a:solidFill>
                  <a:srgbClr val="CC3300"/>
                </a:solidFill>
                <a:effectLst/>
              </a:rPr>
              <a:t> as</a:t>
            </a:r>
            <a:r>
              <a:rPr lang="en-US" sz="2000">
                <a:effectLst/>
              </a:rPr>
              <a:t> his brother.</a:t>
            </a:r>
          </a:p>
          <a:p>
            <a:pPr marL="533400" indent="-533400">
              <a:lnSpc>
                <a:spcPct val="90000"/>
              </a:lnSpc>
              <a:buFontTx/>
              <a:buChar char="•"/>
            </a:pPr>
            <a:r>
              <a:rPr lang="en-US" sz="2000">
                <a:effectLst/>
              </a:rPr>
              <a:t>This bag is </a:t>
            </a:r>
            <a:r>
              <a:rPr lang="en-US" sz="2000">
                <a:solidFill>
                  <a:srgbClr val="CC3300"/>
                </a:solidFill>
                <a:effectLst/>
              </a:rPr>
              <a:t>as </a:t>
            </a:r>
            <a:r>
              <a:rPr lang="en-US" sz="2000">
                <a:solidFill>
                  <a:srgbClr val="FFFF00"/>
                </a:solidFill>
                <a:effectLst/>
              </a:rPr>
              <a:t>big</a:t>
            </a:r>
            <a:r>
              <a:rPr lang="en-US" sz="2000">
                <a:effectLst/>
              </a:rPr>
              <a:t> </a:t>
            </a:r>
            <a:r>
              <a:rPr lang="en-US" sz="2000">
                <a:solidFill>
                  <a:srgbClr val="CC3300"/>
                </a:solidFill>
                <a:effectLst/>
              </a:rPr>
              <a:t>as </a:t>
            </a:r>
            <a:r>
              <a:rPr lang="en-US" sz="2000">
                <a:effectLst/>
              </a:rPr>
              <a:t>my bag.</a:t>
            </a:r>
            <a:endParaRPr lang="en-US" sz="2000">
              <a:solidFill>
                <a:srgbClr val="CC3300"/>
              </a:solidFill>
              <a:effectLst/>
            </a:endParaRPr>
          </a:p>
          <a:p>
            <a:pPr marL="533400" indent="-533400">
              <a:lnSpc>
                <a:spcPct val="90000"/>
              </a:lnSpc>
              <a:buFontTx/>
              <a:buNone/>
            </a:pPr>
            <a:endParaRPr lang="en-US" sz="2000">
              <a:effectLst/>
            </a:endParaRPr>
          </a:p>
          <a:p>
            <a:pPr marL="533400" indent="-533400" algn="r">
              <a:lnSpc>
                <a:spcPct val="90000"/>
              </a:lnSpc>
              <a:buFontTx/>
              <a:buNone/>
            </a:pPr>
            <a:endParaRPr lang="en-US" sz="2000"/>
          </a:p>
          <a:p>
            <a:pPr marL="533400" indent="-533400" algn="r">
              <a:lnSpc>
                <a:spcPct val="90000"/>
              </a:lnSpc>
              <a:buFontTx/>
              <a:buNone/>
            </a:pPr>
            <a:endParaRPr lang="en-US" sz="2000"/>
          </a:p>
          <a:p>
            <a:pPr marL="533400" indent="-533400" algn="r">
              <a:lnSpc>
                <a:spcPct val="90000"/>
              </a:lnSpc>
              <a:buFontTx/>
              <a:buNone/>
            </a:pPr>
            <a:r>
              <a:rPr lang="ar-SA" sz="2000"/>
              <a:t>يستخدم هذا الاصطلاح في حالة </a:t>
            </a:r>
            <a:r>
              <a:rPr lang="ar-SA" sz="2000" u="sng"/>
              <a:t>عدم</a:t>
            </a:r>
            <a:r>
              <a:rPr lang="ar-SA" sz="2000"/>
              <a:t> وجود مساواة بين صفتين.</a:t>
            </a:r>
            <a:endParaRPr lang="ar-SA" sz="1800"/>
          </a:p>
          <a:p>
            <a:pPr marL="533400" indent="-533400">
              <a:lnSpc>
                <a:spcPct val="90000"/>
              </a:lnSpc>
              <a:buFontTx/>
              <a:buChar char="•"/>
            </a:pPr>
            <a:r>
              <a:rPr lang="en-US" sz="2000">
                <a:effectLst/>
              </a:rPr>
              <a:t>Ali is </a:t>
            </a:r>
            <a:r>
              <a:rPr lang="en-US" sz="2000">
                <a:solidFill>
                  <a:srgbClr val="CC3300"/>
                </a:solidFill>
                <a:effectLst/>
              </a:rPr>
              <a:t>not as </a:t>
            </a:r>
            <a:r>
              <a:rPr lang="en-US" sz="2000">
                <a:solidFill>
                  <a:srgbClr val="FFFF00"/>
                </a:solidFill>
                <a:effectLst/>
              </a:rPr>
              <a:t>tall</a:t>
            </a:r>
            <a:r>
              <a:rPr lang="en-US" sz="2000">
                <a:solidFill>
                  <a:srgbClr val="CC3300"/>
                </a:solidFill>
                <a:effectLst/>
              </a:rPr>
              <a:t> as</a:t>
            </a:r>
            <a:r>
              <a:rPr lang="en-US" sz="2000">
                <a:effectLst/>
              </a:rPr>
              <a:t> his brother.</a:t>
            </a:r>
          </a:p>
          <a:p>
            <a:pPr marL="533400" indent="-533400">
              <a:lnSpc>
                <a:spcPct val="90000"/>
              </a:lnSpc>
              <a:buFontTx/>
              <a:buChar char="•"/>
            </a:pPr>
            <a:r>
              <a:rPr lang="en-US" sz="2000">
                <a:effectLst/>
              </a:rPr>
              <a:t>This bag is </a:t>
            </a:r>
            <a:r>
              <a:rPr lang="en-US" sz="2000">
                <a:solidFill>
                  <a:srgbClr val="CC3300"/>
                </a:solidFill>
                <a:effectLst/>
              </a:rPr>
              <a:t>not as </a:t>
            </a:r>
            <a:r>
              <a:rPr lang="en-US" sz="2000">
                <a:solidFill>
                  <a:srgbClr val="FFFF00"/>
                </a:solidFill>
                <a:effectLst/>
              </a:rPr>
              <a:t>big</a:t>
            </a:r>
            <a:r>
              <a:rPr lang="en-US" sz="2000">
                <a:effectLst/>
              </a:rPr>
              <a:t> </a:t>
            </a:r>
            <a:r>
              <a:rPr lang="en-US" sz="2000">
                <a:solidFill>
                  <a:srgbClr val="CC3300"/>
                </a:solidFill>
                <a:effectLst/>
              </a:rPr>
              <a:t>as </a:t>
            </a:r>
            <a:r>
              <a:rPr lang="en-US" sz="2000">
                <a:effectLst/>
              </a:rPr>
              <a:t>my bag.</a:t>
            </a:r>
            <a:endParaRPr lang="en-US" sz="2000">
              <a:solidFill>
                <a:srgbClr val="CC3300"/>
              </a:solidFill>
              <a:effectLst/>
            </a:endParaRPr>
          </a:p>
          <a:p>
            <a:pPr marL="533400" indent="-533400" algn="r">
              <a:lnSpc>
                <a:spcPct val="90000"/>
              </a:lnSpc>
              <a:buFontTx/>
              <a:buNone/>
            </a:pPr>
            <a:r>
              <a:rPr lang="ar-SA" sz="2400"/>
              <a:t>       </a:t>
            </a:r>
          </a:p>
          <a:p>
            <a:pPr marL="533400" indent="-533400" algn="r">
              <a:lnSpc>
                <a:spcPct val="90000"/>
              </a:lnSpc>
              <a:buFontTx/>
              <a:buNone/>
            </a:pPr>
            <a:endParaRPr lang="ar-SA" sz="2400"/>
          </a:p>
          <a:p>
            <a:pPr marL="533400" indent="-533400">
              <a:lnSpc>
                <a:spcPct val="90000"/>
              </a:lnSpc>
              <a:buFont typeface="Wingdings" pitchFamily="2" charset="2"/>
              <a:buNone/>
            </a:pPr>
            <a:endParaRPr lang="en-US" sz="2400"/>
          </a:p>
        </p:txBody>
      </p:sp>
      <p:sp>
        <p:nvSpPr>
          <p:cNvPr id="177158" name="AutoShape 6">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77200" name="AutoShape 48"/>
          <p:cNvSpPr>
            <a:spLocks noChangeArrowheads="1"/>
          </p:cNvSpPr>
          <p:nvPr/>
        </p:nvSpPr>
        <p:spPr bwMode="auto">
          <a:xfrm>
            <a:off x="2895600" y="1981200"/>
            <a:ext cx="45720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rgbClr val="000066"/>
                </a:solidFill>
              </a:rPr>
              <a:t>as……..as      </a:t>
            </a:r>
            <a:r>
              <a:rPr lang="ar-SA" b="1">
                <a:solidFill>
                  <a:srgbClr val="000066"/>
                </a:solidFill>
              </a:rPr>
              <a:t> مثله مثل (بالضبط)</a:t>
            </a:r>
            <a:endParaRPr lang="en-US" b="1">
              <a:solidFill>
                <a:srgbClr val="000066"/>
              </a:solidFill>
            </a:endParaRPr>
          </a:p>
        </p:txBody>
      </p:sp>
      <p:sp>
        <p:nvSpPr>
          <p:cNvPr id="177201" name="AutoShape 49"/>
          <p:cNvSpPr>
            <a:spLocks noChangeArrowheads="1"/>
          </p:cNvSpPr>
          <p:nvPr/>
        </p:nvSpPr>
        <p:spPr bwMode="auto">
          <a:xfrm>
            <a:off x="2895600" y="3962400"/>
            <a:ext cx="45720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rgbClr val="000066"/>
                </a:solidFill>
              </a:rPr>
              <a:t>not as……..as      </a:t>
            </a:r>
            <a:r>
              <a:rPr lang="ar-SA" b="1">
                <a:solidFill>
                  <a:srgbClr val="000066"/>
                </a:solidFill>
              </a:rPr>
              <a:t> ليس مثله مثل</a:t>
            </a:r>
            <a:endParaRPr lang="en-US" b="1">
              <a:solidFill>
                <a:srgbClr val="000066"/>
              </a:solidFill>
            </a:endParaRPr>
          </a:p>
        </p:txBody>
      </p:sp>
      <p:sp>
        <p:nvSpPr>
          <p:cNvPr id="177202" name="AutoShape 50">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77203" name="AutoShape 51">
            <a:hlinkClick r:id="" action="ppaction://hlinkshowjump?jump=previousslide" highlightClick="1"/>
          </p:cNvPr>
          <p:cNvSpPr>
            <a:spLocks noChangeArrowheads="1"/>
          </p:cNvSpPr>
          <p:nvPr/>
        </p:nvSpPr>
        <p:spPr bwMode="auto">
          <a:xfrm>
            <a:off x="3657600" y="6248400"/>
            <a:ext cx="457200" cy="38100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p:txBody>
          <a:bodyPr/>
          <a:lstStyle/>
          <a:p>
            <a:pPr algn="ctr"/>
            <a:r>
              <a:rPr lang="en-US" sz="3600">
                <a:solidFill>
                  <a:srgbClr val="FFFF00"/>
                </a:solidFill>
              </a:rPr>
              <a:t>Adverbs</a:t>
            </a:r>
            <a:r>
              <a:rPr lang="ar-SA" sz="3600">
                <a:solidFill>
                  <a:srgbClr val="FFFF00"/>
                </a:solidFill>
              </a:rPr>
              <a:t>الظروف </a:t>
            </a:r>
            <a:r>
              <a:rPr lang="ar-SA" sz="3600">
                <a:solidFill>
                  <a:srgbClr val="FFFF00"/>
                </a:solidFill>
                <a:cs typeface="Arial" pitchFamily="34" charset="0"/>
              </a:rPr>
              <a:t>[</a:t>
            </a:r>
            <a:r>
              <a:rPr lang="ar-SA" sz="3600">
                <a:solidFill>
                  <a:srgbClr val="FFFF00"/>
                </a:solidFill>
              </a:rPr>
              <a:t>الأحوال</a:t>
            </a:r>
            <a:r>
              <a:rPr lang="ar-SA" sz="3600">
                <a:solidFill>
                  <a:srgbClr val="FFFF00"/>
                </a:solidFill>
                <a:cs typeface="Arial" pitchFamily="34" charset="0"/>
              </a:rPr>
              <a:t>]</a:t>
            </a:r>
            <a:r>
              <a:rPr lang="ar-SA" sz="3600">
                <a:solidFill>
                  <a:srgbClr val="FFFF00"/>
                </a:solidFill>
              </a:rPr>
              <a:t>     </a:t>
            </a:r>
            <a:endParaRPr lang="en-US" sz="3600"/>
          </a:p>
        </p:txBody>
      </p:sp>
      <p:sp>
        <p:nvSpPr>
          <p:cNvPr id="180227" name="Rectangle 3"/>
          <p:cNvSpPr>
            <a:spLocks noGrp="1" noChangeArrowheads="1"/>
          </p:cNvSpPr>
          <p:nvPr>
            <p:ph type="body" sz="half" idx="1"/>
          </p:nvPr>
        </p:nvSpPr>
        <p:spPr>
          <a:xfrm>
            <a:off x="1143000" y="2133600"/>
            <a:ext cx="7696200" cy="3810000"/>
          </a:xfrm>
        </p:spPr>
        <p:txBody>
          <a:bodyPr/>
          <a:lstStyle/>
          <a:p>
            <a:pPr marL="533400" indent="-533400">
              <a:lnSpc>
                <a:spcPct val="80000"/>
              </a:lnSpc>
              <a:buFontTx/>
              <a:buChar char="•"/>
            </a:pPr>
            <a:r>
              <a:rPr lang="en-US" sz="2800" b="1"/>
              <a:t>An</a:t>
            </a:r>
            <a:r>
              <a:rPr lang="en-US" sz="2800" b="1">
                <a:solidFill>
                  <a:srgbClr val="FFFF00"/>
                </a:solidFill>
              </a:rPr>
              <a:t> Adverb </a:t>
            </a:r>
            <a:r>
              <a:rPr lang="en-US" sz="2800" b="1"/>
              <a:t>always modifies a verb.</a:t>
            </a:r>
            <a:r>
              <a:rPr lang="ar-SA" sz="2800" b="1"/>
              <a:t>      </a:t>
            </a:r>
            <a:endParaRPr lang="en-US" sz="2800" b="1"/>
          </a:p>
          <a:p>
            <a:pPr marL="533400" indent="-533400" algn="r">
              <a:lnSpc>
                <a:spcPct val="80000"/>
              </a:lnSpc>
              <a:buFontTx/>
              <a:buNone/>
            </a:pPr>
            <a:r>
              <a:rPr lang="ar-SA" sz="2800" b="1"/>
              <a:t>                 </a:t>
            </a:r>
            <a:r>
              <a:rPr lang="en-US" sz="2800" b="1"/>
              <a:t> </a:t>
            </a:r>
            <a:r>
              <a:rPr lang="ar-SA" sz="2800"/>
              <a:t>الظرف يصف الفعل دائماً</a:t>
            </a:r>
            <a:endParaRPr lang="ar-SA" sz="2800" b="1"/>
          </a:p>
          <a:p>
            <a:pPr marL="533400" indent="-533400" algn="r">
              <a:lnSpc>
                <a:spcPct val="80000"/>
              </a:lnSpc>
              <a:buFontTx/>
              <a:buNone/>
            </a:pPr>
            <a:endParaRPr lang="ar-SA" sz="400"/>
          </a:p>
          <a:p>
            <a:pPr marL="533400" indent="-533400" algn="r">
              <a:lnSpc>
                <a:spcPct val="80000"/>
              </a:lnSpc>
              <a:buFontTx/>
              <a:buNone/>
            </a:pPr>
            <a:endParaRPr lang="ar-SA" sz="2800"/>
          </a:p>
          <a:p>
            <a:pPr marL="533400" indent="-533400">
              <a:lnSpc>
                <a:spcPct val="80000"/>
              </a:lnSpc>
              <a:buFontTx/>
              <a:buChar char="•"/>
            </a:pPr>
            <a:r>
              <a:rPr lang="en-US" sz="2000"/>
              <a:t>Most adverbs are formed by adding         to the adjectives.</a:t>
            </a:r>
          </a:p>
          <a:p>
            <a:pPr marL="533400" indent="-533400" algn="r">
              <a:lnSpc>
                <a:spcPct val="80000"/>
              </a:lnSpc>
              <a:buFontTx/>
              <a:buNone/>
            </a:pPr>
            <a:endParaRPr lang="ar-SA" sz="2000"/>
          </a:p>
          <a:p>
            <a:pPr marL="533400" indent="-533400" algn="r">
              <a:lnSpc>
                <a:spcPct val="80000"/>
              </a:lnSpc>
              <a:buFontTx/>
              <a:buNone/>
            </a:pPr>
            <a:r>
              <a:rPr lang="ar-SA" sz="2000"/>
              <a:t>معظم الظروف تكوّن بإضافة        للصفة.</a:t>
            </a:r>
          </a:p>
          <a:p>
            <a:pPr marL="533400" indent="-533400" algn="r">
              <a:lnSpc>
                <a:spcPct val="80000"/>
              </a:lnSpc>
              <a:buFontTx/>
              <a:buNone/>
            </a:pPr>
            <a:endParaRPr lang="ar-SA" sz="2400"/>
          </a:p>
          <a:p>
            <a:pPr marL="533400" indent="-533400">
              <a:lnSpc>
                <a:spcPct val="80000"/>
              </a:lnSpc>
              <a:buFontTx/>
              <a:buNone/>
            </a:pPr>
            <a:r>
              <a:rPr lang="en-US" sz="2400"/>
              <a:t>slow		  slowly	nice		   nicely</a:t>
            </a:r>
          </a:p>
          <a:p>
            <a:pPr marL="533400" indent="-533400">
              <a:lnSpc>
                <a:spcPct val="80000"/>
              </a:lnSpc>
              <a:buFontTx/>
              <a:buNone/>
            </a:pPr>
            <a:r>
              <a:rPr lang="en-US" sz="2400"/>
              <a:t>happy		  happily	careful		   carefully</a:t>
            </a:r>
            <a:endParaRPr lang="ar-SA" sz="2400"/>
          </a:p>
          <a:p>
            <a:pPr marL="533400" indent="-533400">
              <a:lnSpc>
                <a:spcPct val="80000"/>
              </a:lnSpc>
              <a:buFontTx/>
              <a:buNone/>
            </a:pPr>
            <a:endParaRPr lang="en-US"/>
          </a:p>
          <a:p>
            <a:pPr marL="533400" indent="-533400" algn="r">
              <a:lnSpc>
                <a:spcPct val="80000"/>
              </a:lnSpc>
              <a:buFontTx/>
              <a:buNone/>
            </a:pPr>
            <a:r>
              <a:rPr lang="ar-SA" sz="2800"/>
              <a:t>       </a:t>
            </a:r>
          </a:p>
          <a:p>
            <a:pPr marL="533400" indent="-533400" algn="r">
              <a:lnSpc>
                <a:spcPct val="80000"/>
              </a:lnSpc>
              <a:buFontTx/>
              <a:buNone/>
            </a:pPr>
            <a:endParaRPr lang="ar-SA" sz="2800"/>
          </a:p>
          <a:p>
            <a:pPr marL="533400" indent="-533400">
              <a:lnSpc>
                <a:spcPct val="80000"/>
              </a:lnSpc>
              <a:buFont typeface="Wingdings" pitchFamily="2" charset="2"/>
              <a:buNone/>
            </a:pPr>
            <a:endParaRPr lang="en-US" sz="2800"/>
          </a:p>
        </p:txBody>
      </p:sp>
      <p:sp>
        <p:nvSpPr>
          <p:cNvPr id="180228" name="Text Box 4"/>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ar-SA">
              <a:solidFill>
                <a:srgbClr val="000066"/>
              </a:solidFill>
            </a:endParaRPr>
          </a:p>
        </p:txBody>
      </p:sp>
      <p:sp>
        <p:nvSpPr>
          <p:cNvPr id="180230" name="AutoShape 6">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80231" name="AutoShape 7">
            <a:hlinkClick r:id="" action="ppaction://hlinkshowjump?jump=nextslide" highlightClick="1"/>
          </p:cNvPr>
          <p:cNvSpPr>
            <a:spLocks noChangeArrowheads="1"/>
          </p:cNvSpPr>
          <p:nvPr/>
        </p:nvSpPr>
        <p:spPr bwMode="auto">
          <a:xfrm>
            <a:off x="5715000" y="6248400"/>
            <a:ext cx="457200" cy="38100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80234" name="Text Box 10"/>
          <p:cNvSpPr txBox="1">
            <a:spLocks noChangeArrowheads="1"/>
          </p:cNvSpPr>
          <p:nvPr/>
        </p:nvSpPr>
        <p:spPr bwMode="auto">
          <a:xfrm>
            <a:off x="5943600" y="3402013"/>
            <a:ext cx="304800" cy="427037"/>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800">
                <a:solidFill>
                  <a:srgbClr val="CC3300"/>
                </a:solidFill>
              </a:rPr>
              <a:t>ly</a:t>
            </a:r>
          </a:p>
        </p:txBody>
      </p:sp>
      <p:sp>
        <p:nvSpPr>
          <p:cNvPr id="180235" name="Text Box 11"/>
          <p:cNvSpPr txBox="1">
            <a:spLocks noChangeArrowheads="1"/>
          </p:cNvSpPr>
          <p:nvPr/>
        </p:nvSpPr>
        <p:spPr bwMode="auto">
          <a:xfrm>
            <a:off x="5562600" y="4011613"/>
            <a:ext cx="304800" cy="427037"/>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800">
                <a:solidFill>
                  <a:srgbClr val="CC3300"/>
                </a:solidFill>
              </a:rPr>
              <a:t>ly</a:t>
            </a:r>
          </a:p>
        </p:txBody>
      </p:sp>
      <p:sp>
        <p:nvSpPr>
          <p:cNvPr id="180236" name="Line 12"/>
          <p:cNvSpPr>
            <a:spLocks noChangeShapeType="1"/>
          </p:cNvSpPr>
          <p:nvPr/>
        </p:nvSpPr>
        <p:spPr bwMode="auto">
          <a:xfrm>
            <a:off x="1981200" y="4953000"/>
            <a:ext cx="990600" cy="0"/>
          </a:xfrm>
          <a:prstGeom prst="line">
            <a:avLst/>
          </a:prstGeom>
          <a:noFill/>
          <a:ln w="9525">
            <a:solidFill>
              <a:schemeClr val="tx1"/>
            </a:solidFill>
            <a:round/>
            <a:headEnd/>
            <a:tailEnd type="triangle" w="med" len="med"/>
          </a:ln>
          <a:effectLst/>
        </p:spPr>
        <p:txBody>
          <a:bodyPr wrap="none" anchor="ctr"/>
          <a:lstStyle/>
          <a:p>
            <a:endParaRPr lang="ar-SA"/>
          </a:p>
        </p:txBody>
      </p:sp>
      <p:sp>
        <p:nvSpPr>
          <p:cNvPr id="180237" name="Line 13"/>
          <p:cNvSpPr>
            <a:spLocks noChangeShapeType="1"/>
          </p:cNvSpPr>
          <p:nvPr/>
        </p:nvSpPr>
        <p:spPr bwMode="auto">
          <a:xfrm>
            <a:off x="5638800" y="4953000"/>
            <a:ext cx="990600" cy="0"/>
          </a:xfrm>
          <a:prstGeom prst="line">
            <a:avLst/>
          </a:prstGeom>
          <a:noFill/>
          <a:ln w="9525">
            <a:solidFill>
              <a:schemeClr val="tx1"/>
            </a:solidFill>
            <a:round/>
            <a:headEnd/>
            <a:tailEnd type="triangle" w="med" len="med"/>
          </a:ln>
          <a:effectLst/>
        </p:spPr>
        <p:txBody>
          <a:bodyPr wrap="none" anchor="ctr"/>
          <a:lstStyle/>
          <a:p>
            <a:endParaRPr lang="ar-SA"/>
          </a:p>
        </p:txBody>
      </p:sp>
      <p:sp>
        <p:nvSpPr>
          <p:cNvPr id="180238" name="Line 14"/>
          <p:cNvSpPr>
            <a:spLocks noChangeShapeType="1"/>
          </p:cNvSpPr>
          <p:nvPr/>
        </p:nvSpPr>
        <p:spPr bwMode="auto">
          <a:xfrm>
            <a:off x="5867400" y="5334000"/>
            <a:ext cx="990600" cy="0"/>
          </a:xfrm>
          <a:prstGeom prst="line">
            <a:avLst/>
          </a:prstGeom>
          <a:noFill/>
          <a:ln w="9525">
            <a:solidFill>
              <a:schemeClr val="tx1"/>
            </a:solidFill>
            <a:round/>
            <a:headEnd/>
            <a:tailEnd type="triangle" w="med" len="med"/>
          </a:ln>
          <a:effectLst/>
        </p:spPr>
        <p:txBody>
          <a:bodyPr wrap="none" anchor="ctr"/>
          <a:lstStyle/>
          <a:p>
            <a:endParaRPr lang="ar-SA"/>
          </a:p>
        </p:txBody>
      </p:sp>
      <p:sp>
        <p:nvSpPr>
          <p:cNvPr id="180239" name="Line 15"/>
          <p:cNvSpPr>
            <a:spLocks noChangeShapeType="1"/>
          </p:cNvSpPr>
          <p:nvPr/>
        </p:nvSpPr>
        <p:spPr bwMode="auto">
          <a:xfrm>
            <a:off x="2133600" y="5334000"/>
            <a:ext cx="990600" cy="0"/>
          </a:xfrm>
          <a:prstGeom prst="line">
            <a:avLst/>
          </a:prstGeom>
          <a:noFill/>
          <a:ln w="9525">
            <a:solidFill>
              <a:schemeClr val="tx1"/>
            </a:solidFill>
            <a:round/>
            <a:headEnd/>
            <a:tailEnd type="triangle" w="med" len="med"/>
          </a:ln>
          <a:effectLst/>
        </p:spPr>
        <p:txBody>
          <a:bodyPr wrap="none" anchor="ctr"/>
          <a:lstStyle/>
          <a:p>
            <a:endParaRPr lang="ar-SA"/>
          </a:p>
        </p:txBody>
      </p:sp>
      <p:sp>
        <p:nvSpPr>
          <p:cNvPr id="180240" name="AutoShape 16">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p:txBody>
          <a:bodyPr/>
          <a:lstStyle/>
          <a:p>
            <a:pPr marL="609600" indent="-609600">
              <a:lnSpc>
                <a:spcPct val="90000"/>
              </a:lnSpc>
              <a:buFont typeface="Wingdings" pitchFamily="2" charset="2"/>
              <a:buNone/>
            </a:pPr>
            <a:r>
              <a:rPr lang="en-US" sz="2400" b="1" u="sng">
                <a:solidFill>
                  <a:srgbClr val="FFFF00"/>
                </a:solidFill>
              </a:rPr>
              <a:t>but</a:t>
            </a:r>
            <a:r>
              <a:rPr lang="en-US" sz="2400"/>
              <a:t>:     </a:t>
            </a:r>
            <a:r>
              <a:rPr lang="ar-SA" sz="2400"/>
              <a:t> </a:t>
            </a:r>
            <a:r>
              <a:rPr lang="ar-SA" sz="2000" b="1">
                <a:solidFill>
                  <a:srgbClr val="CC3300"/>
                </a:solidFill>
              </a:rPr>
              <a:t>لكن</a:t>
            </a:r>
            <a:r>
              <a:rPr lang="ar-SA" sz="2000"/>
              <a:t> :تربط جملتين عن  شيئين مختلفين أو متناقضين</a:t>
            </a:r>
            <a:endParaRPr lang="en-US" sz="2000"/>
          </a:p>
          <a:p>
            <a:pPr marL="609600" indent="-609600">
              <a:lnSpc>
                <a:spcPct val="90000"/>
              </a:lnSpc>
              <a:buFont typeface="Wingdings" pitchFamily="2" charset="2"/>
              <a:buNone/>
            </a:pPr>
            <a:r>
              <a:rPr lang="en-US" sz="2400"/>
              <a:t>Khaled is rich.   He is unhappy.</a:t>
            </a:r>
          </a:p>
          <a:p>
            <a:pPr marL="609600" indent="-609600" algn="r">
              <a:lnSpc>
                <a:spcPct val="90000"/>
              </a:lnSpc>
              <a:buFont typeface="Wingdings" pitchFamily="2" charset="2"/>
              <a:buNone/>
            </a:pPr>
            <a:r>
              <a:rPr lang="ar-SA" sz="2000"/>
              <a:t>يمكن ربط الجملتين لنكون جملة واحدة:</a:t>
            </a:r>
          </a:p>
          <a:p>
            <a:pPr marL="609600" indent="-609600">
              <a:lnSpc>
                <a:spcPct val="90000"/>
              </a:lnSpc>
              <a:buFont typeface="Wingdings" pitchFamily="2" charset="2"/>
              <a:buNone/>
            </a:pPr>
            <a:r>
              <a:rPr lang="en-US" sz="2400"/>
              <a:t>Khaled is rich </a:t>
            </a:r>
            <a:r>
              <a:rPr lang="en-US" sz="2400">
                <a:solidFill>
                  <a:srgbClr val="FFFF00"/>
                </a:solidFill>
              </a:rPr>
              <a:t>but</a:t>
            </a:r>
            <a:r>
              <a:rPr lang="en-US" sz="2400"/>
              <a:t> he is unhappy.</a:t>
            </a:r>
          </a:p>
          <a:p>
            <a:pPr marL="609600" indent="-609600">
              <a:lnSpc>
                <a:spcPct val="90000"/>
              </a:lnSpc>
            </a:pPr>
            <a:endParaRPr lang="ar-SA" sz="2400" u="sng">
              <a:solidFill>
                <a:srgbClr val="CC3300"/>
              </a:solidFill>
            </a:endParaRPr>
          </a:p>
          <a:p>
            <a:pPr marL="609600" indent="-609600">
              <a:lnSpc>
                <a:spcPct val="90000"/>
              </a:lnSpc>
            </a:pPr>
            <a:endParaRPr lang="ar-SA" sz="2400" u="sng">
              <a:solidFill>
                <a:srgbClr val="CC3300"/>
              </a:solidFill>
            </a:endParaRPr>
          </a:p>
          <a:p>
            <a:pPr marL="609600" indent="-609600">
              <a:lnSpc>
                <a:spcPct val="90000"/>
              </a:lnSpc>
              <a:buFont typeface="Wingdings" pitchFamily="2" charset="2"/>
              <a:buNone/>
            </a:pPr>
            <a:r>
              <a:rPr lang="en-US" sz="2400" b="1" u="sng">
                <a:solidFill>
                  <a:srgbClr val="FFFF00"/>
                </a:solidFill>
              </a:rPr>
              <a:t>or</a:t>
            </a:r>
            <a:r>
              <a:rPr lang="en-US" sz="2400"/>
              <a:t>:                            </a:t>
            </a:r>
            <a:r>
              <a:rPr lang="ar-SA" sz="2000" b="1">
                <a:solidFill>
                  <a:srgbClr val="CC3300"/>
                </a:solidFill>
              </a:rPr>
              <a:t>أو</a:t>
            </a:r>
            <a:r>
              <a:rPr lang="ar-SA" sz="2000"/>
              <a:t> :تربط جملتين يكون فيهما خيار</a:t>
            </a:r>
            <a:endParaRPr lang="en-US" sz="2000"/>
          </a:p>
          <a:p>
            <a:pPr marL="609600" indent="-609600">
              <a:lnSpc>
                <a:spcPct val="90000"/>
              </a:lnSpc>
              <a:buFont typeface="Wingdings" pitchFamily="2" charset="2"/>
              <a:buNone/>
            </a:pPr>
            <a:r>
              <a:rPr lang="en-US" sz="2400"/>
              <a:t>We can play football.   We can watch TV.</a:t>
            </a:r>
          </a:p>
          <a:p>
            <a:pPr marL="609600" indent="-609600" algn="r">
              <a:lnSpc>
                <a:spcPct val="90000"/>
              </a:lnSpc>
              <a:buFont typeface="Wingdings" pitchFamily="2" charset="2"/>
              <a:buNone/>
            </a:pPr>
            <a:r>
              <a:rPr lang="ar-SA" sz="2000"/>
              <a:t>يمكن ربط الجملتين لنكون جملة واحدة :</a:t>
            </a:r>
          </a:p>
          <a:p>
            <a:pPr marL="609600" indent="-609600">
              <a:lnSpc>
                <a:spcPct val="90000"/>
              </a:lnSpc>
              <a:buFont typeface="Wingdings" pitchFamily="2" charset="2"/>
              <a:buNone/>
            </a:pPr>
            <a:r>
              <a:rPr lang="en-US" sz="2400"/>
              <a:t>We can play football </a:t>
            </a:r>
            <a:r>
              <a:rPr lang="en-US" sz="2400">
                <a:solidFill>
                  <a:srgbClr val="FFFF00"/>
                </a:solidFill>
              </a:rPr>
              <a:t>or</a:t>
            </a:r>
            <a:r>
              <a:rPr lang="en-US" sz="2400"/>
              <a:t> we can watch TV.</a:t>
            </a:r>
          </a:p>
          <a:p>
            <a:pPr marL="609600" indent="-609600">
              <a:lnSpc>
                <a:spcPct val="90000"/>
              </a:lnSpc>
              <a:buFont typeface="Wingdings" pitchFamily="2" charset="2"/>
              <a:buNone/>
            </a:pPr>
            <a:endParaRPr lang="en-US" sz="2400"/>
          </a:p>
        </p:txBody>
      </p:sp>
      <p:sp>
        <p:nvSpPr>
          <p:cNvPr id="16386" name="Rectangle 2"/>
          <p:cNvSpPr>
            <a:spLocks noGrp="1" noChangeArrowheads="1"/>
          </p:cNvSpPr>
          <p:nvPr>
            <p:ph type="title"/>
          </p:nvPr>
        </p:nvSpPr>
        <p:spPr/>
        <p:txBody>
          <a:bodyPr/>
          <a:lstStyle/>
          <a:p>
            <a:pPr algn="ctr"/>
            <a:r>
              <a:rPr lang="en-US" sz="3600">
                <a:solidFill>
                  <a:srgbClr val="FFFF00"/>
                </a:solidFill>
              </a:rPr>
              <a:t>Compound Sentences</a:t>
            </a:r>
            <a:br>
              <a:rPr lang="en-US" sz="3600">
                <a:solidFill>
                  <a:srgbClr val="FFFF00"/>
                </a:solidFill>
              </a:rPr>
            </a:br>
            <a:r>
              <a:rPr lang="ar-SA" sz="3600">
                <a:solidFill>
                  <a:srgbClr val="FFFF00"/>
                </a:solidFill>
              </a:rPr>
              <a:t>جمل مركبة</a:t>
            </a:r>
            <a:endParaRPr lang="en-US" sz="3600">
              <a:solidFill>
                <a:srgbClr val="FFFF00"/>
              </a:solidFill>
            </a:endParaRPr>
          </a:p>
        </p:txBody>
      </p:sp>
      <p:grpSp>
        <p:nvGrpSpPr>
          <p:cNvPr id="16388" name="Group 4"/>
          <p:cNvGrpSpPr>
            <a:grpSpLocks/>
          </p:cNvGrpSpPr>
          <p:nvPr/>
        </p:nvGrpSpPr>
        <p:grpSpPr bwMode="auto">
          <a:xfrm>
            <a:off x="3657600" y="6248400"/>
            <a:ext cx="2514600" cy="381000"/>
            <a:chOff x="2304" y="3936"/>
            <a:chExt cx="1584" cy="240"/>
          </a:xfrm>
        </p:grpSpPr>
        <p:sp>
          <p:nvSpPr>
            <p:cNvPr id="16389"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6390"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6391"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6392" name="AutoShape 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p:txBody>
          <a:bodyPr/>
          <a:lstStyle/>
          <a:p>
            <a:pPr algn="ctr"/>
            <a:r>
              <a:rPr lang="en-US" sz="3600">
                <a:solidFill>
                  <a:srgbClr val="FFFF00"/>
                </a:solidFill>
              </a:rPr>
              <a:t>Adverbs</a:t>
            </a:r>
            <a:r>
              <a:rPr lang="ar-SA" sz="3600">
                <a:solidFill>
                  <a:srgbClr val="FFFF00"/>
                </a:solidFill>
              </a:rPr>
              <a:t>الظروف </a:t>
            </a:r>
            <a:r>
              <a:rPr lang="ar-SA" sz="3600">
                <a:solidFill>
                  <a:srgbClr val="FFFF00"/>
                </a:solidFill>
                <a:cs typeface="Arial" pitchFamily="34" charset="0"/>
              </a:rPr>
              <a:t>[</a:t>
            </a:r>
            <a:r>
              <a:rPr lang="ar-SA" sz="3600">
                <a:solidFill>
                  <a:srgbClr val="FFFF00"/>
                </a:solidFill>
              </a:rPr>
              <a:t>الأحوال</a:t>
            </a:r>
            <a:r>
              <a:rPr lang="ar-SA" sz="3600">
                <a:solidFill>
                  <a:srgbClr val="FFFF00"/>
                </a:solidFill>
                <a:cs typeface="Arial" pitchFamily="34" charset="0"/>
              </a:rPr>
              <a:t>]</a:t>
            </a:r>
            <a:r>
              <a:rPr lang="ar-SA" sz="3600">
                <a:solidFill>
                  <a:srgbClr val="FFFF00"/>
                </a:solidFill>
              </a:rPr>
              <a:t>     </a:t>
            </a:r>
            <a:endParaRPr lang="en-US" sz="3600"/>
          </a:p>
        </p:txBody>
      </p:sp>
      <p:sp>
        <p:nvSpPr>
          <p:cNvPr id="181251" name="Rectangle 3"/>
          <p:cNvSpPr>
            <a:spLocks noGrp="1" noChangeArrowheads="1"/>
          </p:cNvSpPr>
          <p:nvPr>
            <p:ph type="body" sz="half" idx="1"/>
          </p:nvPr>
        </p:nvSpPr>
        <p:spPr>
          <a:xfrm>
            <a:off x="1143000" y="2133600"/>
            <a:ext cx="7696200" cy="3810000"/>
          </a:xfrm>
        </p:spPr>
        <p:txBody>
          <a:bodyPr/>
          <a:lstStyle/>
          <a:p>
            <a:pPr marL="533400" indent="-533400" algn="ctr">
              <a:lnSpc>
                <a:spcPct val="90000"/>
              </a:lnSpc>
              <a:buFontTx/>
              <a:buNone/>
            </a:pPr>
            <a:r>
              <a:rPr lang="en-US" sz="2000">
                <a:effectLst/>
              </a:rPr>
              <a:t>There are many kinds of adverbs:</a:t>
            </a:r>
          </a:p>
          <a:p>
            <a:pPr marL="533400" indent="-533400" algn="ctr">
              <a:lnSpc>
                <a:spcPct val="90000"/>
              </a:lnSpc>
              <a:buFontTx/>
              <a:buNone/>
            </a:pPr>
            <a:r>
              <a:rPr lang="ar-SA" sz="2000" b="1">
                <a:effectLst/>
              </a:rPr>
              <a:t>هناك عدة أنواع من الظروف:</a:t>
            </a:r>
          </a:p>
          <a:p>
            <a:pPr marL="533400" indent="-533400" algn="r">
              <a:lnSpc>
                <a:spcPct val="90000"/>
              </a:lnSpc>
              <a:buFontTx/>
              <a:buNone/>
            </a:pPr>
            <a:endParaRPr lang="ar-SA" sz="500">
              <a:effectLst/>
            </a:endParaRPr>
          </a:p>
          <a:p>
            <a:pPr marL="533400" indent="-533400" algn="r">
              <a:lnSpc>
                <a:spcPct val="90000"/>
              </a:lnSpc>
              <a:buFontTx/>
              <a:buNone/>
            </a:pPr>
            <a:endParaRPr lang="ar-SA" sz="1400">
              <a:effectLst/>
            </a:endParaRPr>
          </a:p>
          <a:p>
            <a:pPr marL="533400" indent="-533400">
              <a:lnSpc>
                <a:spcPct val="90000"/>
              </a:lnSpc>
              <a:buFontTx/>
              <a:buNone/>
            </a:pPr>
            <a:r>
              <a:rPr lang="ar-SA" sz="1400">
                <a:effectLst/>
              </a:rPr>
              <a:t>1</a:t>
            </a:r>
            <a:r>
              <a:rPr lang="en-US" sz="1400">
                <a:effectLst/>
              </a:rPr>
              <a:t>. </a:t>
            </a:r>
            <a:r>
              <a:rPr lang="en-US" sz="1400" b="1">
                <a:solidFill>
                  <a:srgbClr val="FFFF00"/>
                </a:solidFill>
                <a:effectLst/>
              </a:rPr>
              <a:t>Adverbs of manner:</a:t>
            </a:r>
            <a:r>
              <a:rPr lang="en-US" sz="1400">
                <a:effectLst/>
              </a:rPr>
              <a:t> express how an action was done.</a:t>
            </a:r>
          </a:p>
          <a:p>
            <a:pPr marL="533400" indent="-533400" algn="r">
              <a:lnSpc>
                <a:spcPct val="90000"/>
              </a:lnSpc>
              <a:buFontTx/>
              <a:buNone/>
            </a:pPr>
            <a:r>
              <a:rPr lang="ar-SA" sz="1400" b="1">
                <a:solidFill>
                  <a:srgbClr val="FFFF00"/>
                </a:solidFill>
                <a:effectLst/>
              </a:rPr>
              <a:t>الظروف الدالة على السلوك</a:t>
            </a:r>
            <a:r>
              <a:rPr lang="ar-SA" sz="1400">
                <a:effectLst/>
              </a:rPr>
              <a:t> :الظروف التي تعبر عن كيفية وقوع الحدث. </a:t>
            </a:r>
            <a:endParaRPr lang="en-US" sz="1400">
              <a:effectLst/>
            </a:endParaRPr>
          </a:p>
          <a:p>
            <a:pPr marL="533400" indent="-533400">
              <a:lnSpc>
                <a:spcPct val="90000"/>
              </a:lnSpc>
              <a:buFontTx/>
              <a:buChar char="•"/>
            </a:pPr>
            <a:endParaRPr lang="ar-SA" sz="1400">
              <a:effectLst/>
            </a:endParaRPr>
          </a:p>
          <a:p>
            <a:pPr marL="533400" indent="-533400">
              <a:lnSpc>
                <a:spcPct val="90000"/>
              </a:lnSpc>
              <a:buFontTx/>
              <a:buChar char="•"/>
            </a:pPr>
            <a:r>
              <a:rPr lang="en-US" sz="1400">
                <a:effectLst/>
              </a:rPr>
              <a:t>I closed the window </a:t>
            </a:r>
            <a:r>
              <a:rPr lang="en-US" sz="1400">
                <a:solidFill>
                  <a:srgbClr val="CC3300"/>
                </a:solidFill>
                <a:effectLst/>
              </a:rPr>
              <a:t>carefully</a:t>
            </a:r>
            <a:r>
              <a:rPr lang="en-US" sz="1400">
                <a:effectLst/>
              </a:rPr>
              <a:t>.</a:t>
            </a:r>
          </a:p>
          <a:p>
            <a:pPr marL="533400" indent="-533400">
              <a:lnSpc>
                <a:spcPct val="90000"/>
              </a:lnSpc>
              <a:buFontTx/>
              <a:buChar char="•"/>
            </a:pPr>
            <a:r>
              <a:rPr lang="en-US" sz="1400">
                <a:effectLst/>
              </a:rPr>
              <a:t>The soldier fought </a:t>
            </a:r>
            <a:r>
              <a:rPr lang="en-US" sz="1400">
                <a:solidFill>
                  <a:srgbClr val="CC3300"/>
                </a:solidFill>
                <a:effectLst/>
              </a:rPr>
              <a:t>bravely</a:t>
            </a:r>
            <a:r>
              <a:rPr lang="en-US" sz="1400">
                <a:effectLst/>
              </a:rPr>
              <a:t>.</a:t>
            </a:r>
            <a:endParaRPr lang="en-US" sz="1400">
              <a:solidFill>
                <a:srgbClr val="CC3300"/>
              </a:solidFill>
              <a:effectLst/>
            </a:endParaRPr>
          </a:p>
          <a:p>
            <a:pPr marL="533400" indent="-533400">
              <a:lnSpc>
                <a:spcPct val="90000"/>
              </a:lnSpc>
              <a:buFontTx/>
              <a:buNone/>
            </a:pPr>
            <a:endParaRPr lang="en-US" sz="1400">
              <a:effectLst/>
            </a:endParaRPr>
          </a:p>
          <a:p>
            <a:pPr marL="533400" indent="-533400">
              <a:lnSpc>
                <a:spcPct val="90000"/>
              </a:lnSpc>
              <a:buFontTx/>
              <a:buNone/>
            </a:pPr>
            <a:r>
              <a:rPr lang="en-US" sz="1400">
                <a:effectLst/>
              </a:rPr>
              <a:t>2. </a:t>
            </a:r>
            <a:r>
              <a:rPr lang="en-US" sz="1400" b="1">
                <a:solidFill>
                  <a:srgbClr val="FFFF00"/>
                </a:solidFill>
                <a:effectLst/>
              </a:rPr>
              <a:t>Adverbs of time</a:t>
            </a:r>
            <a:r>
              <a:rPr lang="ar-SA" sz="1400" b="1">
                <a:solidFill>
                  <a:srgbClr val="FFFF00"/>
                </a:solidFill>
                <a:effectLst/>
              </a:rPr>
              <a:t>:</a:t>
            </a:r>
            <a:r>
              <a:rPr lang="en-US" sz="1400">
                <a:effectLst/>
              </a:rPr>
              <a:t> express the time when an action is or was done.</a:t>
            </a:r>
          </a:p>
          <a:p>
            <a:pPr marL="533400" indent="-533400" algn="r">
              <a:lnSpc>
                <a:spcPct val="90000"/>
              </a:lnSpc>
              <a:buFontTx/>
              <a:buNone/>
            </a:pPr>
            <a:r>
              <a:rPr lang="ar-SA" sz="1400" b="1">
                <a:solidFill>
                  <a:srgbClr val="FFFF00"/>
                </a:solidFill>
                <a:effectLst/>
              </a:rPr>
              <a:t>ظروف الزمان</a:t>
            </a:r>
            <a:r>
              <a:rPr lang="ar-SA" sz="1400">
                <a:effectLst/>
              </a:rPr>
              <a:t> :الظروف التي تعبر عن كيفية زمن حدوث الفعل.</a:t>
            </a:r>
            <a:endParaRPr lang="en-US" sz="1400">
              <a:effectLst/>
            </a:endParaRPr>
          </a:p>
          <a:p>
            <a:pPr marL="533400" indent="-533400" algn="r">
              <a:lnSpc>
                <a:spcPct val="90000"/>
              </a:lnSpc>
              <a:buFontTx/>
              <a:buNone/>
            </a:pPr>
            <a:r>
              <a:rPr lang="ar-SA" sz="2000">
                <a:effectLst/>
              </a:rPr>
              <a:t>       </a:t>
            </a:r>
            <a:endParaRPr lang="ar-SA" sz="1400">
              <a:effectLst/>
            </a:endParaRPr>
          </a:p>
          <a:p>
            <a:pPr marL="533400" indent="-533400">
              <a:lnSpc>
                <a:spcPct val="90000"/>
              </a:lnSpc>
              <a:buFontTx/>
              <a:buChar char="•"/>
            </a:pPr>
            <a:r>
              <a:rPr lang="en-US" sz="1400">
                <a:effectLst/>
              </a:rPr>
              <a:t>I’m going to leave for Cairo </a:t>
            </a:r>
            <a:r>
              <a:rPr lang="en-US" sz="1400">
                <a:solidFill>
                  <a:srgbClr val="CC3300"/>
                </a:solidFill>
                <a:effectLst/>
              </a:rPr>
              <a:t>tomorrow</a:t>
            </a:r>
            <a:r>
              <a:rPr lang="en-US" sz="1400">
                <a:effectLst/>
              </a:rPr>
              <a:t>.</a:t>
            </a:r>
          </a:p>
          <a:p>
            <a:pPr marL="533400" indent="-533400">
              <a:lnSpc>
                <a:spcPct val="90000"/>
              </a:lnSpc>
              <a:buFontTx/>
              <a:buChar char="•"/>
            </a:pPr>
            <a:r>
              <a:rPr lang="en-US" sz="1400">
                <a:effectLst/>
              </a:rPr>
              <a:t>What’s going to happen </a:t>
            </a:r>
            <a:r>
              <a:rPr lang="en-US" sz="1400">
                <a:solidFill>
                  <a:srgbClr val="CC3300"/>
                </a:solidFill>
                <a:effectLst/>
              </a:rPr>
              <a:t>next</a:t>
            </a:r>
            <a:r>
              <a:rPr lang="en-US" sz="1400">
                <a:effectLst/>
              </a:rPr>
              <a:t>?</a:t>
            </a:r>
            <a:endParaRPr lang="en-US" sz="1400">
              <a:solidFill>
                <a:srgbClr val="CC3300"/>
              </a:solidFill>
              <a:effectLst/>
            </a:endParaRPr>
          </a:p>
          <a:p>
            <a:pPr marL="533400" indent="-533400">
              <a:lnSpc>
                <a:spcPct val="90000"/>
              </a:lnSpc>
              <a:buFontTx/>
              <a:buChar char="•"/>
            </a:pPr>
            <a:endParaRPr lang="ar-SA" sz="2000">
              <a:effectLst/>
            </a:endParaRPr>
          </a:p>
          <a:p>
            <a:pPr marL="533400" indent="-533400" algn="r">
              <a:lnSpc>
                <a:spcPct val="90000"/>
              </a:lnSpc>
              <a:buFontTx/>
              <a:buNone/>
            </a:pPr>
            <a:endParaRPr lang="ar-SA" sz="2000">
              <a:effectLst/>
            </a:endParaRPr>
          </a:p>
          <a:p>
            <a:pPr marL="533400" indent="-533400">
              <a:lnSpc>
                <a:spcPct val="90000"/>
              </a:lnSpc>
              <a:buFont typeface="Wingdings" pitchFamily="2" charset="2"/>
              <a:buNone/>
            </a:pPr>
            <a:endParaRPr lang="en-US" sz="2000">
              <a:effectLst/>
            </a:endParaRPr>
          </a:p>
        </p:txBody>
      </p:sp>
      <p:grpSp>
        <p:nvGrpSpPr>
          <p:cNvPr id="181253" name="Group 5"/>
          <p:cNvGrpSpPr>
            <a:grpSpLocks/>
          </p:cNvGrpSpPr>
          <p:nvPr/>
        </p:nvGrpSpPr>
        <p:grpSpPr bwMode="auto">
          <a:xfrm>
            <a:off x="3657600" y="6248400"/>
            <a:ext cx="2514600" cy="381000"/>
            <a:chOff x="2304" y="3936"/>
            <a:chExt cx="1584" cy="240"/>
          </a:xfrm>
        </p:grpSpPr>
        <p:sp>
          <p:nvSpPr>
            <p:cNvPr id="181254" name="AutoShape 6">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81255" name="AutoShape 7">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81256" name="AutoShape 8">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81258" name="AutoShape 10">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p:txBody>
          <a:bodyPr/>
          <a:lstStyle/>
          <a:p>
            <a:pPr algn="ctr"/>
            <a:r>
              <a:rPr lang="en-US" sz="3600">
                <a:solidFill>
                  <a:srgbClr val="FFFF00"/>
                </a:solidFill>
              </a:rPr>
              <a:t>Adverbs</a:t>
            </a:r>
            <a:r>
              <a:rPr lang="ar-SA" sz="3600">
                <a:solidFill>
                  <a:srgbClr val="FFFF00"/>
                </a:solidFill>
              </a:rPr>
              <a:t>الظروف </a:t>
            </a:r>
            <a:r>
              <a:rPr lang="ar-SA" sz="3600">
                <a:solidFill>
                  <a:srgbClr val="FFFF00"/>
                </a:solidFill>
                <a:cs typeface="Arial" pitchFamily="34" charset="0"/>
              </a:rPr>
              <a:t>[</a:t>
            </a:r>
            <a:r>
              <a:rPr lang="ar-SA" sz="3600">
                <a:solidFill>
                  <a:srgbClr val="FFFF00"/>
                </a:solidFill>
              </a:rPr>
              <a:t>الأحوال</a:t>
            </a:r>
            <a:r>
              <a:rPr lang="ar-SA" sz="3600">
                <a:solidFill>
                  <a:srgbClr val="FFFF00"/>
                </a:solidFill>
                <a:cs typeface="Arial" pitchFamily="34" charset="0"/>
              </a:rPr>
              <a:t>]</a:t>
            </a:r>
            <a:r>
              <a:rPr lang="ar-SA" sz="3600">
                <a:solidFill>
                  <a:srgbClr val="FFFF00"/>
                </a:solidFill>
              </a:rPr>
              <a:t>     </a:t>
            </a:r>
            <a:endParaRPr lang="en-US" sz="3600"/>
          </a:p>
        </p:txBody>
      </p:sp>
      <p:sp>
        <p:nvSpPr>
          <p:cNvPr id="183299" name="Rectangle 3"/>
          <p:cNvSpPr>
            <a:spLocks noGrp="1" noChangeArrowheads="1"/>
          </p:cNvSpPr>
          <p:nvPr>
            <p:ph type="body" sz="half" idx="1"/>
          </p:nvPr>
        </p:nvSpPr>
        <p:spPr>
          <a:xfrm>
            <a:off x="1143000" y="2133600"/>
            <a:ext cx="7696200" cy="4038600"/>
          </a:xfrm>
        </p:spPr>
        <p:txBody>
          <a:bodyPr/>
          <a:lstStyle/>
          <a:p>
            <a:pPr marL="533400" indent="-533400">
              <a:buFontTx/>
              <a:buNone/>
            </a:pPr>
            <a:r>
              <a:rPr lang="en-US" sz="1600">
                <a:effectLst/>
              </a:rPr>
              <a:t>3. </a:t>
            </a:r>
            <a:r>
              <a:rPr lang="en-US" sz="1400" b="1">
                <a:solidFill>
                  <a:srgbClr val="FFFF00"/>
                </a:solidFill>
                <a:effectLst/>
              </a:rPr>
              <a:t>Adverbs of place:</a:t>
            </a:r>
            <a:r>
              <a:rPr lang="en-US" sz="1400">
                <a:effectLst/>
              </a:rPr>
              <a:t> express when an action is done.</a:t>
            </a:r>
          </a:p>
          <a:p>
            <a:pPr marL="533400" indent="-533400" algn="r">
              <a:buFontTx/>
              <a:buNone/>
            </a:pPr>
            <a:r>
              <a:rPr lang="ar-SA" sz="1400" b="1">
                <a:solidFill>
                  <a:srgbClr val="FFFF00"/>
                </a:solidFill>
                <a:effectLst/>
              </a:rPr>
              <a:t>ظروف </a:t>
            </a:r>
            <a:r>
              <a:rPr lang="ar-SA" sz="1400" b="1">
                <a:solidFill>
                  <a:srgbClr val="FFFF00"/>
                </a:solidFill>
                <a:effectLst/>
                <a:cs typeface="Tahoma" pitchFamily="34" charset="0"/>
              </a:rPr>
              <a:t>المكان</a:t>
            </a:r>
            <a:r>
              <a:rPr lang="ar-SA" sz="1400">
                <a:effectLst/>
              </a:rPr>
              <a:t> :الظروف التي تعبر عن مكان وقوع الحدث. </a:t>
            </a:r>
            <a:endParaRPr lang="en-US" sz="1400">
              <a:effectLst/>
            </a:endParaRPr>
          </a:p>
          <a:p>
            <a:pPr marL="533400" indent="-533400">
              <a:buFontTx/>
              <a:buChar char="•"/>
            </a:pPr>
            <a:endParaRPr lang="ar-SA" sz="1400">
              <a:effectLst/>
            </a:endParaRPr>
          </a:p>
          <a:p>
            <a:pPr marL="533400" indent="-533400">
              <a:buFontTx/>
              <a:buChar char="•"/>
            </a:pPr>
            <a:r>
              <a:rPr lang="en-US" sz="1400">
                <a:effectLst/>
              </a:rPr>
              <a:t>I shall stand </a:t>
            </a:r>
            <a:r>
              <a:rPr lang="en-US" sz="1400">
                <a:solidFill>
                  <a:srgbClr val="CC3300"/>
                </a:solidFill>
                <a:effectLst/>
              </a:rPr>
              <a:t>here</a:t>
            </a:r>
            <a:r>
              <a:rPr lang="en-US" sz="1400">
                <a:effectLst/>
              </a:rPr>
              <a:t>.</a:t>
            </a:r>
          </a:p>
          <a:p>
            <a:pPr marL="533400" indent="-533400">
              <a:buFontTx/>
              <a:buChar char="•"/>
            </a:pPr>
            <a:r>
              <a:rPr lang="en-US" sz="1400">
                <a:effectLst/>
              </a:rPr>
              <a:t>I’ve looked </a:t>
            </a:r>
            <a:r>
              <a:rPr lang="en-US" sz="1400">
                <a:solidFill>
                  <a:srgbClr val="CC3300"/>
                </a:solidFill>
                <a:effectLst/>
              </a:rPr>
              <a:t>everywhere </a:t>
            </a:r>
            <a:r>
              <a:rPr lang="en-US" sz="1400">
                <a:effectLst/>
              </a:rPr>
              <a:t>for my lost pen.</a:t>
            </a:r>
            <a:endParaRPr lang="en-US" sz="1400">
              <a:solidFill>
                <a:srgbClr val="CC3300"/>
              </a:solidFill>
              <a:effectLst/>
            </a:endParaRPr>
          </a:p>
          <a:p>
            <a:pPr marL="533400" indent="-533400">
              <a:buFontTx/>
              <a:buNone/>
            </a:pPr>
            <a:endParaRPr lang="en-US" sz="1200">
              <a:effectLst/>
            </a:endParaRPr>
          </a:p>
          <a:p>
            <a:pPr marL="533400" indent="-533400">
              <a:buFontTx/>
              <a:buNone/>
            </a:pPr>
            <a:r>
              <a:rPr lang="en-US" sz="1400">
                <a:effectLst/>
              </a:rPr>
              <a:t>Some words that end in       can be both adjectives or adverbs.  Most of them refer to time.</a:t>
            </a:r>
          </a:p>
          <a:p>
            <a:pPr marL="533400" indent="-533400" algn="r">
              <a:buFontTx/>
              <a:buNone/>
            </a:pPr>
            <a:r>
              <a:rPr lang="ar-SA" sz="1400">
                <a:effectLst/>
              </a:rPr>
              <a:t>بعض الكلمات التي تنتهي بـ        من الممكن أن تكون ظروف أو صفات.  معظم هذه الكلمات تدل على الوقت.    مثل:</a:t>
            </a:r>
            <a:endParaRPr lang="en-US" sz="1400">
              <a:effectLst/>
            </a:endParaRPr>
          </a:p>
          <a:p>
            <a:pPr marL="533400" indent="-533400">
              <a:buFontTx/>
              <a:buNone/>
            </a:pPr>
            <a:endParaRPr lang="ar-SA" sz="1400">
              <a:effectLst/>
            </a:endParaRPr>
          </a:p>
          <a:p>
            <a:pPr marL="533400" indent="-533400">
              <a:buFontTx/>
              <a:buChar char="•"/>
            </a:pPr>
            <a:endParaRPr lang="en-US" sz="1400">
              <a:effectLst/>
            </a:endParaRPr>
          </a:p>
          <a:p>
            <a:pPr marL="533400" indent="-533400">
              <a:buFontTx/>
              <a:buChar char="•"/>
            </a:pPr>
            <a:endParaRPr lang="en-US" sz="1400">
              <a:effectLst/>
            </a:endParaRPr>
          </a:p>
          <a:p>
            <a:pPr marL="533400" indent="-533400">
              <a:buFontTx/>
              <a:buChar char="•"/>
            </a:pPr>
            <a:endParaRPr lang="ar-SA" sz="1400">
              <a:effectLst/>
            </a:endParaRPr>
          </a:p>
          <a:p>
            <a:pPr marL="533400" indent="-533400">
              <a:buFontTx/>
              <a:buChar char="•"/>
            </a:pPr>
            <a:r>
              <a:rPr lang="en-US" sz="1400">
                <a:effectLst/>
              </a:rPr>
              <a:t>A </a:t>
            </a:r>
            <a:r>
              <a:rPr lang="en-US" sz="1400">
                <a:solidFill>
                  <a:srgbClr val="CC3300"/>
                </a:solidFill>
                <a:effectLst/>
              </a:rPr>
              <a:t>daily</a:t>
            </a:r>
            <a:r>
              <a:rPr lang="en-US" sz="1400">
                <a:effectLst/>
              </a:rPr>
              <a:t> newspaper is published </a:t>
            </a:r>
            <a:r>
              <a:rPr lang="en-US" sz="1400">
                <a:solidFill>
                  <a:srgbClr val="CC3300"/>
                </a:solidFill>
                <a:effectLst/>
              </a:rPr>
              <a:t>daily</a:t>
            </a:r>
            <a:r>
              <a:rPr lang="en-US" sz="1400">
                <a:effectLst/>
              </a:rPr>
              <a:t>.</a:t>
            </a:r>
          </a:p>
          <a:p>
            <a:pPr marL="533400" indent="-533400">
              <a:buFontTx/>
              <a:buChar char="•"/>
            </a:pPr>
            <a:r>
              <a:rPr lang="en-US" sz="1400">
                <a:effectLst/>
              </a:rPr>
              <a:t>We get up </a:t>
            </a:r>
            <a:r>
              <a:rPr lang="en-US" sz="1400">
                <a:solidFill>
                  <a:srgbClr val="CC3300"/>
                </a:solidFill>
                <a:effectLst/>
              </a:rPr>
              <a:t>early </a:t>
            </a:r>
            <a:r>
              <a:rPr lang="en-US" sz="1400">
                <a:effectLst/>
              </a:rPr>
              <a:t>to catch an </a:t>
            </a:r>
            <a:r>
              <a:rPr lang="en-US" sz="1400">
                <a:solidFill>
                  <a:srgbClr val="CC3300"/>
                </a:solidFill>
                <a:effectLst/>
              </a:rPr>
              <a:t>early</a:t>
            </a:r>
            <a:r>
              <a:rPr lang="en-US" sz="1400">
                <a:effectLst/>
              </a:rPr>
              <a:t> train.</a:t>
            </a:r>
            <a:endParaRPr lang="en-US" sz="1400">
              <a:solidFill>
                <a:srgbClr val="CC3300"/>
              </a:solidFill>
              <a:effectLst/>
            </a:endParaRPr>
          </a:p>
          <a:p>
            <a:pPr marL="533400" indent="-533400">
              <a:buFontTx/>
              <a:buNone/>
            </a:pPr>
            <a:endParaRPr lang="ar-SA" sz="1400">
              <a:effectLst/>
            </a:endParaRPr>
          </a:p>
          <a:p>
            <a:pPr marL="533400" indent="-533400" algn="r">
              <a:buFontTx/>
              <a:buNone/>
            </a:pPr>
            <a:endParaRPr lang="ar-SA" sz="1400">
              <a:effectLst/>
            </a:endParaRPr>
          </a:p>
          <a:p>
            <a:pPr marL="533400" indent="-533400">
              <a:buFont typeface="Wingdings" pitchFamily="2" charset="2"/>
              <a:buNone/>
            </a:pPr>
            <a:endParaRPr lang="en-US" sz="2800">
              <a:effectLst/>
            </a:endParaRPr>
          </a:p>
        </p:txBody>
      </p:sp>
      <p:graphicFrame>
        <p:nvGraphicFramePr>
          <p:cNvPr id="183328" name="Group 32"/>
          <p:cNvGraphicFramePr>
            <a:graphicFrameLocks noGrp="1"/>
          </p:cNvGraphicFramePr>
          <p:nvPr>
            <p:ph sz="half" idx="2"/>
          </p:nvPr>
        </p:nvGraphicFramePr>
        <p:xfrm>
          <a:off x="2286000" y="4343400"/>
          <a:ext cx="4648200" cy="1031875"/>
        </p:xfrm>
        <a:graphic>
          <a:graphicData uri="http://schemas.openxmlformats.org/drawingml/2006/table">
            <a:tbl>
              <a:tblPr/>
              <a:tblGrid>
                <a:gridCol w="2362200"/>
                <a:gridCol w="2286000"/>
              </a:tblGrid>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daily</a:t>
                      </a: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يومياً                              </a:t>
                      </a: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weekly</a:t>
                      </a: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أسبوعياً                          </a:t>
                      </a: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monthly</a:t>
                      </a: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شهرياً                        </a:t>
                      </a: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yearly</a:t>
                      </a: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سنوياً                           </a:t>
                      </a: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183300" name="Group 4"/>
          <p:cNvGrpSpPr>
            <a:grpSpLocks/>
          </p:cNvGrpSpPr>
          <p:nvPr/>
        </p:nvGrpSpPr>
        <p:grpSpPr bwMode="auto">
          <a:xfrm>
            <a:off x="3657600" y="6248400"/>
            <a:ext cx="2514600" cy="381000"/>
            <a:chOff x="2304" y="3936"/>
            <a:chExt cx="1584" cy="240"/>
          </a:xfrm>
        </p:grpSpPr>
        <p:sp>
          <p:nvSpPr>
            <p:cNvPr id="183301"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83302"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83303"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83304" name="Text Box 8"/>
          <p:cNvSpPr txBox="1">
            <a:spLocks noChangeArrowheads="1"/>
          </p:cNvSpPr>
          <p:nvPr/>
        </p:nvSpPr>
        <p:spPr bwMode="auto">
          <a:xfrm>
            <a:off x="3200400" y="3706813"/>
            <a:ext cx="193675" cy="244475"/>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1600">
                <a:solidFill>
                  <a:srgbClr val="CC3300"/>
                </a:solidFill>
              </a:rPr>
              <a:t>ly</a:t>
            </a:r>
          </a:p>
        </p:txBody>
      </p:sp>
      <p:sp>
        <p:nvSpPr>
          <p:cNvPr id="183305" name="Text Box 9"/>
          <p:cNvSpPr txBox="1">
            <a:spLocks noChangeArrowheads="1"/>
          </p:cNvSpPr>
          <p:nvPr/>
        </p:nvSpPr>
        <p:spPr bwMode="auto">
          <a:xfrm>
            <a:off x="6400800" y="4011613"/>
            <a:ext cx="193675" cy="244475"/>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1600">
                <a:solidFill>
                  <a:srgbClr val="CC3300"/>
                </a:solidFill>
              </a:rPr>
              <a:t>ly</a:t>
            </a:r>
          </a:p>
        </p:txBody>
      </p:sp>
      <p:sp>
        <p:nvSpPr>
          <p:cNvPr id="183329" name="AutoShape 33">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p:txBody>
          <a:bodyPr/>
          <a:lstStyle/>
          <a:p>
            <a:pPr algn="ctr"/>
            <a:r>
              <a:rPr lang="en-US" sz="3600">
                <a:solidFill>
                  <a:srgbClr val="FFFF00"/>
                </a:solidFill>
              </a:rPr>
              <a:t>Adverbs</a:t>
            </a:r>
            <a:r>
              <a:rPr lang="ar-SA" sz="3600">
                <a:solidFill>
                  <a:srgbClr val="FFFF00"/>
                </a:solidFill>
              </a:rPr>
              <a:t>الظروف </a:t>
            </a:r>
            <a:r>
              <a:rPr lang="ar-SA" sz="3600">
                <a:solidFill>
                  <a:srgbClr val="FFFF00"/>
                </a:solidFill>
                <a:cs typeface="Arial" pitchFamily="34" charset="0"/>
              </a:rPr>
              <a:t>[</a:t>
            </a:r>
            <a:r>
              <a:rPr lang="ar-SA" sz="3600">
                <a:solidFill>
                  <a:srgbClr val="FFFF00"/>
                </a:solidFill>
              </a:rPr>
              <a:t>الأحوال</a:t>
            </a:r>
            <a:r>
              <a:rPr lang="ar-SA" sz="3600">
                <a:solidFill>
                  <a:srgbClr val="FFFF00"/>
                </a:solidFill>
                <a:cs typeface="Arial" pitchFamily="34" charset="0"/>
              </a:rPr>
              <a:t>]</a:t>
            </a:r>
            <a:r>
              <a:rPr lang="ar-SA" sz="3600">
                <a:solidFill>
                  <a:srgbClr val="FFFF00"/>
                </a:solidFill>
              </a:rPr>
              <a:t>     </a:t>
            </a:r>
            <a:endParaRPr lang="en-US" sz="3600"/>
          </a:p>
        </p:txBody>
      </p:sp>
      <p:sp>
        <p:nvSpPr>
          <p:cNvPr id="184323" name="Rectangle 3"/>
          <p:cNvSpPr>
            <a:spLocks noGrp="1" noChangeArrowheads="1"/>
          </p:cNvSpPr>
          <p:nvPr>
            <p:ph type="body" sz="half" idx="1"/>
          </p:nvPr>
        </p:nvSpPr>
        <p:spPr>
          <a:xfrm>
            <a:off x="1143000" y="1905000"/>
            <a:ext cx="7696200" cy="4191000"/>
          </a:xfrm>
        </p:spPr>
        <p:txBody>
          <a:bodyPr/>
          <a:lstStyle/>
          <a:p>
            <a:pPr marL="533400" indent="-533400">
              <a:lnSpc>
                <a:spcPct val="90000"/>
              </a:lnSpc>
              <a:buFontTx/>
              <a:buNone/>
            </a:pPr>
            <a:r>
              <a:rPr lang="en-US" sz="1800">
                <a:effectLst/>
              </a:rPr>
              <a:t>4. </a:t>
            </a:r>
            <a:r>
              <a:rPr lang="en-US" sz="1600" b="1">
                <a:solidFill>
                  <a:srgbClr val="FFFF00"/>
                </a:solidFill>
                <a:effectLst/>
              </a:rPr>
              <a:t>Adverbs of frequency</a:t>
            </a:r>
            <a:r>
              <a:rPr lang="ar-SA" sz="1600" b="1">
                <a:solidFill>
                  <a:srgbClr val="FFFF00"/>
                </a:solidFill>
                <a:effectLst/>
              </a:rPr>
              <a:t>:</a:t>
            </a:r>
            <a:r>
              <a:rPr lang="en-US" sz="1600">
                <a:effectLst/>
              </a:rPr>
              <a:t> tell how often we do something.</a:t>
            </a:r>
          </a:p>
          <a:p>
            <a:pPr marL="533400" indent="-533400" algn="r">
              <a:lnSpc>
                <a:spcPct val="90000"/>
              </a:lnSpc>
              <a:buFontTx/>
              <a:buNone/>
            </a:pPr>
            <a:r>
              <a:rPr lang="ar-SA" sz="1600" b="1">
                <a:solidFill>
                  <a:srgbClr val="FFFF00"/>
                </a:solidFill>
                <a:effectLst/>
              </a:rPr>
              <a:t>الظروف الدالة على التكرار</a:t>
            </a:r>
            <a:r>
              <a:rPr lang="ar-SA" sz="1600">
                <a:effectLst/>
              </a:rPr>
              <a:t> :التي تخبرنا عن عدد مرات حدوث الشيء. ومن هذه الظروف:</a:t>
            </a:r>
            <a:r>
              <a:rPr lang="en-US" sz="1600">
                <a:effectLst/>
              </a:rPr>
              <a:t> </a:t>
            </a:r>
          </a:p>
          <a:p>
            <a:pPr marL="533400" indent="-533400" algn="r">
              <a:lnSpc>
                <a:spcPct val="90000"/>
              </a:lnSpc>
              <a:buFontTx/>
              <a:buNone/>
            </a:pPr>
            <a:r>
              <a:rPr lang="ar-SA" sz="2800">
                <a:effectLst/>
              </a:rPr>
              <a:t>       </a:t>
            </a:r>
            <a:endParaRPr lang="ar-SA" sz="1800">
              <a:effectLst/>
            </a:endParaRPr>
          </a:p>
          <a:p>
            <a:pPr marL="533400" indent="-533400">
              <a:lnSpc>
                <a:spcPct val="90000"/>
              </a:lnSpc>
              <a:buFontTx/>
              <a:buNone/>
            </a:pPr>
            <a:endParaRPr lang="en-US" sz="2000" u="sng">
              <a:solidFill>
                <a:srgbClr val="FFFF00"/>
              </a:solidFill>
              <a:effectLst/>
            </a:endParaRPr>
          </a:p>
          <a:p>
            <a:pPr marL="533400" indent="-533400">
              <a:lnSpc>
                <a:spcPct val="90000"/>
              </a:lnSpc>
              <a:buFontTx/>
              <a:buNone/>
            </a:pPr>
            <a:endParaRPr lang="en-US" sz="2000" u="sng">
              <a:solidFill>
                <a:srgbClr val="FFFF00"/>
              </a:solidFill>
              <a:effectLst/>
            </a:endParaRPr>
          </a:p>
          <a:p>
            <a:pPr marL="533400" indent="-533400">
              <a:lnSpc>
                <a:spcPct val="90000"/>
              </a:lnSpc>
              <a:buFontTx/>
              <a:buNone/>
            </a:pPr>
            <a:endParaRPr lang="en-US" sz="2000" u="sng">
              <a:solidFill>
                <a:srgbClr val="FFFF00"/>
              </a:solidFill>
              <a:effectLst/>
            </a:endParaRPr>
          </a:p>
          <a:p>
            <a:pPr marL="533400" indent="-533400">
              <a:lnSpc>
                <a:spcPct val="90000"/>
              </a:lnSpc>
              <a:buFontTx/>
              <a:buNone/>
            </a:pPr>
            <a:endParaRPr lang="en-US" sz="2000" u="sng">
              <a:solidFill>
                <a:srgbClr val="FFFF00"/>
              </a:solidFill>
              <a:effectLst/>
            </a:endParaRPr>
          </a:p>
          <a:p>
            <a:pPr marL="533400" indent="-533400">
              <a:lnSpc>
                <a:spcPct val="90000"/>
              </a:lnSpc>
              <a:buFontTx/>
              <a:buNone/>
            </a:pPr>
            <a:r>
              <a:rPr lang="en-US" sz="1800" u="sng">
                <a:solidFill>
                  <a:srgbClr val="FFFF00"/>
                </a:solidFill>
                <a:effectLst/>
              </a:rPr>
              <a:t>Verb to BE:</a:t>
            </a:r>
            <a:r>
              <a:rPr lang="en-US" sz="1800">
                <a:effectLst/>
              </a:rPr>
              <a:t> </a:t>
            </a:r>
            <a:r>
              <a:rPr lang="ar-SA" sz="1800">
                <a:solidFill>
                  <a:srgbClr val="FFFF00"/>
                </a:solidFill>
                <a:effectLst/>
              </a:rPr>
              <a:t>فعل يكون</a:t>
            </a:r>
            <a:r>
              <a:rPr lang="ar-SA" sz="1800">
                <a:effectLst/>
              </a:rPr>
              <a:t>: يأتي ظرف التكرار بعد الفعل المساعد             </a:t>
            </a:r>
            <a:endParaRPr lang="en-US" sz="1800">
              <a:effectLst/>
            </a:endParaRPr>
          </a:p>
          <a:p>
            <a:pPr marL="533400" indent="-533400">
              <a:lnSpc>
                <a:spcPct val="90000"/>
              </a:lnSpc>
              <a:buFont typeface="Wingdings" pitchFamily="2" charset="2"/>
              <a:buNone/>
            </a:pPr>
            <a:r>
              <a:rPr lang="en-US" sz="1800">
                <a:effectLst/>
              </a:rPr>
              <a:t>Ali is </a:t>
            </a:r>
            <a:r>
              <a:rPr lang="en-US" sz="1800">
                <a:solidFill>
                  <a:srgbClr val="CC3300"/>
                </a:solidFill>
                <a:effectLst/>
              </a:rPr>
              <a:t>always</a:t>
            </a:r>
            <a:r>
              <a:rPr lang="en-US" sz="1800">
                <a:effectLst/>
              </a:rPr>
              <a:t> on time.</a:t>
            </a:r>
          </a:p>
          <a:p>
            <a:pPr marL="533400" indent="-533400">
              <a:lnSpc>
                <a:spcPct val="90000"/>
              </a:lnSpc>
              <a:buFont typeface="Wingdings" pitchFamily="2" charset="2"/>
              <a:buNone/>
            </a:pPr>
            <a:r>
              <a:rPr lang="en-US" sz="1800" u="sng">
                <a:solidFill>
                  <a:srgbClr val="FFFF00"/>
                </a:solidFill>
                <a:effectLst/>
              </a:rPr>
              <a:t>Other Verbs:</a:t>
            </a:r>
            <a:r>
              <a:rPr lang="en-US" sz="1800">
                <a:effectLst/>
              </a:rPr>
              <a:t> </a:t>
            </a:r>
            <a:r>
              <a:rPr lang="ar-SA" sz="1800">
                <a:solidFill>
                  <a:srgbClr val="FFFF00"/>
                </a:solidFill>
                <a:effectLst/>
              </a:rPr>
              <a:t>الأفعال الأخرى</a:t>
            </a:r>
            <a:r>
              <a:rPr lang="ar-SA" sz="1800">
                <a:effectLst/>
              </a:rPr>
              <a:t>: يأتي ظرف التكرار قبل الفعل العادي         </a:t>
            </a:r>
            <a:endParaRPr lang="en-US" sz="1800">
              <a:effectLst/>
            </a:endParaRPr>
          </a:p>
          <a:p>
            <a:pPr marL="533400" indent="-533400">
              <a:lnSpc>
                <a:spcPct val="90000"/>
              </a:lnSpc>
              <a:buFont typeface="Wingdings" pitchFamily="2" charset="2"/>
              <a:buNone/>
            </a:pPr>
            <a:r>
              <a:rPr lang="en-US" sz="1800">
                <a:effectLst/>
              </a:rPr>
              <a:t>Ali </a:t>
            </a:r>
            <a:r>
              <a:rPr lang="en-US" sz="1800">
                <a:solidFill>
                  <a:srgbClr val="CC3300"/>
                </a:solidFill>
                <a:effectLst/>
              </a:rPr>
              <a:t>sometimes</a:t>
            </a:r>
            <a:r>
              <a:rPr lang="en-US" sz="1800">
                <a:effectLst/>
              </a:rPr>
              <a:t> reads a book.</a:t>
            </a:r>
          </a:p>
          <a:p>
            <a:pPr marL="533400" indent="-533400">
              <a:lnSpc>
                <a:spcPct val="90000"/>
              </a:lnSpc>
              <a:buFont typeface="Wingdings" pitchFamily="2" charset="2"/>
              <a:buNone/>
            </a:pPr>
            <a:endParaRPr lang="en-US" sz="1800">
              <a:effectLst/>
            </a:endParaRPr>
          </a:p>
          <a:p>
            <a:pPr marL="533400" indent="-533400">
              <a:lnSpc>
                <a:spcPct val="90000"/>
              </a:lnSpc>
              <a:buFont typeface="Wingdings" pitchFamily="2" charset="2"/>
              <a:buNone/>
            </a:pPr>
            <a:endParaRPr lang="en-US" sz="2000">
              <a:effectLst/>
            </a:endParaRPr>
          </a:p>
        </p:txBody>
      </p:sp>
      <p:graphicFrame>
        <p:nvGraphicFramePr>
          <p:cNvPr id="184367" name="Group 47"/>
          <p:cNvGraphicFramePr>
            <a:graphicFrameLocks noGrp="1"/>
          </p:cNvGraphicFramePr>
          <p:nvPr>
            <p:ph sz="half" idx="2"/>
          </p:nvPr>
        </p:nvGraphicFramePr>
        <p:xfrm>
          <a:off x="2438400" y="2895600"/>
          <a:ext cx="4648200" cy="1295400"/>
        </p:xfrm>
        <a:graphic>
          <a:graphicData uri="http://schemas.openxmlformats.org/drawingml/2006/table">
            <a:tbl>
              <a:tblPr/>
              <a:tblGrid>
                <a:gridCol w="2362200"/>
                <a:gridCol w="2286000"/>
              </a:tblGrid>
              <a:tr h="333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always</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دائماً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often</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غالباً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usually</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عادة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sometimes</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أحياناً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seldom</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نادراً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Rarely</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نادراً جداً   </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Never</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أبداً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Occasionally</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من حي لآخر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184324" name="Group 4"/>
          <p:cNvGrpSpPr>
            <a:grpSpLocks/>
          </p:cNvGrpSpPr>
          <p:nvPr/>
        </p:nvGrpSpPr>
        <p:grpSpPr bwMode="auto">
          <a:xfrm>
            <a:off x="3657600" y="6248400"/>
            <a:ext cx="2514600" cy="381000"/>
            <a:chOff x="2304" y="3936"/>
            <a:chExt cx="1584" cy="240"/>
          </a:xfrm>
        </p:grpSpPr>
        <p:sp>
          <p:nvSpPr>
            <p:cNvPr id="184325"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84326"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84327"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84368" name="AutoShape 4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p:txBody>
          <a:bodyPr/>
          <a:lstStyle/>
          <a:p>
            <a:pPr algn="ctr"/>
            <a:r>
              <a:rPr lang="en-US" sz="3200">
                <a:solidFill>
                  <a:srgbClr val="FFFF00"/>
                </a:solidFill>
              </a:rPr>
              <a:t>Adverbial Clause of Time</a:t>
            </a:r>
            <a:br>
              <a:rPr lang="en-US" sz="3200">
                <a:solidFill>
                  <a:srgbClr val="FFFF00"/>
                </a:solidFill>
              </a:rPr>
            </a:br>
            <a:r>
              <a:rPr lang="ar-SA" sz="3200">
                <a:solidFill>
                  <a:srgbClr val="FFFF00"/>
                </a:solidFill>
              </a:rPr>
              <a:t>الجمل الظرفية الدالة على الوقت</a:t>
            </a:r>
            <a:endParaRPr lang="en-US" sz="3200"/>
          </a:p>
        </p:txBody>
      </p:sp>
      <p:sp>
        <p:nvSpPr>
          <p:cNvPr id="185347" name="Rectangle 3"/>
          <p:cNvSpPr>
            <a:spLocks noGrp="1" noChangeArrowheads="1"/>
          </p:cNvSpPr>
          <p:nvPr>
            <p:ph type="body" sz="half" idx="1"/>
          </p:nvPr>
        </p:nvSpPr>
        <p:spPr>
          <a:xfrm>
            <a:off x="1143000" y="2133600"/>
            <a:ext cx="7696200" cy="3810000"/>
          </a:xfrm>
        </p:spPr>
        <p:txBody>
          <a:bodyPr/>
          <a:lstStyle/>
          <a:p>
            <a:pPr marL="533400" indent="-533400">
              <a:lnSpc>
                <a:spcPct val="90000"/>
              </a:lnSpc>
              <a:buFontTx/>
              <a:buNone/>
            </a:pPr>
            <a:r>
              <a:rPr lang="en-US" sz="2800" u="sng">
                <a:effectLst/>
              </a:rPr>
              <a:t>Conjunctions</a:t>
            </a:r>
            <a:r>
              <a:rPr lang="en-US" sz="2800">
                <a:effectLst/>
              </a:rPr>
              <a:t>:    </a:t>
            </a:r>
            <a:r>
              <a:rPr lang="ar-SA" sz="2800">
                <a:effectLst/>
              </a:rPr>
              <a:t>  </a:t>
            </a:r>
            <a:r>
              <a:rPr lang="ar-SA" sz="2800" b="1">
                <a:effectLst/>
              </a:rPr>
              <a:t>أدوات الربط</a:t>
            </a:r>
          </a:p>
          <a:p>
            <a:pPr marL="533400" indent="-533400" algn="r">
              <a:lnSpc>
                <a:spcPct val="90000"/>
              </a:lnSpc>
              <a:buFontTx/>
              <a:buNone/>
            </a:pPr>
            <a:endParaRPr lang="ar-SA" sz="800">
              <a:effectLst/>
            </a:endParaRPr>
          </a:p>
          <a:p>
            <a:pPr marL="533400" indent="-533400">
              <a:lnSpc>
                <a:spcPct val="90000"/>
              </a:lnSpc>
              <a:buFontTx/>
              <a:buNone/>
            </a:pPr>
            <a:r>
              <a:rPr lang="en-US" sz="2000">
                <a:solidFill>
                  <a:srgbClr val="FFFF00"/>
                </a:solidFill>
                <a:effectLst/>
              </a:rPr>
              <a:t>when, whenever, as, as soon as, while, after, before, until, since</a:t>
            </a:r>
            <a:endParaRPr lang="ar-SA" sz="2000">
              <a:solidFill>
                <a:srgbClr val="FFFF00"/>
              </a:solidFill>
              <a:effectLst/>
            </a:endParaRPr>
          </a:p>
          <a:p>
            <a:pPr marL="533400" indent="-533400">
              <a:lnSpc>
                <a:spcPct val="90000"/>
              </a:lnSpc>
              <a:buFontTx/>
              <a:buNone/>
            </a:pPr>
            <a:r>
              <a:rPr lang="en-US" sz="1800">
                <a:effectLst/>
              </a:rPr>
              <a:t> </a:t>
            </a:r>
          </a:p>
          <a:p>
            <a:pPr marL="533400" indent="-533400">
              <a:lnSpc>
                <a:spcPct val="90000"/>
              </a:lnSpc>
              <a:buFontTx/>
              <a:buChar char="•"/>
            </a:pPr>
            <a:r>
              <a:rPr lang="en-US" sz="1600" b="1">
                <a:effectLst/>
              </a:rPr>
              <a:t>These words (conjunctions) link the adverbial clause of time with the main sentence.</a:t>
            </a:r>
          </a:p>
          <a:p>
            <a:pPr marL="533400" indent="-533400">
              <a:lnSpc>
                <a:spcPct val="90000"/>
              </a:lnSpc>
              <a:buFontTx/>
              <a:buNone/>
            </a:pPr>
            <a:endParaRPr lang="en-US" sz="1600">
              <a:effectLst/>
            </a:endParaRPr>
          </a:p>
          <a:p>
            <a:pPr marL="533400" indent="-533400" algn="r">
              <a:lnSpc>
                <a:spcPct val="90000"/>
              </a:lnSpc>
              <a:buFontTx/>
              <a:buNone/>
            </a:pPr>
            <a:r>
              <a:rPr lang="ar-SA" sz="1800">
                <a:effectLst/>
              </a:rPr>
              <a:t>أدوات الربط هذه تربط الجمل الظرفية الدالة على الوقت مع الجملة الرئيسية. </a:t>
            </a:r>
            <a:endParaRPr lang="en-US" sz="1800">
              <a:effectLst/>
            </a:endParaRPr>
          </a:p>
          <a:p>
            <a:pPr marL="533400" indent="-533400" algn="r">
              <a:lnSpc>
                <a:spcPct val="90000"/>
              </a:lnSpc>
              <a:buFontTx/>
              <a:buNone/>
            </a:pPr>
            <a:endParaRPr lang="en-US" sz="1800">
              <a:effectLst/>
            </a:endParaRPr>
          </a:p>
          <a:p>
            <a:pPr marL="533400" indent="-533400" algn="r">
              <a:lnSpc>
                <a:spcPct val="90000"/>
              </a:lnSpc>
              <a:buFontTx/>
              <a:buNone/>
            </a:pPr>
            <a:r>
              <a:rPr lang="ar-SA" sz="2000" u="sng">
                <a:effectLst/>
              </a:rPr>
              <a:t>مثال:</a:t>
            </a:r>
            <a:endParaRPr lang="ar-SA" sz="1800">
              <a:effectLst/>
            </a:endParaRPr>
          </a:p>
          <a:p>
            <a:pPr marL="533400" indent="-533400">
              <a:lnSpc>
                <a:spcPct val="90000"/>
              </a:lnSpc>
              <a:buFontTx/>
              <a:buChar char="•"/>
            </a:pPr>
            <a:r>
              <a:rPr lang="en-US" sz="2000">
                <a:effectLst/>
              </a:rPr>
              <a:t>I found a watch.  I was walking in the street.</a:t>
            </a:r>
          </a:p>
          <a:p>
            <a:pPr marL="533400" indent="-533400">
              <a:lnSpc>
                <a:spcPct val="90000"/>
              </a:lnSpc>
              <a:buFontTx/>
              <a:buChar char="•"/>
            </a:pPr>
            <a:r>
              <a:rPr lang="en-US" sz="2000">
                <a:effectLst/>
              </a:rPr>
              <a:t>I found a watch </a:t>
            </a:r>
            <a:r>
              <a:rPr lang="en-US" sz="2000">
                <a:solidFill>
                  <a:srgbClr val="FFFF00"/>
                </a:solidFill>
                <a:effectLst/>
              </a:rPr>
              <a:t>while</a:t>
            </a:r>
            <a:r>
              <a:rPr lang="en-US" sz="2000">
                <a:effectLst/>
              </a:rPr>
              <a:t> I was walking in the street.</a:t>
            </a:r>
          </a:p>
          <a:p>
            <a:pPr marL="533400" indent="-533400">
              <a:lnSpc>
                <a:spcPct val="90000"/>
              </a:lnSpc>
              <a:buFontTx/>
              <a:buNone/>
            </a:pPr>
            <a:endParaRPr lang="en-US" sz="2000">
              <a:effectLst/>
            </a:endParaRPr>
          </a:p>
          <a:p>
            <a:pPr marL="533400" indent="-533400">
              <a:lnSpc>
                <a:spcPct val="90000"/>
              </a:lnSpc>
              <a:buFont typeface="Wingdings" pitchFamily="2" charset="2"/>
              <a:buNone/>
            </a:pPr>
            <a:endParaRPr lang="en-US" sz="2800">
              <a:effectLst/>
            </a:endParaRPr>
          </a:p>
        </p:txBody>
      </p:sp>
      <p:grpSp>
        <p:nvGrpSpPr>
          <p:cNvPr id="185348" name="Group 4"/>
          <p:cNvGrpSpPr>
            <a:grpSpLocks/>
          </p:cNvGrpSpPr>
          <p:nvPr/>
        </p:nvGrpSpPr>
        <p:grpSpPr bwMode="auto">
          <a:xfrm>
            <a:off x="3657600" y="6248400"/>
            <a:ext cx="2514600" cy="381000"/>
            <a:chOff x="2304" y="3936"/>
            <a:chExt cx="1584" cy="240"/>
          </a:xfrm>
        </p:grpSpPr>
        <p:sp>
          <p:nvSpPr>
            <p:cNvPr id="185349"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85350"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85351"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85352" name="AutoShape 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p:txBody>
          <a:bodyPr/>
          <a:lstStyle/>
          <a:p>
            <a:pPr algn="ctr"/>
            <a:r>
              <a:rPr lang="en-US" sz="3200">
                <a:solidFill>
                  <a:srgbClr val="FFFF00"/>
                </a:solidFill>
              </a:rPr>
              <a:t>Adverbial Clause of Place</a:t>
            </a:r>
            <a:br>
              <a:rPr lang="en-US" sz="3200">
                <a:solidFill>
                  <a:srgbClr val="FFFF00"/>
                </a:solidFill>
              </a:rPr>
            </a:br>
            <a:r>
              <a:rPr lang="ar-SA" sz="3200">
                <a:solidFill>
                  <a:srgbClr val="FFFF00"/>
                </a:solidFill>
              </a:rPr>
              <a:t>الجمل الظرفية الدالة على المكان</a:t>
            </a:r>
            <a:endParaRPr lang="en-US" sz="3600"/>
          </a:p>
        </p:txBody>
      </p:sp>
      <p:sp>
        <p:nvSpPr>
          <p:cNvPr id="186371" name="Rectangle 3"/>
          <p:cNvSpPr>
            <a:spLocks noGrp="1" noChangeArrowheads="1"/>
          </p:cNvSpPr>
          <p:nvPr>
            <p:ph type="body" sz="half" idx="1"/>
          </p:nvPr>
        </p:nvSpPr>
        <p:spPr>
          <a:xfrm>
            <a:off x="1143000" y="2133600"/>
            <a:ext cx="7696200" cy="3810000"/>
          </a:xfrm>
        </p:spPr>
        <p:txBody>
          <a:bodyPr/>
          <a:lstStyle/>
          <a:p>
            <a:pPr marL="533400" indent="-533400">
              <a:lnSpc>
                <a:spcPct val="90000"/>
              </a:lnSpc>
              <a:buFontTx/>
              <a:buNone/>
            </a:pPr>
            <a:r>
              <a:rPr lang="en-US" sz="2400" u="sng">
                <a:effectLst/>
              </a:rPr>
              <a:t>Conjunctions</a:t>
            </a:r>
            <a:r>
              <a:rPr lang="en-US" sz="2400">
                <a:effectLst/>
              </a:rPr>
              <a:t>:    </a:t>
            </a:r>
            <a:r>
              <a:rPr lang="ar-SA" sz="2400">
                <a:effectLst/>
              </a:rPr>
              <a:t>  </a:t>
            </a:r>
            <a:r>
              <a:rPr lang="ar-SA" sz="2400" b="1">
                <a:effectLst/>
              </a:rPr>
              <a:t>أدوات الربط</a:t>
            </a:r>
          </a:p>
          <a:p>
            <a:pPr marL="533400" indent="-533400" algn="r">
              <a:lnSpc>
                <a:spcPct val="90000"/>
              </a:lnSpc>
              <a:buFontTx/>
              <a:buNone/>
            </a:pPr>
            <a:endParaRPr lang="ar-SA" sz="700">
              <a:effectLst/>
            </a:endParaRPr>
          </a:p>
          <a:p>
            <a:pPr marL="533400" indent="-533400">
              <a:lnSpc>
                <a:spcPct val="90000"/>
              </a:lnSpc>
              <a:buFontTx/>
              <a:buNone/>
            </a:pPr>
            <a:r>
              <a:rPr lang="en-US" sz="2000">
                <a:solidFill>
                  <a:srgbClr val="FFFF00"/>
                </a:solidFill>
                <a:effectLst/>
              </a:rPr>
              <a:t>where, wherever</a:t>
            </a:r>
            <a:endParaRPr lang="ar-SA" sz="2000">
              <a:solidFill>
                <a:srgbClr val="FFFF00"/>
              </a:solidFill>
              <a:effectLst/>
            </a:endParaRPr>
          </a:p>
          <a:p>
            <a:pPr marL="533400" indent="-533400">
              <a:lnSpc>
                <a:spcPct val="90000"/>
              </a:lnSpc>
              <a:buFontTx/>
              <a:buNone/>
            </a:pPr>
            <a:r>
              <a:rPr lang="en-US" sz="1600">
                <a:effectLst/>
              </a:rPr>
              <a:t> </a:t>
            </a:r>
            <a:endParaRPr lang="en-US" sz="1600" b="1">
              <a:solidFill>
                <a:srgbClr val="FFFF00"/>
              </a:solidFill>
              <a:effectLst/>
            </a:endParaRPr>
          </a:p>
          <a:p>
            <a:pPr marL="533400" indent="-533400">
              <a:lnSpc>
                <a:spcPct val="90000"/>
              </a:lnSpc>
              <a:buFontTx/>
              <a:buChar char="•"/>
            </a:pPr>
            <a:r>
              <a:rPr lang="en-US" sz="1600" b="1">
                <a:effectLst/>
              </a:rPr>
              <a:t>These words (conjunctions) link the adverbial clause of place with the main sentence.</a:t>
            </a:r>
          </a:p>
          <a:p>
            <a:pPr marL="533400" indent="-533400">
              <a:lnSpc>
                <a:spcPct val="90000"/>
              </a:lnSpc>
              <a:buFontTx/>
              <a:buNone/>
            </a:pPr>
            <a:endParaRPr lang="en-US" sz="1600">
              <a:effectLst/>
            </a:endParaRPr>
          </a:p>
          <a:p>
            <a:pPr marL="533400" indent="-533400" algn="r">
              <a:lnSpc>
                <a:spcPct val="90000"/>
              </a:lnSpc>
              <a:buFontTx/>
              <a:buNone/>
            </a:pPr>
            <a:r>
              <a:rPr lang="ar-SA" sz="1600">
                <a:effectLst/>
              </a:rPr>
              <a:t>أدوات الربط هذه تربط الجمل الظرفية الدالة على المكان مع الجملة الرئيسية.</a:t>
            </a:r>
            <a:endParaRPr lang="en-US" sz="1600">
              <a:effectLst/>
            </a:endParaRPr>
          </a:p>
          <a:p>
            <a:pPr marL="533400" indent="-533400" algn="r">
              <a:lnSpc>
                <a:spcPct val="90000"/>
              </a:lnSpc>
              <a:buFontTx/>
              <a:buNone/>
            </a:pPr>
            <a:r>
              <a:rPr lang="ar-SA" sz="1600">
                <a:effectLst/>
              </a:rPr>
              <a:t> </a:t>
            </a:r>
            <a:endParaRPr lang="en-US" sz="1600">
              <a:effectLst/>
            </a:endParaRPr>
          </a:p>
          <a:p>
            <a:pPr marL="533400" indent="-533400" algn="r">
              <a:lnSpc>
                <a:spcPct val="90000"/>
              </a:lnSpc>
              <a:buFontTx/>
              <a:buNone/>
            </a:pPr>
            <a:r>
              <a:rPr lang="ar-SA" sz="2000" u="sng">
                <a:effectLst/>
              </a:rPr>
              <a:t>مثال:</a:t>
            </a:r>
            <a:endParaRPr lang="ar-SA" sz="1600">
              <a:effectLst/>
            </a:endParaRPr>
          </a:p>
          <a:p>
            <a:pPr marL="533400" indent="-533400">
              <a:lnSpc>
                <a:spcPct val="90000"/>
              </a:lnSpc>
              <a:buFontTx/>
              <a:buChar char="•"/>
            </a:pPr>
            <a:r>
              <a:rPr lang="en-US" sz="1800">
                <a:solidFill>
                  <a:srgbClr val="FFFF00"/>
                </a:solidFill>
                <a:effectLst/>
              </a:rPr>
              <a:t>Wherever </a:t>
            </a:r>
            <a:r>
              <a:rPr lang="en-US" sz="1800">
                <a:effectLst/>
              </a:rPr>
              <a:t>he goes his brother follows him.</a:t>
            </a:r>
          </a:p>
          <a:p>
            <a:pPr marL="533400" indent="-533400">
              <a:lnSpc>
                <a:spcPct val="90000"/>
              </a:lnSpc>
              <a:buFontTx/>
              <a:buNone/>
            </a:pPr>
            <a:endParaRPr lang="en-US" sz="1800">
              <a:effectLst/>
            </a:endParaRPr>
          </a:p>
          <a:p>
            <a:pPr marL="533400" indent="-533400">
              <a:lnSpc>
                <a:spcPct val="90000"/>
              </a:lnSpc>
              <a:buFont typeface="Wingdings" pitchFamily="2" charset="2"/>
              <a:buNone/>
            </a:pPr>
            <a:endParaRPr lang="en-US" sz="2400">
              <a:effectLst/>
            </a:endParaRPr>
          </a:p>
        </p:txBody>
      </p:sp>
      <p:grpSp>
        <p:nvGrpSpPr>
          <p:cNvPr id="186372" name="Group 4"/>
          <p:cNvGrpSpPr>
            <a:grpSpLocks/>
          </p:cNvGrpSpPr>
          <p:nvPr/>
        </p:nvGrpSpPr>
        <p:grpSpPr bwMode="auto">
          <a:xfrm>
            <a:off x="3657600" y="6248400"/>
            <a:ext cx="2514600" cy="381000"/>
            <a:chOff x="2304" y="3936"/>
            <a:chExt cx="1584" cy="240"/>
          </a:xfrm>
        </p:grpSpPr>
        <p:sp>
          <p:nvSpPr>
            <p:cNvPr id="186373"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86374"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86375"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86376" name="AutoShape 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p:txBody>
          <a:bodyPr/>
          <a:lstStyle/>
          <a:p>
            <a:pPr algn="ctr"/>
            <a:r>
              <a:rPr lang="en-US" sz="3200">
                <a:solidFill>
                  <a:srgbClr val="FFFF00"/>
                </a:solidFill>
              </a:rPr>
              <a:t>Adverbial Clause of Cause</a:t>
            </a:r>
            <a:br>
              <a:rPr lang="en-US" sz="3200">
                <a:solidFill>
                  <a:srgbClr val="FFFF00"/>
                </a:solidFill>
              </a:rPr>
            </a:br>
            <a:r>
              <a:rPr lang="ar-SA" sz="3200">
                <a:solidFill>
                  <a:srgbClr val="FFFF00"/>
                </a:solidFill>
              </a:rPr>
              <a:t>الجمل الظرفية الدالة على السبب</a:t>
            </a:r>
            <a:endParaRPr lang="en-US" sz="3600"/>
          </a:p>
        </p:txBody>
      </p:sp>
      <p:sp>
        <p:nvSpPr>
          <p:cNvPr id="188419" name="Rectangle 3"/>
          <p:cNvSpPr>
            <a:spLocks noGrp="1" noChangeArrowheads="1"/>
          </p:cNvSpPr>
          <p:nvPr>
            <p:ph type="body" sz="half" idx="1"/>
          </p:nvPr>
        </p:nvSpPr>
        <p:spPr>
          <a:xfrm>
            <a:off x="1143000" y="2133600"/>
            <a:ext cx="7696200" cy="3810000"/>
          </a:xfrm>
        </p:spPr>
        <p:txBody>
          <a:bodyPr/>
          <a:lstStyle/>
          <a:p>
            <a:pPr marL="533400" indent="-533400">
              <a:lnSpc>
                <a:spcPct val="90000"/>
              </a:lnSpc>
              <a:buFontTx/>
              <a:buNone/>
            </a:pPr>
            <a:r>
              <a:rPr lang="en-US" sz="2400" u="sng">
                <a:effectLst/>
              </a:rPr>
              <a:t>Conjunctions</a:t>
            </a:r>
            <a:r>
              <a:rPr lang="en-US" sz="2400">
                <a:effectLst/>
              </a:rPr>
              <a:t>:    </a:t>
            </a:r>
            <a:r>
              <a:rPr lang="ar-SA" sz="2400">
                <a:effectLst/>
              </a:rPr>
              <a:t>  </a:t>
            </a:r>
            <a:r>
              <a:rPr lang="ar-SA" sz="2400" b="1">
                <a:effectLst/>
              </a:rPr>
              <a:t>أدوات الربط</a:t>
            </a:r>
          </a:p>
          <a:p>
            <a:pPr marL="533400" indent="-533400" algn="r">
              <a:lnSpc>
                <a:spcPct val="90000"/>
              </a:lnSpc>
              <a:buFontTx/>
              <a:buNone/>
            </a:pPr>
            <a:endParaRPr lang="ar-SA" sz="700">
              <a:effectLst/>
            </a:endParaRPr>
          </a:p>
          <a:p>
            <a:pPr marL="533400" indent="-533400">
              <a:lnSpc>
                <a:spcPct val="90000"/>
              </a:lnSpc>
              <a:buFontTx/>
              <a:buNone/>
            </a:pPr>
            <a:r>
              <a:rPr lang="en-US" sz="2000">
                <a:solidFill>
                  <a:srgbClr val="FFFF00"/>
                </a:solidFill>
                <a:effectLst/>
              </a:rPr>
              <a:t>because, since, as</a:t>
            </a:r>
            <a:endParaRPr lang="ar-SA" sz="2000">
              <a:solidFill>
                <a:srgbClr val="FFFF00"/>
              </a:solidFill>
              <a:effectLst/>
            </a:endParaRPr>
          </a:p>
          <a:p>
            <a:pPr marL="533400" indent="-533400">
              <a:lnSpc>
                <a:spcPct val="90000"/>
              </a:lnSpc>
              <a:buFontTx/>
              <a:buNone/>
            </a:pPr>
            <a:r>
              <a:rPr lang="en-US" sz="1600">
                <a:effectLst/>
              </a:rPr>
              <a:t> </a:t>
            </a:r>
            <a:endParaRPr lang="en-US" sz="1600" b="1">
              <a:solidFill>
                <a:srgbClr val="FFFF00"/>
              </a:solidFill>
              <a:effectLst/>
            </a:endParaRPr>
          </a:p>
          <a:p>
            <a:pPr marL="533400" indent="-533400">
              <a:lnSpc>
                <a:spcPct val="90000"/>
              </a:lnSpc>
              <a:buFontTx/>
              <a:buChar char="•"/>
            </a:pPr>
            <a:r>
              <a:rPr lang="en-US" sz="1600" b="1">
                <a:effectLst/>
              </a:rPr>
              <a:t>These words (conjunctions) link the adverbial clause of cause with the main sentence.</a:t>
            </a:r>
          </a:p>
          <a:p>
            <a:pPr marL="533400" indent="-533400">
              <a:lnSpc>
                <a:spcPct val="90000"/>
              </a:lnSpc>
              <a:buFontTx/>
              <a:buNone/>
            </a:pPr>
            <a:endParaRPr lang="en-US" sz="1600">
              <a:effectLst/>
            </a:endParaRPr>
          </a:p>
          <a:p>
            <a:pPr marL="533400" indent="-533400" algn="r">
              <a:lnSpc>
                <a:spcPct val="90000"/>
              </a:lnSpc>
              <a:buFontTx/>
              <a:buNone/>
            </a:pPr>
            <a:r>
              <a:rPr lang="ar-SA" sz="1600">
                <a:effectLst/>
              </a:rPr>
              <a:t>أدوات الربط هذه تربط الجمل الظرفية الدالة على السبب مع الجملة الرئيسية.</a:t>
            </a:r>
            <a:endParaRPr lang="en-US" sz="1600">
              <a:effectLst/>
            </a:endParaRPr>
          </a:p>
          <a:p>
            <a:pPr marL="533400" indent="-533400" algn="r">
              <a:lnSpc>
                <a:spcPct val="90000"/>
              </a:lnSpc>
              <a:buFontTx/>
              <a:buNone/>
            </a:pPr>
            <a:r>
              <a:rPr lang="ar-SA" sz="1600">
                <a:effectLst/>
              </a:rPr>
              <a:t> </a:t>
            </a:r>
            <a:endParaRPr lang="en-US" sz="2000" u="sng">
              <a:effectLst/>
            </a:endParaRPr>
          </a:p>
          <a:p>
            <a:pPr marL="533400" indent="-533400" algn="r">
              <a:lnSpc>
                <a:spcPct val="90000"/>
              </a:lnSpc>
              <a:buFontTx/>
              <a:buNone/>
            </a:pPr>
            <a:r>
              <a:rPr lang="ar-SA" sz="2000" u="sng">
                <a:effectLst/>
              </a:rPr>
              <a:t>مثال:</a:t>
            </a:r>
          </a:p>
          <a:p>
            <a:pPr marL="533400" indent="-533400">
              <a:lnSpc>
                <a:spcPct val="90000"/>
              </a:lnSpc>
              <a:buFontTx/>
              <a:buChar char="•"/>
            </a:pPr>
            <a:r>
              <a:rPr lang="en-US" sz="1800">
                <a:effectLst/>
              </a:rPr>
              <a:t>I stayed at home yesterday </a:t>
            </a:r>
            <a:r>
              <a:rPr lang="en-US" sz="1800">
                <a:solidFill>
                  <a:srgbClr val="FFFF00"/>
                </a:solidFill>
                <a:effectLst/>
              </a:rPr>
              <a:t>because</a:t>
            </a:r>
            <a:r>
              <a:rPr lang="en-US" sz="1800">
                <a:effectLst/>
              </a:rPr>
              <a:t> it was raining.</a:t>
            </a:r>
          </a:p>
          <a:p>
            <a:pPr marL="533400" indent="-533400">
              <a:lnSpc>
                <a:spcPct val="90000"/>
              </a:lnSpc>
              <a:buFontTx/>
              <a:buNone/>
            </a:pPr>
            <a:endParaRPr lang="en-US" sz="1800">
              <a:effectLst/>
            </a:endParaRPr>
          </a:p>
          <a:p>
            <a:pPr marL="533400" indent="-533400">
              <a:lnSpc>
                <a:spcPct val="90000"/>
              </a:lnSpc>
              <a:buFont typeface="Wingdings" pitchFamily="2" charset="2"/>
              <a:buNone/>
            </a:pPr>
            <a:endParaRPr lang="en-US" sz="2400">
              <a:effectLst/>
            </a:endParaRPr>
          </a:p>
        </p:txBody>
      </p:sp>
      <p:grpSp>
        <p:nvGrpSpPr>
          <p:cNvPr id="188420" name="Group 4"/>
          <p:cNvGrpSpPr>
            <a:grpSpLocks/>
          </p:cNvGrpSpPr>
          <p:nvPr/>
        </p:nvGrpSpPr>
        <p:grpSpPr bwMode="auto">
          <a:xfrm>
            <a:off x="3657600" y="6248400"/>
            <a:ext cx="2514600" cy="381000"/>
            <a:chOff x="2304" y="3936"/>
            <a:chExt cx="1584" cy="240"/>
          </a:xfrm>
        </p:grpSpPr>
        <p:sp>
          <p:nvSpPr>
            <p:cNvPr id="188421"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88422"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88423"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88425" name="AutoShape 9">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p:txBody>
          <a:bodyPr/>
          <a:lstStyle/>
          <a:p>
            <a:pPr algn="ctr"/>
            <a:r>
              <a:rPr lang="en-US" sz="3200">
                <a:solidFill>
                  <a:srgbClr val="FFFF00"/>
                </a:solidFill>
              </a:rPr>
              <a:t>Adverbial Clause of Manner</a:t>
            </a:r>
            <a:br>
              <a:rPr lang="en-US" sz="3200">
                <a:solidFill>
                  <a:srgbClr val="FFFF00"/>
                </a:solidFill>
              </a:rPr>
            </a:br>
            <a:r>
              <a:rPr lang="ar-SA" sz="3200">
                <a:solidFill>
                  <a:srgbClr val="FFFF00"/>
                </a:solidFill>
              </a:rPr>
              <a:t>الجمل الظرفية الدالة على السلوك</a:t>
            </a:r>
            <a:endParaRPr lang="en-US" sz="3600"/>
          </a:p>
        </p:txBody>
      </p:sp>
      <p:sp>
        <p:nvSpPr>
          <p:cNvPr id="189443" name="Rectangle 3"/>
          <p:cNvSpPr>
            <a:spLocks noGrp="1" noChangeArrowheads="1"/>
          </p:cNvSpPr>
          <p:nvPr>
            <p:ph type="body" sz="half" idx="1"/>
          </p:nvPr>
        </p:nvSpPr>
        <p:spPr>
          <a:xfrm>
            <a:off x="1143000" y="2133600"/>
            <a:ext cx="7696200" cy="3810000"/>
          </a:xfrm>
        </p:spPr>
        <p:txBody>
          <a:bodyPr/>
          <a:lstStyle/>
          <a:p>
            <a:pPr marL="533400" indent="-533400">
              <a:lnSpc>
                <a:spcPct val="90000"/>
              </a:lnSpc>
              <a:buFontTx/>
              <a:buNone/>
            </a:pPr>
            <a:r>
              <a:rPr lang="en-US" sz="2000" u="sng">
                <a:effectLst/>
              </a:rPr>
              <a:t>Conjunctions</a:t>
            </a:r>
            <a:r>
              <a:rPr lang="en-US" sz="2000">
                <a:effectLst/>
              </a:rPr>
              <a:t>:    </a:t>
            </a:r>
            <a:r>
              <a:rPr lang="ar-SA" sz="2000">
                <a:effectLst/>
              </a:rPr>
              <a:t>  </a:t>
            </a:r>
            <a:r>
              <a:rPr lang="ar-SA" sz="2000" b="1">
                <a:effectLst/>
              </a:rPr>
              <a:t>أدوات الربط</a:t>
            </a:r>
          </a:p>
          <a:p>
            <a:pPr marL="533400" indent="-533400" algn="r">
              <a:lnSpc>
                <a:spcPct val="90000"/>
              </a:lnSpc>
              <a:buFontTx/>
              <a:buNone/>
            </a:pPr>
            <a:endParaRPr lang="ar-SA" sz="600">
              <a:effectLst/>
            </a:endParaRPr>
          </a:p>
          <a:p>
            <a:pPr marL="533400" indent="-533400">
              <a:lnSpc>
                <a:spcPct val="90000"/>
              </a:lnSpc>
              <a:buFontTx/>
              <a:buNone/>
            </a:pPr>
            <a:r>
              <a:rPr lang="en-US" sz="1800">
                <a:solidFill>
                  <a:srgbClr val="FFFF00"/>
                </a:solidFill>
                <a:effectLst/>
              </a:rPr>
              <a:t>As, as if, as through</a:t>
            </a:r>
            <a:endParaRPr lang="ar-SA" sz="1800">
              <a:solidFill>
                <a:srgbClr val="FFFF00"/>
              </a:solidFill>
              <a:effectLst/>
            </a:endParaRPr>
          </a:p>
          <a:p>
            <a:pPr marL="533400" indent="-533400">
              <a:lnSpc>
                <a:spcPct val="90000"/>
              </a:lnSpc>
              <a:buFontTx/>
              <a:buNone/>
            </a:pPr>
            <a:r>
              <a:rPr lang="en-US" sz="1400">
                <a:effectLst/>
              </a:rPr>
              <a:t> </a:t>
            </a:r>
          </a:p>
          <a:p>
            <a:pPr marL="533400" indent="-533400">
              <a:lnSpc>
                <a:spcPct val="90000"/>
              </a:lnSpc>
              <a:buFontTx/>
              <a:buNone/>
            </a:pPr>
            <a:endParaRPr lang="en-US" sz="1400" b="1">
              <a:solidFill>
                <a:srgbClr val="FFFF00"/>
              </a:solidFill>
              <a:effectLst/>
            </a:endParaRPr>
          </a:p>
          <a:p>
            <a:pPr marL="533400" indent="-533400">
              <a:lnSpc>
                <a:spcPct val="90000"/>
              </a:lnSpc>
              <a:buFontTx/>
              <a:buChar char="•"/>
            </a:pPr>
            <a:r>
              <a:rPr lang="en-US" sz="1400" b="1">
                <a:effectLst/>
              </a:rPr>
              <a:t>These words (conjunctions) link the adverbial clause of manner with the main sentence.</a:t>
            </a:r>
          </a:p>
          <a:p>
            <a:pPr marL="533400" indent="-533400">
              <a:lnSpc>
                <a:spcPct val="90000"/>
              </a:lnSpc>
              <a:buFontTx/>
              <a:buNone/>
            </a:pPr>
            <a:endParaRPr lang="en-US" sz="1400">
              <a:effectLst/>
            </a:endParaRPr>
          </a:p>
          <a:p>
            <a:pPr marL="533400" indent="-533400" algn="r">
              <a:lnSpc>
                <a:spcPct val="90000"/>
              </a:lnSpc>
              <a:buFontTx/>
              <a:buNone/>
            </a:pPr>
            <a:r>
              <a:rPr lang="ar-SA" sz="1400">
                <a:effectLst/>
              </a:rPr>
              <a:t>أدوات الربط هذه تربط الجمل الظرفية الدالة على السلوك مع الجملة الرئيسية. </a:t>
            </a:r>
            <a:endParaRPr lang="en-US" sz="1800" u="sng">
              <a:effectLst/>
            </a:endParaRPr>
          </a:p>
          <a:p>
            <a:pPr marL="533400" indent="-533400" algn="r">
              <a:lnSpc>
                <a:spcPct val="90000"/>
              </a:lnSpc>
              <a:buFontTx/>
              <a:buNone/>
            </a:pPr>
            <a:r>
              <a:rPr lang="ar-SA" sz="1400">
                <a:effectLst/>
              </a:rPr>
              <a:t>دائماً يأتي بعد            ماضي غير حقيقي.</a:t>
            </a:r>
            <a:endParaRPr lang="en-US" sz="1400">
              <a:effectLst/>
            </a:endParaRPr>
          </a:p>
          <a:p>
            <a:pPr marL="533400" indent="-533400" algn="r">
              <a:lnSpc>
                <a:spcPct val="90000"/>
              </a:lnSpc>
              <a:buFontTx/>
              <a:buNone/>
            </a:pPr>
            <a:r>
              <a:rPr lang="ar-SA" sz="1800" u="sng">
                <a:effectLst/>
              </a:rPr>
              <a:t>مثال:</a:t>
            </a:r>
          </a:p>
          <a:p>
            <a:pPr marL="533400" indent="-533400">
              <a:lnSpc>
                <a:spcPct val="90000"/>
              </a:lnSpc>
              <a:buFontTx/>
              <a:buChar char="•"/>
            </a:pPr>
            <a:r>
              <a:rPr lang="en-US" sz="1400">
                <a:effectLst/>
              </a:rPr>
              <a:t>He speaks </a:t>
            </a:r>
            <a:r>
              <a:rPr lang="en-US" sz="1400">
                <a:solidFill>
                  <a:srgbClr val="FFFF00"/>
                </a:solidFill>
                <a:effectLst/>
              </a:rPr>
              <a:t>as if</a:t>
            </a:r>
            <a:r>
              <a:rPr lang="en-US" sz="1400">
                <a:effectLst/>
              </a:rPr>
              <a:t> he were a king.</a:t>
            </a:r>
          </a:p>
          <a:p>
            <a:pPr marL="533400" indent="-533400" algn="r">
              <a:lnSpc>
                <a:spcPct val="90000"/>
              </a:lnSpc>
              <a:buFontTx/>
              <a:buNone/>
            </a:pPr>
            <a:r>
              <a:rPr lang="ar-SA" sz="1400">
                <a:effectLst/>
              </a:rPr>
              <a:t>لاحظ استخدام              بدلاً من              لأنها غير حقيقية و مجرد خيال.</a:t>
            </a:r>
            <a:endParaRPr lang="en-US" sz="1400">
              <a:effectLst/>
            </a:endParaRPr>
          </a:p>
          <a:p>
            <a:pPr marL="533400" indent="-533400">
              <a:lnSpc>
                <a:spcPct val="90000"/>
              </a:lnSpc>
              <a:buFontTx/>
              <a:buChar char="•"/>
            </a:pPr>
            <a:r>
              <a:rPr lang="en-US" sz="1400">
                <a:effectLst/>
              </a:rPr>
              <a:t>It looks </a:t>
            </a:r>
            <a:r>
              <a:rPr lang="en-US" sz="1400">
                <a:solidFill>
                  <a:srgbClr val="FFFF00"/>
                </a:solidFill>
                <a:effectLst/>
              </a:rPr>
              <a:t>as if</a:t>
            </a:r>
            <a:r>
              <a:rPr lang="en-US" sz="1400">
                <a:effectLst/>
              </a:rPr>
              <a:t> it would rain.</a:t>
            </a:r>
          </a:p>
          <a:p>
            <a:pPr marL="533400" indent="-533400" algn="r">
              <a:lnSpc>
                <a:spcPct val="90000"/>
              </a:lnSpc>
              <a:buFontTx/>
              <a:buNone/>
            </a:pPr>
            <a:r>
              <a:rPr lang="ar-SA" sz="1400">
                <a:effectLst/>
              </a:rPr>
              <a:t>لاحظ استخدام              بدلاً من               وهو ماضي غير حقيقي و أنها مجرد توقع.</a:t>
            </a:r>
            <a:endParaRPr lang="en-US" sz="1400">
              <a:effectLst/>
            </a:endParaRPr>
          </a:p>
          <a:p>
            <a:pPr marL="533400" indent="-533400">
              <a:lnSpc>
                <a:spcPct val="90000"/>
              </a:lnSpc>
              <a:buFont typeface="Wingdings" pitchFamily="2" charset="2"/>
              <a:buNone/>
            </a:pPr>
            <a:endParaRPr lang="en-US" sz="1800">
              <a:effectLst/>
            </a:endParaRPr>
          </a:p>
        </p:txBody>
      </p:sp>
      <p:grpSp>
        <p:nvGrpSpPr>
          <p:cNvPr id="189444" name="Group 4"/>
          <p:cNvGrpSpPr>
            <a:grpSpLocks/>
          </p:cNvGrpSpPr>
          <p:nvPr/>
        </p:nvGrpSpPr>
        <p:grpSpPr bwMode="auto">
          <a:xfrm>
            <a:off x="3657600" y="6248400"/>
            <a:ext cx="2514600" cy="381000"/>
            <a:chOff x="2304" y="3936"/>
            <a:chExt cx="1584" cy="240"/>
          </a:xfrm>
        </p:grpSpPr>
        <p:sp>
          <p:nvSpPr>
            <p:cNvPr id="189445"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89446"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89447"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89448" name="Text Box 8"/>
          <p:cNvSpPr txBox="1">
            <a:spLocks noChangeArrowheads="1"/>
          </p:cNvSpPr>
          <p:nvPr/>
        </p:nvSpPr>
        <p:spPr bwMode="auto">
          <a:xfrm>
            <a:off x="7162800" y="4267200"/>
            <a:ext cx="465138" cy="274638"/>
          </a:xfrm>
          <a:prstGeom prst="rect">
            <a:avLst/>
          </a:prstGeom>
          <a:solidFill>
            <a:schemeClr val="tx1"/>
          </a:solidFill>
          <a:ln w="9525" algn="ctr">
            <a:noFill/>
            <a:miter lim="800000"/>
            <a:headEnd/>
            <a:tailEnd/>
          </a:ln>
          <a:effectLst/>
        </p:spPr>
        <p:txBody>
          <a:bodyPr wrap="none" lIns="0" tIns="0" rIns="45720" bIns="0">
            <a:spAutoFit/>
          </a:bodyPr>
          <a:lstStyle/>
          <a:p>
            <a:pPr algn="l"/>
            <a:r>
              <a:rPr lang="en-US">
                <a:solidFill>
                  <a:srgbClr val="CC3300"/>
                </a:solidFill>
              </a:rPr>
              <a:t>as if</a:t>
            </a:r>
          </a:p>
        </p:txBody>
      </p:sp>
      <p:sp>
        <p:nvSpPr>
          <p:cNvPr id="189449" name="Text Box 9"/>
          <p:cNvSpPr txBox="1">
            <a:spLocks noChangeArrowheads="1"/>
          </p:cNvSpPr>
          <p:nvPr/>
        </p:nvSpPr>
        <p:spPr bwMode="auto">
          <a:xfrm>
            <a:off x="5867400" y="5510213"/>
            <a:ext cx="334963" cy="244475"/>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1600">
                <a:solidFill>
                  <a:srgbClr val="CC3300"/>
                </a:solidFill>
              </a:rPr>
              <a:t>will</a:t>
            </a:r>
          </a:p>
        </p:txBody>
      </p:sp>
      <p:sp>
        <p:nvSpPr>
          <p:cNvPr id="189450" name="Text Box 10"/>
          <p:cNvSpPr txBox="1">
            <a:spLocks noChangeArrowheads="1"/>
          </p:cNvSpPr>
          <p:nvPr/>
        </p:nvSpPr>
        <p:spPr bwMode="auto">
          <a:xfrm>
            <a:off x="7010400" y="5486400"/>
            <a:ext cx="579438" cy="244475"/>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1600">
                <a:solidFill>
                  <a:srgbClr val="CC3300"/>
                </a:solidFill>
              </a:rPr>
              <a:t>would</a:t>
            </a:r>
          </a:p>
        </p:txBody>
      </p:sp>
      <p:sp>
        <p:nvSpPr>
          <p:cNvPr id="189451" name="Text Box 11"/>
          <p:cNvSpPr txBox="1">
            <a:spLocks noChangeArrowheads="1"/>
          </p:cNvSpPr>
          <p:nvPr/>
        </p:nvSpPr>
        <p:spPr bwMode="auto">
          <a:xfrm>
            <a:off x="5791200" y="5029200"/>
            <a:ext cx="393700" cy="244475"/>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1600">
                <a:solidFill>
                  <a:srgbClr val="CC3300"/>
                </a:solidFill>
              </a:rPr>
              <a:t>was</a:t>
            </a:r>
          </a:p>
        </p:txBody>
      </p:sp>
      <p:sp>
        <p:nvSpPr>
          <p:cNvPr id="189452" name="Text Box 12"/>
          <p:cNvSpPr txBox="1">
            <a:spLocks noChangeArrowheads="1"/>
          </p:cNvSpPr>
          <p:nvPr/>
        </p:nvSpPr>
        <p:spPr bwMode="auto">
          <a:xfrm>
            <a:off x="7010400" y="5029200"/>
            <a:ext cx="482600" cy="244475"/>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1600">
                <a:solidFill>
                  <a:srgbClr val="CC3300"/>
                </a:solidFill>
              </a:rPr>
              <a:t>were</a:t>
            </a:r>
          </a:p>
        </p:txBody>
      </p:sp>
      <p:sp>
        <p:nvSpPr>
          <p:cNvPr id="189453" name="AutoShape 13">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p:txBody>
          <a:bodyPr/>
          <a:lstStyle/>
          <a:p>
            <a:pPr algn="ctr"/>
            <a:r>
              <a:rPr lang="en-US" sz="3200">
                <a:solidFill>
                  <a:srgbClr val="FFFF00"/>
                </a:solidFill>
              </a:rPr>
              <a:t>Adverbial Clause of Purpose</a:t>
            </a:r>
            <a:br>
              <a:rPr lang="en-US" sz="3200">
                <a:solidFill>
                  <a:srgbClr val="FFFF00"/>
                </a:solidFill>
              </a:rPr>
            </a:br>
            <a:r>
              <a:rPr lang="ar-SA" sz="3200">
                <a:solidFill>
                  <a:srgbClr val="FFFF00"/>
                </a:solidFill>
              </a:rPr>
              <a:t>الجمل الظرفية الدالة على الغرض</a:t>
            </a:r>
            <a:endParaRPr lang="en-US" sz="3600"/>
          </a:p>
        </p:txBody>
      </p:sp>
      <p:sp>
        <p:nvSpPr>
          <p:cNvPr id="191491" name="Rectangle 3"/>
          <p:cNvSpPr>
            <a:spLocks noGrp="1" noChangeArrowheads="1"/>
          </p:cNvSpPr>
          <p:nvPr>
            <p:ph type="body" sz="half" idx="1"/>
          </p:nvPr>
        </p:nvSpPr>
        <p:spPr>
          <a:xfrm>
            <a:off x="1143000" y="2133600"/>
            <a:ext cx="7696200" cy="4038600"/>
          </a:xfrm>
        </p:spPr>
        <p:txBody>
          <a:bodyPr/>
          <a:lstStyle/>
          <a:p>
            <a:pPr marL="533400" indent="-533400">
              <a:buFontTx/>
              <a:buNone/>
            </a:pPr>
            <a:r>
              <a:rPr lang="en-US" sz="2000" u="sng">
                <a:effectLst/>
              </a:rPr>
              <a:t>Conjunctions</a:t>
            </a:r>
            <a:r>
              <a:rPr lang="en-US" sz="2000">
                <a:effectLst/>
              </a:rPr>
              <a:t>:    </a:t>
            </a:r>
            <a:r>
              <a:rPr lang="ar-SA" sz="2000">
                <a:effectLst/>
              </a:rPr>
              <a:t>  </a:t>
            </a:r>
            <a:r>
              <a:rPr lang="ar-SA" sz="2000" b="1">
                <a:effectLst/>
              </a:rPr>
              <a:t>أدوات الربط</a:t>
            </a:r>
          </a:p>
          <a:p>
            <a:pPr marL="533400" indent="-533400" algn="r">
              <a:buFontTx/>
              <a:buNone/>
            </a:pPr>
            <a:endParaRPr lang="ar-SA" sz="600">
              <a:effectLst/>
            </a:endParaRPr>
          </a:p>
          <a:p>
            <a:pPr marL="533400" indent="-533400">
              <a:buFontTx/>
              <a:buNone/>
            </a:pPr>
            <a:r>
              <a:rPr lang="en-US" sz="1800">
                <a:solidFill>
                  <a:srgbClr val="FFFF00"/>
                </a:solidFill>
                <a:effectLst/>
              </a:rPr>
              <a:t>that, so that, in order that</a:t>
            </a:r>
            <a:endParaRPr lang="ar-SA" sz="1800">
              <a:solidFill>
                <a:srgbClr val="FFFF00"/>
              </a:solidFill>
              <a:effectLst/>
            </a:endParaRPr>
          </a:p>
          <a:p>
            <a:pPr marL="533400" indent="-533400">
              <a:buFontTx/>
              <a:buNone/>
            </a:pPr>
            <a:r>
              <a:rPr lang="en-US" sz="1400">
                <a:effectLst/>
              </a:rPr>
              <a:t> </a:t>
            </a:r>
            <a:r>
              <a:rPr lang="en-US" sz="1200" b="1">
                <a:effectLst/>
              </a:rPr>
              <a:t>These words (conjunctions) link the adverbial clause of purpose with the main sentence.</a:t>
            </a:r>
          </a:p>
          <a:p>
            <a:pPr marL="533400" indent="-533400">
              <a:buFontTx/>
              <a:buNone/>
            </a:pPr>
            <a:endParaRPr lang="en-US" sz="400">
              <a:effectLst/>
            </a:endParaRPr>
          </a:p>
          <a:p>
            <a:pPr marL="533400" indent="-533400" algn="r">
              <a:buFontTx/>
              <a:buNone/>
            </a:pPr>
            <a:r>
              <a:rPr lang="ar-SA" sz="1200">
                <a:effectLst/>
              </a:rPr>
              <a:t>أدوات الربط هذه تربط الجمل الظرفية الدالة على الغرض مع الجملة الرئيسية.</a:t>
            </a:r>
            <a:r>
              <a:rPr lang="ar-SA" sz="1000">
                <a:effectLst/>
              </a:rPr>
              <a:t> </a:t>
            </a:r>
            <a:endParaRPr lang="en-US" sz="1400" u="sng">
              <a:effectLst/>
            </a:endParaRPr>
          </a:p>
          <a:p>
            <a:pPr marL="533400" indent="-533400" algn="r">
              <a:buFontTx/>
              <a:buNone/>
            </a:pPr>
            <a:endParaRPr lang="ar-SA" sz="1400" u="sng">
              <a:effectLst/>
            </a:endParaRPr>
          </a:p>
          <a:p>
            <a:pPr marL="533400" indent="-533400">
              <a:buFontTx/>
              <a:buNone/>
            </a:pPr>
            <a:r>
              <a:rPr lang="en-US" sz="1400">
                <a:effectLst/>
              </a:rPr>
              <a:t>a) We use (</a:t>
            </a:r>
            <a:r>
              <a:rPr lang="en-US" sz="1400" b="1">
                <a:solidFill>
                  <a:srgbClr val="CC3300"/>
                </a:solidFill>
                <a:effectLst/>
              </a:rPr>
              <a:t>may + infinitive</a:t>
            </a:r>
            <a:r>
              <a:rPr lang="en-US" sz="1400">
                <a:effectLst/>
              </a:rPr>
              <a:t>) when the main verb is in the present or future.</a:t>
            </a:r>
          </a:p>
          <a:p>
            <a:pPr marL="533400" indent="-533400" algn="r">
              <a:buFontTx/>
              <a:buNone/>
            </a:pPr>
            <a:r>
              <a:rPr lang="ar-SA" sz="1200">
                <a:effectLst/>
              </a:rPr>
              <a:t>نستخدم (</a:t>
            </a:r>
            <a:r>
              <a:rPr lang="ar-SA" sz="1200" b="1">
                <a:solidFill>
                  <a:srgbClr val="CC3300"/>
                </a:solidFill>
                <a:effectLst/>
              </a:rPr>
              <a:t>ربما+المصدر</a:t>
            </a:r>
            <a:r>
              <a:rPr lang="ar-SA" sz="1200">
                <a:effectLst/>
              </a:rPr>
              <a:t>) عندما يكون الفعل الرئيسي في المضارع أو المستقبل</a:t>
            </a:r>
            <a:r>
              <a:rPr lang="ar-SA" sz="1000">
                <a:effectLst/>
              </a:rPr>
              <a:t>.</a:t>
            </a:r>
            <a:endParaRPr lang="en-US" sz="1400" u="sng">
              <a:effectLst/>
            </a:endParaRPr>
          </a:p>
          <a:p>
            <a:pPr marL="533400" indent="-533400" algn="r">
              <a:buFontTx/>
              <a:buNone/>
            </a:pPr>
            <a:r>
              <a:rPr lang="ar-SA" sz="1400" u="sng">
                <a:effectLst/>
              </a:rPr>
              <a:t>مثال:</a:t>
            </a:r>
            <a:endParaRPr lang="en-US" sz="900">
              <a:effectLst/>
            </a:endParaRPr>
          </a:p>
          <a:p>
            <a:pPr marL="533400" indent="-533400"/>
            <a:r>
              <a:rPr lang="en-US" sz="1200">
                <a:effectLst/>
              </a:rPr>
              <a:t>He works hard.  He wishes to succeed.</a:t>
            </a:r>
          </a:p>
          <a:p>
            <a:pPr marL="533400" indent="-533400"/>
            <a:r>
              <a:rPr lang="en-US" sz="1200">
                <a:effectLst/>
              </a:rPr>
              <a:t>He works hard </a:t>
            </a:r>
            <a:r>
              <a:rPr lang="en-US" sz="1200" b="1">
                <a:solidFill>
                  <a:srgbClr val="FFFF00"/>
                </a:solidFill>
                <a:effectLst/>
              </a:rPr>
              <a:t>so that</a:t>
            </a:r>
            <a:r>
              <a:rPr lang="en-US" sz="1200">
                <a:effectLst/>
              </a:rPr>
              <a:t> (</a:t>
            </a:r>
            <a:r>
              <a:rPr lang="en-US" sz="1200" b="1">
                <a:solidFill>
                  <a:srgbClr val="FFFF00"/>
                </a:solidFill>
                <a:effectLst/>
              </a:rPr>
              <a:t>that</a:t>
            </a:r>
            <a:r>
              <a:rPr lang="en-US" sz="1200">
                <a:effectLst/>
              </a:rPr>
              <a:t> or </a:t>
            </a:r>
            <a:r>
              <a:rPr lang="en-US" sz="1200" b="1">
                <a:solidFill>
                  <a:srgbClr val="FFFF00"/>
                </a:solidFill>
                <a:effectLst/>
              </a:rPr>
              <a:t>in order that</a:t>
            </a:r>
            <a:r>
              <a:rPr lang="en-US" sz="1200">
                <a:effectLst/>
              </a:rPr>
              <a:t>) he may succeed.</a:t>
            </a:r>
          </a:p>
          <a:p>
            <a:pPr marL="533400" indent="-533400"/>
            <a:endParaRPr lang="en-US" sz="1200">
              <a:effectLst/>
            </a:endParaRPr>
          </a:p>
          <a:p>
            <a:pPr marL="533400" indent="-533400">
              <a:buFontTx/>
              <a:buNone/>
            </a:pPr>
            <a:r>
              <a:rPr lang="en-US" sz="1400">
                <a:effectLst/>
              </a:rPr>
              <a:t>b) We use (</a:t>
            </a:r>
            <a:r>
              <a:rPr lang="en-US" sz="1400" b="1">
                <a:solidFill>
                  <a:srgbClr val="CC3300"/>
                </a:solidFill>
                <a:effectLst/>
              </a:rPr>
              <a:t>might + infinitive</a:t>
            </a:r>
            <a:r>
              <a:rPr lang="en-US" sz="1400">
                <a:effectLst/>
              </a:rPr>
              <a:t>) when the main verb is in the simple past.</a:t>
            </a:r>
          </a:p>
          <a:p>
            <a:pPr marL="533400" indent="-533400" algn="r">
              <a:buFontTx/>
              <a:buNone/>
            </a:pPr>
            <a:r>
              <a:rPr lang="ar-SA" sz="1200">
                <a:effectLst/>
              </a:rPr>
              <a:t>نستخدم (</a:t>
            </a:r>
            <a:r>
              <a:rPr lang="ar-SA" sz="1200" b="1">
                <a:solidFill>
                  <a:srgbClr val="CC3300"/>
                </a:solidFill>
                <a:effectLst/>
              </a:rPr>
              <a:t>ربما+المصدر</a:t>
            </a:r>
            <a:r>
              <a:rPr lang="ar-SA" sz="1200">
                <a:effectLst/>
              </a:rPr>
              <a:t>) عندما يكون الفعل الرئيسي في الماضي البسيط.</a:t>
            </a:r>
            <a:endParaRPr lang="en-US" sz="1600" u="sng">
              <a:effectLst/>
            </a:endParaRPr>
          </a:p>
          <a:p>
            <a:pPr marL="533400" indent="-533400" algn="r">
              <a:buFontTx/>
              <a:buNone/>
            </a:pPr>
            <a:r>
              <a:rPr lang="ar-SA" sz="1400" u="sng">
                <a:effectLst/>
              </a:rPr>
              <a:t>مثال:</a:t>
            </a:r>
            <a:endParaRPr lang="en-US" sz="900">
              <a:effectLst/>
            </a:endParaRPr>
          </a:p>
          <a:p>
            <a:pPr marL="533400" indent="-533400"/>
            <a:r>
              <a:rPr lang="en-US" sz="1200">
                <a:effectLst/>
              </a:rPr>
              <a:t>He was walking quickly </a:t>
            </a:r>
            <a:r>
              <a:rPr lang="en-US" sz="1200" b="1">
                <a:solidFill>
                  <a:srgbClr val="FFFF00"/>
                </a:solidFill>
                <a:effectLst/>
              </a:rPr>
              <a:t>in order that </a:t>
            </a:r>
            <a:r>
              <a:rPr lang="en-US" sz="1200" b="1">
                <a:effectLst/>
              </a:rPr>
              <a:t>he might not be late. </a:t>
            </a:r>
          </a:p>
        </p:txBody>
      </p:sp>
      <p:grpSp>
        <p:nvGrpSpPr>
          <p:cNvPr id="191492" name="Group 4"/>
          <p:cNvGrpSpPr>
            <a:grpSpLocks/>
          </p:cNvGrpSpPr>
          <p:nvPr/>
        </p:nvGrpSpPr>
        <p:grpSpPr bwMode="auto">
          <a:xfrm>
            <a:off x="3657600" y="6248400"/>
            <a:ext cx="2514600" cy="381000"/>
            <a:chOff x="2304" y="3936"/>
            <a:chExt cx="1584" cy="240"/>
          </a:xfrm>
        </p:grpSpPr>
        <p:sp>
          <p:nvSpPr>
            <p:cNvPr id="191493"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91494"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91495"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91496" name="AutoShape 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p:txBody>
          <a:bodyPr/>
          <a:lstStyle/>
          <a:p>
            <a:pPr algn="ctr"/>
            <a:r>
              <a:rPr lang="en-US" sz="3200">
                <a:solidFill>
                  <a:srgbClr val="FFFF00"/>
                </a:solidFill>
              </a:rPr>
              <a:t>Adverbial Clause of Result</a:t>
            </a:r>
            <a:br>
              <a:rPr lang="en-US" sz="3200">
                <a:solidFill>
                  <a:srgbClr val="FFFF00"/>
                </a:solidFill>
              </a:rPr>
            </a:br>
            <a:r>
              <a:rPr lang="ar-SA" sz="3200">
                <a:solidFill>
                  <a:srgbClr val="FFFF00"/>
                </a:solidFill>
              </a:rPr>
              <a:t>الجمل الظرفية الدالة على النتيجة</a:t>
            </a:r>
            <a:endParaRPr lang="en-US" sz="3600"/>
          </a:p>
        </p:txBody>
      </p:sp>
      <p:sp>
        <p:nvSpPr>
          <p:cNvPr id="192515" name="Rectangle 3"/>
          <p:cNvSpPr>
            <a:spLocks noGrp="1" noChangeArrowheads="1"/>
          </p:cNvSpPr>
          <p:nvPr>
            <p:ph type="body" sz="half" idx="1"/>
          </p:nvPr>
        </p:nvSpPr>
        <p:spPr>
          <a:xfrm>
            <a:off x="1143000" y="2133600"/>
            <a:ext cx="7696200" cy="3810000"/>
          </a:xfrm>
        </p:spPr>
        <p:txBody>
          <a:bodyPr/>
          <a:lstStyle/>
          <a:p>
            <a:pPr marL="533400" indent="-533400">
              <a:lnSpc>
                <a:spcPct val="90000"/>
              </a:lnSpc>
              <a:buFontTx/>
              <a:buNone/>
            </a:pPr>
            <a:r>
              <a:rPr lang="en-US" sz="2000" u="sng">
                <a:effectLst/>
              </a:rPr>
              <a:t>We use: </a:t>
            </a:r>
            <a:endParaRPr lang="ar-SA" sz="2000" b="1">
              <a:effectLst/>
            </a:endParaRPr>
          </a:p>
          <a:p>
            <a:pPr marL="533400" indent="-533400" algn="r">
              <a:lnSpc>
                <a:spcPct val="90000"/>
              </a:lnSpc>
              <a:buFontTx/>
              <a:buNone/>
            </a:pPr>
            <a:endParaRPr lang="ar-SA" sz="600">
              <a:effectLst/>
            </a:endParaRPr>
          </a:p>
          <a:p>
            <a:pPr marL="533400" indent="-533400">
              <a:lnSpc>
                <a:spcPct val="90000"/>
              </a:lnSpc>
              <a:buFontTx/>
              <a:buNone/>
            </a:pPr>
            <a:r>
              <a:rPr lang="en-US" sz="2000">
                <a:effectLst/>
              </a:rPr>
              <a:t>to</a:t>
            </a:r>
            <a:r>
              <a:rPr lang="en-US" sz="1600" b="1">
                <a:effectLst/>
              </a:rPr>
              <a:t> link the main sentence with the adverbial clause of result.</a:t>
            </a:r>
          </a:p>
          <a:p>
            <a:pPr marL="533400" indent="-533400">
              <a:lnSpc>
                <a:spcPct val="90000"/>
              </a:lnSpc>
              <a:buFontTx/>
              <a:buNone/>
            </a:pPr>
            <a:endParaRPr lang="en-US" sz="1600">
              <a:effectLst/>
            </a:endParaRPr>
          </a:p>
          <a:p>
            <a:pPr marL="533400" indent="-533400" algn="r">
              <a:lnSpc>
                <a:spcPct val="90000"/>
              </a:lnSpc>
              <a:buFontTx/>
              <a:buNone/>
            </a:pPr>
            <a:r>
              <a:rPr lang="ar-SA" sz="1600">
                <a:effectLst/>
              </a:rPr>
              <a:t>تستخدم هذه الصيغات لربط الجمل الظرفية الدالة على النتيجة مع الجملة الرئيسية.</a:t>
            </a:r>
            <a:endParaRPr lang="en-US" sz="1600">
              <a:effectLst/>
            </a:endParaRPr>
          </a:p>
          <a:p>
            <a:pPr marL="533400" indent="-533400" algn="r">
              <a:lnSpc>
                <a:spcPct val="90000"/>
              </a:lnSpc>
              <a:buFontTx/>
              <a:buNone/>
            </a:pPr>
            <a:r>
              <a:rPr lang="ar-SA" sz="1600">
                <a:effectLst/>
              </a:rPr>
              <a:t> </a:t>
            </a:r>
            <a:endParaRPr lang="en-US" sz="2000" u="sng">
              <a:effectLst/>
            </a:endParaRPr>
          </a:p>
          <a:p>
            <a:pPr marL="533400" indent="-533400" algn="r">
              <a:lnSpc>
                <a:spcPct val="90000"/>
              </a:lnSpc>
              <a:buFontTx/>
              <a:buNone/>
            </a:pPr>
            <a:r>
              <a:rPr lang="ar-SA" sz="2000" u="sng">
                <a:effectLst/>
              </a:rPr>
              <a:t>مثال:</a:t>
            </a:r>
          </a:p>
          <a:p>
            <a:pPr marL="533400" indent="-533400">
              <a:lnSpc>
                <a:spcPct val="90000"/>
              </a:lnSpc>
              <a:buFontTx/>
              <a:buChar char="•"/>
            </a:pPr>
            <a:r>
              <a:rPr lang="en-US" sz="2000">
                <a:effectLst/>
              </a:rPr>
              <a:t>The man is </a:t>
            </a:r>
            <a:r>
              <a:rPr lang="en-US" sz="2000">
                <a:solidFill>
                  <a:srgbClr val="FFFF00"/>
                </a:solidFill>
                <a:effectLst/>
              </a:rPr>
              <a:t>so </a:t>
            </a:r>
            <a:r>
              <a:rPr lang="en-US" sz="2000">
                <a:solidFill>
                  <a:srgbClr val="CC3300"/>
                </a:solidFill>
                <a:effectLst/>
              </a:rPr>
              <a:t>weak</a:t>
            </a:r>
            <a:r>
              <a:rPr lang="en-US" sz="2000">
                <a:solidFill>
                  <a:srgbClr val="FFFF00"/>
                </a:solidFill>
                <a:effectLst/>
              </a:rPr>
              <a:t> that </a:t>
            </a:r>
            <a:r>
              <a:rPr lang="en-US" sz="2000">
                <a:effectLst/>
              </a:rPr>
              <a:t>he can not walk.</a:t>
            </a:r>
          </a:p>
          <a:p>
            <a:pPr marL="533400" indent="-533400">
              <a:lnSpc>
                <a:spcPct val="90000"/>
              </a:lnSpc>
              <a:buFontTx/>
              <a:buChar char="•"/>
            </a:pPr>
            <a:r>
              <a:rPr lang="en-US" sz="2000">
                <a:effectLst/>
              </a:rPr>
              <a:t>He wrote </a:t>
            </a:r>
            <a:r>
              <a:rPr lang="en-US" sz="2000">
                <a:solidFill>
                  <a:srgbClr val="FFFF00"/>
                </a:solidFill>
                <a:effectLst/>
              </a:rPr>
              <a:t>such</a:t>
            </a:r>
            <a:r>
              <a:rPr lang="en-US" sz="2000">
                <a:effectLst/>
              </a:rPr>
              <a:t> </a:t>
            </a:r>
            <a:r>
              <a:rPr lang="en-US" sz="2000">
                <a:solidFill>
                  <a:srgbClr val="CC3300"/>
                </a:solidFill>
                <a:effectLst/>
              </a:rPr>
              <a:t>good answers</a:t>
            </a:r>
            <a:r>
              <a:rPr lang="en-US" sz="2000">
                <a:effectLst/>
              </a:rPr>
              <a:t> </a:t>
            </a:r>
            <a:r>
              <a:rPr lang="en-US" sz="2000">
                <a:solidFill>
                  <a:srgbClr val="FFFF00"/>
                </a:solidFill>
                <a:effectLst/>
              </a:rPr>
              <a:t>that</a:t>
            </a:r>
            <a:r>
              <a:rPr lang="en-US" sz="2000">
                <a:effectLst/>
              </a:rPr>
              <a:t> he got he marks.</a:t>
            </a:r>
          </a:p>
          <a:p>
            <a:pPr marL="533400" indent="-533400">
              <a:lnSpc>
                <a:spcPct val="90000"/>
              </a:lnSpc>
              <a:buFontTx/>
              <a:buNone/>
            </a:pPr>
            <a:endParaRPr lang="en-US" sz="2000">
              <a:effectLst/>
            </a:endParaRPr>
          </a:p>
          <a:p>
            <a:pPr marL="533400" indent="-533400">
              <a:lnSpc>
                <a:spcPct val="90000"/>
              </a:lnSpc>
              <a:buFont typeface="Wingdings" pitchFamily="2" charset="2"/>
              <a:buNone/>
            </a:pPr>
            <a:endParaRPr lang="en-US" sz="2400">
              <a:effectLst/>
            </a:endParaRPr>
          </a:p>
        </p:txBody>
      </p:sp>
      <p:grpSp>
        <p:nvGrpSpPr>
          <p:cNvPr id="192516" name="Group 4"/>
          <p:cNvGrpSpPr>
            <a:grpSpLocks/>
          </p:cNvGrpSpPr>
          <p:nvPr/>
        </p:nvGrpSpPr>
        <p:grpSpPr bwMode="auto">
          <a:xfrm>
            <a:off x="3657600" y="6248400"/>
            <a:ext cx="2514600" cy="381000"/>
            <a:chOff x="2304" y="3936"/>
            <a:chExt cx="1584" cy="240"/>
          </a:xfrm>
        </p:grpSpPr>
        <p:sp>
          <p:nvSpPr>
            <p:cNvPr id="192517"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92518"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92519"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92520" name="Text Box 8"/>
          <p:cNvSpPr txBox="1">
            <a:spLocks noChangeArrowheads="1"/>
          </p:cNvSpPr>
          <p:nvPr/>
        </p:nvSpPr>
        <p:spPr bwMode="auto">
          <a:xfrm>
            <a:off x="2362200" y="2133600"/>
            <a:ext cx="2332038" cy="396875"/>
          </a:xfrm>
          <a:prstGeom prst="rect">
            <a:avLst/>
          </a:prstGeom>
          <a:solidFill>
            <a:schemeClr val="tx1"/>
          </a:solidFill>
          <a:ln w="9525" algn="ctr">
            <a:noFill/>
            <a:miter lim="800000"/>
            <a:headEnd/>
            <a:tailEnd/>
          </a:ln>
          <a:effectLst/>
        </p:spPr>
        <p:txBody>
          <a:bodyPr wrap="none">
            <a:spAutoFit/>
          </a:bodyPr>
          <a:lstStyle/>
          <a:p>
            <a:pPr algn="l"/>
            <a:r>
              <a:rPr lang="en-US" sz="2000">
                <a:solidFill>
                  <a:srgbClr val="CC3300"/>
                </a:solidFill>
              </a:rPr>
              <a:t>so </a:t>
            </a:r>
            <a:r>
              <a:rPr lang="ar-SA" sz="2000">
                <a:solidFill>
                  <a:srgbClr val="CC3300"/>
                </a:solidFill>
              </a:rPr>
              <a:t>+</a:t>
            </a:r>
            <a:r>
              <a:rPr lang="en-US" sz="2000">
                <a:solidFill>
                  <a:srgbClr val="CC3300"/>
                </a:solidFill>
              </a:rPr>
              <a:t> adverb + that</a:t>
            </a:r>
          </a:p>
        </p:txBody>
      </p:sp>
      <p:sp>
        <p:nvSpPr>
          <p:cNvPr id="192521" name="Text Box 9"/>
          <p:cNvSpPr txBox="1">
            <a:spLocks noChangeArrowheads="1"/>
          </p:cNvSpPr>
          <p:nvPr/>
        </p:nvSpPr>
        <p:spPr bwMode="auto">
          <a:xfrm>
            <a:off x="5715000" y="2133600"/>
            <a:ext cx="2311400" cy="396875"/>
          </a:xfrm>
          <a:prstGeom prst="rect">
            <a:avLst/>
          </a:prstGeom>
          <a:solidFill>
            <a:schemeClr val="tx1"/>
          </a:solidFill>
          <a:ln w="9525" algn="ctr">
            <a:noFill/>
            <a:miter lim="800000"/>
            <a:headEnd/>
            <a:tailEnd/>
          </a:ln>
          <a:effectLst/>
        </p:spPr>
        <p:txBody>
          <a:bodyPr wrap="none">
            <a:spAutoFit/>
          </a:bodyPr>
          <a:lstStyle/>
          <a:p>
            <a:pPr algn="l"/>
            <a:r>
              <a:rPr lang="en-US" sz="2000">
                <a:solidFill>
                  <a:srgbClr val="CC3300"/>
                </a:solidFill>
              </a:rPr>
              <a:t>such + noun</a:t>
            </a:r>
            <a:r>
              <a:rPr lang="ar-SA" sz="2000">
                <a:solidFill>
                  <a:srgbClr val="CC3300"/>
                </a:solidFill>
              </a:rPr>
              <a:t>+</a:t>
            </a:r>
            <a:r>
              <a:rPr lang="en-US" sz="2000">
                <a:solidFill>
                  <a:srgbClr val="CC3300"/>
                </a:solidFill>
              </a:rPr>
              <a:t> that</a:t>
            </a:r>
          </a:p>
        </p:txBody>
      </p:sp>
      <p:sp>
        <p:nvSpPr>
          <p:cNvPr id="192522" name="AutoShape 10">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p:txBody>
          <a:bodyPr/>
          <a:lstStyle/>
          <a:p>
            <a:pPr algn="ctr"/>
            <a:r>
              <a:rPr lang="en-US" sz="3200">
                <a:solidFill>
                  <a:srgbClr val="FFFF00"/>
                </a:solidFill>
              </a:rPr>
              <a:t>Adverbial Clause of Contrast</a:t>
            </a:r>
            <a:br>
              <a:rPr lang="en-US" sz="3200">
                <a:solidFill>
                  <a:srgbClr val="FFFF00"/>
                </a:solidFill>
              </a:rPr>
            </a:br>
            <a:r>
              <a:rPr lang="ar-SA" sz="3200">
                <a:solidFill>
                  <a:srgbClr val="FFFF00"/>
                </a:solidFill>
              </a:rPr>
              <a:t>الجمل الظرفية الدالة على التناقض</a:t>
            </a:r>
            <a:endParaRPr lang="en-US" sz="3600"/>
          </a:p>
        </p:txBody>
      </p:sp>
      <p:sp>
        <p:nvSpPr>
          <p:cNvPr id="193539" name="Rectangle 3"/>
          <p:cNvSpPr>
            <a:spLocks noGrp="1" noChangeArrowheads="1"/>
          </p:cNvSpPr>
          <p:nvPr>
            <p:ph type="body" sz="half" idx="1"/>
          </p:nvPr>
        </p:nvSpPr>
        <p:spPr>
          <a:xfrm>
            <a:off x="1143000" y="2133600"/>
            <a:ext cx="7696200" cy="3810000"/>
          </a:xfrm>
        </p:spPr>
        <p:txBody>
          <a:bodyPr/>
          <a:lstStyle/>
          <a:p>
            <a:pPr marL="533400" indent="-533400">
              <a:lnSpc>
                <a:spcPct val="90000"/>
              </a:lnSpc>
              <a:buFontTx/>
              <a:buNone/>
            </a:pPr>
            <a:r>
              <a:rPr lang="en-US" sz="2400" u="sng">
                <a:effectLst/>
              </a:rPr>
              <a:t>Conjunctions</a:t>
            </a:r>
            <a:r>
              <a:rPr lang="en-US" sz="2400">
                <a:effectLst/>
              </a:rPr>
              <a:t>:    </a:t>
            </a:r>
            <a:r>
              <a:rPr lang="ar-SA" sz="2400">
                <a:effectLst/>
              </a:rPr>
              <a:t>  </a:t>
            </a:r>
            <a:r>
              <a:rPr lang="ar-SA" sz="2400" b="1">
                <a:effectLst/>
              </a:rPr>
              <a:t>أدوات الربط</a:t>
            </a:r>
          </a:p>
          <a:p>
            <a:pPr marL="533400" indent="-533400" algn="r">
              <a:lnSpc>
                <a:spcPct val="90000"/>
              </a:lnSpc>
              <a:buFontTx/>
              <a:buNone/>
            </a:pPr>
            <a:endParaRPr lang="ar-SA" sz="700">
              <a:effectLst/>
            </a:endParaRPr>
          </a:p>
          <a:p>
            <a:pPr marL="533400" indent="-533400">
              <a:lnSpc>
                <a:spcPct val="90000"/>
              </a:lnSpc>
              <a:buFontTx/>
              <a:buNone/>
            </a:pPr>
            <a:r>
              <a:rPr lang="en-US" sz="2000">
                <a:solidFill>
                  <a:srgbClr val="FFFF00"/>
                </a:solidFill>
                <a:effectLst/>
              </a:rPr>
              <a:t>though, although</a:t>
            </a:r>
            <a:endParaRPr lang="ar-SA" sz="2000">
              <a:solidFill>
                <a:srgbClr val="FFFF00"/>
              </a:solidFill>
              <a:effectLst/>
            </a:endParaRPr>
          </a:p>
          <a:p>
            <a:pPr marL="533400" indent="-533400">
              <a:lnSpc>
                <a:spcPct val="90000"/>
              </a:lnSpc>
              <a:buFontTx/>
              <a:buNone/>
            </a:pPr>
            <a:r>
              <a:rPr lang="en-US" sz="1600">
                <a:effectLst/>
              </a:rPr>
              <a:t> </a:t>
            </a:r>
          </a:p>
          <a:p>
            <a:pPr marL="533400" indent="-533400">
              <a:lnSpc>
                <a:spcPct val="90000"/>
              </a:lnSpc>
              <a:buFontTx/>
              <a:buChar char="•"/>
            </a:pPr>
            <a:r>
              <a:rPr lang="en-US" sz="1600" b="1">
                <a:effectLst/>
              </a:rPr>
              <a:t>These words (conjunctions) link the adverbial clause of contrast with the main sentence.</a:t>
            </a:r>
          </a:p>
          <a:p>
            <a:pPr marL="533400" indent="-533400">
              <a:lnSpc>
                <a:spcPct val="90000"/>
              </a:lnSpc>
              <a:buFontTx/>
              <a:buNone/>
            </a:pPr>
            <a:endParaRPr lang="en-US" sz="1600">
              <a:effectLst/>
            </a:endParaRPr>
          </a:p>
          <a:p>
            <a:pPr marL="533400" indent="-533400" algn="r">
              <a:lnSpc>
                <a:spcPct val="90000"/>
              </a:lnSpc>
              <a:buFontTx/>
              <a:buNone/>
            </a:pPr>
            <a:r>
              <a:rPr lang="ar-SA" sz="1600">
                <a:effectLst/>
              </a:rPr>
              <a:t>أدوات الربط هذه تربط الجمل الظرفية الدالة على التناقض مع الجملة الرئيسية. </a:t>
            </a:r>
            <a:endParaRPr lang="en-US" sz="1600">
              <a:effectLst/>
            </a:endParaRPr>
          </a:p>
          <a:p>
            <a:pPr marL="533400" indent="-533400" algn="r">
              <a:lnSpc>
                <a:spcPct val="90000"/>
              </a:lnSpc>
              <a:buFontTx/>
              <a:buNone/>
            </a:pPr>
            <a:endParaRPr lang="en-US" sz="2000" u="sng">
              <a:effectLst/>
            </a:endParaRPr>
          </a:p>
          <a:p>
            <a:pPr marL="533400" indent="-533400" algn="r">
              <a:lnSpc>
                <a:spcPct val="90000"/>
              </a:lnSpc>
              <a:buFontTx/>
              <a:buNone/>
            </a:pPr>
            <a:r>
              <a:rPr lang="ar-SA" sz="2000" u="sng">
                <a:effectLst/>
              </a:rPr>
              <a:t>مثال:</a:t>
            </a:r>
          </a:p>
          <a:p>
            <a:pPr marL="533400" indent="-533400">
              <a:lnSpc>
                <a:spcPct val="90000"/>
              </a:lnSpc>
              <a:buFontTx/>
              <a:buChar char="•"/>
            </a:pPr>
            <a:r>
              <a:rPr lang="en-US" sz="1800">
                <a:effectLst/>
              </a:rPr>
              <a:t>He is poor.  He is happy.</a:t>
            </a:r>
          </a:p>
          <a:p>
            <a:pPr marL="533400" indent="-533400">
              <a:lnSpc>
                <a:spcPct val="90000"/>
              </a:lnSpc>
              <a:buFontTx/>
              <a:buChar char="•"/>
            </a:pPr>
            <a:r>
              <a:rPr lang="en-US" sz="1800">
                <a:solidFill>
                  <a:srgbClr val="FFFF00"/>
                </a:solidFill>
                <a:effectLst/>
              </a:rPr>
              <a:t>Although</a:t>
            </a:r>
            <a:r>
              <a:rPr lang="en-US" sz="1800">
                <a:effectLst/>
              </a:rPr>
              <a:t> (</a:t>
            </a:r>
            <a:r>
              <a:rPr lang="en-US" sz="1800">
                <a:solidFill>
                  <a:srgbClr val="FFFF00"/>
                </a:solidFill>
                <a:effectLst/>
              </a:rPr>
              <a:t>though</a:t>
            </a:r>
            <a:r>
              <a:rPr lang="en-US" sz="1800">
                <a:effectLst/>
              </a:rPr>
              <a:t>) he is poor, he is happy.</a:t>
            </a:r>
          </a:p>
          <a:p>
            <a:pPr marL="533400" indent="-533400">
              <a:lnSpc>
                <a:spcPct val="90000"/>
              </a:lnSpc>
              <a:buFontTx/>
              <a:buNone/>
            </a:pPr>
            <a:endParaRPr lang="en-US" sz="1800">
              <a:effectLst/>
            </a:endParaRPr>
          </a:p>
          <a:p>
            <a:pPr marL="533400" indent="-533400">
              <a:lnSpc>
                <a:spcPct val="90000"/>
              </a:lnSpc>
              <a:buFont typeface="Wingdings" pitchFamily="2" charset="2"/>
              <a:buNone/>
            </a:pPr>
            <a:endParaRPr lang="en-US" sz="2400">
              <a:effectLst/>
            </a:endParaRPr>
          </a:p>
        </p:txBody>
      </p:sp>
      <p:grpSp>
        <p:nvGrpSpPr>
          <p:cNvPr id="193540" name="Group 4"/>
          <p:cNvGrpSpPr>
            <a:grpSpLocks/>
          </p:cNvGrpSpPr>
          <p:nvPr/>
        </p:nvGrpSpPr>
        <p:grpSpPr bwMode="auto">
          <a:xfrm>
            <a:off x="3657600" y="6248400"/>
            <a:ext cx="2514600" cy="381000"/>
            <a:chOff x="2304" y="3936"/>
            <a:chExt cx="1584" cy="240"/>
          </a:xfrm>
        </p:grpSpPr>
        <p:sp>
          <p:nvSpPr>
            <p:cNvPr id="193541"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93542"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93543"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93544" name="AutoShape 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idx="1"/>
          </p:nvPr>
        </p:nvSpPr>
        <p:spPr/>
        <p:txBody>
          <a:bodyPr/>
          <a:lstStyle/>
          <a:p>
            <a:pPr marL="609600" indent="-609600" algn="r">
              <a:lnSpc>
                <a:spcPct val="80000"/>
              </a:lnSpc>
              <a:buFont typeface="Wingdings" pitchFamily="2" charset="2"/>
              <a:buNone/>
            </a:pPr>
            <a:r>
              <a:rPr lang="ar-SA" sz="2400"/>
              <a:t>هي الجملة التي تحتوي على أكثر من فعل واحد و مركبة من جملتين:</a:t>
            </a:r>
          </a:p>
          <a:p>
            <a:pPr marL="609600" indent="-609600" algn="r">
              <a:lnSpc>
                <a:spcPct val="80000"/>
              </a:lnSpc>
              <a:buFont typeface="Wingdings" pitchFamily="2" charset="2"/>
              <a:buNone/>
            </a:pPr>
            <a:endParaRPr lang="ar-SA" sz="2400"/>
          </a:p>
          <a:p>
            <a:pPr marL="609600" indent="-609600" algn="r">
              <a:lnSpc>
                <a:spcPct val="80000"/>
              </a:lnSpc>
              <a:buFont typeface="Wingdings" pitchFamily="2" charset="2"/>
              <a:buNone/>
            </a:pPr>
            <a:r>
              <a:rPr lang="en-US" sz="2400"/>
              <a:t>Main Clause</a:t>
            </a:r>
            <a:r>
              <a:rPr lang="ar-SA" sz="2400"/>
              <a:t>جملة أساسية </a:t>
            </a:r>
            <a:r>
              <a:rPr lang="en-US" sz="2400"/>
              <a:t> </a:t>
            </a:r>
          </a:p>
          <a:p>
            <a:pPr marL="609600" indent="-609600" algn="ctr">
              <a:lnSpc>
                <a:spcPct val="80000"/>
              </a:lnSpc>
              <a:buFont typeface="Wingdings" pitchFamily="2" charset="2"/>
              <a:buNone/>
            </a:pPr>
            <a:endParaRPr lang="ar-SA" sz="2400"/>
          </a:p>
          <a:p>
            <a:pPr marL="609600" indent="-609600" algn="r">
              <a:lnSpc>
                <a:spcPct val="80000"/>
              </a:lnSpc>
              <a:buFont typeface="Wingdings" pitchFamily="2" charset="2"/>
              <a:buNone/>
            </a:pPr>
            <a:r>
              <a:rPr lang="ar-SA" sz="2400"/>
              <a:t> </a:t>
            </a:r>
            <a:r>
              <a:rPr lang="en-US" sz="2400"/>
              <a:t>  </a:t>
            </a:r>
            <a:r>
              <a:rPr lang="ar-SA" sz="2400"/>
              <a:t> وهي ثلاثة أنواع: </a:t>
            </a:r>
            <a:r>
              <a:rPr lang="en-US" sz="2400"/>
              <a:t>Subordinate Clause </a:t>
            </a:r>
            <a:r>
              <a:rPr lang="ar-SA" sz="2400"/>
              <a:t>جملة ثانوية</a:t>
            </a:r>
          </a:p>
          <a:p>
            <a:pPr marL="609600" indent="-609600">
              <a:lnSpc>
                <a:spcPct val="80000"/>
              </a:lnSpc>
            </a:pPr>
            <a:r>
              <a:rPr lang="en-US" sz="2400" u="sng">
                <a:solidFill>
                  <a:srgbClr val="CC3300"/>
                </a:solidFill>
              </a:rPr>
              <a:t>Noun Clause</a:t>
            </a:r>
            <a:r>
              <a:rPr lang="ar-SA" sz="2400"/>
              <a:t>جملة أسمية             </a:t>
            </a:r>
            <a:endParaRPr lang="en-US" sz="2400"/>
          </a:p>
          <a:p>
            <a:pPr marL="609600" indent="-609600">
              <a:lnSpc>
                <a:spcPct val="80000"/>
              </a:lnSpc>
            </a:pPr>
            <a:r>
              <a:rPr lang="en-US" sz="2400" u="sng">
                <a:solidFill>
                  <a:srgbClr val="CC3300"/>
                </a:solidFill>
              </a:rPr>
              <a:t>Adjectival Clause</a:t>
            </a:r>
            <a:r>
              <a:rPr lang="ar-SA" sz="2400"/>
              <a:t>جملة وصفية       </a:t>
            </a:r>
            <a:endParaRPr lang="en-US" sz="2400" u="sng">
              <a:solidFill>
                <a:srgbClr val="CC3300"/>
              </a:solidFill>
            </a:endParaRPr>
          </a:p>
          <a:p>
            <a:pPr marL="609600" indent="-609600">
              <a:lnSpc>
                <a:spcPct val="80000"/>
              </a:lnSpc>
            </a:pPr>
            <a:r>
              <a:rPr lang="en-US" sz="2400" u="sng">
                <a:solidFill>
                  <a:srgbClr val="CC3300"/>
                </a:solidFill>
              </a:rPr>
              <a:t>Adverbial Clause</a:t>
            </a:r>
            <a:r>
              <a:rPr lang="ar-SA" sz="2400"/>
              <a:t>جملة ظرفية        </a:t>
            </a:r>
            <a:endParaRPr lang="ar-SA" sz="2400" u="sng">
              <a:solidFill>
                <a:srgbClr val="CC3300"/>
              </a:solidFill>
            </a:endParaRPr>
          </a:p>
          <a:p>
            <a:pPr marL="609600" indent="-609600">
              <a:lnSpc>
                <a:spcPct val="80000"/>
              </a:lnSpc>
              <a:buFont typeface="Wingdings" pitchFamily="2" charset="2"/>
              <a:buNone/>
            </a:pPr>
            <a:endParaRPr lang="en-US" sz="2400"/>
          </a:p>
        </p:txBody>
      </p:sp>
      <p:sp>
        <p:nvSpPr>
          <p:cNvPr id="17410" name="Rectangle 2"/>
          <p:cNvSpPr>
            <a:spLocks noGrp="1" noChangeArrowheads="1"/>
          </p:cNvSpPr>
          <p:nvPr>
            <p:ph type="title"/>
          </p:nvPr>
        </p:nvSpPr>
        <p:spPr/>
        <p:txBody>
          <a:bodyPr/>
          <a:lstStyle/>
          <a:p>
            <a:pPr algn="ctr"/>
            <a:r>
              <a:rPr lang="en-US" sz="3600">
                <a:solidFill>
                  <a:srgbClr val="FFFF00"/>
                </a:solidFill>
              </a:rPr>
              <a:t>Complex Sentences</a:t>
            </a:r>
            <a:br>
              <a:rPr lang="en-US" sz="3600">
                <a:solidFill>
                  <a:srgbClr val="FFFF00"/>
                </a:solidFill>
              </a:rPr>
            </a:br>
            <a:r>
              <a:rPr lang="ar-SA" sz="3600">
                <a:solidFill>
                  <a:srgbClr val="FFFF00"/>
                </a:solidFill>
              </a:rPr>
              <a:t>جمل معقدة</a:t>
            </a:r>
            <a:endParaRPr lang="en-US" sz="3600">
              <a:solidFill>
                <a:srgbClr val="FFFF00"/>
              </a:solidFill>
            </a:endParaRPr>
          </a:p>
        </p:txBody>
      </p:sp>
      <p:grpSp>
        <p:nvGrpSpPr>
          <p:cNvPr id="17412" name="Group 4"/>
          <p:cNvGrpSpPr>
            <a:grpSpLocks/>
          </p:cNvGrpSpPr>
          <p:nvPr/>
        </p:nvGrpSpPr>
        <p:grpSpPr bwMode="auto">
          <a:xfrm>
            <a:off x="3657600" y="6248400"/>
            <a:ext cx="2514600" cy="381000"/>
            <a:chOff x="2304" y="3936"/>
            <a:chExt cx="1584" cy="240"/>
          </a:xfrm>
        </p:grpSpPr>
        <p:sp>
          <p:nvSpPr>
            <p:cNvPr id="17413"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7414"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7415"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7416" name="AutoShape 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p:txBody>
          <a:bodyPr/>
          <a:lstStyle/>
          <a:p>
            <a:pPr algn="ctr"/>
            <a:r>
              <a:rPr lang="en-US" sz="3200">
                <a:solidFill>
                  <a:srgbClr val="FFFF00"/>
                </a:solidFill>
              </a:rPr>
              <a:t>Adverbial Clause of Contrast</a:t>
            </a:r>
            <a:br>
              <a:rPr lang="en-US" sz="3200">
                <a:solidFill>
                  <a:srgbClr val="FFFF00"/>
                </a:solidFill>
              </a:rPr>
            </a:br>
            <a:r>
              <a:rPr lang="ar-SA" sz="3200">
                <a:solidFill>
                  <a:srgbClr val="FFFF00"/>
                </a:solidFill>
              </a:rPr>
              <a:t>الجمل الظرفية الدالة على المقارنة</a:t>
            </a:r>
            <a:endParaRPr lang="en-US" sz="3600"/>
          </a:p>
        </p:txBody>
      </p:sp>
      <p:sp>
        <p:nvSpPr>
          <p:cNvPr id="194563" name="Rectangle 3"/>
          <p:cNvSpPr>
            <a:spLocks noGrp="1" noChangeArrowheads="1"/>
          </p:cNvSpPr>
          <p:nvPr>
            <p:ph type="body" sz="half" idx="1"/>
          </p:nvPr>
        </p:nvSpPr>
        <p:spPr>
          <a:xfrm>
            <a:off x="1143000" y="2133600"/>
            <a:ext cx="7696200" cy="3810000"/>
          </a:xfrm>
        </p:spPr>
        <p:txBody>
          <a:bodyPr/>
          <a:lstStyle/>
          <a:p>
            <a:pPr marL="533400" indent="-533400">
              <a:lnSpc>
                <a:spcPct val="90000"/>
              </a:lnSpc>
              <a:buFontTx/>
              <a:buNone/>
            </a:pPr>
            <a:r>
              <a:rPr lang="en-US" sz="2400" u="sng">
                <a:effectLst/>
              </a:rPr>
              <a:t>Conjunctions</a:t>
            </a:r>
            <a:r>
              <a:rPr lang="en-US" sz="2400">
                <a:effectLst/>
              </a:rPr>
              <a:t>:    </a:t>
            </a:r>
            <a:r>
              <a:rPr lang="ar-SA" sz="2400">
                <a:effectLst/>
              </a:rPr>
              <a:t>  </a:t>
            </a:r>
            <a:r>
              <a:rPr lang="ar-SA" sz="2400" b="1">
                <a:effectLst/>
              </a:rPr>
              <a:t>أدوات الربط</a:t>
            </a:r>
          </a:p>
          <a:p>
            <a:pPr marL="533400" indent="-533400" algn="r">
              <a:lnSpc>
                <a:spcPct val="90000"/>
              </a:lnSpc>
              <a:buFontTx/>
              <a:buNone/>
            </a:pPr>
            <a:endParaRPr lang="ar-SA" sz="700">
              <a:effectLst/>
            </a:endParaRPr>
          </a:p>
          <a:p>
            <a:pPr marL="533400" indent="-533400">
              <a:lnSpc>
                <a:spcPct val="90000"/>
              </a:lnSpc>
              <a:buFontTx/>
              <a:buNone/>
            </a:pPr>
            <a:r>
              <a:rPr lang="en-US" sz="2000">
                <a:solidFill>
                  <a:srgbClr val="FFFF00"/>
                </a:solidFill>
                <a:effectLst/>
              </a:rPr>
              <a:t>as….as, so……as</a:t>
            </a:r>
            <a:endParaRPr lang="ar-SA" sz="2000">
              <a:solidFill>
                <a:srgbClr val="FFFF00"/>
              </a:solidFill>
              <a:effectLst/>
            </a:endParaRPr>
          </a:p>
          <a:p>
            <a:pPr marL="533400" indent="-533400">
              <a:lnSpc>
                <a:spcPct val="90000"/>
              </a:lnSpc>
              <a:buFontTx/>
              <a:buNone/>
            </a:pPr>
            <a:r>
              <a:rPr lang="en-US" sz="1600">
                <a:effectLst/>
              </a:rPr>
              <a:t> </a:t>
            </a:r>
            <a:endParaRPr lang="en-US" sz="1600" b="1">
              <a:solidFill>
                <a:srgbClr val="FFFF00"/>
              </a:solidFill>
              <a:effectLst/>
            </a:endParaRPr>
          </a:p>
          <a:p>
            <a:pPr marL="533400" indent="-533400">
              <a:lnSpc>
                <a:spcPct val="90000"/>
              </a:lnSpc>
              <a:buFontTx/>
              <a:buChar char="•"/>
            </a:pPr>
            <a:r>
              <a:rPr lang="en-US" sz="1600" b="1">
                <a:effectLst/>
              </a:rPr>
              <a:t>These words (conjunctions) link the adverbial clause of contrast with the main sentence.</a:t>
            </a:r>
          </a:p>
          <a:p>
            <a:pPr marL="533400" indent="-533400">
              <a:lnSpc>
                <a:spcPct val="90000"/>
              </a:lnSpc>
              <a:buFontTx/>
              <a:buNone/>
            </a:pPr>
            <a:endParaRPr lang="en-US" sz="1600">
              <a:effectLst/>
            </a:endParaRPr>
          </a:p>
          <a:p>
            <a:pPr marL="533400" indent="-533400" algn="r">
              <a:lnSpc>
                <a:spcPct val="90000"/>
              </a:lnSpc>
              <a:buFontTx/>
              <a:buNone/>
            </a:pPr>
            <a:r>
              <a:rPr lang="ar-SA" sz="1600">
                <a:effectLst/>
              </a:rPr>
              <a:t>أدوات الربط هذه تربط الجمل الظرفية الدالة على المقارنة مع الجملة الرئيسية. </a:t>
            </a:r>
            <a:endParaRPr lang="en-US" sz="1600">
              <a:effectLst/>
            </a:endParaRPr>
          </a:p>
          <a:p>
            <a:pPr marL="533400" indent="-533400" algn="r">
              <a:lnSpc>
                <a:spcPct val="90000"/>
              </a:lnSpc>
              <a:buFontTx/>
              <a:buNone/>
            </a:pPr>
            <a:endParaRPr lang="en-US" sz="2000" u="sng">
              <a:effectLst/>
            </a:endParaRPr>
          </a:p>
          <a:p>
            <a:pPr marL="533400" indent="-533400" algn="r">
              <a:lnSpc>
                <a:spcPct val="90000"/>
              </a:lnSpc>
              <a:buFontTx/>
              <a:buNone/>
            </a:pPr>
            <a:r>
              <a:rPr lang="ar-SA" sz="2000" u="sng">
                <a:effectLst/>
              </a:rPr>
              <a:t>مثال:</a:t>
            </a:r>
          </a:p>
          <a:p>
            <a:pPr marL="533400" indent="-533400">
              <a:lnSpc>
                <a:spcPct val="90000"/>
              </a:lnSpc>
              <a:buFontTx/>
              <a:buChar char="•"/>
            </a:pPr>
            <a:r>
              <a:rPr lang="en-US" sz="1800">
                <a:effectLst/>
              </a:rPr>
              <a:t>Nabeel is </a:t>
            </a:r>
            <a:r>
              <a:rPr lang="en-US" sz="1800">
                <a:solidFill>
                  <a:srgbClr val="FFFF00"/>
                </a:solidFill>
                <a:effectLst/>
              </a:rPr>
              <a:t>as</a:t>
            </a:r>
            <a:r>
              <a:rPr lang="en-US" sz="1800">
                <a:effectLst/>
              </a:rPr>
              <a:t> clever </a:t>
            </a:r>
            <a:r>
              <a:rPr lang="en-US" sz="1800">
                <a:solidFill>
                  <a:srgbClr val="FFFF00"/>
                </a:solidFill>
                <a:effectLst/>
              </a:rPr>
              <a:t>as</a:t>
            </a:r>
            <a:r>
              <a:rPr lang="en-US" sz="1800">
                <a:effectLst/>
              </a:rPr>
              <a:t> his father.</a:t>
            </a:r>
          </a:p>
          <a:p>
            <a:pPr marL="533400" indent="-533400">
              <a:lnSpc>
                <a:spcPct val="90000"/>
              </a:lnSpc>
              <a:buFontTx/>
              <a:buChar char="•"/>
            </a:pPr>
            <a:r>
              <a:rPr lang="en-US" sz="1800">
                <a:effectLst/>
              </a:rPr>
              <a:t>Sami is not </a:t>
            </a:r>
            <a:r>
              <a:rPr lang="en-US" sz="1800">
                <a:solidFill>
                  <a:srgbClr val="FFFF00"/>
                </a:solidFill>
                <a:effectLst/>
              </a:rPr>
              <a:t>so</a:t>
            </a:r>
            <a:r>
              <a:rPr lang="en-US" sz="1800">
                <a:effectLst/>
              </a:rPr>
              <a:t> strong </a:t>
            </a:r>
            <a:r>
              <a:rPr lang="en-US" sz="1800">
                <a:solidFill>
                  <a:srgbClr val="FFFF00"/>
                </a:solidFill>
                <a:effectLst/>
              </a:rPr>
              <a:t>as</a:t>
            </a:r>
            <a:r>
              <a:rPr lang="en-US" sz="1800">
                <a:effectLst/>
              </a:rPr>
              <a:t> his brother.</a:t>
            </a:r>
          </a:p>
          <a:p>
            <a:pPr marL="533400" indent="-533400">
              <a:lnSpc>
                <a:spcPct val="90000"/>
              </a:lnSpc>
              <a:buFontTx/>
              <a:buNone/>
            </a:pPr>
            <a:endParaRPr lang="en-US" sz="1800">
              <a:effectLst/>
            </a:endParaRPr>
          </a:p>
          <a:p>
            <a:pPr marL="533400" indent="-533400">
              <a:lnSpc>
                <a:spcPct val="90000"/>
              </a:lnSpc>
              <a:buFont typeface="Wingdings" pitchFamily="2" charset="2"/>
              <a:buNone/>
            </a:pPr>
            <a:endParaRPr lang="en-US" sz="2400">
              <a:effectLst/>
            </a:endParaRPr>
          </a:p>
        </p:txBody>
      </p:sp>
      <p:grpSp>
        <p:nvGrpSpPr>
          <p:cNvPr id="194564" name="Group 4"/>
          <p:cNvGrpSpPr>
            <a:grpSpLocks/>
          </p:cNvGrpSpPr>
          <p:nvPr/>
        </p:nvGrpSpPr>
        <p:grpSpPr bwMode="auto">
          <a:xfrm>
            <a:off x="3657600" y="6248400"/>
            <a:ext cx="2514600" cy="381000"/>
            <a:chOff x="2304" y="3936"/>
            <a:chExt cx="1584" cy="240"/>
          </a:xfrm>
        </p:grpSpPr>
        <p:sp>
          <p:nvSpPr>
            <p:cNvPr id="194565"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94566"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94567"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94568" name="AutoShape 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p:txBody>
          <a:bodyPr/>
          <a:lstStyle/>
          <a:p>
            <a:pPr algn="ctr"/>
            <a:r>
              <a:rPr lang="en-US" sz="3200">
                <a:solidFill>
                  <a:srgbClr val="FFFF00"/>
                </a:solidFill>
              </a:rPr>
              <a:t>Adverbial Clause of Condition</a:t>
            </a:r>
            <a:br>
              <a:rPr lang="en-US" sz="3200">
                <a:solidFill>
                  <a:srgbClr val="FFFF00"/>
                </a:solidFill>
              </a:rPr>
            </a:br>
            <a:r>
              <a:rPr lang="ar-SA" sz="3200">
                <a:solidFill>
                  <a:srgbClr val="FFFF00"/>
                </a:solidFill>
              </a:rPr>
              <a:t>الجمل الظرفية الدالة على الحالة</a:t>
            </a:r>
            <a:endParaRPr lang="en-US" sz="3600"/>
          </a:p>
        </p:txBody>
      </p:sp>
      <p:sp>
        <p:nvSpPr>
          <p:cNvPr id="195587" name="Rectangle 3"/>
          <p:cNvSpPr>
            <a:spLocks noGrp="1" noChangeArrowheads="1"/>
          </p:cNvSpPr>
          <p:nvPr>
            <p:ph type="body" sz="half" idx="1"/>
          </p:nvPr>
        </p:nvSpPr>
        <p:spPr>
          <a:xfrm>
            <a:off x="1143000" y="2133600"/>
            <a:ext cx="7696200" cy="3810000"/>
          </a:xfrm>
        </p:spPr>
        <p:txBody>
          <a:bodyPr/>
          <a:lstStyle/>
          <a:p>
            <a:pPr marL="533400" indent="-533400">
              <a:lnSpc>
                <a:spcPct val="80000"/>
              </a:lnSpc>
              <a:buFontTx/>
              <a:buNone/>
            </a:pPr>
            <a:r>
              <a:rPr lang="en-US" sz="2000" u="sng">
                <a:effectLst/>
              </a:rPr>
              <a:t>Conjunctions</a:t>
            </a:r>
            <a:r>
              <a:rPr lang="en-US" sz="2000">
                <a:effectLst/>
              </a:rPr>
              <a:t>:    </a:t>
            </a:r>
            <a:r>
              <a:rPr lang="ar-SA" sz="2000">
                <a:effectLst/>
              </a:rPr>
              <a:t>  </a:t>
            </a:r>
            <a:r>
              <a:rPr lang="ar-SA" sz="2000" b="1">
                <a:effectLst/>
              </a:rPr>
              <a:t>أدوات الربط</a:t>
            </a:r>
          </a:p>
          <a:p>
            <a:pPr marL="533400" indent="-533400" algn="r">
              <a:lnSpc>
                <a:spcPct val="80000"/>
              </a:lnSpc>
              <a:buFontTx/>
              <a:buNone/>
            </a:pPr>
            <a:endParaRPr lang="ar-SA" sz="600">
              <a:effectLst/>
            </a:endParaRPr>
          </a:p>
          <a:p>
            <a:pPr marL="533400" indent="-533400">
              <a:lnSpc>
                <a:spcPct val="80000"/>
              </a:lnSpc>
              <a:buFontTx/>
              <a:buNone/>
            </a:pPr>
            <a:r>
              <a:rPr lang="en-US" sz="1800">
                <a:solidFill>
                  <a:srgbClr val="FFFF00"/>
                </a:solidFill>
                <a:effectLst/>
              </a:rPr>
              <a:t>if, unless</a:t>
            </a:r>
            <a:endParaRPr lang="ar-SA" sz="1800">
              <a:solidFill>
                <a:srgbClr val="FFFF00"/>
              </a:solidFill>
              <a:effectLst/>
            </a:endParaRPr>
          </a:p>
          <a:p>
            <a:pPr marL="533400" indent="-533400">
              <a:lnSpc>
                <a:spcPct val="80000"/>
              </a:lnSpc>
              <a:buFontTx/>
              <a:buNone/>
            </a:pPr>
            <a:r>
              <a:rPr lang="en-US" sz="1400">
                <a:effectLst/>
              </a:rPr>
              <a:t> </a:t>
            </a:r>
            <a:endParaRPr lang="en-US" sz="1400" b="1">
              <a:solidFill>
                <a:srgbClr val="FFFF00"/>
              </a:solidFill>
              <a:effectLst/>
            </a:endParaRPr>
          </a:p>
          <a:p>
            <a:pPr marL="533400" indent="-533400">
              <a:lnSpc>
                <a:spcPct val="80000"/>
              </a:lnSpc>
              <a:buFontTx/>
              <a:buChar char="•"/>
            </a:pPr>
            <a:r>
              <a:rPr lang="en-US" sz="1400" b="1">
                <a:effectLst/>
              </a:rPr>
              <a:t>These words (conjunctions) link the adverbial clause of condition with the main sentence.</a:t>
            </a:r>
          </a:p>
          <a:p>
            <a:pPr marL="533400" indent="-533400">
              <a:lnSpc>
                <a:spcPct val="80000"/>
              </a:lnSpc>
              <a:buFontTx/>
              <a:buNone/>
            </a:pPr>
            <a:endParaRPr lang="en-US" sz="1400">
              <a:effectLst/>
            </a:endParaRPr>
          </a:p>
          <a:p>
            <a:pPr marL="533400" indent="-533400" algn="r">
              <a:lnSpc>
                <a:spcPct val="80000"/>
              </a:lnSpc>
              <a:buFontTx/>
              <a:buNone/>
            </a:pPr>
            <a:r>
              <a:rPr lang="ar-SA" sz="1400">
                <a:effectLst/>
              </a:rPr>
              <a:t>أدوات الربط هذه تربط الجمل الظرفية الدالة على الحالة مع الجملة الرئيسية. </a:t>
            </a:r>
            <a:endParaRPr lang="en-US" sz="1400">
              <a:effectLst/>
            </a:endParaRPr>
          </a:p>
          <a:p>
            <a:pPr marL="533400" indent="-533400" algn="r">
              <a:lnSpc>
                <a:spcPct val="80000"/>
              </a:lnSpc>
              <a:buFontTx/>
              <a:buNone/>
            </a:pPr>
            <a:endParaRPr lang="en-US" sz="1800" u="sng">
              <a:effectLst/>
            </a:endParaRPr>
          </a:p>
          <a:p>
            <a:pPr marL="533400" indent="-533400" algn="r">
              <a:lnSpc>
                <a:spcPct val="80000"/>
              </a:lnSpc>
              <a:buFontTx/>
              <a:buNone/>
            </a:pPr>
            <a:r>
              <a:rPr lang="ar-SA" sz="1800" u="sng">
                <a:effectLst/>
              </a:rPr>
              <a:t>مثال:</a:t>
            </a:r>
          </a:p>
          <a:p>
            <a:pPr marL="533400" indent="-533400">
              <a:lnSpc>
                <a:spcPct val="80000"/>
              </a:lnSpc>
              <a:buFontTx/>
              <a:buChar char="•"/>
            </a:pPr>
            <a:r>
              <a:rPr lang="en-US" sz="1600">
                <a:solidFill>
                  <a:srgbClr val="FFFF00"/>
                </a:solidFill>
                <a:effectLst/>
              </a:rPr>
              <a:t>If</a:t>
            </a:r>
            <a:r>
              <a:rPr lang="en-US" sz="1600">
                <a:effectLst/>
              </a:rPr>
              <a:t> we are ill, we go to bed.</a:t>
            </a:r>
          </a:p>
          <a:p>
            <a:pPr marL="533400" indent="-533400">
              <a:lnSpc>
                <a:spcPct val="80000"/>
              </a:lnSpc>
              <a:buFontTx/>
              <a:buChar char="•"/>
            </a:pPr>
            <a:r>
              <a:rPr lang="en-US" sz="1600">
                <a:solidFill>
                  <a:srgbClr val="FFFF00"/>
                </a:solidFill>
                <a:effectLst/>
              </a:rPr>
              <a:t>If</a:t>
            </a:r>
            <a:r>
              <a:rPr lang="en-US" sz="1600">
                <a:effectLst/>
              </a:rPr>
              <a:t> we work hard, we will succeed.</a:t>
            </a:r>
          </a:p>
          <a:p>
            <a:pPr marL="533400" indent="-533400">
              <a:lnSpc>
                <a:spcPct val="80000"/>
              </a:lnSpc>
              <a:buFontTx/>
              <a:buChar char="•"/>
            </a:pPr>
            <a:r>
              <a:rPr lang="en-US" sz="1600">
                <a:solidFill>
                  <a:srgbClr val="FFFF00"/>
                </a:solidFill>
                <a:effectLst/>
              </a:rPr>
              <a:t>If</a:t>
            </a:r>
            <a:r>
              <a:rPr lang="en-US" sz="1600">
                <a:effectLst/>
              </a:rPr>
              <a:t> we worked hard, we would succeed.</a:t>
            </a:r>
          </a:p>
          <a:p>
            <a:pPr marL="533400" indent="-533400">
              <a:lnSpc>
                <a:spcPct val="80000"/>
              </a:lnSpc>
              <a:buFontTx/>
              <a:buChar char="•"/>
            </a:pPr>
            <a:r>
              <a:rPr lang="en-US" sz="1600">
                <a:solidFill>
                  <a:srgbClr val="FFFF00"/>
                </a:solidFill>
                <a:effectLst/>
              </a:rPr>
              <a:t>If</a:t>
            </a:r>
            <a:r>
              <a:rPr lang="en-US" sz="1600">
                <a:effectLst/>
              </a:rPr>
              <a:t> he had fallen, he would have hurt himself.</a:t>
            </a:r>
          </a:p>
          <a:p>
            <a:pPr marL="533400" indent="-533400">
              <a:lnSpc>
                <a:spcPct val="80000"/>
              </a:lnSpc>
              <a:buFontTx/>
              <a:buChar char="•"/>
            </a:pPr>
            <a:r>
              <a:rPr lang="en-US" sz="1600">
                <a:solidFill>
                  <a:srgbClr val="FFFF00"/>
                </a:solidFill>
                <a:effectLst/>
              </a:rPr>
              <a:t>Unless</a:t>
            </a:r>
            <a:r>
              <a:rPr lang="en-US" sz="1600">
                <a:effectLst/>
              </a:rPr>
              <a:t> the rain falls, the crops will not grow.</a:t>
            </a:r>
          </a:p>
          <a:p>
            <a:pPr marL="533400" indent="-533400">
              <a:lnSpc>
                <a:spcPct val="80000"/>
              </a:lnSpc>
              <a:buFontTx/>
              <a:buNone/>
            </a:pPr>
            <a:endParaRPr lang="en-US" sz="1600">
              <a:effectLst/>
            </a:endParaRPr>
          </a:p>
          <a:p>
            <a:pPr marL="533400" indent="-533400">
              <a:lnSpc>
                <a:spcPct val="80000"/>
              </a:lnSpc>
              <a:buFont typeface="Wingdings" pitchFamily="2" charset="2"/>
              <a:buNone/>
            </a:pPr>
            <a:endParaRPr lang="en-US" sz="2000">
              <a:effectLst/>
            </a:endParaRPr>
          </a:p>
        </p:txBody>
      </p:sp>
      <p:sp>
        <p:nvSpPr>
          <p:cNvPr id="195589" name="AutoShape 5">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95591" name="AutoShape 7">
            <a:hlinkClick r:id="" action="ppaction://hlinkshowjump?jump=previousslide" highlightClick="1"/>
          </p:cNvPr>
          <p:cNvSpPr>
            <a:spLocks noChangeArrowheads="1"/>
          </p:cNvSpPr>
          <p:nvPr/>
        </p:nvSpPr>
        <p:spPr bwMode="auto">
          <a:xfrm>
            <a:off x="3657600" y="6248400"/>
            <a:ext cx="457200" cy="38100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sp>
        <p:nvSpPr>
          <p:cNvPr id="195592" name="AutoShape 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95593" name="AutoShape 9">
            <a:hlinkClick r:id="" action="ppaction://hlinkshowjump?jump=nextslide" highlightClick="1"/>
          </p:cNvPr>
          <p:cNvSpPr>
            <a:spLocks noChangeArrowheads="1"/>
          </p:cNvSpPr>
          <p:nvPr/>
        </p:nvSpPr>
        <p:spPr bwMode="auto">
          <a:xfrm>
            <a:off x="5715000" y="6248400"/>
            <a:ext cx="457200" cy="38100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ChangeArrowheads="1"/>
          </p:cNvSpPr>
          <p:nvPr>
            <p:ph type="title"/>
          </p:nvPr>
        </p:nvSpPr>
        <p:spPr/>
        <p:txBody>
          <a:bodyPr/>
          <a:lstStyle/>
          <a:p>
            <a:pPr algn="ctr"/>
            <a:r>
              <a:rPr lang="en-US" sz="2800">
                <a:solidFill>
                  <a:srgbClr val="FFFF00"/>
                </a:solidFill>
              </a:rPr>
              <a:t>as……..as      </a:t>
            </a:r>
            <a:r>
              <a:rPr lang="ar-SA" sz="2800">
                <a:solidFill>
                  <a:srgbClr val="FFFF00"/>
                </a:solidFill>
              </a:rPr>
              <a:t> مثله مثل </a:t>
            </a:r>
            <a:r>
              <a:rPr lang="ar-SA" sz="2800">
                <a:solidFill>
                  <a:srgbClr val="FFFF00"/>
                </a:solidFill>
                <a:cs typeface="Arial" pitchFamily="34" charset="0"/>
              </a:rPr>
              <a:t>[</a:t>
            </a:r>
            <a:r>
              <a:rPr lang="ar-SA" sz="2800">
                <a:solidFill>
                  <a:srgbClr val="FFFF00"/>
                </a:solidFill>
              </a:rPr>
              <a:t>بالضبط</a:t>
            </a:r>
            <a:r>
              <a:rPr lang="ar-SA" sz="2800">
                <a:solidFill>
                  <a:srgbClr val="FFFF00"/>
                </a:solidFill>
                <a:cs typeface="Arial" pitchFamily="34" charset="0"/>
              </a:rPr>
              <a:t> ]</a:t>
            </a:r>
            <a:r>
              <a:rPr lang="en-US" sz="2800">
                <a:solidFill>
                  <a:srgbClr val="FFFF00"/>
                </a:solidFill>
              </a:rPr>
              <a:t> </a:t>
            </a:r>
            <a:r>
              <a:rPr lang="ar-SA" sz="2800">
                <a:solidFill>
                  <a:srgbClr val="FFFF00"/>
                </a:solidFill>
              </a:rPr>
              <a:t/>
            </a:r>
            <a:br>
              <a:rPr lang="ar-SA" sz="2800">
                <a:solidFill>
                  <a:srgbClr val="FFFF00"/>
                </a:solidFill>
              </a:rPr>
            </a:br>
            <a:r>
              <a:rPr lang="ar-SA" sz="2800">
                <a:solidFill>
                  <a:srgbClr val="FFFF00"/>
                </a:solidFill>
              </a:rPr>
              <a:t> </a:t>
            </a:r>
            <a:r>
              <a:rPr lang="en-US" sz="2800">
                <a:solidFill>
                  <a:srgbClr val="FFFF00"/>
                </a:solidFill>
              </a:rPr>
              <a:t>not as….as </a:t>
            </a:r>
            <a:r>
              <a:rPr lang="ar-SA" sz="2800">
                <a:solidFill>
                  <a:srgbClr val="FFFF00"/>
                </a:solidFill>
              </a:rPr>
              <a:t>ليس مثله مثل     </a:t>
            </a:r>
            <a:r>
              <a:rPr lang="en-US" sz="2800">
                <a:solidFill>
                  <a:srgbClr val="FFFF00"/>
                </a:solidFill>
              </a:rPr>
              <a:t>     </a:t>
            </a:r>
            <a:r>
              <a:rPr lang="ar-SA" sz="2800">
                <a:solidFill>
                  <a:srgbClr val="FFFF00"/>
                </a:solidFill>
              </a:rPr>
              <a:t>  </a:t>
            </a:r>
            <a:endParaRPr lang="en-US" sz="2800">
              <a:solidFill>
                <a:srgbClr val="FFFF00"/>
              </a:solidFill>
            </a:endParaRPr>
          </a:p>
        </p:txBody>
      </p:sp>
      <p:sp>
        <p:nvSpPr>
          <p:cNvPr id="196611" name="Rectangle 3"/>
          <p:cNvSpPr>
            <a:spLocks noGrp="1" noChangeArrowheads="1"/>
          </p:cNvSpPr>
          <p:nvPr>
            <p:ph type="body" sz="half" idx="1"/>
          </p:nvPr>
        </p:nvSpPr>
        <p:spPr>
          <a:xfrm>
            <a:off x="1219200" y="2438400"/>
            <a:ext cx="7696200" cy="3733800"/>
          </a:xfrm>
        </p:spPr>
        <p:txBody>
          <a:bodyPr/>
          <a:lstStyle/>
          <a:p>
            <a:pPr marL="533400" indent="-533400" algn="r">
              <a:lnSpc>
                <a:spcPct val="90000"/>
              </a:lnSpc>
              <a:buFontTx/>
              <a:buNone/>
            </a:pPr>
            <a:endParaRPr lang="ar-SA" sz="700"/>
          </a:p>
          <a:p>
            <a:pPr marL="533400" indent="-533400" algn="r">
              <a:lnSpc>
                <a:spcPct val="90000"/>
              </a:lnSpc>
              <a:buFontTx/>
              <a:buNone/>
            </a:pPr>
            <a:r>
              <a:rPr lang="ar-SA" sz="2000"/>
              <a:t>يستخدم هذا الاصطلاح حين وجود مساواة بين حالين.</a:t>
            </a:r>
            <a:endParaRPr lang="ar-SA" sz="1800"/>
          </a:p>
          <a:p>
            <a:pPr marL="533400" indent="-533400">
              <a:lnSpc>
                <a:spcPct val="90000"/>
              </a:lnSpc>
              <a:buFontTx/>
              <a:buChar char="•"/>
            </a:pPr>
            <a:endParaRPr lang="en-US" sz="2000">
              <a:effectLst/>
            </a:endParaRPr>
          </a:p>
          <a:p>
            <a:pPr marL="533400" indent="-533400">
              <a:lnSpc>
                <a:spcPct val="90000"/>
              </a:lnSpc>
              <a:buFontTx/>
              <a:buChar char="•"/>
            </a:pPr>
            <a:r>
              <a:rPr lang="en-US" sz="2000">
                <a:effectLst/>
              </a:rPr>
              <a:t>Ahmed drives </a:t>
            </a:r>
            <a:r>
              <a:rPr lang="en-US" sz="2000">
                <a:solidFill>
                  <a:srgbClr val="CC3300"/>
                </a:solidFill>
                <a:effectLst/>
              </a:rPr>
              <a:t>as </a:t>
            </a:r>
            <a:r>
              <a:rPr lang="en-US" sz="2000">
                <a:solidFill>
                  <a:srgbClr val="FFFF00"/>
                </a:solidFill>
                <a:effectLst/>
              </a:rPr>
              <a:t>dangerously</a:t>
            </a:r>
            <a:r>
              <a:rPr lang="en-US" sz="2000">
                <a:solidFill>
                  <a:srgbClr val="CC3300"/>
                </a:solidFill>
                <a:effectLst/>
              </a:rPr>
              <a:t> as</a:t>
            </a:r>
            <a:r>
              <a:rPr lang="en-US" sz="2000">
                <a:effectLst/>
              </a:rPr>
              <a:t> his brother.</a:t>
            </a:r>
          </a:p>
          <a:p>
            <a:pPr marL="533400" indent="-533400">
              <a:lnSpc>
                <a:spcPct val="90000"/>
              </a:lnSpc>
              <a:buFontTx/>
              <a:buChar char="•"/>
            </a:pPr>
            <a:endParaRPr lang="en-US" sz="2000"/>
          </a:p>
          <a:p>
            <a:pPr marL="533400" indent="-533400" algn="r">
              <a:lnSpc>
                <a:spcPct val="90000"/>
              </a:lnSpc>
              <a:buFontTx/>
              <a:buNone/>
            </a:pPr>
            <a:endParaRPr lang="en-US" sz="2000"/>
          </a:p>
          <a:p>
            <a:pPr marL="533400" indent="-533400" algn="r">
              <a:lnSpc>
                <a:spcPct val="90000"/>
              </a:lnSpc>
              <a:buFontTx/>
              <a:buNone/>
            </a:pPr>
            <a:endParaRPr lang="en-US" sz="2000"/>
          </a:p>
          <a:p>
            <a:pPr marL="533400" indent="-533400" algn="r">
              <a:lnSpc>
                <a:spcPct val="90000"/>
              </a:lnSpc>
              <a:buFontTx/>
              <a:buNone/>
            </a:pPr>
            <a:r>
              <a:rPr lang="ar-SA" sz="2000"/>
              <a:t>يستخدم هذا الاصطلاح في حالة </a:t>
            </a:r>
            <a:r>
              <a:rPr lang="ar-SA" sz="2000" u="sng"/>
              <a:t>عدم</a:t>
            </a:r>
            <a:r>
              <a:rPr lang="ar-SA" sz="2000"/>
              <a:t> وجود مساواة بين حالين.</a:t>
            </a:r>
            <a:endParaRPr lang="ar-SA" sz="1800"/>
          </a:p>
          <a:p>
            <a:pPr marL="533400" indent="-533400">
              <a:lnSpc>
                <a:spcPct val="90000"/>
              </a:lnSpc>
              <a:buFontTx/>
              <a:buChar char="•"/>
            </a:pPr>
            <a:endParaRPr lang="en-US" sz="2000">
              <a:effectLst/>
            </a:endParaRPr>
          </a:p>
          <a:p>
            <a:pPr marL="533400" indent="-533400">
              <a:lnSpc>
                <a:spcPct val="90000"/>
              </a:lnSpc>
              <a:buFontTx/>
              <a:buChar char="•"/>
            </a:pPr>
            <a:r>
              <a:rPr lang="en-US" sz="2000">
                <a:effectLst/>
              </a:rPr>
              <a:t>Hamad does </a:t>
            </a:r>
            <a:r>
              <a:rPr lang="en-US" sz="2000">
                <a:solidFill>
                  <a:srgbClr val="CC3300"/>
                </a:solidFill>
                <a:effectLst/>
              </a:rPr>
              <a:t>not</a:t>
            </a:r>
            <a:r>
              <a:rPr lang="en-US" sz="2000">
                <a:effectLst/>
              </a:rPr>
              <a:t> drive </a:t>
            </a:r>
            <a:r>
              <a:rPr lang="en-US" sz="2000">
                <a:solidFill>
                  <a:srgbClr val="CC3300"/>
                </a:solidFill>
                <a:effectLst/>
              </a:rPr>
              <a:t>as </a:t>
            </a:r>
            <a:r>
              <a:rPr lang="en-US" sz="2000">
                <a:solidFill>
                  <a:srgbClr val="FFFF00"/>
                </a:solidFill>
                <a:effectLst/>
              </a:rPr>
              <a:t>dangerously</a:t>
            </a:r>
            <a:r>
              <a:rPr lang="en-US" sz="2000">
                <a:solidFill>
                  <a:srgbClr val="CC3300"/>
                </a:solidFill>
                <a:effectLst/>
              </a:rPr>
              <a:t> as</a:t>
            </a:r>
            <a:r>
              <a:rPr lang="en-US" sz="2000">
                <a:effectLst/>
              </a:rPr>
              <a:t> his brother.</a:t>
            </a:r>
          </a:p>
          <a:p>
            <a:pPr marL="533400" indent="-533400" algn="r">
              <a:lnSpc>
                <a:spcPct val="90000"/>
              </a:lnSpc>
              <a:buFontTx/>
              <a:buNone/>
            </a:pPr>
            <a:r>
              <a:rPr lang="ar-SA" sz="2400"/>
              <a:t>       </a:t>
            </a:r>
          </a:p>
          <a:p>
            <a:pPr marL="533400" indent="-533400" algn="r">
              <a:lnSpc>
                <a:spcPct val="90000"/>
              </a:lnSpc>
              <a:buFontTx/>
              <a:buNone/>
            </a:pPr>
            <a:endParaRPr lang="ar-SA" sz="2400"/>
          </a:p>
          <a:p>
            <a:pPr marL="533400" indent="-533400">
              <a:lnSpc>
                <a:spcPct val="90000"/>
              </a:lnSpc>
              <a:buFont typeface="Wingdings" pitchFamily="2" charset="2"/>
              <a:buNone/>
            </a:pPr>
            <a:endParaRPr lang="en-US" sz="2400"/>
          </a:p>
        </p:txBody>
      </p:sp>
      <p:sp>
        <p:nvSpPr>
          <p:cNvPr id="196613" name="AutoShape 5">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96615" name="AutoShape 7">
            <a:hlinkClick r:id="" action="ppaction://hlinkshowjump?jump=previousslide" highlightClick="1"/>
          </p:cNvPr>
          <p:cNvSpPr>
            <a:spLocks noChangeArrowheads="1"/>
          </p:cNvSpPr>
          <p:nvPr/>
        </p:nvSpPr>
        <p:spPr bwMode="auto">
          <a:xfrm>
            <a:off x="3657600" y="6248400"/>
            <a:ext cx="457200" cy="38100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sp>
        <p:nvSpPr>
          <p:cNvPr id="196616" name="AutoShape 8"/>
          <p:cNvSpPr>
            <a:spLocks noChangeArrowheads="1"/>
          </p:cNvSpPr>
          <p:nvPr/>
        </p:nvSpPr>
        <p:spPr bwMode="auto">
          <a:xfrm>
            <a:off x="2895600" y="1981200"/>
            <a:ext cx="45720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rgbClr val="000066"/>
                </a:solidFill>
              </a:rPr>
              <a:t>as……..as      </a:t>
            </a:r>
            <a:r>
              <a:rPr lang="ar-SA" b="1">
                <a:solidFill>
                  <a:srgbClr val="000066"/>
                </a:solidFill>
              </a:rPr>
              <a:t> مثله مثل </a:t>
            </a:r>
            <a:r>
              <a:rPr lang="ar-SA" b="1">
                <a:solidFill>
                  <a:srgbClr val="000066"/>
                </a:solidFill>
                <a:cs typeface="Arial" pitchFamily="34" charset="0"/>
              </a:rPr>
              <a:t>[</a:t>
            </a:r>
            <a:r>
              <a:rPr lang="ar-SA" b="1">
                <a:solidFill>
                  <a:srgbClr val="000066"/>
                </a:solidFill>
              </a:rPr>
              <a:t>بالضبط</a:t>
            </a:r>
            <a:r>
              <a:rPr lang="ar-SA" b="1">
                <a:solidFill>
                  <a:srgbClr val="000066"/>
                </a:solidFill>
                <a:cs typeface="Arial" pitchFamily="34" charset="0"/>
              </a:rPr>
              <a:t> ]</a:t>
            </a:r>
            <a:endParaRPr lang="en-US" b="1">
              <a:solidFill>
                <a:srgbClr val="000066"/>
              </a:solidFill>
              <a:cs typeface="Arial" pitchFamily="34" charset="0"/>
            </a:endParaRPr>
          </a:p>
        </p:txBody>
      </p:sp>
      <p:sp>
        <p:nvSpPr>
          <p:cNvPr id="196617" name="AutoShape 9"/>
          <p:cNvSpPr>
            <a:spLocks noChangeArrowheads="1"/>
          </p:cNvSpPr>
          <p:nvPr/>
        </p:nvSpPr>
        <p:spPr bwMode="auto">
          <a:xfrm>
            <a:off x="2895600" y="3962400"/>
            <a:ext cx="45720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rgbClr val="000066"/>
                </a:solidFill>
              </a:rPr>
              <a:t>not as……..as      </a:t>
            </a:r>
            <a:r>
              <a:rPr lang="ar-SA" b="1">
                <a:solidFill>
                  <a:srgbClr val="000066"/>
                </a:solidFill>
              </a:rPr>
              <a:t> ليس مثله مثل</a:t>
            </a:r>
            <a:endParaRPr lang="en-US" b="1">
              <a:solidFill>
                <a:srgbClr val="000066"/>
              </a:solidFill>
            </a:endParaRPr>
          </a:p>
        </p:txBody>
      </p:sp>
      <p:sp>
        <p:nvSpPr>
          <p:cNvPr id="196619" name="AutoShape 11">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title"/>
          </p:nvPr>
        </p:nvSpPr>
        <p:spPr/>
        <p:txBody>
          <a:bodyPr/>
          <a:lstStyle/>
          <a:p>
            <a:pPr algn="ctr"/>
            <a:r>
              <a:rPr lang="en-US" sz="3200">
                <a:solidFill>
                  <a:srgbClr val="FFFF00"/>
                </a:solidFill>
              </a:rPr>
              <a:t>Active &amp; Passive</a:t>
            </a:r>
            <a:r>
              <a:rPr lang="ar-SA" sz="3200">
                <a:solidFill>
                  <a:srgbClr val="FFFF00"/>
                </a:solidFill>
              </a:rPr>
              <a:t/>
            </a:r>
            <a:br>
              <a:rPr lang="ar-SA" sz="3200">
                <a:solidFill>
                  <a:srgbClr val="FFFF00"/>
                </a:solidFill>
              </a:rPr>
            </a:br>
            <a:r>
              <a:rPr lang="en-US" sz="3200">
                <a:solidFill>
                  <a:srgbClr val="FFFF00"/>
                </a:solidFill>
              </a:rPr>
              <a:t> </a:t>
            </a:r>
            <a:r>
              <a:rPr lang="ar-SA" sz="3200">
                <a:solidFill>
                  <a:srgbClr val="FFFF00"/>
                </a:solidFill>
              </a:rPr>
              <a:t>المبني للمعلوم و المبني للمجهول</a:t>
            </a:r>
            <a:endParaRPr lang="en-US" sz="4000"/>
          </a:p>
        </p:txBody>
      </p:sp>
      <p:sp>
        <p:nvSpPr>
          <p:cNvPr id="197635" name="Rectangle 3"/>
          <p:cNvSpPr>
            <a:spLocks noGrp="1" noChangeArrowheads="1"/>
          </p:cNvSpPr>
          <p:nvPr>
            <p:ph type="body" sz="half" idx="1"/>
          </p:nvPr>
        </p:nvSpPr>
        <p:spPr>
          <a:xfrm>
            <a:off x="1143000" y="2133600"/>
            <a:ext cx="7696200" cy="3810000"/>
          </a:xfrm>
        </p:spPr>
        <p:txBody>
          <a:bodyPr/>
          <a:lstStyle/>
          <a:p>
            <a:pPr marL="533400" indent="-533400" algn="r">
              <a:lnSpc>
                <a:spcPct val="90000"/>
              </a:lnSpc>
              <a:buFontTx/>
              <a:buNone/>
            </a:pPr>
            <a:r>
              <a:rPr lang="ar-SA" sz="2000" b="1">
                <a:solidFill>
                  <a:srgbClr val="FFFF00"/>
                </a:solidFill>
              </a:rPr>
              <a:t>يقصد بالمبني للمعلوم هو الجملة التي يكون فاعلها معلوماً.</a:t>
            </a:r>
          </a:p>
          <a:p>
            <a:pPr marL="533400" indent="-533400" algn="r">
              <a:lnSpc>
                <a:spcPct val="90000"/>
              </a:lnSpc>
              <a:buFontTx/>
              <a:buNone/>
            </a:pPr>
            <a:r>
              <a:rPr lang="ar-SA" sz="2000" b="1">
                <a:solidFill>
                  <a:srgbClr val="FFFF00"/>
                </a:solidFill>
              </a:rPr>
              <a:t>يقصد بالمبني للمجهول هو الجملة التي يكون فاعلها غير معلوم أو قليل الأهمية.</a:t>
            </a:r>
          </a:p>
          <a:p>
            <a:pPr marL="533400" indent="-533400" algn="r">
              <a:lnSpc>
                <a:spcPct val="90000"/>
              </a:lnSpc>
              <a:buFontTx/>
              <a:buNone/>
            </a:pPr>
            <a:r>
              <a:rPr lang="ar-SA" sz="2000" b="1">
                <a:solidFill>
                  <a:srgbClr val="FFFF00"/>
                </a:solidFill>
              </a:rPr>
              <a:t>هناك عدة أنواع من المبني للمعلوم و المبني للمجهول:</a:t>
            </a:r>
          </a:p>
          <a:p>
            <a:pPr marL="533400" indent="-533400" algn="r">
              <a:lnSpc>
                <a:spcPct val="90000"/>
              </a:lnSpc>
              <a:buFontTx/>
              <a:buNone/>
            </a:pPr>
            <a:endParaRPr lang="ar-SA" sz="2000" b="1">
              <a:solidFill>
                <a:srgbClr val="FFFF00"/>
              </a:solidFill>
            </a:endParaRPr>
          </a:p>
          <a:p>
            <a:pPr marL="533400" indent="-533400">
              <a:lnSpc>
                <a:spcPct val="90000"/>
              </a:lnSpc>
              <a:buFontTx/>
              <a:buChar char="•"/>
            </a:pPr>
            <a:r>
              <a:rPr lang="en-US" sz="2000" b="1"/>
              <a:t>Statements </a:t>
            </a:r>
            <a:r>
              <a:rPr lang="ar-SA" sz="2000" b="1"/>
              <a:t>الجمل الخبرية          </a:t>
            </a:r>
          </a:p>
          <a:p>
            <a:pPr marL="533400" indent="-533400">
              <a:lnSpc>
                <a:spcPct val="90000"/>
              </a:lnSpc>
              <a:buFontTx/>
              <a:buChar char="•"/>
            </a:pPr>
            <a:r>
              <a:rPr lang="en-US" sz="2000" b="1"/>
              <a:t>Questions </a:t>
            </a:r>
            <a:r>
              <a:rPr lang="ar-SA" sz="2000" b="1"/>
              <a:t>الأسئلـــــــــــة            </a:t>
            </a:r>
          </a:p>
          <a:p>
            <a:pPr marL="533400" indent="-533400">
              <a:lnSpc>
                <a:spcPct val="90000"/>
              </a:lnSpc>
              <a:buFontTx/>
              <a:buChar char="•"/>
            </a:pPr>
            <a:r>
              <a:rPr lang="en-US" sz="2000" b="1"/>
              <a:t>Command</a:t>
            </a:r>
            <a:r>
              <a:rPr lang="ar-SA" sz="2000" b="1"/>
              <a:t>    </a:t>
            </a:r>
            <a:r>
              <a:rPr lang="en-US" sz="2000" b="1"/>
              <a:t> </a:t>
            </a:r>
            <a:r>
              <a:rPr lang="ar-SA" sz="2000" b="1"/>
              <a:t>    الأمـــــــــــــر</a:t>
            </a:r>
            <a:r>
              <a:rPr lang="ar-SA" sz="2000" b="1">
                <a:solidFill>
                  <a:srgbClr val="FFFF00"/>
                </a:solidFill>
              </a:rPr>
              <a:t>          </a:t>
            </a:r>
          </a:p>
          <a:p>
            <a:pPr marL="533400" indent="-533400">
              <a:lnSpc>
                <a:spcPct val="90000"/>
              </a:lnSpc>
              <a:buFontTx/>
              <a:buChar char="•"/>
            </a:pPr>
            <a:endParaRPr lang="ar-SA" sz="2000" b="1">
              <a:solidFill>
                <a:srgbClr val="FFFF00"/>
              </a:solidFill>
            </a:endParaRPr>
          </a:p>
          <a:p>
            <a:pPr marL="533400" indent="-533400" algn="r">
              <a:lnSpc>
                <a:spcPct val="90000"/>
              </a:lnSpc>
              <a:buFontTx/>
              <a:buNone/>
            </a:pPr>
            <a:r>
              <a:rPr lang="ar-SA" sz="2000"/>
              <a:t>       </a:t>
            </a:r>
          </a:p>
          <a:p>
            <a:pPr marL="533400" indent="-533400" algn="r">
              <a:lnSpc>
                <a:spcPct val="90000"/>
              </a:lnSpc>
              <a:buFontTx/>
              <a:buNone/>
            </a:pPr>
            <a:endParaRPr lang="ar-SA" sz="2000"/>
          </a:p>
          <a:p>
            <a:pPr marL="533400" indent="-533400">
              <a:lnSpc>
                <a:spcPct val="90000"/>
              </a:lnSpc>
              <a:buFont typeface="Wingdings" pitchFamily="2" charset="2"/>
              <a:buNone/>
            </a:pPr>
            <a:endParaRPr lang="en-US" sz="2000"/>
          </a:p>
        </p:txBody>
      </p:sp>
      <p:sp>
        <p:nvSpPr>
          <p:cNvPr id="197636" name="Text Box 4"/>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ar-SA">
              <a:solidFill>
                <a:srgbClr val="000066"/>
              </a:solidFill>
            </a:endParaRPr>
          </a:p>
        </p:txBody>
      </p:sp>
      <p:sp>
        <p:nvSpPr>
          <p:cNvPr id="197638" name="AutoShape 6">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97639" name="AutoShape 7">
            <a:hlinkClick r:id="" action="ppaction://hlinkshowjump?jump=nextslide" highlightClick="1"/>
          </p:cNvPr>
          <p:cNvSpPr>
            <a:spLocks noChangeArrowheads="1"/>
          </p:cNvSpPr>
          <p:nvPr/>
        </p:nvSpPr>
        <p:spPr bwMode="auto">
          <a:xfrm>
            <a:off x="5715000" y="6248400"/>
            <a:ext cx="457200" cy="38100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97643" name="AutoShape 11">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ChangeArrowheads="1"/>
          </p:cNvSpPr>
          <p:nvPr>
            <p:ph type="title"/>
          </p:nvPr>
        </p:nvSpPr>
        <p:spPr/>
        <p:txBody>
          <a:bodyPr/>
          <a:lstStyle/>
          <a:p>
            <a:pPr algn="ctr"/>
            <a:r>
              <a:rPr lang="en-US" sz="3200">
                <a:solidFill>
                  <a:srgbClr val="FFFF00"/>
                </a:solidFill>
              </a:rPr>
              <a:t>Active &amp; Passive</a:t>
            </a:r>
            <a:r>
              <a:rPr lang="ar-SA" sz="3200">
                <a:solidFill>
                  <a:srgbClr val="FFFF00"/>
                </a:solidFill>
              </a:rPr>
              <a:t/>
            </a:r>
            <a:br>
              <a:rPr lang="ar-SA" sz="3200">
                <a:solidFill>
                  <a:srgbClr val="FFFF00"/>
                </a:solidFill>
              </a:rPr>
            </a:br>
            <a:r>
              <a:rPr lang="en-US" sz="3200">
                <a:solidFill>
                  <a:srgbClr val="FFFF00"/>
                </a:solidFill>
              </a:rPr>
              <a:t> </a:t>
            </a:r>
            <a:r>
              <a:rPr lang="ar-SA" sz="3200">
                <a:solidFill>
                  <a:srgbClr val="FFFF00"/>
                </a:solidFill>
              </a:rPr>
              <a:t>المبني للمعلوم و المبني للمجهول</a:t>
            </a:r>
            <a:endParaRPr lang="en-US" sz="4000"/>
          </a:p>
        </p:txBody>
      </p:sp>
      <p:sp>
        <p:nvSpPr>
          <p:cNvPr id="198659" name="Rectangle 3"/>
          <p:cNvSpPr>
            <a:spLocks noGrp="1" noChangeArrowheads="1"/>
          </p:cNvSpPr>
          <p:nvPr>
            <p:ph type="body" sz="half" idx="1"/>
          </p:nvPr>
        </p:nvSpPr>
        <p:spPr>
          <a:xfrm>
            <a:off x="1143000" y="2743200"/>
            <a:ext cx="7696200" cy="3352800"/>
          </a:xfrm>
        </p:spPr>
        <p:txBody>
          <a:bodyPr/>
          <a:lstStyle/>
          <a:p>
            <a:pPr marL="533400" indent="-533400">
              <a:buFontTx/>
              <a:buNone/>
            </a:pPr>
            <a:r>
              <a:rPr lang="en-US" sz="2000"/>
              <a:t>Ahmed broke the window yesterday.</a:t>
            </a:r>
          </a:p>
          <a:p>
            <a:pPr marL="533400" indent="-533400" algn="r">
              <a:buFontTx/>
              <a:buNone/>
            </a:pPr>
            <a:r>
              <a:rPr lang="ar-SA" sz="2000"/>
              <a:t>هذه الجملة مبني للمعلوم              وذلك لأن الفاعل فيها معلوم وهو              .</a:t>
            </a:r>
          </a:p>
          <a:p>
            <a:pPr marL="533400" indent="-533400">
              <a:buFontTx/>
              <a:buNone/>
            </a:pPr>
            <a:r>
              <a:rPr lang="ar-SA" sz="2000"/>
              <a:t>______________________________________________________</a:t>
            </a:r>
          </a:p>
          <a:p>
            <a:pPr marL="533400" indent="-533400">
              <a:buFontTx/>
              <a:buNone/>
            </a:pPr>
            <a:r>
              <a:rPr lang="en-US" sz="2000"/>
              <a:t>The window was broken yesterday.</a:t>
            </a:r>
          </a:p>
          <a:p>
            <a:pPr marL="533400" indent="-533400">
              <a:buFontTx/>
              <a:buNone/>
            </a:pPr>
            <a:r>
              <a:rPr lang="en-US" sz="2000"/>
              <a:t>The window was broken (by Ahmed) yesterday.</a:t>
            </a:r>
          </a:p>
          <a:p>
            <a:pPr marL="533400" indent="-533400" algn="r">
              <a:buFontTx/>
              <a:buNone/>
            </a:pPr>
            <a:r>
              <a:rPr lang="ar-SA" sz="2000"/>
              <a:t>هذه الجملة مبني للمجهول              وذلك لأن الفاعل فيها غير معلوم وهو              كما في الجملة الأولى أو وضع مكان المفعول به مسبوقاً بــ           كما في الجملة الثانية.</a:t>
            </a:r>
          </a:p>
          <a:p>
            <a:pPr marL="533400" indent="-533400">
              <a:buFont typeface="Wingdings" pitchFamily="2" charset="2"/>
              <a:buNone/>
            </a:pPr>
            <a:endParaRPr lang="en-US" sz="2000"/>
          </a:p>
        </p:txBody>
      </p:sp>
      <p:sp>
        <p:nvSpPr>
          <p:cNvPr id="198660" name="Text Box 4"/>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ar-SA">
              <a:solidFill>
                <a:srgbClr val="000066"/>
              </a:solidFill>
            </a:endParaRPr>
          </a:p>
        </p:txBody>
      </p:sp>
      <p:grpSp>
        <p:nvGrpSpPr>
          <p:cNvPr id="198661" name="Group 5"/>
          <p:cNvGrpSpPr>
            <a:grpSpLocks/>
          </p:cNvGrpSpPr>
          <p:nvPr/>
        </p:nvGrpSpPr>
        <p:grpSpPr bwMode="auto">
          <a:xfrm>
            <a:off x="3657600" y="6248400"/>
            <a:ext cx="2514600" cy="381000"/>
            <a:chOff x="2304" y="3936"/>
            <a:chExt cx="1584" cy="240"/>
          </a:xfrm>
        </p:grpSpPr>
        <p:sp>
          <p:nvSpPr>
            <p:cNvPr id="198662" name="AutoShape 6">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98663" name="AutoShape 7">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98664" name="AutoShape 8">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98666" name="Text Box 10"/>
          <p:cNvSpPr txBox="1">
            <a:spLocks noChangeArrowheads="1"/>
          </p:cNvSpPr>
          <p:nvPr/>
        </p:nvSpPr>
        <p:spPr bwMode="auto">
          <a:xfrm>
            <a:off x="7010400" y="5562600"/>
            <a:ext cx="312738"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by</a:t>
            </a:r>
          </a:p>
        </p:txBody>
      </p:sp>
      <p:sp>
        <p:nvSpPr>
          <p:cNvPr id="198667" name="Text Box 11"/>
          <p:cNvSpPr txBox="1">
            <a:spLocks noChangeArrowheads="1"/>
          </p:cNvSpPr>
          <p:nvPr/>
        </p:nvSpPr>
        <p:spPr bwMode="auto">
          <a:xfrm>
            <a:off x="5029200" y="3200400"/>
            <a:ext cx="720725"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Active</a:t>
            </a:r>
          </a:p>
        </p:txBody>
      </p:sp>
      <p:sp>
        <p:nvSpPr>
          <p:cNvPr id="198668" name="Text Box 12"/>
          <p:cNvSpPr txBox="1">
            <a:spLocks noChangeArrowheads="1"/>
          </p:cNvSpPr>
          <p:nvPr/>
        </p:nvSpPr>
        <p:spPr bwMode="auto">
          <a:xfrm>
            <a:off x="7848600" y="3581400"/>
            <a:ext cx="825500"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Ahmed</a:t>
            </a:r>
          </a:p>
        </p:txBody>
      </p:sp>
      <p:sp>
        <p:nvSpPr>
          <p:cNvPr id="198669" name="Text Box 13"/>
          <p:cNvSpPr txBox="1">
            <a:spLocks noChangeArrowheads="1"/>
          </p:cNvSpPr>
          <p:nvPr/>
        </p:nvSpPr>
        <p:spPr bwMode="auto">
          <a:xfrm>
            <a:off x="4953000" y="4953000"/>
            <a:ext cx="863600"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Passive</a:t>
            </a:r>
          </a:p>
        </p:txBody>
      </p:sp>
      <p:sp>
        <p:nvSpPr>
          <p:cNvPr id="198670" name="Text Box 14"/>
          <p:cNvSpPr txBox="1">
            <a:spLocks noChangeArrowheads="1"/>
          </p:cNvSpPr>
          <p:nvPr/>
        </p:nvSpPr>
        <p:spPr bwMode="auto">
          <a:xfrm>
            <a:off x="7315200" y="5257800"/>
            <a:ext cx="825500"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Ahmed</a:t>
            </a:r>
          </a:p>
        </p:txBody>
      </p:sp>
      <p:sp>
        <p:nvSpPr>
          <p:cNvPr id="198671" name="AutoShape 15"/>
          <p:cNvSpPr>
            <a:spLocks noChangeArrowheads="1"/>
          </p:cNvSpPr>
          <p:nvPr/>
        </p:nvSpPr>
        <p:spPr bwMode="auto">
          <a:xfrm>
            <a:off x="2895600" y="2057400"/>
            <a:ext cx="40386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A</a:t>
            </a:r>
            <a:r>
              <a:rPr lang="en-US" b="1">
                <a:solidFill>
                  <a:srgbClr val="000066"/>
                </a:solidFill>
              </a:rPr>
              <a:t>.  Statements         </a:t>
            </a:r>
            <a:r>
              <a:rPr lang="ar-SA" b="1">
                <a:solidFill>
                  <a:srgbClr val="000066"/>
                </a:solidFill>
              </a:rPr>
              <a:t>   الجمل الخبرية</a:t>
            </a:r>
            <a:endParaRPr lang="en-US" b="1">
              <a:solidFill>
                <a:srgbClr val="000066"/>
              </a:solidFill>
            </a:endParaRPr>
          </a:p>
        </p:txBody>
      </p:sp>
      <p:sp>
        <p:nvSpPr>
          <p:cNvPr id="198672" name="AutoShape 16">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p:txBody>
          <a:bodyPr/>
          <a:lstStyle/>
          <a:p>
            <a:pPr algn="ctr"/>
            <a:r>
              <a:rPr lang="en-US" sz="3200">
                <a:solidFill>
                  <a:srgbClr val="FFFF00"/>
                </a:solidFill>
              </a:rPr>
              <a:t>Active &amp; Passive</a:t>
            </a:r>
            <a:r>
              <a:rPr lang="ar-SA" sz="3200">
                <a:solidFill>
                  <a:srgbClr val="FFFF00"/>
                </a:solidFill>
              </a:rPr>
              <a:t/>
            </a:r>
            <a:br>
              <a:rPr lang="ar-SA" sz="3200">
                <a:solidFill>
                  <a:srgbClr val="FFFF00"/>
                </a:solidFill>
              </a:rPr>
            </a:br>
            <a:r>
              <a:rPr lang="en-US" sz="3200">
                <a:solidFill>
                  <a:srgbClr val="FFFF00"/>
                </a:solidFill>
              </a:rPr>
              <a:t> </a:t>
            </a:r>
            <a:r>
              <a:rPr lang="ar-SA" sz="3200">
                <a:solidFill>
                  <a:srgbClr val="FFFF00"/>
                </a:solidFill>
              </a:rPr>
              <a:t>المبني للمعلوم و المبني للمجهول</a:t>
            </a:r>
            <a:endParaRPr lang="en-US" sz="4000"/>
          </a:p>
        </p:txBody>
      </p:sp>
      <p:sp>
        <p:nvSpPr>
          <p:cNvPr id="202755" name="Rectangle 3"/>
          <p:cNvSpPr>
            <a:spLocks noGrp="1" noChangeArrowheads="1"/>
          </p:cNvSpPr>
          <p:nvPr>
            <p:ph type="body" sz="half" idx="1"/>
          </p:nvPr>
        </p:nvSpPr>
        <p:spPr>
          <a:xfrm>
            <a:off x="1143000" y="2743200"/>
            <a:ext cx="7696200" cy="3352800"/>
          </a:xfrm>
        </p:spPr>
        <p:txBody>
          <a:bodyPr/>
          <a:lstStyle/>
          <a:p>
            <a:pPr marL="533400" indent="-533400" algn="r">
              <a:buFontTx/>
              <a:buNone/>
            </a:pPr>
            <a:r>
              <a:rPr lang="ar-SA" sz="2400">
                <a:effectLst/>
              </a:rPr>
              <a:t>للتحويل من المبني للمعلوم              إلى المبني للمجهول             في حالة الجمل الخبرية نتبع الخطوات التالية: </a:t>
            </a:r>
            <a:endParaRPr lang="en-US" sz="2400">
              <a:effectLst/>
            </a:endParaRPr>
          </a:p>
          <a:p>
            <a:pPr marL="533400" indent="-533400" algn="r">
              <a:buFontTx/>
              <a:buNone/>
            </a:pPr>
            <a:endParaRPr lang="ar-SA" sz="2400">
              <a:effectLst/>
            </a:endParaRPr>
          </a:p>
          <a:p>
            <a:pPr marL="533400" indent="-533400" algn="r">
              <a:buFontTx/>
              <a:buNone/>
            </a:pPr>
            <a:r>
              <a:rPr lang="ar-SA" sz="1800">
                <a:effectLst/>
              </a:rPr>
              <a:t>1. المفعول به يصبح فاعلاً.  (يعرف المفعول به بوجوده بعد الفعل مباشرة)</a:t>
            </a:r>
          </a:p>
          <a:p>
            <a:pPr marL="533400" indent="-533400" algn="r">
              <a:buFontTx/>
              <a:buNone/>
            </a:pPr>
            <a:r>
              <a:rPr lang="ar-SA" sz="1800">
                <a:effectLst/>
              </a:rPr>
              <a:t>2. نضع فعل           في نفس زمن الجملة مناسباً للمفعول به.</a:t>
            </a:r>
          </a:p>
          <a:p>
            <a:pPr marL="533400" indent="-533400" algn="r">
              <a:buFontTx/>
              <a:buNone/>
            </a:pPr>
            <a:r>
              <a:rPr lang="ar-SA" sz="1800">
                <a:effectLst/>
              </a:rPr>
              <a:t>3. ضع الفعل الأصلي في التصريف الثالث.</a:t>
            </a:r>
          </a:p>
          <a:p>
            <a:pPr marL="533400" indent="-533400" algn="r">
              <a:buFontTx/>
              <a:buNone/>
            </a:pPr>
            <a:r>
              <a:rPr lang="ar-SA" sz="1800">
                <a:effectLst/>
              </a:rPr>
              <a:t>4. نضع الفاعل مسبوقاً بــ         وقد يشطب إذا كان ضميراً.</a:t>
            </a:r>
          </a:p>
          <a:p>
            <a:pPr marL="533400" indent="-533400" algn="r">
              <a:buFontTx/>
              <a:buNone/>
            </a:pPr>
            <a:r>
              <a:rPr lang="ar-SA" sz="1800">
                <a:effectLst/>
              </a:rPr>
              <a:t>5. أي زيادة في الجملة يوضع كما هو في نهاية الجملة دون تغيير.</a:t>
            </a:r>
            <a:endParaRPr lang="en-US" sz="1800">
              <a:effectLst/>
            </a:endParaRPr>
          </a:p>
          <a:p>
            <a:pPr marL="533400" indent="-533400">
              <a:buFontTx/>
              <a:buNone/>
            </a:pPr>
            <a:endParaRPr lang="en-US" sz="1800">
              <a:effectLst/>
            </a:endParaRPr>
          </a:p>
        </p:txBody>
      </p:sp>
      <p:sp>
        <p:nvSpPr>
          <p:cNvPr id="202756" name="Text Box 4"/>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ar-SA">
              <a:solidFill>
                <a:srgbClr val="000066"/>
              </a:solidFill>
            </a:endParaRPr>
          </a:p>
        </p:txBody>
      </p:sp>
      <p:grpSp>
        <p:nvGrpSpPr>
          <p:cNvPr id="202757" name="Group 5"/>
          <p:cNvGrpSpPr>
            <a:grpSpLocks/>
          </p:cNvGrpSpPr>
          <p:nvPr/>
        </p:nvGrpSpPr>
        <p:grpSpPr bwMode="auto">
          <a:xfrm>
            <a:off x="3657600" y="6248400"/>
            <a:ext cx="2514600" cy="381000"/>
            <a:chOff x="2304" y="3936"/>
            <a:chExt cx="1584" cy="240"/>
          </a:xfrm>
        </p:grpSpPr>
        <p:sp>
          <p:nvSpPr>
            <p:cNvPr id="202758" name="AutoShape 6">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02759" name="AutoShape 7">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02760" name="AutoShape 8">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02762" name="Text Box 10"/>
          <p:cNvSpPr txBox="1">
            <a:spLocks noChangeArrowheads="1"/>
          </p:cNvSpPr>
          <p:nvPr/>
        </p:nvSpPr>
        <p:spPr bwMode="auto">
          <a:xfrm>
            <a:off x="5867400" y="5029200"/>
            <a:ext cx="312738"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by</a:t>
            </a:r>
          </a:p>
        </p:txBody>
      </p:sp>
      <p:sp>
        <p:nvSpPr>
          <p:cNvPr id="202763" name="Text Box 11"/>
          <p:cNvSpPr txBox="1">
            <a:spLocks noChangeArrowheads="1"/>
          </p:cNvSpPr>
          <p:nvPr/>
        </p:nvSpPr>
        <p:spPr bwMode="auto">
          <a:xfrm>
            <a:off x="4191000" y="2819400"/>
            <a:ext cx="720725"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Active</a:t>
            </a:r>
          </a:p>
        </p:txBody>
      </p:sp>
      <p:sp>
        <p:nvSpPr>
          <p:cNvPr id="202764" name="Text Box 12"/>
          <p:cNvSpPr txBox="1">
            <a:spLocks noChangeArrowheads="1"/>
          </p:cNvSpPr>
          <p:nvPr/>
        </p:nvSpPr>
        <p:spPr bwMode="auto">
          <a:xfrm>
            <a:off x="6934200" y="4343400"/>
            <a:ext cx="622300"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to be</a:t>
            </a:r>
          </a:p>
        </p:txBody>
      </p:sp>
      <p:sp>
        <p:nvSpPr>
          <p:cNvPr id="202765" name="Text Box 13"/>
          <p:cNvSpPr txBox="1">
            <a:spLocks noChangeArrowheads="1"/>
          </p:cNvSpPr>
          <p:nvPr/>
        </p:nvSpPr>
        <p:spPr bwMode="auto">
          <a:xfrm>
            <a:off x="7696200" y="3200400"/>
            <a:ext cx="863600"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Passive</a:t>
            </a:r>
          </a:p>
        </p:txBody>
      </p:sp>
      <p:sp>
        <p:nvSpPr>
          <p:cNvPr id="202767" name="AutoShape 15"/>
          <p:cNvSpPr>
            <a:spLocks noChangeArrowheads="1"/>
          </p:cNvSpPr>
          <p:nvPr/>
        </p:nvSpPr>
        <p:spPr bwMode="auto">
          <a:xfrm>
            <a:off x="2895600" y="2057400"/>
            <a:ext cx="40386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A</a:t>
            </a:r>
            <a:r>
              <a:rPr lang="en-US" b="1">
                <a:solidFill>
                  <a:srgbClr val="000066"/>
                </a:solidFill>
              </a:rPr>
              <a:t>.  Statements         </a:t>
            </a:r>
            <a:r>
              <a:rPr lang="ar-SA" b="1">
                <a:solidFill>
                  <a:srgbClr val="000066"/>
                </a:solidFill>
              </a:rPr>
              <a:t>   الجمل الخبرية</a:t>
            </a:r>
            <a:endParaRPr lang="en-US" b="1">
              <a:solidFill>
                <a:srgbClr val="000066"/>
              </a:solidFill>
            </a:endParaRPr>
          </a:p>
        </p:txBody>
      </p:sp>
      <p:sp>
        <p:nvSpPr>
          <p:cNvPr id="202768" name="AutoShape 16">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ChangeArrowheads="1"/>
          </p:cNvSpPr>
          <p:nvPr>
            <p:ph type="title"/>
          </p:nvPr>
        </p:nvSpPr>
        <p:spPr/>
        <p:txBody>
          <a:bodyPr/>
          <a:lstStyle/>
          <a:p>
            <a:pPr algn="ctr"/>
            <a:r>
              <a:rPr lang="en-US" sz="3200">
                <a:solidFill>
                  <a:srgbClr val="FFFF00"/>
                </a:solidFill>
              </a:rPr>
              <a:t>Active &amp; Passive</a:t>
            </a:r>
            <a:r>
              <a:rPr lang="ar-SA" sz="3200">
                <a:solidFill>
                  <a:srgbClr val="FFFF00"/>
                </a:solidFill>
              </a:rPr>
              <a:t/>
            </a:r>
            <a:br>
              <a:rPr lang="ar-SA" sz="3200">
                <a:solidFill>
                  <a:srgbClr val="FFFF00"/>
                </a:solidFill>
              </a:rPr>
            </a:br>
            <a:r>
              <a:rPr lang="en-US" sz="3200">
                <a:solidFill>
                  <a:srgbClr val="FFFF00"/>
                </a:solidFill>
              </a:rPr>
              <a:t> </a:t>
            </a:r>
            <a:r>
              <a:rPr lang="ar-SA" sz="3200">
                <a:solidFill>
                  <a:srgbClr val="FFFF00"/>
                </a:solidFill>
              </a:rPr>
              <a:t>المبني للمعلوم و المبني للمجهول</a:t>
            </a:r>
            <a:endParaRPr lang="en-US" sz="4000"/>
          </a:p>
        </p:txBody>
      </p:sp>
      <p:sp>
        <p:nvSpPr>
          <p:cNvPr id="203779" name="Rectangle 3"/>
          <p:cNvSpPr>
            <a:spLocks noGrp="1" noChangeArrowheads="1"/>
          </p:cNvSpPr>
          <p:nvPr>
            <p:ph type="body" sz="half" idx="1"/>
          </p:nvPr>
        </p:nvSpPr>
        <p:spPr>
          <a:xfrm>
            <a:off x="1143000" y="2743200"/>
            <a:ext cx="7696200" cy="381000"/>
          </a:xfrm>
        </p:spPr>
        <p:txBody>
          <a:bodyPr/>
          <a:lstStyle/>
          <a:p>
            <a:pPr marL="533400" indent="-533400" algn="ctr">
              <a:buFontTx/>
              <a:buNone/>
            </a:pPr>
            <a:r>
              <a:rPr lang="ar-SA" sz="1600" u="sng">
                <a:effectLst/>
              </a:rPr>
              <a:t>أمثلـــــــــــــــــــة</a:t>
            </a:r>
            <a:r>
              <a:rPr lang="ar-SA" sz="1600">
                <a:effectLst/>
              </a:rPr>
              <a:t>:</a:t>
            </a:r>
            <a:endParaRPr lang="en-US" sz="1600">
              <a:effectLst/>
            </a:endParaRPr>
          </a:p>
          <a:p>
            <a:pPr marL="533400" indent="-533400">
              <a:buFontTx/>
              <a:buNone/>
            </a:pPr>
            <a:endParaRPr lang="ar-SA" sz="1600">
              <a:effectLst/>
            </a:endParaRPr>
          </a:p>
          <a:p>
            <a:pPr marL="533400" indent="-533400">
              <a:buFontTx/>
              <a:buNone/>
            </a:pPr>
            <a:endParaRPr lang="ar-SA" sz="1600">
              <a:effectLst/>
            </a:endParaRPr>
          </a:p>
          <a:p>
            <a:pPr marL="533400" indent="-533400">
              <a:buFontTx/>
              <a:buNone/>
            </a:pPr>
            <a:endParaRPr lang="ar-SA" sz="1600">
              <a:effectLst/>
            </a:endParaRPr>
          </a:p>
          <a:p>
            <a:pPr marL="533400" indent="-533400">
              <a:buFontTx/>
              <a:buNone/>
            </a:pPr>
            <a:endParaRPr lang="en-US" sz="1600">
              <a:effectLst/>
            </a:endParaRPr>
          </a:p>
        </p:txBody>
      </p:sp>
      <p:graphicFrame>
        <p:nvGraphicFramePr>
          <p:cNvPr id="203827" name="Group 51"/>
          <p:cNvGraphicFramePr>
            <a:graphicFrameLocks noGrp="1"/>
          </p:cNvGraphicFramePr>
          <p:nvPr>
            <p:ph sz="half" idx="2"/>
          </p:nvPr>
        </p:nvGraphicFramePr>
        <p:xfrm>
          <a:off x="1447800" y="3276600"/>
          <a:ext cx="7086600" cy="2514600"/>
        </p:xfrm>
        <a:graphic>
          <a:graphicData uri="http://schemas.openxmlformats.org/drawingml/2006/table">
            <a:tbl>
              <a:tblPr/>
              <a:tblGrid>
                <a:gridCol w="3432175"/>
                <a:gridCol w="3654425"/>
              </a:tblGrid>
              <a:tr h="4127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Active</a:t>
                      </a:r>
                      <a:r>
                        <a:rPr kumimoji="0" lang="ar-SA"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مبني للمعلوم                 </a:t>
                      </a:r>
                      <a:endParaRPr kumimoji="0" lang="en-US"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Passive</a:t>
                      </a:r>
                      <a:r>
                        <a:rPr kumimoji="0" lang="ar-SA"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مبني للمجهول                 </a:t>
                      </a:r>
                      <a:endParaRPr kumimoji="0" lang="en-US"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06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Ali writes letters.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Letters are written (by Ali).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91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Huda wrote the lesson.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lesson was written (by Huda).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22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Saleh will buy a car.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 car </a:t>
                      </a: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Tahoma" pitchFamily="34" charset="0"/>
                        </a:rPr>
                        <a:t>will be</a:t>
                      </a: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bought (by Saleh).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91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Khaled is helping Ahmed.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Ahmed is being helped (by Ali).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06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She has eaten the apple.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apple has been eaten (by her).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03780" name="Text Box 4"/>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ar-SA">
              <a:solidFill>
                <a:srgbClr val="000066"/>
              </a:solidFill>
            </a:endParaRPr>
          </a:p>
        </p:txBody>
      </p:sp>
      <p:grpSp>
        <p:nvGrpSpPr>
          <p:cNvPr id="203781" name="Group 5"/>
          <p:cNvGrpSpPr>
            <a:grpSpLocks/>
          </p:cNvGrpSpPr>
          <p:nvPr/>
        </p:nvGrpSpPr>
        <p:grpSpPr bwMode="auto">
          <a:xfrm>
            <a:off x="3657600" y="6248400"/>
            <a:ext cx="2514600" cy="381000"/>
            <a:chOff x="2304" y="3936"/>
            <a:chExt cx="1584" cy="240"/>
          </a:xfrm>
        </p:grpSpPr>
        <p:sp>
          <p:nvSpPr>
            <p:cNvPr id="203782" name="AutoShape 6">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03783" name="AutoShape 7">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03784" name="AutoShape 8">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03828" name="AutoShape 52"/>
          <p:cNvSpPr>
            <a:spLocks noChangeArrowheads="1"/>
          </p:cNvSpPr>
          <p:nvPr/>
        </p:nvSpPr>
        <p:spPr bwMode="auto">
          <a:xfrm>
            <a:off x="2895600" y="2057400"/>
            <a:ext cx="40386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A</a:t>
            </a:r>
            <a:r>
              <a:rPr lang="en-US" b="1">
                <a:solidFill>
                  <a:srgbClr val="000066"/>
                </a:solidFill>
              </a:rPr>
              <a:t>.  Statements         </a:t>
            </a:r>
            <a:r>
              <a:rPr lang="ar-SA" b="1">
                <a:solidFill>
                  <a:srgbClr val="000066"/>
                </a:solidFill>
              </a:rPr>
              <a:t>   الجمل الخبرية</a:t>
            </a:r>
            <a:endParaRPr lang="en-US" b="1">
              <a:solidFill>
                <a:srgbClr val="000066"/>
              </a:solidFill>
            </a:endParaRPr>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p:cNvSpPr>
            <a:spLocks noGrp="1" noChangeArrowheads="1"/>
          </p:cNvSpPr>
          <p:nvPr>
            <p:ph type="title"/>
          </p:nvPr>
        </p:nvSpPr>
        <p:spPr/>
        <p:txBody>
          <a:bodyPr/>
          <a:lstStyle/>
          <a:p>
            <a:pPr algn="ctr"/>
            <a:r>
              <a:rPr lang="en-US" sz="3200">
                <a:solidFill>
                  <a:srgbClr val="FFFF00"/>
                </a:solidFill>
              </a:rPr>
              <a:t>Active &amp; Passive</a:t>
            </a:r>
            <a:r>
              <a:rPr lang="ar-SA" sz="3200">
                <a:solidFill>
                  <a:srgbClr val="FFFF00"/>
                </a:solidFill>
              </a:rPr>
              <a:t/>
            </a:r>
            <a:br>
              <a:rPr lang="ar-SA" sz="3200">
                <a:solidFill>
                  <a:srgbClr val="FFFF00"/>
                </a:solidFill>
              </a:rPr>
            </a:br>
            <a:r>
              <a:rPr lang="en-US" sz="3200">
                <a:solidFill>
                  <a:srgbClr val="FFFF00"/>
                </a:solidFill>
              </a:rPr>
              <a:t> </a:t>
            </a:r>
            <a:r>
              <a:rPr lang="ar-SA" sz="3200">
                <a:solidFill>
                  <a:srgbClr val="FFFF00"/>
                </a:solidFill>
              </a:rPr>
              <a:t>المبني للمعلوم و المبني للمجهول</a:t>
            </a:r>
            <a:endParaRPr lang="en-US" sz="4000"/>
          </a:p>
        </p:txBody>
      </p:sp>
      <p:sp>
        <p:nvSpPr>
          <p:cNvPr id="204803" name="Rectangle 3"/>
          <p:cNvSpPr>
            <a:spLocks noGrp="1" noChangeArrowheads="1"/>
          </p:cNvSpPr>
          <p:nvPr>
            <p:ph type="body" sz="half" idx="1"/>
          </p:nvPr>
        </p:nvSpPr>
        <p:spPr>
          <a:xfrm>
            <a:off x="838200" y="2667000"/>
            <a:ext cx="7696200" cy="381000"/>
          </a:xfrm>
        </p:spPr>
        <p:txBody>
          <a:bodyPr/>
          <a:lstStyle/>
          <a:p>
            <a:pPr marL="533400" indent="-533400" algn="r">
              <a:buFontTx/>
              <a:buNone/>
            </a:pPr>
            <a:r>
              <a:rPr lang="ar-SA" sz="1800">
                <a:effectLst/>
              </a:rPr>
              <a:t>يصرف فعل                 مع الأزمنة المختلفة كما يلي:</a:t>
            </a:r>
            <a:endParaRPr lang="en-US" sz="1800">
              <a:effectLst/>
            </a:endParaRPr>
          </a:p>
          <a:p>
            <a:pPr marL="533400" indent="-533400">
              <a:buFontTx/>
              <a:buNone/>
            </a:pPr>
            <a:endParaRPr lang="ar-SA" sz="1600">
              <a:effectLst/>
            </a:endParaRPr>
          </a:p>
          <a:p>
            <a:pPr marL="533400" indent="-533400">
              <a:buFontTx/>
              <a:buNone/>
            </a:pPr>
            <a:endParaRPr lang="ar-SA" sz="1600">
              <a:effectLst/>
            </a:endParaRPr>
          </a:p>
          <a:p>
            <a:pPr marL="533400" indent="-533400">
              <a:buFontTx/>
              <a:buNone/>
            </a:pPr>
            <a:endParaRPr lang="ar-SA" sz="1600">
              <a:effectLst/>
            </a:endParaRPr>
          </a:p>
          <a:p>
            <a:pPr marL="533400" indent="-533400">
              <a:buFontTx/>
              <a:buNone/>
            </a:pPr>
            <a:endParaRPr lang="en-US" sz="1600">
              <a:effectLst/>
            </a:endParaRPr>
          </a:p>
        </p:txBody>
      </p:sp>
      <p:graphicFrame>
        <p:nvGraphicFramePr>
          <p:cNvPr id="204853" name="Group 53"/>
          <p:cNvGraphicFramePr>
            <a:graphicFrameLocks noGrp="1"/>
          </p:cNvGraphicFramePr>
          <p:nvPr>
            <p:ph sz="half" idx="2"/>
          </p:nvPr>
        </p:nvGraphicFramePr>
        <p:xfrm>
          <a:off x="1447800" y="3124200"/>
          <a:ext cx="7086600" cy="3014663"/>
        </p:xfrm>
        <a:graphic>
          <a:graphicData uri="http://schemas.openxmlformats.org/drawingml/2006/table">
            <a:tbl>
              <a:tblPr/>
              <a:tblGrid>
                <a:gridCol w="5029200"/>
                <a:gridCol w="2057400"/>
              </a:tblGrid>
              <a:tr h="3444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am, is, are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rgbClr val="FFFF00"/>
                          </a:solidFill>
                          <a:effectLst/>
                          <a:latin typeface="Tahoma" pitchFamily="34" charset="0"/>
                        </a:rPr>
                        <a:t>المضارع البسيط</a:t>
                      </a:r>
                      <a:endParaRPr kumimoji="0" lang="en-US" sz="1400" b="1" i="0" u="none" strike="noStrike" cap="none" normalizeH="0" baseline="0" smtClean="0">
                        <a:ln>
                          <a:noFill/>
                        </a:ln>
                        <a:solidFill>
                          <a:srgbClr val="FFFF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21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was, were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rgbClr val="FFFF00"/>
                          </a:solidFill>
                          <a:effectLst/>
                          <a:latin typeface="Tahoma" pitchFamily="34" charset="0"/>
                        </a:rPr>
                        <a:t>الماضي البسيط</a:t>
                      </a:r>
                      <a:endParaRPr kumimoji="0" lang="en-US"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92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shall be, will be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rgbClr val="FFFF00"/>
                          </a:solidFill>
                          <a:effectLst/>
                          <a:latin typeface="Tahoma" pitchFamily="34" charset="0"/>
                        </a:rPr>
                        <a:t>المستقبل البسيط</a:t>
                      </a:r>
                      <a:endParaRPr kumimoji="0" lang="en-US"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24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am being, is being, are being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rgbClr val="FFFF00"/>
                          </a:solidFill>
                          <a:effectLst/>
                          <a:latin typeface="Tahoma" pitchFamily="34" charset="0"/>
                        </a:rPr>
                        <a:t>المضارع المستمر</a:t>
                      </a:r>
                      <a:endParaRPr kumimoji="0" lang="en-US"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24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was being, were being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rgbClr val="FFFF00"/>
                          </a:solidFill>
                          <a:effectLst/>
                          <a:latin typeface="Tahoma" pitchFamily="34" charset="0"/>
                        </a:rPr>
                        <a:t>الماضي المستمر</a:t>
                      </a:r>
                      <a:endParaRPr kumimoji="0" lang="en-US" sz="1400" b="1" i="0" u="none" strike="noStrike" cap="none" normalizeH="0" baseline="0" smtClean="0">
                        <a:ln>
                          <a:noFill/>
                        </a:ln>
                        <a:solidFill>
                          <a:srgbClr val="FFFF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24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has been, have been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rgbClr val="FFFF00"/>
                          </a:solidFill>
                          <a:effectLst/>
                          <a:latin typeface="Tahoma" pitchFamily="34" charset="0"/>
                        </a:rPr>
                        <a:t>المضارع التام</a:t>
                      </a:r>
                      <a:endParaRPr kumimoji="0" lang="en-US" sz="1400" b="1" i="0" u="none" strike="noStrike" cap="none" normalizeH="0" baseline="0" smtClean="0">
                        <a:ln>
                          <a:noFill/>
                        </a:ln>
                        <a:solidFill>
                          <a:srgbClr val="FFFF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92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had been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rgbClr val="FFFF00"/>
                          </a:solidFill>
                          <a:effectLst/>
                          <a:latin typeface="Tahoma" pitchFamily="34" charset="0"/>
                        </a:rPr>
                        <a:t>الماضي التام</a:t>
                      </a:r>
                      <a:endParaRPr kumimoji="0" lang="en-US" sz="1400" b="1" i="0" u="none" strike="noStrike" cap="none" normalizeH="0" baseline="0" smtClean="0">
                        <a:ln>
                          <a:noFill/>
                        </a:ln>
                        <a:solidFill>
                          <a:srgbClr val="FFFF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08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can be, could be, may be, might be, must be, ought to be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rgbClr val="FFFF00"/>
                          </a:solidFill>
                          <a:effectLst/>
                          <a:latin typeface="Tahoma" pitchFamily="34" charset="0"/>
                        </a:rPr>
                        <a:t>كل فعل مساعد</a:t>
                      </a:r>
                      <a:endParaRPr kumimoji="0" lang="en-US" sz="1400" b="1" i="0" u="none" strike="noStrike" cap="none" normalizeH="0" baseline="0" smtClean="0">
                        <a:ln>
                          <a:noFill/>
                        </a:ln>
                        <a:solidFill>
                          <a:srgbClr val="FFFF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04804" name="Text Box 4"/>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ar-SA">
              <a:solidFill>
                <a:srgbClr val="000066"/>
              </a:solidFill>
            </a:endParaRPr>
          </a:p>
        </p:txBody>
      </p:sp>
      <p:grpSp>
        <p:nvGrpSpPr>
          <p:cNvPr id="204805" name="Group 5"/>
          <p:cNvGrpSpPr>
            <a:grpSpLocks/>
          </p:cNvGrpSpPr>
          <p:nvPr/>
        </p:nvGrpSpPr>
        <p:grpSpPr bwMode="auto">
          <a:xfrm>
            <a:off x="3657600" y="6248400"/>
            <a:ext cx="2514600" cy="381000"/>
            <a:chOff x="2304" y="3936"/>
            <a:chExt cx="1584" cy="240"/>
          </a:xfrm>
        </p:grpSpPr>
        <p:sp>
          <p:nvSpPr>
            <p:cNvPr id="204806" name="AutoShape 6">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04807" name="AutoShape 7">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04808" name="AutoShape 8">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04809" name="AutoShape 9"/>
          <p:cNvSpPr>
            <a:spLocks noChangeArrowheads="1"/>
          </p:cNvSpPr>
          <p:nvPr/>
        </p:nvSpPr>
        <p:spPr bwMode="auto">
          <a:xfrm>
            <a:off x="2895600" y="2057400"/>
            <a:ext cx="40386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A</a:t>
            </a:r>
            <a:r>
              <a:rPr lang="en-US" b="1">
                <a:solidFill>
                  <a:srgbClr val="000066"/>
                </a:solidFill>
              </a:rPr>
              <a:t>.  Statements         </a:t>
            </a:r>
            <a:r>
              <a:rPr lang="ar-SA" b="1">
                <a:solidFill>
                  <a:srgbClr val="000066"/>
                </a:solidFill>
              </a:rPr>
              <a:t>   الجمل الخبرية</a:t>
            </a:r>
            <a:endParaRPr lang="en-US" b="1">
              <a:solidFill>
                <a:srgbClr val="000066"/>
              </a:solidFill>
            </a:endParaRPr>
          </a:p>
        </p:txBody>
      </p:sp>
      <p:sp>
        <p:nvSpPr>
          <p:cNvPr id="204854" name="AutoShape 54">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04855" name="Text Box 55"/>
          <p:cNvSpPr txBox="1">
            <a:spLocks noChangeArrowheads="1"/>
          </p:cNvSpPr>
          <p:nvPr/>
        </p:nvSpPr>
        <p:spPr bwMode="auto">
          <a:xfrm>
            <a:off x="6553200" y="2743200"/>
            <a:ext cx="622300"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to be</a:t>
            </a:r>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noChangeArrowheads="1"/>
          </p:cNvSpPr>
          <p:nvPr>
            <p:ph type="title"/>
          </p:nvPr>
        </p:nvSpPr>
        <p:spPr/>
        <p:txBody>
          <a:bodyPr/>
          <a:lstStyle/>
          <a:p>
            <a:pPr algn="ctr"/>
            <a:r>
              <a:rPr lang="en-US" sz="3200">
                <a:solidFill>
                  <a:srgbClr val="FFFF00"/>
                </a:solidFill>
              </a:rPr>
              <a:t>Active &amp; Passive</a:t>
            </a:r>
            <a:r>
              <a:rPr lang="ar-SA" sz="3200">
                <a:solidFill>
                  <a:srgbClr val="FFFF00"/>
                </a:solidFill>
              </a:rPr>
              <a:t/>
            </a:r>
            <a:br>
              <a:rPr lang="ar-SA" sz="3200">
                <a:solidFill>
                  <a:srgbClr val="FFFF00"/>
                </a:solidFill>
              </a:rPr>
            </a:br>
            <a:r>
              <a:rPr lang="en-US" sz="3200">
                <a:solidFill>
                  <a:srgbClr val="FFFF00"/>
                </a:solidFill>
              </a:rPr>
              <a:t> </a:t>
            </a:r>
            <a:r>
              <a:rPr lang="ar-SA" sz="3200">
                <a:solidFill>
                  <a:srgbClr val="FFFF00"/>
                </a:solidFill>
              </a:rPr>
              <a:t>المبني للمعلوم و المبني للمجهول</a:t>
            </a:r>
            <a:endParaRPr lang="en-US" sz="4000"/>
          </a:p>
        </p:txBody>
      </p:sp>
      <p:sp>
        <p:nvSpPr>
          <p:cNvPr id="205827" name="Rectangle 3"/>
          <p:cNvSpPr>
            <a:spLocks noGrp="1" noChangeArrowheads="1"/>
          </p:cNvSpPr>
          <p:nvPr>
            <p:ph type="body" sz="half" idx="1"/>
          </p:nvPr>
        </p:nvSpPr>
        <p:spPr>
          <a:xfrm>
            <a:off x="1143000" y="2743200"/>
            <a:ext cx="7696200" cy="3352800"/>
          </a:xfrm>
        </p:spPr>
        <p:txBody>
          <a:bodyPr/>
          <a:lstStyle/>
          <a:p>
            <a:pPr marL="533400" indent="-533400" algn="r">
              <a:buFontTx/>
              <a:buNone/>
            </a:pPr>
            <a:r>
              <a:rPr lang="ar-SA" sz="2400">
                <a:effectLst/>
              </a:rPr>
              <a:t>للتحويل من المبني للمعلوم              إلى المبني للمجهول             في حالة الأسئلة نتبع الخطوات التالية : </a:t>
            </a:r>
            <a:endParaRPr lang="en-US" sz="2400">
              <a:effectLst/>
            </a:endParaRPr>
          </a:p>
          <a:p>
            <a:pPr marL="533400" indent="-533400" algn="r">
              <a:buFontTx/>
              <a:buNone/>
            </a:pPr>
            <a:endParaRPr lang="ar-SA" sz="2400">
              <a:effectLst/>
            </a:endParaRPr>
          </a:p>
          <a:p>
            <a:pPr marL="533400" indent="-533400" algn="r">
              <a:buFontTx/>
              <a:buNone/>
            </a:pPr>
            <a:r>
              <a:rPr lang="ar-SA" sz="1800">
                <a:effectLst/>
              </a:rPr>
              <a:t>1. المفعول به يصبح فاعلاً.  (يعرف المفعول به بوجوده بعد الفعل مباشرة)</a:t>
            </a:r>
          </a:p>
          <a:p>
            <a:pPr marL="533400" indent="-533400" algn="r">
              <a:buFontTx/>
              <a:buNone/>
            </a:pPr>
            <a:r>
              <a:rPr lang="ar-SA" sz="1800">
                <a:effectLst/>
              </a:rPr>
              <a:t>2. نضع فعل           في نفس زمن السؤال.</a:t>
            </a:r>
          </a:p>
          <a:p>
            <a:pPr marL="533400" indent="-533400" algn="r">
              <a:buFontTx/>
              <a:buNone/>
            </a:pPr>
            <a:r>
              <a:rPr lang="ar-SA" sz="1800">
                <a:effectLst/>
              </a:rPr>
              <a:t>3. ضع الفعل الأصلي في التصريف الثالث.</a:t>
            </a:r>
          </a:p>
          <a:p>
            <a:pPr marL="533400" indent="-533400" algn="r">
              <a:buFontTx/>
              <a:buNone/>
            </a:pPr>
            <a:r>
              <a:rPr lang="ar-SA" sz="1800">
                <a:effectLst/>
              </a:rPr>
              <a:t>4. نضع الفاعل مسبوقاً بــ         وقد يشطب إذا كان ضميراً.</a:t>
            </a:r>
          </a:p>
          <a:p>
            <a:pPr marL="533400" indent="-533400" algn="r">
              <a:buFontTx/>
              <a:buNone/>
            </a:pPr>
            <a:r>
              <a:rPr lang="ar-SA" sz="1800">
                <a:effectLst/>
              </a:rPr>
              <a:t>5. أي زيادة في الجملة يوضع كما هو في نهاية الجملة دون تغيير.</a:t>
            </a:r>
            <a:endParaRPr lang="en-US" sz="1800">
              <a:effectLst/>
            </a:endParaRPr>
          </a:p>
          <a:p>
            <a:pPr marL="533400" indent="-533400">
              <a:buFontTx/>
              <a:buNone/>
            </a:pPr>
            <a:endParaRPr lang="en-US" sz="1800">
              <a:effectLst/>
            </a:endParaRPr>
          </a:p>
        </p:txBody>
      </p:sp>
      <p:sp>
        <p:nvSpPr>
          <p:cNvPr id="205828" name="Text Box 4"/>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ar-SA">
              <a:solidFill>
                <a:srgbClr val="000066"/>
              </a:solidFill>
            </a:endParaRPr>
          </a:p>
        </p:txBody>
      </p:sp>
      <p:grpSp>
        <p:nvGrpSpPr>
          <p:cNvPr id="205829" name="Group 5"/>
          <p:cNvGrpSpPr>
            <a:grpSpLocks/>
          </p:cNvGrpSpPr>
          <p:nvPr/>
        </p:nvGrpSpPr>
        <p:grpSpPr bwMode="auto">
          <a:xfrm>
            <a:off x="3657600" y="6248400"/>
            <a:ext cx="2514600" cy="381000"/>
            <a:chOff x="2304" y="3936"/>
            <a:chExt cx="1584" cy="240"/>
          </a:xfrm>
        </p:grpSpPr>
        <p:sp>
          <p:nvSpPr>
            <p:cNvPr id="205830" name="AutoShape 6">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05831" name="AutoShape 7">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05832" name="AutoShape 8">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05833" name="Text Box 9"/>
          <p:cNvSpPr txBox="1">
            <a:spLocks noChangeArrowheads="1"/>
          </p:cNvSpPr>
          <p:nvPr/>
        </p:nvSpPr>
        <p:spPr bwMode="auto">
          <a:xfrm>
            <a:off x="5867400" y="5029200"/>
            <a:ext cx="312738"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by</a:t>
            </a:r>
          </a:p>
        </p:txBody>
      </p:sp>
      <p:sp>
        <p:nvSpPr>
          <p:cNvPr id="205834" name="Text Box 10"/>
          <p:cNvSpPr txBox="1">
            <a:spLocks noChangeArrowheads="1"/>
          </p:cNvSpPr>
          <p:nvPr/>
        </p:nvSpPr>
        <p:spPr bwMode="auto">
          <a:xfrm>
            <a:off x="4191000" y="2819400"/>
            <a:ext cx="720725"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Active</a:t>
            </a:r>
          </a:p>
        </p:txBody>
      </p:sp>
      <p:sp>
        <p:nvSpPr>
          <p:cNvPr id="205835" name="Text Box 11"/>
          <p:cNvSpPr txBox="1">
            <a:spLocks noChangeArrowheads="1"/>
          </p:cNvSpPr>
          <p:nvPr/>
        </p:nvSpPr>
        <p:spPr bwMode="auto">
          <a:xfrm>
            <a:off x="6934200" y="4343400"/>
            <a:ext cx="622300"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to be</a:t>
            </a:r>
          </a:p>
        </p:txBody>
      </p:sp>
      <p:sp>
        <p:nvSpPr>
          <p:cNvPr id="205836" name="Text Box 12"/>
          <p:cNvSpPr txBox="1">
            <a:spLocks noChangeArrowheads="1"/>
          </p:cNvSpPr>
          <p:nvPr/>
        </p:nvSpPr>
        <p:spPr bwMode="auto">
          <a:xfrm>
            <a:off x="7696200" y="3200400"/>
            <a:ext cx="863600"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Passive</a:t>
            </a:r>
          </a:p>
        </p:txBody>
      </p:sp>
      <p:sp>
        <p:nvSpPr>
          <p:cNvPr id="205837" name="AutoShape 13"/>
          <p:cNvSpPr>
            <a:spLocks noChangeArrowheads="1"/>
          </p:cNvSpPr>
          <p:nvPr/>
        </p:nvSpPr>
        <p:spPr bwMode="auto">
          <a:xfrm>
            <a:off x="2895600" y="2057400"/>
            <a:ext cx="40386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B</a:t>
            </a:r>
            <a:r>
              <a:rPr lang="en-US" b="1">
                <a:solidFill>
                  <a:srgbClr val="000066"/>
                </a:solidFill>
              </a:rPr>
              <a:t>.  Questions         </a:t>
            </a:r>
            <a:r>
              <a:rPr lang="ar-SA" b="1">
                <a:solidFill>
                  <a:srgbClr val="000066"/>
                </a:solidFill>
              </a:rPr>
              <a:t>   الأسئلة</a:t>
            </a:r>
            <a:endParaRPr lang="en-US" b="1">
              <a:solidFill>
                <a:srgbClr val="000066"/>
              </a:solidFill>
            </a:endParaRPr>
          </a:p>
        </p:txBody>
      </p:sp>
      <p:sp>
        <p:nvSpPr>
          <p:cNvPr id="205838" name="AutoShape 14">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Grp="1" noChangeArrowheads="1"/>
          </p:cNvSpPr>
          <p:nvPr>
            <p:ph type="title"/>
          </p:nvPr>
        </p:nvSpPr>
        <p:spPr/>
        <p:txBody>
          <a:bodyPr/>
          <a:lstStyle/>
          <a:p>
            <a:pPr algn="ctr"/>
            <a:r>
              <a:rPr lang="en-US" sz="3200">
                <a:solidFill>
                  <a:srgbClr val="FFFF00"/>
                </a:solidFill>
              </a:rPr>
              <a:t>Active &amp; Passive</a:t>
            </a:r>
            <a:r>
              <a:rPr lang="ar-SA" sz="3200">
                <a:solidFill>
                  <a:srgbClr val="FFFF00"/>
                </a:solidFill>
              </a:rPr>
              <a:t/>
            </a:r>
            <a:br>
              <a:rPr lang="ar-SA" sz="3200">
                <a:solidFill>
                  <a:srgbClr val="FFFF00"/>
                </a:solidFill>
              </a:rPr>
            </a:br>
            <a:r>
              <a:rPr lang="en-US" sz="3200">
                <a:solidFill>
                  <a:srgbClr val="FFFF00"/>
                </a:solidFill>
              </a:rPr>
              <a:t> </a:t>
            </a:r>
            <a:r>
              <a:rPr lang="ar-SA" sz="3200">
                <a:solidFill>
                  <a:srgbClr val="FFFF00"/>
                </a:solidFill>
              </a:rPr>
              <a:t>المبني للمعلوم و المبني للمجهول</a:t>
            </a:r>
            <a:endParaRPr lang="en-US" sz="4000"/>
          </a:p>
        </p:txBody>
      </p:sp>
      <p:sp>
        <p:nvSpPr>
          <p:cNvPr id="206851" name="Rectangle 3"/>
          <p:cNvSpPr>
            <a:spLocks noGrp="1" noChangeArrowheads="1"/>
          </p:cNvSpPr>
          <p:nvPr>
            <p:ph type="body" sz="half" idx="1"/>
          </p:nvPr>
        </p:nvSpPr>
        <p:spPr>
          <a:xfrm>
            <a:off x="1143000" y="2743200"/>
            <a:ext cx="7696200" cy="381000"/>
          </a:xfrm>
        </p:spPr>
        <p:txBody>
          <a:bodyPr/>
          <a:lstStyle/>
          <a:p>
            <a:pPr marL="533400" indent="-533400" algn="ctr">
              <a:buFontTx/>
              <a:buNone/>
            </a:pPr>
            <a:r>
              <a:rPr lang="ar-SA" sz="1600" u="sng">
                <a:effectLst/>
              </a:rPr>
              <a:t>أمثلـــــــــــــــــــة</a:t>
            </a:r>
            <a:r>
              <a:rPr lang="ar-SA" sz="1600">
                <a:effectLst/>
              </a:rPr>
              <a:t>:</a:t>
            </a:r>
            <a:endParaRPr lang="en-US" sz="1600">
              <a:effectLst/>
            </a:endParaRPr>
          </a:p>
          <a:p>
            <a:pPr marL="533400" indent="-533400">
              <a:buFontTx/>
              <a:buNone/>
            </a:pPr>
            <a:endParaRPr lang="ar-SA" sz="1600">
              <a:effectLst/>
            </a:endParaRPr>
          </a:p>
          <a:p>
            <a:pPr marL="533400" indent="-533400">
              <a:buFontTx/>
              <a:buNone/>
            </a:pPr>
            <a:endParaRPr lang="ar-SA" sz="1600">
              <a:effectLst/>
            </a:endParaRPr>
          </a:p>
          <a:p>
            <a:pPr marL="533400" indent="-533400">
              <a:buFontTx/>
              <a:buNone/>
            </a:pPr>
            <a:endParaRPr lang="ar-SA" sz="1600">
              <a:effectLst/>
            </a:endParaRPr>
          </a:p>
          <a:p>
            <a:pPr marL="533400" indent="-533400">
              <a:buFontTx/>
              <a:buNone/>
            </a:pPr>
            <a:endParaRPr lang="en-US" sz="1600">
              <a:effectLst/>
            </a:endParaRPr>
          </a:p>
        </p:txBody>
      </p:sp>
      <p:graphicFrame>
        <p:nvGraphicFramePr>
          <p:cNvPr id="206857" name="Group 9"/>
          <p:cNvGraphicFramePr>
            <a:graphicFrameLocks noGrp="1"/>
          </p:cNvGraphicFramePr>
          <p:nvPr>
            <p:ph sz="half" idx="2"/>
          </p:nvPr>
        </p:nvGraphicFramePr>
        <p:xfrm>
          <a:off x="1447800" y="3276600"/>
          <a:ext cx="7086600" cy="2514600"/>
        </p:xfrm>
        <a:graphic>
          <a:graphicData uri="http://schemas.openxmlformats.org/drawingml/2006/table">
            <a:tbl>
              <a:tblPr/>
              <a:tblGrid>
                <a:gridCol w="3432175"/>
                <a:gridCol w="3654425"/>
              </a:tblGrid>
              <a:tr h="4127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Active</a:t>
                      </a:r>
                      <a:r>
                        <a:rPr kumimoji="0" lang="ar-SA"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مبني للمعلوم                 </a:t>
                      </a:r>
                      <a:endParaRPr kumimoji="0" lang="en-US"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Passive</a:t>
                      </a:r>
                      <a:r>
                        <a:rPr kumimoji="0" lang="ar-SA"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مبني للمجهول                 </a:t>
                      </a:r>
                      <a:endParaRPr kumimoji="0" lang="en-US"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06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Does Ahmed write letters?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Are Letters written (by Ali)?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91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Did he eat the cake?.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Was the cake eaten (by him)?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22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Will Ali buy a new car?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Will a new car be bought (by Ali)?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91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Why is he using a pen?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Ahmed is being helped (by Ali).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06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Who broke the window?</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By whom the window was broken?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06852" name="Text Box 4"/>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ar-SA">
              <a:solidFill>
                <a:srgbClr val="000066"/>
              </a:solidFill>
            </a:endParaRPr>
          </a:p>
        </p:txBody>
      </p:sp>
      <p:grpSp>
        <p:nvGrpSpPr>
          <p:cNvPr id="206853" name="Group 5"/>
          <p:cNvGrpSpPr>
            <a:grpSpLocks/>
          </p:cNvGrpSpPr>
          <p:nvPr/>
        </p:nvGrpSpPr>
        <p:grpSpPr bwMode="auto">
          <a:xfrm>
            <a:off x="3657600" y="6248400"/>
            <a:ext cx="2514600" cy="381000"/>
            <a:chOff x="2304" y="3936"/>
            <a:chExt cx="1584" cy="240"/>
          </a:xfrm>
        </p:grpSpPr>
        <p:sp>
          <p:nvSpPr>
            <p:cNvPr id="206854" name="AutoShape 6">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06855" name="AutoShape 7">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06856" name="AutoShape 8">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06881" name="AutoShape 33"/>
          <p:cNvSpPr>
            <a:spLocks noChangeArrowheads="1"/>
          </p:cNvSpPr>
          <p:nvPr/>
        </p:nvSpPr>
        <p:spPr bwMode="auto">
          <a:xfrm>
            <a:off x="2895600" y="2057400"/>
            <a:ext cx="40386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B</a:t>
            </a:r>
            <a:r>
              <a:rPr lang="en-US" b="1">
                <a:solidFill>
                  <a:srgbClr val="000066"/>
                </a:solidFill>
              </a:rPr>
              <a:t>.  Questions         </a:t>
            </a:r>
            <a:r>
              <a:rPr lang="ar-SA" b="1">
                <a:solidFill>
                  <a:srgbClr val="000066"/>
                </a:solidFill>
              </a:rPr>
              <a:t>   الأسئلة</a:t>
            </a:r>
            <a:endParaRPr lang="en-US" b="1">
              <a:solidFill>
                <a:srgbClr val="000066"/>
              </a:solidFill>
            </a:endParaRPr>
          </a:p>
        </p:txBody>
      </p:sp>
      <p:sp>
        <p:nvSpPr>
          <p:cNvPr id="206883" name="AutoShape 35">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1"/>
          </p:nvPr>
        </p:nvSpPr>
        <p:spPr/>
        <p:txBody>
          <a:bodyPr/>
          <a:lstStyle/>
          <a:p>
            <a:pPr marL="609600" indent="-609600">
              <a:lnSpc>
                <a:spcPct val="80000"/>
              </a:lnSpc>
            </a:pPr>
            <a:r>
              <a:rPr lang="en-US" sz="2000"/>
              <a:t>A clause is a combination of words containing a verb and has a complete meaning.</a:t>
            </a:r>
            <a:endParaRPr lang="ar-SA" sz="2000"/>
          </a:p>
          <a:p>
            <a:pPr marL="609600" indent="-609600" algn="r">
              <a:lnSpc>
                <a:spcPct val="80000"/>
              </a:lnSpc>
              <a:buFont typeface="Wingdings" pitchFamily="2" charset="2"/>
              <a:buNone/>
            </a:pPr>
            <a:endParaRPr lang="ar-SA" sz="2000"/>
          </a:p>
          <a:p>
            <a:pPr marL="609600" indent="-609600" algn="r">
              <a:lnSpc>
                <a:spcPct val="80000"/>
              </a:lnSpc>
              <a:buFont typeface="Wingdings" pitchFamily="2" charset="2"/>
              <a:buNone/>
            </a:pPr>
            <a:r>
              <a:rPr lang="ar-SA" sz="2000"/>
              <a:t>الجملة هي مجموعة كلمات تحتوي على فعل و لها معنى تام. مثال:</a:t>
            </a:r>
            <a:r>
              <a:rPr lang="en-US" sz="2000"/>
              <a:t>   </a:t>
            </a:r>
            <a:endParaRPr lang="ar-SA" sz="2000"/>
          </a:p>
          <a:p>
            <a:pPr marL="609600" indent="-609600">
              <a:lnSpc>
                <a:spcPct val="80000"/>
              </a:lnSpc>
              <a:buFont typeface="Wingdings" pitchFamily="2" charset="2"/>
              <a:buNone/>
            </a:pPr>
            <a:r>
              <a:rPr lang="en-US" sz="2000"/>
              <a:t>I saw the man </a:t>
            </a:r>
            <a:r>
              <a:rPr lang="en-US" sz="2000">
                <a:solidFill>
                  <a:srgbClr val="CC3300"/>
                </a:solidFill>
              </a:rPr>
              <a:t>who was carrying a stick.</a:t>
            </a:r>
          </a:p>
          <a:p>
            <a:pPr marL="609600" indent="-609600">
              <a:lnSpc>
                <a:spcPct val="80000"/>
              </a:lnSpc>
              <a:buFont typeface="Wingdings" pitchFamily="2" charset="2"/>
              <a:buNone/>
            </a:pPr>
            <a:endParaRPr lang="ar-SA" sz="2000">
              <a:solidFill>
                <a:srgbClr val="CC3300"/>
              </a:solidFill>
            </a:endParaRPr>
          </a:p>
          <a:p>
            <a:pPr marL="609600" indent="-609600">
              <a:lnSpc>
                <a:spcPct val="80000"/>
              </a:lnSpc>
              <a:buFont typeface="Wingdings" pitchFamily="2" charset="2"/>
              <a:buNone/>
            </a:pPr>
            <a:endParaRPr lang="ar-SA" sz="2000">
              <a:solidFill>
                <a:srgbClr val="CC3300"/>
              </a:solidFill>
            </a:endParaRPr>
          </a:p>
          <a:p>
            <a:pPr marL="609600" indent="-609600">
              <a:lnSpc>
                <a:spcPct val="80000"/>
              </a:lnSpc>
            </a:pPr>
            <a:r>
              <a:rPr lang="en-US" sz="2000"/>
              <a:t>A phrase is a combination of words forming part of the sentence but without a verb. </a:t>
            </a:r>
          </a:p>
          <a:p>
            <a:pPr marL="609600" indent="-609600">
              <a:lnSpc>
                <a:spcPct val="80000"/>
              </a:lnSpc>
              <a:buFont typeface="Wingdings" pitchFamily="2" charset="2"/>
              <a:buNone/>
            </a:pPr>
            <a:endParaRPr lang="ar-SA" sz="2000"/>
          </a:p>
          <a:p>
            <a:pPr marL="609600" indent="-609600" algn="r">
              <a:lnSpc>
                <a:spcPct val="80000"/>
              </a:lnSpc>
              <a:buFont typeface="Wingdings" pitchFamily="2" charset="2"/>
              <a:buNone/>
            </a:pPr>
            <a:r>
              <a:rPr lang="ar-SA" sz="2000"/>
              <a:t>شبه الجملة عبارة عن مجموعة كلمات تكون جزءاً من الجملة بدون فعل. مثال:</a:t>
            </a:r>
            <a:r>
              <a:rPr lang="en-US" sz="2000"/>
              <a:t>   </a:t>
            </a:r>
            <a:endParaRPr lang="ar-SA" sz="2000"/>
          </a:p>
          <a:p>
            <a:pPr marL="609600" indent="-609600">
              <a:lnSpc>
                <a:spcPct val="80000"/>
              </a:lnSpc>
              <a:buFont typeface="Wingdings" pitchFamily="2" charset="2"/>
              <a:buNone/>
            </a:pPr>
            <a:r>
              <a:rPr lang="en-US" sz="2000"/>
              <a:t>I saw the man </a:t>
            </a:r>
            <a:r>
              <a:rPr lang="en-US" sz="2000">
                <a:solidFill>
                  <a:srgbClr val="CC3300"/>
                </a:solidFill>
              </a:rPr>
              <a:t>carrying a stick.</a:t>
            </a:r>
            <a:endParaRPr lang="ar-SA" sz="2000">
              <a:solidFill>
                <a:srgbClr val="CC3300"/>
              </a:solidFill>
            </a:endParaRPr>
          </a:p>
          <a:p>
            <a:pPr marL="609600" indent="-609600">
              <a:lnSpc>
                <a:spcPct val="80000"/>
              </a:lnSpc>
              <a:buFont typeface="Wingdings" pitchFamily="2" charset="2"/>
              <a:buNone/>
            </a:pPr>
            <a:endParaRPr lang="en-US" sz="2000"/>
          </a:p>
        </p:txBody>
      </p:sp>
      <p:sp>
        <p:nvSpPr>
          <p:cNvPr id="19458" name="Rectangle 2"/>
          <p:cNvSpPr>
            <a:spLocks noGrp="1" noChangeArrowheads="1"/>
          </p:cNvSpPr>
          <p:nvPr>
            <p:ph type="title"/>
          </p:nvPr>
        </p:nvSpPr>
        <p:spPr/>
        <p:txBody>
          <a:bodyPr/>
          <a:lstStyle/>
          <a:p>
            <a:pPr algn="ctr"/>
            <a:r>
              <a:rPr lang="en-US" sz="3600">
                <a:solidFill>
                  <a:srgbClr val="FFFF00"/>
                </a:solidFill>
              </a:rPr>
              <a:t>Clause &amp; Phrase</a:t>
            </a:r>
            <a:br>
              <a:rPr lang="en-US" sz="3600">
                <a:solidFill>
                  <a:srgbClr val="FFFF00"/>
                </a:solidFill>
              </a:rPr>
            </a:br>
            <a:r>
              <a:rPr lang="ar-SA" sz="3600">
                <a:solidFill>
                  <a:srgbClr val="FFFF00"/>
                </a:solidFill>
              </a:rPr>
              <a:t>الجملة و شبه الجملة</a:t>
            </a:r>
            <a:endParaRPr lang="en-US" sz="3600">
              <a:solidFill>
                <a:srgbClr val="FFFF00"/>
              </a:solidFill>
            </a:endParaRPr>
          </a:p>
        </p:txBody>
      </p:sp>
      <p:sp>
        <p:nvSpPr>
          <p:cNvPr id="19461" name="AutoShape 5">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9463" name="AutoShape 7">
            <a:hlinkClick r:id="" action="ppaction://hlinkshowjump?jump=previousslide" highlightClick="1"/>
          </p:cNvPr>
          <p:cNvSpPr>
            <a:spLocks noChangeArrowheads="1"/>
          </p:cNvSpPr>
          <p:nvPr/>
        </p:nvSpPr>
        <p:spPr bwMode="auto">
          <a:xfrm>
            <a:off x="3657600" y="6248400"/>
            <a:ext cx="457200" cy="38100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sp>
        <p:nvSpPr>
          <p:cNvPr id="19464" name="AutoShape 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ChangeArrowheads="1"/>
          </p:cNvSpPr>
          <p:nvPr>
            <p:ph type="title"/>
          </p:nvPr>
        </p:nvSpPr>
        <p:spPr/>
        <p:txBody>
          <a:bodyPr/>
          <a:lstStyle/>
          <a:p>
            <a:pPr algn="ctr"/>
            <a:r>
              <a:rPr lang="en-US" sz="3200">
                <a:solidFill>
                  <a:srgbClr val="FFFF00"/>
                </a:solidFill>
              </a:rPr>
              <a:t>Active &amp; Passive</a:t>
            </a:r>
            <a:r>
              <a:rPr lang="ar-SA" sz="3200">
                <a:solidFill>
                  <a:srgbClr val="FFFF00"/>
                </a:solidFill>
              </a:rPr>
              <a:t/>
            </a:r>
            <a:br>
              <a:rPr lang="ar-SA" sz="3200">
                <a:solidFill>
                  <a:srgbClr val="FFFF00"/>
                </a:solidFill>
              </a:rPr>
            </a:br>
            <a:r>
              <a:rPr lang="en-US" sz="3200">
                <a:solidFill>
                  <a:srgbClr val="FFFF00"/>
                </a:solidFill>
              </a:rPr>
              <a:t> </a:t>
            </a:r>
            <a:r>
              <a:rPr lang="ar-SA" sz="3200">
                <a:solidFill>
                  <a:srgbClr val="FFFF00"/>
                </a:solidFill>
              </a:rPr>
              <a:t>المبني للمعلوم و المبني للمجهول</a:t>
            </a:r>
            <a:endParaRPr lang="en-US" sz="4000"/>
          </a:p>
        </p:txBody>
      </p:sp>
      <p:sp>
        <p:nvSpPr>
          <p:cNvPr id="207875" name="Rectangle 3"/>
          <p:cNvSpPr>
            <a:spLocks noGrp="1" noChangeArrowheads="1"/>
          </p:cNvSpPr>
          <p:nvPr>
            <p:ph type="body" sz="half" idx="1"/>
          </p:nvPr>
        </p:nvSpPr>
        <p:spPr>
          <a:xfrm>
            <a:off x="1143000" y="2743200"/>
            <a:ext cx="7696200" cy="3352800"/>
          </a:xfrm>
        </p:spPr>
        <p:txBody>
          <a:bodyPr/>
          <a:lstStyle/>
          <a:p>
            <a:pPr marL="533400" indent="-533400" algn="r">
              <a:buFontTx/>
              <a:buNone/>
            </a:pPr>
            <a:r>
              <a:rPr lang="ar-SA" sz="2400">
                <a:effectLst/>
              </a:rPr>
              <a:t>للتحويل من المبني للمعلوم              إلى المبني للمجهول             في حالة الأمر نتبع الخطوات التالية : </a:t>
            </a:r>
            <a:endParaRPr lang="en-US" sz="2400">
              <a:effectLst/>
            </a:endParaRPr>
          </a:p>
          <a:p>
            <a:pPr marL="533400" indent="-533400" algn="r">
              <a:buFontTx/>
              <a:buNone/>
            </a:pPr>
            <a:r>
              <a:rPr lang="ar-SA" sz="1800">
                <a:effectLst/>
              </a:rPr>
              <a:t>1. ضع كلمة        في أول الجملة. </a:t>
            </a:r>
            <a:endParaRPr lang="ar-SA" sz="2400">
              <a:effectLst/>
            </a:endParaRPr>
          </a:p>
          <a:p>
            <a:pPr marL="533400" indent="-533400" algn="r">
              <a:buFontTx/>
              <a:buNone/>
            </a:pPr>
            <a:r>
              <a:rPr lang="ar-SA" sz="1800">
                <a:effectLst/>
              </a:rPr>
              <a:t>2. المفعول به يصبح فاعلاً.  (يعرف المفعول به بوجوده بعد الفعل مباشرة)</a:t>
            </a:r>
          </a:p>
          <a:p>
            <a:pPr marL="533400" indent="-533400" algn="r">
              <a:buFontTx/>
              <a:buNone/>
            </a:pPr>
            <a:r>
              <a:rPr lang="ar-SA" sz="1800">
                <a:effectLst/>
              </a:rPr>
              <a:t>3. ضع فعل           في نفس الزمن أي الأمر فيكون         .</a:t>
            </a:r>
          </a:p>
          <a:p>
            <a:pPr marL="533400" indent="-533400" algn="r">
              <a:buFontTx/>
              <a:buNone/>
            </a:pPr>
            <a:r>
              <a:rPr lang="ar-SA" sz="1800">
                <a:effectLst/>
              </a:rPr>
              <a:t>4. ضع الفعل الأصلي في التصريف الثالث.</a:t>
            </a:r>
          </a:p>
        </p:txBody>
      </p:sp>
      <p:sp>
        <p:nvSpPr>
          <p:cNvPr id="207876" name="Text Box 4"/>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ar-SA">
              <a:solidFill>
                <a:srgbClr val="000066"/>
              </a:solidFill>
            </a:endParaRPr>
          </a:p>
        </p:txBody>
      </p:sp>
      <p:grpSp>
        <p:nvGrpSpPr>
          <p:cNvPr id="207877" name="Group 5"/>
          <p:cNvGrpSpPr>
            <a:grpSpLocks/>
          </p:cNvGrpSpPr>
          <p:nvPr/>
        </p:nvGrpSpPr>
        <p:grpSpPr bwMode="auto">
          <a:xfrm>
            <a:off x="3657600" y="6248400"/>
            <a:ext cx="2514600" cy="381000"/>
            <a:chOff x="2304" y="3936"/>
            <a:chExt cx="1584" cy="240"/>
          </a:xfrm>
        </p:grpSpPr>
        <p:sp>
          <p:nvSpPr>
            <p:cNvPr id="207878" name="AutoShape 6">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07879" name="AutoShape 7">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07880" name="AutoShape 8">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07881" name="Text Box 9"/>
          <p:cNvSpPr txBox="1">
            <a:spLocks noChangeArrowheads="1"/>
          </p:cNvSpPr>
          <p:nvPr/>
        </p:nvSpPr>
        <p:spPr bwMode="auto">
          <a:xfrm>
            <a:off x="3581400" y="4267200"/>
            <a:ext cx="319088"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be</a:t>
            </a:r>
          </a:p>
        </p:txBody>
      </p:sp>
      <p:sp>
        <p:nvSpPr>
          <p:cNvPr id="207882" name="Text Box 10"/>
          <p:cNvSpPr txBox="1">
            <a:spLocks noChangeArrowheads="1"/>
          </p:cNvSpPr>
          <p:nvPr/>
        </p:nvSpPr>
        <p:spPr bwMode="auto">
          <a:xfrm>
            <a:off x="4191000" y="2819400"/>
            <a:ext cx="720725"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Active</a:t>
            </a:r>
          </a:p>
        </p:txBody>
      </p:sp>
      <p:sp>
        <p:nvSpPr>
          <p:cNvPr id="207883" name="Text Box 11"/>
          <p:cNvSpPr txBox="1">
            <a:spLocks noChangeArrowheads="1"/>
          </p:cNvSpPr>
          <p:nvPr/>
        </p:nvSpPr>
        <p:spPr bwMode="auto">
          <a:xfrm>
            <a:off x="7010400" y="4267200"/>
            <a:ext cx="622300"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to be</a:t>
            </a:r>
          </a:p>
        </p:txBody>
      </p:sp>
      <p:sp>
        <p:nvSpPr>
          <p:cNvPr id="207884" name="Text Box 12"/>
          <p:cNvSpPr txBox="1">
            <a:spLocks noChangeArrowheads="1"/>
          </p:cNvSpPr>
          <p:nvPr/>
        </p:nvSpPr>
        <p:spPr bwMode="auto">
          <a:xfrm>
            <a:off x="7696200" y="3200400"/>
            <a:ext cx="863600"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Passive</a:t>
            </a:r>
          </a:p>
        </p:txBody>
      </p:sp>
      <p:sp>
        <p:nvSpPr>
          <p:cNvPr id="207885" name="AutoShape 13"/>
          <p:cNvSpPr>
            <a:spLocks noChangeArrowheads="1"/>
          </p:cNvSpPr>
          <p:nvPr/>
        </p:nvSpPr>
        <p:spPr bwMode="auto">
          <a:xfrm>
            <a:off x="2895600" y="2057400"/>
            <a:ext cx="40386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C</a:t>
            </a:r>
            <a:r>
              <a:rPr lang="en-US" b="1">
                <a:solidFill>
                  <a:srgbClr val="000066"/>
                </a:solidFill>
              </a:rPr>
              <a:t>.  Command         </a:t>
            </a:r>
            <a:r>
              <a:rPr lang="ar-SA" b="1">
                <a:solidFill>
                  <a:srgbClr val="000066"/>
                </a:solidFill>
              </a:rPr>
              <a:t>   الأمر</a:t>
            </a:r>
            <a:endParaRPr lang="en-US" b="1">
              <a:solidFill>
                <a:srgbClr val="000066"/>
              </a:solidFill>
            </a:endParaRPr>
          </a:p>
        </p:txBody>
      </p:sp>
      <p:sp>
        <p:nvSpPr>
          <p:cNvPr id="207886" name="Text Box 14"/>
          <p:cNvSpPr txBox="1">
            <a:spLocks noChangeArrowheads="1"/>
          </p:cNvSpPr>
          <p:nvPr/>
        </p:nvSpPr>
        <p:spPr bwMode="auto">
          <a:xfrm>
            <a:off x="7162800" y="3581400"/>
            <a:ext cx="323850"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let</a:t>
            </a:r>
          </a:p>
        </p:txBody>
      </p:sp>
      <p:sp>
        <p:nvSpPr>
          <p:cNvPr id="207887" name="AutoShape 15">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ChangeArrowheads="1"/>
          </p:cNvSpPr>
          <p:nvPr>
            <p:ph type="title"/>
          </p:nvPr>
        </p:nvSpPr>
        <p:spPr/>
        <p:txBody>
          <a:bodyPr/>
          <a:lstStyle/>
          <a:p>
            <a:pPr algn="ctr"/>
            <a:r>
              <a:rPr lang="en-US" sz="3200">
                <a:solidFill>
                  <a:srgbClr val="FFFF00"/>
                </a:solidFill>
              </a:rPr>
              <a:t>Active &amp; Passive</a:t>
            </a:r>
            <a:r>
              <a:rPr lang="ar-SA" sz="3200">
                <a:solidFill>
                  <a:srgbClr val="FFFF00"/>
                </a:solidFill>
              </a:rPr>
              <a:t/>
            </a:r>
            <a:br>
              <a:rPr lang="ar-SA" sz="3200">
                <a:solidFill>
                  <a:srgbClr val="FFFF00"/>
                </a:solidFill>
              </a:rPr>
            </a:br>
            <a:r>
              <a:rPr lang="en-US" sz="3200">
                <a:solidFill>
                  <a:srgbClr val="FFFF00"/>
                </a:solidFill>
              </a:rPr>
              <a:t> </a:t>
            </a:r>
            <a:r>
              <a:rPr lang="ar-SA" sz="3200">
                <a:solidFill>
                  <a:srgbClr val="FFFF00"/>
                </a:solidFill>
              </a:rPr>
              <a:t>المبني للمعلوم و المبني للمجهول</a:t>
            </a:r>
            <a:endParaRPr lang="en-US" sz="4000"/>
          </a:p>
        </p:txBody>
      </p:sp>
      <p:sp>
        <p:nvSpPr>
          <p:cNvPr id="208899" name="Rectangle 3"/>
          <p:cNvSpPr>
            <a:spLocks noGrp="1" noChangeArrowheads="1"/>
          </p:cNvSpPr>
          <p:nvPr>
            <p:ph type="body" sz="half" idx="1"/>
          </p:nvPr>
        </p:nvSpPr>
        <p:spPr>
          <a:xfrm>
            <a:off x="1143000" y="2743200"/>
            <a:ext cx="7696200" cy="381000"/>
          </a:xfrm>
        </p:spPr>
        <p:txBody>
          <a:bodyPr/>
          <a:lstStyle/>
          <a:p>
            <a:pPr marL="533400" indent="-533400" algn="ctr">
              <a:buFontTx/>
              <a:buNone/>
            </a:pPr>
            <a:r>
              <a:rPr lang="ar-SA" sz="1600" u="sng">
                <a:effectLst/>
              </a:rPr>
              <a:t>أمثلـــــــــــــــــــة</a:t>
            </a:r>
            <a:r>
              <a:rPr lang="ar-SA" sz="1600">
                <a:effectLst/>
              </a:rPr>
              <a:t>:</a:t>
            </a:r>
            <a:endParaRPr lang="en-US" sz="1600">
              <a:effectLst/>
            </a:endParaRPr>
          </a:p>
          <a:p>
            <a:pPr marL="533400" indent="-533400">
              <a:buFontTx/>
              <a:buNone/>
            </a:pPr>
            <a:endParaRPr lang="ar-SA" sz="1600">
              <a:effectLst/>
            </a:endParaRPr>
          </a:p>
          <a:p>
            <a:pPr marL="533400" indent="-533400">
              <a:buFontTx/>
              <a:buNone/>
            </a:pPr>
            <a:endParaRPr lang="ar-SA" sz="1600">
              <a:effectLst/>
            </a:endParaRPr>
          </a:p>
          <a:p>
            <a:pPr marL="533400" indent="-533400">
              <a:buFontTx/>
              <a:buNone/>
            </a:pPr>
            <a:endParaRPr lang="ar-SA" sz="1600">
              <a:effectLst/>
            </a:endParaRPr>
          </a:p>
          <a:p>
            <a:pPr marL="533400" indent="-533400">
              <a:buFontTx/>
              <a:buNone/>
            </a:pPr>
            <a:endParaRPr lang="en-US" sz="1600">
              <a:effectLst/>
            </a:endParaRPr>
          </a:p>
        </p:txBody>
      </p:sp>
      <p:graphicFrame>
        <p:nvGraphicFramePr>
          <p:cNvPr id="208932" name="Group 36"/>
          <p:cNvGraphicFramePr>
            <a:graphicFrameLocks noGrp="1"/>
          </p:cNvGraphicFramePr>
          <p:nvPr>
            <p:ph sz="half" idx="2"/>
          </p:nvPr>
        </p:nvGraphicFramePr>
        <p:xfrm>
          <a:off x="1447800" y="3276600"/>
          <a:ext cx="7086600" cy="1674813"/>
        </p:xfrm>
        <a:graphic>
          <a:graphicData uri="http://schemas.openxmlformats.org/drawingml/2006/table">
            <a:tbl>
              <a:tblPr/>
              <a:tblGrid>
                <a:gridCol w="3432175"/>
                <a:gridCol w="3654425"/>
              </a:tblGrid>
              <a:tr h="4127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Active</a:t>
                      </a:r>
                      <a:r>
                        <a:rPr kumimoji="0" lang="ar-SA"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مبني للمعلوم                 </a:t>
                      </a:r>
                      <a:endParaRPr kumimoji="0" lang="en-US"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Passive</a:t>
                      </a:r>
                      <a:r>
                        <a:rPr kumimoji="0" lang="ar-SA"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مبني للمجهول                 </a:t>
                      </a:r>
                      <a:endParaRPr kumimoji="0" lang="en-US"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06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Write the lesson.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Let the lesson be written.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91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Open the door.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Let the door be opened.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22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Send this letter to your friend.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Let this letter be sent to your friend.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08900" name="Text Box 4"/>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ar-SA">
              <a:solidFill>
                <a:srgbClr val="000066"/>
              </a:solidFill>
            </a:endParaRPr>
          </a:p>
        </p:txBody>
      </p:sp>
      <p:grpSp>
        <p:nvGrpSpPr>
          <p:cNvPr id="208901" name="Group 5"/>
          <p:cNvGrpSpPr>
            <a:grpSpLocks/>
          </p:cNvGrpSpPr>
          <p:nvPr/>
        </p:nvGrpSpPr>
        <p:grpSpPr bwMode="auto">
          <a:xfrm>
            <a:off x="3657600" y="6248400"/>
            <a:ext cx="2514600" cy="381000"/>
            <a:chOff x="2304" y="3936"/>
            <a:chExt cx="1584" cy="240"/>
          </a:xfrm>
        </p:grpSpPr>
        <p:sp>
          <p:nvSpPr>
            <p:cNvPr id="208902" name="AutoShape 6">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08903" name="AutoShape 7">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08904" name="AutoShape 8">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08929" name="AutoShape 33"/>
          <p:cNvSpPr>
            <a:spLocks noChangeArrowheads="1"/>
          </p:cNvSpPr>
          <p:nvPr/>
        </p:nvSpPr>
        <p:spPr bwMode="auto">
          <a:xfrm>
            <a:off x="2895600" y="2057400"/>
            <a:ext cx="40386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C</a:t>
            </a:r>
            <a:r>
              <a:rPr lang="en-US" b="1">
                <a:solidFill>
                  <a:srgbClr val="000066"/>
                </a:solidFill>
              </a:rPr>
              <a:t>.  Command         </a:t>
            </a:r>
            <a:r>
              <a:rPr lang="ar-SA" b="1">
                <a:solidFill>
                  <a:srgbClr val="000066"/>
                </a:solidFill>
              </a:rPr>
              <a:t>   الأمر</a:t>
            </a:r>
            <a:endParaRPr lang="en-US" b="1">
              <a:solidFill>
                <a:srgbClr val="000066"/>
              </a:solidFill>
            </a:endParaRPr>
          </a:p>
        </p:txBody>
      </p:sp>
      <p:sp>
        <p:nvSpPr>
          <p:cNvPr id="208933" name="AutoShape 37">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Grp="1" noChangeArrowheads="1"/>
          </p:cNvSpPr>
          <p:nvPr>
            <p:ph type="title"/>
          </p:nvPr>
        </p:nvSpPr>
        <p:spPr/>
        <p:txBody>
          <a:bodyPr/>
          <a:lstStyle/>
          <a:p>
            <a:pPr algn="ctr"/>
            <a:r>
              <a:rPr lang="en-US" sz="3200">
                <a:solidFill>
                  <a:srgbClr val="FFFF00"/>
                </a:solidFill>
              </a:rPr>
              <a:t>Active &amp; Passive</a:t>
            </a:r>
            <a:r>
              <a:rPr lang="ar-SA" sz="3200">
                <a:solidFill>
                  <a:srgbClr val="FFFF00"/>
                </a:solidFill>
              </a:rPr>
              <a:t/>
            </a:r>
            <a:br>
              <a:rPr lang="ar-SA" sz="3200">
                <a:solidFill>
                  <a:srgbClr val="FFFF00"/>
                </a:solidFill>
              </a:rPr>
            </a:br>
            <a:r>
              <a:rPr lang="en-US" sz="3200">
                <a:solidFill>
                  <a:srgbClr val="FFFF00"/>
                </a:solidFill>
              </a:rPr>
              <a:t> </a:t>
            </a:r>
            <a:r>
              <a:rPr lang="ar-SA" sz="3200">
                <a:solidFill>
                  <a:srgbClr val="FFFF00"/>
                </a:solidFill>
              </a:rPr>
              <a:t>المبني للمعلوم و المبني للمجهول</a:t>
            </a:r>
            <a:endParaRPr lang="en-US" sz="4000"/>
          </a:p>
        </p:txBody>
      </p:sp>
      <p:sp>
        <p:nvSpPr>
          <p:cNvPr id="209923" name="Rectangle 3"/>
          <p:cNvSpPr>
            <a:spLocks noGrp="1" noChangeArrowheads="1"/>
          </p:cNvSpPr>
          <p:nvPr>
            <p:ph type="body" sz="half" idx="1"/>
          </p:nvPr>
        </p:nvSpPr>
        <p:spPr>
          <a:xfrm>
            <a:off x="1143000" y="2743200"/>
            <a:ext cx="7696200" cy="381000"/>
          </a:xfrm>
        </p:spPr>
        <p:txBody>
          <a:bodyPr/>
          <a:lstStyle/>
          <a:p>
            <a:pPr marL="533400" indent="-533400" algn="r">
              <a:buFontTx/>
              <a:buNone/>
            </a:pPr>
            <a:r>
              <a:rPr lang="ar-SA" sz="1600">
                <a:effectLst/>
              </a:rPr>
              <a:t>قد تكون الجملة المراد تحويلها إلى المبني للمجهول منفية أو سؤالاً مذيلاً لذا يجب المحافظة على صيغة هذا السؤال أو التذييل عند التحويل إلى المبني للمجهول.</a:t>
            </a:r>
          </a:p>
          <a:p>
            <a:pPr marL="533400" indent="-533400" algn="ctr">
              <a:buFontTx/>
              <a:buNone/>
            </a:pPr>
            <a:r>
              <a:rPr lang="ar-SA" sz="1600" u="sng">
                <a:effectLst/>
              </a:rPr>
              <a:t>أمثلـــــــــــــــــــة</a:t>
            </a:r>
            <a:endParaRPr lang="ar-SA" sz="1600">
              <a:effectLst/>
            </a:endParaRPr>
          </a:p>
          <a:p>
            <a:pPr marL="533400" indent="-533400" algn="ctr">
              <a:buFontTx/>
              <a:buNone/>
            </a:pPr>
            <a:endParaRPr lang="ar-SA" sz="1600">
              <a:effectLst/>
            </a:endParaRPr>
          </a:p>
          <a:p>
            <a:pPr marL="533400" indent="-533400" algn="ctr">
              <a:buFontTx/>
              <a:buNone/>
            </a:pPr>
            <a:endParaRPr lang="ar-SA" sz="1600">
              <a:effectLst/>
            </a:endParaRPr>
          </a:p>
          <a:p>
            <a:pPr marL="533400" indent="-533400" algn="ctr">
              <a:buFontTx/>
              <a:buNone/>
            </a:pPr>
            <a:endParaRPr lang="en-US" sz="1600">
              <a:effectLst/>
            </a:endParaRPr>
          </a:p>
          <a:p>
            <a:pPr marL="533400" indent="-533400" algn="ctr">
              <a:buFontTx/>
              <a:buNone/>
            </a:pPr>
            <a:endParaRPr lang="en-US" sz="1600">
              <a:effectLst/>
            </a:endParaRPr>
          </a:p>
          <a:p>
            <a:pPr marL="533400" indent="-533400" algn="ctr">
              <a:buFontTx/>
              <a:buNone/>
            </a:pPr>
            <a:endParaRPr lang="en-US" sz="1600">
              <a:effectLst/>
            </a:endParaRPr>
          </a:p>
          <a:p>
            <a:pPr marL="533400" indent="-533400">
              <a:buFontTx/>
              <a:buNone/>
            </a:pPr>
            <a:endParaRPr lang="ar-SA" sz="1600">
              <a:effectLst/>
            </a:endParaRPr>
          </a:p>
          <a:p>
            <a:pPr marL="533400" indent="-533400">
              <a:buFontTx/>
              <a:buNone/>
            </a:pPr>
            <a:endParaRPr lang="ar-SA" sz="1600">
              <a:effectLst/>
            </a:endParaRPr>
          </a:p>
          <a:p>
            <a:pPr marL="533400" indent="-533400">
              <a:buFontTx/>
              <a:buNone/>
            </a:pPr>
            <a:endParaRPr lang="ar-SA" sz="1600">
              <a:effectLst/>
            </a:endParaRPr>
          </a:p>
          <a:p>
            <a:pPr marL="533400" indent="-533400">
              <a:buFontTx/>
              <a:buNone/>
            </a:pPr>
            <a:endParaRPr lang="en-US" sz="1600">
              <a:effectLst/>
            </a:endParaRPr>
          </a:p>
        </p:txBody>
      </p:sp>
      <p:graphicFrame>
        <p:nvGraphicFramePr>
          <p:cNvPr id="209961" name="Group 41"/>
          <p:cNvGraphicFramePr>
            <a:graphicFrameLocks noGrp="1"/>
          </p:cNvGraphicFramePr>
          <p:nvPr>
            <p:ph sz="half" idx="2"/>
          </p:nvPr>
        </p:nvGraphicFramePr>
        <p:xfrm>
          <a:off x="1752600" y="3886200"/>
          <a:ext cx="7086600" cy="1908175"/>
        </p:xfrm>
        <a:graphic>
          <a:graphicData uri="http://schemas.openxmlformats.org/drawingml/2006/table">
            <a:tbl>
              <a:tblPr/>
              <a:tblGrid>
                <a:gridCol w="3432175"/>
                <a:gridCol w="3654425"/>
              </a:tblGrid>
              <a:tr h="4127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Active</a:t>
                      </a:r>
                      <a:r>
                        <a:rPr kumimoji="0" lang="ar-SA"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مبني للمعلوم                 </a:t>
                      </a:r>
                      <a:endParaRPr kumimoji="0" lang="en-US"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Passive</a:t>
                      </a:r>
                      <a:r>
                        <a:rPr kumimoji="0" lang="ar-SA"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مبني للمجهول                 </a:t>
                      </a:r>
                      <a:endParaRPr kumimoji="0" lang="en-US"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06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Ali </a:t>
                      </a:r>
                      <a:r>
                        <a:rPr kumimoji="0" lang="en-US"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does not</a:t>
                      </a: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write letters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Letters are not written (by Ali).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91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Dickens wrote those novels, didn’t he?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Those novels were written by Dickens, weren’t they?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22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Dickens didn’t write that play, did he?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That play wasn’t written by Dickens, was it?</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09924" name="Text Box 4"/>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ar-SA">
              <a:solidFill>
                <a:srgbClr val="000066"/>
              </a:solidFill>
            </a:endParaRPr>
          </a:p>
        </p:txBody>
      </p:sp>
      <p:sp>
        <p:nvSpPr>
          <p:cNvPr id="209926" name="AutoShape 6">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09928" name="AutoShape 8">
            <a:hlinkClick r:id="" action="ppaction://hlinkshowjump?jump=previousslide" highlightClick="1"/>
          </p:cNvPr>
          <p:cNvSpPr>
            <a:spLocks noChangeArrowheads="1"/>
          </p:cNvSpPr>
          <p:nvPr/>
        </p:nvSpPr>
        <p:spPr bwMode="auto">
          <a:xfrm>
            <a:off x="3657600" y="6248400"/>
            <a:ext cx="457200" cy="38100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sp>
        <p:nvSpPr>
          <p:cNvPr id="209952" name="AutoShape 32"/>
          <p:cNvSpPr>
            <a:spLocks noChangeArrowheads="1"/>
          </p:cNvSpPr>
          <p:nvPr/>
        </p:nvSpPr>
        <p:spPr bwMode="auto">
          <a:xfrm>
            <a:off x="2895600" y="2057400"/>
            <a:ext cx="40386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ar-SA" b="1">
                <a:solidFill>
                  <a:schemeClr val="bg1"/>
                </a:solidFill>
              </a:rPr>
              <a:t>ملاحظـــــــــــــــــــــــة</a:t>
            </a:r>
            <a:endParaRPr lang="en-US" b="1">
              <a:solidFill>
                <a:srgbClr val="000066"/>
              </a:solidFill>
            </a:endParaRPr>
          </a:p>
        </p:txBody>
      </p:sp>
      <p:sp>
        <p:nvSpPr>
          <p:cNvPr id="209962" name="AutoShape 42">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ChangeArrowheads="1"/>
          </p:cNvSpPr>
          <p:nvPr>
            <p:ph type="title"/>
          </p:nvPr>
        </p:nvSpPr>
        <p:spPr/>
        <p:txBody>
          <a:bodyPr/>
          <a:lstStyle/>
          <a:p>
            <a:pPr algn="ctr"/>
            <a:r>
              <a:rPr lang="en-US" sz="3600">
                <a:solidFill>
                  <a:srgbClr val="FFFF00"/>
                </a:solidFill>
              </a:rPr>
              <a:t>Transitive &amp; Intransitive Verbs</a:t>
            </a:r>
            <a:r>
              <a:rPr lang="ar-SA" sz="3600">
                <a:solidFill>
                  <a:srgbClr val="FFFF00"/>
                </a:solidFill>
              </a:rPr>
              <a:t/>
            </a:r>
            <a:br>
              <a:rPr lang="ar-SA" sz="3600">
                <a:solidFill>
                  <a:srgbClr val="FFFF00"/>
                </a:solidFill>
              </a:rPr>
            </a:br>
            <a:r>
              <a:rPr lang="en-US" sz="3600">
                <a:solidFill>
                  <a:srgbClr val="FFFF00"/>
                </a:solidFill>
              </a:rPr>
              <a:t> </a:t>
            </a:r>
            <a:r>
              <a:rPr lang="ar-SA" sz="3600">
                <a:solidFill>
                  <a:srgbClr val="FFFF00"/>
                </a:solidFill>
              </a:rPr>
              <a:t>الأفعال اللازمة و الأفعال المتعدية</a:t>
            </a:r>
            <a:endParaRPr lang="en-US"/>
          </a:p>
        </p:txBody>
      </p:sp>
      <p:sp>
        <p:nvSpPr>
          <p:cNvPr id="210947" name="Rectangle 3"/>
          <p:cNvSpPr>
            <a:spLocks noGrp="1" noChangeArrowheads="1"/>
          </p:cNvSpPr>
          <p:nvPr>
            <p:ph type="body" sz="half" idx="1"/>
          </p:nvPr>
        </p:nvSpPr>
        <p:spPr>
          <a:xfrm>
            <a:off x="1066800" y="1828800"/>
            <a:ext cx="7696200" cy="4419600"/>
          </a:xfrm>
        </p:spPr>
        <p:txBody>
          <a:bodyPr/>
          <a:lstStyle/>
          <a:p>
            <a:pPr marL="533400" indent="-533400" algn="r">
              <a:buFontTx/>
              <a:buNone/>
            </a:pPr>
            <a:r>
              <a:rPr lang="ar-SA" sz="1600" b="1">
                <a:solidFill>
                  <a:srgbClr val="FFFF00"/>
                </a:solidFill>
                <a:effectLst/>
              </a:rPr>
              <a:t>:</a:t>
            </a:r>
            <a:r>
              <a:rPr lang="en-US" sz="1600" b="1">
                <a:solidFill>
                  <a:srgbClr val="FFFF00"/>
                </a:solidFill>
                <a:effectLst/>
              </a:rPr>
              <a:t>Intransitive Verbs  </a:t>
            </a:r>
            <a:r>
              <a:rPr lang="ar-SA" sz="1600" b="1">
                <a:solidFill>
                  <a:srgbClr val="FFFF00"/>
                </a:solidFill>
                <a:effectLst/>
              </a:rPr>
              <a:t>(الأفعال اللازمة)</a:t>
            </a:r>
          </a:p>
          <a:p>
            <a:pPr marL="533400" indent="-533400" algn="r">
              <a:buFontTx/>
              <a:buNone/>
            </a:pPr>
            <a:r>
              <a:rPr lang="ar-SA" sz="1600">
                <a:effectLst/>
              </a:rPr>
              <a:t>هي التي لا تأخذ مفعولاً به.  مثل:</a:t>
            </a:r>
          </a:p>
          <a:p>
            <a:pPr marL="533400" indent="-533400">
              <a:buFontTx/>
              <a:buNone/>
            </a:pPr>
            <a:r>
              <a:rPr lang="en-US" sz="2000">
                <a:effectLst/>
              </a:rPr>
              <a:t>The sun </a:t>
            </a:r>
            <a:r>
              <a:rPr lang="en-US" sz="2000" b="1">
                <a:solidFill>
                  <a:srgbClr val="FFFF00"/>
                </a:solidFill>
                <a:effectLst/>
              </a:rPr>
              <a:t>rises</a:t>
            </a:r>
            <a:r>
              <a:rPr lang="en-US" sz="2000">
                <a:effectLst/>
              </a:rPr>
              <a:t>.</a:t>
            </a:r>
            <a:endParaRPr lang="ar-SA" sz="2000">
              <a:effectLst/>
            </a:endParaRPr>
          </a:p>
          <a:p>
            <a:pPr marL="533400" indent="-533400" algn="r">
              <a:buFontTx/>
              <a:buNone/>
            </a:pPr>
            <a:endParaRPr lang="ar-SA" sz="600" b="1">
              <a:solidFill>
                <a:srgbClr val="FFFF00"/>
              </a:solidFill>
              <a:effectLst/>
            </a:endParaRPr>
          </a:p>
          <a:p>
            <a:pPr marL="533400" indent="-533400" algn="r">
              <a:buFontTx/>
              <a:buNone/>
            </a:pPr>
            <a:r>
              <a:rPr lang="ar-SA" sz="1600" b="1">
                <a:solidFill>
                  <a:srgbClr val="FFFF00"/>
                </a:solidFill>
                <a:effectLst/>
              </a:rPr>
              <a:t>:</a:t>
            </a:r>
            <a:r>
              <a:rPr lang="en-US" sz="1600" b="1">
                <a:solidFill>
                  <a:srgbClr val="FFFF00"/>
                </a:solidFill>
                <a:effectLst/>
              </a:rPr>
              <a:t>Intransitive Verbs  </a:t>
            </a:r>
            <a:r>
              <a:rPr lang="ar-SA" sz="1600" b="1">
                <a:solidFill>
                  <a:srgbClr val="FFFF00"/>
                </a:solidFill>
                <a:effectLst/>
              </a:rPr>
              <a:t>(الأفعال اللازمة)</a:t>
            </a:r>
          </a:p>
          <a:p>
            <a:pPr marL="533400" indent="-533400" algn="r">
              <a:buFontTx/>
              <a:buNone/>
            </a:pPr>
            <a:r>
              <a:rPr lang="ar-SA" sz="1600">
                <a:effectLst/>
              </a:rPr>
              <a:t>هي التي تأخذ مفعولاً به واحداً أو أكثر.</a:t>
            </a:r>
          </a:p>
          <a:p>
            <a:pPr marL="533400" indent="-533400">
              <a:buFontTx/>
              <a:buNone/>
            </a:pPr>
            <a:r>
              <a:rPr lang="en-US" sz="2000">
                <a:effectLst/>
              </a:rPr>
              <a:t>Ali </a:t>
            </a:r>
            <a:r>
              <a:rPr lang="ar-SA" sz="2000">
                <a:effectLst/>
              </a:rPr>
              <a:t>  </a:t>
            </a:r>
            <a:r>
              <a:rPr lang="en-US" sz="2000">
                <a:solidFill>
                  <a:srgbClr val="FFFF00"/>
                </a:solidFill>
                <a:effectLst/>
              </a:rPr>
              <a:t>raised</a:t>
            </a:r>
            <a:r>
              <a:rPr lang="en-US" sz="2000">
                <a:effectLst/>
              </a:rPr>
              <a:t> </a:t>
            </a:r>
            <a:r>
              <a:rPr lang="ar-SA" sz="2000">
                <a:effectLst/>
              </a:rPr>
              <a:t>  </a:t>
            </a:r>
            <a:r>
              <a:rPr lang="en-US" sz="2000">
                <a:solidFill>
                  <a:srgbClr val="CC3300"/>
                </a:solidFill>
                <a:effectLst/>
              </a:rPr>
              <a:t>his hand.</a:t>
            </a:r>
            <a:endParaRPr lang="ar-SA" sz="2000">
              <a:solidFill>
                <a:srgbClr val="CC3300"/>
              </a:solidFill>
              <a:effectLst/>
            </a:endParaRPr>
          </a:p>
          <a:p>
            <a:pPr marL="533400" indent="-533400" algn="r">
              <a:buFontTx/>
              <a:buNone/>
            </a:pPr>
            <a:endParaRPr lang="en-US" sz="1200">
              <a:solidFill>
                <a:srgbClr val="CC3300"/>
              </a:solidFill>
              <a:effectLst/>
            </a:endParaRPr>
          </a:p>
          <a:p>
            <a:pPr marL="533400" indent="-533400" algn="r">
              <a:buFontTx/>
              <a:buNone/>
            </a:pPr>
            <a:r>
              <a:rPr lang="ar-SA" sz="1600">
                <a:effectLst/>
              </a:rPr>
              <a:t>*الأفعال اللازمة لا يمكن تحويلها إلى مبني للمجهول لعدم وجود مفعول به بها، أما الجمل التي تحوي أفعال متعدية فيمكن تحويلها إلى مبني للمجهول.</a:t>
            </a:r>
          </a:p>
          <a:p>
            <a:pPr marL="533400" indent="-533400" algn="r">
              <a:buFontTx/>
              <a:buNone/>
            </a:pPr>
            <a:r>
              <a:rPr lang="ar-SA" sz="1600">
                <a:effectLst/>
              </a:rPr>
              <a:t>*هناك بعض الأفعال المتعدية لمفعولين لذا يمكن تحويلها إلى مبني للمجهول. مثال: </a:t>
            </a:r>
            <a:endParaRPr lang="en-US" sz="1600">
              <a:effectLst/>
            </a:endParaRPr>
          </a:p>
          <a:p>
            <a:pPr marL="533400" indent="-533400">
              <a:buFontTx/>
              <a:buNone/>
            </a:pPr>
            <a:r>
              <a:rPr lang="en-US" sz="1800" b="1">
                <a:effectLst/>
              </a:rPr>
              <a:t>Ahmed   </a:t>
            </a:r>
            <a:r>
              <a:rPr lang="en-US" sz="1800" b="1">
                <a:solidFill>
                  <a:srgbClr val="FFFF00"/>
                </a:solidFill>
                <a:effectLst/>
              </a:rPr>
              <a:t>gave</a:t>
            </a:r>
            <a:r>
              <a:rPr lang="en-US" sz="1800" b="1">
                <a:effectLst/>
              </a:rPr>
              <a:t>   </a:t>
            </a:r>
            <a:r>
              <a:rPr lang="en-US" sz="1800" b="1">
                <a:solidFill>
                  <a:srgbClr val="CC3300"/>
                </a:solidFill>
                <a:effectLst/>
              </a:rPr>
              <a:t>Huda</a:t>
            </a:r>
            <a:r>
              <a:rPr lang="en-US" sz="1800" b="1">
                <a:effectLst/>
              </a:rPr>
              <a:t>  </a:t>
            </a:r>
            <a:r>
              <a:rPr lang="en-US" sz="1800" b="1">
                <a:solidFill>
                  <a:srgbClr val="CC3300"/>
                </a:solidFill>
                <a:effectLst/>
              </a:rPr>
              <a:t>a flower</a:t>
            </a:r>
            <a:r>
              <a:rPr lang="ar-SA" sz="1600">
                <a:effectLst/>
              </a:rPr>
              <a:t> </a:t>
            </a:r>
            <a:r>
              <a:rPr lang="en-US" sz="1600">
                <a:effectLst/>
              </a:rPr>
              <a:t>.           </a:t>
            </a:r>
            <a:r>
              <a:rPr lang="ar-SA" sz="1600">
                <a:effectLst/>
              </a:rPr>
              <a:t>       تبنى بطريقتين:</a:t>
            </a:r>
          </a:p>
          <a:p>
            <a:pPr marL="533400" indent="-533400">
              <a:buFontTx/>
              <a:buNone/>
            </a:pPr>
            <a:endParaRPr lang="en-US" sz="1600">
              <a:effectLst/>
            </a:endParaRPr>
          </a:p>
          <a:p>
            <a:pPr marL="533400" indent="-533400">
              <a:buFontTx/>
              <a:buNone/>
            </a:pPr>
            <a:r>
              <a:rPr lang="ar-SA" sz="1600">
                <a:effectLst/>
              </a:rPr>
              <a:t> </a:t>
            </a:r>
            <a:r>
              <a:rPr lang="en-US" sz="1600">
                <a:effectLst/>
              </a:rPr>
              <a:t>a) </a:t>
            </a:r>
            <a:r>
              <a:rPr lang="en-US" sz="1600">
                <a:solidFill>
                  <a:srgbClr val="CC3300"/>
                </a:solidFill>
                <a:effectLst/>
              </a:rPr>
              <a:t>Huda</a:t>
            </a:r>
            <a:r>
              <a:rPr lang="en-US" sz="1600">
                <a:effectLst/>
              </a:rPr>
              <a:t> </a:t>
            </a:r>
            <a:r>
              <a:rPr lang="en-US" sz="1600">
                <a:solidFill>
                  <a:srgbClr val="FFFF00"/>
                </a:solidFill>
                <a:effectLst/>
              </a:rPr>
              <a:t>was</a:t>
            </a:r>
            <a:r>
              <a:rPr lang="en-US" sz="1600">
                <a:effectLst/>
              </a:rPr>
              <a:t> </a:t>
            </a:r>
            <a:r>
              <a:rPr lang="en-US" sz="1600">
                <a:solidFill>
                  <a:srgbClr val="FFFF00"/>
                </a:solidFill>
                <a:effectLst/>
              </a:rPr>
              <a:t>given</a:t>
            </a:r>
            <a:r>
              <a:rPr lang="en-US" sz="1600">
                <a:effectLst/>
              </a:rPr>
              <a:t> </a:t>
            </a:r>
            <a:r>
              <a:rPr lang="en-US" sz="1600">
                <a:solidFill>
                  <a:srgbClr val="CC3300"/>
                </a:solidFill>
                <a:effectLst/>
              </a:rPr>
              <a:t>a flower</a:t>
            </a:r>
            <a:r>
              <a:rPr lang="en-US" sz="1600">
                <a:effectLst/>
              </a:rPr>
              <a:t> (by Ahmed).</a:t>
            </a:r>
          </a:p>
          <a:p>
            <a:pPr marL="533400" indent="-533400">
              <a:buFontTx/>
              <a:buNone/>
            </a:pPr>
            <a:r>
              <a:rPr lang="en-US" sz="1600">
                <a:effectLst/>
              </a:rPr>
              <a:t> b) </a:t>
            </a:r>
            <a:r>
              <a:rPr lang="en-US" sz="1600">
                <a:solidFill>
                  <a:srgbClr val="CC3300"/>
                </a:solidFill>
                <a:effectLst/>
              </a:rPr>
              <a:t>A flower</a:t>
            </a:r>
            <a:r>
              <a:rPr lang="en-US" sz="1600">
                <a:effectLst/>
              </a:rPr>
              <a:t> </a:t>
            </a:r>
            <a:r>
              <a:rPr lang="en-US" sz="1600">
                <a:solidFill>
                  <a:srgbClr val="FFFF00"/>
                </a:solidFill>
                <a:effectLst/>
              </a:rPr>
              <a:t>was given</a:t>
            </a:r>
            <a:r>
              <a:rPr lang="en-US" sz="1600">
                <a:effectLst/>
              </a:rPr>
              <a:t> to </a:t>
            </a:r>
            <a:r>
              <a:rPr lang="en-US" sz="1600">
                <a:solidFill>
                  <a:srgbClr val="CC3300"/>
                </a:solidFill>
                <a:effectLst/>
              </a:rPr>
              <a:t>Huda</a:t>
            </a:r>
            <a:r>
              <a:rPr lang="en-US" sz="1600">
                <a:effectLst/>
              </a:rPr>
              <a:t> (by Ahmed)</a:t>
            </a:r>
            <a:r>
              <a:rPr lang="ar-SA" sz="1600">
                <a:effectLst/>
              </a:rPr>
              <a:t>  </a:t>
            </a:r>
            <a:r>
              <a:rPr lang="ar-SA" sz="1200">
                <a:effectLst/>
              </a:rPr>
              <a:t>لاحظ وضع       للمفعول به العاقل          حين تأخيره         .</a:t>
            </a:r>
            <a:endParaRPr lang="en-US" sz="1200">
              <a:effectLst/>
            </a:endParaRPr>
          </a:p>
          <a:p>
            <a:pPr marL="533400" indent="-533400" algn="r">
              <a:buFontTx/>
              <a:buNone/>
            </a:pPr>
            <a:endParaRPr lang="en-US" sz="1200">
              <a:effectLst/>
            </a:endParaRPr>
          </a:p>
          <a:p>
            <a:pPr marL="533400" indent="-533400" algn="r">
              <a:buFontTx/>
              <a:buNone/>
            </a:pPr>
            <a:endParaRPr lang="ar-SA" sz="1600">
              <a:effectLst/>
            </a:endParaRPr>
          </a:p>
          <a:p>
            <a:pPr marL="533400" indent="-533400" algn="r">
              <a:buFontTx/>
              <a:buNone/>
            </a:pPr>
            <a:endParaRPr lang="ar-SA" sz="1600">
              <a:effectLst/>
            </a:endParaRPr>
          </a:p>
          <a:p>
            <a:pPr marL="533400" indent="-533400" algn="r">
              <a:buFontTx/>
              <a:buNone/>
            </a:pPr>
            <a:endParaRPr lang="ar-SA" sz="1600">
              <a:effectLst/>
            </a:endParaRPr>
          </a:p>
          <a:p>
            <a:pPr marL="533400" indent="-533400" algn="r">
              <a:buFontTx/>
              <a:buNone/>
            </a:pPr>
            <a:endParaRPr lang="en-US" sz="1600">
              <a:effectLst/>
            </a:endParaRPr>
          </a:p>
        </p:txBody>
      </p:sp>
      <p:sp>
        <p:nvSpPr>
          <p:cNvPr id="210950" name="AutoShape 6">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grpSp>
        <p:nvGrpSpPr>
          <p:cNvPr id="210975" name="Group 31"/>
          <p:cNvGrpSpPr>
            <a:grpSpLocks/>
          </p:cNvGrpSpPr>
          <p:nvPr/>
        </p:nvGrpSpPr>
        <p:grpSpPr bwMode="auto">
          <a:xfrm>
            <a:off x="990600" y="3733800"/>
            <a:ext cx="2549525" cy="366713"/>
            <a:chOff x="672" y="2688"/>
            <a:chExt cx="1606" cy="231"/>
          </a:xfrm>
        </p:grpSpPr>
        <p:sp>
          <p:nvSpPr>
            <p:cNvPr id="210972" name="Text Box 28"/>
            <p:cNvSpPr txBox="1">
              <a:spLocks noChangeArrowheads="1"/>
            </p:cNvSpPr>
            <p:nvPr/>
          </p:nvSpPr>
          <p:spPr bwMode="auto">
            <a:xfrm>
              <a:off x="672" y="2736"/>
              <a:ext cx="368" cy="173"/>
            </a:xfrm>
            <a:prstGeom prst="rect">
              <a:avLst/>
            </a:prstGeom>
            <a:noFill/>
            <a:ln w="9525" algn="ctr">
              <a:noFill/>
              <a:miter lim="800000"/>
              <a:headEnd/>
              <a:tailEnd/>
            </a:ln>
            <a:effectLst/>
          </p:spPr>
          <p:txBody>
            <a:bodyPr>
              <a:spAutoFit/>
            </a:bodyPr>
            <a:lstStyle/>
            <a:p>
              <a:r>
                <a:rPr lang="ar-SA" sz="1200"/>
                <a:t>الفاعل</a:t>
              </a:r>
              <a:endParaRPr lang="en-US" sz="1200"/>
            </a:p>
          </p:txBody>
        </p:sp>
        <p:sp>
          <p:nvSpPr>
            <p:cNvPr id="210973" name="Text Box 29"/>
            <p:cNvSpPr txBox="1">
              <a:spLocks noChangeArrowheads="1"/>
            </p:cNvSpPr>
            <p:nvPr/>
          </p:nvSpPr>
          <p:spPr bwMode="auto">
            <a:xfrm>
              <a:off x="1728" y="2688"/>
              <a:ext cx="550" cy="231"/>
            </a:xfrm>
            <a:prstGeom prst="rect">
              <a:avLst/>
            </a:prstGeom>
            <a:noFill/>
            <a:ln w="9525" algn="ctr">
              <a:noFill/>
              <a:miter lim="800000"/>
              <a:headEnd/>
              <a:tailEnd/>
            </a:ln>
            <a:effectLst/>
          </p:spPr>
          <p:txBody>
            <a:bodyPr wrap="none">
              <a:spAutoFit/>
            </a:bodyPr>
            <a:lstStyle/>
            <a:p>
              <a:r>
                <a:rPr lang="ar-SA" sz="1200"/>
                <a:t>المفعول</a:t>
              </a:r>
              <a:r>
                <a:rPr lang="ar-SA"/>
                <a:t> </a:t>
              </a:r>
              <a:r>
                <a:rPr lang="ar-SA" sz="1200"/>
                <a:t>به</a:t>
              </a:r>
              <a:endParaRPr lang="en-US" sz="1200"/>
            </a:p>
          </p:txBody>
        </p:sp>
        <p:sp>
          <p:nvSpPr>
            <p:cNvPr id="210974" name="Text Box 30"/>
            <p:cNvSpPr txBox="1">
              <a:spLocks noChangeArrowheads="1"/>
            </p:cNvSpPr>
            <p:nvPr/>
          </p:nvSpPr>
          <p:spPr bwMode="auto">
            <a:xfrm>
              <a:off x="1104" y="2736"/>
              <a:ext cx="329" cy="173"/>
            </a:xfrm>
            <a:prstGeom prst="rect">
              <a:avLst/>
            </a:prstGeom>
            <a:noFill/>
            <a:ln w="9525" algn="ctr">
              <a:noFill/>
              <a:miter lim="800000"/>
              <a:headEnd/>
              <a:tailEnd/>
            </a:ln>
            <a:effectLst/>
          </p:spPr>
          <p:txBody>
            <a:bodyPr wrap="none">
              <a:spAutoFit/>
            </a:bodyPr>
            <a:lstStyle/>
            <a:p>
              <a:r>
                <a:rPr lang="ar-SA" sz="1200"/>
                <a:t>الفعل</a:t>
              </a:r>
              <a:endParaRPr lang="en-US" sz="1200"/>
            </a:p>
          </p:txBody>
        </p:sp>
      </p:grpSp>
      <p:sp>
        <p:nvSpPr>
          <p:cNvPr id="210977" name="Text Box 33"/>
          <p:cNvSpPr txBox="1">
            <a:spLocks noChangeArrowheads="1"/>
          </p:cNvSpPr>
          <p:nvPr/>
        </p:nvSpPr>
        <p:spPr bwMode="auto">
          <a:xfrm>
            <a:off x="1219200" y="5181600"/>
            <a:ext cx="584200" cy="274638"/>
          </a:xfrm>
          <a:prstGeom prst="rect">
            <a:avLst/>
          </a:prstGeom>
          <a:noFill/>
          <a:ln w="9525" algn="ctr">
            <a:noFill/>
            <a:miter lim="800000"/>
            <a:headEnd/>
            <a:tailEnd/>
          </a:ln>
          <a:effectLst/>
        </p:spPr>
        <p:txBody>
          <a:bodyPr>
            <a:spAutoFit/>
          </a:bodyPr>
          <a:lstStyle/>
          <a:p>
            <a:r>
              <a:rPr lang="ar-SA" sz="1200"/>
              <a:t>الفاعل</a:t>
            </a:r>
            <a:endParaRPr lang="en-US" sz="1200"/>
          </a:p>
        </p:txBody>
      </p:sp>
      <p:sp>
        <p:nvSpPr>
          <p:cNvPr id="210978" name="Text Box 34"/>
          <p:cNvSpPr txBox="1">
            <a:spLocks noChangeArrowheads="1"/>
          </p:cNvSpPr>
          <p:nvPr/>
        </p:nvSpPr>
        <p:spPr bwMode="auto">
          <a:xfrm>
            <a:off x="2895600" y="5105400"/>
            <a:ext cx="779463" cy="366713"/>
          </a:xfrm>
          <a:prstGeom prst="rect">
            <a:avLst/>
          </a:prstGeom>
          <a:noFill/>
          <a:ln w="9525" algn="ctr">
            <a:noFill/>
            <a:miter lim="800000"/>
            <a:headEnd/>
            <a:tailEnd/>
          </a:ln>
          <a:effectLst/>
        </p:spPr>
        <p:txBody>
          <a:bodyPr wrap="none">
            <a:spAutoFit/>
          </a:bodyPr>
          <a:lstStyle/>
          <a:p>
            <a:r>
              <a:rPr lang="ar-SA" sz="1200"/>
              <a:t>مفعول</a:t>
            </a:r>
            <a:r>
              <a:rPr lang="ar-SA"/>
              <a:t> </a:t>
            </a:r>
            <a:r>
              <a:rPr lang="ar-SA" sz="1200"/>
              <a:t>به</a:t>
            </a:r>
            <a:endParaRPr lang="en-US" sz="1200"/>
          </a:p>
        </p:txBody>
      </p:sp>
      <p:sp>
        <p:nvSpPr>
          <p:cNvPr id="210979" name="Text Box 35"/>
          <p:cNvSpPr txBox="1">
            <a:spLocks noChangeArrowheads="1"/>
          </p:cNvSpPr>
          <p:nvPr/>
        </p:nvSpPr>
        <p:spPr bwMode="auto">
          <a:xfrm>
            <a:off x="2133600" y="5181600"/>
            <a:ext cx="522288" cy="274638"/>
          </a:xfrm>
          <a:prstGeom prst="rect">
            <a:avLst/>
          </a:prstGeom>
          <a:noFill/>
          <a:ln w="9525" algn="ctr">
            <a:noFill/>
            <a:miter lim="800000"/>
            <a:headEnd/>
            <a:tailEnd/>
          </a:ln>
          <a:effectLst/>
        </p:spPr>
        <p:txBody>
          <a:bodyPr wrap="none">
            <a:spAutoFit/>
          </a:bodyPr>
          <a:lstStyle/>
          <a:p>
            <a:r>
              <a:rPr lang="ar-SA" sz="1200"/>
              <a:t>الفعل</a:t>
            </a:r>
            <a:endParaRPr lang="en-US" sz="1200"/>
          </a:p>
        </p:txBody>
      </p:sp>
      <p:sp>
        <p:nvSpPr>
          <p:cNvPr id="210980" name="Text Box 36"/>
          <p:cNvSpPr txBox="1">
            <a:spLocks noChangeArrowheads="1"/>
          </p:cNvSpPr>
          <p:nvPr/>
        </p:nvSpPr>
        <p:spPr bwMode="auto">
          <a:xfrm>
            <a:off x="3733800" y="5105400"/>
            <a:ext cx="779463" cy="366713"/>
          </a:xfrm>
          <a:prstGeom prst="rect">
            <a:avLst/>
          </a:prstGeom>
          <a:noFill/>
          <a:ln w="9525" algn="ctr">
            <a:noFill/>
            <a:miter lim="800000"/>
            <a:headEnd/>
            <a:tailEnd/>
          </a:ln>
          <a:effectLst/>
        </p:spPr>
        <p:txBody>
          <a:bodyPr wrap="none">
            <a:spAutoFit/>
          </a:bodyPr>
          <a:lstStyle/>
          <a:p>
            <a:r>
              <a:rPr lang="ar-SA" sz="1200"/>
              <a:t>مفعول</a:t>
            </a:r>
            <a:r>
              <a:rPr lang="ar-SA"/>
              <a:t> </a:t>
            </a:r>
            <a:r>
              <a:rPr lang="ar-SA" sz="1200"/>
              <a:t>به</a:t>
            </a:r>
            <a:endParaRPr lang="en-US" sz="1200"/>
          </a:p>
        </p:txBody>
      </p:sp>
      <p:sp>
        <p:nvSpPr>
          <p:cNvPr id="210981" name="Text Box 37"/>
          <p:cNvSpPr txBox="1">
            <a:spLocks noChangeArrowheads="1"/>
          </p:cNvSpPr>
          <p:nvPr/>
        </p:nvSpPr>
        <p:spPr bwMode="auto">
          <a:xfrm>
            <a:off x="7543800" y="5867400"/>
            <a:ext cx="317500" cy="274638"/>
          </a:xfrm>
          <a:prstGeom prst="rect">
            <a:avLst/>
          </a:prstGeom>
          <a:noFill/>
          <a:ln w="9525" algn="ctr">
            <a:noFill/>
            <a:miter lim="800000"/>
            <a:headEnd/>
            <a:tailEnd/>
          </a:ln>
          <a:effectLst/>
        </p:spPr>
        <p:txBody>
          <a:bodyPr wrap="none">
            <a:spAutoFit/>
          </a:bodyPr>
          <a:lstStyle/>
          <a:p>
            <a:r>
              <a:rPr lang="en-US" sz="1200"/>
              <a:t>to</a:t>
            </a:r>
          </a:p>
        </p:txBody>
      </p:sp>
      <p:sp>
        <p:nvSpPr>
          <p:cNvPr id="210982" name="Text Box 38"/>
          <p:cNvSpPr txBox="1">
            <a:spLocks noChangeArrowheads="1"/>
          </p:cNvSpPr>
          <p:nvPr/>
        </p:nvSpPr>
        <p:spPr bwMode="auto">
          <a:xfrm>
            <a:off x="5943600" y="5867400"/>
            <a:ext cx="536575" cy="274638"/>
          </a:xfrm>
          <a:prstGeom prst="rect">
            <a:avLst/>
          </a:prstGeom>
          <a:noFill/>
          <a:ln w="9525" algn="ctr">
            <a:noFill/>
            <a:miter lim="800000"/>
            <a:headEnd/>
            <a:tailEnd/>
          </a:ln>
          <a:effectLst/>
        </p:spPr>
        <p:txBody>
          <a:bodyPr wrap="none">
            <a:spAutoFit/>
          </a:bodyPr>
          <a:lstStyle/>
          <a:p>
            <a:r>
              <a:rPr lang="en-US" sz="1200"/>
              <a:t>Huda</a:t>
            </a:r>
          </a:p>
        </p:txBody>
      </p:sp>
      <p:sp>
        <p:nvSpPr>
          <p:cNvPr id="210983" name="AutoShape 39">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Grp="1" noChangeArrowheads="1"/>
          </p:cNvSpPr>
          <p:nvPr>
            <p:ph type="title"/>
          </p:nvPr>
        </p:nvSpPr>
        <p:spPr/>
        <p:txBody>
          <a:bodyPr/>
          <a:lstStyle/>
          <a:p>
            <a:pPr algn="ctr"/>
            <a:r>
              <a:rPr lang="en-US" sz="3600">
                <a:solidFill>
                  <a:srgbClr val="FFFF00"/>
                </a:solidFill>
              </a:rPr>
              <a:t>Prepositions</a:t>
            </a:r>
            <a:r>
              <a:rPr lang="ar-SA" sz="3600">
                <a:solidFill>
                  <a:srgbClr val="FFFF00"/>
                </a:solidFill>
              </a:rPr>
              <a:t/>
            </a:r>
            <a:br>
              <a:rPr lang="ar-SA" sz="3600">
                <a:solidFill>
                  <a:srgbClr val="FFFF00"/>
                </a:solidFill>
              </a:rPr>
            </a:br>
            <a:r>
              <a:rPr lang="en-US" sz="3600">
                <a:solidFill>
                  <a:srgbClr val="FFFF00"/>
                </a:solidFill>
              </a:rPr>
              <a:t> </a:t>
            </a:r>
            <a:r>
              <a:rPr lang="ar-SA" sz="3600">
                <a:solidFill>
                  <a:srgbClr val="FFFF00"/>
                </a:solidFill>
              </a:rPr>
              <a:t>حروف الجر</a:t>
            </a:r>
            <a:endParaRPr lang="en-US"/>
          </a:p>
        </p:txBody>
      </p:sp>
      <p:sp>
        <p:nvSpPr>
          <p:cNvPr id="211971" name="Rectangle 3"/>
          <p:cNvSpPr>
            <a:spLocks noGrp="1" noChangeArrowheads="1"/>
          </p:cNvSpPr>
          <p:nvPr>
            <p:ph type="body" sz="half" idx="1"/>
          </p:nvPr>
        </p:nvSpPr>
        <p:spPr>
          <a:xfrm>
            <a:off x="1143000" y="2133600"/>
            <a:ext cx="7696200" cy="3810000"/>
          </a:xfrm>
        </p:spPr>
        <p:txBody>
          <a:bodyPr/>
          <a:lstStyle/>
          <a:p>
            <a:pPr marL="0" indent="0" algn="ctr">
              <a:lnSpc>
                <a:spcPct val="80000"/>
              </a:lnSpc>
              <a:buFontTx/>
              <a:buNone/>
            </a:pPr>
            <a:r>
              <a:rPr lang="ar-SA" sz="2400" b="1">
                <a:solidFill>
                  <a:srgbClr val="FFFF00"/>
                </a:solidFill>
              </a:rPr>
              <a:t>حروف الجر كثيرة و متشابكة، فقد يكون للحرف الواحد أكثر من معنى وذلك حسب موقعه في الجملة. و الطريقة المثلى لتعلم حروف الجر هي التدرب عليها من خلال جمل و ليست كحروف منفصلة.</a:t>
            </a:r>
          </a:p>
          <a:p>
            <a:pPr marL="0" indent="0" algn="r">
              <a:lnSpc>
                <a:spcPct val="80000"/>
              </a:lnSpc>
              <a:buFontTx/>
              <a:buNone/>
            </a:pPr>
            <a:endParaRPr lang="ar-SA" sz="2000" b="1"/>
          </a:p>
          <a:p>
            <a:pPr marL="0" indent="0">
              <a:lnSpc>
                <a:spcPct val="80000"/>
              </a:lnSpc>
              <a:buFontTx/>
              <a:buNone/>
            </a:pPr>
            <a:endParaRPr lang="ar-SA" sz="1200" b="1">
              <a:effectLst/>
            </a:endParaRPr>
          </a:p>
          <a:p>
            <a:pPr marL="0" indent="0">
              <a:lnSpc>
                <a:spcPct val="80000"/>
              </a:lnSpc>
              <a:buFontTx/>
              <a:buNone/>
            </a:pPr>
            <a:endParaRPr lang="ar-SA" sz="1200" b="1">
              <a:effectLst/>
            </a:endParaRPr>
          </a:p>
          <a:p>
            <a:pPr marL="0" indent="0">
              <a:lnSpc>
                <a:spcPct val="80000"/>
              </a:lnSpc>
              <a:buFontTx/>
              <a:buNone/>
            </a:pPr>
            <a:r>
              <a:rPr lang="en-US" sz="1600" b="1">
                <a:effectLst/>
              </a:rPr>
              <a:t>A preposition shows the relation between the subject and the object. There are also prepositions of time and prepositions of place.</a:t>
            </a:r>
            <a:endParaRPr lang="ar-SA" sz="1600" b="1">
              <a:effectLst/>
            </a:endParaRPr>
          </a:p>
          <a:p>
            <a:pPr marL="0" indent="0" algn="r">
              <a:lnSpc>
                <a:spcPct val="80000"/>
              </a:lnSpc>
              <a:buFontTx/>
              <a:buNone/>
            </a:pPr>
            <a:endParaRPr lang="ar-SA" sz="1600" b="1"/>
          </a:p>
          <a:p>
            <a:pPr marL="0" indent="0" algn="r">
              <a:lnSpc>
                <a:spcPct val="80000"/>
              </a:lnSpc>
              <a:buFontTx/>
              <a:buNone/>
            </a:pPr>
            <a:r>
              <a:rPr lang="ar-SA" sz="1600" b="1"/>
              <a:t>تدل حروف الجر على العلاقة بين الفاعل و المفعول به و يوجد أيضاً حروف جر دالة على الزمن و حروف جر دالة على المكان. </a:t>
            </a:r>
          </a:p>
          <a:p>
            <a:pPr marL="0" indent="0">
              <a:lnSpc>
                <a:spcPct val="80000"/>
              </a:lnSpc>
              <a:buFontTx/>
              <a:buChar char="•"/>
            </a:pPr>
            <a:endParaRPr lang="ar-SA" sz="1600" b="1"/>
          </a:p>
          <a:p>
            <a:pPr marL="0" indent="0" algn="r">
              <a:lnSpc>
                <a:spcPct val="80000"/>
              </a:lnSpc>
              <a:buFontTx/>
              <a:buNone/>
            </a:pPr>
            <a:r>
              <a:rPr lang="ar-SA" sz="1600" b="1"/>
              <a:t>       </a:t>
            </a:r>
          </a:p>
          <a:p>
            <a:pPr marL="0" indent="0" algn="r">
              <a:lnSpc>
                <a:spcPct val="80000"/>
              </a:lnSpc>
              <a:buFontTx/>
              <a:buNone/>
            </a:pPr>
            <a:endParaRPr lang="ar-SA" sz="1600" b="1"/>
          </a:p>
          <a:p>
            <a:pPr marL="0" indent="0">
              <a:lnSpc>
                <a:spcPct val="80000"/>
              </a:lnSpc>
              <a:buFont typeface="Wingdings" pitchFamily="2" charset="2"/>
              <a:buNone/>
            </a:pPr>
            <a:endParaRPr lang="en-US" sz="1600" b="1"/>
          </a:p>
        </p:txBody>
      </p:sp>
      <p:sp>
        <p:nvSpPr>
          <p:cNvPr id="211974" name="AutoShape 6">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11975" name="AutoShape 7">
            <a:hlinkClick r:id="" action="ppaction://hlinkshowjump?jump=nextslide" highlightClick="1"/>
          </p:cNvPr>
          <p:cNvSpPr>
            <a:spLocks noChangeArrowheads="1"/>
          </p:cNvSpPr>
          <p:nvPr/>
        </p:nvSpPr>
        <p:spPr bwMode="auto">
          <a:xfrm>
            <a:off x="5715000" y="6248400"/>
            <a:ext cx="457200" cy="38100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11977" name="AutoShape 9">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ChangeArrowheads="1"/>
          </p:cNvSpPr>
          <p:nvPr>
            <p:ph type="title"/>
          </p:nvPr>
        </p:nvSpPr>
        <p:spPr/>
        <p:txBody>
          <a:bodyPr/>
          <a:lstStyle/>
          <a:p>
            <a:pPr algn="ctr"/>
            <a:r>
              <a:rPr lang="en-US" sz="3600">
                <a:solidFill>
                  <a:srgbClr val="FFFF00"/>
                </a:solidFill>
              </a:rPr>
              <a:t>Use of Prepositions</a:t>
            </a:r>
            <a:r>
              <a:rPr lang="ar-SA" sz="3600">
                <a:solidFill>
                  <a:srgbClr val="FFFF00"/>
                </a:solidFill>
              </a:rPr>
              <a:t/>
            </a:r>
            <a:br>
              <a:rPr lang="ar-SA" sz="3600">
                <a:solidFill>
                  <a:srgbClr val="FFFF00"/>
                </a:solidFill>
              </a:rPr>
            </a:br>
            <a:r>
              <a:rPr lang="en-US" sz="3600">
                <a:solidFill>
                  <a:srgbClr val="FFFF00"/>
                </a:solidFill>
              </a:rPr>
              <a:t> </a:t>
            </a:r>
            <a:r>
              <a:rPr lang="ar-SA" sz="3600">
                <a:solidFill>
                  <a:srgbClr val="FFFF00"/>
                </a:solidFill>
              </a:rPr>
              <a:t>استخدام حروف الجر</a:t>
            </a:r>
            <a:endParaRPr lang="en-US" sz="3600">
              <a:solidFill>
                <a:srgbClr val="FFFF00"/>
              </a:solidFill>
            </a:endParaRPr>
          </a:p>
        </p:txBody>
      </p:sp>
      <p:graphicFrame>
        <p:nvGraphicFramePr>
          <p:cNvPr id="213069" name="Group 77"/>
          <p:cNvGraphicFramePr>
            <a:graphicFrameLocks noGrp="1"/>
          </p:cNvGraphicFramePr>
          <p:nvPr>
            <p:ph type="tbl" idx="1"/>
          </p:nvPr>
        </p:nvGraphicFramePr>
        <p:xfrm>
          <a:off x="1066800" y="1981200"/>
          <a:ext cx="7543800" cy="4114800"/>
        </p:xfrm>
        <a:graphic>
          <a:graphicData uri="http://schemas.openxmlformats.org/drawingml/2006/table">
            <a:tbl>
              <a:tblPr/>
              <a:tblGrid>
                <a:gridCol w="1600200"/>
                <a:gridCol w="2895600"/>
                <a:gridCol w="3048000"/>
              </a:tblGrid>
              <a:tr h="4508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Prepositions</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r>
                      <a:b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b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حروف الجر</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Use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الاستخدام </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Example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مثال</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87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Day</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الأيام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On</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Monday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ar-SA"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Day + morning, night</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الأيام + الفترة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On</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Friday morning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19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ar-SA"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Afternoon, evening, date</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التاريخ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My birthday is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on</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June 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ar-SA"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Special days</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أيام خاصة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will travel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on</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National Day.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ar-SA"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To mean above</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بمعنى فوق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tea is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on</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table.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212996" name="Group 4"/>
          <p:cNvGrpSpPr>
            <a:grpSpLocks/>
          </p:cNvGrpSpPr>
          <p:nvPr/>
        </p:nvGrpSpPr>
        <p:grpSpPr bwMode="auto">
          <a:xfrm>
            <a:off x="3657600" y="6248400"/>
            <a:ext cx="2514600" cy="381000"/>
            <a:chOff x="2304" y="3936"/>
            <a:chExt cx="1584" cy="240"/>
          </a:xfrm>
        </p:grpSpPr>
        <p:sp>
          <p:nvSpPr>
            <p:cNvPr id="212997"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12998"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12999"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13070" name="AutoShape 7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p:txBody>
          <a:bodyPr/>
          <a:lstStyle/>
          <a:p>
            <a:pPr algn="ctr"/>
            <a:r>
              <a:rPr lang="en-US" sz="3600">
                <a:solidFill>
                  <a:srgbClr val="FFFF00"/>
                </a:solidFill>
              </a:rPr>
              <a:t>Use of Prepositions</a:t>
            </a:r>
            <a:r>
              <a:rPr lang="ar-SA" sz="3600">
                <a:solidFill>
                  <a:srgbClr val="FFFF00"/>
                </a:solidFill>
              </a:rPr>
              <a:t/>
            </a:r>
            <a:br>
              <a:rPr lang="ar-SA" sz="3600">
                <a:solidFill>
                  <a:srgbClr val="FFFF00"/>
                </a:solidFill>
              </a:rPr>
            </a:br>
            <a:r>
              <a:rPr lang="en-US" sz="3600">
                <a:solidFill>
                  <a:srgbClr val="FFFF00"/>
                </a:solidFill>
              </a:rPr>
              <a:t> </a:t>
            </a:r>
            <a:r>
              <a:rPr lang="ar-SA" sz="3600">
                <a:solidFill>
                  <a:srgbClr val="FFFF00"/>
                </a:solidFill>
              </a:rPr>
              <a:t>استخدام حروف الجر</a:t>
            </a:r>
            <a:endParaRPr lang="en-US" sz="3600">
              <a:solidFill>
                <a:srgbClr val="FFFF00"/>
              </a:solidFill>
            </a:endParaRPr>
          </a:p>
        </p:txBody>
      </p:sp>
      <p:graphicFrame>
        <p:nvGraphicFramePr>
          <p:cNvPr id="215084" name="Group 44"/>
          <p:cNvGraphicFramePr>
            <a:graphicFrameLocks noGrp="1"/>
          </p:cNvGraphicFramePr>
          <p:nvPr>
            <p:ph type="tbl" idx="1"/>
          </p:nvPr>
        </p:nvGraphicFramePr>
        <p:xfrm>
          <a:off x="1066800" y="1981200"/>
          <a:ext cx="7543800" cy="4114800"/>
        </p:xfrm>
        <a:graphic>
          <a:graphicData uri="http://schemas.openxmlformats.org/drawingml/2006/table">
            <a:tbl>
              <a:tblPr/>
              <a:tblGrid>
                <a:gridCol w="1600200"/>
                <a:gridCol w="2895600"/>
                <a:gridCol w="3048000"/>
              </a:tblGrid>
              <a:tr h="4508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Prepositions</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r>
                      <a:b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b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حروف الجر</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Use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الاستخدام </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Example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مثال</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87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Season</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فصل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trees grow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spring.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ar-SA"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Year </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سنة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was born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1968.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19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ar-SA"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Month</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شهر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test is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May.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ar-SA"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morning</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الصباح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go to work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morning.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ar-SA"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evening </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السماء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go home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evening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ar-SA"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To mean above</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في الداخل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 is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mosque.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215043" name="Group 3"/>
          <p:cNvGrpSpPr>
            <a:grpSpLocks/>
          </p:cNvGrpSpPr>
          <p:nvPr/>
        </p:nvGrpSpPr>
        <p:grpSpPr bwMode="auto">
          <a:xfrm>
            <a:off x="3657600" y="6248400"/>
            <a:ext cx="2514600" cy="381000"/>
            <a:chOff x="2304" y="3936"/>
            <a:chExt cx="1584" cy="240"/>
          </a:xfrm>
        </p:grpSpPr>
        <p:sp>
          <p:nvSpPr>
            <p:cNvPr id="215044" name="AutoShape 4">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15045" name="AutoShape 5">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15046" name="AutoShape 6">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15085" name="AutoShape 45">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Grp="1" noChangeArrowheads="1"/>
          </p:cNvSpPr>
          <p:nvPr>
            <p:ph type="title"/>
          </p:nvPr>
        </p:nvSpPr>
        <p:spPr/>
        <p:txBody>
          <a:bodyPr/>
          <a:lstStyle/>
          <a:p>
            <a:pPr algn="ctr"/>
            <a:r>
              <a:rPr lang="en-US" sz="3600">
                <a:solidFill>
                  <a:srgbClr val="FFFF00"/>
                </a:solidFill>
              </a:rPr>
              <a:t>Use of Prepositions</a:t>
            </a:r>
            <a:r>
              <a:rPr lang="ar-SA" sz="3600">
                <a:solidFill>
                  <a:srgbClr val="FFFF00"/>
                </a:solidFill>
              </a:rPr>
              <a:t/>
            </a:r>
            <a:br>
              <a:rPr lang="ar-SA" sz="3600">
                <a:solidFill>
                  <a:srgbClr val="FFFF00"/>
                </a:solidFill>
              </a:rPr>
            </a:br>
            <a:r>
              <a:rPr lang="en-US" sz="3600">
                <a:solidFill>
                  <a:srgbClr val="FFFF00"/>
                </a:solidFill>
              </a:rPr>
              <a:t> </a:t>
            </a:r>
            <a:r>
              <a:rPr lang="ar-SA" sz="3600">
                <a:solidFill>
                  <a:srgbClr val="FFFF00"/>
                </a:solidFill>
              </a:rPr>
              <a:t>استخدام حروف الجر</a:t>
            </a:r>
            <a:endParaRPr lang="en-US" sz="3600">
              <a:solidFill>
                <a:srgbClr val="FFFF00"/>
              </a:solidFill>
            </a:endParaRPr>
          </a:p>
        </p:txBody>
      </p:sp>
      <p:graphicFrame>
        <p:nvGraphicFramePr>
          <p:cNvPr id="216114" name="Group 50"/>
          <p:cNvGraphicFramePr>
            <a:graphicFrameLocks noGrp="1"/>
          </p:cNvGraphicFramePr>
          <p:nvPr>
            <p:ph type="tbl" idx="1"/>
          </p:nvPr>
        </p:nvGraphicFramePr>
        <p:xfrm>
          <a:off x="1066800" y="1981200"/>
          <a:ext cx="7543800" cy="4114800"/>
        </p:xfrm>
        <a:graphic>
          <a:graphicData uri="http://schemas.openxmlformats.org/drawingml/2006/table">
            <a:tbl>
              <a:tblPr/>
              <a:tblGrid>
                <a:gridCol w="1600200"/>
                <a:gridCol w="2895600"/>
                <a:gridCol w="3048000"/>
              </a:tblGrid>
              <a:tr h="4508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Prepositions</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r>
                      <a:b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b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حروف الجر</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Use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الاستخدام </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Example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مثال</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87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Time</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الوقت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will come back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2 o’clock.</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ar-SA"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Festival</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الأعياد و الاحتفالات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will meat you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school festival.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19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ar-SA"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Meal times</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أوقات الوجبات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will talk to my father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lunch.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ar-SA"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weekend</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نهاية الأسبوع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We will travel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weekend.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ar-SA"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Noon    </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الظهر</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We pray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noon everyday.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ar-SA"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Night</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الليل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We sleep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night.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ar-SA"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To mean place</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للمكان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 is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grocer’s.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216067" name="Group 3"/>
          <p:cNvGrpSpPr>
            <a:grpSpLocks/>
          </p:cNvGrpSpPr>
          <p:nvPr/>
        </p:nvGrpSpPr>
        <p:grpSpPr bwMode="auto">
          <a:xfrm>
            <a:off x="3657600" y="6248400"/>
            <a:ext cx="2514600" cy="381000"/>
            <a:chOff x="2304" y="3936"/>
            <a:chExt cx="1584" cy="240"/>
          </a:xfrm>
        </p:grpSpPr>
        <p:sp>
          <p:nvSpPr>
            <p:cNvPr id="216068" name="AutoShape 4">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16069" name="AutoShape 5">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16070" name="AutoShape 6">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16115" name="AutoShape 51">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p:txBody>
          <a:bodyPr/>
          <a:lstStyle/>
          <a:p>
            <a:pPr algn="ctr"/>
            <a:r>
              <a:rPr lang="en-US" sz="3600">
                <a:solidFill>
                  <a:srgbClr val="FFFF00"/>
                </a:solidFill>
              </a:rPr>
              <a:t>Use of Prepositions</a:t>
            </a:r>
            <a:r>
              <a:rPr lang="ar-SA" sz="3600">
                <a:solidFill>
                  <a:srgbClr val="FFFF00"/>
                </a:solidFill>
              </a:rPr>
              <a:t/>
            </a:r>
            <a:br>
              <a:rPr lang="ar-SA" sz="3600">
                <a:solidFill>
                  <a:srgbClr val="FFFF00"/>
                </a:solidFill>
              </a:rPr>
            </a:br>
            <a:r>
              <a:rPr lang="en-US" sz="3600">
                <a:solidFill>
                  <a:srgbClr val="FFFF00"/>
                </a:solidFill>
              </a:rPr>
              <a:t> </a:t>
            </a:r>
            <a:r>
              <a:rPr lang="ar-SA" sz="3600">
                <a:solidFill>
                  <a:srgbClr val="FFFF00"/>
                </a:solidFill>
              </a:rPr>
              <a:t>استخدام حروف الجر</a:t>
            </a:r>
            <a:endParaRPr lang="en-US" sz="3600">
              <a:solidFill>
                <a:srgbClr val="FFFF00"/>
              </a:solidFill>
            </a:endParaRPr>
          </a:p>
        </p:txBody>
      </p:sp>
      <p:graphicFrame>
        <p:nvGraphicFramePr>
          <p:cNvPr id="217211" name="Group 123"/>
          <p:cNvGraphicFramePr>
            <a:graphicFrameLocks noGrp="1"/>
          </p:cNvGraphicFramePr>
          <p:nvPr>
            <p:ph type="tbl" idx="1"/>
          </p:nvPr>
        </p:nvGraphicFramePr>
        <p:xfrm>
          <a:off x="1066800" y="2438400"/>
          <a:ext cx="7543800" cy="3341688"/>
        </p:xfrm>
        <a:graphic>
          <a:graphicData uri="http://schemas.openxmlformats.org/drawingml/2006/table">
            <a:tbl>
              <a:tblPr/>
              <a:tblGrid>
                <a:gridCol w="1600200"/>
                <a:gridCol w="2895600"/>
                <a:gridCol w="3048000"/>
              </a:tblGrid>
              <a:tr h="4508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Prepositions</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r>
                      <a:b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b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حروف الجر</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Use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الاستخدام </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Example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مثال</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87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an exact place</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في مكان محدد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 lives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number 5, King Fahad Street.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ar-SA"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work</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في العمل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Ahmed is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work.</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ar-SA"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the table</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على الطاولة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They are standing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dinner table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19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under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بمعنى تحت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cat is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under</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table.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19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 front of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بمعنى أمام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teacher is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 front of</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class.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19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to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direction/place </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مكان/اتجاه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go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to</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school everyday.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217091" name="Group 3"/>
          <p:cNvGrpSpPr>
            <a:grpSpLocks/>
          </p:cNvGrpSpPr>
          <p:nvPr/>
        </p:nvGrpSpPr>
        <p:grpSpPr bwMode="auto">
          <a:xfrm>
            <a:off x="3657600" y="6248400"/>
            <a:ext cx="2514600" cy="381000"/>
            <a:chOff x="2304" y="3936"/>
            <a:chExt cx="1584" cy="240"/>
          </a:xfrm>
        </p:grpSpPr>
        <p:sp>
          <p:nvSpPr>
            <p:cNvPr id="217092" name="AutoShape 4">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17093" name="AutoShape 5">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17094" name="AutoShape 6">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17127" name="Rectangle 39"/>
          <p:cNvSpPr>
            <a:spLocks noChangeArrowheads="1"/>
          </p:cNvSpPr>
          <p:nvPr/>
        </p:nvSpPr>
        <p:spPr bwMode="auto">
          <a:xfrm>
            <a:off x="1066800" y="1828800"/>
            <a:ext cx="7543800" cy="609600"/>
          </a:xfrm>
          <a:prstGeom prst="rect">
            <a:avLst/>
          </a:prstGeom>
          <a:noFill/>
          <a:ln w="9525">
            <a:noFill/>
            <a:miter lim="800000"/>
            <a:headEnd/>
            <a:tailEnd/>
          </a:ln>
          <a:effectLst/>
        </p:spPr>
        <p:txBody>
          <a:bodyPr anchor="ctr"/>
          <a:lstStyle/>
          <a:p>
            <a:r>
              <a:rPr lang="en-US" sz="1600" b="1">
                <a:solidFill>
                  <a:srgbClr val="FFFF00"/>
                </a:solidFill>
                <a:effectLst>
                  <a:outerShdw blurRad="38100" dist="38100" dir="2700000" algn="tl">
                    <a:srgbClr val="000000"/>
                  </a:outerShdw>
                </a:effectLst>
              </a:rPr>
              <a:t>Prepositions of Place</a:t>
            </a:r>
            <a:r>
              <a:rPr lang="ar-SA" sz="1600" b="1">
                <a:solidFill>
                  <a:srgbClr val="FFFF00"/>
                </a:solidFill>
                <a:effectLst>
                  <a:outerShdw blurRad="38100" dist="38100" dir="2700000" algn="tl">
                    <a:srgbClr val="000000"/>
                  </a:outerShdw>
                </a:effectLst>
              </a:rPr>
              <a:t>الدالة على المكان           </a:t>
            </a:r>
            <a:r>
              <a:rPr lang="en-US" sz="1600" b="1">
                <a:solidFill>
                  <a:srgbClr val="FFFF00"/>
                </a:solidFill>
                <a:effectLst>
                  <a:outerShdw blurRad="38100" dist="38100" dir="2700000" algn="tl">
                    <a:srgbClr val="000000"/>
                  </a:outerShdw>
                </a:effectLst>
              </a:rPr>
              <a:t> </a:t>
            </a:r>
            <a:r>
              <a:rPr lang="ar-SA" sz="1600" b="1">
                <a:solidFill>
                  <a:srgbClr val="FFFF00"/>
                </a:solidFill>
                <a:effectLst>
                  <a:outerShdw blurRad="38100" dist="38100" dir="2700000" algn="tl">
                    <a:srgbClr val="000000"/>
                  </a:outerShdw>
                </a:effectLst>
              </a:rPr>
              <a:t>حروف الجر</a:t>
            </a:r>
            <a:endParaRPr lang="en-US" sz="1600" b="1">
              <a:solidFill>
                <a:srgbClr val="FFFF00"/>
              </a:solidFill>
              <a:effectLst>
                <a:outerShdw blurRad="38100" dist="38100" dir="2700000" algn="tl">
                  <a:srgbClr val="000000"/>
                </a:outerShdw>
              </a:effectLst>
            </a:endParaRPr>
          </a:p>
        </p:txBody>
      </p:sp>
      <p:sp>
        <p:nvSpPr>
          <p:cNvPr id="217212" name="AutoShape 124">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Grp="1" noChangeArrowheads="1"/>
          </p:cNvSpPr>
          <p:nvPr>
            <p:ph type="title"/>
          </p:nvPr>
        </p:nvSpPr>
        <p:spPr/>
        <p:txBody>
          <a:bodyPr/>
          <a:lstStyle/>
          <a:p>
            <a:pPr algn="ctr"/>
            <a:r>
              <a:rPr lang="en-US" sz="3600">
                <a:solidFill>
                  <a:srgbClr val="FFFF00"/>
                </a:solidFill>
              </a:rPr>
              <a:t>Use of Prepositions</a:t>
            </a:r>
            <a:r>
              <a:rPr lang="ar-SA" sz="3600">
                <a:solidFill>
                  <a:srgbClr val="FFFF00"/>
                </a:solidFill>
              </a:rPr>
              <a:t/>
            </a:r>
            <a:br>
              <a:rPr lang="ar-SA" sz="3600">
                <a:solidFill>
                  <a:srgbClr val="FFFF00"/>
                </a:solidFill>
              </a:rPr>
            </a:br>
            <a:r>
              <a:rPr lang="en-US" sz="3600">
                <a:solidFill>
                  <a:srgbClr val="FFFF00"/>
                </a:solidFill>
              </a:rPr>
              <a:t> </a:t>
            </a:r>
            <a:r>
              <a:rPr lang="ar-SA" sz="3600">
                <a:solidFill>
                  <a:srgbClr val="FFFF00"/>
                </a:solidFill>
              </a:rPr>
              <a:t>استخدام حروف الجر</a:t>
            </a:r>
            <a:endParaRPr lang="en-US" sz="3600">
              <a:solidFill>
                <a:srgbClr val="FFFF00"/>
              </a:solidFill>
            </a:endParaRPr>
          </a:p>
        </p:txBody>
      </p:sp>
      <p:graphicFrame>
        <p:nvGraphicFramePr>
          <p:cNvPr id="218199" name="Group 87"/>
          <p:cNvGraphicFramePr>
            <a:graphicFrameLocks noGrp="1"/>
          </p:cNvGraphicFramePr>
          <p:nvPr>
            <p:ph type="tbl" idx="1"/>
          </p:nvPr>
        </p:nvGraphicFramePr>
        <p:xfrm>
          <a:off x="1066800" y="2438400"/>
          <a:ext cx="7543800" cy="3341688"/>
        </p:xfrm>
        <a:graphic>
          <a:graphicData uri="http://schemas.openxmlformats.org/drawingml/2006/table">
            <a:tbl>
              <a:tblPr/>
              <a:tblGrid>
                <a:gridCol w="1600200"/>
                <a:gridCol w="2895600"/>
                <a:gridCol w="3048000"/>
              </a:tblGrid>
              <a:tr h="4508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Prepositions</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r>
                      <a:b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b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حروف الجر</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Use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الاستخدام </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Example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مثال</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87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To mean inside</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بمعنى داخل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Put this book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box.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ar-SA"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In a country</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في بلد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live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Saudi Arabia.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ar-SA"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In a town./street</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في مدينة/في شارع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live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Al-Madina.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19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ar-SA"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in bed</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في الفراش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baby is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bed.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19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ar-SA"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In a building or area</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في مبنى أو         منطقة</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 were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club last night.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19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ar-SA"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In a chair </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على الكرسي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Ali is sitting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his chair.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218115" name="Group 3"/>
          <p:cNvGrpSpPr>
            <a:grpSpLocks/>
          </p:cNvGrpSpPr>
          <p:nvPr/>
        </p:nvGrpSpPr>
        <p:grpSpPr bwMode="auto">
          <a:xfrm>
            <a:off x="3657600" y="6248400"/>
            <a:ext cx="2514600" cy="381000"/>
            <a:chOff x="2304" y="3936"/>
            <a:chExt cx="1584" cy="240"/>
          </a:xfrm>
        </p:grpSpPr>
        <p:sp>
          <p:nvSpPr>
            <p:cNvPr id="218116" name="AutoShape 4">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18117" name="AutoShape 5">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18118" name="AutoShape 6">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18170" name="Rectangle 58"/>
          <p:cNvSpPr>
            <a:spLocks noChangeArrowheads="1"/>
          </p:cNvSpPr>
          <p:nvPr/>
        </p:nvSpPr>
        <p:spPr bwMode="auto">
          <a:xfrm>
            <a:off x="1066800" y="1828800"/>
            <a:ext cx="7543800" cy="609600"/>
          </a:xfrm>
          <a:prstGeom prst="rect">
            <a:avLst/>
          </a:prstGeom>
          <a:noFill/>
          <a:ln w="9525">
            <a:noFill/>
            <a:miter lim="800000"/>
            <a:headEnd/>
            <a:tailEnd/>
          </a:ln>
          <a:effectLst/>
        </p:spPr>
        <p:txBody>
          <a:bodyPr anchor="ctr"/>
          <a:lstStyle/>
          <a:p>
            <a:r>
              <a:rPr lang="en-US" sz="1600" b="1">
                <a:solidFill>
                  <a:srgbClr val="FFFF00"/>
                </a:solidFill>
                <a:effectLst>
                  <a:outerShdw blurRad="38100" dist="38100" dir="2700000" algn="tl">
                    <a:srgbClr val="000000"/>
                  </a:outerShdw>
                </a:effectLst>
              </a:rPr>
              <a:t>Prepositions of Place</a:t>
            </a:r>
            <a:r>
              <a:rPr lang="ar-SA" sz="1600" b="1">
                <a:solidFill>
                  <a:srgbClr val="FFFF00"/>
                </a:solidFill>
                <a:effectLst>
                  <a:outerShdw blurRad="38100" dist="38100" dir="2700000" algn="tl">
                    <a:srgbClr val="000000"/>
                  </a:outerShdw>
                </a:effectLst>
              </a:rPr>
              <a:t>الدالة على المكان           </a:t>
            </a:r>
            <a:r>
              <a:rPr lang="en-US" sz="1600" b="1">
                <a:solidFill>
                  <a:srgbClr val="FFFF00"/>
                </a:solidFill>
                <a:effectLst>
                  <a:outerShdw blurRad="38100" dist="38100" dir="2700000" algn="tl">
                    <a:srgbClr val="000000"/>
                  </a:outerShdw>
                </a:effectLst>
              </a:rPr>
              <a:t> </a:t>
            </a:r>
            <a:r>
              <a:rPr lang="ar-SA" sz="1600" b="1">
                <a:solidFill>
                  <a:srgbClr val="FFFF00"/>
                </a:solidFill>
                <a:effectLst>
                  <a:outerShdw blurRad="38100" dist="38100" dir="2700000" algn="tl">
                    <a:srgbClr val="000000"/>
                  </a:outerShdw>
                </a:effectLst>
              </a:rPr>
              <a:t>حروف الجر</a:t>
            </a:r>
            <a:endParaRPr lang="en-US" sz="1600" b="1">
              <a:solidFill>
                <a:srgbClr val="FFFF00"/>
              </a:solidFill>
              <a:effectLst>
                <a:outerShdw blurRad="38100" dist="38100" dir="2700000" algn="tl">
                  <a:srgbClr val="000000"/>
                </a:outerShdw>
              </a:effectLst>
            </a:endParaRPr>
          </a:p>
        </p:txBody>
      </p:sp>
      <p:sp>
        <p:nvSpPr>
          <p:cNvPr id="218200" name="AutoShape 8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algn="ctr"/>
            <a:r>
              <a:rPr lang="en-US" sz="3600">
                <a:solidFill>
                  <a:srgbClr val="FFFF00"/>
                </a:solidFill>
              </a:rPr>
              <a:t>Verb to BE “</a:t>
            </a:r>
            <a:r>
              <a:rPr lang="ar-SA" sz="3600">
                <a:solidFill>
                  <a:srgbClr val="FFFF00"/>
                </a:solidFill>
              </a:rPr>
              <a:t>فعل ”يكون</a:t>
            </a:r>
            <a:endParaRPr lang="en-US" sz="3600">
              <a:solidFill>
                <a:srgbClr val="FFFF00"/>
              </a:solidFill>
            </a:endParaRPr>
          </a:p>
        </p:txBody>
      </p:sp>
      <p:sp>
        <p:nvSpPr>
          <p:cNvPr id="18435" name="Rectangle 3"/>
          <p:cNvSpPr>
            <a:spLocks noGrp="1" noChangeArrowheads="1"/>
          </p:cNvSpPr>
          <p:nvPr>
            <p:ph type="body" sz="half" idx="1"/>
          </p:nvPr>
        </p:nvSpPr>
        <p:spPr>
          <a:xfrm>
            <a:off x="1066800" y="1981200"/>
            <a:ext cx="7543800" cy="1038225"/>
          </a:xfrm>
        </p:spPr>
        <p:txBody>
          <a:bodyPr/>
          <a:lstStyle/>
          <a:p>
            <a:r>
              <a:rPr lang="en-US" sz="2000"/>
              <a:t>It is used as a principal and a helping verb.</a:t>
            </a:r>
            <a:endParaRPr lang="ar-SA" sz="2000"/>
          </a:p>
          <a:p>
            <a:pPr>
              <a:buFont typeface="Wingdings" pitchFamily="2" charset="2"/>
              <a:buNone/>
            </a:pPr>
            <a:endParaRPr lang="ar-SA" sz="1200"/>
          </a:p>
          <a:p>
            <a:pPr algn="r">
              <a:buFont typeface="Wingdings" pitchFamily="2" charset="2"/>
              <a:buNone/>
            </a:pPr>
            <a:r>
              <a:rPr lang="ar-SA" sz="2400"/>
              <a:t>يستخدم كفعل رئيسي ومساعد :</a:t>
            </a:r>
          </a:p>
          <a:p>
            <a:pPr algn="r">
              <a:buFont typeface="Wingdings" pitchFamily="2" charset="2"/>
              <a:buNone/>
            </a:pPr>
            <a:endParaRPr lang="en-US" sz="2400"/>
          </a:p>
        </p:txBody>
      </p:sp>
      <p:graphicFrame>
        <p:nvGraphicFramePr>
          <p:cNvPr id="18536" name="Group 104"/>
          <p:cNvGraphicFramePr>
            <a:graphicFrameLocks noGrp="1"/>
          </p:cNvGraphicFramePr>
          <p:nvPr>
            <p:ph sz="half" idx="2"/>
          </p:nvPr>
        </p:nvGraphicFramePr>
        <p:xfrm>
          <a:off x="1600200" y="3124200"/>
          <a:ext cx="6764338" cy="2944368"/>
        </p:xfrm>
        <a:graphic>
          <a:graphicData uri="http://schemas.openxmlformats.org/drawingml/2006/table">
            <a:tbl>
              <a:tblPr/>
              <a:tblGrid>
                <a:gridCol w="1511300"/>
                <a:gridCol w="1439863"/>
                <a:gridCol w="1654175"/>
                <a:gridCol w="2159000"/>
              </a:tblGrid>
              <a:tr h="796925">
                <a:tc>
                  <a:txBody>
                    <a:bodyPr/>
                    <a:lstStyle/>
                    <a:p>
                      <a:pPr marL="0" marR="0" lvl="0" indent="0" algn="ctr" defTabSz="914400" rtl="0" eaLnBrk="1" fontAlgn="base" latinLnBrk="0" hangingPunct="1">
                        <a:lnSpc>
                          <a:spcPct val="100000"/>
                        </a:lnSpc>
                        <a:spcBef>
                          <a:spcPct val="50000"/>
                        </a:spcBef>
                        <a:spcAft>
                          <a:spcPct val="0"/>
                        </a:spcAft>
                        <a:buClrTx/>
                        <a:buSzTx/>
                        <a:buFontTx/>
                        <a:buNone/>
                        <a:tabLst/>
                      </a:pPr>
                      <a:r>
                        <a:rPr kumimoji="0" lang="en-US" sz="1400" b="1" i="0" u="none" strike="noStrike" cap="none" normalizeH="0" baseline="0" smtClean="0">
                          <a:ln>
                            <a:noFill/>
                          </a:ln>
                          <a:solidFill>
                            <a:srgbClr val="FFFF00"/>
                          </a:solidFill>
                          <a:effectLst/>
                          <a:latin typeface="Tahoma" pitchFamily="34" charset="0"/>
                        </a:rPr>
                        <a:t>Subject</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rgbClr val="FFFF00"/>
                          </a:solidFill>
                          <a:effectLst/>
                          <a:latin typeface="Tahoma" pitchFamily="34" charset="0"/>
                        </a:rPr>
                        <a:t>فاعل</a:t>
                      </a:r>
                      <a:endParaRPr kumimoji="0" lang="en-US" sz="1400" b="1" i="0" u="none" strike="noStrike" cap="none" normalizeH="0" baseline="0" smtClean="0">
                        <a:ln>
                          <a:noFill/>
                        </a:ln>
                        <a:solidFill>
                          <a:srgbClr val="FFFF00"/>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50000"/>
                        </a:spcBef>
                        <a:spcAft>
                          <a:spcPct val="0"/>
                        </a:spcAft>
                        <a:buClrTx/>
                        <a:buSzTx/>
                        <a:buFontTx/>
                        <a:buNone/>
                        <a:tabLst/>
                      </a:pPr>
                      <a:r>
                        <a:rPr kumimoji="0" lang="en-US" sz="1400" b="1" i="0" u="none" strike="noStrike" cap="none" normalizeH="0" baseline="0" smtClean="0">
                          <a:ln>
                            <a:noFill/>
                          </a:ln>
                          <a:solidFill>
                            <a:srgbClr val="FFFF00"/>
                          </a:solidFill>
                          <a:effectLst/>
                          <a:latin typeface="Tahoma" pitchFamily="34" charset="0"/>
                        </a:rPr>
                        <a:t>Present</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rgbClr val="FFFF00"/>
                          </a:solidFill>
                          <a:effectLst/>
                          <a:latin typeface="Tahoma" pitchFamily="34" charset="0"/>
                        </a:rPr>
                        <a:t>مضارع</a:t>
                      </a:r>
                      <a:endParaRPr kumimoji="0" lang="en-US" sz="1400" b="1" i="0" u="none" strike="noStrike" cap="none" normalizeH="0" baseline="0" smtClean="0">
                        <a:ln>
                          <a:noFill/>
                        </a:ln>
                        <a:solidFill>
                          <a:srgbClr val="FFFF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50000"/>
                        </a:spcBef>
                        <a:spcAft>
                          <a:spcPct val="0"/>
                        </a:spcAft>
                        <a:buClrTx/>
                        <a:buSzTx/>
                        <a:buFontTx/>
                        <a:buNone/>
                        <a:tabLst/>
                      </a:pPr>
                      <a:r>
                        <a:rPr kumimoji="0" lang="en-US" sz="1400" b="1" i="0" u="none" strike="noStrike" cap="none" normalizeH="0" baseline="0" smtClean="0">
                          <a:ln>
                            <a:noFill/>
                          </a:ln>
                          <a:solidFill>
                            <a:srgbClr val="FFFF00"/>
                          </a:solidFill>
                          <a:effectLst/>
                          <a:latin typeface="Tahoma" pitchFamily="34" charset="0"/>
                        </a:rPr>
                        <a:t>Past</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rgbClr val="FFFF00"/>
                          </a:solidFill>
                          <a:effectLst/>
                          <a:latin typeface="Tahoma" pitchFamily="34" charset="0"/>
                        </a:rPr>
                        <a:t>ماضي</a:t>
                      </a:r>
                      <a:endParaRPr kumimoji="0" lang="en-US" sz="1400" b="1" i="0" u="none" strike="noStrike" cap="none" normalizeH="0" baseline="0" smtClean="0">
                        <a:ln>
                          <a:noFill/>
                        </a:ln>
                        <a:solidFill>
                          <a:srgbClr val="FFFF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FFFF00"/>
                          </a:solidFill>
                          <a:effectLst/>
                          <a:latin typeface="Tahoma" pitchFamily="34" charset="0"/>
                        </a:rPr>
                        <a:t>Past participle</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FFFF00"/>
                          </a:solidFill>
                          <a:effectLst/>
                          <a:latin typeface="Tahoma" pitchFamily="34" charset="0"/>
                        </a:rPr>
                        <a:t> </a:t>
                      </a:r>
                      <a:r>
                        <a:rPr kumimoji="0" lang="ar-SA" sz="1400" b="1" i="0" u="none" strike="noStrike" cap="none" normalizeH="0" baseline="0" smtClean="0">
                          <a:ln>
                            <a:noFill/>
                          </a:ln>
                          <a:solidFill>
                            <a:srgbClr val="FFFF00"/>
                          </a:solidFill>
                          <a:effectLst/>
                          <a:latin typeface="Tahoma" pitchFamily="34" charset="0"/>
                        </a:rPr>
                        <a:t>أسم المفعول</a:t>
                      </a:r>
                      <a:endParaRPr kumimoji="0" lang="en-US" sz="1400" b="1" i="0" u="none" strike="noStrike" cap="none" normalizeH="0" baseline="0" smtClean="0">
                        <a:ln>
                          <a:noFill/>
                        </a:ln>
                        <a:solidFill>
                          <a:srgbClr val="FFFF00"/>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1" i="0" u="none" strike="noStrike" cap="none" normalizeH="0" baseline="0" smtClean="0">
                        <a:ln>
                          <a:noFill/>
                        </a:ln>
                        <a:solidFill>
                          <a:srgbClr val="FFFF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991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latin typeface="Tahoma" pitchFamily="34" charset="0"/>
                        </a:rPr>
                        <a:t>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latin typeface="Tahoma" pitchFamily="34" charset="0"/>
                        </a:rPr>
                        <a:t>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50000"/>
                        </a:spcBef>
                        <a:spcAft>
                          <a:spcPct val="0"/>
                        </a:spcAft>
                        <a:buClrTx/>
                        <a:buSzTx/>
                        <a:buFontTx/>
                        <a:buNone/>
                        <a:tabLst/>
                      </a:pPr>
                      <a:r>
                        <a:rPr kumimoji="0" lang="en-US" sz="1600" b="1" i="0" u="none" strike="noStrike" cap="none" normalizeH="0" baseline="0" smtClean="0">
                          <a:ln>
                            <a:noFill/>
                          </a:ln>
                          <a:solidFill>
                            <a:schemeClr val="tx1"/>
                          </a:solidFill>
                          <a:effectLst/>
                          <a:latin typeface="Tahoma" pitchFamily="34" charset="0"/>
                        </a:rPr>
                        <a:t>was</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50000"/>
                        </a:spcBef>
                        <a:spcAft>
                          <a:spcPct val="0"/>
                        </a:spcAft>
                        <a:buClrTx/>
                        <a:buSzTx/>
                        <a:buFontTx/>
                        <a:buNone/>
                        <a:tabLst/>
                      </a:pPr>
                      <a:r>
                        <a:rPr kumimoji="0" lang="en-US" sz="1600" b="1" i="0" u="none" strike="noStrike" cap="none" normalizeH="0" baseline="0" smtClean="0">
                          <a:ln>
                            <a:noFill/>
                          </a:ln>
                          <a:solidFill>
                            <a:schemeClr val="tx1"/>
                          </a:solidFill>
                          <a:effectLst/>
                          <a:latin typeface="Tahoma" pitchFamily="34" charset="0"/>
                        </a:rPr>
                        <a:t>been</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latin typeface="Tahoma" pitchFamily="34" charset="0"/>
                        </a:rPr>
                        <a:t>He, She, It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50000"/>
                        </a:spcBef>
                        <a:spcAft>
                          <a:spcPct val="0"/>
                        </a:spcAft>
                        <a:buClrTx/>
                        <a:buSzTx/>
                        <a:buFontTx/>
                        <a:buNone/>
                        <a:tabLst/>
                      </a:pPr>
                      <a:r>
                        <a:rPr kumimoji="0" lang="en-US" sz="1600" b="1" i="0" u="none" strike="noStrike" cap="none" normalizeH="0" baseline="0" smtClean="0">
                          <a:ln>
                            <a:noFill/>
                          </a:ln>
                          <a:solidFill>
                            <a:schemeClr val="tx1"/>
                          </a:solidFill>
                          <a:effectLst/>
                          <a:latin typeface="Tahoma" pitchFamily="34" charset="0"/>
                        </a:rPr>
                        <a:t>is</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latin typeface="Tahoma" pitchFamily="34" charset="0"/>
                        </a:rPr>
                        <a:t>was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latin typeface="Tahoma" pitchFamily="34" charset="0"/>
                        </a:rPr>
                        <a:t>been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5313">
                <a:tc>
                  <a:txBody>
                    <a:bodyPr/>
                    <a:lstStyle/>
                    <a:p>
                      <a:pPr marL="0" marR="0" lvl="0" indent="0" algn="ctr" defTabSz="914400" rtl="0" eaLnBrk="1" fontAlgn="base" latinLnBrk="0" hangingPunct="1">
                        <a:lnSpc>
                          <a:spcPct val="100000"/>
                        </a:lnSpc>
                        <a:spcBef>
                          <a:spcPct val="50000"/>
                        </a:spcBef>
                        <a:spcAft>
                          <a:spcPct val="0"/>
                        </a:spcAft>
                        <a:buClrTx/>
                        <a:buSzTx/>
                        <a:buFontTx/>
                        <a:buNone/>
                        <a:tabLst/>
                      </a:pPr>
                      <a:r>
                        <a:rPr kumimoji="0" lang="en-US" sz="1600" b="1" i="0" u="none" strike="noStrike" cap="none" normalizeH="0" baseline="0" smtClean="0">
                          <a:ln>
                            <a:noFill/>
                          </a:ln>
                          <a:solidFill>
                            <a:schemeClr val="tx1"/>
                          </a:solidFill>
                          <a:effectLst/>
                          <a:latin typeface="Tahoma" pitchFamily="34" charset="0"/>
                        </a:rPr>
                        <a:t>We, They, You</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latin typeface="Tahoma" pitchFamily="34" charset="0"/>
                        </a:rPr>
                        <a:t>are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latin typeface="Tahoma" pitchFamily="34" charset="0"/>
                        </a:rPr>
                        <a:t>were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50000"/>
                        </a:spcBef>
                        <a:spcAft>
                          <a:spcPct val="0"/>
                        </a:spcAft>
                        <a:buClrTx/>
                        <a:buSzTx/>
                        <a:buFontTx/>
                        <a:buNone/>
                        <a:tabLst/>
                      </a:pPr>
                      <a:r>
                        <a:rPr kumimoji="0" lang="en-US" sz="1600" b="1" i="0" u="none" strike="noStrike" cap="none" normalizeH="0" baseline="0" smtClean="0">
                          <a:ln>
                            <a:noFill/>
                          </a:ln>
                          <a:solidFill>
                            <a:schemeClr val="tx1"/>
                          </a:solidFill>
                          <a:effectLst/>
                          <a:latin typeface="Tahoma" pitchFamily="34" charset="0"/>
                        </a:rPr>
                        <a:t>been</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8446" name="Text Box 14"/>
          <p:cNvSpPr txBox="1">
            <a:spLocks noChangeArrowheads="1"/>
          </p:cNvSpPr>
          <p:nvPr/>
        </p:nvSpPr>
        <p:spPr bwMode="auto">
          <a:xfrm>
            <a:off x="1371600" y="3352800"/>
            <a:ext cx="685800" cy="366713"/>
          </a:xfrm>
          <a:prstGeom prst="rect">
            <a:avLst/>
          </a:prstGeom>
          <a:noFill/>
          <a:ln w="9525">
            <a:noFill/>
            <a:miter lim="800000"/>
            <a:headEnd/>
            <a:tailEnd/>
          </a:ln>
          <a:effectLst/>
        </p:spPr>
        <p:txBody>
          <a:bodyPr>
            <a:spAutoFit/>
          </a:bodyPr>
          <a:lstStyle/>
          <a:p>
            <a:pPr algn="l">
              <a:spcBef>
                <a:spcPct val="50000"/>
              </a:spcBef>
            </a:pPr>
            <a:endParaRPr lang="ar-SA"/>
          </a:p>
        </p:txBody>
      </p:sp>
      <p:sp>
        <p:nvSpPr>
          <p:cNvPr id="18454" name="Text Box 22"/>
          <p:cNvSpPr txBox="1">
            <a:spLocks noChangeArrowheads="1"/>
          </p:cNvSpPr>
          <p:nvPr/>
        </p:nvSpPr>
        <p:spPr bwMode="auto">
          <a:xfrm>
            <a:off x="1600200" y="4191000"/>
            <a:ext cx="457200" cy="366713"/>
          </a:xfrm>
          <a:prstGeom prst="rect">
            <a:avLst/>
          </a:prstGeom>
          <a:noFill/>
          <a:ln w="9525">
            <a:noFill/>
            <a:miter lim="800000"/>
            <a:headEnd/>
            <a:tailEnd/>
          </a:ln>
          <a:effectLst/>
        </p:spPr>
        <p:txBody>
          <a:bodyPr>
            <a:spAutoFit/>
          </a:bodyPr>
          <a:lstStyle/>
          <a:p>
            <a:pPr algn="l">
              <a:spcBef>
                <a:spcPct val="50000"/>
              </a:spcBef>
            </a:pPr>
            <a:endParaRPr lang="ar-SA"/>
          </a:p>
        </p:txBody>
      </p:sp>
      <p:sp>
        <p:nvSpPr>
          <p:cNvPr id="18459" name="Text Box 27"/>
          <p:cNvSpPr txBox="1">
            <a:spLocks noChangeArrowheads="1"/>
          </p:cNvSpPr>
          <p:nvPr/>
        </p:nvSpPr>
        <p:spPr bwMode="auto">
          <a:xfrm>
            <a:off x="1066800" y="4724400"/>
            <a:ext cx="1447800" cy="366713"/>
          </a:xfrm>
          <a:prstGeom prst="rect">
            <a:avLst/>
          </a:prstGeom>
          <a:noFill/>
          <a:ln w="9525">
            <a:noFill/>
            <a:miter lim="800000"/>
            <a:headEnd/>
            <a:tailEnd/>
          </a:ln>
          <a:effectLst/>
        </p:spPr>
        <p:txBody>
          <a:bodyPr>
            <a:spAutoFit/>
          </a:bodyPr>
          <a:lstStyle/>
          <a:p>
            <a:pPr algn="l">
              <a:spcBef>
                <a:spcPct val="50000"/>
              </a:spcBef>
            </a:pPr>
            <a:endParaRPr lang="ar-SA"/>
          </a:p>
        </p:txBody>
      </p:sp>
      <p:sp>
        <p:nvSpPr>
          <p:cNvPr id="18533" name="AutoShape 101">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8534" name="AutoShape 102">
            <a:hlinkClick r:id="" action="ppaction://hlinkshowjump?jump=nextslide" highlightClick="1"/>
          </p:cNvPr>
          <p:cNvSpPr>
            <a:spLocks noChangeArrowheads="1"/>
          </p:cNvSpPr>
          <p:nvPr/>
        </p:nvSpPr>
        <p:spPr bwMode="auto">
          <a:xfrm>
            <a:off x="5715000" y="6248400"/>
            <a:ext cx="457200" cy="38100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8537" name="AutoShape 105">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Grp="1" noChangeArrowheads="1"/>
          </p:cNvSpPr>
          <p:nvPr>
            <p:ph type="title"/>
          </p:nvPr>
        </p:nvSpPr>
        <p:spPr/>
        <p:txBody>
          <a:bodyPr/>
          <a:lstStyle/>
          <a:p>
            <a:pPr algn="ctr"/>
            <a:r>
              <a:rPr lang="en-US" sz="3600">
                <a:solidFill>
                  <a:srgbClr val="FFFF00"/>
                </a:solidFill>
              </a:rPr>
              <a:t>Use of Prepositions</a:t>
            </a:r>
            <a:r>
              <a:rPr lang="ar-SA" sz="3600">
                <a:solidFill>
                  <a:srgbClr val="FFFF00"/>
                </a:solidFill>
              </a:rPr>
              <a:t/>
            </a:r>
            <a:br>
              <a:rPr lang="ar-SA" sz="3600">
                <a:solidFill>
                  <a:srgbClr val="FFFF00"/>
                </a:solidFill>
              </a:rPr>
            </a:br>
            <a:r>
              <a:rPr lang="en-US" sz="3600">
                <a:solidFill>
                  <a:srgbClr val="FFFF00"/>
                </a:solidFill>
              </a:rPr>
              <a:t> </a:t>
            </a:r>
            <a:r>
              <a:rPr lang="ar-SA" sz="3600">
                <a:solidFill>
                  <a:srgbClr val="FFFF00"/>
                </a:solidFill>
              </a:rPr>
              <a:t>استخدام حروف الجر</a:t>
            </a:r>
            <a:endParaRPr lang="en-US" sz="3600">
              <a:solidFill>
                <a:srgbClr val="FFFF00"/>
              </a:solidFill>
            </a:endParaRPr>
          </a:p>
        </p:txBody>
      </p:sp>
      <p:graphicFrame>
        <p:nvGraphicFramePr>
          <p:cNvPr id="219355" name="Group 219"/>
          <p:cNvGraphicFramePr>
            <a:graphicFrameLocks noGrp="1"/>
          </p:cNvGraphicFramePr>
          <p:nvPr>
            <p:ph type="tbl" idx="1"/>
          </p:nvPr>
        </p:nvGraphicFramePr>
        <p:xfrm>
          <a:off x="1066800" y="2438400"/>
          <a:ext cx="7543800" cy="3678238"/>
        </p:xfrm>
        <a:graphic>
          <a:graphicData uri="http://schemas.openxmlformats.org/drawingml/2006/table">
            <a:tbl>
              <a:tblPr/>
              <a:tblGrid>
                <a:gridCol w="1600200"/>
                <a:gridCol w="2895600"/>
                <a:gridCol w="3048000"/>
              </a:tblGrid>
              <a:tr h="4508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Prepositions</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r>
                      <a:b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b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حروف الجر</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Use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الاستخدام </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Example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مثال</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87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with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بمعنى بـ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write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with</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 pen.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19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from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بمعنى من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am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from</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Riyadh.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19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behind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بمعنى خلف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wall is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behind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class.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94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between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بمعنى بين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Samah is sitting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between</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Fatma and Salwa.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21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ar-SA" sz="14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cap="flat">
                      <a:noFill/>
                    </a:lnL>
                    <a:lnR>
                      <a:noFill/>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ar-SA" sz="7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a:noFill/>
                    </a:lnL>
                    <a:lnR>
                      <a:noFill/>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ar-SA" sz="7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a:noFill/>
                    </a:lnL>
                    <a:lnR cap="flat">
                      <a:noFill/>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4619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TV</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على شاشة التلفزيون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Ali watches football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on</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TV every Saturday.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19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ar-SA"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Time</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الوقت المحدد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 arrives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on</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time.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219139" name="Group 3"/>
          <p:cNvGrpSpPr>
            <a:grpSpLocks/>
          </p:cNvGrpSpPr>
          <p:nvPr/>
        </p:nvGrpSpPr>
        <p:grpSpPr bwMode="auto">
          <a:xfrm>
            <a:off x="3657600" y="6248400"/>
            <a:ext cx="2514600" cy="381000"/>
            <a:chOff x="2304" y="3936"/>
            <a:chExt cx="1584" cy="240"/>
          </a:xfrm>
        </p:grpSpPr>
        <p:sp>
          <p:nvSpPr>
            <p:cNvPr id="219140" name="AutoShape 4">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19141" name="AutoShape 5">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19142" name="AutoShape 6">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19184" name="Rectangle 48"/>
          <p:cNvSpPr>
            <a:spLocks noChangeArrowheads="1"/>
          </p:cNvSpPr>
          <p:nvPr/>
        </p:nvSpPr>
        <p:spPr bwMode="auto">
          <a:xfrm>
            <a:off x="1066800" y="1828800"/>
            <a:ext cx="7543800" cy="609600"/>
          </a:xfrm>
          <a:prstGeom prst="rect">
            <a:avLst/>
          </a:prstGeom>
          <a:noFill/>
          <a:ln w="9525">
            <a:noFill/>
            <a:miter lim="800000"/>
            <a:headEnd/>
            <a:tailEnd/>
          </a:ln>
          <a:effectLst/>
        </p:spPr>
        <p:txBody>
          <a:bodyPr anchor="ctr"/>
          <a:lstStyle/>
          <a:p>
            <a:r>
              <a:rPr lang="en-US" sz="1600" b="1">
                <a:solidFill>
                  <a:srgbClr val="FFFF00"/>
                </a:solidFill>
                <a:effectLst>
                  <a:outerShdw blurRad="38100" dist="38100" dir="2700000" algn="tl">
                    <a:srgbClr val="000000"/>
                  </a:outerShdw>
                </a:effectLst>
              </a:rPr>
              <a:t>Prepositions of Place</a:t>
            </a:r>
            <a:r>
              <a:rPr lang="ar-SA" sz="1600" b="1">
                <a:solidFill>
                  <a:srgbClr val="FFFF00"/>
                </a:solidFill>
                <a:effectLst>
                  <a:outerShdw blurRad="38100" dist="38100" dir="2700000" algn="tl">
                    <a:srgbClr val="000000"/>
                  </a:outerShdw>
                </a:effectLst>
              </a:rPr>
              <a:t>الدالة على المكان           </a:t>
            </a:r>
            <a:r>
              <a:rPr lang="en-US" sz="1600" b="1">
                <a:solidFill>
                  <a:srgbClr val="FFFF00"/>
                </a:solidFill>
                <a:effectLst>
                  <a:outerShdw blurRad="38100" dist="38100" dir="2700000" algn="tl">
                    <a:srgbClr val="000000"/>
                  </a:outerShdw>
                </a:effectLst>
              </a:rPr>
              <a:t> </a:t>
            </a:r>
            <a:r>
              <a:rPr lang="ar-SA" sz="1600" b="1">
                <a:solidFill>
                  <a:srgbClr val="FFFF00"/>
                </a:solidFill>
                <a:effectLst>
                  <a:outerShdw blurRad="38100" dist="38100" dir="2700000" algn="tl">
                    <a:srgbClr val="000000"/>
                  </a:outerShdw>
                </a:effectLst>
              </a:rPr>
              <a:t>حروف الجر</a:t>
            </a:r>
            <a:endParaRPr lang="en-US" sz="1600" b="1">
              <a:solidFill>
                <a:srgbClr val="FFFF00"/>
              </a:solidFill>
              <a:effectLst>
                <a:outerShdw blurRad="38100" dist="38100" dir="2700000" algn="tl">
                  <a:srgbClr val="000000"/>
                </a:outerShdw>
              </a:effectLst>
            </a:endParaRPr>
          </a:p>
        </p:txBody>
      </p:sp>
      <p:sp>
        <p:nvSpPr>
          <p:cNvPr id="219356" name="AutoShape 220">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Grp="1" noChangeArrowheads="1"/>
          </p:cNvSpPr>
          <p:nvPr>
            <p:ph type="title"/>
          </p:nvPr>
        </p:nvSpPr>
        <p:spPr/>
        <p:txBody>
          <a:bodyPr/>
          <a:lstStyle/>
          <a:p>
            <a:pPr algn="ctr"/>
            <a:r>
              <a:rPr lang="en-US" sz="3600">
                <a:solidFill>
                  <a:srgbClr val="FFFF00"/>
                </a:solidFill>
              </a:rPr>
              <a:t>Use of Prepositions</a:t>
            </a:r>
            <a:r>
              <a:rPr lang="ar-SA" sz="3600">
                <a:solidFill>
                  <a:srgbClr val="FFFF00"/>
                </a:solidFill>
              </a:rPr>
              <a:t/>
            </a:r>
            <a:br>
              <a:rPr lang="ar-SA" sz="3600">
                <a:solidFill>
                  <a:srgbClr val="FFFF00"/>
                </a:solidFill>
              </a:rPr>
            </a:br>
            <a:r>
              <a:rPr lang="en-US" sz="3600">
                <a:solidFill>
                  <a:srgbClr val="FFFF00"/>
                </a:solidFill>
              </a:rPr>
              <a:t> </a:t>
            </a:r>
            <a:r>
              <a:rPr lang="ar-SA" sz="3600">
                <a:solidFill>
                  <a:srgbClr val="FFFF00"/>
                </a:solidFill>
              </a:rPr>
              <a:t>استخدام حروف الجر</a:t>
            </a:r>
            <a:endParaRPr lang="en-US" sz="3600">
              <a:solidFill>
                <a:srgbClr val="FFFF00"/>
              </a:solidFill>
            </a:endParaRPr>
          </a:p>
        </p:txBody>
      </p:sp>
      <p:graphicFrame>
        <p:nvGraphicFramePr>
          <p:cNvPr id="223329" name="Group 97"/>
          <p:cNvGraphicFramePr>
            <a:graphicFrameLocks noGrp="1"/>
          </p:cNvGraphicFramePr>
          <p:nvPr>
            <p:ph type="tbl" idx="1"/>
          </p:nvPr>
        </p:nvGraphicFramePr>
        <p:xfrm>
          <a:off x="1066800" y="2438400"/>
          <a:ext cx="7543800" cy="3741738"/>
        </p:xfrm>
        <a:graphic>
          <a:graphicData uri="http://schemas.openxmlformats.org/drawingml/2006/table">
            <a:tbl>
              <a:tblPr/>
              <a:tblGrid>
                <a:gridCol w="2514600"/>
                <a:gridCol w="5029200"/>
              </a:tblGrid>
              <a:tr h="4508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Prepositions</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r>
                      <a:b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b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حروف الجر</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Example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مثال</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87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في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medicine is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bottle.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on</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على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knife is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on</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table.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at</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عند، بالقرب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Someone is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at</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door.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6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near</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بالقرب من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Ahmed is sitting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near</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window.</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between</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بين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house is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between</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school and the mosque.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6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opposite</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مقابل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bank is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opposite</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to the post office.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into</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داخل، في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electrician is putting his hand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into</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TV.</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onto</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على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water is spilling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onto</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floor.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223235" name="Group 3"/>
          <p:cNvGrpSpPr>
            <a:grpSpLocks/>
          </p:cNvGrpSpPr>
          <p:nvPr/>
        </p:nvGrpSpPr>
        <p:grpSpPr bwMode="auto">
          <a:xfrm>
            <a:off x="3657600" y="6248400"/>
            <a:ext cx="2514600" cy="381000"/>
            <a:chOff x="2304" y="3936"/>
            <a:chExt cx="1584" cy="240"/>
          </a:xfrm>
        </p:grpSpPr>
        <p:sp>
          <p:nvSpPr>
            <p:cNvPr id="223236" name="AutoShape 4">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23237" name="AutoShape 5">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23238" name="AutoShape 6">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23280" name="Rectangle 48"/>
          <p:cNvSpPr>
            <a:spLocks noChangeArrowheads="1"/>
          </p:cNvSpPr>
          <p:nvPr/>
        </p:nvSpPr>
        <p:spPr bwMode="auto">
          <a:xfrm>
            <a:off x="1066800" y="1828800"/>
            <a:ext cx="7543800" cy="609600"/>
          </a:xfrm>
          <a:prstGeom prst="rect">
            <a:avLst/>
          </a:prstGeom>
          <a:noFill/>
          <a:ln w="9525">
            <a:noFill/>
            <a:miter lim="800000"/>
            <a:headEnd/>
            <a:tailEnd/>
          </a:ln>
          <a:effectLst/>
        </p:spPr>
        <p:txBody>
          <a:bodyPr anchor="ctr"/>
          <a:lstStyle/>
          <a:p>
            <a:r>
              <a:rPr lang="en-US" sz="1600" b="1">
                <a:solidFill>
                  <a:srgbClr val="FFFF00"/>
                </a:solidFill>
                <a:effectLst>
                  <a:outerShdw blurRad="38100" dist="38100" dir="2700000" algn="tl">
                    <a:srgbClr val="000000"/>
                  </a:outerShdw>
                </a:effectLst>
              </a:rPr>
              <a:t>More Examples</a:t>
            </a:r>
            <a:r>
              <a:rPr lang="ar-SA" sz="1600" b="1">
                <a:solidFill>
                  <a:srgbClr val="FFFF00"/>
                </a:solidFill>
                <a:effectLst>
                  <a:outerShdw blurRad="38100" dist="38100" dir="2700000" algn="tl">
                    <a:srgbClr val="000000"/>
                  </a:outerShdw>
                </a:effectLst>
              </a:rPr>
              <a:t>مزيداً من الأمثلة          </a:t>
            </a:r>
            <a:endParaRPr lang="en-US" sz="1600" b="1">
              <a:solidFill>
                <a:srgbClr val="FFFF00"/>
              </a:solidFill>
              <a:effectLst>
                <a:outerShdw blurRad="38100" dist="38100" dir="2700000" algn="tl">
                  <a:srgbClr val="000000"/>
                </a:outerShdw>
              </a:effectLst>
            </a:endParaRPr>
          </a:p>
        </p:txBody>
      </p:sp>
      <p:sp>
        <p:nvSpPr>
          <p:cNvPr id="223330" name="AutoShape 9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title"/>
          </p:nvPr>
        </p:nvSpPr>
        <p:spPr/>
        <p:txBody>
          <a:bodyPr/>
          <a:lstStyle/>
          <a:p>
            <a:pPr algn="ctr"/>
            <a:r>
              <a:rPr lang="en-US" sz="3600">
                <a:solidFill>
                  <a:srgbClr val="FFFF00"/>
                </a:solidFill>
              </a:rPr>
              <a:t>Use of Prepositions</a:t>
            </a:r>
            <a:r>
              <a:rPr lang="ar-SA" sz="3600">
                <a:solidFill>
                  <a:srgbClr val="FFFF00"/>
                </a:solidFill>
              </a:rPr>
              <a:t/>
            </a:r>
            <a:br>
              <a:rPr lang="ar-SA" sz="3600">
                <a:solidFill>
                  <a:srgbClr val="FFFF00"/>
                </a:solidFill>
              </a:rPr>
            </a:br>
            <a:r>
              <a:rPr lang="en-US" sz="3600">
                <a:solidFill>
                  <a:srgbClr val="FFFF00"/>
                </a:solidFill>
              </a:rPr>
              <a:t> </a:t>
            </a:r>
            <a:r>
              <a:rPr lang="ar-SA" sz="3600">
                <a:solidFill>
                  <a:srgbClr val="FFFF00"/>
                </a:solidFill>
              </a:rPr>
              <a:t>استخدام حروف الجر</a:t>
            </a:r>
            <a:endParaRPr lang="en-US" sz="3600">
              <a:solidFill>
                <a:srgbClr val="FFFF00"/>
              </a:solidFill>
            </a:endParaRPr>
          </a:p>
        </p:txBody>
      </p:sp>
      <p:graphicFrame>
        <p:nvGraphicFramePr>
          <p:cNvPr id="224309" name="Group 53"/>
          <p:cNvGraphicFramePr>
            <a:graphicFrameLocks noGrp="1"/>
          </p:cNvGraphicFramePr>
          <p:nvPr>
            <p:ph type="tbl" idx="1"/>
          </p:nvPr>
        </p:nvGraphicFramePr>
        <p:xfrm>
          <a:off x="1066800" y="2438400"/>
          <a:ext cx="7543800" cy="3381375"/>
        </p:xfrm>
        <a:graphic>
          <a:graphicData uri="http://schemas.openxmlformats.org/drawingml/2006/table">
            <a:tbl>
              <a:tblPr/>
              <a:tblGrid>
                <a:gridCol w="2514600"/>
                <a:gridCol w="5029200"/>
              </a:tblGrid>
              <a:tr h="4508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Prepositions</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r>
                      <a:b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b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حروف الجر</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Example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مثال</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87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off</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r>
                        <a:rPr kumimoji="0" lang="ar-SA"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من على</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man is falling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off</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chair.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out of</a:t>
                      </a:r>
                      <a:r>
                        <a:rPr kumimoji="0" lang="ar-SA"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من فوق</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child is falling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out of</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window.</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across</a:t>
                      </a:r>
                      <a:r>
                        <a:rPr kumimoji="0" lang="ar-SA"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عبر، خلال</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carpenter cut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across</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wood.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6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over/above</a:t>
                      </a:r>
                      <a:r>
                        <a:rPr kumimoji="0" lang="ar-SA"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فوق، أعلى</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light is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over</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above</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table.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02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under/below</a:t>
                      </a:r>
                      <a:r>
                        <a:rPr kumimoji="0" lang="ar-SA"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تحت،</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r>
                        <a:rPr kumimoji="0" lang="ar-SA"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أسفل </a:t>
                      </a:r>
                      <a:endPar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fire is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under</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below</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stairs.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6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through</a:t>
                      </a:r>
                      <a:r>
                        <a:rPr kumimoji="0" lang="ar-SA"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عبر، خلال</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ball is going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through</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window.</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among</a:t>
                      </a:r>
                      <a:r>
                        <a:rPr kumimoji="0" lang="ar-SA"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وسط</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teacher is sitting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among</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students.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224259" name="Group 3"/>
          <p:cNvGrpSpPr>
            <a:grpSpLocks/>
          </p:cNvGrpSpPr>
          <p:nvPr/>
        </p:nvGrpSpPr>
        <p:grpSpPr bwMode="auto">
          <a:xfrm>
            <a:off x="3657600" y="6248400"/>
            <a:ext cx="2514600" cy="381000"/>
            <a:chOff x="2304" y="3936"/>
            <a:chExt cx="1584" cy="240"/>
          </a:xfrm>
        </p:grpSpPr>
        <p:sp>
          <p:nvSpPr>
            <p:cNvPr id="224260" name="AutoShape 4">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24261" name="AutoShape 5">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24262" name="AutoShape 6">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24299" name="Rectangle 43"/>
          <p:cNvSpPr>
            <a:spLocks noChangeArrowheads="1"/>
          </p:cNvSpPr>
          <p:nvPr/>
        </p:nvSpPr>
        <p:spPr bwMode="auto">
          <a:xfrm>
            <a:off x="1066800" y="1828800"/>
            <a:ext cx="7543800" cy="609600"/>
          </a:xfrm>
          <a:prstGeom prst="rect">
            <a:avLst/>
          </a:prstGeom>
          <a:noFill/>
          <a:ln w="9525">
            <a:noFill/>
            <a:miter lim="800000"/>
            <a:headEnd/>
            <a:tailEnd/>
          </a:ln>
          <a:effectLst/>
        </p:spPr>
        <p:txBody>
          <a:bodyPr anchor="ctr"/>
          <a:lstStyle/>
          <a:p>
            <a:r>
              <a:rPr lang="en-US" sz="1600" b="1">
                <a:solidFill>
                  <a:srgbClr val="FFFF00"/>
                </a:solidFill>
                <a:effectLst>
                  <a:outerShdw blurRad="38100" dist="38100" dir="2700000" algn="tl">
                    <a:srgbClr val="000000"/>
                  </a:outerShdw>
                </a:effectLst>
              </a:rPr>
              <a:t>More Examples</a:t>
            </a:r>
            <a:r>
              <a:rPr lang="ar-SA" sz="1600" b="1">
                <a:solidFill>
                  <a:srgbClr val="FFFF00"/>
                </a:solidFill>
                <a:effectLst>
                  <a:outerShdw blurRad="38100" dist="38100" dir="2700000" algn="tl">
                    <a:srgbClr val="000000"/>
                  </a:outerShdw>
                </a:effectLst>
              </a:rPr>
              <a:t>مزيداً من الأمثلة          </a:t>
            </a:r>
            <a:endParaRPr lang="en-US" sz="1600" b="1">
              <a:solidFill>
                <a:srgbClr val="FFFF00"/>
              </a:solidFill>
              <a:effectLst>
                <a:outerShdw blurRad="38100" dist="38100" dir="2700000" algn="tl">
                  <a:srgbClr val="000000"/>
                </a:outerShdw>
              </a:effectLst>
            </a:endParaRPr>
          </a:p>
        </p:txBody>
      </p:sp>
      <p:sp>
        <p:nvSpPr>
          <p:cNvPr id="224310" name="AutoShape 54">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noChangeArrowheads="1"/>
          </p:cNvSpPr>
          <p:nvPr>
            <p:ph type="title"/>
          </p:nvPr>
        </p:nvSpPr>
        <p:spPr/>
        <p:txBody>
          <a:bodyPr/>
          <a:lstStyle/>
          <a:p>
            <a:pPr algn="ctr"/>
            <a:r>
              <a:rPr lang="en-US" sz="3600">
                <a:solidFill>
                  <a:srgbClr val="FFFF00"/>
                </a:solidFill>
              </a:rPr>
              <a:t>Use of Prepositions</a:t>
            </a:r>
            <a:r>
              <a:rPr lang="ar-SA" sz="3600">
                <a:solidFill>
                  <a:srgbClr val="FFFF00"/>
                </a:solidFill>
              </a:rPr>
              <a:t/>
            </a:r>
            <a:br>
              <a:rPr lang="ar-SA" sz="3600">
                <a:solidFill>
                  <a:srgbClr val="FFFF00"/>
                </a:solidFill>
              </a:rPr>
            </a:br>
            <a:r>
              <a:rPr lang="en-US" sz="3600">
                <a:solidFill>
                  <a:srgbClr val="FFFF00"/>
                </a:solidFill>
              </a:rPr>
              <a:t> </a:t>
            </a:r>
            <a:r>
              <a:rPr lang="ar-SA" sz="3600">
                <a:solidFill>
                  <a:srgbClr val="FFFF00"/>
                </a:solidFill>
              </a:rPr>
              <a:t>استخدام حروف الجر</a:t>
            </a:r>
            <a:endParaRPr lang="en-US" sz="3600">
              <a:solidFill>
                <a:srgbClr val="FFFF00"/>
              </a:solidFill>
            </a:endParaRPr>
          </a:p>
        </p:txBody>
      </p:sp>
      <p:graphicFrame>
        <p:nvGraphicFramePr>
          <p:cNvPr id="225287" name="Group 7"/>
          <p:cNvGraphicFramePr>
            <a:graphicFrameLocks noGrp="1"/>
          </p:cNvGraphicFramePr>
          <p:nvPr>
            <p:ph type="tbl" idx="1"/>
          </p:nvPr>
        </p:nvGraphicFramePr>
        <p:xfrm>
          <a:off x="1066800" y="2438400"/>
          <a:ext cx="7543800" cy="3741738"/>
        </p:xfrm>
        <a:graphic>
          <a:graphicData uri="http://schemas.openxmlformats.org/drawingml/2006/table">
            <a:tbl>
              <a:tblPr/>
              <a:tblGrid>
                <a:gridCol w="2514600"/>
                <a:gridCol w="5029200"/>
              </a:tblGrid>
              <a:tr h="4508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Prepositions</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r>
                      <a:b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b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حروف الجر</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Example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مثال</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87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في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medicine is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bottle.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on</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على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knife is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on</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table.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at</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عند، بالقرب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Someone is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at</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door.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6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near</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بالقرب من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Ahmed is sitting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near</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window.</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between</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بين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house is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between</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school and the mosque.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6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opposite</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مقابل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bank is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opposite</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to the post office.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into</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داخل، في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electrician is putting his hand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into</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TV.</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onto</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على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water is spilling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onto</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floor.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225283" name="Group 3"/>
          <p:cNvGrpSpPr>
            <a:grpSpLocks/>
          </p:cNvGrpSpPr>
          <p:nvPr/>
        </p:nvGrpSpPr>
        <p:grpSpPr bwMode="auto">
          <a:xfrm>
            <a:off x="3657600" y="6248400"/>
            <a:ext cx="2514600" cy="381000"/>
            <a:chOff x="2304" y="3936"/>
            <a:chExt cx="1584" cy="240"/>
          </a:xfrm>
        </p:grpSpPr>
        <p:sp>
          <p:nvSpPr>
            <p:cNvPr id="225284" name="AutoShape 4">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25285" name="AutoShape 5">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25286" name="AutoShape 6">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25323" name="Rectangle 43"/>
          <p:cNvSpPr>
            <a:spLocks noChangeArrowheads="1"/>
          </p:cNvSpPr>
          <p:nvPr/>
        </p:nvSpPr>
        <p:spPr bwMode="auto">
          <a:xfrm>
            <a:off x="1066800" y="1828800"/>
            <a:ext cx="7543800" cy="609600"/>
          </a:xfrm>
          <a:prstGeom prst="rect">
            <a:avLst/>
          </a:prstGeom>
          <a:noFill/>
          <a:ln w="9525">
            <a:noFill/>
            <a:miter lim="800000"/>
            <a:headEnd/>
            <a:tailEnd/>
          </a:ln>
          <a:effectLst/>
        </p:spPr>
        <p:txBody>
          <a:bodyPr anchor="ctr"/>
          <a:lstStyle/>
          <a:p>
            <a:r>
              <a:rPr lang="en-US" sz="1600" b="1">
                <a:solidFill>
                  <a:srgbClr val="FFFF00"/>
                </a:solidFill>
                <a:effectLst>
                  <a:outerShdw blurRad="38100" dist="38100" dir="2700000" algn="tl">
                    <a:srgbClr val="000000"/>
                  </a:outerShdw>
                </a:effectLst>
              </a:rPr>
              <a:t>More Examples</a:t>
            </a:r>
            <a:r>
              <a:rPr lang="ar-SA" sz="1600" b="1">
                <a:solidFill>
                  <a:srgbClr val="FFFF00"/>
                </a:solidFill>
                <a:effectLst>
                  <a:outerShdw blurRad="38100" dist="38100" dir="2700000" algn="tl">
                    <a:srgbClr val="000000"/>
                  </a:outerShdw>
                </a:effectLst>
              </a:rPr>
              <a:t>مزيداً من الأمثلة          </a:t>
            </a:r>
            <a:endParaRPr lang="en-US" sz="1600" b="1">
              <a:solidFill>
                <a:srgbClr val="FFFF00"/>
              </a:solidFill>
              <a:effectLst>
                <a:outerShdw blurRad="38100" dist="38100" dir="2700000" algn="tl">
                  <a:srgbClr val="000000"/>
                </a:outerShdw>
              </a:effectLst>
            </a:endParaRPr>
          </a:p>
        </p:txBody>
      </p:sp>
      <p:sp>
        <p:nvSpPr>
          <p:cNvPr id="225324" name="AutoShape 44">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p:txBody>
          <a:bodyPr/>
          <a:lstStyle/>
          <a:p>
            <a:pPr algn="ctr"/>
            <a:r>
              <a:rPr lang="en-US" sz="3600">
                <a:solidFill>
                  <a:srgbClr val="FFFF00"/>
                </a:solidFill>
              </a:rPr>
              <a:t>Use of Prepositions</a:t>
            </a:r>
            <a:r>
              <a:rPr lang="ar-SA" sz="3600">
                <a:solidFill>
                  <a:srgbClr val="FFFF00"/>
                </a:solidFill>
              </a:rPr>
              <a:t/>
            </a:r>
            <a:br>
              <a:rPr lang="ar-SA" sz="3600">
                <a:solidFill>
                  <a:srgbClr val="FFFF00"/>
                </a:solidFill>
              </a:rPr>
            </a:br>
            <a:r>
              <a:rPr lang="en-US" sz="3600">
                <a:solidFill>
                  <a:srgbClr val="FFFF00"/>
                </a:solidFill>
              </a:rPr>
              <a:t> </a:t>
            </a:r>
            <a:r>
              <a:rPr lang="ar-SA" sz="3600">
                <a:solidFill>
                  <a:srgbClr val="FFFF00"/>
                </a:solidFill>
              </a:rPr>
              <a:t>استخدام حروف الجر</a:t>
            </a:r>
            <a:endParaRPr lang="en-US" sz="3600">
              <a:solidFill>
                <a:srgbClr val="FFFF00"/>
              </a:solidFill>
            </a:endParaRPr>
          </a:p>
        </p:txBody>
      </p:sp>
      <p:graphicFrame>
        <p:nvGraphicFramePr>
          <p:cNvPr id="226352" name="Group 48"/>
          <p:cNvGraphicFramePr>
            <a:graphicFrameLocks noGrp="1"/>
          </p:cNvGraphicFramePr>
          <p:nvPr>
            <p:ph type="tbl" idx="1"/>
          </p:nvPr>
        </p:nvGraphicFramePr>
        <p:xfrm>
          <a:off x="1066800" y="2438400"/>
          <a:ext cx="7543800" cy="3381375"/>
        </p:xfrm>
        <a:graphic>
          <a:graphicData uri="http://schemas.openxmlformats.org/drawingml/2006/table">
            <a:tbl>
              <a:tblPr/>
              <a:tblGrid>
                <a:gridCol w="2514600"/>
                <a:gridCol w="5029200"/>
              </a:tblGrid>
              <a:tr h="4508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Prepositions</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r>
                      <a:b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b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حروف الجر</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Example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مثال</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87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round</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r>
                        <a:rPr kumimoji="0" lang="ar-SA"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حول</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car is going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round</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tree.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 front of</a:t>
                      </a:r>
                      <a:r>
                        <a:rPr kumimoji="0" lang="ar-SA"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أمام</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child is sitting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 front of</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TV.</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behind</a:t>
                      </a:r>
                      <a:r>
                        <a:rPr kumimoji="0" lang="ar-SA"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خلف، وراء</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headmaster is sitting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behind</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pupils.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6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on top of</a:t>
                      </a:r>
                      <a:r>
                        <a:rPr kumimoji="0" lang="ar-SA"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فوق، على</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sweets are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on top of</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table.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02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at the side of</a:t>
                      </a:r>
                      <a:r>
                        <a:rPr kumimoji="0" lang="ar-SA"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بجانب </a:t>
                      </a:r>
                      <a:endPar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garage is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at the side of</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house.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6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along</a:t>
                      </a:r>
                      <a:r>
                        <a:rPr kumimoji="0" lang="ar-SA"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على طول</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man is walking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along</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street.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next to</a:t>
                      </a:r>
                      <a:r>
                        <a:rPr kumimoji="0" lang="ar-SA"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بجوار</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bank is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next to</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baker’s.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226354" name="Group 50"/>
          <p:cNvGrpSpPr>
            <a:grpSpLocks/>
          </p:cNvGrpSpPr>
          <p:nvPr/>
        </p:nvGrpSpPr>
        <p:grpSpPr bwMode="auto">
          <a:xfrm>
            <a:off x="3657600" y="6248400"/>
            <a:ext cx="1905000" cy="381000"/>
            <a:chOff x="2304" y="3936"/>
            <a:chExt cx="1200" cy="240"/>
          </a:xfrm>
        </p:grpSpPr>
        <p:sp>
          <p:nvSpPr>
            <p:cNvPr id="226308" name="AutoShape 4">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26310" name="AutoShape 6">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26344" name="Rectangle 40"/>
          <p:cNvSpPr>
            <a:spLocks noChangeArrowheads="1"/>
          </p:cNvSpPr>
          <p:nvPr/>
        </p:nvSpPr>
        <p:spPr bwMode="auto">
          <a:xfrm>
            <a:off x="1066800" y="1828800"/>
            <a:ext cx="7543800" cy="609600"/>
          </a:xfrm>
          <a:prstGeom prst="rect">
            <a:avLst/>
          </a:prstGeom>
          <a:noFill/>
          <a:ln w="9525">
            <a:noFill/>
            <a:miter lim="800000"/>
            <a:headEnd/>
            <a:tailEnd/>
          </a:ln>
          <a:effectLst/>
        </p:spPr>
        <p:txBody>
          <a:bodyPr anchor="ctr"/>
          <a:lstStyle/>
          <a:p>
            <a:r>
              <a:rPr lang="en-US" sz="1600" b="1">
                <a:solidFill>
                  <a:srgbClr val="FFFF00"/>
                </a:solidFill>
                <a:effectLst>
                  <a:outerShdw blurRad="38100" dist="38100" dir="2700000" algn="tl">
                    <a:srgbClr val="000000"/>
                  </a:outerShdw>
                </a:effectLst>
              </a:rPr>
              <a:t>More Examples</a:t>
            </a:r>
            <a:r>
              <a:rPr lang="ar-SA" sz="1600" b="1">
                <a:solidFill>
                  <a:srgbClr val="FFFF00"/>
                </a:solidFill>
                <a:effectLst>
                  <a:outerShdw blurRad="38100" dist="38100" dir="2700000" algn="tl">
                    <a:srgbClr val="000000"/>
                  </a:outerShdw>
                </a:effectLst>
              </a:rPr>
              <a:t>مزيداً من الأمثلة          </a:t>
            </a:r>
            <a:endParaRPr lang="en-US" sz="1600" b="1">
              <a:solidFill>
                <a:srgbClr val="FFFF00"/>
              </a:solidFill>
              <a:effectLst>
                <a:outerShdw blurRad="38100" dist="38100" dir="2700000" algn="tl">
                  <a:srgbClr val="000000"/>
                </a:outerShdw>
              </a:effectLst>
            </a:endParaRPr>
          </a:p>
        </p:txBody>
      </p:sp>
      <p:sp>
        <p:nvSpPr>
          <p:cNvPr id="226355" name="AutoShape 51">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ChangeArrowheads="1"/>
          </p:cNvSpPr>
          <p:nvPr>
            <p:ph type="title"/>
          </p:nvPr>
        </p:nvSpPr>
        <p:spPr/>
        <p:txBody>
          <a:bodyPr/>
          <a:lstStyle/>
          <a:p>
            <a:pPr algn="ctr"/>
            <a:r>
              <a:rPr lang="en-US" sz="3600">
                <a:solidFill>
                  <a:srgbClr val="FFFF00"/>
                </a:solidFill>
              </a:rPr>
              <a:t>Question-Tags</a:t>
            </a:r>
            <a:r>
              <a:rPr lang="ar-SA" sz="3600">
                <a:solidFill>
                  <a:srgbClr val="FFFF00"/>
                </a:solidFill>
              </a:rPr>
              <a:t/>
            </a:r>
            <a:br>
              <a:rPr lang="ar-SA" sz="3600">
                <a:solidFill>
                  <a:srgbClr val="FFFF00"/>
                </a:solidFill>
              </a:rPr>
            </a:br>
            <a:r>
              <a:rPr lang="en-US" sz="3600">
                <a:solidFill>
                  <a:srgbClr val="FFFF00"/>
                </a:solidFill>
              </a:rPr>
              <a:t> </a:t>
            </a:r>
            <a:r>
              <a:rPr lang="ar-SA" sz="3600">
                <a:solidFill>
                  <a:srgbClr val="FFFF00"/>
                </a:solidFill>
              </a:rPr>
              <a:t>الأسئلة المذيلة</a:t>
            </a:r>
            <a:endParaRPr lang="en-US"/>
          </a:p>
        </p:txBody>
      </p:sp>
      <p:sp>
        <p:nvSpPr>
          <p:cNvPr id="227331" name="Rectangle 3"/>
          <p:cNvSpPr>
            <a:spLocks noGrp="1" noChangeArrowheads="1"/>
          </p:cNvSpPr>
          <p:nvPr>
            <p:ph type="body" sz="half" idx="1"/>
          </p:nvPr>
        </p:nvSpPr>
        <p:spPr>
          <a:xfrm>
            <a:off x="1143000" y="2133600"/>
            <a:ext cx="7696200" cy="3810000"/>
          </a:xfrm>
        </p:spPr>
        <p:txBody>
          <a:bodyPr/>
          <a:lstStyle/>
          <a:p>
            <a:pPr marL="0" indent="0" algn="r">
              <a:buFontTx/>
              <a:buNone/>
            </a:pPr>
            <a:r>
              <a:rPr lang="ar-SA" sz="2000" b="1"/>
              <a:t>هذا النوع من الأسئلة يطلق عليها الأسئلة المذيلة وهي تعادل ”أليس كذلك؟“ باللغة العربية.  وهو عبارة عن سؤال مختصر يتبع جملة خبرية تسبقه وهذا السؤال عادة ما يخالف هذه الجملة من حيث الإثبات أو  ألنفي.  فإذا كانت الجملة التي تسبقه مثبتة يكون هذا السؤال في النفي و إذا كانت منفية يكون السؤال مثبتاً.</a:t>
            </a:r>
          </a:p>
          <a:p>
            <a:pPr marL="0" indent="0" algn="r">
              <a:buFontTx/>
              <a:buNone/>
            </a:pPr>
            <a:r>
              <a:rPr lang="ar-SA" sz="2000" b="1"/>
              <a:t>* أما جواب هذا السؤال فيتبع الجملة من حيث الإثبات أو النفي أي يخالف السؤال.</a:t>
            </a:r>
          </a:p>
          <a:p>
            <a:pPr marL="0" indent="0" algn="r">
              <a:buFontTx/>
              <a:buNone/>
            </a:pPr>
            <a:r>
              <a:rPr lang="ar-SA" sz="2000" b="1"/>
              <a:t>* هذا النوع من الأسئلة متداول كثيراً عند التحدث باللغة الإنجليزية إلا أنه يقل استخدامه في الإنجليزية المكتوبة. </a:t>
            </a:r>
          </a:p>
          <a:p>
            <a:pPr marL="0" indent="0" algn="r">
              <a:buFontTx/>
              <a:buNone/>
            </a:pPr>
            <a:endParaRPr lang="ar-SA" sz="2800" b="1"/>
          </a:p>
          <a:p>
            <a:pPr marL="0" indent="0">
              <a:buFontTx/>
              <a:buNone/>
            </a:pPr>
            <a:endParaRPr lang="ar-SA" sz="1600" b="1">
              <a:effectLst/>
            </a:endParaRPr>
          </a:p>
          <a:p>
            <a:pPr marL="0" indent="0">
              <a:buFontTx/>
              <a:buNone/>
            </a:pPr>
            <a:endParaRPr lang="ar-SA" sz="1600" b="1">
              <a:effectLst/>
            </a:endParaRPr>
          </a:p>
        </p:txBody>
      </p:sp>
      <p:sp>
        <p:nvSpPr>
          <p:cNvPr id="227333" name="AutoShape 5">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27334" name="AutoShape 6">
            <a:hlinkClick r:id="" action="ppaction://hlinkshowjump?jump=nextslide" highlightClick="1"/>
          </p:cNvPr>
          <p:cNvSpPr>
            <a:spLocks noChangeArrowheads="1"/>
          </p:cNvSpPr>
          <p:nvPr/>
        </p:nvSpPr>
        <p:spPr bwMode="auto">
          <a:xfrm>
            <a:off x="5715000" y="6248400"/>
            <a:ext cx="457200" cy="38100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27336" name="AutoShape 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69" name="Rectangle 17"/>
          <p:cNvSpPr>
            <a:spLocks noGrp="1" noChangeArrowheads="1"/>
          </p:cNvSpPr>
          <p:nvPr>
            <p:ph type="title"/>
          </p:nvPr>
        </p:nvSpPr>
        <p:spPr>
          <a:noFill/>
          <a:ln/>
        </p:spPr>
        <p:txBody>
          <a:bodyPr/>
          <a:lstStyle/>
          <a:p>
            <a:pPr algn="ctr"/>
            <a:r>
              <a:rPr lang="en-US" sz="3600">
                <a:solidFill>
                  <a:srgbClr val="FFFF00"/>
                </a:solidFill>
              </a:rPr>
              <a:t>Question-Tags</a:t>
            </a:r>
            <a:r>
              <a:rPr lang="ar-SA" sz="3600">
                <a:solidFill>
                  <a:srgbClr val="FFFF00"/>
                </a:solidFill>
              </a:rPr>
              <a:t/>
            </a:r>
            <a:br>
              <a:rPr lang="ar-SA" sz="3600">
                <a:solidFill>
                  <a:srgbClr val="FFFF00"/>
                </a:solidFill>
              </a:rPr>
            </a:br>
            <a:r>
              <a:rPr lang="en-US" sz="3600">
                <a:solidFill>
                  <a:srgbClr val="FFFF00"/>
                </a:solidFill>
              </a:rPr>
              <a:t> </a:t>
            </a:r>
            <a:r>
              <a:rPr lang="ar-SA" sz="3600">
                <a:solidFill>
                  <a:srgbClr val="FFFF00"/>
                </a:solidFill>
              </a:rPr>
              <a:t>الأسئلة المذيلة</a:t>
            </a:r>
            <a:endParaRPr lang="en-US" sz="3600">
              <a:solidFill>
                <a:srgbClr val="FFFF00"/>
              </a:solidFill>
            </a:endParaRPr>
          </a:p>
        </p:txBody>
      </p:sp>
      <p:sp>
        <p:nvSpPr>
          <p:cNvPr id="228355" name="Rectangle 3"/>
          <p:cNvSpPr>
            <a:spLocks noGrp="1" noChangeArrowheads="1"/>
          </p:cNvSpPr>
          <p:nvPr>
            <p:ph type="body" sz="half" idx="1"/>
          </p:nvPr>
        </p:nvSpPr>
        <p:spPr>
          <a:xfrm>
            <a:off x="1143000" y="2743200"/>
            <a:ext cx="7696200" cy="3352800"/>
          </a:xfrm>
        </p:spPr>
        <p:txBody>
          <a:bodyPr/>
          <a:lstStyle/>
          <a:p>
            <a:pPr marL="533400" indent="-533400" algn="r">
              <a:buFontTx/>
              <a:buNone/>
            </a:pPr>
            <a:r>
              <a:rPr lang="ar-SA" sz="1600">
                <a:effectLst/>
              </a:rPr>
              <a:t>انظر هذا السؤال و الإجابة عليه:</a:t>
            </a:r>
          </a:p>
          <a:p>
            <a:pPr marL="533400" indent="-533400">
              <a:buFontTx/>
              <a:buNone/>
            </a:pPr>
            <a:r>
              <a:rPr lang="en-US" sz="1600">
                <a:effectLst/>
              </a:rPr>
              <a:t>* </a:t>
            </a:r>
            <a:r>
              <a:rPr lang="en-US" sz="1600" b="1">
                <a:solidFill>
                  <a:srgbClr val="CC3300"/>
                </a:solidFill>
                <a:effectLst/>
              </a:rPr>
              <a:t>There’s a supermarket near here, isn’t there?</a:t>
            </a:r>
          </a:p>
          <a:p>
            <a:pPr marL="533400" indent="-533400">
              <a:buFontTx/>
              <a:buNone/>
            </a:pPr>
            <a:r>
              <a:rPr lang="en-US" sz="1600" b="1">
                <a:solidFill>
                  <a:srgbClr val="FFFF00"/>
                </a:solidFill>
                <a:effectLst/>
              </a:rPr>
              <a:t>   Yes , there is.</a:t>
            </a:r>
          </a:p>
          <a:p>
            <a:pPr marL="533400" indent="-533400" algn="r">
              <a:buFontTx/>
              <a:buNone/>
            </a:pPr>
            <a:r>
              <a:rPr lang="ar-SA" sz="1600">
                <a:effectLst/>
              </a:rPr>
              <a:t>*الجملة التي تقدمت هذا السؤال جملة مثبتة لذا جاء السؤال عليها (التذييل) منفياً.  أما الجواب فيكون بالإثبات              .</a:t>
            </a:r>
          </a:p>
          <a:p>
            <a:pPr marL="533400" indent="-533400" algn="r">
              <a:buFontTx/>
              <a:buNone/>
            </a:pPr>
            <a:r>
              <a:rPr lang="ar-SA" sz="1600">
                <a:effectLst/>
              </a:rPr>
              <a:t>* ولكي نكون سؤالاً من هذا النوع نقدم الفعل المساعد ثم نضع             بعده وذلك للنفي.</a:t>
            </a:r>
          </a:p>
          <a:p>
            <a:pPr marL="533400" indent="-533400" algn="r">
              <a:buFontTx/>
              <a:buNone/>
            </a:pPr>
            <a:endParaRPr lang="ar-SA" sz="1600">
              <a:effectLst/>
            </a:endParaRPr>
          </a:p>
          <a:p>
            <a:pPr marL="533400" indent="-533400" algn="r">
              <a:buFontTx/>
              <a:buNone/>
            </a:pPr>
            <a:r>
              <a:rPr lang="ar-SA" sz="1600">
                <a:effectLst/>
              </a:rPr>
              <a:t>و الآن انظر المثال التالي:</a:t>
            </a:r>
          </a:p>
          <a:p>
            <a:pPr marL="533400" indent="-533400">
              <a:buFontTx/>
              <a:buNone/>
            </a:pPr>
            <a:r>
              <a:rPr lang="en-US" sz="1600">
                <a:effectLst/>
              </a:rPr>
              <a:t>* </a:t>
            </a:r>
            <a:r>
              <a:rPr lang="en-US" sz="1600" b="1">
                <a:solidFill>
                  <a:srgbClr val="CC3300"/>
                </a:solidFill>
                <a:effectLst/>
              </a:rPr>
              <a:t>You come from the United States, don’t you?</a:t>
            </a:r>
          </a:p>
          <a:p>
            <a:pPr marL="533400" indent="-533400">
              <a:buFontTx/>
              <a:buNone/>
            </a:pPr>
            <a:r>
              <a:rPr lang="en-US" sz="1600" b="1">
                <a:solidFill>
                  <a:srgbClr val="FFFF00"/>
                </a:solidFill>
                <a:effectLst/>
              </a:rPr>
              <a:t>   Yes, I do.</a:t>
            </a:r>
          </a:p>
          <a:p>
            <a:pPr marL="533400" indent="-533400" algn="r">
              <a:buFontTx/>
              <a:buNone/>
            </a:pPr>
            <a:r>
              <a:rPr lang="ar-SA" sz="1600">
                <a:effectLst/>
              </a:rPr>
              <a:t>*في هذا المثال تم تذييل السؤال باستخدام            وذلك لعدم وجود فعل مساعد.</a:t>
            </a:r>
            <a:endParaRPr lang="en-US" sz="1600">
              <a:effectLst/>
            </a:endParaRPr>
          </a:p>
        </p:txBody>
      </p:sp>
      <p:sp>
        <p:nvSpPr>
          <p:cNvPr id="228356" name="Text Box 4"/>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ar-SA">
              <a:solidFill>
                <a:srgbClr val="000066"/>
              </a:solidFill>
            </a:endParaRPr>
          </a:p>
        </p:txBody>
      </p:sp>
      <p:grpSp>
        <p:nvGrpSpPr>
          <p:cNvPr id="228357" name="Group 5"/>
          <p:cNvGrpSpPr>
            <a:grpSpLocks/>
          </p:cNvGrpSpPr>
          <p:nvPr/>
        </p:nvGrpSpPr>
        <p:grpSpPr bwMode="auto">
          <a:xfrm>
            <a:off x="3657600" y="6248400"/>
            <a:ext cx="2514600" cy="381000"/>
            <a:chOff x="2304" y="3936"/>
            <a:chExt cx="1584" cy="240"/>
          </a:xfrm>
        </p:grpSpPr>
        <p:sp>
          <p:nvSpPr>
            <p:cNvPr id="228358" name="AutoShape 6">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28359" name="AutoShape 7">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28360" name="AutoShape 8">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28361" name="Text Box 9"/>
          <p:cNvSpPr txBox="1">
            <a:spLocks noChangeArrowheads="1"/>
          </p:cNvSpPr>
          <p:nvPr/>
        </p:nvSpPr>
        <p:spPr bwMode="auto">
          <a:xfrm>
            <a:off x="4572000" y="5715000"/>
            <a:ext cx="269875" cy="244475"/>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1600">
                <a:solidFill>
                  <a:srgbClr val="CC3300"/>
                </a:solidFill>
              </a:rPr>
              <a:t>do</a:t>
            </a:r>
          </a:p>
        </p:txBody>
      </p:sp>
      <p:sp>
        <p:nvSpPr>
          <p:cNvPr id="228362" name="Text Box 10"/>
          <p:cNvSpPr txBox="1">
            <a:spLocks noChangeArrowheads="1"/>
          </p:cNvSpPr>
          <p:nvPr/>
        </p:nvSpPr>
        <p:spPr bwMode="auto">
          <a:xfrm>
            <a:off x="6400800" y="3962400"/>
            <a:ext cx="360363" cy="244475"/>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1600">
                <a:solidFill>
                  <a:srgbClr val="CC3300"/>
                </a:solidFill>
              </a:rPr>
              <a:t>Yes</a:t>
            </a:r>
          </a:p>
        </p:txBody>
      </p:sp>
      <p:sp>
        <p:nvSpPr>
          <p:cNvPr id="228363" name="Text Box 11"/>
          <p:cNvSpPr txBox="1">
            <a:spLocks noChangeArrowheads="1"/>
          </p:cNvSpPr>
          <p:nvPr/>
        </p:nvSpPr>
        <p:spPr bwMode="auto">
          <a:xfrm>
            <a:off x="2971800" y="4267200"/>
            <a:ext cx="338138" cy="244475"/>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1600">
                <a:solidFill>
                  <a:srgbClr val="CC3300"/>
                </a:solidFill>
              </a:rPr>
              <a:t>not</a:t>
            </a:r>
          </a:p>
        </p:txBody>
      </p:sp>
      <p:sp>
        <p:nvSpPr>
          <p:cNvPr id="228365" name="AutoShape 13"/>
          <p:cNvSpPr>
            <a:spLocks noChangeArrowheads="1"/>
          </p:cNvSpPr>
          <p:nvPr/>
        </p:nvSpPr>
        <p:spPr bwMode="auto">
          <a:xfrm>
            <a:off x="2590800" y="2057400"/>
            <a:ext cx="5105400" cy="6096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Questions that we expect the answer “Yes”</a:t>
            </a:r>
          </a:p>
          <a:p>
            <a:r>
              <a:rPr lang="ar-SA" b="1">
                <a:solidFill>
                  <a:schemeClr val="bg1"/>
                </a:solidFill>
              </a:rPr>
              <a:t>أسئلة نتوقع الإجابة عليها بـ“نعم“</a:t>
            </a:r>
            <a:endParaRPr lang="en-US" b="1">
              <a:solidFill>
                <a:srgbClr val="000066"/>
              </a:solidFill>
            </a:endParaRPr>
          </a:p>
        </p:txBody>
      </p:sp>
      <p:sp>
        <p:nvSpPr>
          <p:cNvPr id="228370" name="AutoShape 1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88" name="Rectangle 12"/>
          <p:cNvSpPr>
            <a:spLocks noGrp="1" noChangeArrowheads="1"/>
          </p:cNvSpPr>
          <p:nvPr>
            <p:ph type="title"/>
          </p:nvPr>
        </p:nvSpPr>
        <p:spPr>
          <a:noFill/>
          <a:ln/>
        </p:spPr>
        <p:txBody>
          <a:bodyPr/>
          <a:lstStyle/>
          <a:p>
            <a:pPr algn="ctr"/>
            <a:r>
              <a:rPr lang="en-US" sz="3600">
                <a:solidFill>
                  <a:srgbClr val="FFFF00"/>
                </a:solidFill>
              </a:rPr>
              <a:t>Question-Tags</a:t>
            </a:r>
            <a:r>
              <a:rPr lang="ar-SA" sz="3600">
                <a:solidFill>
                  <a:srgbClr val="FFFF00"/>
                </a:solidFill>
              </a:rPr>
              <a:t/>
            </a:r>
            <a:br>
              <a:rPr lang="ar-SA" sz="3600">
                <a:solidFill>
                  <a:srgbClr val="FFFF00"/>
                </a:solidFill>
              </a:rPr>
            </a:br>
            <a:r>
              <a:rPr lang="en-US" sz="3600">
                <a:solidFill>
                  <a:srgbClr val="FFFF00"/>
                </a:solidFill>
              </a:rPr>
              <a:t> </a:t>
            </a:r>
            <a:r>
              <a:rPr lang="ar-SA" sz="3600">
                <a:solidFill>
                  <a:srgbClr val="FFFF00"/>
                </a:solidFill>
              </a:rPr>
              <a:t>الأسئلة المذيلة</a:t>
            </a:r>
            <a:endParaRPr lang="en-US" sz="3600">
              <a:solidFill>
                <a:srgbClr val="FFFF00"/>
              </a:solidFill>
            </a:endParaRPr>
          </a:p>
        </p:txBody>
      </p:sp>
      <p:sp>
        <p:nvSpPr>
          <p:cNvPr id="229378" name="Rectangle 2"/>
          <p:cNvSpPr>
            <a:spLocks noGrp="1" noChangeArrowheads="1"/>
          </p:cNvSpPr>
          <p:nvPr>
            <p:ph type="body" sz="half" idx="1"/>
          </p:nvPr>
        </p:nvSpPr>
        <p:spPr>
          <a:xfrm>
            <a:off x="1143000" y="2743200"/>
            <a:ext cx="7696200" cy="3352800"/>
          </a:xfrm>
        </p:spPr>
        <p:txBody>
          <a:bodyPr/>
          <a:lstStyle/>
          <a:p>
            <a:pPr marL="533400" indent="-533400">
              <a:lnSpc>
                <a:spcPct val="90000"/>
              </a:lnSpc>
              <a:buFontTx/>
              <a:buNone/>
            </a:pPr>
            <a:r>
              <a:rPr lang="en-US" sz="1600">
                <a:effectLst/>
              </a:rPr>
              <a:t>1) </a:t>
            </a:r>
            <a:r>
              <a:rPr lang="en-US" sz="1600" b="1">
                <a:solidFill>
                  <a:srgbClr val="CC3300"/>
                </a:solidFill>
                <a:effectLst/>
              </a:rPr>
              <a:t>You don’t come from Saudi Arabia, do you?</a:t>
            </a:r>
          </a:p>
          <a:p>
            <a:pPr marL="533400" indent="-533400">
              <a:lnSpc>
                <a:spcPct val="90000"/>
              </a:lnSpc>
              <a:buFontTx/>
              <a:buNone/>
            </a:pPr>
            <a:r>
              <a:rPr lang="en-US" sz="1600" b="1">
                <a:solidFill>
                  <a:srgbClr val="FFFF00"/>
                </a:solidFill>
                <a:effectLst/>
              </a:rPr>
              <a:t>    No, I don’t.</a:t>
            </a:r>
          </a:p>
          <a:p>
            <a:pPr marL="533400" indent="-533400">
              <a:lnSpc>
                <a:spcPct val="90000"/>
              </a:lnSpc>
              <a:buFontTx/>
              <a:buNone/>
            </a:pPr>
            <a:r>
              <a:rPr lang="en-US" sz="1600">
                <a:effectLst/>
              </a:rPr>
              <a:t>2) </a:t>
            </a:r>
            <a:r>
              <a:rPr lang="en-US" sz="1600" b="1">
                <a:solidFill>
                  <a:srgbClr val="CC3300"/>
                </a:solidFill>
                <a:effectLst/>
              </a:rPr>
              <a:t>It doesn’t take long time be car, does it?</a:t>
            </a:r>
          </a:p>
          <a:p>
            <a:pPr marL="533400" indent="-533400">
              <a:lnSpc>
                <a:spcPct val="90000"/>
              </a:lnSpc>
              <a:buFontTx/>
              <a:buNone/>
            </a:pPr>
            <a:r>
              <a:rPr lang="en-US" sz="1600" b="1">
                <a:solidFill>
                  <a:srgbClr val="FFFF00"/>
                </a:solidFill>
                <a:effectLst/>
              </a:rPr>
              <a:t>    No, it doesn’t.</a:t>
            </a:r>
          </a:p>
          <a:p>
            <a:pPr marL="533400" indent="-533400">
              <a:lnSpc>
                <a:spcPct val="90000"/>
              </a:lnSpc>
              <a:buFontTx/>
              <a:buNone/>
            </a:pPr>
            <a:endParaRPr lang="en-US" sz="1600" b="1">
              <a:solidFill>
                <a:srgbClr val="FFFF00"/>
              </a:solidFill>
              <a:effectLst/>
            </a:endParaRPr>
          </a:p>
          <a:p>
            <a:pPr marL="533400" indent="-533400" algn="r">
              <a:lnSpc>
                <a:spcPct val="90000"/>
              </a:lnSpc>
              <a:buFontTx/>
              <a:buNone/>
            </a:pPr>
            <a:r>
              <a:rPr lang="ar-SA" sz="1600">
                <a:effectLst/>
              </a:rPr>
              <a:t>*لاحظ هنا أن السؤال في زمن المضارع البسيط لذا استخدمنا                    كفعل مساعد.</a:t>
            </a:r>
          </a:p>
          <a:p>
            <a:pPr marL="533400" indent="-533400">
              <a:lnSpc>
                <a:spcPct val="90000"/>
              </a:lnSpc>
              <a:buFontTx/>
              <a:buNone/>
            </a:pPr>
            <a:endParaRPr lang="en-US" sz="1600">
              <a:effectLst/>
            </a:endParaRPr>
          </a:p>
          <a:p>
            <a:pPr marL="533400" indent="-533400">
              <a:lnSpc>
                <a:spcPct val="90000"/>
              </a:lnSpc>
              <a:buFontTx/>
              <a:buNone/>
            </a:pPr>
            <a:r>
              <a:rPr lang="ar-SA" sz="1600">
                <a:effectLst/>
              </a:rPr>
              <a:t>3</a:t>
            </a:r>
            <a:r>
              <a:rPr lang="en-US" sz="1600">
                <a:effectLst/>
              </a:rPr>
              <a:t>) </a:t>
            </a:r>
            <a:r>
              <a:rPr lang="en-US" sz="1600" b="1">
                <a:solidFill>
                  <a:srgbClr val="CC3300"/>
                </a:solidFill>
                <a:effectLst/>
              </a:rPr>
              <a:t>You didn’t travel last year, did you?</a:t>
            </a:r>
          </a:p>
          <a:p>
            <a:pPr marL="533400" indent="-533400">
              <a:lnSpc>
                <a:spcPct val="90000"/>
              </a:lnSpc>
              <a:buFontTx/>
              <a:buNone/>
            </a:pPr>
            <a:r>
              <a:rPr lang="en-US" sz="1600" b="1">
                <a:solidFill>
                  <a:srgbClr val="FFFF00"/>
                </a:solidFill>
                <a:effectLst/>
              </a:rPr>
              <a:t>    No, I didn’t.</a:t>
            </a:r>
          </a:p>
          <a:p>
            <a:pPr marL="533400" indent="-533400">
              <a:lnSpc>
                <a:spcPct val="90000"/>
              </a:lnSpc>
              <a:buFontTx/>
              <a:buNone/>
            </a:pPr>
            <a:endParaRPr lang="en-US" sz="1600" b="1">
              <a:solidFill>
                <a:srgbClr val="FFFF00"/>
              </a:solidFill>
              <a:effectLst/>
            </a:endParaRPr>
          </a:p>
          <a:p>
            <a:pPr marL="533400" indent="-533400" algn="r">
              <a:lnSpc>
                <a:spcPct val="90000"/>
              </a:lnSpc>
              <a:buFontTx/>
              <a:buNone/>
            </a:pPr>
            <a:r>
              <a:rPr lang="ar-SA" sz="1600">
                <a:effectLst/>
              </a:rPr>
              <a:t>*لاحظ هنا أن السؤال في زمن الماضي البسيط لذا استخدمنا                    كفعل مساعد.</a:t>
            </a:r>
          </a:p>
          <a:p>
            <a:pPr marL="533400" indent="-533400" algn="r">
              <a:lnSpc>
                <a:spcPct val="90000"/>
              </a:lnSpc>
              <a:buFontTx/>
              <a:buNone/>
            </a:pPr>
            <a:endParaRPr lang="ar-SA" sz="1600">
              <a:effectLst/>
            </a:endParaRPr>
          </a:p>
          <a:p>
            <a:pPr marL="533400" indent="-533400" algn="r">
              <a:lnSpc>
                <a:spcPct val="90000"/>
              </a:lnSpc>
              <a:buFontTx/>
              <a:buNone/>
            </a:pPr>
            <a:endParaRPr lang="ar-SA" sz="1600">
              <a:effectLst/>
            </a:endParaRPr>
          </a:p>
          <a:p>
            <a:pPr marL="533400" indent="-533400" algn="r">
              <a:lnSpc>
                <a:spcPct val="90000"/>
              </a:lnSpc>
              <a:buFontTx/>
              <a:buNone/>
            </a:pPr>
            <a:endParaRPr lang="ar-SA" sz="1600">
              <a:effectLst/>
            </a:endParaRPr>
          </a:p>
          <a:p>
            <a:pPr marL="533400" indent="-533400" algn="r">
              <a:lnSpc>
                <a:spcPct val="90000"/>
              </a:lnSpc>
              <a:buFontTx/>
              <a:buNone/>
            </a:pPr>
            <a:endParaRPr lang="ar-SA" sz="1600">
              <a:effectLst/>
            </a:endParaRPr>
          </a:p>
          <a:p>
            <a:pPr marL="533400" indent="-533400" algn="r">
              <a:lnSpc>
                <a:spcPct val="90000"/>
              </a:lnSpc>
              <a:buFontTx/>
              <a:buNone/>
            </a:pPr>
            <a:endParaRPr lang="ar-SA" sz="1600">
              <a:effectLst/>
            </a:endParaRPr>
          </a:p>
        </p:txBody>
      </p:sp>
      <p:sp>
        <p:nvSpPr>
          <p:cNvPr id="229379" name="Text Box 3"/>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ar-SA">
              <a:solidFill>
                <a:srgbClr val="000066"/>
              </a:solidFill>
            </a:endParaRPr>
          </a:p>
        </p:txBody>
      </p:sp>
      <p:sp>
        <p:nvSpPr>
          <p:cNvPr id="229381" name="AutoShape 5">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29383" name="AutoShape 7">
            <a:hlinkClick r:id="" action="ppaction://hlinkshowjump?jump=previousslide" highlightClick="1"/>
          </p:cNvPr>
          <p:cNvSpPr>
            <a:spLocks noChangeArrowheads="1"/>
          </p:cNvSpPr>
          <p:nvPr/>
        </p:nvSpPr>
        <p:spPr bwMode="auto">
          <a:xfrm>
            <a:off x="3657600" y="6248400"/>
            <a:ext cx="457200" cy="38100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sp>
        <p:nvSpPr>
          <p:cNvPr id="229384" name="Text Box 8"/>
          <p:cNvSpPr txBox="1">
            <a:spLocks noChangeArrowheads="1"/>
          </p:cNvSpPr>
          <p:nvPr/>
        </p:nvSpPr>
        <p:spPr bwMode="auto">
          <a:xfrm>
            <a:off x="2971800" y="5486400"/>
            <a:ext cx="352425" cy="274638"/>
          </a:xfrm>
          <a:prstGeom prst="rect">
            <a:avLst/>
          </a:prstGeom>
          <a:solidFill>
            <a:schemeClr val="tx1"/>
          </a:solidFill>
          <a:ln w="9525" algn="ctr">
            <a:noFill/>
            <a:miter lim="800000"/>
            <a:headEnd/>
            <a:tailEnd/>
          </a:ln>
          <a:effectLst/>
        </p:spPr>
        <p:txBody>
          <a:bodyPr wrap="none" lIns="0" tIns="0" rIns="45720" bIns="0">
            <a:spAutoFit/>
          </a:bodyPr>
          <a:lstStyle/>
          <a:p>
            <a:pPr algn="l"/>
            <a:r>
              <a:rPr lang="en-US">
                <a:solidFill>
                  <a:srgbClr val="CC3300"/>
                </a:solidFill>
              </a:rPr>
              <a:t>did</a:t>
            </a:r>
          </a:p>
        </p:txBody>
      </p:sp>
      <p:sp>
        <p:nvSpPr>
          <p:cNvPr id="229386" name="Text Box 10"/>
          <p:cNvSpPr txBox="1">
            <a:spLocks noChangeArrowheads="1"/>
          </p:cNvSpPr>
          <p:nvPr/>
        </p:nvSpPr>
        <p:spPr bwMode="auto">
          <a:xfrm>
            <a:off x="2667000" y="4114800"/>
            <a:ext cx="857250" cy="274638"/>
          </a:xfrm>
          <a:prstGeom prst="rect">
            <a:avLst/>
          </a:prstGeom>
          <a:solidFill>
            <a:schemeClr val="tx1"/>
          </a:solidFill>
          <a:ln w="9525" algn="ctr">
            <a:noFill/>
            <a:miter lim="800000"/>
            <a:headEnd/>
            <a:tailEnd/>
          </a:ln>
          <a:effectLst/>
        </p:spPr>
        <p:txBody>
          <a:bodyPr wrap="none" lIns="0" tIns="0" rIns="45720" bIns="0">
            <a:spAutoFit/>
          </a:bodyPr>
          <a:lstStyle/>
          <a:p>
            <a:pPr algn="l"/>
            <a:r>
              <a:rPr lang="en-US">
                <a:solidFill>
                  <a:srgbClr val="CC3300"/>
                </a:solidFill>
              </a:rPr>
              <a:t>do/does</a:t>
            </a:r>
          </a:p>
        </p:txBody>
      </p:sp>
      <p:sp>
        <p:nvSpPr>
          <p:cNvPr id="229387" name="AutoShape 11"/>
          <p:cNvSpPr>
            <a:spLocks noChangeArrowheads="1"/>
          </p:cNvSpPr>
          <p:nvPr/>
        </p:nvSpPr>
        <p:spPr bwMode="auto">
          <a:xfrm>
            <a:off x="2590800" y="2057400"/>
            <a:ext cx="5105400" cy="6096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Questions that we expect the answer “No”</a:t>
            </a:r>
          </a:p>
          <a:p>
            <a:r>
              <a:rPr lang="ar-SA" b="1">
                <a:solidFill>
                  <a:schemeClr val="bg1"/>
                </a:solidFill>
              </a:rPr>
              <a:t>أسئلة نتوقع الإجابة عليها بـ“لا“</a:t>
            </a:r>
            <a:endParaRPr lang="en-US" b="1">
              <a:solidFill>
                <a:srgbClr val="000066"/>
              </a:solidFill>
            </a:endParaRPr>
          </a:p>
        </p:txBody>
      </p:sp>
      <p:sp>
        <p:nvSpPr>
          <p:cNvPr id="229389" name="AutoShape 13">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ChangeArrowheads="1"/>
          </p:cNvSpPr>
          <p:nvPr>
            <p:ph type="title"/>
          </p:nvPr>
        </p:nvSpPr>
        <p:spPr/>
        <p:txBody>
          <a:bodyPr/>
          <a:lstStyle/>
          <a:p>
            <a:pPr algn="ctr"/>
            <a:r>
              <a:rPr lang="en-US" sz="3600">
                <a:solidFill>
                  <a:srgbClr val="FFFF00"/>
                </a:solidFill>
              </a:rPr>
              <a:t>Conditional “if”</a:t>
            </a:r>
            <a:r>
              <a:rPr lang="ar-SA" sz="3600">
                <a:solidFill>
                  <a:srgbClr val="FFFF00"/>
                </a:solidFill>
              </a:rPr>
              <a:t/>
            </a:r>
            <a:br>
              <a:rPr lang="ar-SA" sz="3600">
                <a:solidFill>
                  <a:srgbClr val="FFFF00"/>
                </a:solidFill>
              </a:rPr>
            </a:br>
            <a:r>
              <a:rPr lang="ar-SA" sz="3600">
                <a:solidFill>
                  <a:srgbClr val="FFFF00"/>
                </a:solidFill>
              </a:rPr>
              <a:t>”لو“ الشرطية</a:t>
            </a:r>
            <a:endParaRPr lang="en-US" sz="3600"/>
          </a:p>
        </p:txBody>
      </p:sp>
      <p:sp>
        <p:nvSpPr>
          <p:cNvPr id="230403" name="Rectangle 3"/>
          <p:cNvSpPr>
            <a:spLocks noGrp="1" noChangeArrowheads="1"/>
          </p:cNvSpPr>
          <p:nvPr>
            <p:ph type="body" sz="half" idx="1"/>
          </p:nvPr>
        </p:nvSpPr>
        <p:spPr>
          <a:xfrm>
            <a:off x="1143000" y="2895600"/>
            <a:ext cx="7696200" cy="1447800"/>
          </a:xfrm>
        </p:spPr>
        <p:txBody>
          <a:bodyPr/>
          <a:lstStyle/>
          <a:p>
            <a:pPr algn="r">
              <a:lnSpc>
                <a:spcPct val="90000"/>
              </a:lnSpc>
              <a:buFontTx/>
              <a:buNone/>
            </a:pPr>
            <a:r>
              <a:rPr lang="ar-SA" sz="1800" u="sng"/>
              <a:t>هذا الحدث ممكن وقوعه.</a:t>
            </a:r>
            <a:endParaRPr lang="en-US" sz="1800" u="sng"/>
          </a:p>
          <a:p>
            <a:pPr>
              <a:lnSpc>
                <a:spcPct val="90000"/>
              </a:lnSpc>
              <a:buFontTx/>
              <a:buNone/>
            </a:pPr>
            <a:r>
              <a:rPr lang="en-US" sz="1800"/>
              <a:t>If it </a:t>
            </a:r>
            <a:r>
              <a:rPr lang="en-US" sz="1800">
                <a:solidFill>
                  <a:srgbClr val="CC3300"/>
                </a:solidFill>
              </a:rPr>
              <a:t>rains</a:t>
            </a:r>
            <a:r>
              <a:rPr lang="en-US" sz="1800"/>
              <a:t> tomorrow, I </a:t>
            </a:r>
            <a:r>
              <a:rPr lang="en-US" sz="1800">
                <a:solidFill>
                  <a:srgbClr val="FFFF00"/>
                </a:solidFill>
              </a:rPr>
              <a:t>will stay</a:t>
            </a:r>
            <a:r>
              <a:rPr lang="en-US" sz="1800"/>
              <a:t> at home. </a:t>
            </a:r>
            <a:r>
              <a:rPr lang="ar-SA" sz="1800"/>
              <a:t>(إن تمطر غداً ، سأبقى في البيت)</a:t>
            </a:r>
          </a:p>
          <a:p>
            <a:pPr algn="r">
              <a:lnSpc>
                <a:spcPct val="90000"/>
              </a:lnSpc>
              <a:buFontTx/>
              <a:buNone/>
            </a:pPr>
            <a:endParaRPr lang="ar-SA" sz="1800"/>
          </a:p>
          <a:p>
            <a:pPr>
              <a:lnSpc>
                <a:spcPct val="90000"/>
              </a:lnSpc>
              <a:buFontTx/>
              <a:buNone/>
            </a:pPr>
            <a:r>
              <a:rPr lang="en-US" sz="1800"/>
              <a:t>If you </a:t>
            </a:r>
            <a:r>
              <a:rPr lang="en-US" sz="1800">
                <a:solidFill>
                  <a:srgbClr val="CC3300"/>
                </a:solidFill>
              </a:rPr>
              <a:t>eat</a:t>
            </a:r>
            <a:r>
              <a:rPr lang="en-US" sz="1800"/>
              <a:t> too much, you </a:t>
            </a:r>
            <a:r>
              <a:rPr lang="en-US" sz="1800">
                <a:solidFill>
                  <a:srgbClr val="FFFF00"/>
                </a:solidFill>
              </a:rPr>
              <a:t>will become</a:t>
            </a:r>
            <a:r>
              <a:rPr lang="en-US" sz="1800"/>
              <a:t> fat.</a:t>
            </a:r>
            <a:r>
              <a:rPr lang="ar-SA" sz="1800"/>
              <a:t>  مثال:                                   </a:t>
            </a:r>
          </a:p>
        </p:txBody>
      </p:sp>
      <p:sp>
        <p:nvSpPr>
          <p:cNvPr id="230410" name="AutoShape 10">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30411" name="AutoShape 11">
            <a:hlinkClick r:id="" action="ppaction://hlinkshowjump?jump=nextslide" highlightClick="1"/>
          </p:cNvPr>
          <p:cNvSpPr>
            <a:spLocks noChangeArrowheads="1"/>
          </p:cNvSpPr>
          <p:nvPr/>
        </p:nvSpPr>
        <p:spPr bwMode="auto">
          <a:xfrm>
            <a:off x="5715000" y="6248400"/>
            <a:ext cx="457200" cy="38100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grpSp>
        <p:nvGrpSpPr>
          <p:cNvPr id="230431" name="Group 31"/>
          <p:cNvGrpSpPr>
            <a:grpSpLocks/>
          </p:cNvGrpSpPr>
          <p:nvPr/>
        </p:nvGrpSpPr>
        <p:grpSpPr bwMode="auto">
          <a:xfrm>
            <a:off x="1752600" y="2209800"/>
            <a:ext cx="6365875" cy="396875"/>
            <a:chOff x="1104" y="1248"/>
            <a:chExt cx="4010" cy="250"/>
          </a:xfrm>
        </p:grpSpPr>
        <p:grpSp>
          <p:nvGrpSpPr>
            <p:cNvPr id="230425" name="Group 25"/>
            <p:cNvGrpSpPr>
              <a:grpSpLocks/>
            </p:cNvGrpSpPr>
            <p:nvPr/>
          </p:nvGrpSpPr>
          <p:grpSpPr bwMode="auto">
            <a:xfrm>
              <a:off x="1104" y="1248"/>
              <a:ext cx="4010" cy="250"/>
              <a:chOff x="960" y="1248"/>
              <a:chExt cx="4010" cy="250"/>
            </a:xfrm>
          </p:grpSpPr>
          <p:sp>
            <p:nvSpPr>
              <p:cNvPr id="230405" name="Text Box 5"/>
              <p:cNvSpPr txBox="1">
                <a:spLocks noChangeArrowheads="1"/>
              </p:cNvSpPr>
              <p:nvPr/>
            </p:nvSpPr>
            <p:spPr bwMode="auto">
              <a:xfrm>
                <a:off x="1584" y="1248"/>
                <a:ext cx="3386" cy="250"/>
              </a:xfrm>
              <a:prstGeom prst="rect">
                <a:avLst/>
              </a:prstGeom>
              <a:solidFill>
                <a:schemeClr val="tx1"/>
              </a:solidFill>
              <a:ln w="9525" algn="ctr">
                <a:noFill/>
                <a:miter lim="800000"/>
                <a:headEnd/>
                <a:tailEnd/>
              </a:ln>
              <a:effectLst/>
            </p:spPr>
            <p:txBody>
              <a:bodyPr wrap="none">
                <a:spAutoFit/>
              </a:bodyPr>
              <a:lstStyle/>
              <a:p>
                <a:pPr algn="l"/>
                <a:r>
                  <a:rPr lang="en-US" sz="2000">
                    <a:solidFill>
                      <a:srgbClr val="CC3300"/>
                    </a:solidFill>
                  </a:rPr>
                  <a:t> if +</a:t>
                </a:r>
                <a:r>
                  <a:rPr lang="ar-SA" sz="2000">
                    <a:solidFill>
                      <a:srgbClr val="CC3300"/>
                    </a:solidFill>
                  </a:rPr>
                  <a:t>  </a:t>
                </a:r>
                <a:r>
                  <a:rPr lang="en-US" sz="2000">
                    <a:solidFill>
                      <a:srgbClr val="CC3300"/>
                    </a:solidFill>
                  </a:rPr>
                  <a:t> present </a:t>
                </a:r>
                <a:r>
                  <a:rPr lang="ar-SA" sz="2000">
                    <a:solidFill>
                      <a:srgbClr val="CC3300"/>
                    </a:solidFill>
                  </a:rPr>
                  <a:t>مضارع</a:t>
                </a:r>
                <a:r>
                  <a:rPr lang="en-US" sz="2000">
                    <a:solidFill>
                      <a:srgbClr val="CC3300"/>
                    </a:solidFill>
                  </a:rPr>
                  <a:t> </a:t>
                </a:r>
                <a:r>
                  <a:rPr lang="ar-SA" sz="2000">
                    <a:solidFill>
                      <a:srgbClr val="CC3300"/>
                    </a:solidFill>
                  </a:rPr>
                  <a:t>             </a:t>
                </a:r>
                <a:r>
                  <a:rPr lang="en-US" sz="2000">
                    <a:solidFill>
                      <a:srgbClr val="CC3300"/>
                    </a:solidFill>
                  </a:rPr>
                  <a:t>will</a:t>
                </a:r>
                <a:r>
                  <a:rPr lang="ar-SA" sz="2000">
                    <a:solidFill>
                      <a:srgbClr val="CC3300"/>
                    </a:solidFill>
                  </a:rPr>
                  <a:t>تصريف أول + </a:t>
                </a:r>
                <a:endParaRPr lang="en-US" sz="2000">
                  <a:solidFill>
                    <a:srgbClr val="CC3300"/>
                  </a:solidFill>
                </a:endParaRPr>
              </a:p>
            </p:txBody>
          </p:sp>
          <p:sp>
            <p:nvSpPr>
              <p:cNvPr id="230424" name="Text Box 24"/>
              <p:cNvSpPr txBox="1">
                <a:spLocks noChangeArrowheads="1"/>
              </p:cNvSpPr>
              <p:nvPr/>
            </p:nvSpPr>
            <p:spPr bwMode="auto">
              <a:xfrm>
                <a:off x="960" y="1248"/>
                <a:ext cx="364" cy="250"/>
              </a:xfrm>
              <a:prstGeom prst="rect">
                <a:avLst/>
              </a:prstGeom>
              <a:solidFill>
                <a:schemeClr val="tx1"/>
              </a:solidFill>
              <a:ln w="9525" algn="ctr">
                <a:noFill/>
                <a:miter lim="800000"/>
                <a:headEnd/>
                <a:tailEnd/>
              </a:ln>
              <a:effectLst/>
            </p:spPr>
            <p:txBody>
              <a:bodyPr wrap="none">
                <a:spAutoFit/>
              </a:bodyPr>
              <a:lstStyle/>
              <a:p>
                <a:pPr algn="l"/>
                <a:r>
                  <a:rPr lang="en-US" sz="2000">
                    <a:solidFill>
                      <a:srgbClr val="CC3300"/>
                    </a:solidFill>
                  </a:rPr>
                  <a:t> </a:t>
                </a:r>
                <a:r>
                  <a:rPr lang="ar-SA" sz="2000">
                    <a:solidFill>
                      <a:srgbClr val="CC3300"/>
                    </a:solidFill>
                  </a:rPr>
                  <a:t>1</a:t>
                </a:r>
                <a:r>
                  <a:rPr lang="en-US" sz="2000">
                    <a:solidFill>
                      <a:srgbClr val="CC3300"/>
                    </a:solidFill>
                  </a:rPr>
                  <a:t>)</a:t>
                </a:r>
                <a:r>
                  <a:rPr lang="ar-SA" sz="2000">
                    <a:solidFill>
                      <a:srgbClr val="CC3300"/>
                    </a:solidFill>
                  </a:rPr>
                  <a:t> </a:t>
                </a:r>
                <a:endParaRPr lang="en-US" sz="2000">
                  <a:solidFill>
                    <a:srgbClr val="CC3300"/>
                  </a:solidFill>
                </a:endParaRPr>
              </a:p>
            </p:txBody>
          </p:sp>
        </p:grpSp>
        <p:sp>
          <p:nvSpPr>
            <p:cNvPr id="230422" name="Line 22"/>
            <p:cNvSpPr>
              <a:spLocks noChangeShapeType="1"/>
            </p:cNvSpPr>
            <p:nvPr/>
          </p:nvSpPr>
          <p:spPr bwMode="auto">
            <a:xfrm>
              <a:off x="3264" y="1392"/>
              <a:ext cx="576" cy="0"/>
            </a:xfrm>
            <a:prstGeom prst="line">
              <a:avLst/>
            </a:prstGeom>
            <a:noFill/>
            <a:ln w="25400">
              <a:solidFill>
                <a:srgbClr val="993300"/>
              </a:solidFill>
              <a:round/>
              <a:headEnd/>
              <a:tailEnd type="triangle" w="med" len="med"/>
            </a:ln>
            <a:effectLst/>
          </p:spPr>
          <p:txBody>
            <a:bodyPr wrap="none" anchor="ctr"/>
            <a:lstStyle/>
            <a:p>
              <a:endParaRPr lang="ar-SA"/>
            </a:p>
          </p:txBody>
        </p:sp>
      </p:grpSp>
      <p:sp>
        <p:nvSpPr>
          <p:cNvPr id="230439" name="AutoShape 39">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ChangeArrowheads="1"/>
          </p:cNvSpPr>
          <p:nvPr>
            <p:ph type="title"/>
          </p:nvPr>
        </p:nvSpPr>
        <p:spPr/>
        <p:txBody>
          <a:bodyPr/>
          <a:lstStyle/>
          <a:p>
            <a:pPr algn="ctr"/>
            <a:r>
              <a:rPr lang="en-US" sz="3600">
                <a:solidFill>
                  <a:srgbClr val="FFFF00"/>
                </a:solidFill>
              </a:rPr>
              <a:t>Conditional “if”</a:t>
            </a:r>
            <a:r>
              <a:rPr lang="ar-SA" sz="3600">
                <a:solidFill>
                  <a:srgbClr val="FFFF00"/>
                </a:solidFill>
              </a:rPr>
              <a:t/>
            </a:r>
            <a:br>
              <a:rPr lang="ar-SA" sz="3600">
                <a:solidFill>
                  <a:srgbClr val="FFFF00"/>
                </a:solidFill>
              </a:rPr>
            </a:br>
            <a:r>
              <a:rPr lang="ar-SA" sz="3600">
                <a:solidFill>
                  <a:srgbClr val="FFFF00"/>
                </a:solidFill>
              </a:rPr>
              <a:t>”لو“ الشرطية</a:t>
            </a:r>
            <a:endParaRPr lang="en-US" sz="3600"/>
          </a:p>
        </p:txBody>
      </p:sp>
      <p:grpSp>
        <p:nvGrpSpPr>
          <p:cNvPr id="231431" name="Group 7"/>
          <p:cNvGrpSpPr>
            <a:grpSpLocks/>
          </p:cNvGrpSpPr>
          <p:nvPr/>
        </p:nvGrpSpPr>
        <p:grpSpPr bwMode="auto">
          <a:xfrm>
            <a:off x="3657600" y="6248400"/>
            <a:ext cx="2514600" cy="381000"/>
            <a:chOff x="2304" y="3936"/>
            <a:chExt cx="1584" cy="240"/>
          </a:xfrm>
        </p:grpSpPr>
        <p:sp>
          <p:nvSpPr>
            <p:cNvPr id="231432" name="AutoShape 8">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31433" name="AutoShape 9">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31434" name="AutoShape 10">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grpSp>
        <p:nvGrpSpPr>
          <p:cNvPr id="231440" name="Group 16"/>
          <p:cNvGrpSpPr>
            <a:grpSpLocks/>
          </p:cNvGrpSpPr>
          <p:nvPr/>
        </p:nvGrpSpPr>
        <p:grpSpPr bwMode="auto">
          <a:xfrm>
            <a:off x="1752600" y="2057400"/>
            <a:ext cx="6623050" cy="396875"/>
            <a:chOff x="1104" y="1248"/>
            <a:chExt cx="4172" cy="250"/>
          </a:xfrm>
        </p:grpSpPr>
        <p:grpSp>
          <p:nvGrpSpPr>
            <p:cNvPr id="231441" name="Group 17"/>
            <p:cNvGrpSpPr>
              <a:grpSpLocks/>
            </p:cNvGrpSpPr>
            <p:nvPr/>
          </p:nvGrpSpPr>
          <p:grpSpPr bwMode="auto">
            <a:xfrm>
              <a:off x="1104" y="1248"/>
              <a:ext cx="4172" cy="250"/>
              <a:chOff x="960" y="1248"/>
              <a:chExt cx="4172" cy="250"/>
            </a:xfrm>
          </p:grpSpPr>
          <p:sp>
            <p:nvSpPr>
              <p:cNvPr id="231442" name="Text Box 18"/>
              <p:cNvSpPr txBox="1">
                <a:spLocks noChangeArrowheads="1"/>
              </p:cNvSpPr>
              <p:nvPr/>
            </p:nvSpPr>
            <p:spPr bwMode="auto">
              <a:xfrm>
                <a:off x="1584" y="1248"/>
                <a:ext cx="3548" cy="250"/>
              </a:xfrm>
              <a:prstGeom prst="rect">
                <a:avLst/>
              </a:prstGeom>
              <a:solidFill>
                <a:schemeClr val="tx1"/>
              </a:solidFill>
              <a:ln w="9525" algn="ctr">
                <a:noFill/>
                <a:miter lim="800000"/>
                <a:headEnd/>
                <a:tailEnd/>
              </a:ln>
              <a:effectLst/>
            </p:spPr>
            <p:txBody>
              <a:bodyPr wrap="none">
                <a:spAutoFit/>
              </a:bodyPr>
              <a:lstStyle/>
              <a:p>
                <a:pPr algn="l"/>
                <a:r>
                  <a:rPr lang="en-US" sz="2000">
                    <a:solidFill>
                      <a:srgbClr val="CC3300"/>
                    </a:solidFill>
                  </a:rPr>
                  <a:t> if +</a:t>
                </a:r>
                <a:r>
                  <a:rPr lang="ar-SA" sz="2000">
                    <a:solidFill>
                      <a:srgbClr val="CC3300"/>
                    </a:solidFill>
                  </a:rPr>
                  <a:t>  </a:t>
                </a:r>
                <a:r>
                  <a:rPr lang="en-US" sz="2000">
                    <a:solidFill>
                      <a:srgbClr val="CC3300"/>
                    </a:solidFill>
                  </a:rPr>
                  <a:t> past </a:t>
                </a:r>
                <a:r>
                  <a:rPr lang="ar-SA" sz="2000">
                    <a:solidFill>
                      <a:srgbClr val="CC3300"/>
                    </a:solidFill>
                  </a:rPr>
                  <a:t>  ماضي  </a:t>
                </a:r>
                <a:r>
                  <a:rPr lang="en-US" sz="2000">
                    <a:solidFill>
                      <a:srgbClr val="CC3300"/>
                    </a:solidFill>
                  </a:rPr>
                  <a:t> </a:t>
                </a:r>
                <a:r>
                  <a:rPr lang="ar-SA" sz="2000">
                    <a:solidFill>
                      <a:srgbClr val="CC3300"/>
                    </a:solidFill>
                  </a:rPr>
                  <a:t>             </a:t>
                </a:r>
                <a:r>
                  <a:rPr lang="en-US" sz="2000">
                    <a:solidFill>
                      <a:srgbClr val="CC3300"/>
                    </a:solidFill>
                  </a:rPr>
                  <a:t>would</a:t>
                </a:r>
                <a:r>
                  <a:rPr lang="ar-SA" sz="2000">
                    <a:solidFill>
                      <a:srgbClr val="CC3300"/>
                    </a:solidFill>
                  </a:rPr>
                  <a:t>تصريف أول + </a:t>
                </a:r>
                <a:endParaRPr lang="en-US" sz="2000">
                  <a:solidFill>
                    <a:srgbClr val="CC3300"/>
                  </a:solidFill>
                </a:endParaRPr>
              </a:p>
            </p:txBody>
          </p:sp>
          <p:sp>
            <p:nvSpPr>
              <p:cNvPr id="231443" name="Text Box 19"/>
              <p:cNvSpPr txBox="1">
                <a:spLocks noChangeArrowheads="1"/>
              </p:cNvSpPr>
              <p:nvPr/>
            </p:nvSpPr>
            <p:spPr bwMode="auto">
              <a:xfrm>
                <a:off x="960" y="1248"/>
                <a:ext cx="364" cy="250"/>
              </a:xfrm>
              <a:prstGeom prst="rect">
                <a:avLst/>
              </a:prstGeom>
              <a:solidFill>
                <a:schemeClr val="tx1"/>
              </a:solidFill>
              <a:ln w="9525" algn="ctr">
                <a:noFill/>
                <a:miter lim="800000"/>
                <a:headEnd/>
                <a:tailEnd/>
              </a:ln>
              <a:effectLst/>
            </p:spPr>
            <p:txBody>
              <a:bodyPr wrap="none">
                <a:spAutoFit/>
              </a:bodyPr>
              <a:lstStyle/>
              <a:p>
                <a:pPr algn="l"/>
                <a:r>
                  <a:rPr lang="en-US" sz="2000">
                    <a:solidFill>
                      <a:srgbClr val="CC3300"/>
                    </a:solidFill>
                  </a:rPr>
                  <a:t> 2)</a:t>
                </a:r>
                <a:r>
                  <a:rPr lang="ar-SA" sz="2000">
                    <a:solidFill>
                      <a:srgbClr val="CC3300"/>
                    </a:solidFill>
                  </a:rPr>
                  <a:t> </a:t>
                </a:r>
                <a:endParaRPr lang="en-US" sz="2000">
                  <a:solidFill>
                    <a:srgbClr val="CC3300"/>
                  </a:solidFill>
                </a:endParaRPr>
              </a:p>
            </p:txBody>
          </p:sp>
        </p:grpSp>
        <p:sp>
          <p:nvSpPr>
            <p:cNvPr id="231444" name="Line 20"/>
            <p:cNvSpPr>
              <a:spLocks noChangeShapeType="1"/>
            </p:cNvSpPr>
            <p:nvPr/>
          </p:nvSpPr>
          <p:spPr bwMode="auto">
            <a:xfrm>
              <a:off x="3264" y="1392"/>
              <a:ext cx="576" cy="0"/>
            </a:xfrm>
            <a:prstGeom prst="line">
              <a:avLst/>
            </a:prstGeom>
            <a:noFill/>
            <a:ln w="25400">
              <a:solidFill>
                <a:srgbClr val="993300"/>
              </a:solidFill>
              <a:round/>
              <a:headEnd/>
              <a:tailEnd type="triangle" w="med" len="med"/>
            </a:ln>
            <a:effectLst/>
          </p:spPr>
          <p:txBody>
            <a:bodyPr wrap="none" anchor="ctr"/>
            <a:lstStyle/>
            <a:p>
              <a:endParaRPr lang="ar-SA"/>
            </a:p>
          </p:txBody>
        </p:sp>
      </p:grpSp>
      <p:sp>
        <p:nvSpPr>
          <p:cNvPr id="231445" name="Rectangle 21"/>
          <p:cNvSpPr>
            <a:spLocks noChangeArrowheads="1"/>
          </p:cNvSpPr>
          <p:nvPr/>
        </p:nvSpPr>
        <p:spPr bwMode="auto">
          <a:xfrm>
            <a:off x="1066800" y="2590800"/>
            <a:ext cx="7696200" cy="1447800"/>
          </a:xfrm>
          <a:prstGeom prst="rect">
            <a:avLst/>
          </a:prstGeom>
          <a:noFill/>
          <a:ln w="9525">
            <a:noFill/>
            <a:miter lim="800000"/>
            <a:headEnd/>
            <a:tailEnd/>
          </a:ln>
          <a:effectLst/>
        </p:spPr>
        <p:txBody>
          <a:bodyPr/>
          <a:lstStyle/>
          <a:p>
            <a:pPr marL="342900" indent="-342900" algn="r">
              <a:spcBef>
                <a:spcPct val="20000"/>
              </a:spcBef>
              <a:buClr>
                <a:schemeClr val="hlink"/>
              </a:buClr>
              <a:buSzPct val="70000"/>
            </a:pPr>
            <a:r>
              <a:rPr lang="ar-SA" sz="2800" u="sng">
                <a:effectLst>
                  <a:outerShdw blurRad="38100" dist="38100" dir="2700000" algn="tl">
                    <a:srgbClr val="000000"/>
                  </a:outerShdw>
                </a:effectLst>
              </a:rPr>
              <a:t>هذا الحدث غير ممكن أو مستحيل وقوعه.</a:t>
            </a:r>
            <a:endParaRPr lang="en-US" sz="2800" u="sng">
              <a:effectLst>
                <a:outerShdw blurRad="38100" dist="38100" dir="2700000" algn="tl">
                  <a:srgbClr val="000000"/>
                </a:outerShdw>
              </a:effectLst>
            </a:endParaRPr>
          </a:p>
          <a:p>
            <a:pPr marL="342900" indent="-342900" algn="l">
              <a:lnSpc>
                <a:spcPct val="90000"/>
              </a:lnSpc>
              <a:spcBef>
                <a:spcPct val="20000"/>
              </a:spcBef>
              <a:buClr>
                <a:schemeClr val="hlink"/>
              </a:buClr>
              <a:buSzPct val="70000"/>
            </a:pPr>
            <a:endParaRPr lang="en-US">
              <a:effectLst>
                <a:outerShdw blurRad="38100" dist="38100" dir="2700000" algn="tl">
                  <a:srgbClr val="000000"/>
                </a:outerShdw>
              </a:effectLst>
            </a:endParaRPr>
          </a:p>
          <a:p>
            <a:pPr marL="342900" indent="-342900" algn="l">
              <a:lnSpc>
                <a:spcPct val="90000"/>
              </a:lnSpc>
              <a:spcBef>
                <a:spcPct val="20000"/>
              </a:spcBef>
              <a:buClr>
                <a:schemeClr val="hlink"/>
              </a:buClr>
              <a:buSzPct val="70000"/>
            </a:pPr>
            <a:r>
              <a:rPr lang="en-US">
                <a:effectLst>
                  <a:outerShdw blurRad="38100" dist="38100" dir="2700000" algn="tl">
                    <a:srgbClr val="000000"/>
                  </a:outerShdw>
                </a:effectLst>
              </a:rPr>
              <a:t>If Shakespeare </a:t>
            </a:r>
            <a:r>
              <a:rPr lang="en-US">
                <a:solidFill>
                  <a:srgbClr val="CC3300"/>
                </a:solidFill>
                <a:effectLst>
                  <a:outerShdw blurRad="38100" dist="38100" dir="2700000" algn="tl">
                    <a:srgbClr val="000000"/>
                  </a:outerShdw>
                </a:effectLst>
              </a:rPr>
              <a:t>lived</a:t>
            </a:r>
            <a:r>
              <a:rPr lang="en-US">
                <a:effectLst>
                  <a:outerShdw blurRad="38100" dist="38100" dir="2700000" algn="tl">
                    <a:srgbClr val="000000"/>
                  </a:outerShdw>
                </a:effectLst>
              </a:rPr>
              <a:t> today, he </a:t>
            </a:r>
            <a:r>
              <a:rPr lang="en-US">
                <a:solidFill>
                  <a:srgbClr val="FFFF00"/>
                </a:solidFill>
                <a:effectLst>
                  <a:outerShdw blurRad="38100" dist="38100" dir="2700000" algn="tl">
                    <a:srgbClr val="000000"/>
                  </a:outerShdw>
                </a:effectLst>
              </a:rPr>
              <a:t>would use</a:t>
            </a:r>
            <a:r>
              <a:rPr lang="en-US">
                <a:effectLst>
                  <a:outerShdw blurRad="38100" dist="38100" dir="2700000" algn="tl">
                    <a:srgbClr val="000000"/>
                  </a:outerShdw>
                </a:effectLst>
              </a:rPr>
              <a:t> different English. </a:t>
            </a:r>
            <a:endParaRPr lang="ar-SA">
              <a:effectLst>
                <a:outerShdw blurRad="38100" dist="38100" dir="2700000" algn="tl">
                  <a:srgbClr val="000000"/>
                </a:outerShdw>
              </a:effectLst>
            </a:endParaRPr>
          </a:p>
          <a:p>
            <a:pPr marL="342900" indent="-342900" algn="r">
              <a:lnSpc>
                <a:spcPct val="90000"/>
              </a:lnSpc>
              <a:spcBef>
                <a:spcPct val="20000"/>
              </a:spcBef>
              <a:buClr>
                <a:schemeClr val="hlink"/>
              </a:buClr>
              <a:buSzPct val="70000"/>
            </a:pPr>
            <a:r>
              <a:rPr lang="ar-SA" sz="1600">
                <a:effectLst>
                  <a:outerShdw blurRad="38100" dist="38100" dir="2700000" algn="tl">
                    <a:srgbClr val="000000"/>
                  </a:outerShdw>
                </a:effectLst>
              </a:rPr>
              <a:t>لاحظ أن شكسبير مستحيل أن يكون حياً اليوم. لاحظ أيضاً أننا استخدمنا الفعل الماضي البسيط مع جملة      لكنه لا يدل على الماضي. </a:t>
            </a:r>
          </a:p>
          <a:p>
            <a:pPr marL="342900" indent="-342900" algn="r">
              <a:lnSpc>
                <a:spcPct val="90000"/>
              </a:lnSpc>
              <a:spcBef>
                <a:spcPct val="20000"/>
              </a:spcBef>
              <a:buClr>
                <a:schemeClr val="hlink"/>
              </a:buClr>
              <a:buSzPct val="70000"/>
            </a:pPr>
            <a:r>
              <a:rPr lang="ar-SA" sz="1600">
                <a:effectLst>
                  <a:outerShdw blurRad="38100" dist="38100" dir="2700000" algn="tl">
                    <a:srgbClr val="000000"/>
                  </a:outerShdw>
                </a:effectLst>
              </a:rPr>
              <a:t>و استخدمنا (المصدر +              ) في الجزء الثاني من الجملة وهذه هي القاعدة:</a:t>
            </a:r>
          </a:p>
          <a:p>
            <a:pPr marL="342900" indent="-342900" algn="r">
              <a:lnSpc>
                <a:spcPct val="90000"/>
              </a:lnSpc>
              <a:spcBef>
                <a:spcPct val="20000"/>
              </a:spcBef>
              <a:buClr>
                <a:schemeClr val="hlink"/>
              </a:buClr>
              <a:buSzPct val="70000"/>
            </a:pPr>
            <a:endParaRPr lang="ar-SA" sz="1600">
              <a:effectLst>
                <a:outerShdw blurRad="38100" dist="38100" dir="2700000" algn="tl">
                  <a:srgbClr val="000000"/>
                </a:outerShdw>
              </a:effectLst>
            </a:endParaRPr>
          </a:p>
          <a:p>
            <a:pPr marL="342900" indent="-342900" algn="r">
              <a:lnSpc>
                <a:spcPct val="90000"/>
              </a:lnSpc>
              <a:spcBef>
                <a:spcPct val="20000"/>
              </a:spcBef>
              <a:buClr>
                <a:schemeClr val="hlink"/>
              </a:buClr>
              <a:buSzPct val="70000"/>
            </a:pPr>
            <a:endParaRPr lang="ar-SA" sz="1600">
              <a:effectLst>
                <a:outerShdw blurRad="38100" dist="38100" dir="2700000" algn="tl">
                  <a:srgbClr val="000000"/>
                </a:outerShdw>
              </a:effectLst>
            </a:endParaRPr>
          </a:p>
          <a:p>
            <a:pPr marL="342900" indent="-342900" algn="r">
              <a:lnSpc>
                <a:spcPct val="90000"/>
              </a:lnSpc>
              <a:spcBef>
                <a:spcPct val="20000"/>
              </a:spcBef>
              <a:buClr>
                <a:schemeClr val="hlink"/>
              </a:buClr>
              <a:buSzPct val="70000"/>
            </a:pPr>
            <a:endParaRPr lang="ar-SA" sz="1600">
              <a:effectLst>
                <a:outerShdw blurRad="38100" dist="38100" dir="2700000" algn="tl">
                  <a:srgbClr val="000000"/>
                </a:outerShdw>
              </a:effectLst>
            </a:endParaRPr>
          </a:p>
          <a:p>
            <a:pPr marL="342900" indent="-342900" algn="r">
              <a:lnSpc>
                <a:spcPct val="90000"/>
              </a:lnSpc>
              <a:spcBef>
                <a:spcPct val="20000"/>
              </a:spcBef>
              <a:buClr>
                <a:schemeClr val="hlink"/>
              </a:buClr>
              <a:buSzPct val="70000"/>
            </a:pPr>
            <a:r>
              <a:rPr lang="ar-SA" sz="1600">
                <a:effectLst>
                  <a:outerShdw blurRad="38100" dist="38100" dir="2700000" algn="tl">
                    <a:srgbClr val="000000"/>
                  </a:outerShdw>
                </a:effectLst>
              </a:rPr>
              <a:t>لاحظ أيضاً أن         تتحول إلى          في هذه القاعدة و لا نستطيع استخدام        حتى لو كان الفاعل مفرداً.</a:t>
            </a:r>
          </a:p>
          <a:p>
            <a:pPr marL="342900" indent="-342900" algn="l">
              <a:lnSpc>
                <a:spcPct val="90000"/>
              </a:lnSpc>
              <a:spcBef>
                <a:spcPct val="20000"/>
              </a:spcBef>
              <a:buClr>
                <a:schemeClr val="hlink"/>
              </a:buClr>
              <a:buSzPct val="70000"/>
            </a:pPr>
            <a:r>
              <a:rPr lang="en-US">
                <a:effectLst>
                  <a:outerShdw blurRad="38100" dist="38100" dir="2700000" algn="tl">
                    <a:srgbClr val="000000"/>
                  </a:outerShdw>
                </a:effectLst>
              </a:rPr>
              <a:t>If I </a:t>
            </a:r>
            <a:r>
              <a:rPr lang="en-US">
                <a:solidFill>
                  <a:srgbClr val="CC3300"/>
                </a:solidFill>
                <a:effectLst>
                  <a:outerShdw blurRad="38100" dist="38100" dir="2700000" algn="tl">
                    <a:srgbClr val="000000"/>
                  </a:outerShdw>
                </a:effectLst>
              </a:rPr>
              <a:t>were</a:t>
            </a:r>
            <a:r>
              <a:rPr lang="en-US">
                <a:effectLst>
                  <a:outerShdw blurRad="38100" dist="38100" dir="2700000" algn="tl">
                    <a:srgbClr val="000000"/>
                  </a:outerShdw>
                </a:effectLst>
              </a:rPr>
              <a:t> you, I </a:t>
            </a:r>
            <a:r>
              <a:rPr lang="en-US">
                <a:solidFill>
                  <a:srgbClr val="FFFF00"/>
                </a:solidFill>
                <a:effectLst>
                  <a:outerShdw blurRad="38100" dist="38100" dir="2700000" algn="tl">
                    <a:srgbClr val="000000"/>
                  </a:outerShdw>
                </a:effectLst>
              </a:rPr>
              <a:t>would buy</a:t>
            </a:r>
            <a:r>
              <a:rPr lang="en-US">
                <a:effectLst>
                  <a:outerShdw blurRad="38100" dist="38100" dir="2700000" algn="tl">
                    <a:srgbClr val="000000"/>
                  </a:outerShdw>
                </a:effectLst>
              </a:rPr>
              <a:t> a new car. </a:t>
            </a:r>
            <a:r>
              <a:rPr lang="ar-SA">
                <a:effectLst>
                  <a:outerShdw blurRad="38100" dist="38100" dir="2700000" algn="tl">
                    <a:srgbClr val="000000"/>
                  </a:outerShdw>
                </a:effectLst>
              </a:rPr>
              <a:t>مثال:                                            </a:t>
            </a:r>
            <a:r>
              <a:rPr lang="en-US">
                <a:effectLst>
                  <a:outerShdw blurRad="38100" dist="38100" dir="2700000" algn="tl">
                    <a:srgbClr val="000000"/>
                  </a:outerShdw>
                </a:effectLst>
              </a:rPr>
              <a:t> </a:t>
            </a:r>
            <a:r>
              <a:rPr lang="ar-SA">
                <a:effectLst>
                  <a:outerShdw blurRad="38100" dist="38100" dir="2700000" algn="tl">
                    <a:srgbClr val="000000"/>
                  </a:outerShdw>
                </a:effectLst>
              </a:rPr>
              <a:t>           </a:t>
            </a:r>
          </a:p>
        </p:txBody>
      </p:sp>
      <p:grpSp>
        <p:nvGrpSpPr>
          <p:cNvPr id="231452" name="Group 28"/>
          <p:cNvGrpSpPr>
            <a:grpSpLocks/>
          </p:cNvGrpSpPr>
          <p:nvPr/>
        </p:nvGrpSpPr>
        <p:grpSpPr bwMode="auto">
          <a:xfrm>
            <a:off x="1524000" y="4572000"/>
            <a:ext cx="7086600" cy="396875"/>
            <a:chOff x="912" y="3168"/>
            <a:chExt cx="4464" cy="250"/>
          </a:xfrm>
        </p:grpSpPr>
        <p:sp>
          <p:nvSpPr>
            <p:cNvPr id="231449" name="Text Box 25"/>
            <p:cNvSpPr txBox="1">
              <a:spLocks noChangeArrowheads="1"/>
            </p:cNvSpPr>
            <p:nvPr/>
          </p:nvSpPr>
          <p:spPr bwMode="auto">
            <a:xfrm>
              <a:off x="912" y="3168"/>
              <a:ext cx="4464" cy="250"/>
            </a:xfrm>
            <a:prstGeom prst="rect">
              <a:avLst/>
            </a:prstGeom>
            <a:solidFill>
              <a:schemeClr val="tx1"/>
            </a:solidFill>
            <a:ln w="9525" algn="ctr">
              <a:noFill/>
              <a:miter lim="800000"/>
              <a:headEnd/>
              <a:tailEnd/>
            </a:ln>
            <a:effectLst/>
          </p:spPr>
          <p:txBody>
            <a:bodyPr>
              <a:spAutoFit/>
            </a:bodyPr>
            <a:lstStyle/>
            <a:p>
              <a:pPr algn="l"/>
              <a:r>
                <a:rPr lang="en-US" sz="2000">
                  <a:solidFill>
                    <a:srgbClr val="CC3300"/>
                  </a:solidFill>
                </a:rPr>
                <a:t> if +</a:t>
              </a:r>
              <a:r>
                <a:rPr lang="ar-SA" sz="2000">
                  <a:solidFill>
                    <a:srgbClr val="CC3300"/>
                  </a:solidFill>
                </a:rPr>
                <a:t>  </a:t>
              </a:r>
              <a:r>
                <a:rPr lang="en-US" sz="2000">
                  <a:solidFill>
                    <a:srgbClr val="CC3300"/>
                  </a:solidFill>
                </a:rPr>
                <a:t>subject + past                   subject+ would</a:t>
              </a:r>
              <a:r>
                <a:rPr lang="ar-SA" sz="2000">
                  <a:solidFill>
                    <a:srgbClr val="CC3300"/>
                  </a:solidFill>
                </a:rPr>
                <a:t>تصريف أول + </a:t>
              </a:r>
              <a:endParaRPr lang="en-US" sz="2000">
                <a:solidFill>
                  <a:srgbClr val="CC3300"/>
                </a:solidFill>
              </a:endParaRPr>
            </a:p>
          </p:txBody>
        </p:sp>
        <p:sp>
          <p:nvSpPr>
            <p:cNvPr id="231451" name="Line 27"/>
            <p:cNvSpPr>
              <a:spLocks noChangeShapeType="1"/>
            </p:cNvSpPr>
            <p:nvPr/>
          </p:nvSpPr>
          <p:spPr bwMode="auto">
            <a:xfrm>
              <a:off x="2640" y="3312"/>
              <a:ext cx="576" cy="0"/>
            </a:xfrm>
            <a:prstGeom prst="line">
              <a:avLst/>
            </a:prstGeom>
            <a:noFill/>
            <a:ln w="25400">
              <a:solidFill>
                <a:srgbClr val="993300"/>
              </a:solidFill>
              <a:round/>
              <a:headEnd/>
              <a:tailEnd type="triangle" w="med" len="med"/>
            </a:ln>
            <a:effectLst/>
          </p:spPr>
          <p:txBody>
            <a:bodyPr wrap="none" anchor="ctr"/>
            <a:lstStyle/>
            <a:p>
              <a:endParaRPr lang="ar-SA"/>
            </a:p>
          </p:txBody>
        </p:sp>
      </p:grpSp>
      <p:sp>
        <p:nvSpPr>
          <p:cNvPr id="231453" name="Text Box 29"/>
          <p:cNvSpPr txBox="1">
            <a:spLocks noChangeArrowheads="1"/>
          </p:cNvSpPr>
          <p:nvPr/>
        </p:nvSpPr>
        <p:spPr bwMode="auto">
          <a:xfrm>
            <a:off x="6019800" y="4191000"/>
            <a:ext cx="579438" cy="244475"/>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1600">
                <a:solidFill>
                  <a:srgbClr val="CC3300"/>
                </a:solidFill>
              </a:rPr>
              <a:t>would</a:t>
            </a:r>
          </a:p>
        </p:txBody>
      </p:sp>
      <p:sp>
        <p:nvSpPr>
          <p:cNvPr id="231454" name="Text Box 30"/>
          <p:cNvSpPr txBox="1">
            <a:spLocks noChangeArrowheads="1"/>
          </p:cNvSpPr>
          <p:nvPr/>
        </p:nvSpPr>
        <p:spPr bwMode="auto">
          <a:xfrm>
            <a:off x="7239000" y="5257800"/>
            <a:ext cx="265113" cy="244475"/>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1600">
                <a:solidFill>
                  <a:srgbClr val="CC3300"/>
                </a:solidFill>
              </a:rPr>
              <a:t>be</a:t>
            </a:r>
          </a:p>
        </p:txBody>
      </p:sp>
      <p:sp>
        <p:nvSpPr>
          <p:cNvPr id="231455" name="Text Box 31"/>
          <p:cNvSpPr txBox="1">
            <a:spLocks noChangeArrowheads="1"/>
          </p:cNvSpPr>
          <p:nvPr/>
        </p:nvSpPr>
        <p:spPr bwMode="auto">
          <a:xfrm>
            <a:off x="5638800" y="5257800"/>
            <a:ext cx="482600" cy="244475"/>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1600">
                <a:solidFill>
                  <a:srgbClr val="CC3300"/>
                </a:solidFill>
              </a:rPr>
              <a:t>were</a:t>
            </a:r>
          </a:p>
        </p:txBody>
      </p:sp>
      <p:sp>
        <p:nvSpPr>
          <p:cNvPr id="231456" name="Text Box 32"/>
          <p:cNvSpPr txBox="1">
            <a:spLocks noChangeArrowheads="1"/>
          </p:cNvSpPr>
          <p:nvPr/>
        </p:nvSpPr>
        <p:spPr bwMode="auto">
          <a:xfrm>
            <a:off x="1905000" y="5257800"/>
            <a:ext cx="393700" cy="244475"/>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1600">
                <a:solidFill>
                  <a:srgbClr val="CC3300"/>
                </a:solidFill>
              </a:rPr>
              <a:t>was</a:t>
            </a:r>
          </a:p>
        </p:txBody>
      </p:sp>
      <p:sp>
        <p:nvSpPr>
          <p:cNvPr id="231457" name="AutoShape 33">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a:noFill/>
          <a:ln/>
        </p:spPr>
        <p:txBody>
          <a:bodyPr/>
          <a:lstStyle/>
          <a:p>
            <a:pPr marL="609600" indent="-609600" algn="r">
              <a:buFont typeface="Wingdings" pitchFamily="2" charset="2"/>
              <a:buNone/>
            </a:pPr>
            <a:r>
              <a:rPr lang="ar-SA" sz="2400"/>
              <a:t>نستخدم صيغة المضارع للتعبير عن عادات أو حقائق ثابتة.</a:t>
            </a:r>
            <a:endParaRPr lang="en-US" sz="2400"/>
          </a:p>
          <a:p>
            <a:pPr marL="609600" indent="-609600" algn="r">
              <a:buFont typeface="Wingdings" pitchFamily="2" charset="2"/>
              <a:buNone/>
            </a:pPr>
            <a:endParaRPr lang="ar-SA" sz="2400"/>
          </a:p>
          <a:p>
            <a:pPr marL="609600" indent="-609600" algn="r">
              <a:buFont typeface="Wingdings" pitchFamily="2" charset="2"/>
              <a:buNone/>
            </a:pPr>
            <a:r>
              <a:rPr lang="ar-SA" sz="2400"/>
              <a:t>نستخدم صيغة الماضي للتعبير عن شيء حصل وانتهى في الماضي.</a:t>
            </a:r>
          </a:p>
          <a:p>
            <a:pPr marL="609600" indent="-609600" algn="r">
              <a:buFont typeface="Wingdings" pitchFamily="2" charset="2"/>
              <a:buNone/>
            </a:pPr>
            <a:endParaRPr lang="en-US" sz="2000"/>
          </a:p>
          <a:p>
            <a:pPr marL="609600" indent="-609600" algn="r">
              <a:buFont typeface="Wingdings" pitchFamily="2" charset="2"/>
              <a:buNone/>
            </a:pPr>
            <a:r>
              <a:rPr lang="en-US" sz="2400"/>
              <a:t>:Examples</a:t>
            </a:r>
            <a:r>
              <a:rPr lang="en-US" sz="2800"/>
              <a:t>    </a:t>
            </a:r>
            <a:r>
              <a:rPr lang="ar-SA" sz="2800"/>
              <a:t>أمثلة</a:t>
            </a:r>
            <a:endParaRPr lang="en-US" sz="2800"/>
          </a:p>
          <a:p>
            <a:pPr marL="609600" indent="-609600">
              <a:buFont typeface="Wingdings" pitchFamily="2" charset="2"/>
              <a:buAutoNum type="arabicPeriod"/>
            </a:pPr>
            <a:r>
              <a:rPr lang="en-US" sz="2400"/>
              <a:t>I </a:t>
            </a:r>
            <a:r>
              <a:rPr lang="en-US" sz="2400" u="sng">
                <a:solidFill>
                  <a:srgbClr val="CC3300"/>
                </a:solidFill>
              </a:rPr>
              <a:t>am</a:t>
            </a:r>
            <a:r>
              <a:rPr lang="en-US" sz="2400"/>
              <a:t> a pupil.</a:t>
            </a:r>
          </a:p>
          <a:p>
            <a:pPr marL="609600" indent="-609600">
              <a:buFont typeface="Wingdings" pitchFamily="2" charset="2"/>
              <a:buAutoNum type="arabicPeriod"/>
            </a:pPr>
            <a:r>
              <a:rPr lang="en-US" sz="2400"/>
              <a:t>They </a:t>
            </a:r>
            <a:r>
              <a:rPr lang="en-US" sz="2400" u="sng">
                <a:solidFill>
                  <a:srgbClr val="CC3300"/>
                </a:solidFill>
              </a:rPr>
              <a:t>are</a:t>
            </a:r>
            <a:r>
              <a:rPr lang="en-US" sz="2400"/>
              <a:t> boys.</a:t>
            </a:r>
          </a:p>
        </p:txBody>
      </p:sp>
      <p:sp>
        <p:nvSpPr>
          <p:cNvPr id="21506" name="Rectangle 2"/>
          <p:cNvSpPr>
            <a:spLocks noGrp="1" noChangeArrowheads="1"/>
          </p:cNvSpPr>
          <p:nvPr>
            <p:ph type="title"/>
          </p:nvPr>
        </p:nvSpPr>
        <p:spPr/>
        <p:txBody>
          <a:bodyPr/>
          <a:lstStyle/>
          <a:p>
            <a:pPr algn="ctr"/>
            <a:r>
              <a:rPr lang="en-US" sz="3600">
                <a:solidFill>
                  <a:srgbClr val="FFFF00"/>
                </a:solidFill>
              </a:rPr>
              <a:t>Verb to BE “</a:t>
            </a:r>
            <a:r>
              <a:rPr lang="ar-SA" sz="3600">
                <a:solidFill>
                  <a:srgbClr val="FFFF00"/>
                </a:solidFill>
              </a:rPr>
              <a:t>فعل ”يكون</a:t>
            </a:r>
            <a:endParaRPr lang="en-US" sz="3600">
              <a:solidFill>
                <a:srgbClr val="FFFF00"/>
              </a:solidFill>
            </a:endParaRPr>
          </a:p>
        </p:txBody>
      </p:sp>
      <p:grpSp>
        <p:nvGrpSpPr>
          <p:cNvPr id="21516" name="Group 12"/>
          <p:cNvGrpSpPr>
            <a:grpSpLocks/>
          </p:cNvGrpSpPr>
          <p:nvPr/>
        </p:nvGrpSpPr>
        <p:grpSpPr bwMode="auto">
          <a:xfrm>
            <a:off x="3657600" y="6248400"/>
            <a:ext cx="2514600" cy="381000"/>
            <a:chOff x="2304" y="3936"/>
            <a:chExt cx="1584" cy="240"/>
          </a:xfrm>
        </p:grpSpPr>
        <p:grpSp>
          <p:nvGrpSpPr>
            <p:cNvPr id="21508" name="Group 4"/>
            <p:cNvGrpSpPr>
              <a:grpSpLocks/>
            </p:cNvGrpSpPr>
            <p:nvPr/>
          </p:nvGrpSpPr>
          <p:grpSpPr bwMode="auto">
            <a:xfrm>
              <a:off x="2304" y="3936"/>
              <a:ext cx="1584" cy="240"/>
              <a:chOff x="2304" y="3936"/>
              <a:chExt cx="1584" cy="240"/>
            </a:xfrm>
          </p:grpSpPr>
          <p:sp>
            <p:nvSpPr>
              <p:cNvPr id="21509"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1510"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1511"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1512" name="AutoShape 8">
              <a:hlinkClick r:id="rId2" action="ppaction://hlinksldjump"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grpSp>
      <p:sp>
        <p:nvSpPr>
          <p:cNvPr id="21517" name="AutoShape 13">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ChangeArrowheads="1"/>
          </p:cNvSpPr>
          <p:nvPr>
            <p:ph type="title"/>
          </p:nvPr>
        </p:nvSpPr>
        <p:spPr/>
        <p:txBody>
          <a:bodyPr/>
          <a:lstStyle/>
          <a:p>
            <a:pPr algn="ctr"/>
            <a:r>
              <a:rPr lang="en-US" sz="3600">
                <a:solidFill>
                  <a:srgbClr val="FFFF00"/>
                </a:solidFill>
              </a:rPr>
              <a:t>Conditional “if”</a:t>
            </a:r>
            <a:r>
              <a:rPr lang="ar-SA" sz="3600">
                <a:solidFill>
                  <a:srgbClr val="FFFF00"/>
                </a:solidFill>
              </a:rPr>
              <a:t/>
            </a:r>
            <a:br>
              <a:rPr lang="ar-SA" sz="3600">
                <a:solidFill>
                  <a:srgbClr val="FFFF00"/>
                </a:solidFill>
              </a:rPr>
            </a:br>
            <a:r>
              <a:rPr lang="ar-SA" sz="3600">
                <a:solidFill>
                  <a:srgbClr val="FFFF00"/>
                </a:solidFill>
              </a:rPr>
              <a:t>”لو“ الشرطية</a:t>
            </a:r>
            <a:endParaRPr lang="en-US" sz="3600"/>
          </a:p>
        </p:txBody>
      </p:sp>
      <p:sp>
        <p:nvSpPr>
          <p:cNvPr id="232451" name="Rectangle 3"/>
          <p:cNvSpPr>
            <a:spLocks noGrp="1" noChangeArrowheads="1"/>
          </p:cNvSpPr>
          <p:nvPr>
            <p:ph type="body" sz="half" idx="1"/>
          </p:nvPr>
        </p:nvSpPr>
        <p:spPr>
          <a:xfrm>
            <a:off x="1143000" y="2895600"/>
            <a:ext cx="7696200" cy="1447800"/>
          </a:xfrm>
        </p:spPr>
        <p:txBody>
          <a:bodyPr/>
          <a:lstStyle/>
          <a:p>
            <a:pPr algn="r">
              <a:lnSpc>
                <a:spcPct val="80000"/>
              </a:lnSpc>
              <a:buFontTx/>
              <a:buNone/>
            </a:pPr>
            <a:endParaRPr lang="en-US" sz="1800" u="sng"/>
          </a:p>
          <a:p>
            <a:pPr>
              <a:lnSpc>
                <a:spcPct val="80000"/>
              </a:lnSpc>
              <a:buFontTx/>
              <a:buNone/>
            </a:pPr>
            <a:r>
              <a:rPr lang="en-US" sz="1800"/>
              <a:t>If he </a:t>
            </a:r>
            <a:r>
              <a:rPr lang="en-US" sz="1800">
                <a:solidFill>
                  <a:srgbClr val="CC3300"/>
                </a:solidFill>
              </a:rPr>
              <a:t>had lived</a:t>
            </a:r>
            <a:r>
              <a:rPr lang="en-US" sz="1800"/>
              <a:t> in Taif, he </a:t>
            </a:r>
            <a:r>
              <a:rPr lang="en-US" sz="1800">
                <a:solidFill>
                  <a:srgbClr val="FFFF00"/>
                </a:solidFill>
              </a:rPr>
              <a:t>would have been </a:t>
            </a:r>
            <a:r>
              <a:rPr lang="en-US" sz="1800"/>
              <a:t>happy</a:t>
            </a:r>
            <a:r>
              <a:rPr lang="en-US" sz="1800">
                <a:solidFill>
                  <a:srgbClr val="FFFF00"/>
                </a:solidFill>
              </a:rPr>
              <a:t>.</a:t>
            </a:r>
          </a:p>
          <a:p>
            <a:pPr>
              <a:lnSpc>
                <a:spcPct val="80000"/>
              </a:lnSpc>
              <a:buFontTx/>
              <a:buNone/>
            </a:pPr>
            <a:endParaRPr lang="en-US" sz="1800"/>
          </a:p>
          <a:p>
            <a:pPr>
              <a:lnSpc>
                <a:spcPct val="80000"/>
              </a:lnSpc>
              <a:buFontTx/>
              <a:buNone/>
            </a:pPr>
            <a:r>
              <a:rPr lang="en-US" sz="1800"/>
              <a:t>If he </a:t>
            </a:r>
            <a:r>
              <a:rPr lang="en-US" sz="1800">
                <a:solidFill>
                  <a:srgbClr val="CC3300"/>
                </a:solidFill>
              </a:rPr>
              <a:t>had visited</a:t>
            </a:r>
            <a:r>
              <a:rPr lang="en-US" sz="1800"/>
              <a:t> Makkah, he </a:t>
            </a:r>
            <a:r>
              <a:rPr lang="en-US" sz="1800">
                <a:solidFill>
                  <a:srgbClr val="FFFF00"/>
                </a:solidFill>
              </a:rPr>
              <a:t>would have seen</a:t>
            </a:r>
            <a:r>
              <a:rPr lang="en-US" sz="1800"/>
              <a:t> the Ka’aba.</a:t>
            </a:r>
          </a:p>
          <a:p>
            <a:pPr>
              <a:lnSpc>
                <a:spcPct val="80000"/>
              </a:lnSpc>
              <a:buFontTx/>
              <a:buNone/>
            </a:pPr>
            <a:endParaRPr lang="en-US" sz="1800"/>
          </a:p>
          <a:p>
            <a:pPr>
              <a:lnSpc>
                <a:spcPct val="80000"/>
              </a:lnSpc>
              <a:buFontTx/>
              <a:buNone/>
            </a:pPr>
            <a:r>
              <a:rPr lang="en-US" sz="1800"/>
              <a:t> </a:t>
            </a:r>
            <a:endParaRPr lang="ar-SA" sz="1800"/>
          </a:p>
        </p:txBody>
      </p:sp>
      <p:grpSp>
        <p:nvGrpSpPr>
          <p:cNvPr id="232455" name="Group 7"/>
          <p:cNvGrpSpPr>
            <a:grpSpLocks/>
          </p:cNvGrpSpPr>
          <p:nvPr/>
        </p:nvGrpSpPr>
        <p:grpSpPr bwMode="auto">
          <a:xfrm>
            <a:off x="3657600" y="6248400"/>
            <a:ext cx="2514600" cy="381000"/>
            <a:chOff x="2304" y="3936"/>
            <a:chExt cx="1584" cy="240"/>
          </a:xfrm>
        </p:grpSpPr>
        <p:sp>
          <p:nvSpPr>
            <p:cNvPr id="232456" name="AutoShape 8">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32457" name="AutoShape 9">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32458" name="AutoShape 10">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grpSp>
        <p:nvGrpSpPr>
          <p:cNvPr id="232460" name="Group 12"/>
          <p:cNvGrpSpPr>
            <a:grpSpLocks/>
          </p:cNvGrpSpPr>
          <p:nvPr/>
        </p:nvGrpSpPr>
        <p:grpSpPr bwMode="auto">
          <a:xfrm>
            <a:off x="1524000" y="2209800"/>
            <a:ext cx="7391400" cy="396875"/>
            <a:chOff x="960" y="1248"/>
            <a:chExt cx="4034" cy="250"/>
          </a:xfrm>
        </p:grpSpPr>
        <p:sp>
          <p:nvSpPr>
            <p:cNvPr id="232461" name="Text Box 13"/>
            <p:cNvSpPr txBox="1">
              <a:spLocks noChangeArrowheads="1"/>
            </p:cNvSpPr>
            <p:nvPr/>
          </p:nvSpPr>
          <p:spPr bwMode="auto">
            <a:xfrm>
              <a:off x="1584" y="1248"/>
              <a:ext cx="3410" cy="250"/>
            </a:xfrm>
            <a:prstGeom prst="rect">
              <a:avLst/>
            </a:prstGeom>
            <a:solidFill>
              <a:schemeClr val="tx1"/>
            </a:solidFill>
            <a:ln w="9525" algn="ctr">
              <a:noFill/>
              <a:miter lim="800000"/>
              <a:headEnd/>
              <a:tailEnd/>
            </a:ln>
            <a:effectLst/>
          </p:spPr>
          <p:txBody>
            <a:bodyPr>
              <a:spAutoFit/>
            </a:bodyPr>
            <a:lstStyle/>
            <a:p>
              <a:pPr algn="l"/>
              <a:r>
                <a:rPr lang="en-US" sz="2000">
                  <a:solidFill>
                    <a:srgbClr val="CC3300"/>
                  </a:solidFill>
                </a:rPr>
                <a:t> if + had +</a:t>
              </a:r>
              <a:r>
                <a:rPr lang="ar-SA">
                  <a:solidFill>
                    <a:srgbClr val="CC3300"/>
                  </a:solidFill>
                </a:rPr>
                <a:t>تصريف ثالث</a:t>
              </a:r>
              <a:r>
                <a:rPr lang="ar-SA"/>
                <a:t> </a:t>
              </a:r>
              <a:r>
                <a:rPr lang="en-US"/>
                <a:t>        </a:t>
              </a:r>
              <a:r>
                <a:rPr lang="en-US" sz="2000">
                  <a:solidFill>
                    <a:srgbClr val="CC3300"/>
                  </a:solidFill>
                </a:rPr>
                <a:t>would have</a:t>
              </a:r>
              <a:r>
                <a:rPr lang="ar-SA" sz="2000">
                  <a:solidFill>
                    <a:srgbClr val="CC3300"/>
                  </a:solidFill>
                </a:rPr>
                <a:t>تصريف ثالث + </a:t>
              </a:r>
              <a:endParaRPr lang="en-US" sz="2000">
                <a:solidFill>
                  <a:srgbClr val="CC3300"/>
                </a:solidFill>
              </a:endParaRPr>
            </a:p>
          </p:txBody>
        </p:sp>
        <p:sp>
          <p:nvSpPr>
            <p:cNvPr id="232462" name="Text Box 14"/>
            <p:cNvSpPr txBox="1">
              <a:spLocks noChangeArrowheads="1"/>
            </p:cNvSpPr>
            <p:nvPr/>
          </p:nvSpPr>
          <p:spPr bwMode="auto">
            <a:xfrm>
              <a:off x="960" y="1248"/>
              <a:ext cx="315" cy="250"/>
            </a:xfrm>
            <a:prstGeom prst="rect">
              <a:avLst/>
            </a:prstGeom>
            <a:solidFill>
              <a:schemeClr val="tx1"/>
            </a:solidFill>
            <a:ln w="9525" algn="ctr">
              <a:noFill/>
              <a:miter lim="800000"/>
              <a:headEnd/>
              <a:tailEnd/>
            </a:ln>
            <a:effectLst/>
          </p:spPr>
          <p:txBody>
            <a:bodyPr wrap="none">
              <a:spAutoFit/>
            </a:bodyPr>
            <a:lstStyle/>
            <a:p>
              <a:pPr algn="l"/>
              <a:r>
                <a:rPr lang="en-US" sz="2000">
                  <a:solidFill>
                    <a:srgbClr val="CC3300"/>
                  </a:solidFill>
                </a:rPr>
                <a:t> 3)</a:t>
              </a:r>
              <a:r>
                <a:rPr lang="ar-SA" sz="2000">
                  <a:solidFill>
                    <a:srgbClr val="CC3300"/>
                  </a:solidFill>
                </a:rPr>
                <a:t> </a:t>
              </a:r>
              <a:endParaRPr lang="en-US" sz="2000">
                <a:solidFill>
                  <a:srgbClr val="CC3300"/>
                </a:solidFill>
              </a:endParaRPr>
            </a:p>
          </p:txBody>
        </p:sp>
      </p:grpSp>
      <p:sp>
        <p:nvSpPr>
          <p:cNvPr id="232463" name="Line 15"/>
          <p:cNvSpPr>
            <a:spLocks noChangeShapeType="1"/>
          </p:cNvSpPr>
          <p:nvPr/>
        </p:nvSpPr>
        <p:spPr bwMode="auto">
          <a:xfrm>
            <a:off x="5257800" y="2438400"/>
            <a:ext cx="371475" cy="0"/>
          </a:xfrm>
          <a:prstGeom prst="line">
            <a:avLst/>
          </a:prstGeom>
          <a:noFill/>
          <a:ln w="25400">
            <a:solidFill>
              <a:srgbClr val="993300"/>
            </a:solidFill>
            <a:round/>
            <a:headEnd/>
            <a:tailEnd type="triangle" w="med" len="med"/>
          </a:ln>
          <a:effectLst/>
        </p:spPr>
        <p:txBody>
          <a:bodyPr wrap="none" anchor="ctr"/>
          <a:lstStyle/>
          <a:p>
            <a:endParaRPr lang="ar-SA"/>
          </a:p>
        </p:txBody>
      </p:sp>
      <p:sp>
        <p:nvSpPr>
          <p:cNvPr id="232465" name="AutoShape 17">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Grp="1" noChangeArrowheads="1"/>
          </p:cNvSpPr>
          <p:nvPr>
            <p:ph type="title"/>
          </p:nvPr>
        </p:nvSpPr>
        <p:spPr/>
        <p:txBody>
          <a:bodyPr/>
          <a:lstStyle/>
          <a:p>
            <a:pPr algn="ctr"/>
            <a:r>
              <a:rPr lang="en-US" sz="3600">
                <a:solidFill>
                  <a:srgbClr val="FFFF00"/>
                </a:solidFill>
              </a:rPr>
              <a:t>Conditional “if”</a:t>
            </a:r>
            <a:r>
              <a:rPr lang="ar-SA" sz="3600">
                <a:solidFill>
                  <a:srgbClr val="FFFF00"/>
                </a:solidFill>
              </a:rPr>
              <a:t/>
            </a:r>
            <a:br>
              <a:rPr lang="ar-SA" sz="3600">
                <a:solidFill>
                  <a:srgbClr val="FFFF00"/>
                </a:solidFill>
              </a:rPr>
            </a:br>
            <a:r>
              <a:rPr lang="ar-SA" sz="3600">
                <a:solidFill>
                  <a:srgbClr val="FFFF00"/>
                </a:solidFill>
              </a:rPr>
              <a:t>”لو“ الشرطية</a:t>
            </a:r>
            <a:endParaRPr lang="en-US" sz="3600"/>
          </a:p>
        </p:txBody>
      </p:sp>
      <p:sp>
        <p:nvSpPr>
          <p:cNvPr id="233475" name="Rectangle 3"/>
          <p:cNvSpPr>
            <a:spLocks noGrp="1" noChangeArrowheads="1"/>
          </p:cNvSpPr>
          <p:nvPr>
            <p:ph type="body" sz="half" idx="1"/>
          </p:nvPr>
        </p:nvSpPr>
        <p:spPr>
          <a:xfrm>
            <a:off x="990600" y="2667000"/>
            <a:ext cx="7696200" cy="1447800"/>
          </a:xfrm>
        </p:spPr>
        <p:txBody>
          <a:bodyPr/>
          <a:lstStyle/>
          <a:p>
            <a:pPr algn="r">
              <a:lnSpc>
                <a:spcPct val="80000"/>
              </a:lnSpc>
              <a:buFontTx/>
              <a:buNone/>
            </a:pPr>
            <a:r>
              <a:rPr lang="ar-SA" sz="1400"/>
              <a:t>يستخدم هذا التركيب في الحالة التي تكون فيها نتيجة الفعل حقيقة دائمة و ثابتة.</a:t>
            </a:r>
            <a:endParaRPr lang="en-US" sz="1400"/>
          </a:p>
          <a:p>
            <a:pPr>
              <a:lnSpc>
                <a:spcPct val="80000"/>
              </a:lnSpc>
              <a:buFontTx/>
              <a:buNone/>
            </a:pPr>
            <a:endParaRPr lang="ar-SA" sz="1600"/>
          </a:p>
          <a:p>
            <a:pPr>
              <a:lnSpc>
                <a:spcPct val="80000"/>
              </a:lnSpc>
              <a:buFontTx/>
              <a:buNone/>
            </a:pPr>
            <a:r>
              <a:rPr lang="en-US" sz="1600"/>
              <a:t>If you </a:t>
            </a:r>
            <a:r>
              <a:rPr lang="en-US" sz="1600">
                <a:solidFill>
                  <a:srgbClr val="CC3300"/>
                </a:solidFill>
              </a:rPr>
              <a:t>boil</a:t>
            </a:r>
            <a:r>
              <a:rPr lang="en-US" sz="1600"/>
              <a:t> water, it becomes steam. </a:t>
            </a:r>
            <a:r>
              <a:rPr lang="ar-SA" sz="1600"/>
              <a:t>                 </a:t>
            </a:r>
            <a:r>
              <a:rPr lang="en-US" sz="1600"/>
              <a:t> </a:t>
            </a:r>
            <a:r>
              <a:rPr lang="ar-SA" sz="1600"/>
              <a:t>(لو أننا غلينا الماء، فأنه يصبح بخاراً)</a:t>
            </a:r>
          </a:p>
          <a:p>
            <a:pPr algn="r">
              <a:lnSpc>
                <a:spcPct val="80000"/>
              </a:lnSpc>
              <a:buFontTx/>
              <a:buNone/>
            </a:pPr>
            <a:r>
              <a:rPr lang="ar-SA" sz="1600"/>
              <a:t>و هذه حقيقة ثابتة و ليست مقيدة بوقت معين لذا جاءت كلمة                  في المضارع و ليست في المستقبل.</a:t>
            </a:r>
          </a:p>
          <a:p>
            <a:pPr algn="r">
              <a:lnSpc>
                <a:spcPct val="80000"/>
              </a:lnSpc>
              <a:buFontTx/>
              <a:buNone/>
            </a:pPr>
            <a:endParaRPr lang="ar-SA" sz="1600"/>
          </a:p>
          <a:p>
            <a:pPr>
              <a:lnSpc>
                <a:spcPct val="80000"/>
              </a:lnSpc>
              <a:buFontTx/>
              <a:buNone/>
            </a:pPr>
            <a:endParaRPr lang="ar-SA" sz="1600"/>
          </a:p>
        </p:txBody>
      </p:sp>
      <p:sp>
        <p:nvSpPr>
          <p:cNvPr id="233480" name="AutoShape 8">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33482" name="AutoShape 10">
            <a:hlinkClick r:id="" action="ppaction://hlinkshowjump?jump=previousslide" highlightClick="1"/>
          </p:cNvPr>
          <p:cNvSpPr>
            <a:spLocks noChangeArrowheads="1"/>
          </p:cNvSpPr>
          <p:nvPr/>
        </p:nvSpPr>
        <p:spPr bwMode="auto">
          <a:xfrm>
            <a:off x="3657600" y="6248400"/>
            <a:ext cx="457200" cy="38100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nvGrpSpPr>
          <p:cNvPr id="233483" name="Group 11"/>
          <p:cNvGrpSpPr>
            <a:grpSpLocks/>
          </p:cNvGrpSpPr>
          <p:nvPr/>
        </p:nvGrpSpPr>
        <p:grpSpPr bwMode="auto">
          <a:xfrm>
            <a:off x="1752600" y="2209800"/>
            <a:ext cx="6292850" cy="396875"/>
            <a:chOff x="1104" y="1248"/>
            <a:chExt cx="3964" cy="250"/>
          </a:xfrm>
        </p:grpSpPr>
        <p:grpSp>
          <p:nvGrpSpPr>
            <p:cNvPr id="233484" name="Group 12"/>
            <p:cNvGrpSpPr>
              <a:grpSpLocks/>
            </p:cNvGrpSpPr>
            <p:nvPr/>
          </p:nvGrpSpPr>
          <p:grpSpPr bwMode="auto">
            <a:xfrm>
              <a:off x="1104" y="1248"/>
              <a:ext cx="3964" cy="250"/>
              <a:chOff x="960" y="1248"/>
              <a:chExt cx="3964" cy="250"/>
            </a:xfrm>
          </p:grpSpPr>
          <p:sp>
            <p:nvSpPr>
              <p:cNvPr id="233485" name="Text Box 13"/>
              <p:cNvSpPr txBox="1">
                <a:spLocks noChangeArrowheads="1"/>
              </p:cNvSpPr>
              <p:nvPr/>
            </p:nvSpPr>
            <p:spPr bwMode="auto">
              <a:xfrm>
                <a:off x="1584" y="1248"/>
                <a:ext cx="3340" cy="250"/>
              </a:xfrm>
              <a:prstGeom prst="rect">
                <a:avLst/>
              </a:prstGeom>
              <a:solidFill>
                <a:schemeClr val="tx1"/>
              </a:solidFill>
              <a:ln w="9525" algn="ctr">
                <a:noFill/>
                <a:miter lim="800000"/>
                <a:headEnd/>
                <a:tailEnd/>
              </a:ln>
              <a:effectLst/>
            </p:spPr>
            <p:txBody>
              <a:bodyPr wrap="none">
                <a:spAutoFit/>
              </a:bodyPr>
              <a:lstStyle/>
              <a:p>
                <a:pPr algn="l"/>
                <a:r>
                  <a:rPr lang="en-US" sz="2000">
                    <a:solidFill>
                      <a:srgbClr val="CC3300"/>
                    </a:solidFill>
                  </a:rPr>
                  <a:t> if +</a:t>
                </a:r>
                <a:r>
                  <a:rPr lang="ar-SA" sz="2000">
                    <a:solidFill>
                      <a:srgbClr val="CC3300"/>
                    </a:solidFill>
                  </a:rPr>
                  <a:t>  </a:t>
                </a:r>
                <a:r>
                  <a:rPr lang="en-US" sz="2000">
                    <a:solidFill>
                      <a:srgbClr val="CC3300"/>
                    </a:solidFill>
                  </a:rPr>
                  <a:t> present </a:t>
                </a:r>
                <a:r>
                  <a:rPr lang="ar-SA" sz="2000">
                    <a:solidFill>
                      <a:srgbClr val="CC3300"/>
                    </a:solidFill>
                  </a:rPr>
                  <a:t> مضارع</a:t>
                </a:r>
                <a:r>
                  <a:rPr lang="en-US" sz="2000">
                    <a:solidFill>
                      <a:srgbClr val="CC3300"/>
                    </a:solidFill>
                  </a:rPr>
                  <a:t> </a:t>
                </a:r>
                <a:r>
                  <a:rPr lang="ar-SA" sz="2000">
                    <a:solidFill>
                      <a:srgbClr val="CC3300"/>
                    </a:solidFill>
                  </a:rPr>
                  <a:t>             </a:t>
                </a:r>
                <a:r>
                  <a:rPr lang="en-US" sz="2000">
                    <a:solidFill>
                      <a:srgbClr val="CC3300"/>
                    </a:solidFill>
                  </a:rPr>
                  <a:t>present</a:t>
                </a:r>
                <a:r>
                  <a:rPr lang="ar-SA" sz="2000">
                    <a:solidFill>
                      <a:srgbClr val="CC3300"/>
                    </a:solidFill>
                  </a:rPr>
                  <a:t>مضارع  </a:t>
                </a:r>
                <a:endParaRPr lang="en-US" sz="2000">
                  <a:solidFill>
                    <a:srgbClr val="CC3300"/>
                  </a:solidFill>
                </a:endParaRPr>
              </a:p>
            </p:txBody>
          </p:sp>
          <p:sp>
            <p:nvSpPr>
              <p:cNvPr id="233486" name="Text Box 14"/>
              <p:cNvSpPr txBox="1">
                <a:spLocks noChangeArrowheads="1"/>
              </p:cNvSpPr>
              <p:nvPr/>
            </p:nvSpPr>
            <p:spPr bwMode="auto">
              <a:xfrm>
                <a:off x="960" y="1248"/>
                <a:ext cx="364" cy="250"/>
              </a:xfrm>
              <a:prstGeom prst="rect">
                <a:avLst/>
              </a:prstGeom>
              <a:solidFill>
                <a:schemeClr val="tx1"/>
              </a:solidFill>
              <a:ln w="9525" algn="ctr">
                <a:noFill/>
                <a:miter lim="800000"/>
                <a:headEnd/>
                <a:tailEnd/>
              </a:ln>
              <a:effectLst/>
            </p:spPr>
            <p:txBody>
              <a:bodyPr wrap="none">
                <a:spAutoFit/>
              </a:bodyPr>
              <a:lstStyle/>
              <a:p>
                <a:pPr algn="l"/>
                <a:r>
                  <a:rPr lang="en-US" sz="2000">
                    <a:solidFill>
                      <a:srgbClr val="CC3300"/>
                    </a:solidFill>
                  </a:rPr>
                  <a:t> 4)</a:t>
                </a:r>
                <a:r>
                  <a:rPr lang="ar-SA" sz="2000">
                    <a:solidFill>
                      <a:srgbClr val="CC3300"/>
                    </a:solidFill>
                  </a:rPr>
                  <a:t> </a:t>
                </a:r>
                <a:endParaRPr lang="en-US" sz="2000">
                  <a:solidFill>
                    <a:srgbClr val="CC3300"/>
                  </a:solidFill>
                </a:endParaRPr>
              </a:p>
            </p:txBody>
          </p:sp>
        </p:grpSp>
        <p:sp>
          <p:nvSpPr>
            <p:cNvPr id="233487" name="Line 15"/>
            <p:cNvSpPr>
              <a:spLocks noChangeShapeType="1"/>
            </p:cNvSpPr>
            <p:nvPr/>
          </p:nvSpPr>
          <p:spPr bwMode="auto">
            <a:xfrm>
              <a:off x="3264" y="1392"/>
              <a:ext cx="576" cy="0"/>
            </a:xfrm>
            <a:prstGeom prst="line">
              <a:avLst/>
            </a:prstGeom>
            <a:noFill/>
            <a:ln w="25400">
              <a:solidFill>
                <a:srgbClr val="993300"/>
              </a:solidFill>
              <a:round/>
              <a:headEnd/>
              <a:tailEnd type="triangle" w="med" len="med"/>
            </a:ln>
            <a:effectLst/>
          </p:spPr>
          <p:txBody>
            <a:bodyPr wrap="none" anchor="ctr"/>
            <a:lstStyle/>
            <a:p>
              <a:endParaRPr lang="ar-SA"/>
            </a:p>
          </p:txBody>
        </p:sp>
      </p:grpSp>
      <p:grpSp>
        <p:nvGrpSpPr>
          <p:cNvPr id="233488" name="Group 16"/>
          <p:cNvGrpSpPr>
            <a:grpSpLocks/>
          </p:cNvGrpSpPr>
          <p:nvPr/>
        </p:nvGrpSpPr>
        <p:grpSpPr bwMode="auto">
          <a:xfrm>
            <a:off x="1752600" y="4191000"/>
            <a:ext cx="6899275" cy="396875"/>
            <a:chOff x="1104" y="1248"/>
            <a:chExt cx="4346" cy="250"/>
          </a:xfrm>
        </p:grpSpPr>
        <p:grpSp>
          <p:nvGrpSpPr>
            <p:cNvPr id="233489" name="Group 17"/>
            <p:cNvGrpSpPr>
              <a:grpSpLocks/>
            </p:cNvGrpSpPr>
            <p:nvPr/>
          </p:nvGrpSpPr>
          <p:grpSpPr bwMode="auto">
            <a:xfrm>
              <a:off x="1104" y="1248"/>
              <a:ext cx="4346" cy="250"/>
              <a:chOff x="960" y="1248"/>
              <a:chExt cx="4346" cy="250"/>
            </a:xfrm>
          </p:grpSpPr>
          <p:sp>
            <p:nvSpPr>
              <p:cNvPr id="233490" name="Text Box 18"/>
              <p:cNvSpPr txBox="1">
                <a:spLocks noChangeArrowheads="1"/>
              </p:cNvSpPr>
              <p:nvPr/>
            </p:nvSpPr>
            <p:spPr bwMode="auto">
              <a:xfrm>
                <a:off x="1584" y="1248"/>
                <a:ext cx="3722" cy="250"/>
              </a:xfrm>
              <a:prstGeom prst="rect">
                <a:avLst/>
              </a:prstGeom>
              <a:solidFill>
                <a:schemeClr val="tx1"/>
              </a:solidFill>
              <a:ln w="9525" algn="ctr">
                <a:noFill/>
                <a:miter lim="800000"/>
                <a:headEnd/>
                <a:tailEnd/>
              </a:ln>
              <a:effectLst/>
            </p:spPr>
            <p:txBody>
              <a:bodyPr wrap="none">
                <a:spAutoFit/>
              </a:bodyPr>
              <a:lstStyle/>
              <a:p>
                <a:pPr algn="l"/>
                <a:r>
                  <a:rPr lang="en-US" sz="2000">
                    <a:solidFill>
                      <a:srgbClr val="CC3300"/>
                    </a:solidFill>
                  </a:rPr>
                  <a:t> if +</a:t>
                </a:r>
                <a:r>
                  <a:rPr lang="ar-SA" sz="2000">
                    <a:solidFill>
                      <a:srgbClr val="CC3300"/>
                    </a:solidFill>
                  </a:rPr>
                  <a:t>  </a:t>
                </a:r>
                <a:r>
                  <a:rPr lang="en-US" sz="2000">
                    <a:solidFill>
                      <a:srgbClr val="CC3300"/>
                    </a:solidFill>
                  </a:rPr>
                  <a:t> present </a:t>
                </a:r>
                <a:r>
                  <a:rPr lang="ar-SA" sz="2000">
                    <a:solidFill>
                      <a:srgbClr val="CC3300"/>
                    </a:solidFill>
                  </a:rPr>
                  <a:t> مضارع</a:t>
                </a:r>
                <a:r>
                  <a:rPr lang="en-US" sz="2000">
                    <a:solidFill>
                      <a:srgbClr val="CC3300"/>
                    </a:solidFill>
                  </a:rPr>
                  <a:t> </a:t>
                </a:r>
                <a:r>
                  <a:rPr lang="ar-SA" sz="2000">
                    <a:solidFill>
                      <a:srgbClr val="CC3300"/>
                    </a:solidFill>
                  </a:rPr>
                  <a:t>             </a:t>
                </a:r>
                <a:r>
                  <a:rPr lang="en-US" sz="2000">
                    <a:solidFill>
                      <a:srgbClr val="CC3300"/>
                    </a:solidFill>
                  </a:rPr>
                  <a:t>instructions</a:t>
                </a:r>
                <a:r>
                  <a:rPr lang="ar-SA" sz="2000">
                    <a:solidFill>
                      <a:srgbClr val="CC3300"/>
                    </a:solidFill>
                  </a:rPr>
                  <a:t>تعليمات  </a:t>
                </a:r>
                <a:endParaRPr lang="en-US" sz="2000">
                  <a:solidFill>
                    <a:srgbClr val="CC3300"/>
                  </a:solidFill>
                </a:endParaRPr>
              </a:p>
            </p:txBody>
          </p:sp>
          <p:sp>
            <p:nvSpPr>
              <p:cNvPr id="233491" name="Text Box 19"/>
              <p:cNvSpPr txBox="1">
                <a:spLocks noChangeArrowheads="1"/>
              </p:cNvSpPr>
              <p:nvPr/>
            </p:nvSpPr>
            <p:spPr bwMode="auto">
              <a:xfrm>
                <a:off x="960" y="1248"/>
                <a:ext cx="364" cy="250"/>
              </a:xfrm>
              <a:prstGeom prst="rect">
                <a:avLst/>
              </a:prstGeom>
              <a:solidFill>
                <a:schemeClr val="tx1"/>
              </a:solidFill>
              <a:ln w="9525" algn="ctr">
                <a:noFill/>
                <a:miter lim="800000"/>
                <a:headEnd/>
                <a:tailEnd/>
              </a:ln>
              <a:effectLst/>
            </p:spPr>
            <p:txBody>
              <a:bodyPr wrap="none">
                <a:spAutoFit/>
              </a:bodyPr>
              <a:lstStyle/>
              <a:p>
                <a:pPr algn="l"/>
                <a:r>
                  <a:rPr lang="en-US" sz="2000">
                    <a:solidFill>
                      <a:srgbClr val="CC3300"/>
                    </a:solidFill>
                  </a:rPr>
                  <a:t> </a:t>
                </a:r>
                <a:r>
                  <a:rPr lang="ar-SA" sz="2000">
                    <a:solidFill>
                      <a:srgbClr val="CC3300"/>
                    </a:solidFill>
                  </a:rPr>
                  <a:t>5</a:t>
                </a:r>
                <a:r>
                  <a:rPr lang="en-US" sz="2000">
                    <a:solidFill>
                      <a:srgbClr val="CC3300"/>
                    </a:solidFill>
                  </a:rPr>
                  <a:t>)</a:t>
                </a:r>
                <a:r>
                  <a:rPr lang="ar-SA" sz="2000">
                    <a:solidFill>
                      <a:srgbClr val="CC3300"/>
                    </a:solidFill>
                  </a:rPr>
                  <a:t> </a:t>
                </a:r>
                <a:endParaRPr lang="en-US" sz="2000">
                  <a:solidFill>
                    <a:srgbClr val="CC3300"/>
                  </a:solidFill>
                </a:endParaRPr>
              </a:p>
            </p:txBody>
          </p:sp>
        </p:grpSp>
        <p:sp>
          <p:nvSpPr>
            <p:cNvPr id="233492" name="Line 20"/>
            <p:cNvSpPr>
              <a:spLocks noChangeShapeType="1"/>
            </p:cNvSpPr>
            <p:nvPr/>
          </p:nvSpPr>
          <p:spPr bwMode="auto">
            <a:xfrm>
              <a:off x="3264" y="1392"/>
              <a:ext cx="576" cy="0"/>
            </a:xfrm>
            <a:prstGeom prst="line">
              <a:avLst/>
            </a:prstGeom>
            <a:noFill/>
            <a:ln w="25400">
              <a:solidFill>
                <a:srgbClr val="993300"/>
              </a:solidFill>
              <a:round/>
              <a:headEnd/>
              <a:tailEnd type="triangle" w="med" len="med"/>
            </a:ln>
            <a:effectLst/>
          </p:spPr>
          <p:txBody>
            <a:bodyPr wrap="none" anchor="ctr"/>
            <a:lstStyle/>
            <a:p>
              <a:endParaRPr lang="ar-SA"/>
            </a:p>
          </p:txBody>
        </p:sp>
      </p:grpSp>
      <p:sp>
        <p:nvSpPr>
          <p:cNvPr id="233493" name="Rectangle 21"/>
          <p:cNvSpPr>
            <a:spLocks noChangeArrowheads="1"/>
          </p:cNvSpPr>
          <p:nvPr/>
        </p:nvSpPr>
        <p:spPr bwMode="auto">
          <a:xfrm>
            <a:off x="990600" y="4648200"/>
            <a:ext cx="7696200" cy="1447800"/>
          </a:xfrm>
          <a:prstGeom prst="rect">
            <a:avLst/>
          </a:prstGeom>
          <a:noFill/>
          <a:ln w="9525">
            <a:noFill/>
            <a:miter lim="800000"/>
            <a:headEnd/>
            <a:tailEnd/>
          </a:ln>
          <a:effectLst/>
        </p:spPr>
        <p:txBody>
          <a:bodyPr/>
          <a:lstStyle/>
          <a:p>
            <a:pPr marL="342900" indent="-342900" algn="l">
              <a:lnSpc>
                <a:spcPct val="80000"/>
              </a:lnSpc>
              <a:spcBef>
                <a:spcPct val="20000"/>
              </a:spcBef>
              <a:buClr>
                <a:schemeClr val="hlink"/>
              </a:buClr>
              <a:buSzPct val="70000"/>
            </a:pPr>
            <a:r>
              <a:rPr lang="en-US" sz="1600">
                <a:effectLst>
                  <a:outerShdw blurRad="38100" dist="38100" dir="2700000" algn="tl">
                    <a:srgbClr val="000000"/>
                  </a:outerShdw>
                </a:effectLst>
              </a:rPr>
              <a:t>If the radio </a:t>
            </a:r>
            <a:r>
              <a:rPr lang="en-US" sz="1600">
                <a:solidFill>
                  <a:srgbClr val="CC3300"/>
                </a:solidFill>
                <a:effectLst>
                  <a:outerShdw blurRad="38100" dist="38100" dir="2700000" algn="tl">
                    <a:srgbClr val="000000"/>
                  </a:outerShdw>
                </a:effectLst>
              </a:rPr>
              <a:t>is</a:t>
            </a:r>
            <a:r>
              <a:rPr lang="en-US" sz="1600">
                <a:effectLst>
                  <a:outerShdw blurRad="38100" dist="38100" dir="2700000" algn="tl">
                    <a:srgbClr val="000000"/>
                  </a:outerShdw>
                </a:effectLst>
              </a:rPr>
              <a:t> too loud, </a:t>
            </a:r>
            <a:r>
              <a:rPr lang="en-US" sz="1600">
                <a:solidFill>
                  <a:srgbClr val="FFFF00"/>
                </a:solidFill>
                <a:effectLst>
                  <a:outerShdw blurRad="38100" dist="38100" dir="2700000" algn="tl">
                    <a:srgbClr val="000000"/>
                  </a:outerShdw>
                </a:effectLst>
              </a:rPr>
              <a:t>turn it off</a:t>
            </a:r>
            <a:r>
              <a:rPr lang="en-US" sz="1600">
                <a:effectLst>
                  <a:outerShdw blurRad="38100" dist="38100" dir="2700000" algn="tl">
                    <a:srgbClr val="000000"/>
                  </a:outerShdw>
                </a:effectLst>
              </a:rPr>
              <a:t>.    Or        </a:t>
            </a:r>
            <a:r>
              <a:rPr lang="en-US" sz="1600">
                <a:solidFill>
                  <a:srgbClr val="FFFF00"/>
                </a:solidFill>
                <a:effectLst>
                  <a:outerShdw blurRad="38100" dist="38100" dir="2700000" algn="tl">
                    <a:srgbClr val="000000"/>
                  </a:outerShdw>
                </a:effectLst>
              </a:rPr>
              <a:t>Turn the radio off</a:t>
            </a:r>
            <a:r>
              <a:rPr lang="en-US" sz="1600">
                <a:effectLst>
                  <a:outerShdw blurRad="38100" dist="38100" dir="2700000" algn="tl">
                    <a:srgbClr val="000000"/>
                  </a:outerShdw>
                </a:effectLst>
              </a:rPr>
              <a:t> if it </a:t>
            </a:r>
            <a:r>
              <a:rPr lang="en-US" sz="1600">
                <a:solidFill>
                  <a:srgbClr val="CC3300"/>
                </a:solidFill>
                <a:effectLst>
                  <a:outerShdw blurRad="38100" dist="38100" dir="2700000" algn="tl">
                    <a:srgbClr val="000000"/>
                  </a:outerShdw>
                </a:effectLst>
              </a:rPr>
              <a:t>is</a:t>
            </a:r>
            <a:r>
              <a:rPr lang="en-US" sz="1600">
                <a:effectLst>
                  <a:outerShdw blurRad="38100" dist="38100" dir="2700000" algn="tl">
                    <a:srgbClr val="000000"/>
                  </a:outerShdw>
                </a:effectLst>
              </a:rPr>
              <a:t> too loud.</a:t>
            </a:r>
          </a:p>
          <a:p>
            <a:pPr marL="342900" indent="-342900" algn="l">
              <a:lnSpc>
                <a:spcPct val="80000"/>
              </a:lnSpc>
              <a:spcBef>
                <a:spcPct val="20000"/>
              </a:spcBef>
              <a:buClr>
                <a:schemeClr val="hlink"/>
              </a:buClr>
              <a:buSzPct val="70000"/>
            </a:pPr>
            <a:endParaRPr lang="en-US" sz="1600">
              <a:effectLst>
                <a:outerShdw blurRad="38100" dist="38100" dir="2700000" algn="tl">
                  <a:srgbClr val="000000"/>
                </a:outerShdw>
              </a:effectLst>
            </a:endParaRPr>
          </a:p>
          <a:p>
            <a:pPr marL="342900" indent="-342900" algn="l">
              <a:lnSpc>
                <a:spcPct val="80000"/>
              </a:lnSpc>
              <a:spcBef>
                <a:spcPct val="20000"/>
              </a:spcBef>
              <a:buClr>
                <a:schemeClr val="hlink"/>
              </a:buClr>
              <a:buSzPct val="70000"/>
            </a:pPr>
            <a:r>
              <a:rPr lang="en-US" sz="1600">
                <a:effectLst>
                  <a:outerShdw blurRad="38100" dist="38100" dir="2700000" algn="tl">
                    <a:srgbClr val="000000"/>
                  </a:outerShdw>
                </a:effectLst>
              </a:rPr>
              <a:t>If you </a:t>
            </a:r>
            <a:r>
              <a:rPr lang="en-US" sz="1600">
                <a:solidFill>
                  <a:srgbClr val="CC3300"/>
                </a:solidFill>
                <a:effectLst>
                  <a:outerShdw blurRad="38100" dist="38100" dir="2700000" algn="tl">
                    <a:srgbClr val="000000"/>
                  </a:outerShdw>
                </a:effectLst>
              </a:rPr>
              <a:t>are</a:t>
            </a:r>
            <a:r>
              <a:rPr lang="en-US" sz="1600">
                <a:effectLst>
                  <a:outerShdw blurRad="38100" dist="38100" dir="2700000" algn="tl">
                    <a:srgbClr val="000000"/>
                  </a:outerShdw>
                </a:effectLst>
              </a:rPr>
              <a:t> under 17, </a:t>
            </a:r>
            <a:r>
              <a:rPr lang="en-US" sz="1600">
                <a:solidFill>
                  <a:srgbClr val="FFFF00"/>
                </a:solidFill>
                <a:effectLst>
                  <a:outerShdw blurRad="38100" dist="38100" dir="2700000" algn="tl">
                    <a:srgbClr val="000000"/>
                  </a:outerShdw>
                </a:effectLst>
              </a:rPr>
              <a:t>don’t drive a car.</a:t>
            </a:r>
            <a:r>
              <a:rPr lang="en-US" sz="1600">
                <a:effectLst>
                  <a:outerShdw blurRad="38100" dist="38100" dir="2700000" algn="tl">
                    <a:srgbClr val="000000"/>
                  </a:outerShdw>
                </a:effectLst>
              </a:rPr>
              <a:t>   Or    </a:t>
            </a:r>
            <a:r>
              <a:rPr lang="en-US" sz="1600">
                <a:solidFill>
                  <a:srgbClr val="FFFF00"/>
                </a:solidFill>
                <a:effectLst>
                  <a:outerShdw blurRad="38100" dist="38100" dir="2700000" algn="tl">
                    <a:srgbClr val="000000"/>
                  </a:outerShdw>
                </a:effectLst>
              </a:rPr>
              <a:t>Don’t drive a car</a:t>
            </a:r>
            <a:r>
              <a:rPr lang="en-US" sz="1600">
                <a:effectLst>
                  <a:outerShdw blurRad="38100" dist="38100" dir="2700000" algn="tl">
                    <a:srgbClr val="000000"/>
                  </a:outerShdw>
                </a:effectLst>
              </a:rPr>
              <a:t> if you </a:t>
            </a:r>
            <a:r>
              <a:rPr lang="en-US" sz="1600">
                <a:solidFill>
                  <a:srgbClr val="CC3300"/>
                </a:solidFill>
                <a:effectLst>
                  <a:outerShdw blurRad="38100" dist="38100" dir="2700000" algn="tl">
                    <a:srgbClr val="000000"/>
                  </a:outerShdw>
                </a:effectLst>
              </a:rPr>
              <a:t>are</a:t>
            </a:r>
            <a:r>
              <a:rPr lang="en-US" sz="1600">
                <a:effectLst>
                  <a:outerShdw blurRad="38100" dist="38100" dir="2700000" algn="tl">
                    <a:srgbClr val="000000"/>
                  </a:outerShdw>
                </a:effectLst>
              </a:rPr>
              <a:t> under 17.</a:t>
            </a:r>
            <a:endParaRPr lang="ar-SA" sz="1600">
              <a:effectLst>
                <a:outerShdw blurRad="38100" dist="38100" dir="2700000" algn="tl">
                  <a:srgbClr val="000000"/>
                </a:outerShdw>
              </a:effectLst>
            </a:endParaRPr>
          </a:p>
        </p:txBody>
      </p:sp>
      <p:sp>
        <p:nvSpPr>
          <p:cNvPr id="233495" name="Text Box 23"/>
          <p:cNvSpPr txBox="1">
            <a:spLocks noChangeArrowheads="1"/>
          </p:cNvSpPr>
          <p:nvPr/>
        </p:nvSpPr>
        <p:spPr bwMode="auto">
          <a:xfrm>
            <a:off x="2514600" y="3429000"/>
            <a:ext cx="838200" cy="244475"/>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1600">
                <a:solidFill>
                  <a:srgbClr val="CC3300"/>
                </a:solidFill>
              </a:rPr>
              <a:t>becomes</a:t>
            </a:r>
          </a:p>
        </p:txBody>
      </p:sp>
      <p:sp>
        <p:nvSpPr>
          <p:cNvPr id="233496" name="AutoShape 24">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2"/>
          <p:cNvSpPr>
            <a:spLocks noGrp="1" noChangeArrowheads="1"/>
          </p:cNvSpPr>
          <p:nvPr>
            <p:ph type="title"/>
          </p:nvPr>
        </p:nvSpPr>
        <p:spPr/>
        <p:txBody>
          <a:bodyPr/>
          <a:lstStyle/>
          <a:p>
            <a:pPr algn="ctr"/>
            <a:r>
              <a:rPr lang="en-US" sz="3600">
                <a:solidFill>
                  <a:srgbClr val="FFFF00"/>
                </a:solidFill>
              </a:rPr>
              <a:t>Reported Speech</a:t>
            </a:r>
            <a:r>
              <a:rPr lang="ar-SA" sz="3600">
                <a:solidFill>
                  <a:srgbClr val="FFFF00"/>
                </a:solidFill>
              </a:rPr>
              <a:t/>
            </a:r>
            <a:br>
              <a:rPr lang="ar-SA" sz="3600">
                <a:solidFill>
                  <a:srgbClr val="FFFF00"/>
                </a:solidFill>
              </a:rPr>
            </a:br>
            <a:r>
              <a:rPr lang="ar-SA" sz="3600">
                <a:solidFill>
                  <a:srgbClr val="FFFF00"/>
                </a:solidFill>
              </a:rPr>
              <a:t>الكلام المنقول</a:t>
            </a:r>
            <a:endParaRPr lang="en-US" sz="3600"/>
          </a:p>
        </p:txBody>
      </p:sp>
      <p:sp>
        <p:nvSpPr>
          <p:cNvPr id="234499" name="Rectangle 3"/>
          <p:cNvSpPr>
            <a:spLocks noGrp="1" noChangeArrowheads="1"/>
          </p:cNvSpPr>
          <p:nvPr>
            <p:ph type="body" sz="half" idx="1"/>
          </p:nvPr>
        </p:nvSpPr>
        <p:spPr>
          <a:xfrm>
            <a:off x="1143000" y="1981200"/>
            <a:ext cx="7696200" cy="3886200"/>
          </a:xfrm>
        </p:spPr>
        <p:txBody>
          <a:bodyPr/>
          <a:lstStyle/>
          <a:p>
            <a:pPr algn="ctr">
              <a:lnSpc>
                <a:spcPct val="80000"/>
              </a:lnSpc>
              <a:buFontTx/>
              <a:buNone/>
            </a:pPr>
            <a:r>
              <a:rPr lang="ar-SA" sz="2400"/>
              <a:t>هذا النوع من الجمل يسمى أيضاً الكلام الغير مباشر.</a:t>
            </a:r>
          </a:p>
          <a:p>
            <a:pPr algn="ctr">
              <a:lnSpc>
                <a:spcPct val="80000"/>
              </a:lnSpc>
              <a:buFontTx/>
              <a:buNone/>
            </a:pPr>
            <a:r>
              <a:rPr lang="en-US" sz="2400">
                <a:solidFill>
                  <a:srgbClr val="FFFF00"/>
                </a:solidFill>
              </a:rPr>
              <a:t>Indirect Speech</a:t>
            </a:r>
          </a:p>
          <a:p>
            <a:pPr>
              <a:lnSpc>
                <a:spcPct val="80000"/>
              </a:lnSpc>
              <a:buFontTx/>
              <a:buNone/>
            </a:pPr>
            <a:endParaRPr lang="en-US" sz="1800"/>
          </a:p>
          <a:p>
            <a:pPr>
              <a:lnSpc>
                <a:spcPct val="80000"/>
              </a:lnSpc>
              <a:buFontTx/>
              <a:buNone/>
            </a:pPr>
            <a:r>
              <a:rPr lang="en-US" sz="2000"/>
              <a:t>There are four kinds of direct and Indirect Speech</a:t>
            </a:r>
            <a:r>
              <a:rPr lang="en-US" sz="2000">
                <a:solidFill>
                  <a:srgbClr val="FFFF00"/>
                </a:solidFill>
              </a:rPr>
              <a:t>.</a:t>
            </a:r>
          </a:p>
          <a:p>
            <a:pPr algn="r">
              <a:lnSpc>
                <a:spcPct val="80000"/>
              </a:lnSpc>
              <a:buFontTx/>
              <a:buNone/>
            </a:pPr>
            <a:r>
              <a:rPr lang="ar-SA" sz="2000"/>
              <a:t>هناك أربعة أنواع من الكلام المباشر و غير المباشر:</a:t>
            </a:r>
          </a:p>
          <a:p>
            <a:pPr>
              <a:lnSpc>
                <a:spcPct val="80000"/>
              </a:lnSpc>
              <a:buFontTx/>
              <a:buNone/>
            </a:pPr>
            <a:endParaRPr lang="en-US" sz="2000"/>
          </a:p>
          <a:p>
            <a:pPr>
              <a:lnSpc>
                <a:spcPct val="80000"/>
              </a:lnSpc>
              <a:buFontTx/>
              <a:buNone/>
            </a:pPr>
            <a:r>
              <a:rPr lang="en-US" sz="2400">
                <a:solidFill>
                  <a:srgbClr val="CC3300"/>
                </a:solidFill>
              </a:rPr>
              <a:t>1) Statement </a:t>
            </a:r>
            <a:r>
              <a:rPr lang="ar-SA" sz="2400">
                <a:solidFill>
                  <a:srgbClr val="CC3300"/>
                </a:solidFill>
              </a:rPr>
              <a:t>  </a:t>
            </a:r>
            <a:r>
              <a:rPr lang="en-US" sz="2400">
                <a:solidFill>
                  <a:srgbClr val="CC3300"/>
                </a:solidFill>
              </a:rPr>
              <a:t> </a:t>
            </a:r>
            <a:r>
              <a:rPr lang="ar-SA" sz="2400">
                <a:solidFill>
                  <a:srgbClr val="CC3300"/>
                </a:solidFill>
              </a:rPr>
              <a:t>الجملة الخبرية</a:t>
            </a:r>
          </a:p>
          <a:p>
            <a:pPr>
              <a:lnSpc>
                <a:spcPct val="80000"/>
              </a:lnSpc>
              <a:buFontTx/>
              <a:buNone/>
            </a:pPr>
            <a:r>
              <a:rPr lang="en-US" sz="2400">
                <a:solidFill>
                  <a:srgbClr val="CC3300"/>
                </a:solidFill>
              </a:rPr>
              <a:t>2) Question </a:t>
            </a:r>
            <a:r>
              <a:rPr lang="ar-SA" sz="2400">
                <a:solidFill>
                  <a:srgbClr val="CC3300"/>
                </a:solidFill>
              </a:rPr>
              <a:t>             </a:t>
            </a:r>
            <a:r>
              <a:rPr lang="en-US" sz="2400">
                <a:solidFill>
                  <a:srgbClr val="CC3300"/>
                </a:solidFill>
              </a:rPr>
              <a:t> </a:t>
            </a:r>
            <a:r>
              <a:rPr lang="ar-SA" sz="2400">
                <a:solidFill>
                  <a:srgbClr val="CC3300"/>
                </a:solidFill>
              </a:rPr>
              <a:t>     السؤال</a:t>
            </a:r>
            <a:endParaRPr lang="en-US" sz="2400">
              <a:solidFill>
                <a:srgbClr val="CC3300"/>
              </a:solidFill>
            </a:endParaRPr>
          </a:p>
          <a:p>
            <a:pPr>
              <a:lnSpc>
                <a:spcPct val="80000"/>
              </a:lnSpc>
              <a:buFontTx/>
              <a:buNone/>
            </a:pPr>
            <a:r>
              <a:rPr lang="en-US" sz="2400">
                <a:solidFill>
                  <a:srgbClr val="CC3300"/>
                </a:solidFill>
              </a:rPr>
              <a:t>3) Command  </a:t>
            </a:r>
            <a:r>
              <a:rPr lang="ar-SA" sz="2400">
                <a:solidFill>
                  <a:srgbClr val="CC3300"/>
                </a:solidFill>
              </a:rPr>
              <a:t>   الطلب            </a:t>
            </a:r>
            <a:endParaRPr lang="en-US" sz="2400">
              <a:solidFill>
                <a:srgbClr val="CC3300"/>
              </a:solidFill>
            </a:endParaRPr>
          </a:p>
          <a:p>
            <a:pPr>
              <a:lnSpc>
                <a:spcPct val="80000"/>
              </a:lnSpc>
              <a:buFontTx/>
              <a:buNone/>
            </a:pPr>
            <a:r>
              <a:rPr lang="en-US" sz="2400">
                <a:solidFill>
                  <a:srgbClr val="CC3300"/>
                </a:solidFill>
              </a:rPr>
              <a:t>4) Exclamation </a:t>
            </a:r>
            <a:r>
              <a:rPr lang="ar-SA" sz="2400">
                <a:solidFill>
                  <a:srgbClr val="CC3300"/>
                </a:solidFill>
              </a:rPr>
              <a:t>        </a:t>
            </a:r>
            <a:r>
              <a:rPr lang="en-US" sz="2400">
                <a:solidFill>
                  <a:srgbClr val="CC3300"/>
                </a:solidFill>
              </a:rPr>
              <a:t> </a:t>
            </a:r>
            <a:r>
              <a:rPr lang="ar-SA" sz="2400">
                <a:solidFill>
                  <a:srgbClr val="CC3300"/>
                </a:solidFill>
              </a:rPr>
              <a:t> التعجب</a:t>
            </a:r>
            <a:endParaRPr lang="en-US" sz="2400">
              <a:solidFill>
                <a:srgbClr val="CC3300"/>
              </a:solidFill>
            </a:endParaRPr>
          </a:p>
          <a:p>
            <a:pPr>
              <a:lnSpc>
                <a:spcPct val="80000"/>
              </a:lnSpc>
              <a:buFontTx/>
              <a:buNone/>
            </a:pPr>
            <a:endParaRPr lang="ar-SA" sz="2400">
              <a:solidFill>
                <a:srgbClr val="CC3300"/>
              </a:solidFill>
            </a:endParaRPr>
          </a:p>
          <a:p>
            <a:pPr>
              <a:lnSpc>
                <a:spcPct val="80000"/>
              </a:lnSpc>
              <a:buFontTx/>
              <a:buNone/>
            </a:pPr>
            <a:endParaRPr lang="ar-SA" sz="2400">
              <a:solidFill>
                <a:srgbClr val="CC3300"/>
              </a:solidFill>
            </a:endParaRPr>
          </a:p>
          <a:p>
            <a:pPr>
              <a:lnSpc>
                <a:spcPct val="80000"/>
              </a:lnSpc>
              <a:buFontTx/>
              <a:buNone/>
            </a:pPr>
            <a:endParaRPr lang="en-US" sz="1800"/>
          </a:p>
          <a:p>
            <a:pPr>
              <a:lnSpc>
                <a:spcPct val="80000"/>
              </a:lnSpc>
              <a:buFontTx/>
              <a:buNone/>
            </a:pPr>
            <a:r>
              <a:rPr lang="en-US" sz="1800"/>
              <a:t> </a:t>
            </a:r>
            <a:endParaRPr lang="ar-SA" sz="1800"/>
          </a:p>
        </p:txBody>
      </p:sp>
      <p:sp>
        <p:nvSpPr>
          <p:cNvPr id="234504" name="AutoShape 8">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34505" name="AutoShape 9">
            <a:hlinkClick r:id="" action="ppaction://hlinkshowjump?jump=nextslide" highlightClick="1"/>
          </p:cNvPr>
          <p:cNvSpPr>
            <a:spLocks noChangeArrowheads="1"/>
          </p:cNvSpPr>
          <p:nvPr/>
        </p:nvSpPr>
        <p:spPr bwMode="auto">
          <a:xfrm>
            <a:off x="5715000" y="6248400"/>
            <a:ext cx="457200" cy="38100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34513" name="AutoShape 17">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p:txBody>
          <a:bodyPr/>
          <a:lstStyle/>
          <a:p>
            <a:pPr algn="ctr"/>
            <a:r>
              <a:rPr lang="en-US" sz="3600">
                <a:solidFill>
                  <a:srgbClr val="FFFF00"/>
                </a:solidFill>
              </a:rPr>
              <a:t>Reported Speech</a:t>
            </a:r>
            <a:r>
              <a:rPr lang="ar-SA" sz="3600">
                <a:solidFill>
                  <a:srgbClr val="FFFF00"/>
                </a:solidFill>
              </a:rPr>
              <a:t/>
            </a:r>
            <a:br>
              <a:rPr lang="ar-SA" sz="3600">
                <a:solidFill>
                  <a:srgbClr val="FFFF00"/>
                </a:solidFill>
              </a:rPr>
            </a:br>
            <a:r>
              <a:rPr lang="ar-SA" sz="3600">
                <a:solidFill>
                  <a:srgbClr val="FFFF00"/>
                </a:solidFill>
              </a:rPr>
              <a:t>الكلام المنقول</a:t>
            </a:r>
            <a:endParaRPr lang="en-US" sz="3600"/>
          </a:p>
        </p:txBody>
      </p:sp>
      <p:sp>
        <p:nvSpPr>
          <p:cNvPr id="244739" name="Rectangle 3"/>
          <p:cNvSpPr>
            <a:spLocks noGrp="1" noChangeArrowheads="1"/>
          </p:cNvSpPr>
          <p:nvPr>
            <p:ph type="body" sz="half" idx="1"/>
          </p:nvPr>
        </p:nvSpPr>
        <p:spPr>
          <a:xfrm>
            <a:off x="1143000" y="1981200"/>
            <a:ext cx="7696200" cy="4038600"/>
          </a:xfrm>
        </p:spPr>
        <p:txBody>
          <a:bodyPr/>
          <a:lstStyle/>
          <a:p>
            <a:pPr algn="ctr">
              <a:lnSpc>
                <a:spcPct val="80000"/>
              </a:lnSpc>
              <a:buFontTx/>
              <a:buNone/>
            </a:pPr>
            <a:endParaRPr lang="en-US" sz="2400"/>
          </a:p>
          <a:p>
            <a:pPr algn="r">
              <a:lnSpc>
                <a:spcPct val="80000"/>
              </a:lnSpc>
              <a:buFontTx/>
              <a:buNone/>
            </a:pPr>
            <a:endParaRPr lang="en-US" sz="1400"/>
          </a:p>
          <a:p>
            <a:pPr algn="r">
              <a:lnSpc>
                <a:spcPct val="80000"/>
              </a:lnSpc>
              <a:buFontTx/>
              <a:buNone/>
            </a:pPr>
            <a:r>
              <a:rPr lang="ar-SA" sz="1400"/>
              <a:t>* لتحويل جملة خبرية من مباشر                 إلى كلام منقول                  نتبع الخطوات التالية:</a:t>
            </a:r>
          </a:p>
          <a:p>
            <a:pPr algn="r">
              <a:lnSpc>
                <a:spcPct val="80000"/>
              </a:lnSpc>
              <a:buFontTx/>
              <a:buNone/>
            </a:pPr>
            <a:r>
              <a:rPr lang="ar-SA" sz="1400"/>
              <a:t>1- نضع الاسم أو الضمير ثم فعل القول</a:t>
            </a:r>
          </a:p>
          <a:p>
            <a:pPr algn="r">
              <a:lnSpc>
                <a:spcPct val="80000"/>
              </a:lnSpc>
              <a:buFontTx/>
              <a:buNone/>
            </a:pPr>
            <a:r>
              <a:rPr lang="ar-SA" sz="1400"/>
              <a:t>2- نضع أداة الربط         و يمكننا الاستغناء عنها.</a:t>
            </a:r>
          </a:p>
          <a:p>
            <a:pPr algn="r">
              <a:lnSpc>
                <a:spcPct val="80000"/>
              </a:lnSpc>
              <a:buFontTx/>
              <a:buNone/>
            </a:pPr>
            <a:r>
              <a:rPr lang="ar-SA" sz="1400"/>
              <a:t>3- نحول الضمائر حسب المعنى و أهم هذه الضمائر:</a:t>
            </a:r>
          </a:p>
          <a:p>
            <a:pPr>
              <a:lnSpc>
                <a:spcPct val="80000"/>
              </a:lnSpc>
              <a:buFontTx/>
              <a:buNone/>
            </a:pPr>
            <a:r>
              <a:rPr lang="en-US" sz="1400"/>
              <a:t>I		he, she		we	they</a:t>
            </a:r>
          </a:p>
          <a:p>
            <a:pPr>
              <a:lnSpc>
                <a:spcPct val="80000"/>
              </a:lnSpc>
              <a:buFontTx/>
              <a:buNone/>
            </a:pPr>
            <a:r>
              <a:rPr lang="en-US" sz="1400"/>
              <a:t>My		his, her		our	their	</a:t>
            </a:r>
            <a:endParaRPr lang="ar-SA" sz="1400"/>
          </a:p>
          <a:p>
            <a:pPr algn="r">
              <a:lnSpc>
                <a:spcPct val="80000"/>
              </a:lnSpc>
              <a:buFontTx/>
              <a:buNone/>
            </a:pPr>
            <a:r>
              <a:rPr lang="ar-SA" sz="1400"/>
              <a:t>4- نحول الأزمنة كما يلي:</a:t>
            </a:r>
          </a:p>
          <a:p>
            <a:pPr>
              <a:lnSpc>
                <a:spcPct val="80000"/>
              </a:lnSpc>
              <a:buFontTx/>
              <a:buNone/>
            </a:pPr>
            <a:r>
              <a:rPr lang="en-US" sz="1400"/>
              <a:t>Present </a:t>
            </a:r>
            <a:r>
              <a:rPr lang="ar-SA" sz="1400"/>
              <a:t>مضارع </a:t>
            </a:r>
            <a:r>
              <a:rPr lang="en-US" sz="1400"/>
              <a:t>	Past </a:t>
            </a:r>
            <a:r>
              <a:rPr lang="ar-SA" sz="1400"/>
              <a:t>ماضي</a:t>
            </a:r>
          </a:p>
          <a:p>
            <a:pPr>
              <a:lnSpc>
                <a:spcPct val="80000"/>
              </a:lnSpc>
              <a:buFontTx/>
              <a:buNone/>
            </a:pPr>
            <a:r>
              <a:rPr lang="en-US" sz="1400"/>
              <a:t>Past </a:t>
            </a:r>
            <a:r>
              <a:rPr lang="ar-SA" sz="1400"/>
              <a:t>ماضي</a:t>
            </a:r>
            <a:r>
              <a:rPr lang="en-US" sz="1400"/>
              <a:t>		Past Perfect </a:t>
            </a:r>
            <a:r>
              <a:rPr lang="ar-SA" sz="1400"/>
              <a:t>ماضي تام</a:t>
            </a:r>
          </a:p>
          <a:p>
            <a:pPr algn="r">
              <a:lnSpc>
                <a:spcPct val="80000"/>
              </a:lnSpc>
              <a:buFontTx/>
              <a:buNone/>
            </a:pPr>
            <a:r>
              <a:rPr lang="ar-SA" sz="1400"/>
              <a:t>5- نحول بعض الكلمات إن وجدت كما يلي:</a:t>
            </a:r>
          </a:p>
          <a:p>
            <a:pPr>
              <a:lnSpc>
                <a:spcPct val="80000"/>
              </a:lnSpc>
              <a:buFontTx/>
              <a:buNone/>
            </a:pPr>
            <a:r>
              <a:rPr lang="en-US" sz="1400"/>
              <a:t>Now </a:t>
            </a:r>
            <a:r>
              <a:rPr lang="ar-SA" sz="1400"/>
              <a:t>الآن		</a:t>
            </a:r>
            <a:r>
              <a:rPr lang="en-US" sz="1400"/>
              <a:t>	then </a:t>
            </a:r>
            <a:r>
              <a:rPr lang="ar-SA" sz="1400"/>
              <a:t>حينئذ</a:t>
            </a:r>
          </a:p>
          <a:p>
            <a:pPr>
              <a:lnSpc>
                <a:spcPct val="80000"/>
              </a:lnSpc>
              <a:buFontTx/>
              <a:buNone/>
            </a:pPr>
            <a:r>
              <a:rPr lang="en-US" sz="1400"/>
              <a:t>here </a:t>
            </a:r>
            <a:r>
              <a:rPr lang="ar-SA" sz="1400"/>
              <a:t>هنا		</a:t>
            </a:r>
            <a:r>
              <a:rPr lang="en-US" sz="1400"/>
              <a:t>	there </a:t>
            </a:r>
            <a:r>
              <a:rPr lang="ar-SA" sz="1400"/>
              <a:t>هناك</a:t>
            </a:r>
          </a:p>
          <a:p>
            <a:pPr>
              <a:lnSpc>
                <a:spcPct val="80000"/>
              </a:lnSpc>
              <a:buFontTx/>
              <a:buNone/>
            </a:pPr>
            <a:r>
              <a:rPr lang="en-US" sz="1400"/>
              <a:t>Last night </a:t>
            </a:r>
            <a:r>
              <a:rPr lang="ar-SA" sz="1400"/>
              <a:t>هنا		</a:t>
            </a:r>
            <a:r>
              <a:rPr lang="en-US" sz="1400"/>
              <a:t>the night before </a:t>
            </a:r>
            <a:r>
              <a:rPr lang="ar-SA" sz="1400"/>
              <a:t>هناك</a:t>
            </a:r>
            <a:endParaRPr lang="en-US" sz="1400"/>
          </a:p>
          <a:p>
            <a:pPr>
              <a:lnSpc>
                <a:spcPct val="80000"/>
              </a:lnSpc>
              <a:buFontTx/>
              <a:buNone/>
            </a:pPr>
            <a:r>
              <a:rPr lang="en-US" sz="1400"/>
              <a:t>this </a:t>
            </a:r>
            <a:r>
              <a:rPr lang="ar-SA" sz="1400"/>
              <a:t>هنا		</a:t>
            </a:r>
            <a:r>
              <a:rPr lang="en-US" sz="1400"/>
              <a:t>	that </a:t>
            </a:r>
            <a:r>
              <a:rPr lang="ar-SA" sz="1400"/>
              <a:t>هناك</a:t>
            </a:r>
            <a:endParaRPr lang="en-US" sz="1400"/>
          </a:p>
          <a:p>
            <a:pPr>
              <a:lnSpc>
                <a:spcPct val="80000"/>
              </a:lnSpc>
              <a:buFontTx/>
              <a:buNone/>
            </a:pPr>
            <a:r>
              <a:rPr lang="en-US" sz="1400"/>
              <a:t>yesterday </a:t>
            </a:r>
            <a:r>
              <a:rPr lang="ar-SA" sz="1400"/>
              <a:t>هنا		</a:t>
            </a:r>
            <a:r>
              <a:rPr lang="en-US" sz="1400"/>
              <a:t>the day before </a:t>
            </a:r>
            <a:r>
              <a:rPr lang="ar-SA" sz="1400"/>
              <a:t>هناك</a:t>
            </a:r>
            <a:endParaRPr lang="en-US" sz="1400"/>
          </a:p>
          <a:p>
            <a:pPr>
              <a:lnSpc>
                <a:spcPct val="80000"/>
              </a:lnSpc>
              <a:buFontTx/>
              <a:buNone/>
            </a:pPr>
            <a:r>
              <a:rPr lang="en-US" sz="1400"/>
              <a:t>tomorrow </a:t>
            </a:r>
            <a:r>
              <a:rPr lang="ar-SA" sz="1400"/>
              <a:t>هنا		</a:t>
            </a:r>
            <a:r>
              <a:rPr lang="en-US" sz="1400"/>
              <a:t>the following day </a:t>
            </a:r>
            <a:r>
              <a:rPr lang="ar-SA" sz="1400"/>
              <a:t>هناك</a:t>
            </a:r>
            <a:endParaRPr lang="en-US" sz="1400"/>
          </a:p>
          <a:p>
            <a:pPr>
              <a:lnSpc>
                <a:spcPct val="80000"/>
              </a:lnSpc>
              <a:buFontTx/>
              <a:buNone/>
            </a:pPr>
            <a:endParaRPr lang="en-US" sz="1400"/>
          </a:p>
        </p:txBody>
      </p:sp>
      <p:grpSp>
        <p:nvGrpSpPr>
          <p:cNvPr id="244743" name="Group 7"/>
          <p:cNvGrpSpPr>
            <a:grpSpLocks/>
          </p:cNvGrpSpPr>
          <p:nvPr/>
        </p:nvGrpSpPr>
        <p:grpSpPr bwMode="auto">
          <a:xfrm>
            <a:off x="3657600" y="6248400"/>
            <a:ext cx="2514600" cy="381000"/>
            <a:chOff x="2304" y="3936"/>
            <a:chExt cx="1584" cy="240"/>
          </a:xfrm>
        </p:grpSpPr>
        <p:sp>
          <p:nvSpPr>
            <p:cNvPr id="244744" name="AutoShape 8">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44745" name="AutoShape 9">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44746" name="AutoShape 10">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44747" name="AutoShape 11"/>
          <p:cNvSpPr>
            <a:spLocks noChangeArrowheads="1"/>
          </p:cNvSpPr>
          <p:nvPr/>
        </p:nvSpPr>
        <p:spPr bwMode="auto">
          <a:xfrm>
            <a:off x="2743200" y="1905000"/>
            <a:ext cx="4267200" cy="3810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Statement</a:t>
            </a:r>
            <a:r>
              <a:rPr lang="ar-SA" b="1">
                <a:solidFill>
                  <a:schemeClr val="bg1"/>
                </a:solidFill>
              </a:rPr>
              <a:t>  الجملة الخبرية       </a:t>
            </a:r>
            <a:endParaRPr lang="en-US" b="1">
              <a:solidFill>
                <a:srgbClr val="000066"/>
              </a:solidFill>
            </a:endParaRPr>
          </a:p>
        </p:txBody>
      </p:sp>
      <p:sp>
        <p:nvSpPr>
          <p:cNvPr id="244752" name="Text Box 16"/>
          <p:cNvSpPr txBox="1">
            <a:spLocks noChangeArrowheads="1"/>
          </p:cNvSpPr>
          <p:nvPr/>
        </p:nvSpPr>
        <p:spPr bwMode="auto">
          <a:xfrm>
            <a:off x="7010400" y="2895600"/>
            <a:ext cx="539750" cy="336550"/>
          </a:xfrm>
          <a:prstGeom prst="rect">
            <a:avLst/>
          </a:prstGeom>
          <a:noFill/>
          <a:ln w="9525" algn="ctr">
            <a:noFill/>
            <a:miter lim="800000"/>
            <a:headEnd/>
            <a:tailEnd/>
          </a:ln>
          <a:effectLst/>
        </p:spPr>
        <p:txBody>
          <a:bodyPr wrap="none">
            <a:spAutoFit/>
          </a:bodyPr>
          <a:lstStyle/>
          <a:p>
            <a:r>
              <a:rPr lang="en-US" sz="1600"/>
              <a:t>that</a:t>
            </a:r>
          </a:p>
        </p:txBody>
      </p:sp>
      <p:sp>
        <p:nvSpPr>
          <p:cNvPr id="244753" name="Text Box 17"/>
          <p:cNvSpPr txBox="1">
            <a:spLocks noChangeArrowheads="1"/>
          </p:cNvSpPr>
          <p:nvPr/>
        </p:nvSpPr>
        <p:spPr bwMode="auto">
          <a:xfrm>
            <a:off x="5562600" y="2438400"/>
            <a:ext cx="709613" cy="336550"/>
          </a:xfrm>
          <a:prstGeom prst="rect">
            <a:avLst/>
          </a:prstGeom>
          <a:noFill/>
          <a:ln w="9525" algn="ctr">
            <a:noFill/>
            <a:miter lim="800000"/>
            <a:headEnd/>
            <a:tailEnd/>
          </a:ln>
          <a:effectLst/>
        </p:spPr>
        <p:txBody>
          <a:bodyPr wrap="none">
            <a:spAutoFit/>
          </a:bodyPr>
          <a:lstStyle/>
          <a:p>
            <a:r>
              <a:rPr lang="en-US" sz="1600">
                <a:solidFill>
                  <a:srgbClr val="FFFF00"/>
                </a:solidFill>
              </a:rPr>
              <a:t>Direct</a:t>
            </a:r>
          </a:p>
        </p:txBody>
      </p:sp>
      <p:sp>
        <p:nvSpPr>
          <p:cNvPr id="244754" name="Text Box 18"/>
          <p:cNvSpPr txBox="1">
            <a:spLocks noChangeArrowheads="1"/>
          </p:cNvSpPr>
          <p:nvPr/>
        </p:nvSpPr>
        <p:spPr bwMode="auto">
          <a:xfrm>
            <a:off x="3276600" y="2438400"/>
            <a:ext cx="1000125" cy="336550"/>
          </a:xfrm>
          <a:prstGeom prst="rect">
            <a:avLst/>
          </a:prstGeom>
          <a:noFill/>
          <a:ln w="9525" algn="ctr">
            <a:noFill/>
            <a:miter lim="800000"/>
            <a:headEnd/>
            <a:tailEnd/>
          </a:ln>
          <a:effectLst/>
        </p:spPr>
        <p:txBody>
          <a:bodyPr wrap="none">
            <a:spAutoFit/>
          </a:bodyPr>
          <a:lstStyle/>
          <a:p>
            <a:r>
              <a:rPr lang="en-US" sz="1600">
                <a:solidFill>
                  <a:srgbClr val="FFFF00"/>
                </a:solidFill>
              </a:rPr>
              <a:t>Reported</a:t>
            </a:r>
          </a:p>
        </p:txBody>
      </p:sp>
      <p:sp>
        <p:nvSpPr>
          <p:cNvPr id="244755" name="Text Box 19"/>
          <p:cNvSpPr txBox="1">
            <a:spLocks noChangeArrowheads="1"/>
          </p:cNvSpPr>
          <p:nvPr/>
        </p:nvSpPr>
        <p:spPr bwMode="auto">
          <a:xfrm>
            <a:off x="5410200" y="2667000"/>
            <a:ext cx="539750" cy="336550"/>
          </a:xfrm>
          <a:prstGeom prst="rect">
            <a:avLst/>
          </a:prstGeom>
          <a:noFill/>
          <a:ln w="9525" algn="ctr">
            <a:noFill/>
            <a:miter lim="800000"/>
            <a:headEnd/>
            <a:tailEnd/>
          </a:ln>
          <a:effectLst/>
        </p:spPr>
        <p:txBody>
          <a:bodyPr>
            <a:spAutoFit/>
          </a:bodyPr>
          <a:lstStyle/>
          <a:p>
            <a:r>
              <a:rPr lang="en-US" sz="1600"/>
              <a:t>said</a:t>
            </a:r>
          </a:p>
        </p:txBody>
      </p:sp>
      <p:grpSp>
        <p:nvGrpSpPr>
          <p:cNvPr id="244765" name="Group 29"/>
          <p:cNvGrpSpPr>
            <a:grpSpLocks/>
          </p:cNvGrpSpPr>
          <p:nvPr/>
        </p:nvGrpSpPr>
        <p:grpSpPr bwMode="auto">
          <a:xfrm>
            <a:off x="1371600" y="3505200"/>
            <a:ext cx="3429000" cy="2362200"/>
            <a:chOff x="864" y="2064"/>
            <a:chExt cx="2160" cy="1488"/>
          </a:xfrm>
        </p:grpSpPr>
        <p:sp>
          <p:nvSpPr>
            <p:cNvPr id="244748" name="Line 12"/>
            <p:cNvSpPr>
              <a:spLocks noChangeShapeType="1"/>
            </p:cNvSpPr>
            <p:nvPr/>
          </p:nvSpPr>
          <p:spPr bwMode="auto">
            <a:xfrm>
              <a:off x="864" y="2064"/>
              <a:ext cx="432" cy="0"/>
            </a:xfrm>
            <a:prstGeom prst="line">
              <a:avLst/>
            </a:prstGeom>
            <a:noFill/>
            <a:ln w="9525">
              <a:solidFill>
                <a:schemeClr val="tx1"/>
              </a:solidFill>
              <a:round/>
              <a:headEnd/>
              <a:tailEnd type="triangle" w="med" len="med"/>
            </a:ln>
            <a:effectLst>
              <a:outerShdw dist="107763" dir="2700000" algn="ctr" rotWithShape="0">
                <a:srgbClr val="000000">
                  <a:alpha val="50000"/>
                </a:srgbClr>
              </a:outerShdw>
            </a:effectLst>
          </p:spPr>
          <p:txBody>
            <a:bodyPr wrap="none" anchor="ctr"/>
            <a:lstStyle/>
            <a:p>
              <a:endParaRPr lang="ar-SA"/>
            </a:p>
          </p:txBody>
        </p:sp>
        <p:sp>
          <p:nvSpPr>
            <p:cNvPr id="244749" name="Line 13"/>
            <p:cNvSpPr>
              <a:spLocks noChangeShapeType="1"/>
            </p:cNvSpPr>
            <p:nvPr/>
          </p:nvSpPr>
          <p:spPr bwMode="auto">
            <a:xfrm>
              <a:off x="960" y="2208"/>
              <a:ext cx="336" cy="0"/>
            </a:xfrm>
            <a:prstGeom prst="line">
              <a:avLst/>
            </a:prstGeom>
            <a:noFill/>
            <a:ln w="9525">
              <a:solidFill>
                <a:schemeClr val="tx1"/>
              </a:solidFill>
              <a:round/>
              <a:headEnd/>
              <a:tailEnd type="triangle" w="med" len="med"/>
            </a:ln>
            <a:effectLst>
              <a:outerShdw dist="107763" dir="2700000" algn="ctr" rotWithShape="0">
                <a:srgbClr val="000000">
                  <a:alpha val="50000"/>
                </a:srgbClr>
              </a:outerShdw>
            </a:effectLst>
          </p:spPr>
          <p:txBody>
            <a:bodyPr wrap="none" anchor="ctr"/>
            <a:lstStyle/>
            <a:p>
              <a:endParaRPr lang="ar-SA"/>
            </a:p>
          </p:txBody>
        </p:sp>
        <p:sp>
          <p:nvSpPr>
            <p:cNvPr id="244750" name="Line 14"/>
            <p:cNvSpPr>
              <a:spLocks noChangeShapeType="1"/>
            </p:cNvSpPr>
            <p:nvPr/>
          </p:nvSpPr>
          <p:spPr bwMode="auto">
            <a:xfrm>
              <a:off x="2736" y="2064"/>
              <a:ext cx="288" cy="0"/>
            </a:xfrm>
            <a:prstGeom prst="line">
              <a:avLst/>
            </a:prstGeom>
            <a:noFill/>
            <a:ln w="9525">
              <a:solidFill>
                <a:schemeClr val="tx1"/>
              </a:solidFill>
              <a:round/>
              <a:headEnd/>
              <a:tailEnd type="triangle" w="med" len="med"/>
            </a:ln>
            <a:effectLst>
              <a:outerShdw dist="107763" dir="2700000" algn="ctr" rotWithShape="0">
                <a:srgbClr val="000000">
                  <a:alpha val="50000"/>
                </a:srgbClr>
              </a:outerShdw>
            </a:effectLst>
          </p:spPr>
          <p:txBody>
            <a:bodyPr wrap="none" anchor="ctr"/>
            <a:lstStyle/>
            <a:p>
              <a:endParaRPr lang="ar-SA"/>
            </a:p>
          </p:txBody>
        </p:sp>
        <p:sp>
          <p:nvSpPr>
            <p:cNvPr id="244751" name="Line 15"/>
            <p:cNvSpPr>
              <a:spLocks noChangeShapeType="1"/>
            </p:cNvSpPr>
            <p:nvPr/>
          </p:nvSpPr>
          <p:spPr bwMode="auto">
            <a:xfrm>
              <a:off x="2736" y="2208"/>
              <a:ext cx="288" cy="0"/>
            </a:xfrm>
            <a:prstGeom prst="line">
              <a:avLst/>
            </a:prstGeom>
            <a:noFill/>
            <a:ln w="9525">
              <a:solidFill>
                <a:schemeClr val="tx1"/>
              </a:solidFill>
              <a:round/>
              <a:headEnd/>
              <a:tailEnd type="triangle" w="med" len="med"/>
            </a:ln>
            <a:effectLst>
              <a:outerShdw dist="107763" dir="2700000" algn="ctr" rotWithShape="0">
                <a:srgbClr val="000000">
                  <a:alpha val="50000"/>
                </a:srgbClr>
              </a:outerShdw>
            </a:effectLst>
          </p:spPr>
          <p:txBody>
            <a:bodyPr wrap="none" anchor="ctr"/>
            <a:lstStyle/>
            <a:p>
              <a:endParaRPr lang="ar-SA"/>
            </a:p>
          </p:txBody>
        </p:sp>
        <p:sp>
          <p:nvSpPr>
            <p:cNvPr id="244756" name="Line 20"/>
            <p:cNvSpPr>
              <a:spLocks noChangeShapeType="1"/>
            </p:cNvSpPr>
            <p:nvPr/>
          </p:nvSpPr>
          <p:spPr bwMode="auto">
            <a:xfrm>
              <a:off x="1584" y="2496"/>
              <a:ext cx="240" cy="0"/>
            </a:xfrm>
            <a:prstGeom prst="line">
              <a:avLst/>
            </a:prstGeom>
            <a:noFill/>
            <a:ln w="9525">
              <a:solidFill>
                <a:schemeClr val="tx1"/>
              </a:solidFill>
              <a:round/>
              <a:headEnd/>
              <a:tailEnd type="triangle" w="med" len="med"/>
            </a:ln>
            <a:effectLst>
              <a:outerShdw dist="107763" dir="2700000" algn="ctr" rotWithShape="0">
                <a:srgbClr val="000000">
                  <a:alpha val="50000"/>
                </a:srgbClr>
              </a:outerShdw>
            </a:effectLst>
          </p:spPr>
          <p:txBody>
            <a:bodyPr wrap="none" anchor="ctr"/>
            <a:lstStyle/>
            <a:p>
              <a:endParaRPr lang="ar-SA"/>
            </a:p>
          </p:txBody>
        </p:sp>
        <p:sp>
          <p:nvSpPr>
            <p:cNvPr id="244758" name="Line 22"/>
            <p:cNvSpPr>
              <a:spLocks noChangeShapeType="1"/>
            </p:cNvSpPr>
            <p:nvPr/>
          </p:nvSpPr>
          <p:spPr bwMode="auto">
            <a:xfrm>
              <a:off x="1392" y="2640"/>
              <a:ext cx="480" cy="0"/>
            </a:xfrm>
            <a:prstGeom prst="line">
              <a:avLst/>
            </a:prstGeom>
            <a:noFill/>
            <a:ln w="9525">
              <a:solidFill>
                <a:schemeClr val="tx1"/>
              </a:solidFill>
              <a:round/>
              <a:headEnd/>
              <a:tailEnd type="triangle" w="med" len="med"/>
            </a:ln>
            <a:effectLst>
              <a:outerShdw dist="107763" dir="2700000" algn="ctr" rotWithShape="0">
                <a:srgbClr val="000000">
                  <a:alpha val="50000"/>
                </a:srgbClr>
              </a:outerShdw>
            </a:effectLst>
          </p:spPr>
          <p:txBody>
            <a:bodyPr wrap="none" anchor="ctr"/>
            <a:lstStyle/>
            <a:p>
              <a:endParaRPr lang="ar-SA"/>
            </a:p>
          </p:txBody>
        </p:sp>
        <p:sp>
          <p:nvSpPr>
            <p:cNvPr id="244759" name="Line 23"/>
            <p:cNvSpPr>
              <a:spLocks noChangeShapeType="1"/>
            </p:cNvSpPr>
            <p:nvPr/>
          </p:nvSpPr>
          <p:spPr bwMode="auto">
            <a:xfrm>
              <a:off x="1536" y="2880"/>
              <a:ext cx="816" cy="0"/>
            </a:xfrm>
            <a:prstGeom prst="line">
              <a:avLst/>
            </a:prstGeom>
            <a:noFill/>
            <a:ln w="9525">
              <a:solidFill>
                <a:schemeClr val="tx1"/>
              </a:solidFill>
              <a:round/>
              <a:headEnd/>
              <a:tailEnd type="triangle" w="med" len="med"/>
            </a:ln>
            <a:effectLst>
              <a:outerShdw dist="107763" dir="2700000" algn="ctr" rotWithShape="0">
                <a:srgbClr val="000000">
                  <a:alpha val="50000"/>
                </a:srgbClr>
              </a:outerShdw>
            </a:effectLst>
          </p:spPr>
          <p:txBody>
            <a:bodyPr wrap="none" anchor="ctr"/>
            <a:lstStyle/>
            <a:p>
              <a:endParaRPr lang="ar-SA"/>
            </a:p>
          </p:txBody>
        </p:sp>
        <p:sp>
          <p:nvSpPr>
            <p:cNvPr id="244760" name="Line 24"/>
            <p:cNvSpPr>
              <a:spLocks noChangeShapeType="1"/>
            </p:cNvSpPr>
            <p:nvPr/>
          </p:nvSpPr>
          <p:spPr bwMode="auto">
            <a:xfrm>
              <a:off x="1536" y="3024"/>
              <a:ext cx="816" cy="0"/>
            </a:xfrm>
            <a:prstGeom prst="line">
              <a:avLst/>
            </a:prstGeom>
            <a:noFill/>
            <a:ln w="9525">
              <a:solidFill>
                <a:schemeClr val="tx1"/>
              </a:solidFill>
              <a:round/>
              <a:headEnd/>
              <a:tailEnd type="triangle" w="med" len="med"/>
            </a:ln>
            <a:effectLst>
              <a:outerShdw dist="107763" dir="2700000" algn="ctr" rotWithShape="0">
                <a:srgbClr val="000000">
                  <a:alpha val="50000"/>
                </a:srgbClr>
              </a:outerShdw>
            </a:effectLst>
          </p:spPr>
          <p:txBody>
            <a:bodyPr wrap="none" anchor="ctr"/>
            <a:lstStyle/>
            <a:p>
              <a:endParaRPr lang="ar-SA"/>
            </a:p>
          </p:txBody>
        </p:sp>
        <p:sp>
          <p:nvSpPr>
            <p:cNvPr id="244761" name="Line 25"/>
            <p:cNvSpPr>
              <a:spLocks noChangeShapeType="1"/>
            </p:cNvSpPr>
            <p:nvPr/>
          </p:nvSpPr>
          <p:spPr bwMode="auto">
            <a:xfrm>
              <a:off x="1536" y="3168"/>
              <a:ext cx="816" cy="0"/>
            </a:xfrm>
            <a:prstGeom prst="line">
              <a:avLst/>
            </a:prstGeom>
            <a:noFill/>
            <a:ln w="9525">
              <a:solidFill>
                <a:schemeClr val="tx1"/>
              </a:solidFill>
              <a:round/>
              <a:headEnd/>
              <a:tailEnd type="triangle" w="med" len="med"/>
            </a:ln>
            <a:effectLst>
              <a:outerShdw dist="107763" dir="2700000" algn="ctr" rotWithShape="0">
                <a:srgbClr val="000000">
                  <a:alpha val="50000"/>
                </a:srgbClr>
              </a:outerShdw>
            </a:effectLst>
          </p:spPr>
          <p:txBody>
            <a:bodyPr wrap="none" anchor="ctr"/>
            <a:lstStyle/>
            <a:p>
              <a:endParaRPr lang="ar-SA"/>
            </a:p>
          </p:txBody>
        </p:sp>
        <p:sp>
          <p:nvSpPr>
            <p:cNvPr id="244762" name="Line 26"/>
            <p:cNvSpPr>
              <a:spLocks noChangeShapeType="1"/>
            </p:cNvSpPr>
            <p:nvPr/>
          </p:nvSpPr>
          <p:spPr bwMode="auto">
            <a:xfrm>
              <a:off x="1536" y="3312"/>
              <a:ext cx="816" cy="0"/>
            </a:xfrm>
            <a:prstGeom prst="line">
              <a:avLst/>
            </a:prstGeom>
            <a:noFill/>
            <a:ln w="9525">
              <a:solidFill>
                <a:schemeClr val="tx1"/>
              </a:solidFill>
              <a:round/>
              <a:headEnd/>
              <a:tailEnd type="triangle" w="med" len="med"/>
            </a:ln>
            <a:effectLst>
              <a:outerShdw dist="107763" dir="2700000" algn="ctr" rotWithShape="0">
                <a:srgbClr val="000000">
                  <a:alpha val="50000"/>
                </a:srgbClr>
              </a:outerShdw>
            </a:effectLst>
          </p:spPr>
          <p:txBody>
            <a:bodyPr wrap="none" anchor="ctr"/>
            <a:lstStyle/>
            <a:p>
              <a:endParaRPr lang="ar-SA"/>
            </a:p>
          </p:txBody>
        </p:sp>
        <p:sp>
          <p:nvSpPr>
            <p:cNvPr id="244763" name="Line 27"/>
            <p:cNvSpPr>
              <a:spLocks noChangeShapeType="1"/>
            </p:cNvSpPr>
            <p:nvPr/>
          </p:nvSpPr>
          <p:spPr bwMode="auto">
            <a:xfrm>
              <a:off x="1536" y="3408"/>
              <a:ext cx="816" cy="0"/>
            </a:xfrm>
            <a:prstGeom prst="line">
              <a:avLst/>
            </a:prstGeom>
            <a:noFill/>
            <a:ln w="9525">
              <a:solidFill>
                <a:schemeClr val="tx1"/>
              </a:solidFill>
              <a:round/>
              <a:headEnd/>
              <a:tailEnd type="triangle" w="med" len="med"/>
            </a:ln>
            <a:effectLst>
              <a:outerShdw dist="107763" dir="2700000" algn="ctr" rotWithShape="0">
                <a:srgbClr val="000000">
                  <a:alpha val="50000"/>
                </a:srgbClr>
              </a:outerShdw>
            </a:effectLst>
          </p:spPr>
          <p:txBody>
            <a:bodyPr wrap="none" anchor="ctr"/>
            <a:lstStyle/>
            <a:p>
              <a:endParaRPr lang="ar-SA"/>
            </a:p>
          </p:txBody>
        </p:sp>
        <p:sp>
          <p:nvSpPr>
            <p:cNvPr id="244764" name="Line 28"/>
            <p:cNvSpPr>
              <a:spLocks noChangeShapeType="1"/>
            </p:cNvSpPr>
            <p:nvPr/>
          </p:nvSpPr>
          <p:spPr bwMode="auto">
            <a:xfrm>
              <a:off x="1536" y="3552"/>
              <a:ext cx="816" cy="0"/>
            </a:xfrm>
            <a:prstGeom prst="line">
              <a:avLst/>
            </a:prstGeom>
            <a:noFill/>
            <a:ln w="9525">
              <a:solidFill>
                <a:schemeClr val="tx1"/>
              </a:solidFill>
              <a:round/>
              <a:headEnd/>
              <a:tailEnd type="triangle" w="med" len="med"/>
            </a:ln>
            <a:effectLst>
              <a:outerShdw dist="107763" dir="2700000" algn="ctr" rotWithShape="0">
                <a:srgbClr val="000000">
                  <a:alpha val="50000"/>
                </a:srgbClr>
              </a:outerShdw>
            </a:effectLst>
          </p:spPr>
          <p:txBody>
            <a:bodyPr wrap="none" anchor="ctr"/>
            <a:lstStyle/>
            <a:p>
              <a:endParaRPr lang="ar-SA"/>
            </a:p>
          </p:txBody>
        </p:sp>
      </p:grpSp>
      <p:sp>
        <p:nvSpPr>
          <p:cNvPr id="244766" name="AutoShape 30">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2"/>
          <p:cNvSpPr>
            <a:spLocks noGrp="1" noChangeArrowheads="1"/>
          </p:cNvSpPr>
          <p:nvPr>
            <p:ph type="title"/>
          </p:nvPr>
        </p:nvSpPr>
        <p:spPr/>
        <p:txBody>
          <a:bodyPr/>
          <a:lstStyle/>
          <a:p>
            <a:pPr algn="ctr"/>
            <a:r>
              <a:rPr lang="en-US" sz="3600">
                <a:solidFill>
                  <a:srgbClr val="FFFF00"/>
                </a:solidFill>
              </a:rPr>
              <a:t>Reported Speech</a:t>
            </a:r>
            <a:r>
              <a:rPr lang="ar-SA" sz="3600">
                <a:solidFill>
                  <a:srgbClr val="FFFF00"/>
                </a:solidFill>
              </a:rPr>
              <a:t/>
            </a:r>
            <a:br>
              <a:rPr lang="ar-SA" sz="3600">
                <a:solidFill>
                  <a:srgbClr val="FFFF00"/>
                </a:solidFill>
              </a:rPr>
            </a:br>
            <a:r>
              <a:rPr lang="ar-SA" sz="3600">
                <a:solidFill>
                  <a:srgbClr val="FFFF00"/>
                </a:solidFill>
              </a:rPr>
              <a:t>الكلام المنقول</a:t>
            </a:r>
            <a:endParaRPr lang="en-US" sz="3600"/>
          </a:p>
        </p:txBody>
      </p:sp>
      <p:graphicFrame>
        <p:nvGraphicFramePr>
          <p:cNvPr id="245879" name="Group 119"/>
          <p:cNvGraphicFramePr>
            <a:graphicFrameLocks noGrp="1"/>
          </p:cNvGraphicFramePr>
          <p:nvPr>
            <p:ph type="tbl" idx="1"/>
          </p:nvPr>
        </p:nvGraphicFramePr>
        <p:xfrm>
          <a:off x="1066800" y="2590800"/>
          <a:ext cx="7543800" cy="3449638"/>
        </p:xfrm>
        <a:graphic>
          <a:graphicData uri="http://schemas.openxmlformats.org/drawingml/2006/table">
            <a:tbl>
              <a:tblPr/>
              <a:tblGrid>
                <a:gridCol w="3771900"/>
                <a:gridCol w="3771900"/>
              </a:tblGrid>
              <a:tr h="3810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Direct </a:t>
                      </a:r>
                      <a:r>
                        <a:rPr kumimoji="0" lang="ar-SA"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مباشر  </a:t>
                      </a:r>
                      <a:endPar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Indirect</a:t>
                      </a:r>
                      <a:r>
                        <a:rPr kumimoji="0" lang="ar-SA"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غير مباشر   </a:t>
                      </a:r>
                      <a:endPar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live in Riyadh”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He said that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he</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lived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in Riyadh.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“We are happy”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They said that</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they were</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happy.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08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She said: "I have not been in the school library recently”.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She said that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she had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not been to the school library recently.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63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 said to me: "I shall see you tomorrow”.</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He told me</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that he would </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see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me the next day</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6388">
                <a:tc gridSpan="2">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إذا كان هناك (.) بين جملتين لشخص متكلم واحد نضع بدلاً منها عبارة:                           والتي تعني أضاف: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SA"/>
                    </a:p>
                  </a:txBody>
                  <a:tcPr/>
                </a:tc>
              </a:tr>
              <a:tr h="3063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They said to him: “We shall see you tomorrow.  We shall visit Ahmed”.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They told him</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that they would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see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him the next day</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200" b="0" i="0" u="sng" strike="noStrike" cap="none" normalizeH="0" baseline="0" smtClean="0">
                          <a:ln>
                            <a:noFill/>
                          </a:ln>
                          <a:solidFill>
                            <a:srgbClr val="FFFF00"/>
                          </a:solidFill>
                          <a:effectLst>
                            <a:outerShdw blurRad="38100" dist="38100" dir="2700000" algn="tl">
                              <a:srgbClr val="000000"/>
                            </a:outerShdw>
                          </a:effectLst>
                          <a:latin typeface="Tahoma" pitchFamily="34" charset="0"/>
                        </a:rPr>
                        <a:t>and added that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they would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visit Ahmed.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6388">
                <a:tc gridSpan="2">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إذا كانت كلمة القول                      مضارع حينئذ لا تغير أزمنة الجملة إنما التغيير يكون فقط في الضمائر:</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SA"/>
                    </a:p>
                  </a:txBody>
                  <a:tcPr/>
                </a:tc>
              </a:tr>
              <a:tr h="3063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She says: “I will cook the food tomorrow”.</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She says that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she</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will cook the food tomorrow.</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63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We say: “We are playing football now”.</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We say that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we are playing football now.</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245766" name="Group 6"/>
          <p:cNvGrpSpPr>
            <a:grpSpLocks/>
          </p:cNvGrpSpPr>
          <p:nvPr/>
        </p:nvGrpSpPr>
        <p:grpSpPr bwMode="auto">
          <a:xfrm>
            <a:off x="3657600" y="6248400"/>
            <a:ext cx="2514600" cy="381000"/>
            <a:chOff x="2304" y="3936"/>
            <a:chExt cx="1584" cy="240"/>
          </a:xfrm>
        </p:grpSpPr>
        <p:sp>
          <p:nvSpPr>
            <p:cNvPr id="245767" name="AutoShape 7">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45768" name="AutoShape 8">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45769" name="AutoShape 9">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45770" name="AutoShape 10"/>
          <p:cNvSpPr>
            <a:spLocks noChangeArrowheads="1"/>
          </p:cNvSpPr>
          <p:nvPr/>
        </p:nvSpPr>
        <p:spPr bwMode="auto">
          <a:xfrm>
            <a:off x="2743200" y="1905000"/>
            <a:ext cx="4267200" cy="3810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Statement</a:t>
            </a:r>
            <a:r>
              <a:rPr lang="ar-SA" b="1">
                <a:solidFill>
                  <a:schemeClr val="bg1"/>
                </a:solidFill>
              </a:rPr>
              <a:t>  الجملة الخبرية       </a:t>
            </a:r>
            <a:endParaRPr lang="en-US" b="1">
              <a:solidFill>
                <a:srgbClr val="000066"/>
              </a:solidFill>
            </a:endParaRPr>
          </a:p>
        </p:txBody>
      </p:sp>
      <p:sp>
        <p:nvSpPr>
          <p:cNvPr id="245869" name="Text Box 109"/>
          <p:cNvSpPr txBox="1">
            <a:spLocks noChangeArrowheads="1"/>
          </p:cNvSpPr>
          <p:nvPr/>
        </p:nvSpPr>
        <p:spPr bwMode="auto">
          <a:xfrm>
            <a:off x="2971800" y="4343400"/>
            <a:ext cx="1208088" cy="274638"/>
          </a:xfrm>
          <a:prstGeom prst="rect">
            <a:avLst/>
          </a:prstGeom>
          <a:noFill/>
          <a:ln w="9525" algn="ctr">
            <a:noFill/>
            <a:miter lim="800000"/>
            <a:headEnd/>
            <a:tailEnd/>
          </a:ln>
          <a:effectLst/>
        </p:spPr>
        <p:txBody>
          <a:bodyPr wrap="none">
            <a:spAutoFit/>
          </a:bodyPr>
          <a:lstStyle/>
          <a:p>
            <a:r>
              <a:rPr lang="en-US" sz="1200" u="sng"/>
              <a:t>and added that</a:t>
            </a:r>
          </a:p>
        </p:txBody>
      </p:sp>
      <p:sp>
        <p:nvSpPr>
          <p:cNvPr id="245874" name="Text Box 114"/>
          <p:cNvSpPr txBox="1">
            <a:spLocks noChangeArrowheads="1"/>
          </p:cNvSpPr>
          <p:nvPr/>
        </p:nvSpPr>
        <p:spPr bwMode="auto">
          <a:xfrm>
            <a:off x="6229350" y="5105400"/>
            <a:ext cx="793750" cy="274638"/>
          </a:xfrm>
          <a:prstGeom prst="rect">
            <a:avLst/>
          </a:prstGeom>
          <a:noFill/>
          <a:ln w="9525" algn="ctr">
            <a:noFill/>
            <a:miter lim="800000"/>
            <a:headEnd/>
            <a:tailEnd/>
          </a:ln>
          <a:effectLst/>
        </p:spPr>
        <p:txBody>
          <a:bodyPr wrap="none">
            <a:spAutoFit/>
          </a:bodyPr>
          <a:lstStyle/>
          <a:p>
            <a:r>
              <a:rPr lang="en-US" sz="1200" u="sng"/>
              <a:t>say, says</a:t>
            </a:r>
          </a:p>
        </p:txBody>
      </p:sp>
      <p:sp>
        <p:nvSpPr>
          <p:cNvPr id="245880" name="AutoShape 120">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2"/>
          <p:cNvSpPr>
            <a:spLocks noGrp="1" noChangeArrowheads="1"/>
          </p:cNvSpPr>
          <p:nvPr>
            <p:ph type="title"/>
          </p:nvPr>
        </p:nvSpPr>
        <p:spPr/>
        <p:txBody>
          <a:bodyPr/>
          <a:lstStyle/>
          <a:p>
            <a:pPr algn="ctr"/>
            <a:r>
              <a:rPr lang="en-US" sz="3600">
                <a:solidFill>
                  <a:srgbClr val="FFFF00"/>
                </a:solidFill>
              </a:rPr>
              <a:t>Reported Speech</a:t>
            </a:r>
            <a:r>
              <a:rPr lang="ar-SA" sz="3600">
                <a:solidFill>
                  <a:srgbClr val="FFFF00"/>
                </a:solidFill>
              </a:rPr>
              <a:t/>
            </a:r>
            <a:br>
              <a:rPr lang="ar-SA" sz="3600">
                <a:solidFill>
                  <a:srgbClr val="FFFF00"/>
                </a:solidFill>
              </a:rPr>
            </a:br>
            <a:r>
              <a:rPr lang="ar-SA" sz="3600">
                <a:solidFill>
                  <a:srgbClr val="FFFF00"/>
                </a:solidFill>
              </a:rPr>
              <a:t>الكلام المنقول</a:t>
            </a:r>
            <a:endParaRPr lang="en-US" sz="3600"/>
          </a:p>
        </p:txBody>
      </p:sp>
      <p:sp>
        <p:nvSpPr>
          <p:cNvPr id="247811" name="Rectangle 3"/>
          <p:cNvSpPr>
            <a:spLocks noGrp="1" noChangeArrowheads="1"/>
          </p:cNvSpPr>
          <p:nvPr>
            <p:ph type="body" sz="half" idx="1"/>
          </p:nvPr>
        </p:nvSpPr>
        <p:spPr>
          <a:xfrm>
            <a:off x="1143000" y="1981200"/>
            <a:ext cx="7696200" cy="4038600"/>
          </a:xfrm>
        </p:spPr>
        <p:txBody>
          <a:bodyPr/>
          <a:lstStyle/>
          <a:p>
            <a:pPr algn="ctr">
              <a:buFontTx/>
              <a:buNone/>
            </a:pPr>
            <a:endParaRPr lang="en-US" sz="2800"/>
          </a:p>
          <a:p>
            <a:pPr algn="r">
              <a:buFontTx/>
              <a:buNone/>
            </a:pPr>
            <a:endParaRPr lang="en-US" sz="1600"/>
          </a:p>
          <a:p>
            <a:pPr algn="r">
              <a:buFontTx/>
              <a:buNone/>
            </a:pPr>
            <a:r>
              <a:rPr lang="ar-SA" sz="1600"/>
              <a:t>* لتحويل سؤال من مباشر                 إلى كلام منقول                  نتبع الخطوات التالية:</a:t>
            </a:r>
          </a:p>
          <a:p>
            <a:pPr algn="r">
              <a:buFontTx/>
              <a:buNone/>
            </a:pPr>
            <a:r>
              <a:rPr lang="ar-SA" sz="1600"/>
              <a:t>1- الفعل           يحدد زمن السؤال ، وهي كما يلي: </a:t>
            </a:r>
          </a:p>
          <a:p>
            <a:pPr>
              <a:buFontTx/>
              <a:buNone/>
            </a:pPr>
            <a:r>
              <a:rPr lang="en-US" sz="1600"/>
              <a:t>Present </a:t>
            </a:r>
            <a:r>
              <a:rPr lang="ar-SA" sz="1600"/>
              <a:t>مضارع </a:t>
            </a:r>
            <a:r>
              <a:rPr lang="en-US" sz="1600"/>
              <a:t>	</a:t>
            </a:r>
            <a:r>
              <a:rPr lang="ar-SA" sz="1600"/>
              <a:t>	</a:t>
            </a:r>
            <a:r>
              <a:rPr lang="en-US" sz="1600"/>
              <a:t>Past </a:t>
            </a:r>
            <a:r>
              <a:rPr lang="ar-SA" sz="1600"/>
              <a:t>ماضي</a:t>
            </a:r>
          </a:p>
          <a:p>
            <a:pPr>
              <a:buFontTx/>
              <a:buNone/>
            </a:pPr>
            <a:r>
              <a:rPr lang="en-US" sz="1600"/>
              <a:t>Past </a:t>
            </a:r>
            <a:r>
              <a:rPr lang="ar-SA" sz="1600"/>
              <a:t>ماضي</a:t>
            </a:r>
            <a:r>
              <a:rPr lang="en-US" sz="1600"/>
              <a:t>		Past Perfect </a:t>
            </a:r>
            <a:r>
              <a:rPr lang="ar-SA" sz="1600"/>
              <a:t>ماضي تام</a:t>
            </a:r>
          </a:p>
          <a:p>
            <a:pPr>
              <a:buFontTx/>
              <a:buNone/>
            </a:pPr>
            <a:endParaRPr lang="ar-SA" sz="1600"/>
          </a:p>
          <a:p>
            <a:pPr algn="r">
              <a:buFontTx/>
              <a:buNone/>
            </a:pPr>
            <a:r>
              <a:rPr lang="ar-SA" sz="1600"/>
              <a:t>2- إذا كان السؤال يحتوي على أداة سؤال تستخدم نفسها كأداة ربط.</a:t>
            </a:r>
          </a:p>
          <a:p>
            <a:pPr algn="r">
              <a:buFontTx/>
              <a:buNone/>
            </a:pPr>
            <a:r>
              <a:rPr lang="ar-SA" sz="1600"/>
              <a:t>3- يتم تحويل السؤال إلى جملة خبرية و هو بتقديم الفاعل على الفعل المساعد.</a:t>
            </a:r>
          </a:p>
          <a:p>
            <a:pPr algn="r">
              <a:buFontTx/>
              <a:buNone/>
            </a:pPr>
            <a:r>
              <a:rPr lang="ar-SA" sz="1600"/>
              <a:t>4- يلاحظ تغيير بعض الضمائر حسب معنى الجملة.</a:t>
            </a:r>
          </a:p>
          <a:p>
            <a:pPr algn="r">
              <a:buFontTx/>
              <a:buNone/>
            </a:pPr>
            <a:endParaRPr lang="ar-SA" sz="1600"/>
          </a:p>
        </p:txBody>
      </p:sp>
      <p:grpSp>
        <p:nvGrpSpPr>
          <p:cNvPr id="247814" name="Group 6"/>
          <p:cNvGrpSpPr>
            <a:grpSpLocks/>
          </p:cNvGrpSpPr>
          <p:nvPr/>
        </p:nvGrpSpPr>
        <p:grpSpPr bwMode="auto">
          <a:xfrm>
            <a:off x="3657600" y="6248400"/>
            <a:ext cx="2514600" cy="381000"/>
            <a:chOff x="2304" y="3936"/>
            <a:chExt cx="1584" cy="240"/>
          </a:xfrm>
        </p:grpSpPr>
        <p:sp>
          <p:nvSpPr>
            <p:cNvPr id="247815" name="AutoShape 7">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47816" name="AutoShape 8">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47817" name="AutoShape 9">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47818" name="AutoShape 10"/>
          <p:cNvSpPr>
            <a:spLocks noChangeArrowheads="1"/>
          </p:cNvSpPr>
          <p:nvPr/>
        </p:nvSpPr>
        <p:spPr bwMode="auto">
          <a:xfrm>
            <a:off x="2743200" y="1905000"/>
            <a:ext cx="4267200" cy="3810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Question</a:t>
            </a:r>
            <a:r>
              <a:rPr lang="ar-SA" b="1">
                <a:solidFill>
                  <a:schemeClr val="bg1"/>
                </a:solidFill>
              </a:rPr>
              <a:t>  السؤال       </a:t>
            </a:r>
            <a:endParaRPr lang="en-US" b="1">
              <a:solidFill>
                <a:srgbClr val="000066"/>
              </a:solidFill>
            </a:endParaRPr>
          </a:p>
        </p:txBody>
      </p:sp>
      <p:sp>
        <p:nvSpPr>
          <p:cNvPr id="247820" name="Text Box 12"/>
          <p:cNvSpPr txBox="1">
            <a:spLocks noChangeArrowheads="1"/>
          </p:cNvSpPr>
          <p:nvPr/>
        </p:nvSpPr>
        <p:spPr bwMode="auto">
          <a:xfrm>
            <a:off x="5715000" y="2743200"/>
            <a:ext cx="709613" cy="336550"/>
          </a:xfrm>
          <a:prstGeom prst="rect">
            <a:avLst/>
          </a:prstGeom>
          <a:noFill/>
          <a:ln w="9525" algn="ctr">
            <a:noFill/>
            <a:miter lim="800000"/>
            <a:headEnd/>
            <a:tailEnd/>
          </a:ln>
          <a:effectLst/>
        </p:spPr>
        <p:txBody>
          <a:bodyPr wrap="none">
            <a:spAutoFit/>
          </a:bodyPr>
          <a:lstStyle/>
          <a:p>
            <a:r>
              <a:rPr lang="en-US" sz="1600">
                <a:solidFill>
                  <a:srgbClr val="FFFF00"/>
                </a:solidFill>
              </a:rPr>
              <a:t>Direct</a:t>
            </a:r>
          </a:p>
        </p:txBody>
      </p:sp>
      <p:sp>
        <p:nvSpPr>
          <p:cNvPr id="247821" name="Text Box 13"/>
          <p:cNvSpPr txBox="1">
            <a:spLocks noChangeArrowheads="1"/>
          </p:cNvSpPr>
          <p:nvPr/>
        </p:nvSpPr>
        <p:spPr bwMode="auto">
          <a:xfrm>
            <a:off x="3124200" y="2743200"/>
            <a:ext cx="1000125" cy="336550"/>
          </a:xfrm>
          <a:prstGeom prst="rect">
            <a:avLst/>
          </a:prstGeom>
          <a:noFill/>
          <a:ln w="9525" algn="ctr">
            <a:noFill/>
            <a:miter lim="800000"/>
            <a:headEnd/>
            <a:tailEnd/>
          </a:ln>
          <a:effectLst/>
        </p:spPr>
        <p:txBody>
          <a:bodyPr wrap="none">
            <a:spAutoFit/>
          </a:bodyPr>
          <a:lstStyle/>
          <a:p>
            <a:r>
              <a:rPr lang="en-US" sz="1600">
                <a:solidFill>
                  <a:srgbClr val="FFFF00"/>
                </a:solidFill>
              </a:rPr>
              <a:t>Reported</a:t>
            </a:r>
          </a:p>
        </p:txBody>
      </p:sp>
      <p:sp>
        <p:nvSpPr>
          <p:cNvPr id="247828" name="Line 20"/>
          <p:cNvSpPr>
            <a:spLocks noChangeShapeType="1"/>
          </p:cNvSpPr>
          <p:nvPr/>
        </p:nvSpPr>
        <p:spPr bwMode="auto">
          <a:xfrm>
            <a:off x="2819400" y="3505200"/>
            <a:ext cx="685800" cy="0"/>
          </a:xfrm>
          <a:prstGeom prst="line">
            <a:avLst/>
          </a:prstGeom>
          <a:noFill/>
          <a:ln w="9525">
            <a:solidFill>
              <a:schemeClr val="tx1"/>
            </a:solidFill>
            <a:round/>
            <a:headEnd/>
            <a:tailEnd type="triangle" w="med" len="med"/>
          </a:ln>
          <a:effectLst>
            <a:outerShdw dist="107763" dir="2700000" algn="ctr" rotWithShape="0">
              <a:srgbClr val="000000">
                <a:alpha val="50000"/>
              </a:srgbClr>
            </a:outerShdw>
          </a:effectLst>
        </p:spPr>
        <p:txBody>
          <a:bodyPr wrap="none" anchor="ctr"/>
          <a:lstStyle/>
          <a:p>
            <a:endParaRPr lang="ar-SA"/>
          </a:p>
        </p:txBody>
      </p:sp>
      <p:sp>
        <p:nvSpPr>
          <p:cNvPr id="247829" name="Line 21"/>
          <p:cNvSpPr>
            <a:spLocks noChangeShapeType="1"/>
          </p:cNvSpPr>
          <p:nvPr/>
        </p:nvSpPr>
        <p:spPr bwMode="auto">
          <a:xfrm>
            <a:off x="2514600" y="3810000"/>
            <a:ext cx="990600" cy="0"/>
          </a:xfrm>
          <a:prstGeom prst="line">
            <a:avLst/>
          </a:prstGeom>
          <a:noFill/>
          <a:ln w="9525">
            <a:solidFill>
              <a:schemeClr val="tx1"/>
            </a:solidFill>
            <a:round/>
            <a:headEnd/>
            <a:tailEnd type="triangle" w="med" len="med"/>
          </a:ln>
          <a:effectLst>
            <a:outerShdw dist="107763" dir="2700000" algn="ctr" rotWithShape="0">
              <a:srgbClr val="000000">
                <a:alpha val="50000"/>
              </a:srgbClr>
            </a:outerShdw>
          </a:effectLst>
        </p:spPr>
        <p:txBody>
          <a:bodyPr wrap="none" anchor="ctr"/>
          <a:lstStyle/>
          <a:p>
            <a:endParaRPr lang="ar-SA"/>
          </a:p>
        </p:txBody>
      </p:sp>
      <p:sp>
        <p:nvSpPr>
          <p:cNvPr id="247836" name="Text Box 28"/>
          <p:cNvSpPr txBox="1">
            <a:spLocks noChangeArrowheads="1"/>
          </p:cNvSpPr>
          <p:nvPr/>
        </p:nvSpPr>
        <p:spPr bwMode="auto">
          <a:xfrm>
            <a:off x="7315200" y="3048000"/>
            <a:ext cx="701675" cy="336550"/>
          </a:xfrm>
          <a:prstGeom prst="rect">
            <a:avLst/>
          </a:prstGeom>
          <a:noFill/>
          <a:ln w="9525" algn="ctr">
            <a:noFill/>
            <a:miter lim="800000"/>
            <a:headEnd/>
            <a:tailEnd/>
          </a:ln>
          <a:effectLst/>
        </p:spPr>
        <p:txBody>
          <a:bodyPr wrap="none">
            <a:spAutoFit/>
          </a:bodyPr>
          <a:lstStyle/>
          <a:p>
            <a:r>
              <a:rPr lang="en-US" sz="1600">
                <a:solidFill>
                  <a:srgbClr val="FFFF00"/>
                </a:solidFill>
              </a:rPr>
              <a:t>asked</a:t>
            </a:r>
          </a:p>
        </p:txBody>
      </p:sp>
      <p:sp>
        <p:nvSpPr>
          <p:cNvPr id="247837" name="AutoShape 29">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2"/>
          <p:cNvSpPr>
            <a:spLocks noGrp="1" noChangeArrowheads="1"/>
          </p:cNvSpPr>
          <p:nvPr>
            <p:ph type="title"/>
          </p:nvPr>
        </p:nvSpPr>
        <p:spPr/>
        <p:txBody>
          <a:bodyPr/>
          <a:lstStyle/>
          <a:p>
            <a:pPr algn="ctr"/>
            <a:r>
              <a:rPr lang="en-US" sz="3600">
                <a:solidFill>
                  <a:srgbClr val="FFFF00"/>
                </a:solidFill>
              </a:rPr>
              <a:t>Reported Speech</a:t>
            </a:r>
            <a:r>
              <a:rPr lang="ar-SA" sz="3600">
                <a:solidFill>
                  <a:srgbClr val="FFFF00"/>
                </a:solidFill>
              </a:rPr>
              <a:t/>
            </a:r>
            <a:br>
              <a:rPr lang="ar-SA" sz="3600">
                <a:solidFill>
                  <a:srgbClr val="FFFF00"/>
                </a:solidFill>
              </a:rPr>
            </a:br>
            <a:r>
              <a:rPr lang="ar-SA" sz="3600">
                <a:solidFill>
                  <a:srgbClr val="FFFF00"/>
                </a:solidFill>
              </a:rPr>
              <a:t>الكلام المنقول</a:t>
            </a:r>
            <a:endParaRPr lang="en-US" sz="3600"/>
          </a:p>
        </p:txBody>
      </p:sp>
      <p:graphicFrame>
        <p:nvGraphicFramePr>
          <p:cNvPr id="249953" name="Group 97"/>
          <p:cNvGraphicFramePr>
            <a:graphicFrameLocks noGrp="1"/>
          </p:cNvGraphicFramePr>
          <p:nvPr>
            <p:ph type="tbl" idx="1"/>
          </p:nvPr>
        </p:nvGraphicFramePr>
        <p:xfrm>
          <a:off x="1066800" y="2590800"/>
          <a:ext cx="7543800" cy="2827340"/>
        </p:xfrm>
        <a:graphic>
          <a:graphicData uri="http://schemas.openxmlformats.org/drawingml/2006/table">
            <a:tbl>
              <a:tblPr/>
              <a:tblGrid>
                <a:gridCol w="3771900"/>
                <a:gridCol w="3771900"/>
              </a:tblGrid>
              <a:tr h="3810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Direct </a:t>
                      </a:r>
                      <a:r>
                        <a:rPr kumimoji="0" lang="ar-SA"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مباشر  </a:t>
                      </a:r>
                      <a:endPar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Indirect</a:t>
                      </a:r>
                      <a:r>
                        <a:rPr kumimoji="0" lang="ar-SA"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غير مباشر   </a:t>
                      </a:r>
                      <a:endPar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“What is your name?”.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 </a:t>
                      </a:r>
                      <a:r>
                        <a:rPr kumimoji="0" lang="en-US" sz="12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asked me</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what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my</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name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was</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“Why are you late?”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The teacher asked me</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why I was </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late</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89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“Where is your book?”.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He asked me</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where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my</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book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was</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6388">
                <a:tc gridSpan="2">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تستخدم      كأداة ربط للسؤال الذي لا يحتوي على أداة سؤال:</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SA"/>
                    </a:p>
                  </a:txBody>
                  <a:tcPr/>
                </a:tc>
              </a:tr>
              <a:tr h="3063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“Is your school very large?”.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He  asked me</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r>
                        <a:rPr kumimoji="0" lang="en-US" sz="1200" b="0" i="0" u="sng" strike="noStrike" cap="none" normalizeH="0" baseline="0" smtClean="0">
                          <a:ln>
                            <a:noFill/>
                          </a:ln>
                          <a:solidFill>
                            <a:srgbClr val="FFFF00"/>
                          </a:solidFill>
                          <a:effectLst>
                            <a:outerShdw blurRad="38100" dist="38100" dir="2700000" algn="tl">
                              <a:srgbClr val="000000"/>
                            </a:outerShdw>
                          </a:effectLst>
                          <a:latin typeface="Tahoma" pitchFamily="34" charset="0"/>
                        </a:rPr>
                        <a:t>if</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my </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school</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was </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very large</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6388">
                <a:tc gridSpan="2">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إذا كان السؤال يبدأ أو يحتوي على        أو            احذفها و حول الفعل إلى زمن الماضي البسيط.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SA"/>
                    </a:p>
                  </a:txBody>
                  <a:tcPr/>
                </a:tc>
              </a:tr>
              <a:tr h="3063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“Where do you live”.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He asked me</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where</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I lived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63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“Does he go to school?”.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I asked him</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if</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he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went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to school.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249859" name="Group 3"/>
          <p:cNvGrpSpPr>
            <a:grpSpLocks/>
          </p:cNvGrpSpPr>
          <p:nvPr/>
        </p:nvGrpSpPr>
        <p:grpSpPr bwMode="auto">
          <a:xfrm>
            <a:off x="3657600" y="6248400"/>
            <a:ext cx="2514600" cy="381000"/>
            <a:chOff x="2304" y="3936"/>
            <a:chExt cx="1584" cy="240"/>
          </a:xfrm>
        </p:grpSpPr>
        <p:sp>
          <p:nvSpPr>
            <p:cNvPr id="249860" name="AutoShape 4">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49861" name="AutoShape 5">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49862" name="AutoShape 6">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49906" name="Text Box 50"/>
          <p:cNvSpPr txBox="1">
            <a:spLocks noChangeArrowheads="1"/>
          </p:cNvSpPr>
          <p:nvPr/>
        </p:nvSpPr>
        <p:spPr bwMode="auto">
          <a:xfrm>
            <a:off x="7696200" y="3886200"/>
            <a:ext cx="268288" cy="274638"/>
          </a:xfrm>
          <a:prstGeom prst="rect">
            <a:avLst/>
          </a:prstGeom>
          <a:noFill/>
          <a:ln w="9525" algn="ctr">
            <a:noFill/>
            <a:miter lim="800000"/>
            <a:headEnd/>
            <a:tailEnd/>
          </a:ln>
          <a:effectLst/>
        </p:spPr>
        <p:txBody>
          <a:bodyPr wrap="none">
            <a:spAutoFit/>
          </a:bodyPr>
          <a:lstStyle/>
          <a:p>
            <a:r>
              <a:rPr lang="en-US" sz="1200" u="sng"/>
              <a:t>if</a:t>
            </a:r>
          </a:p>
        </p:txBody>
      </p:sp>
      <p:sp>
        <p:nvSpPr>
          <p:cNvPr id="249908" name="AutoShape 52"/>
          <p:cNvSpPr>
            <a:spLocks noChangeArrowheads="1"/>
          </p:cNvSpPr>
          <p:nvPr/>
        </p:nvSpPr>
        <p:spPr bwMode="auto">
          <a:xfrm>
            <a:off x="2743200" y="1905000"/>
            <a:ext cx="4267200" cy="3810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Question</a:t>
            </a:r>
            <a:r>
              <a:rPr lang="ar-SA" b="1">
                <a:solidFill>
                  <a:schemeClr val="bg1"/>
                </a:solidFill>
              </a:rPr>
              <a:t>  السؤال       </a:t>
            </a:r>
            <a:endParaRPr lang="en-US" b="1">
              <a:solidFill>
                <a:srgbClr val="000066"/>
              </a:solidFill>
            </a:endParaRPr>
          </a:p>
        </p:txBody>
      </p:sp>
      <p:sp>
        <p:nvSpPr>
          <p:cNvPr id="249919" name="Text Box 63"/>
          <p:cNvSpPr txBox="1">
            <a:spLocks noChangeArrowheads="1"/>
          </p:cNvSpPr>
          <p:nvPr/>
        </p:nvSpPr>
        <p:spPr bwMode="auto">
          <a:xfrm>
            <a:off x="5372100" y="4495800"/>
            <a:ext cx="500063" cy="274638"/>
          </a:xfrm>
          <a:prstGeom prst="rect">
            <a:avLst/>
          </a:prstGeom>
          <a:noFill/>
          <a:ln w="9525" algn="ctr">
            <a:noFill/>
            <a:miter lim="800000"/>
            <a:headEnd/>
            <a:tailEnd/>
          </a:ln>
          <a:effectLst/>
        </p:spPr>
        <p:txBody>
          <a:bodyPr wrap="none">
            <a:spAutoFit/>
          </a:bodyPr>
          <a:lstStyle/>
          <a:p>
            <a:r>
              <a:rPr lang="en-US" sz="1200" u="sng"/>
              <a:t>does</a:t>
            </a:r>
          </a:p>
        </p:txBody>
      </p:sp>
      <p:sp>
        <p:nvSpPr>
          <p:cNvPr id="249920" name="Text Box 64"/>
          <p:cNvSpPr txBox="1">
            <a:spLocks noChangeArrowheads="1"/>
          </p:cNvSpPr>
          <p:nvPr/>
        </p:nvSpPr>
        <p:spPr bwMode="auto">
          <a:xfrm>
            <a:off x="6096000" y="4495800"/>
            <a:ext cx="350838" cy="274638"/>
          </a:xfrm>
          <a:prstGeom prst="rect">
            <a:avLst/>
          </a:prstGeom>
          <a:noFill/>
          <a:ln w="9525" algn="ctr">
            <a:noFill/>
            <a:miter lim="800000"/>
            <a:headEnd/>
            <a:tailEnd/>
          </a:ln>
          <a:effectLst/>
        </p:spPr>
        <p:txBody>
          <a:bodyPr wrap="none">
            <a:spAutoFit/>
          </a:bodyPr>
          <a:lstStyle/>
          <a:p>
            <a:r>
              <a:rPr lang="en-US" sz="1200" u="sng"/>
              <a:t>do</a:t>
            </a:r>
          </a:p>
        </p:txBody>
      </p:sp>
      <p:sp>
        <p:nvSpPr>
          <p:cNvPr id="249954" name="AutoShape 9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2"/>
          <p:cNvSpPr>
            <a:spLocks noGrp="1" noChangeArrowheads="1"/>
          </p:cNvSpPr>
          <p:nvPr>
            <p:ph type="title"/>
          </p:nvPr>
        </p:nvSpPr>
        <p:spPr/>
        <p:txBody>
          <a:bodyPr/>
          <a:lstStyle/>
          <a:p>
            <a:pPr algn="ctr"/>
            <a:r>
              <a:rPr lang="en-US" sz="3600">
                <a:solidFill>
                  <a:srgbClr val="FFFF00"/>
                </a:solidFill>
              </a:rPr>
              <a:t>Reported Speech</a:t>
            </a:r>
            <a:r>
              <a:rPr lang="ar-SA" sz="3600">
                <a:solidFill>
                  <a:srgbClr val="FFFF00"/>
                </a:solidFill>
              </a:rPr>
              <a:t/>
            </a:r>
            <a:br>
              <a:rPr lang="ar-SA" sz="3600">
                <a:solidFill>
                  <a:srgbClr val="FFFF00"/>
                </a:solidFill>
              </a:rPr>
            </a:br>
            <a:r>
              <a:rPr lang="ar-SA" sz="3600">
                <a:solidFill>
                  <a:srgbClr val="FFFF00"/>
                </a:solidFill>
              </a:rPr>
              <a:t>الكلام المنقول</a:t>
            </a:r>
            <a:endParaRPr lang="en-US" sz="3600"/>
          </a:p>
        </p:txBody>
      </p:sp>
      <p:graphicFrame>
        <p:nvGraphicFramePr>
          <p:cNvPr id="250990" name="Group 110"/>
          <p:cNvGraphicFramePr>
            <a:graphicFrameLocks noGrp="1"/>
          </p:cNvGraphicFramePr>
          <p:nvPr>
            <p:ph type="tbl" idx="1"/>
          </p:nvPr>
        </p:nvGraphicFramePr>
        <p:xfrm>
          <a:off x="1066800" y="2590800"/>
          <a:ext cx="7543800" cy="2219328"/>
        </p:xfrm>
        <a:graphic>
          <a:graphicData uri="http://schemas.openxmlformats.org/drawingml/2006/table">
            <a:tbl>
              <a:tblPr/>
              <a:tblGrid>
                <a:gridCol w="3771900"/>
                <a:gridCol w="3771900"/>
              </a:tblGrid>
              <a:tr h="3810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Direct </a:t>
                      </a:r>
                      <a:r>
                        <a:rPr kumimoji="0" lang="ar-SA"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مباشر  </a:t>
                      </a:r>
                      <a:endPar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Indirect</a:t>
                      </a:r>
                      <a:r>
                        <a:rPr kumimoji="0" lang="ar-SA"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غير مباشر   </a:t>
                      </a:r>
                      <a:endPar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6388">
                <a:tc gridSpan="2">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إذا كان السؤال يبدأ أو يحتوي على            احذفها و حول الفعل إلى زمن الماضي البسيط (تصريف ثالث +          ).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SA"/>
                    </a:p>
                  </a:txBody>
                  <a:tcPr/>
                </a:tc>
              </a:tr>
              <a:tr h="3063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“Where did you go yesterday?”.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Sami asked me</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where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 had gone the day before</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63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“Did Ahmed buy a new car?”.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Ali asked me</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if</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Ahmed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had bought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 new car.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6388">
                <a:tc gridSpan="2">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إذا كانت كلمة السؤال                      مضارع حينئذ لا تغير أزمنة الجملة إنما التغيير يكون فقط في الضمائر:</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SA"/>
                    </a:p>
                  </a:txBody>
                  <a:tcPr/>
                </a:tc>
              </a:tr>
              <a:tr h="3063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“Who is your English teacher?”.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They ask me</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who my</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English teacher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is</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63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“What are your marks?”.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He asks me</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what my </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marks</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are</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250883" name="Group 3"/>
          <p:cNvGrpSpPr>
            <a:grpSpLocks/>
          </p:cNvGrpSpPr>
          <p:nvPr/>
        </p:nvGrpSpPr>
        <p:grpSpPr bwMode="auto">
          <a:xfrm>
            <a:off x="3657600" y="6248400"/>
            <a:ext cx="2514600" cy="381000"/>
            <a:chOff x="2304" y="3936"/>
            <a:chExt cx="1584" cy="240"/>
          </a:xfrm>
        </p:grpSpPr>
        <p:sp>
          <p:nvSpPr>
            <p:cNvPr id="250884" name="AutoShape 4">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50885" name="AutoShape 5">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50886" name="AutoShape 6">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50937" name="AutoShape 57"/>
          <p:cNvSpPr>
            <a:spLocks noChangeArrowheads="1"/>
          </p:cNvSpPr>
          <p:nvPr/>
        </p:nvSpPr>
        <p:spPr bwMode="auto">
          <a:xfrm>
            <a:off x="2743200" y="1905000"/>
            <a:ext cx="4267200" cy="3810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Question</a:t>
            </a:r>
            <a:r>
              <a:rPr lang="ar-SA" b="1">
                <a:solidFill>
                  <a:schemeClr val="bg1"/>
                </a:solidFill>
              </a:rPr>
              <a:t>  السؤال       </a:t>
            </a:r>
            <a:endParaRPr lang="en-US" b="1">
              <a:solidFill>
                <a:srgbClr val="000066"/>
              </a:solidFill>
            </a:endParaRPr>
          </a:p>
        </p:txBody>
      </p:sp>
      <p:sp>
        <p:nvSpPr>
          <p:cNvPr id="250940" name="Text Box 60"/>
          <p:cNvSpPr txBox="1">
            <a:spLocks noChangeArrowheads="1"/>
          </p:cNvSpPr>
          <p:nvPr/>
        </p:nvSpPr>
        <p:spPr bwMode="auto">
          <a:xfrm>
            <a:off x="5943600" y="2971800"/>
            <a:ext cx="387350" cy="274638"/>
          </a:xfrm>
          <a:prstGeom prst="rect">
            <a:avLst/>
          </a:prstGeom>
          <a:noFill/>
          <a:ln w="9525" algn="ctr">
            <a:noFill/>
            <a:miter lim="800000"/>
            <a:headEnd/>
            <a:tailEnd/>
          </a:ln>
          <a:effectLst/>
        </p:spPr>
        <p:txBody>
          <a:bodyPr wrap="none">
            <a:spAutoFit/>
          </a:bodyPr>
          <a:lstStyle/>
          <a:p>
            <a:r>
              <a:rPr lang="en-US" sz="1200" u="sng"/>
              <a:t>did</a:t>
            </a:r>
          </a:p>
        </p:txBody>
      </p:sp>
      <p:sp>
        <p:nvSpPr>
          <p:cNvPr id="250941" name="Text Box 61"/>
          <p:cNvSpPr txBox="1">
            <a:spLocks noChangeArrowheads="1"/>
          </p:cNvSpPr>
          <p:nvPr/>
        </p:nvSpPr>
        <p:spPr bwMode="auto">
          <a:xfrm>
            <a:off x="1600200" y="2971800"/>
            <a:ext cx="433388" cy="274638"/>
          </a:xfrm>
          <a:prstGeom prst="rect">
            <a:avLst/>
          </a:prstGeom>
          <a:noFill/>
          <a:ln w="9525" algn="ctr">
            <a:noFill/>
            <a:miter lim="800000"/>
            <a:headEnd/>
            <a:tailEnd/>
          </a:ln>
          <a:effectLst/>
        </p:spPr>
        <p:txBody>
          <a:bodyPr wrap="none">
            <a:spAutoFit/>
          </a:bodyPr>
          <a:lstStyle/>
          <a:p>
            <a:r>
              <a:rPr lang="en-US" sz="1200" u="sng"/>
              <a:t>had</a:t>
            </a:r>
          </a:p>
        </p:txBody>
      </p:sp>
      <p:sp>
        <p:nvSpPr>
          <p:cNvPr id="250991" name="Text Box 111"/>
          <p:cNvSpPr txBox="1">
            <a:spLocks noChangeArrowheads="1"/>
          </p:cNvSpPr>
          <p:nvPr/>
        </p:nvSpPr>
        <p:spPr bwMode="auto">
          <a:xfrm>
            <a:off x="6248400" y="3886200"/>
            <a:ext cx="793750" cy="274638"/>
          </a:xfrm>
          <a:prstGeom prst="rect">
            <a:avLst/>
          </a:prstGeom>
          <a:noFill/>
          <a:ln w="9525" algn="ctr">
            <a:noFill/>
            <a:miter lim="800000"/>
            <a:headEnd/>
            <a:tailEnd/>
          </a:ln>
          <a:effectLst/>
        </p:spPr>
        <p:txBody>
          <a:bodyPr wrap="none">
            <a:spAutoFit/>
          </a:bodyPr>
          <a:lstStyle/>
          <a:p>
            <a:r>
              <a:rPr lang="en-US" sz="1200" u="sng"/>
              <a:t>ask, asks</a:t>
            </a:r>
          </a:p>
        </p:txBody>
      </p:sp>
      <p:sp>
        <p:nvSpPr>
          <p:cNvPr id="250992" name="AutoShape 112">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2"/>
          <p:cNvSpPr>
            <a:spLocks noGrp="1" noChangeArrowheads="1"/>
          </p:cNvSpPr>
          <p:nvPr>
            <p:ph type="title"/>
          </p:nvPr>
        </p:nvSpPr>
        <p:spPr/>
        <p:txBody>
          <a:bodyPr/>
          <a:lstStyle/>
          <a:p>
            <a:pPr algn="ctr"/>
            <a:r>
              <a:rPr lang="en-US" sz="3600">
                <a:solidFill>
                  <a:srgbClr val="FFFF00"/>
                </a:solidFill>
              </a:rPr>
              <a:t>Reported Speech</a:t>
            </a:r>
            <a:r>
              <a:rPr lang="ar-SA" sz="3600">
                <a:solidFill>
                  <a:srgbClr val="FFFF00"/>
                </a:solidFill>
              </a:rPr>
              <a:t/>
            </a:r>
            <a:br>
              <a:rPr lang="ar-SA" sz="3600">
                <a:solidFill>
                  <a:srgbClr val="FFFF00"/>
                </a:solidFill>
              </a:rPr>
            </a:br>
            <a:r>
              <a:rPr lang="ar-SA" sz="3600">
                <a:solidFill>
                  <a:srgbClr val="FFFF00"/>
                </a:solidFill>
              </a:rPr>
              <a:t>الكلام المنقول</a:t>
            </a:r>
            <a:endParaRPr lang="en-US" sz="3600"/>
          </a:p>
        </p:txBody>
      </p:sp>
      <p:sp>
        <p:nvSpPr>
          <p:cNvPr id="251907" name="Rectangle 3"/>
          <p:cNvSpPr>
            <a:spLocks noGrp="1" noChangeArrowheads="1"/>
          </p:cNvSpPr>
          <p:nvPr>
            <p:ph type="body" sz="half" idx="1"/>
          </p:nvPr>
        </p:nvSpPr>
        <p:spPr>
          <a:xfrm>
            <a:off x="1143000" y="1981200"/>
            <a:ext cx="7696200" cy="4038600"/>
          </a:xfrm>
        </p:spPr>
        <p:txBody>
          <a:bodyPr/>
          <a:lstStyle/>
          <a:p>
            <a:pPr algn="ctr">
              <a:buFontTx/>
              <a:buNone/>
            </a:pPr>
            <a:endParaRPr lang="en-US" sz="2800"/>
          </a:p>
          <a:p>
            <a:pPr algn="r">
              <a:buFontTx/>
              <a:buNone/>
            </a:pPr>
            <a:endParaRPr lang="en-US" sz="1600"/>
          </a:p>
          <a:p>
            <a:pPr algn="r">
              <a:buFontTx/>
              <a:buNone/>
            </a:pPr>
            <a:r>
              <a:rPr lang="ar-SA" sz="1600"/>
              <a:t>* لتحويل جملة طلبية من مباشر                 إلى كلام منقول                  نتبع الخطوات التالية:</a:t>
            </a:r>
          </a:p>
          <a:p>
            <a:pPr algn="r">
              <a:buFontTx/>
              <a:buNone/>
            </a:pPr>
            <a:r>
              <a:rPr lang="ar-SA" sz="1600"/>
              <a:t>1- نستخدم ( أمر                     ) إذا كان الكلام يقصد به الأمر.</a:t>
            </a:r>
          </a:p>
          <a:p>
            <a:pPr algn="r">
              <a:buFontTx/>
              <a:buNone/>
            </a:pPr>
            <a:r>
              <a:rPr lang="ar-SA" sz="1600"/>
              <a:t> و نستخدم ( رجاء                   ) إذا كان الكلام يقصد به الرجاء و التوسل.</a:t>
            </a:r>
          </a:p>
          <a:p>
            <a:pPr algn="r">
              <a:buFontTx/>
              <a:buNone/>
            </a:pPr>
            <a:r>
              <a:rPr lang="ar-SA" sz="1600"/>
              <a:t> و نستخدم ( نصح                     ) إذا كان الكلام يقصد به النصيحة.</a:t>
            </a:r>
          </a:p>
          <a:p>
            <a:pPr algn="r">
              <a:buFontTx/>
              <a:buNone/>
            </a:pPr>
            <a:r>
              <a:rPr lang="ar-SA" sz="1600"/>
              <a:t> و نستخدم ( أخبر                     ) إذا كان الكلام موجه من شخص إلى شخص يساويه في المرتبة. </a:t>
            </a:r>
          </a:p>
          <a:p>
            <a:pPr algn="r">
              <a:buFontTx/>
              <a:buNone/>
            </a:pPr>
            <a:endParaRPr lang="ar-SA" sz="1600"/>
          </a:p>
          <a:p>
            <a:pPr algn="r">
              <a:buFontTx/>
              <a:buNone/>
            </a:pPr>
            <a:r>
              <a:rPr lang="ar-SA" sz="1600"/>
              <a:t>2- احذف الأقواس المفتوحة و ضع كلمة        قبل الفعل</a:t>
            </a:r>
          </a:p>
          <a:p>
            <a:pPr algn="r">
              <a:buFontTx/>
              <a:buNone/>
            </a:pPr>
            <a:r>
              <a:rPr lang="ar-SA" sz="1600"/>
              <a:t>3- احذف كلمتي                     من الجملة إن وجدتا.</a:t>
            </a:r>
          </a:p>
          <a:p>
            <a:pPr algn="r">
              <a:buFontTx/>
              <a:buNone/>
            </a:pPr>
            <a:r>
              <a:rPr lang="ar-SA" sz="1600"/>
              <a:t>4- غير بعض الكلمات و الضمائر حسب المعنى وكما سبق.</a:t>
            </a:r>
          </a:p>
          <a:p>
            <a:pPr algn="r">
              <a:buFontTx/>
              <a:buNone/>
            </a:pPr>
            <a:endParaRPr lang="ar-SA" sz="1600"/>
          </a:p>
        </p:txBody>
      </p:sp>
      <p:sp>
        <p:nvSpPr>
          <p:cNvPr id="251908" name="Text Box 4"/>
          <p:cNvSpPr txBox="1">
            <a:spLocks noChangeArrowheads="1"/>
          </p:cNvSpPr>
          <p:nvPr/>
        </p:nvSpPr>
        <p:spPr bwMode="auto">
          <a:xfrm>
            <a:off x="6553200" y="3429000"/>
            <a:ext cx="184150" cy="366713"/>
          </a:xfrm>
          <a:prstGeom prst="rect">
            <a:avLst/>
          </a:prstGeom>
          <a:noFill/>
          <a:ln w="9525">
            <a:noFill/>
            <a:miter lim="800000"/>
            <a:headEnd/>
            <a:tailEnd/>
          </a:ln>
          <a:effectLst/>
        </p:spPr>
        <p:txBody>
          <a:bodyPr>
            <a:spAutoFit/>
          </a:bodyPr>
          <a:lstStyle/>
          <a:p>
            <a:pPr algn="l">
              <a:spcBef>
                <a:spcPct val="50000"/>
              </a:spcBef>
            </a:pPr>
            <a:r>
              <a:rPr lang="en-US">
                <a:solidFill>
                  <a:srgbClr val="CC3300"/>
                </a:solidFill>
              </a:rPr>
              <a:t>I</a:t>
            </a:r>
          </a:p>
        </p:txBody>
      </p:sp>
      <p:sp>
        <p:nvSpPr>
          <p:cNvPr id="251909" name="Text Box 5"/>
          <p:cNvSpPr txBox="1">
            <a:spLocks noChangeArrowheads="1"/>
          </p:cNvSpPr>
          <p:nvPr/>
        </p:nvSpPr>
        <p:spPr bwMode="auto">
          <a:xfrm>
            <a:off x="6553200" y="3429000"/>
            <a:ext cx="184150" cy="366713"/>
          </a:xfrm>
          <a:prstGeom prst="rect">
            <a:avLst/>
          </a:prstGeom>
          <a:noFill/>
          <a:ln w="9525">
            <a:noFill/>
            <a:miter lim="800000"/>
            <a:headEnd/>
            <a:tailEnd/>
          </a:ln>
          <a:effectLst/>
        </p:spPr>
        <p:txBody>
          <a:bodyPr>
            <a:spAutoFit/>
          </a:bodyPr>
          <a:lstStyle/>
          <a:p>
            <a:pPr algn="l">
              <a:spcBef>
                <a:spcPct val="50000"/>
              </a:spcBef>
            </a:pPr>
            <a:r>
              <a:rPr lang="en-US">
                <a:solidFill>
                  <a:srgbClr val="CC3300"/>
                </a:solidFill>
              </a:rPr>
              <a:t>I</a:t>
            </a:r>
          </a:p>
        </p:txBody>
      </p:sp>
      <p:grpSp>
        <p:nvGrpSpPr>
          <p:cNvPr id="251910" name="Group 6"/>
          <p:cNvGrpSpPr>
            <a:grpSpLocks/>
          </p:cNvGrpSpPr>
          <p:nvPr/>
        </p:nvGrpSpPr>
        <p:grpSpPr bwMode="auto">
          <a:xfrm>
            <a:off x="3657600" y="6248400"/>
            <a:ext cx="2514600" cy="381000"/>
            <a:chOff x="2304" y="3936"/>
            <a:chExt cx="1584" cy="240"/>
          </a:xfrm>
        </p:grpSpPr>
        <p:sp>
          <p:nvSpPr>
            <p:cNvPr id="251911" name="AutoShape 7">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51912" name="AutoShape 8">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51913" name="AutoShape 9">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51914" name="AutoShape 10"/>
          <p:cNvSpPr>
            <a:spLocks noChangeArrowheads="1"/>
          </p:cNvSpPr>
          <p:nvPr/>
        </p:nvSpPr>
        <p:spPr bwMode="auto">
          <a:xfrm>
            <a:off x="2743200" y="1905000"/>
            <a:ext cx="4267200" cy="3810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Command</a:t>
            </a:r>
            <a:r>
              <a:rPr lang="ar-SA" b="1">
                <a:solidFill>
                  <a:schemeClr val="bg1"/>
                </a:solidFill>
              </a:rPr>
              <a:t>  الطلب       </a:t>
            </a:r>
            <a:endParaRPr lang="en-US" b="1">
              <a:solidFill>
                <a:srgbClr val="000066"/>
              </a:solidFill>
            </a:endParaRPr>
          </a:p>
        </p:txBody>
      </p:sp>
      <p:sp>
        <p:nvSpPr>
          <p:cNvPr id="251915" name="Text Box 11"/>
          <p:cNvSpPr txBox="1">
            <a:spLocks noChangeArrowheads="1"/>
          </p:cNvSpPr>
          <p:nvPr/>
        </p:nvSpPr>
        <p:spPr bwMode="auto">
          <a:xfrm>
            <a:off x="5181600" y="2743200"/>
            <a:ext cx="709613" cy="336550"/>
          </a:xfrm>
          <a:prstGeom prst="rect">
            <a:avLst/>
          </a:prstGeom>
          <a:noFill/>
          <a:ln w="9525" algn="ctr">
            <a:noFill/>
            <a:miter lim="800000"/>
            <a:headEnd/>
            <a:tailEnd/>
          </a:ln>
          <a:effectLst/>
        </p:spPr>
        <p:txBody>
          <a:bodyPr wrap="none">
            <a:spAutoFit/>
          </a:bodyPr>
          <a:lstStyle/>
          <a:p>
            <a:r>
              <a:rPr lang="en-US" sz="1600">
                <a:solidFill>
                  <a:srgbClr val="FFFF00"/>
                </a:solidFill>
              </a:rPr>
              <a:t>Direct</a:t>
            </a:r>
          </a:p>
        </p:txBody>
      </p:sp>
      <p:sp>
        <p:nvSpPr>
          <p:cNvPr id="251916" name="Text Box 12"/>
          <p:cNvSpPr txBox="1">
            <a:spLocks noChangeArrowheads="1"/>
          </p:cNvSpPr>
          <p:nvPr/>
        </p:nvSpPr>
        <p:spPr bwMode="auto">
          <a:xfrm>
            <a:off x="2590800" y="2743200"/>
            <a:ext cx="1000125" cy="336550"/>
          </a:xfrm>
          <a:prstGeom prst="rect">
            <a:avLst/>
          </a:prstGeom>
          <a:noFill/>
          <a:ln w="9525" algn="ctr">
            <a:noFill/>
            <a:miter lim="800000"/>
            <a:headEnd/>
            <a:tailEnd/>
          </a:ln>
          <a:effectLst/>
        </p:spPr>
        <p:txBody>
          <a:bodyPr wrap="none">
            <a:spAutoFit/>
          </a:bodyPr>
          <a:lstStyle/>
          <a:p>
            <a:r>
              <a:rPr lang="en-US" sz="1600">
                <a:solidFill>
                  <a:srgbClr val="FFFF00"/>
                </a:solidFill>
              </a:rPr>
              <a:t>Reported</a:t>
            </a:r>
          </a:p>
        </p:txBody>
      </p:sp>
      <p:sp>
        <p:nvSpPr>
          <p:cNvPr id="251919" name="Text Box 15"/>
          <p:cNvSpPr txBox="1">
            <a:spLocks noChangeArrowheads="1"/>
          </p:cNvSpPr>
          <p:nvPr/>
        </p:nvSpPr>
        <p:spPr bwMode="auto">
          <a:xfrm>
            <a:off x="6162675" y="3276600"/>
            <a:ext cx="879475" cy="336550"/>
          </a:xfrm>
          <a:prstGeom prst="rect">
            <a:avLst/>
          </a:prstGeom>
          <a:noFill/>
          <a:ln w="9525" algn="ctr">
            <a:noFill/>
            <a:miter lim="800000"/>
            <a:headEnd/>
            <a:tailEnd/>
          </a:ln>
          <a:effectLst/>
        </p:spPr>
        <p:txBody>
          <a:bodyPr wrap="none">
            <a:spAutoFit/>
          </a:bodyPr>
          <a:lstStyle/>
          <a:p>
            <a:r>
              <a:rPr lang="en-US" sz="1600">
                <a:solidFill>
                  <a:srgbClr val="CC3300"/>
                </a:solidFill>
              </a:rPr>
              <a:t>ordered</a:t>
            </a:r>
          </a:p>
        </p:txBody>
      </p:sp>
      <p:sp>
        <p:nvSpPr>
          <p:cNvPr id="251920" name="Text Box 16"/>
          <p:cNvSpPr txBox="1">
            <a:spLocks noChangeArrowheads="1"/>
          </p:cNvSpPr>
          <p:nvPr/>
        </p:nvSpPr>
        <p:spPr bwMode="auto">
          <a:xfrm>
            <a:off x="6178550" y="3581400"/>
            <a:ext cx="847725" cy="336550"/>
          </a:xfrm>
          <a:prstGeom prst="rect">
            <a:avLst/>
          </a:prstGeom>
          <a:noFill/>
          <a:ln w="9525" algn="ctr">
            <a:noFill/>
            <a:miter lim="800000"/>
            <a:headEnd/>
            <a:tailEnd/>
          </a:ln>
          <a:effectLst/>
        </p:spPr>
        <p:txBody>
          <a:bodyPr wrap="none">
            <a:spAutoFit/>
          </a:bodyPr>
          <a:lstStyle/>
          <a:p>
            <a:r>
              <a:rPr lang="en-US" sz="1600">
                <a:solidFill>
                  <a:srgbClr val="CC3300"/>
                </a:solidFill>
              </a:rPr>
              <a:t>begged</a:t>
            </a:r>
          </a:p>
        </p:txBody>
      </p:sp>
      <p:sp>
        <p:nvSpPr>
          <p:cNvPr id="251921" name="Text Box 17"/>
          <p:cNvSpPr txBox="1">
            <a:spLocks noChangeArrowheads="1"/>
          </p:cNvSpPr>
          <p:nvPr/>
        </p:nvSpPr>
        <p:spPr bwMode="auto">
          <a:xfrm>
            <a:off x="6172200" y="3886200"/>
            <a:ext cx="860425" cy="336550"/>
          </a:xfrm>
          <a:prstGeom prst="rect">
            <a:avLst/>
          </a:prstGeom>
          <a:noFill/>
          <a:ln w="9525" algn="ctr">
            <a:noFill/>
            <a:miter lim="800000"/>
            <a:headEnd/>
            <a:tailEnd/>
          </a:ln>
          <a:effectLst/>
        </p:spPr>
        <p:txBody>
          <a:bodyPr wrap="none">
            <a:spAutoFit/>
          </a:bodyPr>
          <a:lstStyle/>
          <a:p>
            <a:r>
              <a:rPr lang="en-US" sz="1600">
                <a:solidFill>
                  <a:srgbClr val="CC3300"/>
                </a:solidFill>
              </a:rPr>
              <a:t>advised</a:t>
            </a:r>
          </a:p>
        </p:txBody>
      </p:sp>
      <p:sp>
        <p:nvSpPr>
          <p:cNvPr id="251922" name="Text Box 18"/>
          <p:cNvSpPr txBox="1">
            <a:spLocks noChangeArrowheads="1"/>
          </p:cNvSpPr>
          <p:nvPr/>
        </p:nvSpPr>
        <p:spPr bwMode="auto">
          <a:xfrm>
            <a:off x="6338888" y="4191000"/>
            <a:ext cx="522287" cy="336550"/>
          </a:xfrm>
          <a:prstGeom prst="rect">
            <a:avLst/>
          </a:prstGeom>
          <a:noFill/>
          <a:ln w="9525" algn="ctr">
            <a:noFill/>
            <a:miter lim="800000"/>
            <a:headEnd/>
            <a:tailEnd/>
          </a:ln>
          <a:effectLst/>
        </p:spPr>
        <p:txBody>
          <a:bodyPr wrap="none">
            <a:spAutoFit/>
          </a:bodyPr>
          <a:lstStyle/>
          <a:p>
            <a:r>
              <a:rPr lang="en-US" sz="1600">
                <a:solidFill>
                  <a:srgbClr val="CC3300"/>
                </a:solidFill>
              </a:rPr>
              <a:t>told</a:t>
            </a:r>
          </a:p>
        </p:txBody>
      </p:sp>
      <p:sp>
        <p:nvSpPr>
          <p:cNvPr id="251923" name="Text Box 19"/>
          <p:cNvSpPr txBox="1">
            <a:spLocks noChangeArrowheads="1"/>
          </p:cNvSpPr>
          <p:nvPr/>
        </p:nvSpPr>
        <p:spPr bwMode="auto">
          <a:xfrm>
            <a:off x="5029200" y="5029200"/>
            <a:ext cx="457200" cy="336550"/>
          </a:xfrm>
          <a:prstGeom prst="rect">
            <a:avLst/>
          </a:prstGeom>
          <a:noFill/>
          <a:ln w="9525" algn="ctr">
            <a:noFill/>
            <a:miter lim="800000"/>
            <a:headEnd/>
            <a:tailEnd/>
          </a:ln>
          <a:effectLst/>
        </p:spPr>
        <p:txBody>
          <a:bodyPr>
            <a:spAutoFit/>
          </a:bodyPr>
          <a:lstStyle/>
          <a:p>
            <a:r>
              <a:rPr lang="en-US" sz="1600">
                <a:solidFill>
                  <a:srgbClr val="FFFF00"/>
                </a:solidFill>
              </a:rPr>
              <a:t>to</a:t>
            </a:r>
          </a:p>
        </p:txBody>
      </p:sp>
      <p:sp>
        <p:nvSpPr>
          <p:cNvPr id="251924" name="Text Box 20"/>
          <p:cNvSpPr txBox="1">
            <a:spLocks noChangeArrowheads="1"/>
          </p:cNvSpPr>
          <p:nvPr/>
        </p:nvSpPr>
        <p:spPr bwMode="auto">
          <a:xfrm>
            <a:off x="6019800" y="5334000"/>
            <a:ext cx="1371600" cy="336550"/>
          </a:xfrm>
          <a:prstGeom prst="rect">
            <a:avLst/>
          </a:prstGeom>
          <a:noFill/>
          <a:ln w="9525" algn="ctr">
            <a:noFill/>
            <a:miter lim="800000"/>
            <a:headEnd/>
            <a:tailEnd/>
          </a:ln>
          <a:effectLst/>
        </p:spPr>
        <p:txBody>
          <a:bodyPr>
            <a:spAutoFit/>
          </a:bodyPr>
          <a:lstStyle/>
          <a:p>
            <a:r>
              <a:rPr lang="en-US" sz="1600">
                <a:solidFill>
                  <a:srgbClr val="FFFF00"/>
                </a:solidFill>
              </a:rPr>
              <a:t>Please, do</a:t>
            </a:r>
          </a:p>
        </p:txBody>
      </p:sp>
      <p:sp>
        <p:nvSpPr>
          <p:cNvPr id="251925" name="AutoShape 21">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2"/>
          <p:cNvSpPr>
            <a:spLocks noGrp="1" noChangeArrowheads="1"/>
          </p:cNvSpPr>
          <p:nvPr>
            <p:ph type="title"/>
          </p:nvPr>
        </p:nvSpPr>
        <p:spPr/>
        <p:txBody>
          <a:bodyPr/>
          <a:lstStyle/>
          <a:p>
            <a:pPr algn="ctr"/>
            <a:r>
              <a:rPr lang="en-US" sz="3600">
                <a:solidFill>
                  <a:srgbClr val="FFFF00"/>
                </a:solidFill>
              </a:rPr>
              <a:t>Reported Speech</a:t>
            </a:r>
            <a:r>
              <a:rPr lang="ar-SA" sz="3600">
                <a:solidFill>
                  <a:srgbClr val="FFFF00"/>
                </a:solidFill>
              </a:rPr>
              <a:t/>
            </a:r>
            <a:br>
              <a:rPr lang="ar-SA" sz="3600">
                <a:solidFill>
                  <a:srgbClr val="FFFF00"/>
                </a:solidFill>
              </a:rPr>
            </a:br>
            <a:r>
              <a:rPr lang="ar-SA" sz="3600">
                <a:solidFill>
                  <a:srgbClr val="FFFF00"/>
                </a:solidFill>
              </a:rPr>
              <a:t>الكلام المنقول</a:t>
            </a:r>
            <a:endParaRPr lang="en-US" sz="3600"/>
          </a:p>
        </p:txBody>
      </p:sp>
      <p:graphicFrame>
        <p:nvGraphicFramePr>
          <p:cNvPr id="252989" name="Group 61"/>
          <p:cNvGraphicFramePr>
            <a:graphicFrameLocks noGrp="1"/>
          </p:cNvGraphicFramePr>
          <p:nvPr>
            <p:ph type="tbl" idx="1"/>
          </p:nvPr>
        </p:nvGraphicFramePr>
        <p:xfrm>
          <a:off x="1066800" y="2590800"/>
          <a:ext cx="7543800" cy="2697480"/>
        </p:xfrm>
        <a:graphic>
          <a:graphicData uri="http://schemas.openxmlformats.org/drawingml/2006/table">
            <a:tbl>
              <a:tblPr/>
              <a:tblGrid>
                <a:gridCol w="3771900"/>
                <a:gridCol w="3771900"/>
              </a:tblGrid>
              <a:tr h="3810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Direct </a:t>
                      </a:r>
                      <a:r>
                        <a:rPr kumimoji="0" lang="ar-SA"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مباشر  </a:t>
                      </a:r>
                      <a:endPar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Indirect</a:t>
                      </a:r>
                      <a:r>
                        <a:rPr kumimoji="0" lang="ar-SA"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غير مباشر   </a:t>
                      </a:r>
                      <a:endPar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 said to the servant: “bring me a glass of water”.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He </a:t>
                      </a:r>
                      <a:r>
                        <a:rPr kumimoji="0" lang="en-US" sz="1600" b="0" i="0" u="sng" strike="noStrike" cap="none" normalizeH="0" baseline="0" smtClean="0">
                          <a:ln>
                            <a:noFill/>
                          </a:ln>
                          <a:solidFill>
                            <a:srgbClr val="CC3300"/>
                          </a:solidFill>
                          <a:effectLst>
                            <a:outerShdw blurRad="38100" dist="38100" dir="2700000" algn="tl">
                              <a:srgbClr val="000000"/>
                            </a:outerShdw>
                          </a:effectLst>
                          <a:latin typeface="Tahoma" pitchFamily="34" charset="0"/>
                        </a:rPr>
                        <a:t>ordered</a:t>
                      </a: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 the servant</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to bring him a glass of water.</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son said to his father: “please , give me some money”.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The son </a:t>
                      </a:r>
                      <a:r>
                        <a:rPr kumimoji="0" lang="en-US" sz="1600" b="0" i="0" u="sng" strike="noStrike" cap="none" normalizeH="0" baseline="0" smtClean="0">
                          <a:ln>
                            <a:noFill/>
                          </a:ln>
                          <a:solidFill>
                            <a:srgbClr val="CC3300"/>
                          </a:solidFill>
                          <a:effectLst>
                            <a:outerShdw blurRad="38100" dist="38100" dir="2700000" algn="tl">
                              <a:srgbClr val="000000"/>
                            </a:outerShdw>
                          </a:effectLst>
                          <a:latin typeface="Tahoma" pitchFamily="34" charset="0"/>
                        </a:rPr>
                        <a:t>begged</a:t>
                      </a: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 his father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to give him some money.</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08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doctor said to me: “Drink a lot of water”.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The doctor </a:t>
                      </a:r>
                      <a:r>
                        <a:rPr kumimoji="0" lang="en-US" sz="1600" b="0" i="0" u="sng" strike="noStrike" cap="none" normalizeH="0" baseline="0" smtClean="0">
                          <a:ln>
                            <a:noFill/>
                          </a:ln>
                          <a:solidFill>
                            <a:srgbClr val="CC3300"/>
                          </a:solidFill>
                          <a:effectLst>
                            <a:outerShdw blurRad="38100" dist="38100" dir="2700000" algn="tl">
                              <a:srgbClr val="000000"/>
                            </a:outerShdw>
                          </a:effectLst>
                          <a:latin typeface="Tahoma" pitchFamily="34" charset="0"/>
                        </a:rPr>
                        <a:t>advised</a:t>
                      </a: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 me</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to drink a lot of water.</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63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 said to me: “Do not go to the market tonight”.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He told me</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not to go to the market that night</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252931" name="Group 3"/>
          <p:cNvGrpSpPr>
            <a:grpSpLocks/>
          </p:cNvGrpSpPr>
          <p:nvPr/>
        </p:nvGrpSpPr>
        <p:grpSpPr bwMode="auto">
          <a:xfrm>
            <a:off x="3657600" y="6248400"/>
            <a:ext cx="2514600" cy="381000"/>
            <a:chOff x="2304" y="3936"/>
            <a:chExt cx="1584" cy="240"/>
          </a:xfrm>
        </p:grpSpPr>
        <p:sp>
          <p:nvSpPr>
            <p:cNvPr id="252932" name="AutoShape 4">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52933" name="AutoShape 5">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52934" name="AutoShape 6">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52980" name="AutoShape 52"/>
          <p:cNvSpPr>
            <a:spLocks noChangeArrowheads="1"/>
          </p:cNvSpPr>
          <p:nvPr/>
        </p:nvSpPr>
        <p:spPr bwMode="auto">
          <a:xfrm>
            <a:off x="2743200" y="1905000"/>
            <a:ext cx="4267200" cy="3810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Command</a:t>
            </a:r>
            <a:r>
              <a:rPr lang="ar-SA" b="1">
                <a:solidFill>
                  <a:schemeClr val="bg1"/>
                </a:solidFill>
              </a:rPr>
              <a:t>  الطلب       </a:t>
            </a:r>
            <a:endParaRPr lang="en-US" b="1">
              <a:solidFill>
                <a:srgbClr val="000066"/>
              </a:solidFill>
            </a:endParaRPr>
          </a:p>
        </p:txBody>
      </p:sp>
      <p:sp>
        <p:nvSpPr>
          <p:cNvPr id="252990" name="AutoShape 62">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algn="ctr"/>
            <a:r>
              <a:rPr lang="en-US" sz="2800">
                <a:solidFill>
                  <a:srgbClr val="FFFF00"/>
                </a:solidFill>
              </a:rPr>
              <a:t>Negative Sentences with the verb to BE</a:t>
            </a:r>
            <a:r>
              <a:rPr lang="en-US" sz="4000">
                <a:solidFill>
                  <a:srgbClr val="FFFF00"/>
                </a:solidFill>
              </a:rPr>
              <a:t> </a:t>
            </a:r>
            <a:r>
              <a:rPr lang="ar-SA" sz="4000">
                <a:solidFill>
                  <a:srgbClr val="FFFF00"/>
                </a:solidFill>
              </a:rPr>
              <a:t>  </a:t>
            </a:r>
            <a:r>
              <a:rPr lang="ar-SA" sz="3200">
                <a:solidFill>
                  <a:srgbClr val="FFFF00"/>
                </a:solidFill>
              </a:rPr>
              <a:t>الجمل المنفية بالفعل ”يكون“</a:t>
            </a:r>
            <a:endParaRPr lang="en-US" sz="3200">
              <a:solidFill>
                <a:srgbClr val="FFFF00"/>
              </a:solidFill>
            </a:endParaRPr>
          </a:p>
        </p:txBody>
      </p:sp>
      <p:sp>
        <p:nvSpPr>
          <p:cNvPr id="22531" name="Rectangle 3"/>
          <p:cNvSpPr>
            <a:spLocks noGrp="1" noChangeArrowheads="1"/>
          </p:cNvSpPr>
          <p:nvPr>
            <p:ph type="body" sz="half" idx="1"/>
          </p:nvPr>
        </p:nvSpPr>
        <p:spPr>
          <a:xfrm>
            <a:off x="1066800" y="1981200"/>
            <a:ext cx="7543800" cy="2076450"/>
          </a:xfrm>
        </p:spPr>
        <p:txBody>
          <a:bodyPr/>
          <a:lstStyle/>
          <a:p>
            <a:r>
              <a:rPr lang="en-US" sz="2400"/>
              <a:t>We make negative statements with the verb to BE by using the word </a:t>
            </a:r>
            <a:r>
              <a:rPr lang="en-US" sz="2400" u="sng">
                <a:solidFill>
                  <a:srgbClr val="CC3300"/>
                </a:solidFill>
              </a:rPr>
              <a:t>not</a:t>
            </a:r>
            <a:r>
              <a:rPr lang="en-US" sz="2400"/>
              <a:t> after the verb to be.</a:t>
            </a:r>
          </a:p>
          <a:p>
            <a:pPr algn="r">
              <a:buFont typeface="Wingdings" pitchFamily="2" charset="2"/>
              <a:buNone/>
            </a:pPr>
            <a:r>
              <a:rPr lang="ar-SA" sz="2400"/>
              <a:t>نكون جمل منفية مع فعل (يكون) بوضع كلمة</a:t>
            </a:r>
          </a:p>
          <a:p>
            <a:pPr algn="r">
              <a:buFont typeface="Wingdings" pitchFamily="2" charset="2"/>
              <a:buNone/>
            </a:pPr>
            <a:r>
              <a:rPr lang="ar-SA" sz="2400"/>
              <a:t> بعده . </a:t>
            </a:r>
            <a:r>
              <a:rPr lang="en-US" sz="2400"/>
              <a:t>(not)</a:t>
            </a:r>
          </a:p>
          <a:p>
            <a:pPr algn="r">
              <a:buFont typeface="Wingdings" pitchFamily="2" charset="2"/>
              <a:buNone/>
            </a:pPr>
            <a:endParaRPr lang="en-US" sz="2400"/>
          </a:p>
        </p:txBody>
      </p:sp>
      <p:graphicFrame>
        <p:nvGraphicFramePr>
          <p:cNvPr id="22560" name="Group 32"/>
          <p:cNvGraphicFramePr>
            <a:graphicFrameLocks noGrp="1"/>
          </p:cNvGraphicFramePr>
          <p:nvPr>
            <p:ph sz="half" idx="2"/>
          </p:nvPr>
        </p:nvGraphicFramePr>
        <p:xfrm>
          <a:off x="2184400" y="4195763"/>
          <a:ext cx="4889500" cy="1883538"/>
        </p:xfrm>
        <a:graphic>
          <a:graphicData uri="http://schemas.openxmlformats.org/drawingml/2006/table">
            <a:tbl>
              <a:tblPr/>
              <a:tblGrid>
                <a:gridCol w="2444750"/>
                <a:gridCol w="2444750"/>
              </a:tblGrid>
              <a:tr h="89376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Affirmative</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إثبات</a:t>
                      </a:r>
                      <a:endPar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Negative</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نفي</a:t>
                      </a:r>
                      <a:endPar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32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a:t>
                      </a:r>
                      <a:r>
                        <a:rPr kumimoji="0" lang="en-US" sz="20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am</a:t>
                      </a: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home.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a:t>
                      </a:r>
                      <a:r>
                        <a:rPr kumimoji="0" lang="en-US" sz="20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am not</a:t>
                      </a: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home.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41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 </a:t>
                      </a:r>
                      <a:r>
                        <a:rPr kumimoji="0" lang="en-US" sz="20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are</a:t>
                      </a: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tall.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 </a:t>
                      </a:r>
                      <a:r>
                        <a:rPr kumimoji="0" lang="en-US" sz="20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are</a:t>
                      </a: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20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not</a:t>
                      </a: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tall.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22561" name="Group 33"/>
          <p:cNvGrpSpPr>
            <a:grpSpLocks/>
          </p:cNvGrpSpPr>
          <p:nvPr/>
        </p:nvGrpSpPr>
        <p:grpSpPr bwMode="auto">
          <a:xfrm>
            <a:off x="3657600" y="6248400"/>
            <a:ext cx="2514600" cy="381000"/>
            <a:chOff x="2304" y="3936"/>
            <a:chExt cx="1584" cy="240"/>
          </a:xfrm>
        </p:grpSpPr>
        <p:sp>
          <p:nvSpPr>
            <p:cNvPr id="22562" name="AutoShape 34">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2563" name="AutoShape 35">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2564" name="AutoShape 36">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2565" name="AutoShape 37">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2"/>
          <p:cNvSpPr>
            <a:spLocks noGrp="1" noChangeArrowheads="1"/>
          </p:cNvSpPr>
          <p:nvPr>
            <p:ph type="title"/>
          </p:nvPr>
        </p:nvSpPr>
        <p:spPr/>
        <p:txBody>
          <a:bodyPr/>
          <a:lstStyle/>
          <a:p>
            <a:pPr algn="ctr"/>
            <a:r>
              <a:rPr lang="en-US" sz="3600">
                <a:solidFill>
                  <a:srgbClr val="FFFF00"/>
                </a:solidFill>
              </a:rPr>
              <a:t>Reported Speech</a:t>
            </a:r>
            <a:r>
              <a:rPr lang="ar-SA" sz="3600">
                <a:solidFill>
                  <a:srgbClr val="FFFF00"/>
                </a:solidFill>
              </a:rPr>
              <a:t/>
            </a:r>
            <a:br>
              <a:rPr lang="ar-SA" sz="3600">
                <a:solidFill>
                  <a:srgbClr val="FFFF00"/>
                </a:solidFill>
              </a:rPr>
            </a:br>
            <a:r>
              <a:rPr lang="ar-SA" sz="3600">
                <a:solidFill>
                  <a:srgbClr val="FFFF00"/>
                </a:solidFill>
              </a:rPr>
              <a:t>الكلام المنقول</a:t>
            </a:r>
            <a:endParaRPr lang="en-US" sz="3600"/>
          </a:p>
        </p:txBody>
      </p:sp>
      <p:sp>
        <p:nvSpPr>
          <p:cNvPr id="253955" name="Rectangle 3"/>
          <p:cNvSpPr>
            <a:spLocks noGrp="1" noChangeArrowheads="1"/>
          </p:cNvSpPr>
          <p:nvPr>
            <p:ph type="body" sz="half" idx="1"/>
          </p:nvPr>
        </p:nvSpPr>
        <p:spPr>
          <a:xfrm>
            <a:off x="1143000" y="1981200"/>
            <a:ext cx="7696200" cy="4114800"/>
          </a:xfrm>
        </p:spPr>
        <p:txBody>
          <a:bodyPr/>
          <a:lstStyle/>
          <a:p>
            <a:pPr algn="ctr">
              <a:lnSpc>
                <a:spcPct val="90000"/>
              </a:lnSpc>
              <a:buFontTx/>
              <a:buNone/>
            </a:pPr>
            <a:endParaRPr lang="en-US" sz="2800"/>
          </a:p>
          <a:p>
            <a:pPr algn="r">
              <a:lnSpc>
                <a:spcPct val="90000"/>
              </a:lnSpc>
              <a:buFontTx/>
              <a:buNone/>
            </a:pPr>
            <a:r>
              <a:rPr lang="ar-SA" sz="1600"/>
              <a:t>* لتحويل جملة تعجب من مباشر                 إلى كلام منقول                  نتبع الخطوات التالية:</a:t>
            </a:r>
          </a:p>
          <a:p>
            <a:pPr algn="r">
              <a:lnSpc>
                <a:spcPct val="90000"/>
              </a:lnSpc>
              <a:buFontTx/>
              <a:buNone/>
            </a:pPr>
            <a:r>
              <a:rPr lang="ar-SA" sz="1600"/>
              <a:t>1- احذف كلمة التعجب وضع بدلاً منها كلمة تدل عليها مثل:</a:t>
            </a:r>
          </a:p>
          <a:p>
            <a:pPr algn="r">
              <a:lnSpc>
                <a:spcPct val="90000"/>
              </a:lnSpc>
              <a:buFontTx/>
              <a:buNone/>
            </a:pPr>
            <a:endParaRPr lang="ar-SA" sz="1600"/>
          </a:p>
          <a:p>
            <a:pPr algn="r">
              <a:lnSpc>
                <a:spcPct val="90000"/>
              </a:lnSpc>
              <a:buFontTx/>
              <a:buNone/>
            </a:pPr>
            <a:endParaRPr lang="ar-SA" sz="1600"/>
          </a:p>
          <a:p>
            <a:pPr algn="r">
              <a:lnSpc>
                <a:spcPct val="90000"/>
              </a:lnSpc>
              <a:buFontTx/>
              <a:buNone/>
            </a:pPr>
            <a:endParaRPr lang="ar-SA" sz="1600"/>
          </a:p>
          <a:p>
            <a:pPr algn="r">
              <a:lnSpc>
                <a:spcPct val="90000"/>
              </a:lnSpc>
              <a:buFontTx/>
              <a:buNone/>
            </a:pPr>
            <a:endParaRPr lang="en-US" sz="1600"/>
          </a:p>
          <a:p>
            <a:pPr algn="r">
              <a:lnSpc>
                <a:spcPct val="90000"/>
              </a:lnSpc>
              <a:buFontTx/>
              <a:buNone/>
            </a:pPr>
            <a:endParaRPr lang="ar-SA" sz="1600"/>
          </a:p>
          <a:p>
            <a:pPr algn="r">
              <a:lnSpc>
                <a:spcPct val="90000"/>
              </a:lnSpc>
              <a:buFontTx/>
              <a:buNone/>
            </a:pPr>
            <a:r>
              <a:rPr lang="ar-SA" sz="1600"/>
              <a:t>2- احذف الأقواس و ضع كلمة</a:t>
            </a:r>
          </a:p>
          <a:p>
            <a:pPr algn="r">
              <a:lnSpc>
                <a:spcPct val="90000"/>
              </a:lnSpc>
              <a:buFontTx/>
              <a:buNone/>
            </a:pPr>
            <a:r>
              <a:rPr lang="ar-SA" sz="1600"/>
              <a:t>3- غير الكلمات و الضمائر و الأفعال حسب المعنى وكما سبق في الجملة الخبرية.</a:t>
            </a:r>
          </a:p>
          <a:p>
            <a:pPr algn="r">
              <a:lnSpc>
                <a:spcPct val="90000"/>
              </a:lnSpc>
              <a:buFontTx/>
              <a:buNone/>
            </a:pPr>
            <a:r>
              <a:rPr lang="en-US" sz="1600"/>
              <a:t> </a:t>
            </a:r>
            <a:r>
              <a:rPr lang="ar-SA" sz="1600"/>
              <a:t>ملاحظة: كلمات التعجب إما حرف استفهام استعمل ككلمة تعجب مثل:                   وتعرفها بوجود علامة تعجب في نهاية الجملة</a:t>
            </a:r>
          </a:p>
          <a:p>
            <a:pPr algn="r">
              <a:lnSpc>
                <a:spcPct val="90000"/>
              </a:lnSpc>
              <a:buFontTx/>
              <a:buNone/>
            </a:pPr>
            <a:r>
              <a:rPr lang="ar-SA" sz="1600"/>
              <a:t> أو كلمة تعجب بذاتها مثل:                               و تعرفها بوجود علامة التعجب </a:t>
            </a:r>
            <a:r>
              <a:rPr lang="ar-SA" sz="1800" b="1">
                <a:solidFill>
                  <a:srgbClr val="FFFF00"/>
                </a:solidFill>
                <a:cs typeface="Arial" pitchFamily="34" charset="0"/>
              </a:rPr>
              <a:t>!</a:t>
            </a:r>
            <a:r>
              <a:rPr lang="ar-SA" sz="1600"/>
              <a:t>.            </a:t>
            </a:r>
          </a:p>
        </p:txBody>
      </p:sp>
      <p:graphicFrame>
        <p:nvGraphicFramePr>
          <p:cNvPr id="253997" name="Group 45"/>
          <p:cNvGraphicFramePr>
            <a:graphicFrameLocks noGrp="1"/>
          </p:cNvGraphicFramePr>
          <p:nvPr>
            <p:ph sz="half" idx="2"/>
          </p:nvPr>
        </p:nvGraphicFramePr>
        <p:xfrm>
          <a:off x="1676400" y="3429000"/>
          <a:ext cx="7086600" cy="914400"/>
        </p:xfrm>
        <a:graphic>
          <a:graphicData uri="http://schemas.openxmlformats.org/drawingml/2006/table">
            <a:tbl>
              <a:tblPr/>
              <a:tblGrid>
                <a:gridCol w="3543300"/>
                <a:gridCol w="3543300"/>
              </a:tblGrid>
              <a:tr h="279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With regret </a:t>
                      </a: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بندم        </a:t>
                      </a: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With anger</a:t>
                      </a: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بغضب            </a:t>
                      </a: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9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With joy</a:t>
                      </a: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بفرح             </a:t>
                      </a: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With admiration</a:t>
                      </a: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بإعجاب    </a:t>
                      </a: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9400">
                <a:tc gridSpan="2">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With sadness</a:t>
                      </a: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بحزن     </a:t>
                      </a: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SA"/>
                    </a:p>
                  </a:txBody>
                  <a:tcPr/>
                </a:tc>
              </a:tr>
            </a:tbl>
          </a:graphicData>
        </a:graphic>
      </p:graphicFrame>
      <p:grpSp>
        <p:nvGrpSpPr>
          <p:cNvPr id="253958" name="Group 6"/>
          <p:cNvGrpSpPr>
            <a:grpSpLocks/>
          </p:cNvGrpSpPr>
          <p:nvPr/>
        </p:nvGrpSpPr>
        <p:grpSpPr bwMode="auto">
          <a:xfrm>
            <a:off x="3657600" y="6248400"/>
            <a:ext cx="2514600" cy="381000"/>
            <a:chOff x="2304" y="3936"/>
            <a:chExt cx="1584" cy="240"/>
          </a:xfrm>
        </p:grpSpPr>
        <p:sp>
          <p:nvSpPr>
            <p:cNvPr id="253959" name="AutoShape 7">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53960" name="AutoShape 8">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53961" name="AutoShape 9">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53962" name="AutoShape 10"/>
          <p:cNvSpPr>
            <a:spLocks noChangeArrowheads="1"/>
          </p:cNvSpPr>
          <p:nvPr/>
        </p:nvSpPr>
        <p:spPr bwMode="auto">
          <a:xfrm>
            <a:off x="2743200" y="1905000"/>
            <a:ext cx="4267200" cy="3810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Exclamation</a:t>
            </a:r>
            <a:r>
              <a:rPr lang="ar-SA" b="1">
                <a:solidFill>
                  <a:schemeClr val="bg1"/>
                </a:solidFill>
              </a:rPr>
              <a:t>  التعجب       </a:t>
            </a:r>
            <a:endParaRPr lang="en-US" b="1">
              <a:solidFill>
                <a:srgbClr val="000066"/>
              </a:solidFill>
            </a:endParaRPr>
          </a:p>
        </p:txBody>
      </p:sp>
      <p:sp>
        <p:nvSpPr>
          <p:cNvPr id="253963" name="Text Box 11"/>
          <p:cNvSpPr txBox="1">
            <a:spLocks noChangeArrowheads="1"/>
          </p:cNvSpPr>
          <p:nvPr/>
        </p:nvSpPr>
        <p:spPr bwMode="auto">
          <a:xfrm>
            <a:off x="5181600" y="2362200"/>
            <a:ext cx="709613" cy="336550"/>
          </a:xfrm>
          <a:prstGeom prst="rect">
            <a:avLst/>
          </a:prstGeom>
          <a:noFill/>
          <a:ln w="9525" algn="ctr">
            <a:noFill/>
            <a:miter lim="800000"/>
            <a:headEnd/>
            <a:tailEnd/>
          </a:ln>
          <a:effectLst/>
        </p:spPr>
        <p:txBody>
          <a:bodyPr wrap="none">
            <a:spAutoFit/>
          </a:bodyPr>
          <a:lstStyle/>
          <a:p>
            <a:r>
              <a:rPr lang="en-US" sz="1600">
                <a:solidFill>
                  <a:srgbClr val="FFFF00"/>
                </a:solidFill>
              </a:rPr>
              <a:t>Direct</a:t>
            </a:r>
          </a:p>
        </p:txBody>
      </p:sp>
      <p:sp>
        <p:nvSpPr>
          <p:cNvPr id="253964" name="Text Box 12"/>
          <p:cNvSpPr txBox="1">
            <a:spLocks noChangeArrowheads="1"/>
          </p:cNvSpPr>
          <p:nvPr/>
        </p:nvSpPr>
        <p:spPr bwMode="auto">
          <a:xfrm>
            <a:off x="2590800" y="2362200"/>
            <a:ext cx="1000125" cy="336550"/>
          </a:xfrm>
          <a:prstGeom prst="rect">
            <a:avLst/>
          </a:prstGeom>
          <a:noFill/>
          <a:ln w="9525" algn="ctr">
            <a:noFill/>
            <a:miter lim="800000"/>
            <a:headEnd/>
            <a:tailEnd/>
          </a:ln>
          <a:effectLst/>
        </p:spPr>
        <p:txBody>
          <a:bodyPr wrap="none">
            <a:spAutoFit/>
          </a:bodyPr>
          <a:lstStyle/>
          <a:p>
            <a:r>
              <a:rPr lang="en-US" sz="1600">
                <a:solidFill>
                  <a:srgbClr val="FFFF00"/>
                </a:solidFill>
              </a:rPr>
              <a:t>Reported</a:t>
            </a:r>
          </a:p>
        </p:txBody>
      </p:sp>
      <p:sp>
        <p:nvSpPr>
          <p:cNvPr id="253969" name="Text Box 17"/>
          <p:cNvSpPr txBox="1">
            <a:spLocks noChangeArrowheads="1"/>
          </p:cNvSpPr>
          <p:nvPr/>
        </p:nvSpPr>
        <p:spPr bwMode="auto">
          <a:xfrm>
            <a:off x="4800600" y="5562600"/>
            <a:ext cx="1676400" cy="336550"/>
          </a:xfrm>
          <a:prstGeom prst="rect">
            <a:avLst/>
          </a:prstGeom>
          <a:noFill/>
          <a:ln w="9525" algn="ctr">
            <a:noFill/>
            <a:miter lim="800000"/>
            <a:headEnd/>
            <a:tailEnd/>
          </a:ln>
          <a:effectLst/>
        </p:spPr>
        <p:txBody>
          <a:bodyPr>
            <a:spAutoFit/>
          </a:bodyPr>
          <a:lstStyle/>
          <a:p>
            <a:r>
              <a:rPr lang="en-US" sz="1600">
                <a:solidFill>
                  <a:srgbClr val="FFFF00"/>
                </a:solidFill>
              </a:rPr>
              <a:t>Alas, Hurrah, Oh</a:t>
            </a:r>
          </a:p>
        </p:txBody>
      </p:sp>
      <p:sp>
        <p:nvSpPr>
          <p:cNvPr id="253970" name="Text Box 18"/>
          <p:cNvSpPr txBox="1">
            <a:spLocks noChangeArrowheads="1"/>
          </p:cNvSpPr>
          <p:nvPr/>
        </p:nvSpPr>
        <p:spPr bwMode="auto">
          <a:xfrm>
            <a:off x="5562600" y="4495800"/>
            <a:ext cx="838200" cy="336550"/>
          </a:xfrm>
          <a:prstGeom prst="rect">
            <a:avLst/>
          </a:prstGeom>
          <a:noFill/>
          <a:ln w="9525" algn="ctr">
            <a:noFill/>
            <a:miter lim="800000"/>
            <a:headEnd/>
            <a:tailEnd/>
          </a:ln>
          <a:effectLst/>
        </p:spPr>
        <p:txBody>
          <a:bodyPr>
            <a:spAutoFit/>
          </a:bodyPr>
          <a:lstStyle/>
          <a:p>
            <a:r>
              <a:rPr lang="en-US" sz="1600">
                <a:solidFill>
                  <a:srgbClr val="FFFF00"/>
                </a:solidFill>
              </a:rPr>
              <a:t>that</a:t>
            </a:r>
          </a:p>
        </p:txBody>
      </p:sp>
      <p:sp>
        <p:nvSpPr>
          <p:cNvPr id="253998" name="Text Box 46"/>
          <p:cNvSpPr txBox="1">
            <a:spLocks noChangeArrowheads="1"/>
          </p:cNvSpPr>
          <p:nvPr/>
        </p:nvSpPr>
        <p:spPr bwMode="auto">
          <a:xfrm>
            <a:off x="1371600" y="5105400"/>
            <a:ext cx="1371600" cy="336550"/>
          </a:xfrm>
          <a:prstGeom prst="rect">
            <a:avLst/>
          </a:prstGeom>
          <a:noFill/>
          <a:ln w="9525" algn="ctr">
            <a:noFill/>
            <a:miter lim="800000"/>
            <a:headEnd/>
            <a:tailEnd/>
          </a:ln>
          <a:effectLst/>
        </p:spPr>
        <p:txBody>
          <a:bodyPr>
            <a:spAutoFit/>
          </a:bodyPr>
          <a:lstStyle/>
          <a:p>
            <a:r>
              <a:rPr lang="en-US" sz="1600">
                <a:solidFill>
                  <a:srgbClr val="FFFF00"/>
                </a:solidFill>
              </a:rPr>
              <a:t>how, what</a:t>
            </a:r>
          </a:p>
        </p:txBody>
      </p:sp>
      <p:sp>
        <p:nvSpPr>
          <p:cNvPr id="253999" name="AutoShape 47">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2"/>
          <p:cNvSpPr>
            <a:spLocks noGrp="1" noChangeArrowheads="1"/>
          </p:cNvSpPr>
          <p:nvPr>
            <p:ph type="title"/>
          </p:nvPr>
        </p:nvSpPr>
        <p:spPr/>
        <p:txBody>
          <a:bodyPr/>
          <a:lstStyle/>
          <a:p>
            <a:pPr algn="ctr"/>
            <a:r>
              <a:rPr lang="en-US" sz="3600">
                <a:solidFill>
                  <a:srgbClr val="FFFF00"/>
                </a:solidFill>
              </a:rPr>
              <a:t>Reported Speech</a:t>
            </a:r>
            <a:r>
              <a:rPr lang="ar-SA" sz="3600">
                <a:solidFill>
                  <a:srgbClr val="FFFF00"/>
                </a:solidFill>
              </a:rPr>
              <a:t/>
            </a:r>
            <a:br>
              <a:rPr lang="ar-SA" sz="3600">
                <a:solidFill>
                  <a:srgbClr val="FFFF00"/>
                </a:solidFill>
              </a:rPr>
            </a:br>
            <a:r>
              <a:rPr lang="ar-SA" sz="3600">
                <a:solidFill>
                  <a:srgbClr val="FFFF00"/>
                </a:solidFill>
              </a:rPr>
              <a:t>الكلام المنقول</a:t>
            </a:r>
            <a:endParaRPr lang="en-US" sz="3600"/>
          </a:p>
        </p:txBody>
      </p:sp>
      <p:graphicFrame>
        <p:nvGraphicFramePr>
          <p:cNvPr id="255013" name="Group 37"/>
          <p:cNvGraphicFramePr>
            <a:graphicFrameLocks noGrp="1"/>
          </p:cNvGraphicFramePr>
          <p:nvPr>
            <p:ph type="tbl" idx="1"/>
          </p:nvPr>
        </p:nvGraphicFramePr>
        <p:xfrm>
          <a:off x="1066800" y="2590800"/>
          <a:ext cx="7543800" cy="1539240"/>
        </p:xfrm>
        <a:graphic>
          <a:graphicData uri="http://schemas.openxmlformats.org/drawingml/2006/table">
            <a:tbl>
              <a:tblPr/>
              <a:tblGrid>
                <a:gridCol w="3771900"/>
                <a:gridCol w="3771900"/>
              </a:tblGrid>
              <a:tr h="3810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Direct </a:t>
                      </a:r>
                      <a:r>
                        <a:rPr kumimoji="0" lang="ar-SA"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مباشر  </a:t>
                      </a:r>
                      <a:endPar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Indirect</a:t>
                      </a:r>
                      <a:r>
                        <a:rPr kumimoji="0" lang="ar-SA"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غير مباشر   </a:t>
                      </a:r>
                      <a:endPar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 said : “Alas! I will not find my money”.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He said </a:t>
                      </a:r>
                      <a:r>
                        <a:rPr kumimoji="0" lang="en-US" sz="1600" b="0" i="0" u="sng" strike="noStrike" cap="none" normalizeH="0" baseline="0" smtClean="0">
                          <a:ln>
                            <a:noFill/>
                          </a:ln>
                          <a:solidFill>
                            <a:srgbClr val="CC3300"/>
                          </a:solidFill>
                          <a:effectLst>
                            <a:outerShdw blurRad="38100" dist="38100" dir="2700000" algn="tl">
                              <a:srgbClr val="000000"/>
                            </a:outerShdw>
                          </a:effectLst>
                          <a:latin typeface="Tahoma" pitchFamily="34" charset="0"/>
                        </a:rPr>
                        <a:t>with sorrow</a:t>
                      </a: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that he would not find his money.</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 said : “How foolish I have been”.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He said </a:t>
                      </a:r>
                      <a:r>
                        <a:rPr kumimoji="0" lang="en-US" sz="1600" b="0" i="0" u="sng" strike="noStrike" cap="none" normalizeH="0" baseline="0" smtClean="0">
                          <a:ln>
                            <a:noFill/>
                          </a:ln>
                          <a:solidFill>
                            <a:srgbClr val="CC3300"/>
                          </a:solidFill>
                          <a:effectLst>
                            <a:outerShdw blurRad="38100" dist="38100" dir="2700000" algn="tl">
                              <a:srgbClr val="000000"/>
                            </a:outerShdw>
                          </a:effectLst>
                          <a:latin typeface="Tahoma" pitchFamily="34" charset="0"/>
                        </a:rPr>
                        <a:t>with regret</a:t>
                      </a: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that he had been foolish.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54980" name="AutoShape 4">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54982" name="AutoShape 6">
            <a:hlinkClick r:id="" action="ppaction://hlinkshowjump?jump=previousslide" highlightClick="1"/>
          </p:cNvPr>
          <p:cNvSpPr>
            <a:spLocks noChangeArrowheads="1"/>
          </p:cNvSpPr>
          <p:nvPr/>
        </p:nvSpPr>
        <p:spPr bwMode="auto">
          <a:xfrm>
            <a:off x="3657600" y="6248400"/>
            <a:ext cx="457200" cy="38100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sp>
        <p:nvSpPr>
          <p:cNvPr id="255007" name="AutoShape 31"/>
          <p:cNvSpPr>
            <a:spLocks noChangeArrowheads="1"/>
          </p:cNvSpPr>
          <p:nvPr/>
        </p:nvSpPr>
        <p:spPr bwMode="auto">
          <a:xfrm>
            <a:off x="2743200" y="1905000"/>
            <a:ext cx="4267200" cy="3810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Exclamation</a:t>
            </a:r>
            <a:r>
              <a:rPr lang="ar-SA" b="1">
                <a:solidFill>
                  <a:schemeClr val="bg1"/>
                </a:solidFill>
              </a:rPr>
              <a:t>  التعجب       </a:t>
            </a:r>
            <a:endParaRPr lang="en-US" b="1">
              <a:solidFill>
                <a:srgbClr val="000066"/>
              </a:solidFill>
            </a:endParaRPr>
          </a:p>
        </p:txBody>
      </p:sp>
      <p:sp>
        <p:nvSpPr>
          <p:cNvPr id="255014" name="AutoShape 3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ransition/>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2"/>
          <p:cNvSpPr>
            <a:spLocks noGrp="1" noChangeArrowheads="1"/>
          </p:cNvSpPr>
          <p:nvPr>
            <p:ph type="title"/>
          </p:nvPr>
        </p:nvSpPr>
        <p:spPr/>
        <p:txBody>
          <a:bodyPr/>
          <a:lstStyle/>
          <a:p>
            <a:pPr algn="ctr"/>
            <a:r>
              <a:rPr lang="en-US" sz="2800">
                <a:solidFill>
                  <a:srgbClr val="FFFF00"/>
                </a:solidFill>
              </a:rPr>
              <a:t>Countries and Nationalities</a:t>
            </a:r>
            <a:r>
              <a:rPr lang="ar-SA" sz="2800">
                <a:solidFill>
                  <a:srgbClr val="FFFF00"/>
                </a:solidFill>
              </a:rPr>
              <a:t/>
            </a:r>
            <a:br>
              <a:rPr lang="ar-SA" sz="2800">
                <a:solidFill>
                  <a:srgbClr val="FFFF00"/>
                </a:solidFill>
              </a:rPr>
            </a:br>
            <a:r>
              <a:rPr lang="ar-SA" sz="2800">
                <a:solidFill>
                  <a:srgbClr val="FFFF00"/>
                </a:solidFill>
              </a:rPr>
              <a:t>البلدان و الجنسيات</a:t>
            </a:r>
            <a:endParaRPr lang="en-US" sz="2800"/>
          </a:p>
        </p:txBody>
      </p:sp>
      <p:sp>
        <p:nvSpPr>
          <p:cNvPr id="262167" name="Rectangle 23"/>
          <p:cNvSpPr>
            <a:spLocks noGrp="1" noChangeArrowheads="1"/>
          </p:cNvSpPr>
          <p:nvPr>
            <p:ph type="body" sz="half" idx="1"/>
          </p:nvPr>
        </p:nvSpPr>
        <p:spPr>
          <a:xfrm>
            <a:off x="1066800" y="1981200"/>
            <a:ext cx="7543800" cy="1905000"/>
          </a:xfrm>
        </p:spPr>
        <p:txBody>
          <a:bodyPr/>
          <a:lstStyle/>
          <a:p>
            <a:pPr algn="r">
              <a:lnSpc>
                <a:spcPct val="80000"/>
              </a:lnSpc>
              <a:buFont typeface="Wingdings" pitchFamily="2" charset="2"/>
              <a:buNone/>
            </a:pPr>
            <a:r>
              <a:rPr lang="ar-SA" sz="1600"/>
              <a:t>في اللغة العربية عادة ما نضيف حرف ”ي“ لاسم البلد و ذلك لتكوين الجنسية فنقول مثلاً:</a:t>
            </a:r>
          </a:p>
          <a:p>
            <a:pPr algn="r">
              <a:lnSpc>
                <a:spcPct val="80000"/>
              </a:lnSpc>
              <a:buFont typeface="Wingdings" pitchFamily="2" charset="2"/>
              <a:buNone/>
            </a:pPr>
            <a:r>
              <a:rPr lang="ar-SA" sz="1600"/>
              <a:t>السعودية          :      سعودي</a:t>
            </a:r>
          </a:p>
          <a:p>
            <a:pPr algn="r">
              <a:lnSpc>
                <a:spcPct val="80000"/>
              </a:lnSpc>
              <a:buFont typeface="Wingdings" pitchFamily="2" charset="2"/>
              <a:buNone/>
            </a:pPr>
            <a:endParaRPr lang="ar-SA" sz="1600"/>
          </a:p>
          <a:p>
            <a:pPr algn="r">
              <a:lnSpc>
                <a:spcPct val="80000"/>
              </a:lnSpc>
              <a:buFont typeface="Wingdings" pitchFamily="2" charset="2"/>
              <a:buNone/>
            </a:pPr>
            <a:r>
              <a:rPr lang="ar-SA" sz="1600"/>
              <a:t>أما في اللغة الإنجليزية فهناك خمس حروف محتملة للإضافة و هي:</a:t>
            </a:r>
          </a:p>
          <a:p>
            <a:pPr algn="ctr">
              <a:lnSpc>
                <a:spcPct val="80000"/>
              </a:lnSpc>
              <a:buFont typeface="Wingdings" pitchFamily="2" charset="2"/>
              <a:buNone/>
            </a:pPr>
            <a:r>
              <a:rPr lang="en-US" sz="2000" b="1">
                <a:solidFill>
                  <a:srgbClr val="FFFF00"/>
                </a:solidFill>
              </a:rPr>
              <a:t>i, n, ian, ish, ese</a:t>
            </a:r>
          </a:p>
          <a:p>
            <a:pPr algn="r">
              <a:lnSpc>
                <a:spcPct val="80000"/>
              </a:lnSpc>
              <a:buFont typeface="Wingdings" pitchFamily="2" charset="2"/>
              <a:buNone/>
            </a:pPr>
            <a:r>
              <a:rPr lang="ar-SA" sz="1600"/>
              <a:t>و ليس هناك قاعدة ثابتة لهذه الحروف.  وهذه بعض الأمثلة:</a:t>
            </a:r>
            <a:r>
              <a:rPr lang="en-US" sz="1600"/>
              <a:t>  </a:t>
            </a:r>
          </a:p>
        </p:txBody>
      </p:sp>
      <p:graphicFrame>
        <p:nvGraphicFramePr>
          <p:cNvPr id="262236" name="Group 92"/>
          <p:cNvGraphicFramePr>
            <a:graphicFrameLocks noGrp="1"/>
          </p:cNvGraphicFramePr>
          <p:nvPr>
            <p:ph sz="half" idx="2"/>
          </p:nvPr>
        </p:nvGraphicFramePr>
        <p:xfrm>
          <a:off x="5410200" y="3733800"/>
          <a:ext cx="3162300" cy="2444753"/>
        </p:xfrm>
        <a:graphic>
          <a:graphicData uri="http://schemas.openxmlformats.org/drawingml/2006/table">
            <a:tbl>
              <a:tblPr/>
              <a:tblGrid>
                <a:gridCol w="1581150"/>
                <a:gridCol w="1581150"/>
              </a:tblGrid>
              <a:tr h="37623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Country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Nationality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60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Britain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British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44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Turkey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Turkish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44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China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Chinese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44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Lebanon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Lebanese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44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France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French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44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Switzerland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Swiss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262235" name="Group 91"/>
          <p:cNvGraphicFramePr>
            <a:graphicFrameLocks noGrp="1"/>
          </p:cNvGraphicFramePr>
          <p:nvPr>
            <p:ph idx="4294967295"/>
          </p:nvPr>
        </p:nvGraphicFramePr>
        <p:xfrm>
          <a:off x="0" y="3733800"/>
          <a:ext cx="3124200" cy="2378075"/>
        </p:xfrm>
        <a:graphic>
          <a:graphicData uri="http://schemas.openxmlformats.org/drawingml/2006/table">
            <a:tbl>
              <a:tblPr/>
              <a:tblGrid>
                <a:gridCol w="1524000"/>
                <a:gridCol w="1600200"/>
              </a:tblGrid>
              <a:tr h="28257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Country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Nationality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Saudi Arabia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Saudi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Oman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Omani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Algeria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Algerian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Libya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Libyan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Palestine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Palestinian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Syria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Syrian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62148" name="AutoShape 4">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62237" name="AutoShape 93">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algn="ctr"/>
            <a:r>
              <a:rPr lang="en-US" sz="2800">
                <a:solidFill>
                  <a:srgbClr val="FFFF00"/>
                </a:solidFill>
              </a:rPr>
              <a:t>Making Questions with the verb to BE</a:t>
            </a:r>
            <a:r>
              <a:rPr lang="en-US">
                <a:solidFill>
                  <a:srgbClr val="FFFF00"/>
                </a:solidFill>
              </a:rPr>
              <a:t> </a:t>
            </a:r>
            <a:r>
              <a:rPr lang="ar-SA">
                <a:solidFill>
                  <a:srgbClr val="FFFF00"/>
                </a:solidFill>
              </a:rPr>
              <a:t>  </a:t>
            </a:r>
            <a:r>
              <a:rPr lang="ar-SA" sz="3200">
                <a:solidFill>
                  <a:srgbClr val="FFFF00"/>
                </a:solidFill>
              </a:rPr>
              <a:t>تكوين السؤال مع فعل ”يكون“</a:t>
            </a:r>
            <a:endParaRPr lang="en-US" sz="4000">
              <a:solidFill>
                <a:srgbClr val="FFFF00"/>
              </a:solidFill>
            </a:endParaRPr>
          </a:p>
        </p:txBody>
      </p:sp>
      <p:sp>
        <p:nvSpPr>
          <p:cNvPr id="46083" name="Rectangle 3"/>
          <p:cNvSpPr>
            <a:spLocks noGrp="1" noChangeArrowheads="1"/>
          </p:cNvSpPr>
          <p:nvPr>
            <p:ph type="body" sz="half" idx="1"/>
          </p:nvPr>
        </p:nvSpPr>
        <p:spPr>
          <a:xfrm>
            <a:off x="1066800" y="1981200"/>
            <a:ext cx="7543800" cy="1066800"/>
          </a:xfrm>
        </p:spPr>
        <p:txBody>
          <a:bodyPr/>
          <a:lstStyle/>
          <a:p>
            <a:r>
              <a:rPr lang="en-US" sz="2400"/>
              <a:t>“Yes” or “No” questions and short answers</a:t>
            </a:r>
          </a:p>
          <a:p>
            <a:pPr algn="r">
              <a:buFont typeface="Wingdings" pitchFamily="2" charset="2"/>
              <a:buNone/>
            </a:pPr>
            <a:r>
              <a:rPr lang="ar-SA" sz="2800"/>
              <a:t>الأسئلة ب(نعم) و (لا) و الإجابات مختصرة: </a:t>
            </a:r>
            <a:endParaRPr lang="en-US" sz="2800"/>
          </a:p>
          <a:p>
            <a:pPr algn="r">
              <a:buFont typeface="Wingdings" pitchFamily="2" charset="2"/>
              <a:buNone/>
            </a:pPr>
            <a:endParaRPr lang="en-US" sz="2800"/>
          </a:p>
        </p:txBody>
      </p:sp>
      <p:graphicFrame>
        <p:nvGraphicFramePr>
          <p:cNvPr id="46188" name="Group 108"/>
          <p:cNvGraphicFramePr>
            <a:graphicFrameLocks noGrp="1"/>
          </p:cNvGraphicFramePr>
          <p:nvPr>
            <p:ph sz="quarter" idx="2"/>
          </p:nvPr>
        </p:nvGraphicFramePr>
        <p:xfrm>
          <a:off x="1447800" y="3048000"/>
          <a:ext cx="7162800" cy="3121153"/>
        </p:xfrm>
        <a:graphic>
          <a:graphicData uri="http://schemas.openxmlformats.org/drawingml/2006/table">
            <a:tbl>
              <a:tblPr/>
              <a:tblGrid>
                <a:gridCol w="1433513"/>
                <a:gridCol w="1430337"/>
                <a:gridCol w="1435100"/>
                <a:gridCol w="1430338"/>
                <a:gridCol w="1433512"/>
              </a:tblGrid>
              <a:tr h="609600">
                <a:tc rowSpan="2" gridSpan="3">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“Yes” or “No” questions</a:t>
                      </a:r>
                      <a:endPar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r>
                        <a:rPr kumimoji="0" lang="ar-SA"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أسئلة إجابتها بـ نعم و لا</a:t>
                      </a:r>
                      <a:endParaRPr kumimoji="0" lang="en-US"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pPr rtl="1"/>
                      <a:endParaRPr lang="ar-SA"/>
                    </a:p>
                  </a:txBody>
                  <a:tcPr/>
                </a:tc>
                <a:tc rowSpan="2" hMerge="1">
                  <a:txBody>
                    <a:bodyPr/>
                    <a:lstStyle/>
                    <a:p>
                      <a:pPr rtl="1"/>
                      <a:endParaRPr lang="ar-SA"/>
                    </a:p>
                  </a:txBody>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Short Answers</a:t>
                      </a:r>
                      <a:endPar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إجابات مختصرة</a:t>
                      </a:r>
                      <a:endParaRPr kumimoji="0" lang="en-US"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SA"/>
                    </a:p>
                  </a:txBody>
                  <a:tcPr/>
                </a:tc>
              </a:tr>
              <a:tr h="614363">
                <a:tc gridSpan="3" vMerge="1">
                  <a:txBody>
                    <a:bodyPr/>
                    <a:lstStyle/>
                    <a:p>
                      <a:pPr rtl="1"/>
                      <a:endParaRPr lang="ar-SA"/>
                    </a:p>
                  </a:txBody>
                  <a:tcPr/>
                </a:tc>
                <a:tc hMerge="1" vMerge="1">
                  <a:txBody>
                    <a:bodyPr/>
                    <a:lstStyle/>
                    <a:p>
                      <a:pPr rtl="1"/>
                      <a:endParaRPr lang="ar-SA"/>
                    </a:p>
                  </a:txBody>
                  <a:tcPr/>
                </a:tc>
                <a:tc hMerge="1" vMerge="1">
                  <a:txBody>
                    <a:bodyPr/>
                    <a:lstStyle/>
                    <a:p>
                      <a:pPr rtl="1"/>
                      <a:endParaRPr lang="ar-SA"/>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Affirmative</a:t>
                      </a:r>
                      <a:r>
                        <a:rPr kumimoji="0" lang="ar-SA" sz="1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إثبات</a:t>
                      </a:r>
                      <a:endParaRPr kumimoji="0" lang="en-US" sz="14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Negative</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نفي</a:t>
                      </a:r>
                      <a:endParaRPr kumimoji="0" lang="en-US" sz="14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540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Be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+Subject </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فاعل</a:t>
                      </a: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Complement</a:t>
                      </a:r>
                      <a:endPar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تكملة</a:t>
                      </a: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Yes + Subject + Be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 + Subject + Be + not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r>
              <a:tr h="4841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 teacher?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Yes, I 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 I am not.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Were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boys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school?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Yes, they were.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 they were not.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6182" name="AutoShape 102">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46184" name="AutoShape 104">
            <a:hlinkClick r:id="" action="ppaction://hlinkshowjump?jump=previousslide" highlightClick="1"/>
          </p:cNvPr>
          <p:cNvSpPr>
            <a:spLocks noChangeArrowheads="1"/>
          </p:cNvSpPr>
          <p:nvPr/>
        </p:nvSpPr>
        <p:spPr bwMode="auto">
          <a:xfrm>
            <a:off x="3657600" y="6248400"/>
            <a:ext cx="457200" cy="38100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sp>
        <p:nvSpPr>
          <p:cNvPr id="46189" name="AutoShape 109">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algn="ctr"/>
            <a:r>
              <a:rPr lang="en-US" sz="3600">
                <a:solidFill>
                  <a:srgbClr val="FFFF00"/>
                </a:solidFill>
              </a:rPr>
              <a:t>Verb to DO “</a:t>
            </a:r>
            <a:r>
              <a:rPr lang="ar-SA" sz="3600">
                <a:solidFill>
                  <a:srgbClr val="FFFF00"/>
                </a:solidFill>
              </a:rPr>
              <a:t>فعل ”يعمل</a:t>
            </a:r>
            <a:endParaRPr lang="en-US" sz="3600">
              <a:solidFill>
                <a:srgbClr val="FFFF00"/>
              </a:solidFill>
            </a:endParaRPr>
          </a:p>
        </p:txBody>
      </p:sp>
      <p:sp>
        <p:nvSpPr>
          <p:cNvPr id="48131" name="Rectangle 3"/>
          <p:cNvSpPr>
            <a:spLocks noGrp="1" noChangeArrowheads="1"/>
          </p:cNvSpPr>
          <p:nvPr>
            <p:ph type="body" sz="half" idx="1"/>
          </p:nvPr>
        </p:nvSpPr>
        <p:spPr>
          <a:xfrm>
            <a:off x="1066800" y="1981200"/>
            <a:ext cx="7543800" cy="1038225"/>
          </a:xfrm>
        </p:spPr>
        <p:txBody>
          <a:bodyPr/>
          <a:lstStyle/>
          <a:p>
            <a:r>
              <a:rPr lang="en-US" sz="2000"/>
              <a:t>It is used as a principal and a helping verb.</a:t>
            </a:r>
            <a:endParaRPr lang="ar-SA" sz="1200"/>
          </a:p>
          <a:p>
            <a:pPr algn="r">
              <a:buFont typeface="Wingdings" pitchFamily="2" charset="2"/>
              <a:buNone/>
            </a:pPr>
            <a:r>
              <a:rPr lang="ar-SA" sz="2400"/>
              <a:t>يستخدم كفعل رئيسي وفعل مساعد :</a:t>
            </a:r>
          </a:p>
          <a:p>
            <a:pPr algn="r">
              <a:buFont typeface="Wingdings" pitchFamily="2" charset="2"/>
              <a:buNone/>
            </a:pPr>
            <a:endParaRPr lang="en-US" sz="2400"/>
          </a:p>
        </p:txBody>
      </p:sp>
      <p:graphicFrame>
        <p:nvGraphicFramePr>
          <p:cNvPr id="48169" name="Group 41"/>
          <p:cNvGraphicFramePr>
            <a:graphicFrameLocks noGrp="1"/>
          </p:cNvGraphicFramePr>
          <p:nvPr>
            <p:ph sz="half" idx="2"/>
          </p:nvPr>
        </p:nvGraphicFramePr>
        <p:xfrm>
          <a:off x="1676400" y="3048000"/>
          <a:ext cx="6764338" cy="2154365"/>
        </p:xfrm>
        <a:graphic>
          <a:graphicData uri="http://schemas.openxmlformats.org/drawingml/2006/table">
            <a:tbl>
              <a:tblPr/>
              <a:tblGrid>
                <a:gridCol w="1511300"/>
                <a:gridCol w="1439863"/>
                <a:gridCol w="1654175"/>
                <a:gridCol w="2159000"/>
              </a:tblGrid>
              <a:tr h="796925">
                <a:tc>
                  <a:txBody>
                    <a:bodyPr/>
                    <a:lstStyle/>
                    <a:p>
                      <a:pPr marL="0" marR="0" lvl="0" indent="0" algn="ctr" defTabSz="914400" rtl="0" eaLnBrk="1" fontAlgn="base" latinLnBrk="0" hangingPunct="1">
                        <a:lnSpc>
                          <a:spcPct val="100000"/>
                        </a:lnSpc>
                        <a:spcBef>
                          <a:spcPct val="50000"/>
                        </a:spcBef>
                        <a:spcAft>
                          <a:spcPct val="0"/>
                        </a:spcAft>
                        <a:buClrTx/>
                        <a:buSzTx/>
                        <a:buFontTx/>
                        <a:buNone/>
                        <a:tabLst/>
                      </a:pPr>
                      <a:r>
                        <a:rPr kumimoji="0" lang="en-US" sz="1400" b="1" i="0" u="none" strike="noStrike" cap="none" normalizeH="0" baseline="0" smtClean="0">
                          <a:ln>
                            <a:noFill/>
                          </a:ln>
                          <a:solidFill>
                            <a:srgbClr val="FFFF00"/>
                          </a:solidFill>
                          <a:effectLst/>
                          <a:latin typeface="Tahoma" pitchFamily="34" charset="0"/>
                        </a:rPr>
                        <a:t>Subject</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rgbClr val="FFFF00"/>
                          </a:solidFill>
                          <a:effectLst/>
                          <a:latin typeface="Tahoma" pitchFamily="34" charset="0"/>
                        </a:rPr>
                        <a:t>فاعل</a:t>
                      </a:r>
                      <a:endParaRPr kumimoji="0" lang="en-US" sz="1400" b="1" i="0" u="none" strike="noStrike" cap="none" normalizeH="0" baseline="0" smtClean="0">
                        <a:ln>
                          <a:noFill/>
                        </a:ln>
                        <a:solidFill>
                          <a:srgbClr val="FFFF00"/>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50000"/>
                        </a:spcBef>
                        <a:spcAft>
                          <a:spcPct val="0"/>
                        </a:spcAft>
                        <a:buClrTx/>
                        <a:buSzTx/>
                        <a:buFontTx/>
                        <a:buNone/>
                        <a:tabLst/>
                      </a:pPr>
                      <a:r>
                        <a:rPr kumimoji="0" lang="en-US" sz="1400" b="1" i="0" u="none" strike="noStrike" cap="none" normalizeH="0" baseline="0" smtClean="0">
                          <a:ln>
                            <a:noFill/>
                          </a:ln>
                          <a:solidFill>
                            <a:srgbClr val="FFFF00"/>
                          </a:solidFill>
                          <a:effectLst/>
                          <a:latin typeface="Tahoma" pitchFamily="34" charset="0"/>
                        </a:rPr>
                        <a:t>Present</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rgbClr val="FFFF00"/>
                          </a:solidFill>
                          <a:effectLst/>
                          <a:latin typeface="Tahoma" pitchFamily="34" charset="0"/>
                        </a:rPr>
                        <a:t>مضارع</a:t>
                      </a:r>
                      <a:endParaRPr kumimoji="0" lang="en-US" sz="1400" b="1" i="0" u="none" strike="noStrike" cap="none" normalizeH="0" baseline="0" smtClean="0">
                        <a:ln>
                          <a:noFill/>
                        </a:ln>
                        <a:solidFill>
                          <a:srgbClr val="FFFF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50000"/>
                        </a:spcBef>
                        <a:spcAft>
                          <a:spcPct val="0"/>
                        </a:spcAft>
                        <a:buClrTx/>
                        <a:buSzTx/>
                        <a:buFontTx/>
                        <a:buNone/>
                        <a:tabLst/>
                      </a:pPr>
                      <a:r>
                        <a:rPr kumimoji="0" lang="en-US" sz="1400" b="1" i="0" u="none" strike="noStrike" cap="none" normalizeH="0" baseline="0" smtClean="0">
                          <a:ln>
                            <a:noFill/>
                          </a:ln>
                          <a:solidFill>
                            <a:srgbClr val="FFFF00"/>
                          </a:solidFill>
                          <a:effectLst/>
                          <a:latin typeface="Tahoma" pitchFamily="34" charset="0"/>
                        </a:rPr>
                        <a:t>Past</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rgbClr val="FFFF00"/>
                          </a:solidFill>
                          <a:effectLst/>
                          <a:latin typeface="Tahoma" pitchFamily="34" charset="0"/>
                        </a:rPr>
                        <a:t>ماضي</a:t>
                      </a:r>
                      <a:endParaRPr kumimoji="0" lang="en-US" sz="1400" b="1" i="0" u="none" strike="noStrike" cap="none" normalizeH="0" baseline="0" smtClean="0">
                        <a:ln>
                          <a:noFill/>
                        </a:ln>
                        <a:solidFill>
                          <a:srgbClr val="FFFF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FFFF00"/>
                          </a:solidFill>
                          <a:effectLst/>
                          <a:latin typeface="Tahoma" pitchFamily="34" charset="0"/>
                        </a:rPr>
                        <a:t>Past participle</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FFFF00"/>
                          </a:solidFill>
                          <a:effectLst/>
                          <a:latin typeface="Tahoma" pitchFamily="34" charset="0"/>
                        </a:rPr>
                        <a:t> </a:t>
                      </a:r>
                      <a:r>
                        <a:rPr kumimoji="0" lang="ar-SA" sz="1400" b="1" i="0" u="none" strike="noStrike" cap="none" normalizeH="0" baseline="0" smtClean="0">
                          <a:ln>
                            <a:noFill/>
                          </a:ln>
                          <a:solidFill>
                            <a:srgbClr val="FFFF00"/>
                          </a:solidFill>
                          <a:effectLst/>
                          <a:latin typeface="Tahoma" pitchFamily="34" charset="0"/>
                        </a:rPr>
                        <a:t>أسم المفعول</a:t>
                      </a:r>
                      <a:endParaRPr kumimoji="0" lang="en-US" sz="1400" b="1" i="0" u="none" strike="noStrike" cap="none" normalizeH="0" baseline="0" smtClean="0">
                        <a:ln>
                          <a:noFill/>
                        </a:ln>
                        <a:solidFill>
                          <a:srgbClr val="FFFF00"/>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1" i="0" u="none" strike="noStrike" cap="none" normalizeH="0" baseline="0" smtClean="0">
                        <a:ln>
                          <a:noFill/>
                        </a:ln>
                        <a:solidFill>
                          <a:srgbClr val="FFFF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961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latin typeface="Tahoma" pitchFamily="34" charset="0"/>
                        </a:rPr>
                        <a:t>I, you, we, they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latin typeface="Tahoma" pitchFamily="34" charset="0"/>
                        </a:rPr>
                        <a:t>do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50000"/>
                        </a:spcBef>
                        <a:spcAft>
                          <a:spcPct val="0"/>
                        </a:spcAft>
                        <a:buClrTx/>
                        <a:buSzTx/>
                        <a:buFontTx/>
                        <a:buNone/>
                        <a:tabLst/>
                      </a:pPr>
                      <a:r>
                        <a:rPr kumimoji="0" lang="en-US" sz="1600" b="1" i="0" u="none" strike="noStrike" cap="none" normalizeH="0" baseline="0" smtClean="0">
                          <a:ln>
                            <a:noFill/>
                          </a:ln>
                          <a:solidFill>
                            <a:schemeClr val="tx1"/>
                          </a:solidFill>
                          <a:effectLst/>
                          <a:latin typeface="Tahoma" pitchFamily="34" charset="0"/>
                        </a:rPr>
                        <a:t>did</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50000"/>
                        </a:spcBef>
                        <a:spcAft>
                          <a:spcPct val="0"/>
                        </a:spcAft>
                        <a:buClrTx/>
                        <a:buSzTx/>
                        <a:buFontTx/>
                        <a:buNone/>
                        <a:tabLst/>
                      </a:pPr>
                      <a:r>
                        <a:rPr kumimoji="0" lang="en-US" sz="1600" b="1" i="0" u="none" strike="noStrike" cap="none" normalizeH="0" baseline="0" smtClean="0">
                          <a:ln>
                            <a:noFill/>
                          </a:ln>
                          <a:solidFill>
                            <a:schemeClr val="tx1"/>
                          </a:solidFill>
                          <a:effectLst/>
                          <a:latin typeface="Tahoma" pitchFamily="34" charset="0"/>
                        </a:rPr>
                        <a:t>done</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latin typeface="Tahoma" pitchFamily="34" charset="0"/>
                        </a:rPr>
                        <a:t>He, She, It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50000"/>
                        </a:spcBef>
                        <a:spcAft>
                          <a:spcPct val="0"/>
                        </a:spcAft>
                        <a:buClrTx/>
                        <a:buSzTx/>
                        <a:buFontTx/>
                        <a:buNone/>
                        <a:tabLst/>
                      </a:pPr>
                      <a:r>
                        <a:rPr kumimoji="0" lang="en-US" sz="1600" b="1" i="0" u="none" strike="noStrike" cap="none" normalizeH="0" baseline="0" smtClean="0">
                          <a:ln>
                            <a:noFill/>
                          </a:ln>
                          <a:solidFill>
                            <a:schemeClr val="tx1"/>
                          </a:solidFill>
                          <a:effectLst/>
                          <a:latin typeface="Tahoma" pitchFamily="34" charset="0"/>
                        </a:rPr>
                        <a:t>does</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latin typeface="Tahoma" pitchFamily="34" charset="0"/>
                        </a:rPr>
                        <a:t>did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latin typeface="Tahoma" pitchFamily="34" charset="0"/>
                        </a:rPr>
                        <a:t>done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8132" name="Text Box 4"/>
          <p:cNvSpPr txBox="1">
            <a:spLocks noChangeArrowheads="1"/>
          </p:cNvSpPr>
          <p:nvPr/>
        </p:nvSpPr>
        <p:spPr bwMode="auto">
          <a:xfrm>
            <a:off x="1371600" y="3352800"/>
            <a:ext cx="685800" cy="366713"/>
          </a:xfrm>
          <a:prstGeom prst="rect">
            <a:avLst/>
          </a:prstGeom>
          <a:noFill/>
          <a:ln w="9525">
            <a:noFill/>
            <a:miter lim="800000"/>
            <a:headEnd/>
            <a:tailEnd/>
          </a:ln>
          <a:effectLst/>
        </p:spPr>
        <p:txBody>
          <a:bodyPr>
            <a:spAutoFit/>
          </a:bodyPr>
          <a:lstStyle/>
          <a:p>
            <a:pPr algn="l">
              <a:spcBef>
                <a:spcPct val="50000"/>
              </a:spcBef>
            </a:pPr>
            <a:endParaRPr lang="ar-SA"/>
          </a:p>
        </p:txBody>
      </p:sp>
      <p:sp>
        <p:nvSpPr>
          <p:cNvPr id="48133" name="Text Box 5"/>
          <p:cNvSpPr txBox="1">
            <a:spLocks noChangeArrowheads="1"/>
          </p:cNvSpPr>
          <p:nvPr/>
        </p:nvSpPr>
        <p:spPr bwMode="auto">
          <a:xfrm>
            <a:off x="1600200" y="4191000"/>
            <a:ext cx="457200" cy="366713"/>
          </a:xfrm>
          <a:prstGeom prst="rect">
            <a:avLst/>
          </a:prstGeom>
          <a:noFill/>
          <a:ln w="9525">
            <a:noFill/>
            <a:miter lim="800000"/>
            <a:headEnd/>
            <a:tailEnd/>
          </a:ln>
          <a:effectLst/>
        </p:spPr>
        <p:txBody>
          <a:bodyPr>
            <a:spAutoFit/>
          </a:bodyPr>
          <a:lstStyle/>
          <a:p>
            <a:pPr algn="l">
              <a:spcBef>
                <a:spcPct val="50000"/>
              </a:spcBef>
            </a:pPr>
            <a:endParaRPr lang="ar-SA"/>
          </a:p>
        </p:txBody>
      </p:sp>
      <p:sp>
        <p:nvSpPr>
          <p:cNvPr id="48134" name="Text Box 6"/>
          <p:cNvSpPr txBox="1">
            <a:spLocks noChangeArrowheads="1"/>
          </p:cNvSpPr>
          <p:nvPr/>
        </p:nvSpPr>
        <p:spPr bwMode="auto">
          <a:xfrm>
            <a:off x="1066800" y="4724400"/>
            <a:ext cx="1447800" cy="366713"/>
          </a:xfrm>
          <a:prstGeom prst="rect">
            <a:avLst/>
          </a:prstGeom>
          <a:noFill/>
          <a:ln w="9525">
            <a:noFill/>
            <a:miter lim="800000"/>
            <a:headEnd/>
            <a:tailEnd/>
          </a:ln>
          <a:effectLst/>
        </p:spPr>
        <p:txBody>
          <a:bodyPr>
            <a:spAutoFit/>
          </a:bodyPr>
          <a:lstStyle/>
          <a:p>
            <a:pPr algn="l">
              <a:spcBef>
                <a:spcPct val="50000"/>
              </a:spcBef>
            </a:pPr>
            <a:endParaRPr lang="ar-SA"/>
          </a:p>
        </p:txBody>
      </p:sp>
      <p:sp>
        <p:nvSpPr>
          <p:cNvPr id="48164" name="Rectangle 36"/>
          <p:cNvSpPr>
            <a:spLocks noChangeArrowheads="1"/>
          </p:cNvSpPr>
          <p:nvPr/>
        </p:nvSpPr>
        <p:spPr bwMode="auto">
          <a:xfrm>
            <a:off x="1066800" y="5334000"/>
            <a:ext cx="7543800" cy="1038225"/>
          </a:xfrm>
          <a:prstGeom prst="rect">
            <a:avLst/>
          </a:prstGeom>
          <a:noFill/>
          <a:ln w="9525">
            <a:noFill/>
            <a:miter lim="800000"/>
            <a:headEnd/>
            <a:tailEnd/>
          </a:ln>
          <a:effectLst/>
        </p:spPr>
        <p:txBody>
          <a:bodyPr/>
          <a:lstStyle/>
          <a:p>
            <a:pPr marL="342900" indent="-342900" algn="r">
              <a:spcBef>
                <a:spcPct val="20000"/>
              </a:spcBef>
              <a:buClr>
                <a:schemeClr val="hlink"/>
              </a:buClr>
              <a:buSzPct val="70000"/>
              <a:buFont typeface="Wingdings" pitchFamily="2" charset="2"/>
              <a:buNone/>
            </a:pPr>
            <a:r>
              <a:rPr lang="ar-SA" sz="2000">
                <a:effectLst>
                  <a:outerShdw blurRad="38100" dist="38100" dir="2700000" algn="tl">
                    <a:srgbClr val="000000"/>
                  </a:outerShdw>
                </a:effectLst>
              </a:rPr>
              <a:t>نستخدم صيغة المضارع للتعبير عن عادات أو حقائق ثابتة.</a:t>
            </a:r>
            <a:endParaRPr lang="en-US" sz="2000">
              <a:effectLst>
                <a:outerShdw blurRad="38100" dist="38100" dir="2700000" algn="tl">
                  <a:srgbClr val="000000"/>
                </a:outerShdw>
              </a:effectLst>
            </a:endParaRPr>
          </a:p>
          <a:p>
            <a:pPr marL="342900" indent="-342900" algn="r">
              <a:spcBef>
                <a:spcPct val="20000"/>
              </a:spcBef>
              <a:buClr>
                <a:schemeClr val="hlink"/>
              </a:buClr>
              <a:buSzPct val="70000"/>
              <a:buFont typeface="Wingdings" pitchFamily="2" charset="2"/>
              <a:buNone/>
            </a:pPr>
            <a:r>
              <a:rPr lang="ar-SA" sz="2000">
                <a:effectLst>
                  <a:outerShdw blurRad="38100" dist="38100" dir="2700000" algn="tl">
                    <a:srgbClr val="000000"/>
                  </a:outerShdw>
                </a:effectLst>
              </a:rPr>
              <a:t>نستخدم صيغة الماضي للتعبير عن شيء حصل وانتهى في الماضي.</a:t>
            </a:r>
          </a:p>
          <a:p>
            <a:pPr marL="342900" indent="-342900" algn="r">
              <a:lnSpc>
                <a:spcPct val="80000"/>
              </a:lnSpc>
              <a:spcBef>
                <a:spcPct val="20000"/>
              </a:spcBef>
              <a:buClr>
                <a:schemeClr val="hlink"/>
              </a:buClr>
              <a:buSzPct val="70000"/>
              <a:buFont typeface="Wingdings" pitchFamily="2" charset="2"/>
              <a:buNone/>
            </a:pPr>
            <a:endParaRPr lang="ar-SA" sz="2800">
              <a:effectLst>
                <a:outerShdw blurRad="38100" dist="38100" dir="2700000" algn="tl">
                  <a:srgbClr val="000000"/>
                </a:outerShdw>
              </a:effectLst>
            </a:endParaRPr>
          </a:p>
          <a:p>
            <a:pPr marL="342900" indent="-342900" algn="r">
              <a:lnSpc>
                <a:spcPct val="80000"/>
              </a:lnSpc>
              <a:spcBef>
                <a:spcPct val="20000"/>
              </a:spcBef>
              <a:buClr>
                <a:schemeClr val="hlink"/>
              </a:buClr>
              <a:buSzPct val="70000"/>
              <a:buFont typeface="Wingdings" pitchFamily="2" charset="2"/>
              <a:buNone/>
            </a:pPr>
            <a:endParaRPr lang="ar-SA" sz="2800">
              <a:effectLst>
                <a:outerShdw blurRad="38100" dist="38100" dir="2700000" algn="tl">
                  <a:srgbClr val="000000"/>
                </a:outerShdw>
              </a:effectLst>
            </a:endParaRPr>
          </a:p>
          <a:p>
            <a:pPr marL="342900" indent="-342900" algn="r">
              <a:lnSpc>
                <a:spcPct val="80000"/>
              </a:lnSpc>
              <a:spcBef>
                <a:spcPct val="20000"/>
              </a:spcBef>
              <a:buClr>
                <a:schemeClr val="hlink"/>
              </a:buClr>
              <a:buSzPct val="70000"/>
              <a:buFont typeface="Wingdings" pitchFamily="2" charset="2"/>
              <a:buNone/>
            </a:pPr>
            <a:endParaRPr lang="ar-SA" sz="2800">
              <a:effectLst>
                <a:outerShdw blurRad="38100" dist="38100" dir="2700000" algn="tl">
                  <a:srgbClr val="000000"/>
                </a:outerShdw>
              </a:effectLst>
            </a:endParaRPr>
          </a:p>
          <a:p>
            <a:pPr marL="342900" indent="-342900" algn="r">
              <a:lnSpc>
                <a:spcPct val="80000"/>
              </a:lnSpc>
              <a:spcBef>
                <a:spcPct val="20000"/>
              </a:spcBef>
              <a:buClr>
                <a:schemeClr val="hlink"/>
              </a:buClr>
              <a:buSzPct val="70000"/>
              <a:buFont typeface="Wingdings" pitchFamily="2" charset="2"/>
              <a:buNone/>
            </a:pPr>
            <a:endParaRPr lang="ar-SA" sz="2800">
              <a:effectLst>
                <a:outerShdw blurRad="38100" dist="38100" dir="2700000" algn="tl">
                  <a:srgbClr val="000000"/>
                </a:outerShdw>
              </a:effectLst>
            </a:endParaRPr>
          </a:p>
          <a:p>
            <a:pPr marL="342900" indent="-342900" algn="r">
              <a:lnSpc>
                <a:spcPct val="80000"/>
              </a:lnSpc>
              <a:spcBef>
                <a:spcPct val="20000"/>
              </a:spcBef>
              <a:buClr>
                <a:schemeClr val="hlink"/>
              </a:buClr>
              <a:buSzPct val="70000"/>
              <a:buFont typeface="Wingdings" pitchFamily="2" charset="2"/>
              <a:buNone/>
            </a:pPr>
            <a:endParaRPr lang="ar-SA" sz="2800">
              <a:effectLst>
                <a:outerShdw blurRad="38100" dist="38100" dir="2700000" algn="tl">
                  <a:srgbClr val="000000"/>
                </a:outerShdw>
              </a:effectLst>
            </a:endParaRPr>
          </a:p>
          <a:p>
            <a:pPr marL="342900" indent="-342900" algn="r">
              <a:lnSpc>
                <a:spcPct val="80000"/>
              </a:lnSpc>
              <a:spcBef>
                <a:spcPct val="20000"/>
              </a:spcBef>
              <a:buClr>
                <a:schemeClr val="hlink"/>
              </a:buClr>
              <a:buSzPct val="70000"/>
              <a:buFont typeface="Wingdings" pitchFamily="2" charset="2"/>
              <a:buNone/>
            </a:pPr>
            <a:endParaRPr lang="ar-SA" sz="2800">
              <a:effectLst>
                <a:outerShdw blurRad="38100" dist="38100" dir="2700000" algn="tl">
                  <a:srgbClr val="000000"/>
                </a:outerShdw>
              </a:effectLst>
            </a:endParaRPr>
          </a:p>
          <a:p>
            <a:pPr marL="342900" indent="-342900" algn="r">
              <a:lnSpc>
                <a:spcPct val="80000"/>
              </a:lnSpc>
              <a:spcBef>
                <a:spcPct val="20000"/>
              </a:spcBef>
              <a:buClr>
                <a:schemeClr val="hlink"/>
              </a:buClr>
              <a:buSzPct val="70000"/>
              <a:buFont typeface="Wingdings" pitchFamily="2" charset="2"/>
              <a:buNone/>
            </a:pPr>
            <a:endParaRPr lang="ar-SA" sz="2800">
              <a:effectLst>
                <a:outerShdw blurRad="38100" dist="38100" dir="2700000" algn="tl">
                  <a:srgbClr val="000000"/>
                </a:outerShdw>
              </a:effectLst>
            </a:endParaRPr>
          </a:p>
          <a:p>
            <a:pPr marL="342900" indent="-342900" algn="r">
              <a:lnSpc>
                <a:spcPct val="80000"/>
              </a:lnSpc>
              <a:spcBef>
                <a:spcPct val="20000"/>
              </a:spcBef>
              <a:buClr>
                <a:schemeClr val="hlink"/>
              </a:buClr>
              <a:buSzPct val="70000"/>
              <a:buFont typeface="Wingdings" pitchFamily="2" charset="2"/>
              <a:buNone/>
            </a:pPr>
            <a:endParaRPr lang="ar-SA" sz="2800">
              <a:effectLst>
                <a:outerShdw blurRad="38100" dist="38100" dir="2700000" algn="tl">
                  <a:srgbClr val="000000"/>
                </a:outerShdw>
              </a:effectLst>
            </a:endParaRPr>
          </a:p>
          <a:p>
            <a:pPr marL="342900" indent="-342900" algn="r">
              <a:lnSpc>
                <a:spcPct val="80000"/>
              </a:lnSpc>
              <a:spcBef>
                <a:spcPct val="20000"/>
              </a:spcBef>
              <a:buClr>
                <a:schemeClr val="hlink"/>
              </a:buClr>
              <a:buSzPct val="70000"/>
              <a:buFont typeface="Wingdings" pitchFamily="2" charset="2"/>
              <a:buNone/>
            </a:pPr>
            <a:endParaRPr lang="en-US" sz="2800">
              <a:effectLst>
                <a:outerShdw blurRad="38100" dist="38100" dir="2700000" algn="tl">
                  <a:srgbClr val="000000"/>
                </a:outerShdw>
              </a:effectLst>
            </a:endParaRPr>
          </a:p>
        </p:txBody>
      </p:sp>
      <p:sp>
        <p:nvSpPr>
          <p:cNvPr id="48166" name="AutoShape 38">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48170" name="AutoShape 42">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algn="ctr"/>
            <a:r>
              <a:rPr lang="en-US" sz="3600">
                <a:solidFill>
                  <a:srgbClr val="FFFF00"/>
                </a:solidFill>
              </a:rPr>
              <a:t>Verb to HAVE “</a:t>
            </a:r>
            <a:r>
              <a:rPr lang="ar-SA" sz="3600">
                <a:solidFill>
                  <a:srgbClr val="FFFF00"/>
                </a:solidFill>
              </a:rPr>
              <a:t>فعل ”يملك</a:t>
            </a:r>
            <a:endParaRPr lang="en-US" sz="3600">
              <a:solidFill>
                <a:srgbClr val="FFFF00"/>
              </a:solidFill>
            </a:endParaRPr>
          </a:p>
        </p:txBody>
      </p:sp>
      <p:sp>
        <p:nvSpPr>
          <p:cNvPr id="49155" name="Rectangle 3"/>
          <p:cNvSpPr>
            <a:spLocks noGrp="1" noChangeArrowheads="1"/>
          </p:cNvSpPr>
          <p:nvPr>
            <p:ph type="body" sz="half" idx="1"/>
          </p:nvPr>
        </p:nvSpPr>
        <p:spPr>
          <a:xfrm>
            <a:off x="1066800" y="1981200"/>
            <a:ext cx="7543800" cy="1038225"/>
          </a:xfrm>
        </p:spPr>
        <p:txBody>
          <a:bodyPr/>
          <a:lstStyle/>
          <a:p>
            <a:r>
              <a:rPr lang="en-US" sz="2400"/>
              <a:t>It is used as a principal and a helping verb.</a:t>
            </a:r>
            <a:endParaRPr lang="ar-SA" sz="1400"/>
          </a:p>
          <a:p>
            <a:pPr algn="r">
              <a:buFont typeface="Wingdings" pitchFamily="2" charset="2"/>
              <a:buNone/>
            </a:pPr>
            <a:r>
              <a:rPr lang="ar-SA" sz="2800"/>
              <a:t>يستخدم كفعل رئيسي وفعل مساعد :</a:t>
            </a:r>
          </a:p>
          <a:p>
            <a:pPr algn="r">
              <a:buFont typeface="Wingdings" pitchFamily="2" charset="2"/>
              <a:buNone/>
            </a:pPr>
            <a:endParaRPr lang="ar-SA"/>
          </a:p>
          <a:p>
            <a:pPr algn="r">
              <a:buFont typeface="Wingdings" pitchFamily="2" charset="2"/>
              <a:buNone/>
            </a:pPr>
            <a:endParaRPr lang="ar-SA"/>
          </a:p>
          <a:p>
            <a:pPr algn="r">
              <a:buFont typeface="Wingdings" pitchFamily="2" charset="2"/>
              <a:buNone/>
            </a:pPr>
            <a:endParaRPr lang="ar-SA"/>
          </a:p>
          <a:p>
            <a:pPr algn="r">
              <a:buFont typeface="Wingdings" pitchFamily="2" charset="2"/>
              <a:buNone/>
            </a:pPr>
            <a:endParaRPr lang="ar-SA"/>
          </a:p>
          <a:p>
            <a:pPr algn="r">
              <a:buFont typeface="Wingdings" pitchFamily="2" charset="2"/>
              <a:buNone/>
            </a:pPr>
            <a:endParaRPr lang="ar-SA"/>
          </a:p>
          <a:p>
            <a:pPr algn="r">
              <a:buFont typeface="Wingdings" pitchFamily="2" charset="2"/>
              <a:buNone/>
            </a:pPr>
            <a:endParaRPr lang="ar-SA"/>
          </a:p>
          <a:p>
            <a:pPr algn="r">
              <a:buFont typeface="Wingdings" pitchFamily="2" charset="2"/>
              <a:buNone/>
            </a:pPr>
            <a:endParaRPr lang="ar-SA"/>
          </a:p>
          <a:p>
            <a:pPr algn="r">
              <a:buFont typeface="Wingdings" pitchFamily="2" charset="2"/>
              <a:buNone/>
            </a:pPr>
            <a:endParaRPr lang="ar-SA"/>
          </a:p>
          <a:p>
            <a:pPr algn="r">
              <a:buFont typeface="Wingdings" pitchFamily="2" charset="2"/>
              <a:buNone/>
            </a:pPr>
            <a:endParaRPr lang="en-US"/>
          </a:p>
        </p:txBody>
      </p:sp>
      <p:graphicFrame>
        <p:nvGraphicFramePr>
          <p:cNvPr id="49187" name="Group 35"/>
          <p:cNvGraphicFramePr>
            <a:graphicFrameLocks noGrp="1"/>
          </p:cNvGraphicFramePr>
          <p:nvPr>
            <p:ph sz="half" idx="2"/>
          </p:nvPr>
        </p:nvGraphicFramePr>
        <p:xfrm>
          <a:off x="1600200" y="3124200"/>
          <a:ext cx="6764338" cy="2078165"/>
        </p:xfrm>
        <a:graphic>
          <a:graphicData uri="http://schemas.openxmlformats.org/drawingml/2006/table">
            <a:tbl>
              <a:tblPr/>
              <a:tblGrid>
                <a:gridCol w="1511300"/>
                <a:gridCol w="1439863"/>
                <a:gridCol w="1654175"/>
                <a:gridCol w="2159000"/>
              </a:tblGrid>
              <a:tr h="796925">
                <a:tc>
                  <a:txBody>
                    <a:bodyPr/>
                    <a:lstStyle/>
                    <a:p>
                      <a:pPr marL="0" marR="0" lvl="0" indent="0" algn="ctr" defTabSz="914400" rtl="0" eaLnBrk="1" fontAlgn="base" latinLnBrk="0" hangingPunct="1">
                        <a:lnSpc>
                          <a:spcPct val="100000"/>
                        </a:lnSpc>
                        <a:spcBef>
                          <a:spcPct val="50000"/>
                        </a:spcBef>
                        <a:spcAft>
                          <a:spcPct val="0"/>
                        </a:spcAft>
                        <a:buClrTx/>
                        <a:buSzTx/>
                        <a:buFontTx/>
                        <a:buNone/>
                        <a:tabLst/>
                      </a:pPr>
                      <a:r>
                        <a:rPr kumimoji="0" lang="en-US" sz="1400" b="1" i="0" u="none" strike="noStrike" cap="none" normalizeH="0" baseline="0" smtClean="0">
                          <a:ln>
                            <a:noFill/>
                          </a:ln>
                          <a:solidFill>
                            <a:srgbClr val="FFFF00"/>
                          </a:solidFill>
                          <a:effectLst/>
                          <a:latin typeface="Tahoma" pitchFamily="34" charset="0"/>
                        </a:rPr>
                        <a:t>Subject</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rgbClr val="FFFF00"/>
                          </a:solidFill>
                          <a:effectLst/>
                          <a:latin typeface="Tahoma" pitchFamily="34" charset="0"/>
                        </a:rPr>
                        <a:t>فاعل</a:t>
                      </a:r>
                      <a:endParaRPr kumimoji="0" lang="en-US" sz="1400" b="1" i="0" u="none" strike="noStrike" cap="none" normalizeH="0" baseline="0" smtClean="0">
                        <a:ln>
                          <a:noFill/>
                        </a:ln>
                        <a:solidFill>
                          <a:srgbClr val="FFFF00"/>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50000"/>
                        </a:spcBef>
                        <a:spcAft>
                          <a:spcPct val="0"/>
                        </a:spcAft>
                        <a:buClrTx/>
                        <a:buSzTx/>
                        <a:buFontTx/>
                        <a:buNone/>
                        <a:tabLst/>
                      </a:pPr>
                      <a:r>
                        <a:rPr kumimoji="0" lang="en-US" sz="1400" b="1" i="0" u="none" strike="noStrike" cap="none" normalizeH="0" baseline="0" smtClean="0">
                          <a:ln>
                            <a:noFill/>
                          </a:ln>
                          <a:solidFill>
                            <a:srgbClr val="FFFF00"/>
                          </a:solidFill>
                          <a:effectLst/>
                          <a:latin typeface="Tahoma" pitchFamily="34" charset="0"/>
                        </a:rPr>
                        <a:t>Present</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rgbClr val="FFFF00"/>
                          </a:solidFill>
                          <a:effectLst/>
                          <a:latin typeface="Tahoma" pitchFamily="34" charset="0"/>
                        </a:rPr>
                        <a:t>مضارع</a:t>
                      </a:r>
                      <a:endParaRPr kumimoji="0" lang="en-US" sz="1400" b="1" i="0" u="none" strike="noStrike" cap="none" normalizeH="0" baseline="0" smtClean="0">
                        <a:ln>
                          <a:noFill/>
                        </a:ln>
                        <a:solidFill>
                          <a:srgbClr val="FFFF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50000"/>
                        </a:spcBef>
                        <a:spcAft>
                          <a:spcPct val="0"/>
                        </a:spcAft>
                        <a:buClrTx/>
                        <a:buSzTx/>
                        <a:buFontTx/>
                        <a:buNone/>
                        <a:tabLst/>
                      </a:pPr>
                      <a:r>
                        <a:rPr kumimoji="0" lang="en-US" sz="1400" b="1" i="0" u="none" strike="noStrike" cap="none" normalizeH="0" baseline="0" smtClean="0">
                          <a:ln>
                            <a:noFill/>
                          </a:ln>
                          <a:solidFill>
                            <a:srgbClr val="FFFF00"/>
                          </a:solidFill>
                          <a:effectLst/>
                          <a:latin typeface="Tahoma" pitchFamily="34" charset="0"/>
                        </a:rPr>
                        <a:t>Past</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rgbClr val="FFFF00"/>
                          </a:solidFill>
                          <a:effectLst/>
                          <a:latin typeface="Tahoma" pitchFamily="34" charset="0"/>
                        </a:rPr>
                        <a:t>ماضي</a:t>
                      </a:r>
                      <a:endParaRPr kumimoji="0" lang="en-US" sz="1400" b="1" i="0" u="none" strike="noStrike" cap="none" normalizeH="0" baseline="0" smtClean="0">
                        <a:ln>
                          <a:noFill/>
                        </a:ln>
                        <a:solidFill>
                          <a:srgbClr val="FFFF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FFFF00"/>
                          </a:solidFill>
                          <a:effectLst/>
                          <a:latin typeface="Tahoma" pitchFamily="34" charset="0"/>
                        </a:rPr>
                        <a:t>Past participle</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FFFF00"/>
                          </a:solidFill>
                          <a:effectLst/>
                          <a:latin typeface="Tahoma" pitchFamily="34" charset="0"/>
                        </a:rPr>
                        <a:t> </a:t>
                      </a:r>
                      <a:r>
                        <a:rPr kumimoji="0" lang="ar-SA" sz="1400" b="1" i="0" u="none" strike="noStrike" cap="none" normalizeH="0" baseline="0" smtClean="0">
                          <a:ln>
                            <a:noFill/>
                          </a:ln>
                          <a:solidFill>
                            <a:srgbClr val="FFFF00"/>
                          </a:solidFill>
                          <a:effectLst/>
                          <a:latin typeface="Tahoma" pitchFamily="34" charset="0"/>
                        </a:rPr>
                        <a:t>أسم المفعول</a:t>
                      </a:r>
                      <a:endParaRPr kumimoji="0" lang="en-US" sz="1400" b="1" i="0" u="none" strike="noStrike" cap="none" normalizeH="0" baseline="0" smtClean="0">
                        <a:ln>
                          <a:noFill/>
                        </a:ln>
                        <a:solidFill>
                          <a:srgbClr val="FFFF00"/>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1" i="0" u="none" strike="noStrike" cap="none" normalizeH="0" baseline="0" smtClean="0">
                        <a:ln>
                          <a:noFill/>
                        </a:ln>
                        <a:solidFill>
                          <a:srgbClr val="FFFF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341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latin typeface="Tahoma" pitchFamily="34" charset="0"/>
                        </a:rPr>
                        <a:t>I, you, we, they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latin typeface="Tahoma" pitchFamily="34" charset="0"/>
                        </a:rPr>
                        <a:t>have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50000"/>
                        </a:spcBef>
                        <a:spcAft>
                          <a:spcPct val="0"/>
                        </a:spcAft>
                        <a:buClrTx/>
                        <a:buSzTx/>
                        <a:buFontTx/>
                        <a:buNone/>
                        <a:tabLst/>
                      </a:pPr>
                      <a:r>
                        <a:rPr kumimoji="0" lang="en-US" sz="1600" b="1" i="0" u="none" strike="noStrike" cap="none" normalizeH="0" baseline="0" smtClean="0">
                          <a:ln>
                            <a:noFill/>
                          </a:ln>
                          <a:solidFill>
                            <a:schemeClr val="tx1"/>
                          </a:solidFill>
                          <a:effectLst/>
                          <a:latin typeface="Tahoma" pitchFamily="34" charset="0"/>
                        </a:rPr>
                        <a:t>had</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50000"/>
                        </a:spcBef>
                        <a:spcAft>
                          <a:spcPct val="0"/>
                        </a:spcAft>
                        <a:buClrTx/>
                        <a:buSzTx/>
                        <a:buFontTx/>
                        <a:buNone/>
                        <a:tabLst/>
                      </a:pPr>
                      <a:r>
                        <a:rPr kumimoji="0" lang="en-US" sz="1600" b="1" i="0" u="none" strike="noStrike" cap="none" normalizeH="0" baseline="0" smtClean="0">
                          <a:ln>
                            <a:noFill/>
                          </a:ln>
                          <a:solidFill>
                            <a:schemeClr val="tx1"/>
                          </a:solidFill>
                          <a:effectLst/>
                          <a:latin typeface="Tahoma" pitchFamily="34" charset="0"/>
                        </a:rPr>
                        <a:t>had</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latin typeface="Tahoma" pitchFamily="34" charset="0"/>
                        </a:rPr>
                        <a:t>He, She, It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50000"/>
                        </a:spcBef>
                        <a:spcAft>
                          <a:spcPct val="0"/>
                        </a:spcAft>
                        <a:buClrTx/>
                        <a:buSzTx/>
                        <a:buFontTx/>
                        <a:buNone/>
                        <a:tabLst/>
                      </a:pPr>
                      <a:r>
                        <a:rPr kumimoji="0" lang="en-US" sz="1600" b="1" i="0" u="none" strike="noStrike" cap="none" normalizeH="0" baseline="0" smtClean="0">
                          <a:ln>
                            <a:noFill/>
                          </a:ln>
                          <a:solidFill>
                            <a:schemeClr val="tx1"/>
                          </a:solidFill>
                          <a:effectLst/>
                          <a:latin typeface="Tahoma" pitchFamily="34" charset="0"/>
                        </a:rPr>
                        <a:t>has</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latin typeface="Tahoma" pitchFamily="34" charset="0"/>
                        </a:rPr>
                        <a:t>had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latin typeface="Tahoma" pitchFamily="34" charset="0"/>
                        </a:rPr>
                        <a:t>had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9156" name="Text Box 4"/>
          <p:cNvSpPr txBox="1">
            <a:spLocks noChangeArrowheads="1"/>
          </p:cNvSpPr>
          <p:nvPr/>
        </p:nvSpPr>
        <p:spPr bwMode="auto">
          <a:xfrm>
            <a:off x="1371600" y="3352800"/>
            <a:ext cx="685800" cy="366713"/>
          </a:xfrm>
          <a:prstGeom prst="rect">
            <a:avLst/>
          </a:prstGeom>
          <a:noFill/>
          <a:ln w="9525">
            <a:noFill/>
            <a:miter lim="800000"/>
            <a:headEnd/>
            <a:tailEnd/>
          </a:ln>
          <a:effectLst/>
        </p:spPr>
        <p:txBody>
          <a:bodyPr>
            <a:spAutoFit/>
          </a:bodyPr>
          <a:lstStyle/>
          <a:p>
            <a:pPr algn="l">
              <a:spcBef>
                <a:spcPct val="50000"/>
              </a:spcBef>
            </a:pPr>
            <a:endParaRPr lang="ar-SA"/>
          </a:p>
        </p:txBody>
      </p:sp>
      <p:sp>
        <p:nvSpPr>
          <p:cNvPr id="49157" name="Text Box 5"/>
          <p:cNvSpPr txBox="1">
            <a:spLocks noChangeArrowheads="1"/>
          </p:cNvSpPr>
          <p:nvPr/>
        </p:nvSpPr>
        <p:spPr bwMode="auto">
          <a:xfrm>
            <a:off x="1600200" y="4191000"/>
            <a:ext cx="457200" cy="366713"/>
          </a:xfrm>
          <a:prstGeom prst="rect">
            <a:avLst/>
          </a:prstGeom>
          <a:noFill/>
          <a:ln w="9525">
            <a:noFill/>
            <a:miter lim="800000"/>
            <a:headEnd/>
            <a:tailEnd/>
          </a:ln>
          <a:effectLst/>
        </p:spPr>
        <p:txBody>
          <a:bodyPr>
            <a:spAutoFit/>
          </a:bodyPr>
          <a:lstStyle/>
          <a:p>
            <a:pPr algn="l">
              <a:spcBef>
                <a:spcPct val="50000"/>
              </a:spcBef>
            </a:pPr>
            <a:endParaRPr lang="ar-SA"/>
          </a:p>
        </p:txBody>
      </p:sp>
      <p:sp>
        <p:nvSpPr>
          <p:cNvPr id="49158" name="Text Box 6"/>
          <p:cNvSpPr txBox="1">
            <a:spLocks noChangeArrowheads="1"/>
          </p:cNvSpPr>
          <p:nvPr/>
        </p:nvSpPr>
        <p:spPr bwMode="auto">
          <a:xfrm>
            <a:off x="1066800" y="4724400"/>
            <a:ext cx="1447800" cy="366713"/>
          </a:xfrm>
          <a:prstGeom prst="rect">
            <a:avLst/>
          </a:prstGeom>
          <a:noFill/>
          <a:ln w="9525">
            <a:noFill/>
            <a:miter lim="800000"/>
            <a:headEnd/>
            <a:tailEnd/>
          </a:ln>
          <a:effectLst/>
        </p:spPr>
        <p:txBody>
          <a:bodyPr>
            <a:spAutoFit/>
          </a:bodyPr>
          <a:lstStyle/>
          <a:p>
            <a:pPr algn="l">
              <a:spcBef>
                <a:spcPct val="50000"/>
              </a:spcBef>
            </a:pPr>
            <a:endParaRPr lang="ar-SA"/>
          </a:p>
        </p:txBody>
      </p:sp>
      <p:sp>
        <p:nvSpPr>
          <p:cNvPr id="49181" name="Rectangle 29"/>
          <p:cNvSpPr>
            <a:spLocks noChangeArrowheads="1"/>
          </p:cNvSpPr>
          <p:nvPr/>
        </p:nvSpPr>
        <p:spPr bwMode="auto">
          <a:xfrm>
            <a:off x="1143000" y="5334000"/>
            <a:ext cx="7543800" cy="1038225"/>
          </a:xfrm>
          <a:prstGeom prst="rect">
            <a:avLst/>
          </a:prstGeom>
          <a:noFill/>
          <a:ln w="9525">
            <a:noFill/>
            <a:miter lim="800000"/>
            <a:headEnd/>
            <a:tailEnd/>
          </a:ln>
          <a:effectLst/>
        </p:spPr>
        <p:txBody>
          <a:bodyPr/>
          <a:lstStyle/>
          <a:p>
            <a:pPr marL="342900" indent="-342900" algn="r">
              <a:spcBef>
                <a:spcPct val="20000"/>
              </a:spcBef>
              <a:buClr>
                <a:schemeClr val="hlink"/>
              </a:buClr>
              <a:buSzPct val="70000"/>
              <a:buFont typeface="Wingdings" pitchFamily="2" charset="2"/>
              <a:buNone/>
            </a:pPr>
            <a:r>
              <a:rPr lang="ar-SA" sz="2000">
                <a:effectLst>
                  <a:outerShdw blurRad="38100" dist="38100" dir="2700000" algn="tl">
                    <a:srgbClr val="000000"/>
                  </a:outerShdw>
                </a:effectLst>
              </a:rPr>
              <a:t>نستخدم صيغة المضارع للتعبير عن عادات أو حقائق ثابتة.</a:t>
            </a:r>
            <a:endParaRPr lang="en-US" sz="2000">
              <a:effectLst>
                <a:outerShdw blurRad="38100" dist="38100" dir="2700000" algn="tl">
                  <a:srgbClr val="000000"/>
                </a:outerShdw>
              </a:effectLst>
            </a:endParaRPr>
          </a:p>
          <a:p>
            <a:pPr marL="342900" indent="-342900" algn="r">
              <a:spcBef>
                <a:spcPct val="20000"/>
              </a:spcBef>
              <a:buClr>
                <a:schemeClr val="hlink"/>
              </a:buClr>
              <a:buSzPct val="70000"/>
              <a:buFont typeface="Wingdings" pitchFamily="2" charset="2"/>
              <a:buNone/>
            </a:pPr>
            <a:r>
              <a:rPr lang="ar-SA" sz="2000">
                <a:effectLst>
                  <a:outerShdw blurRad="38100" dist="38100" dir="2700000" algn="tl">
                    <a:srgbClr val="000000"/>
                  </a:outerShdw>
                </a:effectLst>
              </a:rPr>
              <a:t>نستخدم صيغة الماضي للتعبير عن شيء حصل وانتهى في الماضي.</a:t>
            </a:r>
          </a:p>
          <a:p>
            <a:pPr marL="342900" indent="-342900" algn="r">
              <a:lnSpc>
                <a:spcPct val="80000"/>
              </a:lnSpc>
              <a:spcBef>
                <a:spcPct val="20000"/>
              </a:spcBef>
              <a:buClr>
                <a:schemeClr val="hlink"/>
              </a:buClr>
              <a:buSzPct val="70000"/>
              <a:buFont typeface="Wingdings" pitchFamily="2" charset="2"/>
              <a:buNone/>
            </a:pPr>
            <a:endParaRPr lang="ar-SA" sz="2800">
              <a:effectLst>
                <a:outerShdw blurRad="38100" dist="38100" dir="2700000" algn="tl">
                  <a:srgbClr val="000000"/>
                </a:outerShdw>
              </a:effectLst>
            </a:endParaRPr>
          </a:p>
          <a:p>
            <a:pPr marL="342900" indent="-342900" algn="r">
              <a:lnSpc>
                <a:spcPct val="80000"/>
              </a:lnSpc>
              <a:spcBef>
                <a:spcPct val="20000"/>
              </a:spcBef>
              <a:buClr>
                <a:schemeClr val="hlink"/>
              </a:buClr>
              <a:buSzPct val="70000"/>
              <a:buFont typeface="Wingdings" pitchFamily="2" charset="2"/>
              <a:buNone/>
            </a:pPr>
            <a:endParaRPr lang="ar-SA" sz="2800">
              <a:effectLst>
                <a:outerShdw blurRad="38100" dist="38100" dir="2700000" algn="tl">
                  <a:srgbClr val="000000"/>
                </a:outerShdw>
              </a:effectLst>
            </a:endParaRPr>
          </a:p>
          <a:p>
            <a:pPr marL="342900" indent="-342900" algn="r">
              <a:lnSpc>
                <a:spcPct val="80000"/>
              </a:lnSpc>
              <a:spcBef>
                <a:spcPct val="20000"/>
              </a:spcBef>
              <a:buClr>
                <a:schemeClr val="hlink"/>
              </a:buClr>
              <a:buSzPct val="70000"/>
              <a:buFont typeface="Wingdings" pitchFamily="2" charset="2"/>
              <a:buNone/>
            </a:pPr>
            <a:endParaRPr lang="ar-SA" sz="2800">
              <a:effectLst>
                <a:outerShdw blurRad="38100" dist="38100" dir="2700000" algn="tl">
                  <a:srgbClr val="000000"/>
                </a:outerShdw>
              </a:effectLst>
            </a:endParaRPr>
          </a:p>
          <a:p>
            <a:pPr marL="342900" indent="-342900" algn="r">
              <a:lnSpc>
                <a:spcPct val="80000"/>
              </a:lnSpc>
              <a:spcBef>
                <a:spcPct val="20000"/>
              </a:spcBef>
              <a:buClr>
                <a:schemeClr val="hlink"/>
              </a:buClr>
              <a:buSzPct val="70000"/>
              <a:buFont typeface="Wingdings" pitchFamily="2" charset="2"/>
              <a:buNone/>
            </a:pPr>
            <a:endParaRPr lang="ar-SA" sz="2800">
              <a:effectLst>
                <a:outerShdw blurRad="38100" dist="38100" dir="2700000" algn="tl">
                  <a:srgbClr val="000000"/>
                </a:outerShdw>
              </a:effectLst>
            </a:endParaRPr>
          </a:p>
          <a:p>
            <a:pPr marL="342900" indent="-342900" algn="r">
              <a:lnSpc>
                <a:spcPct val="80000"/>
              </a:lnSpc>
              <a:spcBef>
                <a:spcPct val="20000"/>
              </a:spcBef>
              <a:buClr>
                <a:schemeClr val="hlink"/>
              </a:buClr>
              <a:buSzPct val="70000"/>
              <a:buFont typeface="Wingdings" pitchFamily="2" charset="2"/>
              <a:buNone/>
            </a:pPr>
            <a:endParaRPr lang="ar-SA" sz="2800">
              <a:effectLst>
                <a:outerShdw blurRad="38100" dist="38100" dir="2700000" algn="tl">
                  <a:srgbClr val="000000"/>
                </a:outerShdw>
              </a:effectLst>
            </a:endParaRPr>
          </a:p>
          <a:p>
            <a:pPr marL="342900" indent="-342900" algn="r">
              <a:lnSpc>
                <a:spcPct val="80000"/>
              </a:lnSpc>
              <a:spcBef>
                <a:spcPct val="20000"/>
              </a:spcBef>
              <a:buClr>
                <a:schemeClr val="hlink"/>
              </a:buClr>
              <a:buSzPct val="70000"/>
              <a:buFont typeface="Wingdings" pitchFamily="2" charset="2"/>
              <a:buNone/>
            </a:pPr>
            <a:endParaRPr lang="ar-SA" sz="2800">
              <a:effectLst>
                <a:outerShdw blurRad="38100" dist="38100" dir="2700000" algn="tl">
                  <a:srgbClr val="000000"/>
                </a:outerShdw>
              </a:effectLst>
            </a:endParaRPr>
          </a:p>
          <a:p>
            <a:pPr marL="342900" indent="-342900" algn="r">
              <a:lnSpc>
                <a:spcPct val="80000"/>
              </a:lnSpc>
              <a:spcBef>
                <a:spcPct val="20000"/>
              </a:spcBef>
              <a:buClr>
                <a:schemeClr val="hlink"/>
              </a:buClr>
              <a:buSzPct val="70000"/>
              <a:buFont typeface="Wingdings" pitchFamily="2" charset="2"/>
              <a:buNone/>
            </a:pPr>
            <a:endParaRPr lang="ar-SA" sz="2800">
              <a:effectLst>
                <a:outerShdw blurRad="38100" dist="38100" dir="2700000" algn="tl">
                  <a:srgbClr val="000000"/>
                </a:outerShdw>
              </a:effectLst>
            </a:endParaRPr>
          </a:p>
          <a:p>
            <a:pPr marL="342900" indent="-342900" algn="r">
              <a:lnSpc>
                <a:spcPct val="80000"/>
              </a:lnSpc>
              <a:spcBef>
                <a:spcPct val="20000"/>
              </a:spcBef>
              <a:buClr>
                <a:schemeClr val="hlink"/>
              </a:buClr>
              <a:buSzPct val="70000"/>
              <a:buFont typeface="Wingdings" pitchFamily="2" charset="2"/>
              <a:buNone/>
            </a:pPr>
            <a:endParaRPr lang="ar-SA" sz="2800">
              <a:effectLst>
                <a:outerShdw blurRad="38100" dist="38100" dir="2700000" algn="tl">
                  <a:srgbClr val="000000"/>
                </a:outerShdw>
              </a:effectLst>
            </a:endParaRPr>
          </a:p>
          <a:p>
            <a:pPr marL="342900" indent="-342900" algn="r">
              <a:lnSpc>
                <a:spcPct val="80000"/>
              </a:lnSpc>
              <a:spcBef>
                <a:spcPct val="20000"/>
              </a:spcBef>
              <a:buClr>
                <a:schemeClr val="hlink"/>
              </a:buClr>
              <a:buSzPct val="70000"/>
              <a:buFont typeface="Wingdings" pitchFamily="2" charset="2"/>
              <a:buNone/>
            </a:pPr>
            <a:endParaRPr lang="en-US" sz="2800">
              <a:effectLst>
                <a:outerShdw blurRad="38100" dist="38100" dir="2700000" algn="tl">
                  <a:srgbClr val="000000"/>
                </a:outerShdw>
              </a:effectLst>
            </a:endParaRPr>
          </a:p>
        </p:txBody>
      </p:sp>
      <p:sp>
        <p:nvSpPr>
          <p:cNvPr id="49184" name="AutoShape 32">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49185" name="AutoShape 33">
            <a:hlinkClick r:id="" action="ppaction://hlinkshowjump?jump=nextslide" highlightClick="1"/>
          </p:cNvPr>
          <p:cNvSpPr>
            <a:spLocks noChangeArrowheads="1"/>
          </p:cNvSpPr>
          <p:nvPr/>
        </p:nvSpPr>
        <p:spPr bwMode="auto">
          <a:xfrm>
            <a:off x="5715000" y="6248400"/>
            <a:ext cx="457200" cy="38100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49188" name="AutoShape 36">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normAutofit fontScale="90000"/>
          </a:bodyPr>
          <a:lstStyle/>
          <a:p>
            <a:r>
              <a:rPr lang="en-US"/>
              <a:t/>
            </a:r>
            <a:br>
              <a:rPr lang="en-US"/>
            </a:br>
            <a:r>
              <a:rPr lang="en-US" sz="3600">
                <a:solidFill>
                  <a:srgbClr val="FFFF00"/>
                </a:solidFill>
              </a:rPr>
              <a:t>Main Menu      </a:t>
            </a:r>
            <a:r>
              <a:rPr lang="ar-SA" sz="3600">
                <a:solidFill>
                  <a:srgbClr val="FFFF00"/>
                </a:solidFill>
              </a:rPr>
              <a:t>  القائمة الرئيسية</a:t>
            </a:r>
            <a:r>
              <a:rPr lang="en-US" sz="3600"/>
              <a:t/>
            </a:r>
            <a:br>
              <a:rPr lang="en-US" sz="3600"/>
            </a:br>
            <a:endParaRPr lang="en-US" sz="4000">
              <a:solidFill>
                <a:srgbClr val="FFFFCC"/>
              </a:solidFill>
            </a:endParaRPr>
          </a:p>
        </p:txBody>
      </p:sp>
      <p:sp>
        <p:nvSpPr>
          <p:cNvPr id="93191" name="Rectangle 7"/>
          <p:cNvSpPr>
            <a:spLocks noGrp="1" noChangeArrowheads="1"/>
          </p:cNvSpPr>
          <p:nvPr>
            <p:ph sz="half" idx="1"/>
          </p:nvPr>
        </p:nvSpPr>
        <p:spPr>
          <a:xfrm>
            <a:off x="838200" y="1905000"/>
            <a:ext cx="3924300" cy="4419600"/>
          </a:xfrm>
        </p:spPr>
        <p:txBody>
          <a:bodyPr>
            <a:normAutofit lnSpcReduction="10000"/>
          </a:bodyPr>
          <a:lstStyle/>
          <a:p>
            <a:pPr>
              <a:lnSpc>
                <a:spcPct val="80000"/>
              </a:lnSpc>
            </a:pPr>
            <a:r>
              <a:rPr lang="en-US" sz="1200">
                <a:solidFill>
                  <a:srgbClr val="FFFFCC"/>
                </a:solidFill>
                <a:hlinkClick r:id="rId2" action="ppaction://hlinksldjump"/>
              </a:rPr>
              <a:t>English Alphabetic  </a:t>
            </a:r>
            <a:r>
              <a:rPr lang="ar-SA" sz="1200">
                <a:solidFill>
                  <a:srgbClr val="FFFFCC"/>
                </a:solidFill>
                <a:hlinkClick r:id="rId2" action="ppaction://hlinksldjump"/>
              </a:rPr>
              <a:t>الأبجدية الإنجليزية</a:t>
            </a:r>
            <a:r>
              <a:rPr lang="en-US" sz="1200">
                <a:solidFill>
                  <a:srgbClr val="FFFFCC"/>
                </a:solidFill>
                <a:hlinkClick r:id="rId2" action="ppaction://hlinksldjump"/>
              </a:rPr>
              <a:t>   </a:t>
            </a:r>
            <a:endParaRPr lang="en-US" sz="1200">
              <a:solidFill>
                <a:srgbClr val="FFFFCC"/>
              </a:solidFill>
            </a:endParaRPr>
          </a:p>
          <a:p>
            <a:pPr>
              <a:lnSpc>
                <a:spcPct val="80000"/>
              </a:lnSpc>
            </a:pPr>
            <a:r>
              <a:rPr lang="en-US" sz="1200">
                <a:solidFill>
                  <a:srgbClr val="FFFFCC"/>
                </a:solidFill>
                <a:hlinkClick r:id="rId3" action="ppaction://hlinksldjump"/>
              </a:rPr>
              <a:t>Parts of Speech</a:t>
            </a:r>
            <a:r>
              <a:rPr lang="ar-SA" sz="1200">
                <a:solidFill>
                  <a:srgbClr val="FFFFCC"/>
                </a:solidFill>
                <a:hlinkClick r:id="rId3" action="ppaction://hlinksldjump"/>
              </a:rPr>
              <a:t>  </a:t>
            </a:r>
            <a:r>
              <a:rPr lang="en-US" sz="1200">
                <a:solidFill>
                  <a:srgbClr val="FFFFCC"/>
                </a:solidFill>
                <a:hlinkClick r:id="rId3" action="ppaction://hlinksldjump"/>
              </a:rPr>
              <a:t> </a:t>
            </a:r>
            <a:r>
              <a:rPr lang="ar-SA" sz="1200">
                <a:solidFill>
                  <a:srgbClr val="FFFFCC"/>
                </a:solidFill>
                <a:hlinkClick r:id="rId3" action="ppaction://hlinksldjump"/>
              </a:rPr>
              <a:t>أقسام الكلام</a:t>
            </a:r>
            <a:endParaRPr lang="en-US" sz="1200">
              <a:solidFill>
                <a:srgbClr val="FFFFCC"/>
              </a:solidFill>
            </a:endParaRPr>
          </a:p>
          <a:p>
            <a:pPr>
              <a:lnSpc>
                <a:spcPct val="80000"/>
              </a:lnSpc>
            </a:pPr>
            <a:r>
              <a:rPr lang="en-US" sz="1200">
                <a:solidFill>
                  <a:srgbClr val="FFFFCC"/>
                </a:solidFill>
                <a:hlinkClick r:id="rId4" action="ppaction://hlinksldjump"/>
              </a:rPr>
              <a:t>Sentences   </a:t>
            </a:r>
            <a:r>
              <a:rPr lang="ar-SA" sz="1200">
                <a:solidFill>
                  <a:srgbClr val="FFFFCC"/>
                </a:solidFill>
                <a:hlinkClick r:id="rId4" action="ppaction://hlinksldjump"/>
              </a:rPr>
              <a:t>أنواع الجُمل</a:t>
            </a:r>
            <a:endParaRPr lang="en-US" sz="1200">
              <a:solidFill>
                <a:srgbClr val="FFFFCC"/>
              </a:solidFill>
            </a:endParaRPr>
          </a:p>
          <a:p>
            <a:pPr>
              <a:lnSpc>
                <a:spcPct val="80000"/>
              </a:lnSpc>
            </a:pPr>
            <a:r>
              <a:rPr lang="en-US" sz="1200">
                <a:solidFill>
                  <a:srgbClr val="FFFFCC"/>
                </a:solidFill>
                <a:hlinkClick r:id="rId5" action="ppaction://hlinksldjump"/>
              </a:rPr>
              <a:t>Verb to BE </a:t>
            </a:r>
            <a:r>
              <a:rPr lang="ar-SA" sz="1200">
                <a:solidFill>
                  <a:srgbClr val="FFFFCC"/>
                </a:solidFill>
                <a:hlinkClick r:id="rId5" action="ppaction://hlinksldjump"/>
              </a:rPr>
              <a:t>  </a:t>
            </a:r>
            <a:r>
              <a:rPr lang="en-US" sz="1200">
                <a:solidFill>
                  <a:srgbClr val="FFFFCC"/>
                </a:solidFill>
                <a:hlinkClick r:id="rId5" action="ppaction://hlinksldjump"/>
              </a:rPr>
              <a:t>“</a:t>
            </a:r>
            <a:r>
              <a:rPr lang="ar-SA" sz="1200">
                <a:solidFill>
                  <a:srgbClr val="FFFFCC"/>
                </a:solidFill>
                <a:hlinkClick r:id="rId5" action="ppaction://hlinksldjump"/>
              </a:rPr>
              <a:t>فعل ”يكون</a:t>
            </a:r>
            <a:endParaRPr lang="en-US" sz="1200">
              <a:solidFill>
                <a:srgbClr val="FFFFCC"/>
              </a:solidFill>
            </a:endParaRPr>
          </a:p>
          <a:p>
            <a:pPr>
              <a:lnSpc>
                <a:spcPct val="80000"/>
              </a:lnSpc>
            </a:pPr>
            <a:r>
              <a:rPr lang="en-US" sz="1200">
                <a:solidFill>
                  <a:srgbClr val="FFFFCC"/>
                </a:solidFill>
                <a:hlinkClick r:id="rId6" action="ppaction://hlinksldjump"/>
              </a:rPr>
              <a:t>Verb to DO </a:t>
            </a:r>
            <a:r>
              <a:rPr lang="ar-SA" sz="1200">
                <a:solidFill>
                  <a:srgbClr val="FFFFCC"/>
                </a:solidFill>
                <a:hlinkClick r:id="rId6" action="ppaction://hlinksldjump"/>
              </a:rPr>
              <a:t>  </a:t>
            </a:r>
            <a:r>
              <a:rPr lang="en-US" sz="1200">
                <a:solidFill>
                  <a:srgbClr val="FFFFCC"/>
                </a:solidFill>
                <a:hlinkClick r:id="rId6" action="ppaction://hlinksldjump"/>
              </a:rPr>
              <a:t>“</a:t>
            </a:r>
            <a:r>
              <a:rPr lang="ar-SA" sz="1200">
                <a:solidFill>
                  <a:srgbClr val="FFFFCC"/>
                </a:solidFill>
                <a:hlinkClick r:id="rId6" action="ppaction://hlinksldjump"/>
              </a:rPr>
              <a:t>فعل ”يعمل</a:t>
            </a:r>
            <a:endParaRPr lang="en-US" sz="1200">
              <a:solidFill>
                <a:srgbClr val="FFFFCC"/>
              </a:solidFill>
            </a:endParaRPr>
          </a:p>
          <a:p>
            <a:pPr>
              <a:lnSpc>
                <a:spcPct val="80000"/>
              </a:lnSpc>
            </a:pPr>
            <a:r>
              <a:rPr lang="en-US" sz="1200">
                <a:solidFill>
                  <a:srgbClr val="FFFFCC"/>
                </a:solidFill>
                <a:hlinkClick r:id="rId7" action="ppaction://hlinksldjump"/>
              </a:rPr>
              <a:t>Verb to HAVE</a:t>
            </a:r>
            <a:r>
              <a:rPr lang="ar-SA" sz="1200">
                <a:solidFill>
                  <a:srgbClr val="FFFFCC"/>
                </a:solidFill>
                <a:hlinkClick r:id="rId7" action="ppaction://hlinksldjump"/>
              </a:rPr>
              <a:t> </a:t>
            </a:r>
            <a:r>
              <a:rPr lang="en-US" sz="1200">
                <a:solidFill>
                  <a:srgbClr val="FFFFCC"/>
                </a:solidFill>
                <a:hlinkClick r:id="rId7" action="ppaction://hlinksldjump"/>
              </a:rPr>
              <a:t> “</a:t>
            </a:r>
            <a:r>
              <a:rPr lang="ar-SA" sz="1200">
                <a:solidFill>
                  <a:srgbClr val="FFFFCC"/>
                </a:solidFill>
                <a:hlinkClick r:id="rId7" action="ppaction://hlinksldjump"/>
              </a:rPr>
              <a:t>فعل ”يملك</a:t>
            </a:r>
            <a:endParaRPr lang="en-US" sz="1200">
              <a:solidFill>
                <a:srgbClr val="FFFFCC"/>
              </a:solidFill>
            </a:endParaRPr>
          </a:p>
          <a:p>
            <a:pPr>
              <a:lnSpc>
                <a:spcPct val="80000"/>
              </a:lnSpc>
            </a:pPr>
            <a:r>
              <a:rPr lang="en-US" sz="1200">
                <a:solidFill>
                  <a:srgbClr val="FFFFCC"/>
                </a:solidFill>
                <a:hlinkClick r:id="rId8" action="ppaction://hlinksldjump"/>
              </a:rPr>
              <a:t>Nouns</a:t>
            </a:r>
            <a:r>
              <a:rPr lang="ar-SA" sz="1200">
                <a:solidFill>
                  <a:srgbClr val="FFFFCC"/>
                </a:solidFill>
                <a:hlinkClick r:id="rId8" action="ppaction://hlinksldjump"/>
              </a:rPr>
              <a:t>  </a:t>
            </a:r>
            <a:r>
              <a:rPr lang="en-US" sz="1200">
                <a:solidFill>
                  <a:srgbClr val="FFFFCC"/>
                </a:solidFill>
                <a:hlinkClick r:id="rId8" action="ppaction://hlinksldjump"/>
              </a:rPr>
              <a:t> </a:t>
            </a:r>
            <a:r>
              <a:rPr lang="ar-SA" sz="1200">
                <a:solidFill>
                  <a:srgbClr val="FFFFCC"/>
                </a:solidFill>
                <a:hlinkClick r:id="rId8" action="ppaction://hlinksldjump"/>
              </a:rPr>
              <a:t>الأسماء</a:t>
            </a:r>
            <a:r>
              <a:rPr lang="en-US" sz="1000">
                <a:solidFill>
                  <a:srgbClr val="FFFFCC"/>
                </a:solidFill>
                <a:hlinkClick r:id="rId8" action="ppaction://hlinksldjump"/>
              </a:rPr>
              <a:t> </a:t>
            </a:r>
            <a:endParaRPr lang="en-US" sz="1000">
              <a:solidFill>
                <a:srgbClr val="FFFFCC"/>
              </a:solidFill>
            </a:endParaRPr>
          </a:p>
          <a:p>
            <a:pPr lvl="1">
              <a:lnSpc>
                <a:spcPct val="80000"/>
              </a:lnSpc>
            </a:pPr>
            <a:r>
              <a:rPr lang="en-US" sz="1000">
                <a:solidFill>
                  <a:srgbClr val="FFFFCC"/>
                </a:solidFill>
                <a:cs typeface="Arial" pitchFamily="34" charset="0"/>
                <a:hlinkClick r:id="rId9" action="ppaction://hlinksldjump"/>
              </a:rPr>
              <a:t>Countable Nouns    </a:t>
            </a:r>
            <a:r>
              <a:rPr lang="ar-SA" sz="1000">
                <a:solidFill>
                  <a:srgbClr val="FFFFCC"/>
                </a:solidFill>
                <a:cs typeface="Tahoma" pitchFamily="34" charset="0"/>
                <a:hlinkClick r:id="rId9" action="ppaction://hlinksldjump"/>
              </a:rPr>
              <a:t>الأسماء المعدودة</a:t>
            </a:r>
            <a:endParaRPr lang="ar-SA" sz="1000">
              <a:solidFill>
                <a:srgbClr val="FFFFCC"/>
              </a:solidFill>
              <a:cs typeface="Tahoma" pitchFamily="34" charset="0"/>
            </a:endParaRPr>
          </a:p>
          <a:p>
            <a:pPr lvl="1">
              <a:lnSpc>
                <a:spcPct val="80000"/>
              </a:lnSpc>
            </a:pPr>
            <a:r>
              <a:rPr lang="en-US" sz="1000">
                <a:solidFill>
                  <a:srgbClr val="FFFFCC"/>
                </a:solidFill>
                <a:hlinkClick r:id="rId10" action="ppaction://hlinksldjump"/>
              </a:rPr>
              <a:t>Spelling Rules for Plurals   </a:t>
            </a:r>
            <a:r>
              <a:rPr lang="ar-SA" sz="1000">
                <a:solidFill>
                  <a:srgbClr val="FFFFCC"/>
                </a:solidFill>
                <a:hlinkClick r:id="rId10" action="ppaction://hlinksldjump"/>
              </a:rPr>
              <a:t>قواعد إملاء الجمع</a:t>
            </a:r>
            <a:r>
              <a:rPr lang="ar-SA" sz="1000">
                <a:solidFill>
                  <a:srgbClr val="FFFFCC"/>
                </a:solidFill>
              </a:rPr>
              <a:t>  </a:t>
            </a:r>
            <a:endParaRPr lang="en-US" sz="1000">
              <a:solidFill>
                <a:srgbClr val="FFFFCC"/>
              </a:solidFill>
            </a:endParaRPr>
          </a:p>
          <a:p>
            <a:pPr lvl="1">
              <a:lnSpc>
                <a:spcPct val="80000"/>
              </a:lnSpc>
            </a:pPr>
            <a:r>
              <a:rPr lang="en-US" sz="1000">
                <a:solidFill>
                  <a:srgbClr val="FFFFCC"/>
                </a:solidFill>
                <a:hlinkClick r:id="rId11" action="ppaction://hlinksldjump"/>
              </a:rPr>
              <a:t>Uncountable Nouns  </a:t>
            </a:r>
            <a:r>
              <a:rPr lang="ar-SA" sz="1000">
                <a:solidFill>
                  <a:srgbClr val="FFFFCC"/>
                </a:solidFill>
                <a:hlinkClick r:id="rId11" action="ppaction://hlinksldjump"/>
              </a:rPr>
              <a:t> </a:t>
            </a:r>
            <a:r>
              <a:rPr lang="en-US" sz="1000">
                <a:solidFill>
                  <a:srgbClr val="FFFFCC"/>
                </a:solidFill>
                <a:hlinkClick r:id="rId11" action="ppaction://hlinksldjump"/>
              </a:rPr>
              <a:t> </a:t>
            </a:r>
            <a:r>
              <a:rPr lang="ar-SA" sz="1000">
                <a:solidFill>
                  <a:srgbClr val="FFFFCC"/>
                </a:solidFill>
                <a:hlinkClick r:id="rId11" action="ppaction://hlinksldjump"/>
              </a:rPr>
              <a:t>الأسماء الغير المعدودة</a:t>
            </a:r>
            <a:endParaRPr lang="en-US" sz="1000">
              <a:solidFill>
                <a:srgbClr val="FFFFCC"/>
              </a:solidFill>
            </a:endParaRPr>
          </a:p>
          <a:p>
            <a:pPr lvl="1">
              <a:lnSpc>
                <a:spcPct val="80000"/>
              </a:lnSpc>
            </a:pPr>
            <a:r>
              <a:rPr lang="en-US" sz="1000">
                <a:solidFill>
                  <a:srgbClr val="FFFFCC"/>
                </a:solidFill>
                <a:hlinkClick r:id="rId12" action="ppaction://hlinksldjump"/>
              </a:rPr>
              <a:t>Definite &amp; Indefinite Articles  </a:t>
            </a:r>
            <a:r>
              <a:rPr lang="ar-SA" sz="1000">
                <a:solidFill>
                  <a:srgbClr val="FFFFCC"/>
                </a:solidFill>
                <a:hlinkClick r:id="rId12" action="ppaction://hlinksldjump"/>
              </a:rPr>
              <a:t> </a:t>
            </a:r>
            <a:r>
              <a:rPr lang="en-US" sz="1000">
                <a:solidFill>
                  <a:srgbClr val="FFFFCC"/>
                </a:solidFill>
                <a:hlinkClick r:id="rId12" action="ppaction://hlinksldjump"/>
              </a:rPr>
              <a:t> </a:t>
            </a:r>
            <a:r>
              <a:rPr lang="ar-SA" sz="1000">
                <a:solidFill>
                  <a:srgbClr val="FFFFCC"/>
                </a:solidFill>
                <a:hlinkClick r:id="rId12" action="ppaction://hlinksldjump"/>
              </a:rPr>
              <a:t>أدوات التعريف و النكرة</a:t>
            </a:r>
            <a:endParaRPr lang="en-US" sz="1000">
              <a:solidFill>
                <a:srgbClr val="FFFFCC"/>
              </a:solidFill>
            </a:endParaRPr>
          </a:p>
          <a:p>
            <a:pPr>
              <a:lnSpc>
                <a:spcPct val="80000"/>
              </a:lnSpc>
            </a:pPr>
            <a:r>
              <a:rPr lang="en-US" sz="1200">
                <a:solidFill>
                  <a:srgbClr val="FFFFCC"/>
                </a:solidFill>
                <a:hlinkClick r:id="rId13" action="ppaction://hlinksldjump"/>
              </a:rPr>
              <a:t>Pronouns </a:t>
            </a:r>
            <a:r>
              <a:rPr lang="ar-SA" sz="1200">
                <a:solidFill>
                  <a:srgbClr val="FFFFCC"/>
                </a:solidFill>
                <a:hlinkClick r:id="rId13" action="ppaction://hlinksldjump"/>
              </a:rPr>
              <a:t>الضمائر</a:t>
            </a:r>
            <a:r>
              <a:rPr lang="ar-SA" sz="1000">
                <a:solidFill>
                  <a:srgbClr val="FFFFCC"/>
                </a:solidFill>
                <a:hlinkClick r:id="rId13" action="ppaction://hlinksldjump"/>
              </a:rPr>
              <a:t>  </a:t>
            </a:r>
            <a:r>
              <a:rPr lang="en-US" sz="1000">
                <a:solidFill>
                  <a:srgbClr val="FFFFCC"/>
                </a:solidFill>
                <a:hlinkClick r:id="rId13" action="ppaction://hlinksldjump"/>
              </a:rPr>
              <a:t>   </a:t>
            </a:r>
            <a:endParaRPr lang="en-US" sz="1000">
              <a:solidFill>
                <a:srgbClr val="FFFFCC"/>
              </a:solidFill>
            </a:endParaRPr>
          </a:p>
          <a:p>
            <a:pPr lvl="1">
              <a:lnSpc>
                <a:spcPct val="80000"/>
              </a:lnSpc>
            </a:pPr>
            <a:r>
              <a:rPr lang="en-US" sz="1000">
                <a:solidFill>
                  <a:srgbClr val="FFFFCC"/>
                </a:solidFill>
                <a:hlinkClick r:id="rId14" action="ppaction://hlinksldjump"/>
              </a:rPr>
              <a:t>Object Pronouns  </a:t>
            </a:r>
            <a:r>
              <a:rPr lang="ar-SA" sz="1000">
                <a:solidFill>
                  <a:srgbClr val="FFFFCC"/>
                </a:solidFill>
                <a:hlinkClick r:id="rId14" action="ppaction://hlinksldjump"/>
              </a:rPr>
              <a:t> </a:t>
            </a:r>
            <a:r>
              <a:rPr lang="en-US" sz="1000">
                <a:solidFill>
                  <a:srgbClr val="FFFFCC"/>
                </a:solidFill>
                <a:hlinkClick r:id="rId14" action="ppaction://hlinksldjump"/>
              </a:rPr>
              <a:t> </a:t>
            </a:r>
            <a:r>
              <a:rPr lang="ar-SA" sz="1000">
                <a:solidFill>
                  <a:srgbClr val="FFFFCC"/>
                </a:solidFill>
                <a:hlinkClick r:id="rId14" action="ppaction://hlinksldjump"/>
              </a:rPr>
              <a:t>ضمائر المفعول به</a:t>
            </a:r>
            <a:endParaRPr lang="en-US" sz="1000">
              <a:solidFill>
                <a:srgbClr val="FFFFCC"/>
              </a:solidFill>
            </a:endParaRPr>
          </a:p>
          <a:p>
            <a:pPr lvl="1">
              <a:lnSpc>
                <a:spcPct val="80000"/>
              </a:lnSpc>
            </a:pPr>
            <a:r>
              <a:rPr lang="en-US" sz="1000">
                <a:solidFill>
                  <a:srgbClr val="FFFFCC"/>
                </a:solidFill>
                <a:hlinkClick r:id="rId15" action="ppaction://hlinksldjump"/>
              </a:rPr>
              <a:t>Reflexive Pronouns  </a:t>
            </a:r>
            <a:r>
              <a:rPr lang="ar-SA" sz="1000">
                <a:solidFill>
                  <a:srgbClr val="FFFFCC"/>
                </a:solidFill>
                <a:hlinkClick r:id="rId15" action="ppaction://hlinksldjump"/>
              </a:rPr>
              <a:t> </a:t>
            </a:r>
            <a:r>
              <a:rPr lang="en-US" sz="1000">
                <a:solidFill>
                  <a:srgbClr val="FFFFCC"/>
                </a:solidFill>
                <a:hlinkClick r:id="rId15" action="ppaction://hlinksldjump"/>
              </a:rPr>
              <a:t> </a:t>
            </a:r>
            <a:r>
              <a:rPr lang="ar-SA" sz="1000">
                <a:solidFill>
                  <a:srgbClr val="FFFFCC"/>
                </a:solidFill>
                <a:hlinkClick r:id="rId15" action="ppaction://hlinksldjump"/>
              </a:rPr>
              <a:t>ضمائر الانعكاسية</a:t>
            </a:r>
            <a:endParaRPr lang="ar-SA" sz="1000">
              <a:solidFill>
                <a:srgbClr val="FFFFCC"/>
              </a:solidFill>
            </a:endParaRPr>
          </a:p>
          <a:p>
            <a:pPr lvl="1">
              <a:lnSpc>
                <a:spcPct val="80000"/>
              </a:lnSpc>
            </a:pPr>
            <a:r>
              <a:rPr lang="en-US" sz="1000">
                <a:solidFill>
                  <a:srgbClr val="FFFFCC"/>
                </a:solidFill>
                <a:hlinkClick r:id="rId16" action="ppaction://hlinksldjump"/>
              </a:rPr>
              <a:t>Relative Pronouns   </a:t>
            </a:r>
            <a:r>
              <a:rPr lang="ar-SA" sz="1000">
                <a:solidFill>
                  <a:srgbClr val="FFFFCC"/>
                </a:solidFill>
                <a:hlinkClick r:id="rId16" action="ppaction://hlinksldjump"/>
              </a:rPr>
              <a:t>ضمائر الوصل</a:t>
            </a:r>
            <a:endParaRPr lang="en-US" sz="1000">
              <a:solidFill>
                <a:srgbClr val="FFFFCC"/>
              </a:solidFill>
            </a:endParaRPr>
          </a:p>
          <a:p>
            <a:pPr>
              <a:lnSpc>
                <a:spcPct val="80000"/>
              </a:lnSpc>
            </a:pPr>
            <a:r>
              <a:rPr lang="en-US" sz="1200">
                <a:solidFill>
                  <a:srgbClr val="FFFFCC"/>
                </a:solidFill>
                <a:hlinkClick r:id="rId17" action="ppaction://hlinksldjump"/>
              </a:rPr>
              <a:t>Making Questions </a:t>
            </a:r>
            <a:r>
              <a:rPr lang="ar-SA" sz="1200">
                <a:solidFill>
                  <a:srgbClr val="FFFFCC"/>
                </a:solidFill>
                <a:hlinkClick r:id="rId17" action="ppaction://hlinksldjump"/>
              </a:rPr>
              <a:t> </a:t>
            </a:r>
            <a:r>
              <a:rPr lang="en-US" sz="1200">
                <a:solidFill>
                  <a:srgbClr val="FFFFCC"/>
                </a:solidFill>
                <a:hlinkClick r:id="rId17" action="ppaction://hlinksldjump"/>
              </a:rPr>
              <a:t>  </a:t>
            </a:r>
            <a:r>
              <a:rPr lang="ar-SA" sz="1200">
                <a:solidFill>
                  <a:srgbClr val="FFFFCC"/>
                </a:solidFill>
                <a:hlinkClick r:id="rId17" action="ppaction://hlinksldjump"/>
              </a:rPr>
              <a:t>تكوين الأسئلة</a:t>
            </a:r>
            <a:endParaRPr lang="en-US" sz="1200">
              <a:solidFill>
                <a:srgbClr val="FFFFCC"/>
              </a:solidFill>
            </a:endParaRPr>
          </a:p>
          <a:p>
            <a:pPr>
              <a:lnSpc>
                <a:spcPct val="80000"/>
              </a:lnSpc>
            </a:pPr>
            <a:r>
              <a:rPr lang="ar-SA" sz="1200">
                <a:solidFill>
                  <a:srgbClr val="FFFFCC"/>
                </a:solidFill>
                <a:hlinkClick r:id="rId18" action="ppaction://hlinksldjump"/>
              </a:rPr>
              <a:t>استعمالات</a:t>
            </a:r>
            <a:r>
              <a:rPr lang="en-US" sz="1200">
                <a:solidFill>
                  <a:srgbClr val="FFFFCC"/>
                </a:solidFill>
                <a:hlinkClick r:id="rId18" action="ppaction://hlinksldjump"/>
              </a:rPr>
              <a:t>  How </a:t>
            </a:r>
            <a:endParaRPr lang="en-US" sz="1200">
              <a:solidFill>
                <a:srgbClr val="FFFFCC"/>
              </a:solidFill>
            </a:endParaRPr>
          </a:p>
          <a:p>
            <a:pPr>
              <a:lnSpc>
                <a:spcPct val="80000"/>
              </a:lnSpc>
            </a:pPr>
            <a:r>
              <a:rPr lang="en-US" sz="1200">
                <a:solidFill>
                  <a:srgbClr val="FFFFCC"/>
                </a:solidFill>
                <a:hlinkClick r:id="rId19" action="ppaction://hlinksldjump"/>
              </a:rPr>
              <a:t>some/</a:t>
            </a:r>
            <a:r>
              <a:rPr lang="ar-SA" sz="1200">
                <a:solidFill>
                  <a:srgbClr val="FFFFCC"/>
                </a:solidFill>
                <a:hlinkClick r:id="rId19" action="ppaction://hlinksldjump"/>
              </a:rPr>
              <a:t>بعض</a:t>
            </a:r>
            <a:r>
              <a:rPr lang="en-US" sz="1200">
                <a:solidFill>
                  <a:srgbClr val="FFFFCC"/>
                </a:solidFill>
                <a:hlinkClick r:id="rId19" action="ppaction://hlinksldjump"/>
              </a:rPr>
              <a:t>   any/</a:t>
            </a:r>
            <a:r>
              <a:rPr lang="ar-SA" sz="1200">
                <a:solidFill>
                  <a:srgbClr val="FFFFCC"/>
                </a:solidFill>
                <a:hlinkClick r:id="rId19" action="ppaction://hlinksldjump"/>
              </a:rPr>
              <a:t>أي</a:t>
            </a:r>
            <a:r>
              <a:rPr lang="en-US" sz="1200">
                <a:solidFill>
                  <a:srgbClr val="FFFFCC"/>
                </a:solidFill>
                <a:hlinkClick r:id="rId19" action="ppaction://hlinksldjump"/>
              </a:rPr>
              <a:t> </a:t>
            </a:r>
            <a:endParaRPr lang="en-US" sz="1200">
              <a:solidFill>
                <a:srgbClr val="FFFFCC"/>
              </a:solidFill>
            </a:endParaRPr>
          </a:p>
          <a:p>
            <a:pPr>
              <a:lnSpc>
                <a:spcPct val="80000"/>
              </a:lnSpc>
            </a:pPr>
            <a:r>
              <a:rPr lang="en-US" sz="1200">
                <a:solidFill>
                  <a:srgbClr val="FFFFCC"/>
                </a:solidFill>
                <a:hlinkClick r:id="rId20" action="ppaction://hlinksldjump"/>
              </a:rPr>
              <a:t>Making Negative   </a:t>
            </a:r>
            <a:r>
              <a:rPr lang="ar-SA" sz="1200">
                <a:solidFill>
                  <a:srgbClr val="FFFFCC"/>
                </a:solidFill>
                <a:hlinkClick r:id="rId20" action="ppaction://hlinksldjump"/>
              </a:rPr>
              <a:t>تكوين النفي</a:t>
            </a:r>
            <a:endParaRPr lang="en-US" sz="1200">
              <a:solidFill>
                <a:srgbClr val="FFFFCC"/>
              </a:solidFill>
            </a:endParaRPr>
          </a:p>
          <a:p>
            <a:pPr>
              <a:lnSpc>
                <a:spcPct val="80000"/>
              </a:lnSpc>
            </a:pPr>
            <a:r>
              <a:rPr lang="en-US" sz="1200">
                <a:solidFill>
                  <a:srgbClr val="FFFFCC"/>
                </a:solidFill>
                <a:hlinkClick r:id="rId21" action="ppaction://hlinksldjump"/>
              </a:rPr>
              <a:t>TENSES</a:t>
            </a:r>
            <a:r>
              <a:rPr lang="ar-SA" sz="1200">
                <a:solidFill>
                  <a:srgbClr val="FFFFCC"/>
                </a:solidFill>
                <a:hlinkClick r:id="rId21" action="ppaction://hlinksldjump"/>
              </a:rPr>
              <a:t>    </a:t>
            </a:r>
            <a:r>
              <a:rPr lang="en-US" sz="1200">
                <a:solidFill>
                  <a:srgbClr val="FFFFCC"/>
                </a:solidFill>
                <a:hlinkClick r:id="rId21" action="ppaction://hlinksldjump"/>
              </a:rPr>
              <a:t> </a:t>
            </a:r>
            <a:r>
              <a:rPr lang="ar-SA" sz="1200">
                <a:solidFill>
                  <a:srgbClr val="FFFFCC"/>
                </a:solidFill>
                <a:hlinkClick r:id="rId21" action="ppaction://hlinksldjump"/>
              </a:rPr>
              <a:t>الأزمنة</a:t>
            </a:r>
            <a:r>
              <a:rPr lang="en-US" sz="1200">
                <a:solidFill>
                  <a:srgbClr val="FFFFCC"/>
                </a:solidFill>
                <a:hlinkClick r:id="rId21" action="ppaction://hlinksldjump"/>
              </a:rPr>
              <a:t> </a:t>
            </a:r>
          </a:p>
          <a:p>
            <a:pPr lvl="1">
              <a:lnSpc>
                <a:spcPct val="80000"/>
              </a:lnSpc>
            </a:pPr>
            <a:r>
              <a:rPr lang="en-US" sz="1000">
                <a:solidFill>
                  <a:srgbClr val="FFFFCC"/>
                </a:solidFill>
                <a:hlinkClick r:id="rId21" action="ppaction://hlinksldjump"/>
              </a:rPr>
              <a:t>Present Simple Tense </a:t>
            </a:r>
            <a:r>
              <a:rPr lang="ar-SA" sz="1000">
                <a:solidFill>
                  <a:srgbClr val="FFFFCC"/>
                </a:solidFill>
                <a:hlinkClick r:id="rId21" action="ppaction://hlinksldjump"/>
              </a:rPr>
              <a:t> </a:t>
            </a:r>
            <a:r>
              <a:rPr lang="en-US" sz="1000">
                <a:solidFill>
                  <a:srgbClr val="FFFFCC"/>
                </a:solidFill>
                <a:hlinkClick r:id="rId21" action="ppaction://hlinksldjump"/>
              </a:rPr>
              <a:t> </a:t>
            </a:r>
            <a:r>
              <a:rPr lang="ar-SA" sz="1000">
                <a:solidFill>
                  <a:srgbClr val="FFFFCC"/>
                </a:solidFill>
                <a:hlinkClick r:id="rId21" action="ppaction://hlinksldjump"/>
              </a:rPr>
              <a:t>المضارع البسيط</a:t>
            </a:r>
            <a:r>
              <a:rPr lang="en-US" sz="1000">
                <a:solidFill>
                  <a:srgbClr val="FFFFCC"/>
                </a:solidFill>
                <a:hlinkClick r:id="rId21" action="ppaction://hlinksldjump"/>
              </a:rPr>
              <a:t> </a:t>
            </a:r>
            <a:endParaRPr lang="en-US" sz="1000">
              <a:solidFill>
                <a:srgbClr val="FFFFCC"/>
              </a:solidFill>
            </a:endParaRPr>
          </a:p>
          <a:p>
            <a:pPr lvl="1">
              <a:lnSpc>
                <a:spcPct val="80000"/>
              </a:lnSpc>
            </a:pPr>
            <a:r>
              <a:rPr lang="en-US" sz="1000">
                <a:solidFill>
                  <a:srgbClr val="FFFFCC"/>
                </a:solidFill>
                <a:hlinkClick r:id="rId22" action="ppaction://hlinksldjump"/>
              </a:rPr>
              <a:t>Past Simple Tense </a:t>
            </a:r>
            <a:r>
              <a:rPr lang="ar-SA" sz="1000">
                <a:solidFill>
                  <a:srgbClr val="FFFFCC"/>
                </a:solidFill>
                <a:hlinkClick r:id="rId22" action="ppaction://hlinksldjump"/>
              </a:rPr>
              <a:t>الماضي البسيط   </a:t>
            </a:r>
            <a:r>
              <a:rPr lang="en-US" sz="1000">
                <a:solidFill>
                  <a:srgbClr val="FFFFCC"/>
                </a:solidFill>
                <a:hlinkClick r:id="rId22" action="ppaction://hlinksldjump"/>
              </a:rPr>
              <a:t> </a:t>
            </a:r>
            <a:endParaRPr lang="ar-SA" sz="1000">
              <a:solidFill>
                <a:srgbClr val="FFFFCC"/>
              </a:solidFill>
              <a:hlinkClick r:id="rId22" action="ppaction://hlinksldjump"/>
            </a:endParaRPr>
          </a:p>
          <a:p>
            <a:pPr lvl="1">
              <a:lnSpc>
                <a:spcPct val="80000"/>
              </a:lnSpc>
            </a:pPr>
            <a:r>
              <a:rPr lang="en-US" sz="1000">
                <a:solidFill>
                  <a:srgbClr val="FFFFCC"/>
                </a:solidFill>
                <a:hlinkClick r:id="rId23" action="ppaction://hlinksldjump"/>
              </a:rPr>
              <a:t>Future Simple Tense</a:t>
            </a:r>
            <a:r>
              <a:rPr lang="ar-SA" sz="1000">
                <a:solidFill>
                  <a:srgbClr val="FFFFCC"/>
                </a:solidFill>
                <a:hlinkClick r:id="rId23" action="ppaction://hlinksldjump"/>
              </a:rPr>
              <a:t>   </a:t>
            </a:r>
            <a:r>
              <a:rPr lang="en-US" sz="1000">
                <a:solidFill>
                  <a:srgbClr val="FFFFCC"/>
                </a:solidFill>
                <a:hlinkClick r:id="rId23" action="ppaction://hlinksldjump"/>
              </a:rPr>
              <a:t> </a:t>
            </a:r>
            <a:r>
              <a:rPr lang="ar-SA" sz="1000">
                <a:solidFill>
                  <a:srgbClr val="FFFFCC"/>
                </a:solidFill>
                <a:hlinkClick r:id="rId23" action="ppaction://hlinksldjump"/>
              </a:rPr>
              <a:t>المستقبل البسيط</a:t>
            </a:r>
            <a:endParaRPr lang="ar-SA" sz="1000">
              <a:solidFill>
                <a:srgbClr val="FFFFCC"/>
              </a:solidFill>
            </a:endParaRPr>
          </a:p>
          <a:p>
            <a:pPr lvl="1">
              <a:lnSpc>
                <a:spcPct val="80000"/>
              </a:lnSpc>
            </a:pPr>
            <a:r>
              <a:rPr lang="en-US" sz="1000">
                <a:solidFill>
                  <a:srgbClr val="FFFFCC"/>
                </a:solidFill>
                <a:hlinkClick r:id="rId24" action="ppaction://hlinksldjump"/>
              </a:rPr>
              <a:t>Present Continuous Tense</a:t>
            </a:r>
            <a:r>
              <a:rPr lang="ar-SA" sz="1000">
                <a:solidFill>
                  <a:srgbClr val="FFFFCC"/>
                </a:solidFill>
                <a:hlinkClick r:id="rId24" action="ppaction://hlinksldjump"/>
              </a:rPr>
              <a:t>   </a:t>
            </a:r>
            <a:r>
              <a:rPr lang="en-US" sz="1000">
                <a:solidFill>
                  <a:srgbClr val="FFFFCC"/>
                </a:solidFill>
                <a:hlinkClick r:id="rId24" action="ppaction://hlinksldjump"/>
              </a:rPr>
              <a:t> </a:t>
            </a:r>
            <a:r>
              <a:rPr lang="ar-SA" sz="1000">
                <a:solidFill>
                  <a:srgbClr val="FFFFCC"/>
                </a:solidFill>
                <a:hlinkClick r:id="rId24" action="ppaction://hlinksldjump"/>
              </a:rPr>
              <a:t>المضارع المستمر</a:t>
            </a:r>
            <a:endParaRPr lang="ar-SA" sz="1000">
              <a:solidFill>
                <a:srgbClr val="FFFFCC"/>
              </a:solidFill>
            </a:endParaRPr>
          </a:p>
          <a:p>
            <a:pPr lvl="1">
              <a:lnSpc>
                <a:spcPct val="80000"/>
              </a:lnSpc>
            </a:pPr>
            <a:endParaRPr lang="en-US" sz="1000">
              <a:solidFill>
                <a:srgbClr val="FFFFCC"/>
              </a:solidFill>
            </a:endParaRPr>
          </a:p>
        </p:txBody>
      </p:sp>
      <p:sp>
        <p:nvSpPr>
          <p:cNvPr id="93192" name="Rectangle 8"/>
          <p:cNvSpPr>
            <a:spLocks noGrp="1" noChangeArrowheads="1"/>
          </p:cNvSpPr>
          <p:nvPr>
            <p:ph sz="half" idx="2"/>
          </p:nvPr>
        </p:nvSpPr>
        <p:spPr>
          <a:xfrm>
            <a:off x="4876800" y="1905000"/>
            <a:ext cx="3962400" cy="4495800"/>
          </a:xfrm>
        </p:spPr>
        <p:txBody>
          <a:bodyPr>
            <a:normAutofit lnSpcReduction="10000"/>
          </a:bodyPr>
          <a:lstStyle/>
          <a:p>
            <a:pPr lvl="1"/>
            <a:r>
              <a:rPr lang="en-US" sz="1000">
                <a:solidFill>
                  <a:srgbClr val="FFFFCC"/>
                </a:solidFill>
                <a:hlinkClick r:id="rId25" action="ppaction://hlinksldjump"/>
              </a:rPr>
              <a:t>Past Continuous Tense </a:t>
            </a:r>
            <a:r>
              <a:rPr lang="ar-SA" sz="1000">
                <a:solidFill>
                  <a:srgbClr val="FFFFCC"/>
                </a:solidFill>
                <a:hlinkClick r:id="rId25" action="ppaction://hlinksldjump"/>
              </a:rPr>
              <a:t>  </a:t>
            </a:r>
            <a:r>
              <a:rPr lang="en-US" sz="1000">
                <a:solidFill>
                  <a:srgbClr val="FFFFCC"/>
                </a:solidFill>
                <a:hlinkClick r:id="rId25" action="ppaction://hlinksldjump"/>
              </a:rPr>
              <a:t> </a:t>
            </a:r>
            <a:r>
              <a:rPr lang="ar-SA" sz="1000">
                <a:solidFill>
                  <a:srgbClr val="FFFFCC"/>
                </a:solidFill>
                <a:hlinkClick r:id="rId25" action="ppaction://hlinksldjump"/>
              </a:rPr>
              <a:t>الماضي المستمر</a:t>
            </a:r>
            <a:endParaRPr lang="en-US" sz="1000">
              <a:solidFill>
                <a:srgbClr val="FFFFCC"/>
              </a:solidFill>
            </a:endParaRPr>
          </a:p>
          <a:p>
            <a:pPr lvl="1"/>
            <a:r>
              <a:rPr lang="en-US" sz="1000">
                <a:solidFill>
                  <a:srgbClr val="FFFFCC"/>
                </a:solidFill>
                <a:hlinkClick r:id="rId26" action="ppaction://hlinksldjump"/>
              </a:rPr>
              <a:t>Future Continuous Tense </a:t>
            </a:r>
            <a:r>
              <a:rPr lang="ar-SA" sz="1000">
                <a:solidFill>
                  <a:srgbClr val="FFFFCC"/>
                </a:solidFill>
                <a:hlinkClick r:id="rId26" action="ppaction://hlinksldjump"/>
              </a:rPr>
              <a:t>  </a:t>
            </a:r>
            <a:r>
              <a:rPr lang="en-US" sz="1000">
                <a:solidFill>
                  <a:srgbClr val="FFFFCC"/>
                </a:solidFill>
                <a:hlinkClick r:id="rId26" action="ppaction://hlinksldjump"/>
              </a:rPr>
              <a:t> </a:t>
            </a:r>
            <a:r>
              <a:rPr lang="ar-SA" sz="1000">
                <a:solidFill>
                  <a:srgbClr val="FFFFCC"/>
                </a:solidFill>
                <a:hlinkClick r:id="rId26" action="ppaction://hlinksldjump"/>
              </a:rPr>
              <a:t>المستقبل المستمر</a:t>
            </a:r>
            <a:endParaRPr lang="en-US" sz="1000">
              <a:solidFill>
                <a:srgbClr val="FFFFCC"/>
              </a:solidFill>
            </a:endParaRPr>
          </a:p>
          <a:p>
            <a:pPr lvl="1"/>
            <a:r>
              <a:rPr lang="en-US" sz="1000">
                <a:solidFill>
                  <a:srgbClr val="FFFFCC"/>
                </a:solidFill>
                <a:hlinkClick r:id="rId27" action="ppaction://hlinksldjump"/>
              </a:rPr>
              <a:t>Present Perfect Tense</a:t>
            </a:r>
            <a:r>
              <a:rPr lang="ar-SA" sz="1000">
                <a:solidFill>
                  <a:srgbClr val="FFFFCC"/>
                </a:solidFill>
                <a:hlinkClick r:id="rId27" action="ppaction://hlinksldjump"/>
              </a:rPr>
              <a:t>  </a:t>
            </a:r>
            <a:r>
              <a:rPr lang="en-US" sz="1000">
                <a:solidFill>
                  <a:srgbClr val="FFFFCC"/>
                </a:solidFill>
                <a:hlinkClick r:id="rId27" action="ppaction://hlinksldjump"/>
              </a:rPr>
              <a:t>  </a:t>
            </a:r>
            <a:r>
              <a:rPr lang="ar-SA" sz="1000">
                <a:solidFill>
                  <a:srgbClr val="FFFFCC"/>
                </a:solidFill>
                <a:hlinkClick r:id="rId27" action="ppaction://hlinksldjump"/>
              </a:rPr>
              <a:t>المضارع التام</a:t>
            </a:r>
            <a:endParaRPr lang="en-US" sz="1000">
              <a:solidFill>
                <a:srgbClr val="FFFFCC"/>
              </a:solidFill>
            </a:endParaRPr>
          </a:p>
          <a:p>
            <a:pPr lvl="1"/>
            <a:r>
              <a:rPr lang="en-US" sz="1000">
                <a:solidFill>
                  <a:srgbClr val="FFFFCC"/>
                </a:solidFill>
                <a:hlinkClick r:id="rId28" action="ppaction://hlinksldjump"/>
              </a:rPr>
              <a:t>Past Perfect Tense </a:t>
            </a:r>
            <a:r>
              <a:rPr lang="ar-SA" sz="1000">
                <a:solidFill>
                  <a:srgbClr val="FFFFCC"/>
                </a:solidFill>
                <a:hlinkClick r:id="rId28" action="ppaction://hlinksldjump"/>
              </a:rPr>
              <a:t>  </a:t>
            </a:r>
            <a:r>
              <a:rPr lang="en-US" sz="1000">
                <a:solidFill>
                  <a:srgbClr val="FFFFCC"/>
                </a:solidFill>
                <a:hlinkClick r:id="rId28" action="ppaction://hlinksldjump"/>
              </a:rPr>
              <a:t> </a:t>
            </a:r>
            <a:r>
              <a:rPr lang="ar-SA" sz="1000">
                <a:solidFill>
                  <a:srgbClr val="FFFFCC"/>
                </a:solidFill>
                <a:hlinkClick r:id="rId28" action="ppaction://hlinksldjump"/>
              </a:rPr>
              <a:t>الماضي التام</a:t>
            </a:r>
            <a:endParaRPr lang="en-US" sz="1000">
              <a:solidFill>
                <a:srgbClr val="FFFFCC"/>
              </a:solidFill>
            </a:endParaRPr>
          </a:p>
          <a:p>
            <a:pPr lvl="1"/>
            <a:r>
              <a:rPr lang="en-US" sz="1000">
                <a:solidFill>
                  <a:srgbClr val="FFFFCC"/>
                </a:solidFill>
                <a:hlinkClick r:id="rId29" action="ppaction://hlinksldjump"/>
              </a:rPr>
              <a:t>Future Perfect Tense </a:t>
            </a:r>
            <a:r>
              <a:rPr lang="ar-SA" sz="1000">
                <a:solidFill>
                  <a:srgbClr val="FFFFCC"/>
                </a:solidFill>
                <a:hlinkClick r:id="rId29" action="ppaction://hlinksldjump"/>
              </a:rPr>
              <a:t>  </a:t>
            </a:r>
            <a:r>
              <a:rPr lang="en-US" sz="1000">
                <a:solidFill>
                  <a:srgbClr val="FFFFCC"/>
                </a:solidFill>
                <a:hlinkClick r:id="rId29" action="ppaction://hlinksldjump"/>
              </a:rPr>
              <a:t> </a:t>
            </a:r>
            <a:r>
              <a:rPr lang="ar-SA" sz="1000">
                <a:solidFill>
                  <a:srgbClr val="FFFFCC"/>
                </a:solidFill>
                <a:hlinkClick r:id="rId29" action="ppaction://hlinksldjump"/>
              </a:rPr>
              <a:t>المستقبل التام</a:t>
            </a:r>
            <a:endParaRPr lang="en-US" sz="1000">
              <a:solidFill>
                <a:srgbClr val="FFFFCC"/>
              </a:solidFill>
            </a:endParaRPr>
          </a:p>
          <a:p>
            <a:pPr lvl="1"/>
            <a:r>
              <a:rPr lang="en-US" sz="1000">
                <a:solidFill>
                  <a:srgbClr val="FFFFCC"/>
                </a:solidFill>
                <a:hlinkClick r:id="rId30" action="ppaction://hlinksldjump"/>
              </a:rPr>
              <a:t>Present Perfect Continuous</a:t>
            </a:r>
            <a:r>
              <a:rPr lang="ar-SA" sz="1000">
                <a:solidFill>
                  <a:srgbClr val="FFFFCC"/>
                </a:solidFill>
                <a:cs typeface="Arial" pitchFamily="34" charset="0"/>
                <a:hlinkClick r:id="rId30" action="ppaction://hlinksldjump"/>
              </a:rPr>
              <a:t>  </a:t>
            </a:r>
            <a:r>
              <a:rPr lang="en-US" sz="1000">
                <a:solidFill>
                  <a:srgbClr val="FFFFCC"/>
                </a:solidFill>
                <a:hlinkClick r:id="rId30" action="ppaction://hlinksldjump"/>
              </a:rPr>
              <a:t> </a:t>
            </a:r>
            <a:r>
              <a:rPr lang="ar-SA" sz="1000">
                <a:solidFill>
                  <a:srgbClr val="FFFFCC"/>
                </a:solidFill>
                <a:hlinkClick r:id="rId30" action="ppaction://hlinksldjump"/>
              </a:rPr>
              <a:t>المضارع التام المستمر</a:t>
            </a:r>
            <a:endParaRPr lang="en-US" sz="1000">
              <a:solidFill>
                <a:srgbClr val="FFFFCC"/>
              </a:solidFill>
            </a:endParaRPr>
          </a:p>
          <a:p>
            <a:r>
              <a:rPr lang="en-US" sz="1200">
                <a:solidFill>
                  <a:srgbClr val="FFFFCC"/>
                </a:solidFill>
                <a:hlinkClick r:id="rId31" action="ppaction://hlinksldjump"/>
              </a:rPr>
              <a:t>Imperatives</a:t>
            </a:r>
            <a:r>
              <a:rPr lang="ar-SA" sz="1200">
                <a:solidFill>
                  <a:srgbClr val="FFFFCC"/>
                </a:solidFill>
                <a:hlinkClick r:id="rId31" action="ppaction://hlinksldjump"/>
              </a:rPr>
              <a:t>   </a:t>
            </a:r>
            <a:r>
              <a:rPr lang="en-US" sz="1200">
                <a:solidFill>
                  <a:srgbClr val="FFFFCC"/>
                </a:solidFill>
                <a:hlinkClick r:id="rId31" action="ppaction://hlinksldjump"/>
              </a:rPr>
              <a:t> </a:t>
            </a:r>
            <a:r>
              <a:rPr lang="ar-SA" sz="1200">
                <a:solidFill>
                  <a:srgbClr val="FFFFCC"/>
                </a:solidFill>
                <a:hlinkClick r:id="rId31" action="ppaction://hlinksldjump"/>
              </a:rPr>
              <a:t>صيغة الأمر</a:t>
            </a:r>
            <a:r>
              <a:rPr lang="en-US" sz="1200">
                <a:solidFill>
                  <a:srgbClr val="FFFFCC"/>
                </a:solidFill>
                <a:hlinkClick r:id="rId31" action="ppaction://hlinksldjump"/>
              </a:rPr>
              <a:t>   </a:t>
            </a:r>
            <a:endParaRPr lang="en-US" sz="1200">
              <a:solidFill>
                <a:srgbClr val="FFFFCC"/>
              </a:solidFill>
            </a:endParaRPr>
          </a:p>
          <a:p>
            <a:r>
              <a:rPr lang="en-US" sz="1200">
                <a:solidFill>
                  <a:srgbClr val="FFFFCC"/>
                </a:solidFill>
                <a:hlinkClick r:id="rId32" action="ppaction://hlinksldjump"/>
              </a:rPr>
              <a:t>Modals</a:t>
            </a:r>
            <a:r>
              <a:rPr lang="ar-SA" sz="1200">
                <a:solidFill>
                  <a:srgbClr val="FFFFCC"/>
                </a:solidFill>
                <a:hlinkClick r:id="rId32" action="ppaction://hlinksldjump"/>
              </a:rPr>
              <a:t>   </a:t>
            </a:r>
            <a:r>
              <a:rPr lang="en-US" sz="1200">
                <a:solidFill>
                  <a:srgbClr val="FFFFCC"/>
                </a:solidFill>
                <a:hlinkClick r:id="rId32" action="ppaction://hlinksldjump"/>
              </a:rPr>
              <a:t> </a:t>
            </a:r>
            <a:r>
              <a:rPr lang="ar-SA" sz="1200">
                <a:solidFill>
                  <a:srgbClr val="FFFFCC"/>
                </a:solidFill>
                <a:hlinkClick r:id="rId32" action="ppaction://hlinksldjump"/>
              </a:rPr>
              <a:t>الأفعال الناقصة</a:t>
            </a:r>
            <a:r>
              <a:rPr lang="en-US" sz="1200">
                <a:solidFill>
                  <a:srgbClr val="FFFFCC"/>
                </a:solidFill>
                <a:hlinkClick r:id="rId32" action="ppaction://hlinksldjump"/>
              </a:rPr>
              <a:t>   </a:t>
            </a:r>
            <a:endParaRPr lang="en-US" sz="1200">
              <a:solidFill>
                <a:srgbClr val="FFFFCC"/>
              </a:solidFill>
            </a:endParaRPr>
          </a:p>
          <a:p>
            <a:r>
              <a:rPr lang="en-US" sz="1200">
                <a:solidFill>
                  <a:srgbClr val="FFFFCC"/>
                </a:solidFill>
                <a:hlinkClick r:id="rId33" action="ppaction://hlinksldjump"/>
              </a:rPr>
              <a:t>Comparing Adjectives </a:t>
            </a:r>
            <a:r>
              <a:rPr lang="ar-SA" sz="1200">
                <a:solidFill>
                  <a:srgbClr val="FFFFCC"/>
                </a:solidFill>
                <a:hlinkClick r:id="rId33" action="ppaction://hlinksldjump"/>
              </a:rPr>
              <a:t> </a:t>
            </a:r>
            <a:r>
              <a:rPr lang="en-US" sz="1200">
                <a:solidFill>
                  <a:srgbClr val="FFFFCC"/>
                </a:solidFill>
                <a:hlinkClick r:id="rId33" action="ppaction://hlinksldjump"/>
              </a:rPr>
              <a:t> </a:t>
            </a:r>
            <a:r>
              <a:rPr lang="ar-SA" sz="1200">
                <a:solidFill>
                  <a:srgbClr val="FFFFCC"/>
                </a:solidFill>
                <a:hlinkClick r:id="rId33" action="ppaction://hlinksldjump"/>
              </a:rPr>
              <a:t>مقارنة الصفات</a:t>
            </a:r>
            <a:r>
              <a:rPr lang="en-US" sz="1200">
                <a:solidFill>
                  <a:srgbClr val="FFFFCC"/>
                </a:solidFill>
                <a:hlinkClick r:id="rId33" action="ppaction://hlinksldjump"/>
              </a:rPr>
              <a:t>   </a:t>
            </a:r>
            <a:endParaRPr lang="ar-SA" sz="1200">
              <a:solidFill>
                <a:srgbClr val="FFFFCC"/>
              </a:solidFill>
              <a:hlinkClick r:id="rId34" action="ppaction://hlinksldjump"/>
            </a:endParaRPr>
          </a:p>
          <a:p>
            <a:r>
              <a:rPr lang="en-US" sz="1200">
                <a:solidFill>
                  <a:srgbClr val="FFFFCC"/>
                </a:solidFill>
                <a:hlinkClick r:id="rId35" action="ppaction://hlinksldjump"/>
              </a:rPr>
              <a:t>Adverbs</a:t>
            </a:r>
            <a:r>
              <a:rPr lang="ar-SA" sz="1200">
                <a:solidFill>
                  <a:srgbClr val="FFFFCC"/>
                </a:solidFill>
                <a:hlinkClick r:id="rId35" action="ppaction://hlinksldjump"/>
              </a:rPr>
              <a:t>الظروف الأحوال</a:t>
            </a:r>
            <a:r>
              <a:rPr lang="ar-SA" sz="1200">
                <a:solidFill>
                  <a:srgbClr val="FFFFCC"/>
                </a:solidFill>
              </a:rPr>
              <a:t>  </a:t>
            </a:r>
          </a:p>
          <a:p>
            <a:r>
              <a:rPr lang="en-US" sz="1200">
                <a:solidFill>
                  <a:srgbClr val="FFFFCC"/>
                </a:solidFill>
                <a:hlinkClick r:id="rId36" action="ppaction://hlinksldjump"/>
              </a:rPr>
              <a:t>Active &amp; Passive  </a:t>
            </a:r>
            <a:r>
              <a:rPr lang="ar-SA" sz="1200">
                <a:solidFill>
                  <a:srgbClr val="FFFFCC"/>
                </a:solidFill>
                <a:hlinkClick r:id="rId36" action="ppaction://hlinksldjump"/>
              </a:rPr>
              <a:t>المبني للمعلوم و المبني للمجهول</a:t>
            </a:r>
            <a:endParaRPr lang="ar-SA" sz="1200">
              <a:solidFill>
                <a:srgbClr val="FFFFCC"/>
              </a:solidFill>
            </a:endParaRPr>
          </a:p>
          <a:p>
            <a:r>
              <a:rPr lang="en-US" sz="1200">
                <a:solidFill>
                  <a:srgbClr val="FFFFCC"/>
                </a:solidFill>
                <a:hlinkClick r:id="rId37" action="ppaction://hlinksldjump"/>
              </a:rPr>
              <a:t>Transitive &amp; Intransitive Verbs  </a:t>
            </a:r>
            <a:r>
              <a:rPr lang="ar-SA" sz="1200">
                <a:solidFill>
                  <a:srgbClr val="FFFFCC"/>
                </a:solidFill>
                <a:hlinkClick r:id="rId37" action="ppaction://hlinksldjump"/>
              </a:rPr>
              <a:t>الأفعال اللازمة و الأفعال المتعدية</a:t>
            </a:r>
            <a:r>
              <a:rPr lang="en-US" sz="1200">
                <a:solidFill>
                  <a:srgbClr val="FFFFCC"/>
                </a:solidFill>
                <a:hlinkClick r:id="rId37" action="ppaction://hlinksldjump"/>
              </a:rPr>
              <a:t>...</a:t>
            </a:r>
            <a:r>
              <a:rPr lang="en-US" sz="1200">
                <a:solidFill>
                  <a:srgbClr val="FFFFCC"/>
                </a:solidFill>
              </a:rPr>
              <a:t> </a:t>
            </a:r>
            <a:endParaRPr lang="ar-SA" sz="1200">
              <a:solidFill>
                <a:srgbClr val="FFFFCC"/>
              </a:solidFill>
            </a:endParaRPr>
          </a:p>
          <a:p>
            <a:r>
              <a:rPr lang="en-US" sz="1200">
                <a:solidFill>
                  <a:srgbClr val="FFFFCC"/>
                </a:solidFill>
                <a:hlinkClick r:id="rId38" action="ppaction://hlinksldjump"/>
              </a:rPr>
              <a:t>Prepositions  </a:t>
            </a:r>
            <a:r>
              <a:rPr lang="ar-SA" sz="1200">
                <a:solidFill>
                  <a:srgbClr val="FFFFCC"/>
                </a:solidFill>
                <a:hlinkClick r:id="rId38" action="ppaction://hlinksldjump"/>
              </a:rPr>
              <a:t>حروف الجر</a:t>
            </a:r>
            <a:endParaRPr lang="ar-SA" sz="1200">
              <a:solidFill>
                <a:srgbClr val="FFFFCC"/>
              </a:solidFill>
            </a:endParaRPr>
          </a:p>
          <a:p>
            <a:r>
              <a:rPr lang="en-US" sz="1200">
                <a:solidFill>
                  <a:srgbClr val="FFFFCC"/>
                </a:solidFill>
                <a:hlinkClick r:id="rId39" action="ppaction://hlinksldjump"/>
              </a:rPr>
              <a:t>Question-Tags  </a:t>
            </a:r>
            <a:r>
              <a:rPr lang="ar-SA" sz="1200">
                <a:solidFill>
                  <a:srgbClr val="FFFFCC"/>
                </a:solidFill>
                <a:hlinkClick r:id="rId39" action="ppaction://hlinksldjump"/>
              </a:rPr>
              <a:t>الأسئلة المذيلة</a:t>
            </a:r>
            <a:endParaRPr lang="ar-SA" sz="1200">
              <a:solidFill>
                <a:srgbClr val="FFFFCC"/>
              </a:solidFill>
            </a:endParaRPr>
          </a:p>
          <a:p>
            <a:r>
              <a:rPr lang="en-US" sz="1200">
                <a:solidFill>
                  <a:srgbClr val="FFFFCC"/>
                </a:solidFill>
                <a:hlinkClick r:id="rId40" action="ppaction://hlinksldjump"/>
              </a:rPr>
              <a:t>Conditional “if” ”</a:t>
            </a:r>
            <a:r>
              <a:rPr lang="ar-SA" sz="1200">
                <a:solidFill>
                  <a:srgbClr val="FFFFCC"/>
                </a:solidFill>
                <a:hlinkClick r:id="rId40" action="ppaction://hlinksldjump"/>
              </a:rPr>
              <a:t>لو“ الشرطية</a:t>
            </a:r>
            <a:endParaRPr lang="ar-SA" sz="1200">
              <a:solidFill>
                <a:srgbClr val="FFFFCC"/>
              </a:solidFill>
            </a:endParaRPr>
          </a:p>
          <a:p>
            <a:r>
              <a:rPr lang="en-US" sz="1200">
                <a:solidFill>
                  <a:srgbClr val="FFFFCC"/>
                </a:solidFill>
                <a:hlinkClick r:id="rId41" action="ppaction://hlinksldjump"/>
              </a:rPr>
              <a:t>Reported Speech </a:t>
            </a:r>
            <a:r>
              <a:rPr lang="ar-SA" sz="1200">
                <a:solidFill>
                  <a:srgbClr val="FFFFCC"/>
                </a:solidFill>
                <a:hlinkClick r:id="rId41" action="ppaction://hlinksldjump"/>
              </a:rPr>
              <a:t>الكلام المنقول</a:t>
            </a:r>
            <a:endParaRPr lang="ar-SA" sz="1200">
              <a:solidFill>
                <a:srgbClr val="FFFFCC"/>
              </a:solidFill>
            </a:endParaRPr>
          </a:p>
          <a:p>
            <a:r>
              <a:rPr lang="en-US" sz="1200">
                <a:solidFill>
                  <a:srgbClr val="FFFFCC"/>
                </a:solidFill>
                <a:hlinkClick r:id="rId42" action="ppaction://hlinksldjump"/>
              </a:rPr>
              <a:t>Countries and Nationalities </a:t>
            </a:r>
            <a:r>
              <a:rPr lang="ar-SA" sz="1200">
                <a:solidFill>
                  <a:srgbClr val="FFFFCC"/>
                </a:solidFill>
                <a:hlinkClick r:id="rId42" action="ppaction://hlinksldjump"/>
              </a:rPr>
              <a:t>البلدان و الجنسيات</a:t>
            </a:r>
            <a:r>
              <a:rPr lang="en-US" sz="1200">
                <a:solidFill>
                  <a:srgbClr val="FFFFCC"/>
                </a:solidFill>
              </a:rPr>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algn="ctr"/>
            <a:r>
              <a:rPr lang="en-US" sz="2400">
                <a:solidFill>
                  <a:srgbClr val="FFFF00"/>
                </a:solidFill>
              </a:rPr>
              <a:t>Negative Sentences with verb to HAVE </a:t>
            </a:r>
            <a:r>
              <a:rPr lang="ar-SA" sz="2400">
                <a:solidFill>
                  <a:srgbClr val="FFFF00"/>
                </a:solidFill>
              </a:rPr>
              <a:t/>
            </a:r>
            <a:br>
              <a:rPr lang="ar-SA" sz="2400">
                <a:solidFill>
                  <a:srgbClr val="FFFF00"/>
                </a:solidFill>
              </a:rPr>
            </a:br>
            <a:r>
              <a:rPr lang="en-US" sz="2400">
                <a:solidFill>
                  <a:srgbClr val="FFFF00"/>
                </a:solidFill>
              </a:rPr>
              <a:t>as a main verb </a:t>
            </a:r>
            <a:r>
              <a:rPr lang="ar-SA" sz="2400">
                <a:solidFill>
                  <a:srgbClr val="FFFF00"/>
                </a:solidFill>
              </a:rPr>
              <a:t/>
            </a:r>
            <a:br>
              <a:rPr lang="ar-SA" sz="2400">
                <a:solidFill>
                  <a:srgbClr val="FFFF00"/>
                </a:solidFill>
              </a:rPr>
            </a:br>
            <a:r>
              <a:rPr lang="ar-SA" sz="2400">
                <a:solidFill>
                  <a:srgbClr val="FFFF00"/>
                </a:solidFill>
              </a:rPr>
              <a:t>  الجمل المنفية مع فعل ”يملك“ كفعل رئيسي</a:t>
            </a:r>
            <a:endParaRPr lang="en-US" sz="2400">
              <a:solidFill>
                <a:srgbClr val="FFFF00"/>
              </a:solidFill>
            </a:endParaRPr>
          </a:p>
        </p:txBody>
      </p:sp>
      <p:graphicFrame>
        <p:nvGraphicFramePr>
          <p:cNvPr id="50233" name="Group 57"/>
          <p:cNvGraphicFramePr>
            <a:graphicFrameLocks noGrp="1"/>
          </p:cNvGraphicFramePr>
          <p:nvPr>
            <p:ph type="tbl" idx="1"/>
          </p:nvPr>
        </p:nvGraphicFramePr>
        <p:xfrm>
          <a:off x="1066800" y="2362200"/>
          <a:ext cx="7543800" cy="2895600"/>
        </p:xfrm>
        <a:graphic>
          <a:graphicData uri="http://schemas.openxmlformats.org/drawingml/2006/table">
            <a:tbl>
              <a:tblPr/>
              <a:tblGrid>
                <a:gridCol w="1508125"/>
                <a:gridCol w="1509713"/>
                <a:gridCol w="1508125"/>
                <a:gridCol w="1509712"/>
                <a:gridCol w="1508125"/>
              </a:tblGrid>
              <a:tr h="10287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Subject</a:t>
                      </a:r>
                      <a:endParaRPr kumimoji="0" lang="ar-SA"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فاعل</a:t>
                      </a:r>
                      <a:endParaRPr kumimoji="0" lang="en-US"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 do/does/did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 not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 have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 Complement</a:t>
                      </a:r>
                      <a:endParaRPr kumimoji="0" lang="ar-SA"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تكملة</a:t>
                      </a:r>
                      <a:endParaRPr kumimoji="0" lang="en-US"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have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 car.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9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does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have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 new watch.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9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did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have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breakfast this morning.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50234" name="Group 58"/>
          <p:cNvGrpSpPr>
            <a:grpSpLocks/>
          </p:cNvGrpSpPr>
          <p:nvPr/>
        </p:nvGrpSpPr>
        <p:grpSpPr bwMode="auto">
          <a:xfrm>
            <a:off x="3657600" y="6248400"/>
            <a:ext cx="2514600" cy="381000"/>
            <a:chOff x="2304" y="3936"/>
            <a:chExt cx="1584" cy="240"/>
          </a:xfrm>
        </p:grpSpPr>
        <p:sp>
          <p:nvSpPr>
            <p:cNvPr id="50235" name="AutoShape 59">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50236" name="AutoShape 60">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50237" name="AutoShape 61">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50238" name="AutoShape 62">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algn="ctr"/>
            <a:r>
              <a:rPr lang="en-US" sz="2400">
                <a:solidFill>
                  <a:srgbClr val="FFFF00"/>
                </a:solidFill>
              </a:rPr>
              <a:t>Making Questions with the verb to HAVE as a main verb </a:t>
            </a:r>
            <a:r>
              <a:rPr lang="ar-SA" sz="2400">
                <a:solidFill>
                  <a:srgbClr val="FFFF00"/>
                </a:solidFill>
              </a:rPr>
              <a:t/>
            </a:r>
            <a:br>
              <a:rPr lang="ar-SA" sz="2400">
                <a:solidFill>
                  <a:srgbClr val="FFFF00"/>
                </a:solidFill>
              </a:rPr>
            </a:br>
            <a:r>
              <a:rPr lang="ar-SA" sz="2400">
                <a:solidFill>
                  <a:srgbClr val="FFFF00"/>
                </a:solidFill>
              </a:rPr>
              <a:t> تكوين السؤال مع فعل ”يملك“ كفعل رئيسي</a:t>
            </a:r>
            <a:r>
              <a:rPr lang="ar-SA" sz="3600">
                <a:solidFill>
                  <a:srgbClr val="FFFF00"/>
                </a:solidFill>
              </a:rPr>
              <a:t> </a:t>
            </a:r>
            <a:endParaRPr lang="en-US" sz="3600">
              <a:solidFill>
                <a:srgbClr val="FFFF00"/>
              </a:solidFill>
            </a:endParaRPr>
          </a:p>
        </p:txBody>
      </p:sp>
      <p:graphicFrame>
        <p:nvGraphicFramePr>
          <p:cNvPr id="52323" name="Group 99"/>
          <p:cNvGraphicFramePr>
            <a:graphicFrameLocks noGrp="1"/>
          </p:cNvGraphicFramePr>
          <p:nvPr>
            <p:ph sz="quarter" idx="2"/>
          </p:nvPr>
        </p:nvGraphicFramePr>
        <p:xfrm>
          <a:off x="914400" y="2057400"/>
          <a:ext cx="7924800" cy="4153472"/>
        </p:xfrm>
        <a:graphic>
          <a:graphicData uri="http://schemas.openxmlformats.org/drawingml/2006/table">
            <a:tbl>
              <a:tblPr/>
              <a:tblGrid>
                <a:gridCol w="1219200"/>
                <a:gridCol w="1143000"/>
                <a:gridCol w="914400"/>
                <a:gridCol w="1371600"/>
                <a:gridCol w="1752600"/>
                <a:gridCol w="1524000"/>
              </a:tblGrid>
              <a:tr h="228600">
                <a:tc rowSpan="2" gridSpan="4">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“Yes” or “No” questions</a:t>
                      </a:r>
                      <a:endParaRPr kumimoji="0" lang="ar-SA"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أسئلة إجابتها بـ نعم و لا</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pPr rtl="1"/>
                      <a:endParaRPr lang="ar-SA"/>
                    </a:p>
                  </a:txBody>
                  <a:tcPr/>
                </a:tc>
                <a:tc rowSpan="2" hMerge="1">
                  <a:txBody>
                    <a:bodyPr/>
                    <a:lstStyle/>
                    <a:p>
                      <a:pPr rtl="1"/>
                      <a:endParaRPr lang="ar-SA"/>
                    </a:p>
                  </a:txBody>
                  <a:tcPr/>
                </a:tc>
                <a:tc rowSpan="2" hMerge="1">
                  <a:txBody>
                    <a:bodyPr/>
                    <a:lstStyle/>
                    <a:p>
                      <a:pPr rtl="1"/>
                      <a:endParaRPr lang="ar-SA"/>
                    </a:p>
                  </a:txBody>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Short Answers</a:t>
                      </a:r>
                      <a:endParaRPr kumimoji="0" lang="ar-SA"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إجابات مختصرة</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SA"/>
                    </a:p>
                  </a:txBody>
                  <a:tcPr/>
                </a:tc>
              </a:tr>
              <a:tr h="641350">
                <a:tc gridSpan="4" vMerge="1">
                  <a:txBody>
                    <a:bodyPr/>
                    <a:lstStyle/>
                    <a:p>
                      <a:pPr rtl="1"/>
                      <a:endParaRPr lang="ar-SA"/>
                    </a:p>
                  </a:txBody>
                  <a:tcPr/>
                </a:tc>
                <a:tc hMerge="1" vMerge="1">
                  <a:txBody>
                    <a:bodyPr/>
                    <a:lstStyle/>
                    <a:p>
                      <a:pPr rtl="1"/>
                      <a:endParaRPr lang="ar-SA"/>
                    </a:p>
                  </a:txBody>
                  <a:tcPr/>
                </a:tc>
                <a:tc hMerge="1" vMerge="1">
                  <a:txBody>
                    <a:bodyPr/>
                    <a:lstStyle/>
                    <a:p>
                      <a:pPr rtl="1"/>
                      <a:endParaRPr lang="ar-SA"/>
                    </a:p>
                  </a:txBody>
                  <a:tcPr/>
                </a:tc>
                <a:tc hMerge="1" vMerge="1">
                  <a:txBody>
                    <a:bodyPr/>
                    <a:lstStyle/>
                    <a:p>
                      <a:pPr rtl="1"/>
                      <a:endParaRPr lang="ar-SA"/>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Affirmative</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إثبات</a:t>
                      </a:r>
                      <a:endParaRPr kumimoji="0" lang="en-US" sz="14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Negative</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نفي</a:t>
                      </a:r>
                      <a:endParaRPr kumimoji="0" lang="en-US" sz="14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540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Do/Does/Did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+Subject </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فاعل</a:t>
                      </a: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+have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Complement</a:t>
                      </a:r>
                      <a:endPar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تكملة</a:t>
                      </a: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Yes + Subject + do/does/did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 + Subject + do/does/did</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+not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r>
              <a:tr h="65563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have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 car?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Yes, I do.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 I do not.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540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Does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have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 new watch?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Yes, he does.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 he does not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540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Did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have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Breakfast this morning?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Yes, they did.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 they did not.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52324" name="Group 100"/>
          <p:cNvGrpSpPr>
            <a:grpSpLocks/>
          </p:cNvGrpSpPr>
          <p:nvPr/>
        </p:nvGrpSpPr>
        <p:grpSpPr bwMode="auto">
          <a:xfrm>
            <a:off x="3657600" y="6248400"/>
            <a:ext cx="2514600" cy="381000"/>
            <a:chOff x="2304" y="3936"/>
            <a:chExt cx="1584" cy="240"/>
          </a:xfrm>
        </p:grpSpPr>
        <p:sp>
          <p:nvSpPr>
            <p:cNvPr id="52325" name="AutoShape 101">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52326" name="AutoShape 102">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52327" name="AutoShape 103">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52328" name="AutoShape 104">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algn="ctr"/>
            <a:r>
              <a:rPr lang="en-US" sz="2800">
                <a:solidFill>
                  <a:srgbClr val="FFFF00"/>
                </a:solidFill>
              </a:rPr>
              <a:t>Verb to HAVE as a helping verb</a:t>
            </a:r>
            <a:br>
              <a:rPr lang="en-US" sz="2800">
                <a:solidFill>
                  <a:srgbClr val="FFFF00"/>
                </a:solidFill>
              </a:rPr>
            </a:br>
            <a:r>
              <a:rPr lang="ar-SA" sz="2800">
                <a:solidFill>
                  <a:srgbClr val="FFFF00"/>
                </a:solidFill>
              </a:rPr>
              <a:t> </a:t>
            </a:r>
            <a:r>
              <a:rPr lang="ar-SA" sz="3200">
                <a:solidFill>
                  <a:srgbClr val="FFFF00"/>
                </a:solidFill>
              </a:rPr>
              <a:t>فعل ”يملك “ </a:t>
            </a:r>
            <a:r>
              <a:rPr lang="ar-SA" sz="2800">
                <a:solidFill>
                  <a:srgbClr val="FFFF00"/>
                </a:solidFill>
              </a:rPr>
              <a:t>كفعل مساعد</a:t>
            </a:r>
            <a:endParaRPr lang="en-US" sz="2800">
              <a:solidFill>
                <a:srgbClr val="FFFF00"/>
              </a:solidFill>
            </a:endParaRPr>
          </a:p>
        </p:txBody>
      </p:sp>
      <p:sp>
        <p:nvSpPr>
          <p:cNvPr id="53251" name="Rectangle 3"/>
          <p:cNvSpPr>
            <a:spLocks noGrp="1" noChangeArrowheads="1"/>
          </p:cNvSpPr>
          <p:nvPr>
            <p:ph type="body" sz="half" idx="1"/>
          </p:nvPr>
        </p:nvSpPr>
        <p:spPr>
          <a:xfrm>
            <a:off x="1066800" y="1981200"/>
            <a:ext cx="7543800" cy="4114800"/>
          </a:xfrm>
        </p:spPr>
        <p:txBody>
          <a:bodyPr/>
          <a:lstStyle/>
          <a:p>
            <a:r>
              <a:rPr lang="en-US" sz="2400"/>
              <a:t>Verb to have is used as a helping verb to form the perfect tense.</a:t>
            </a:r>
            <a:endParaRPr lang="ar-SA" sz="1400"/>
          </a:p>
          <a:p>
            <a:pPr algn="r">
              <a:buFont typeface="Wingdings" pitchFamily="2" charset="2"/>
              <a:buNone/>
            </a:pPr>
            <a:r>
              <a:rPr lang="ar-SA" sz="2400"/>
              <a:t>يستخدم فعل يملك كفعل مساعد ليكون زمن</a:t>
            </a:r>
            <a:r>
              <a:rPr lang="ar-SA" sz="2400">
                <a:cs typeface="Tahoma" pitchFamily="34" charset="0"/>
              </a:rPr>
              <a:t> المضارع</a:t>
            </a:r>
            <a:r>
              <a:rPr lang="ar-SA" sz="2400"/>
              <a:t> التام.</a:t>
            </a:r>
          </a:p>
          <a:p>
            <a:pPr algn="r">
              <a:buFont typeface="Wingdings" pitchFamily="2" charset="2"/>
              <a:buNone/>
            </a:pPr>
            <a:r>
              <a:rPr lang="ar-SA"/>
              <a:t>أمثلة:</a:t>
            </a:r>
          </a:p>
          <a:p>
            <a:r>
              <a:rPr lang="en-US" sz="2800"/>
              <a:t>They </a:t>
            </a:r>
            <a:r>
              <a:rPr lang="en-US" sz="2800">
                <a:solidFill>
                  <a:srgbClr val="CC3300"/>
                </a:solidFill>
              </a:rPr>
              <a:t>have</a:t>
            </a:r>
            <a:r>
              <a:rPr lang="en-US" sz="2800"/>
              <a:t> lived here for two years.</a:t>
            </a:r>
          </a:p>
          <a:p>
            <a:r>
              <a:rPr lang="en-US" sz="2800"/>
              <a:t>Adel </a:t>
            </a:r>
            <a:r>
              <a:rPr lang="en-US" sz="2800">
                <a:solidFill>
                  <a:srgbClr val="CC3300"/>
                </a:solidFill>
              </a:rPr>
              <a:t>has</a:t>
            </a:r>
            <a:r>
              <a:rPr lang="en-US" sz="2800"/>
              <a:t> just finished his work.</a:t>
            </a:r>
            <a:endParaRPr lang="ar-SA" sz="2800"/>
          </a:p>
          <a:p>
            <a:pPr algn="r">
              <a:buFont typeface="Wingdings" pitchFamily="2" charset="2"/>
              <a:buNone/>
            </a:pPr>
            <a:endParaRPr lang="ar-SA" sz="2800"/>
          </a:p>
          <a:p>
            <a:pPr algn="r">
              <a:buFont typeface="Wingdings" pitchFamily="2" charset="2"/>
              <a:buNone/>
            </a:pPr>
            <a:endParaRPr lang="ar-SA"/>
          </a:p>
          <a:p>
            <a:pPr algn="r">
              <a:buFont typeface="Wingdings" pitchFamily="2" charset="2"/>
              <a:buNone/>
            </a:pPr>
            <a:endParaRPr lang="ar-SA"/>
          </a:p>
          <a:p>
            <a:pPr algn="r">
              <a:buFont typeface="Wingdings" pitchFamily="2" charset="2"/>
              <a:buNone/>
            </a:pPr>
            <a:endParaRPr lang="ar-SA"/>
          </a:p>
          <a:p>
            <a:pPr algn="r">
              <a:buFont typeface="Wingdings" pitchFamily="2" charset="2"/>
              <a:buNone/>
            </a:pPr>
            <a:endParaRPr lang="en-US"/>
          </a:p>
        </p:txBody>
      </p:sp>
      <p:sp>
        <p:nvSpPr>
          <p:cNvPr id="53252" name="Text Box 4"/>
          <p:cNvSpPr txBox="1">
            <a:spLocks noChangeArrowheads="1"/>
          </p:cNvSpPr>
          <p:nvPr/>
        </p:nvSpPr>
        <p:spPr bwMode="auto">
          <a:xfrm>
            <a:off x="1371600" y="3352800"/>
            <a:ext cx="685800" cy="366713"/>
          </a:xfrm>
          <a:prstGeom prst="rect">
            <a:avLst/>
          </a:prstGeom>
          <a:noFill/>
          <a:ln w="9525">
            <a:noFill/>
            <a:miter lim="800000"/>
            <a:headEnd/>
            <a:tailEnd/>
          </a:ln>
          <a:effectLst/>
        </p:spPr>
        <p:txBody>
          <a:bodyPr>
            <a:spAutoFit/>
          </a:bodyPr>
          <a:lstStyle/>
          <a:p>
            <a:pPr algn="l">
              <a:spcBef>
                <a:spcPct val="50000"/>
              </a:spcBef>
            </a:pPr>
            <a:endParaRPr lang="ar-SA"/>
          </a:p>
        </p:txBody>
      </p:sp>
      <p:sp>
        <p:nvSpPr>
          <p:cNvPr id="53253" name="Text Box 5"/>
          <p:cNvSpPr txBox="1">
            <a:spLocks noChangeArrowheads="1"/>
          </p:cNvSpPr>
          <p:nvPr/>
        </p:nvSpPr>
        <p:spPr bwMode="auto">
          <a:xfrm>
            <a:off x="1600200" y="4191000"/>
            <a:ext cx="457200" cy="366713"/>
          </a:xfrm>
          <a:prstGeom prst="rect">
            <a:avLst/>
          </a:prstGeom>
          <a:noFill/>
          <a:ln w="9525">
            <a:noFill/>
            <a:miter lim="800000"/>
            <a:headEnd/>
            <a:tailEnd/>
          </a:ln>
          <a:effectLst/>
        </p:spPr>
        <p:txBody>
          <a:bodyPr>
            <a:spAutoFit/>
          </a:bodyPr>
          <a:lstStyle/>
          <a:p>
            <a:pPr algn="l">
              <a:spcBef>
                <a:spcPct val="50000"/>
              </a:spcBef>
            </a:pPr>
            <a:endParaRPr lang="ar-SA"/>
          </a:p>
        </p:txBody>
      </p:sp>
      <p:sp>
        <p:nvSpPr>
          <p:cNvPr id="53254" name="Text Box 6"/>
          <p:cNvSpPr txBox="1">
            <a:spLocks noChangeArrowheads="1"/>
          </p:cNvSpPr>
          <p:nvPr/>
        </p:nvSpPr>
        <p:spPr bwMode="auto">
          <a:xfrm>
            <a:off x="1066800" y="4724400"/>
            <a:ext cx="1447800" cy="366713"/>
          </a:xfrm>
          <a:prstGeom prst="rect">
            <a:avLst/>
          </a:prstGeom>
          <a:noFill/>
          <a:ln w="9525">
            <a:noFill/>
            <a:miter lim="800000"/>
            <a:headEnd/>
            <a:tailEnd/>
          </a:ln>
          <a:effectLst/>
        </p:spPr>
        <p:txBody>
          <a:bodyPr>
            <a:spAutoFit/>
          </a:bodyPr>
          <a:lstStyle/>
          <a:p>
            <a:pPr algn="l">
              <a:spcBef>
                <a:spcPct val="50000"/>
              </a:spcBef>
            </a:pPr>
            <a:endParaRPr lang="ar-SA"/>
          </a:p>
        </p:txBody>
      </p:sp>
      <p:sp>
        <p:nvSpPr>
          <p:cNvPr id="53280" name="Rectangle 32"/>
          <p:cNvSpPr>
            <a:spLocks noChangeArrowheads="1"/>
          </p:cNvSpPr>
          <p:nvPr/>
        </p:nvSpPr>
        <p:spPr bwMode="auto">
          <a:xfrm>
            <a:off x="1143000" y="4343400"/>
            <a:ext cx="7543800" cy="1038225"/>
          </a:xfrm>
          <a:prstGeom prst="rect">
            <a:avLst/>
          </a:prstGeom>
          <a:noFill/>
          <a:ln w="9525">
            <a:noFill/>
            <a:miter lim="800000"/>
            <a:headEnd/>
            <a:tailEnd/>
          </a:ln>
          <a:effectLst/>
        </p:spPr>
        <p:txBody>
          <a:bodyPr/>
          <a:lstStyle/>
          <a:p>
            <a:pPr marL="342900" indent="-342900" algn="r">
              <a:spcBef>
                <a:spcPct val="20000"/>
              </a:spcBef>
              <a:buClr>
                <a:schemeClr val="hlink"/>
              </a:buClr>
              <a:buSzPct val="70000"/>
              <a:buFont typeface="Wingdings" pitchFamily="2" charset="2"/>
              <a:buNone/>
            </a:pPr>
            <a:endParaRPr lang="ar-SA" sz="2800">
              <a:effectLst>
                <a:outerShdw blurRad="38100" dist="38100" dir="2700000" algn="tl">
                  <a:srgbClr val="000000"/>
                </a:outerShdw>
              </a:effectLst>
            </a:endParaRPr>
          </a:p>
          <a:p>
            <a:pPr marL="342900" indent="-342900" algn="r">
              <a:spcBef>
                <a:spcPct val="20000"/>
              </a:spcBef>
              <a:buClr>
                <a:schemeClr val="hlink"/>
              </a:buClr>
              <a:buSzPct val="70000"/>
              <a:buFont typeface="Wingdings" pitchFamily="2" charset="2"/>
              <a:buNone/>
            </a:pPr>
            <a:endParaRPr lang="ar-SA" sz="2800">
              <a:effectLst>
                <a:outerShdw blurRad="38100" dist="38100" dir="2700000" algn="tl">
                  <a:srgbClr val="000000"/>
                </a:outerShdw>
              </a:effectLst>
            </a:endParaRPr>
          </a:p>
          <a:p>
            <a:pPr marL="342900" indent="-342900" algn="r">
              <a:spcBef>
                <a:spcPct val="20000"/>
              </a:spcBef>
              <a:buClr>
                <a:schemeClr val="hlink"/>
              </a:buClr>
              <a:buSzPct val="70000"/>
              <a:buFont typeface="Wingdings" pitchFamily="2" charset="2"/>
              <a:buNone/>
            </a:pPr>
            <a:endParaRPr lang="ar-SA" sz="2800">
              <a:effectLst>
                <a:outerShdw blurRad="38100" dist="38100" dir="2700000" algn="tl">
                  <a:srgbClr val="000000"/>
                </a:outerShdw>
              </a:effectLst>
            </a:endParaRPr>
          </a:p>
          <a:p>
            <a:pPr marL="342900" indent="-342900" algn="r">
              <a:spcBef>
                <a:spcPct val="20000"/>
              </a:spcBef>
              <a:buClr>
                <a:schemeClr val="hlink"/>
              </a:buClr>
              <a:buSzPct val="70000"/>
              <a:buFont typeface="Wingdings" pitchFamily="2" charset="2"/>
              <a:buNone/>
            </a:pPr>
            <a:endParaRPr lang="ar-SA" sz="2800">
              <a:effectLst>
                <a:outerShdw blurRad="38100" dist="38100" dir="2700000" algn="tl">
                  <a:srgbClr val="000000"/>
                </a:outerShdw>
              </a:effectLst>
            </a:endParaRPr>
          </a:p>
          <a:p>
            <a:pPr marL="342900" indent="-342900" algn="r">
              <a:spcBef>
                <a:spcPct val="20000"/>
              </a:spcBef>
              <a:buClr>
                <a:schemeClr val="hlink"/>
              </a:buClr>
              <a:buSzPct val="70000"/>
              <a:buFont typeface="Wingdings" pitchFamily="2" charset="2"/>
              <a:buNone/>
            </a:pPr>
            <a:endParaRPr lang="ar-SA" sz="2800">
              <a:effectLst>
                <a:outerShdw blurRad="38100" dist="38100" dir="2700000" algn="tl">
                  <a:srgbClr val="000000"/>
                </a:outerShdw>
              </a:effectLst>
            </a:endParaRPr>
          </a:p>
          <a:p>
            <a:pPr marL="342900" indent="-342900" algn="r">
              <a:spcBef>
                <a:spcPct val="20000"/>
              </a:spcBef>
              <a:buClr>
                <a:schemeClr val="hlink"/>
              </a:buClr>
              <a:buSzPct val="70000"/>
              <a:buFont typeface="Wingdings" pitchFamily="2" charset="2"/>
              <a:buNone/>
            </a:pPr>
            <a:endParaRPr lang="en-US" sz="2800">
              <a:effectLst>
                <a:outerShdw blurRad="38100" dist="38100" dir="2700000" algn="tl">
                  <a:srgbClr val="000000"/>
                </a:outerShdw>
              </a:effectLst>
            </a:endParaRPr>
          </a:p>
        </p:txBody>
      </p:sp>
      <p:grpSp>
        <p:nvGrpSpPr>
          <p:cNvPr id="53281" name="Group 33"/>
          <p:cNvGrpSpPr>
            <a:grpSpLocks/>
          </p:cNvGrpSpPr>
          <p:nvPr/>
        </p:nvGrpSpPr>
        <p:grpSpPr bwMode="auto">
          <a:xfrm>
            <a:off x="3657600" y="6248400"/>
            <a:ext cx="2514600" cy="381000"/>
            <a:chOff x="2304" y="3936"/>
            <a:chExt cx="1584" cy="240"/>
          </a:xfrm>
        </p:grpSpPr>
        <p:sp>
          <p:nvSpPr>
            <p:cNvPr id="53282" name="AutoShape 34">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53283" name="AutoShape 35">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53284" name="AutoShape 36">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53285" name="AutoShape 37">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idx="1"/>
          </p:nvPr>
        </p:nvSpPr>
        <p:spPr/>
        <p:txBody>
          <a:bodyPr/>
          <a:lstStyle/>
          <a:p>
            <a:pPr algn="r">
              <a:buFont typeface="Wingdings" pitchFamily="2" charset="2"/>
              <a:buNone/>
            </a:pPr>
            <a:r>
              <a:rPr lang="ar-SA" sz="2800"/>
              <a:t>لتكوين نفي مع فعل يملك نضع       بعد هذا الفعل.</a:t>
            </a:r>
            <a:endParaRPr lang="en-US" sz="2800">
              <a:solidFill>
                <a:srgbClr val="CC3300"/>
              </a:solidFill>
            </a:endParaRPr>
          </a:p>
          <a:p>
            <a:pPr algn="r">
              <a:buFont typeface="Wingdings" pitchFamily="2" charset="2"/>
              <a:buNone/>
            </a:pPr>
            <a:r>
              <a:rPr lang="ar-SA" sz="2800"/>
              <a:t> </a:t>
            </a:r>
          </a:p>
          <a:p>
            <a:pPr algn="r">
              <a:buFont typeface="Wingdings" pitchFamily="2" charset="2"/>
              <a:buNone/>
            </a:pPr>
            <a:r>
              <a:rPr lang="ar-SA" sz="2800"/>
              <a:t> أمثلة:</a:t>
            </a:r>
          </a:p>
          <a:p>
            <a:pPr>
              <a:buFont typeface="Wingdings" pitchFamily="2" charset="2"/>
              <a:buNone/>
            </a:pPr>
            <a:r>
              <a:rPr lang="en-US" sz="2800"/>
              <a:t>I have lived here for a long time.</a:t>
            </a:r>
          </a:p>
          <a:p>
            <a:pPr>
              <a:buFont typeface="Wingdings" pitchFamily="2" charset="2"/>
              <a:buNone/>
            </a:pPr>
            <a:r>
              <a:rPr lang="en-US" sz="2800"/>
              <a:t>I have </a:t>
            </a:r>
            <a:r>
              <a:rPr lang="en-US" sz="2800">
                <a:solidFill>
                  <a:srgbClr val="CC3300"/>
                </a:solidFill>
              </a:rPr>
              <a:t>not</a:t>
            </a:r>
            <a:r>
              <a:rPr lang="en-US" sz="2800"/>
              <a:t> lived here for a long time. </a:t>
            </a:r>
          </a:p>
          <a:p>
            <a:pPr>
              <a:buFont typeface="Wingdings" pitchFamily="2" charset="2"/>
              <a:buNone/>
            </a:pPr>
            <a:endParaRPr lang="ar-SA" sz="2800"/>
          </a:p>
          <a:p>
            <a:endParaRPr lang="en-US"/>
          </a:p>
        </p:txBody>
      </p:sp>
      <p:sp>
        <p:nvSpPr>
          <p:cNvPr id="45058" name="Rectangle 2"/>
          <p:cNvSpPr>
            <a:spLocks noGrp="1" noChangeArrowheads="1"/>
          </p:cNvSpPr>
          <p:nvPr>
            <p:ph type="title"/>
          </p:nvPr>
        </p:nvSpPr>
        <p:spPr/>
        <p:txBody>
          <a:bodyPr/>
          <a:lstStyle/>
          <a:p>
            <a:pPr algn="ctr"/>
            <a:r>
              <a:rPr lang="en-US" sz="2800">
                <a:solidFill>
                  <a:srgbClr val="FFFF00"/>
                </a:solidFill>
              </a:rPr>
              <a:t>Negative Sentences with verb to HAVE as a helping verb</a:t>
            </a:r>
            <a:br>
              <a:rPr lang="en-US" sz="2800">
                <a:solidFill>
                  <a:srgbClr val="FFFF00"/>
                </a:solidFill>
              </a:rPr>
            </a:br>
            <a:r>
              <a:rPr lang="ar-SA" sz="2800">
                <a:solidFill>
                  <a:srgbClr val="FFFF00"/>
                </a:solidFill>
              </a:rPr>
              <a:t> الجمل المنفية مع فعل ”يملك“ كفعل مساعد</a:t>
            </a:r>
            <a:r>
              <a:rPr lang="en-US" sz="2800">
                <a:solidFill>
                  <a:srgbClr val="FFFF00"/>
                </a:solidFill>
              </a:rPr>
              <a:t/>
            </a:r>
            <a:br>
              <a:rPr lang="en-US" sz="2800">
                <a:solidFill>
                  <a:srgbClr val="FFFF00"/>
                </a:solidFill>
              </a:rPr>
            </a:br>
            <a:endParaRPr lang="en-US" sz="2800">
              <a:solidFill>
                <a:srgbClr val="FFFF00"/>
              </a:solidFill>
            </a:endParaRPr>
          </a:p>
        </p:txBody>
      </p:sp>
      <p:grpSp>
        <p:nvGrpSpPr>
          <p:cNvPr id="45060" name="Group 4"/>
          <p:cNvGrpSpPr>
            <a:grpSpLocks/>
          </p:cNvGrpSpPr>
          <p:nvPr/>
        </p:nvGrpSpPr>
        <p:grpSpPr bwMode="auto">
          <a:xfrm>
            <a:off x="3657600" y="6248400"/>
            <a:ext cx="2514600" cy="381000"/>
            <a:chOff x="2304" y="3936"/>
            <a:chExt cx="1584" cy="240"/>
          </a:xfrm>
        </p:grpSpPr>
        <p:sp>
          <p:nvSpPr>
            <p:cNvPr id="45061"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45062"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45063"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45064" name="Text Box 8"/>
          <p:cNvSpPr txBox="1">
            <a:spLocks noChangeArrowheads="1"/>
          </p:cNvSpPr>
          <p:nvPr/>
        </p:nvSpPr>
        <p:spPr bwMode="auto">
          <a:xfrm>
            <a:off x="3352800" y="1981200"/>
            <a:ext cx="695325" cy="519113"/>
          </a:xfrm>
          <a:prstGeom prst="rect">
            <a:avLst/>
          </a:prstGeom>
          <a:noFill/>
          <a:ln w="9525" algn="ctr">
            <a:noFill/>
            <a:miter lim="800000"/>
            <a:headEnd/>
            <a:tailEnd/>
          </a:ln>
          <a:effectLst/>
        </p:spPr>
        <p:txBody>
          <a:bodyPr wrap="none">
            <a:spAutoFit/>
          </a:bodyPr>
          <a:lstStyle/>
          <a:p>
            <a:r>
              <a:rPr lang="en-US" sz="2800">
                <a:solidFill>
                  <a:srgbClr val="CC3300"/>
                </a:solidFill>
                <a:effectLst>
                  <a:outerShdw blurRad="38100" dist="38100" dir="2700000" algn="tl">
                    <a:srgbClr val="000000"/>
                  </a:outerShdw>
                </a:effectLst>
              </a:rPr>
              <a:t>not</a:t>
            </a:r>
          </a:p>
        </p:txBody>
      </p:sp>
      <p:sp>
        <p:nvSpPr>
          <p:cNvPr id="45065" name="AutoShape 9">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idx="1"/>
          </p:nvPr>
        </p:nvSpPr>
        <p:spPr/>
        <p:txBody>
          <a:bodyPr/>
          <a:lstStyle/>
          <a:p>
            <a:r>
              <a:rPr lang="en-US" sz="2400"/>
              <a:t>“Yes” or “No” questions and short answers</a:t>
            </a:r>
          </a:p>
          <a:p>
            <a:pPr algn="r">
              <a:buFont typeface="Wingdings" pitchFamily="2" charset="2"/>
              <a:buNone/>
            </a:pPr>
            <a:r>
              <a:rPr lang="ar-SA" sz="2800"/>
              <a:t>الأسئلة بـ نعم و لا و الإجابات مختصرة:</a:t>
            </a:r>
          </a:p>
          <a:p>
            <a:pPr algn="r">
              <a:buFont typeface="Wingdings" pitchFamily="2" charset="2"/>
              <a:buNone/>
            </a:pPr>
            <a:r>
              <a:rPr lang="ar-SA" sz="2800"/>
              <a:t>لتكوين سؤال مع فعل يملك كفعل مساعد نقدم هذا الفعل على الفاعل.</a:t>
            </a:r>
          </a:p>
          <a:p>
            <a:pPr algn="r">
              <a:buFont typeface="Wingdings" pitchFamily="2" charset="2"/>
              <a:buNone/>
            </a:pPr>
            <a:r>
              <a:rPr lang="ar-SA" sz="2800"/>
              <a:t>مثال:</a:t>
            </a:r>
          </a:p>
          <a:p>
            <a:r>
              <a:rPr lang="en-US" sz="2800"/>
              <a:t>They </a:t>
            </a:r>
            <a:r>
              <a:rPr lang="en-US" sz="2800">
                <a:solidFill>
                  <a:srgbClr val="CC3300"/>
                </a:solidFill>
              </a:rPr>
              <a:t>have lived</a:t>
            </a:r>
            <a:r>
              <a:rPr lang="en-US" sz="2800"/>
              <a:t> here for a long time.</a:t>
            </a:r>
          </a:p>
          <a:p>
            <a:r>
              <a:rPr lang="en-US" sz="2800">
                <a:solidFill>
                  <a:srgbClr val="CC3300"/>
                </a:solidFill>
              </a:rPr>
              <a:t>Have</a:t>
            </a:r>
            <a:r>
              <a:rPr lang="en-US" sz="2800"/>
              <a:t> they </a:t>
            </a:r>
            <a:r>
              <a:rPr lang="en-US" sz="2800">
                <a:solidFill>
                  <a:srgbClr val="CC3300"/>
                </a:solidFill>
              </a:rPr>
              <a:t>lived</a:t>
            </a:r>
            <a:r>
              <a:rPr lang="en-US" sz="2800"/>
              <a:t> here for a long time?</a:t>
            </a:r>
          </a:p>
          <a:p>
            <a:r>
              <a:rPr lang="en-US" sz="2800"/>
              <a:t>Yes, they </a:t>
            </a:r>
            <a:r>
              <a:rPr lang="en-US" sz="2800">
                <a:solidFill>
                  <a:srgbClr val="CC3300"/>
                </a:solidFill>
              </a:rPr>
              <a:t>have</a:t>
            </a:r>
            <a:r>
              <a:rPr lang="en-US" sz="2800"/>
              <a:t>.           No, they </a:t>
            </a:r>
            <a:r>
              <a:rPr lang="en-US" sz="2800">
                <a:solidFill>
                  <a:srgbClr val="CC3300"/>
                </a:solidFill>
              </a:rPr>
              <a:t>have</a:t>
            </a:r>
            <a:r>
              <a:rPr lang="en-US" sz="2800"/>
              <a:t> not.</a:t>
            </a:r>
          </a:p>
        </p:txBody>
      </p:sp>
      <p:sp>
        <p:nvSpPr>
          <p:cNvPr id="54274" name="Rectangle 2"/>
          <p:cNvSpPr>
            <a:spLocks noGrp="1" noChangeArrowheads="1"/>
          </p:cNvSpPr>
          <p:nvPr>
            <p:ph type="title"/>
          </p:nvPr>
        </p:nvSpPr>
        <p:spPr/>
        <p:txBody>
          <a:bodyPr/>
          <a:lstStyle/>
          <a:p>
            <a:pPr algn="ctr"/>
            <a:r>
              <a:rPr lang="en-US" sz="2400">
                <a:solidFill>
                  <a:srgbClr val="FFFF00"/>
                </a:solidFill>
              </a:rPr>
              <a:t>Making Questions with verb to HAVE as a helping verb </a:t>
            </a:r>
            <a:r>
              <a:rPr lang="ar-SA" sz="2400">
                <a:solidFill>
                  <a:srgbClr val="FFFF00"/>
                </a:solidFill>
              </a:rPr>
              <a:t/>
            </a:r>
            <a:br>
              <a:rPr lang="ar-SA" sz="2400">
                <a:solidFill>
                  <a:srgbClr val="FFFF00"/>
                </a:solidFill>
              </a:rPr>
            </a:br>
            <a:r>
              <a:rPr lang="ar-SA" sz="2400">
                <a:solidFill>
                  <a:srgbClr val="FFFF00"/>
                </a:solidFill>
              </a:rPr>
              <a:t> تكوين السؤال مع فعل ”يملك“ كفعل مساعد</a:t>
            </a:r>
            <a:endParaRPr lang="en-US" sz="2400">
              <a:solidFill>
                <a:srgbClr val="FFFF00"/>
              </a:solidFill>
            </a:endParaRPr>
          </a:p>
        </p:txBody>
      </p:sp>
      <p:grpSp>
        <p:nvGrpSpPr>
          <p:cNvPr id="54277" name="Group 5"/>
          <p:cNvGrpSpPr>
            <a:grpSpLocks/>
          </p:cNvGrpSpPr>
          <p:nvPr/>
        </p:nvGrpSpPr>
        <p:grpSpPr bwMode="auto">
          <a:xfrm>
            <a:off x="3657600" y="6248400"/>
            <a:ext cx="2514600" cy="381000"/>
            <a:chOff x="2304" y="3936"/>
            <a:chExt cx="1584" cy="240"/>
          </a:xfrm>
        </p:grpSpPr>
        <p:sp>
          <p:nvSpPr>
            <p:cNvPr id="54278" name="AutoShape 6">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54279" name="AutoShape 7">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54280" name="AutoShape 8">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54281" name="AutoShape 9">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p:cNvSpPr>
            <a:spLocks noGrp="1" noChangeArrowheads="1"/>
          </p:cNvSpPr>
          <p:nvPr>
            <p:ph idx="1"/>
          </p:nvPr>
        </p:nvSpPr>
        <p:spPr/>
        <p:txBody>
          <a:bodyPr/>
          <a:lstStyle/>
          <a:p>
            <a:pPr>
              <a:lnSpc>
                <a:spcPct val="90000"/>
              </a:lnSpc>
            </a:pPr>
            <a:r>
              <a:rPr lang="en-US" sz="2000">
                <a:solidFill>
                  <a:srgbClr val="FFFF00"/>
                </a:solidFill>
              </a:rPr>
              <a:t>To express necessity in the present and past </a:t>
            </a:r>
            <a:r>
              <a:rPr lang="en-US" sz="2000" i="1">
                <a:solidFill>
                  <a:srgbClr val="FFFF00"/>
                </a:solidFill>
              </a:rPr>
              <a:t>have to, has to, had to.</a:t>
            </a:r>
            <a:endParaRPr lang="en-US" sz="2000">
              <a:solidFill>
                <a:srgbClr val="FFFF00"/>
              </a:solidFill>
            </a:endParaRPr>
          </a:p>
          <a:p>
            <a:pPr algn="r">
              <a:lnSpc>
                <a:spcPct val="90000"/>
              </a:lnSpc>
              <a:buFont typeface="Wingdings" pitchFamily="2" charset="2"/>
              <a:buNone/>
            </a:pPr>
            <a:r>
              <a:rPr lang="ar-SA" sz="2000"/>
              <a:t>ليعبر عن الضرورة في المضارع و الماضي. مثال: </a:t>
            </a:r>
          </a:p>
          <a:p>
            <a:pPr>
              <a:lnSpc>
                <a:spcPct val="90000"/>
              </a:lnSpc>
              <a:buFont typeface="Wingdings" pitchFamily="2" charset="2"/>
              <a:buNone/>
            </a:pPr>
            <a:r>
              <a:rPr lang="en-US" sz="2000"/>
              <a:t>I </a:t>
            </a:r>
            <a:r>
              <a:rPr lang="en-US" sz="2000" u="sng">
                <a:solidFill>
                  <a:srgbClr val="CC3300"/>
                </a:solidFill>
              </a:rPr>
              <a:t>have to leave</a:t>
            </a:r>
            <a:r>
              <a:rPr lang="en-US" sz="2000"/>
              <a:t> now.</a:t>
            </a:r>
            <a:endParaRPr lang="ar-SA" sz="2000"/>
          </a:p>
          <a:p>
            <a:pPr>
              <a:lnSpc>
                <a:spcPct val="90000"/>
              </a:lnSpc>
              <a:buFont typeface="Wingdings" pitchFamily="2" charset="2"/>
              <a:buNone/>
            </a:pPr>
            <a:r>
              <a:rPr lang="en-US" sz="2000"/>
              <a:t>____________________________________________________</a:t>
            </a:r>
          </a:p>
          <a:p>
            <a:pPr>
              <a:lnSpc>
                <a:spcPct val="90000"/>
              </a:lnSpc>
            </a:pPr>
            <a:r>
              <a:rPr lang="en-US" sz="2000">
                <a:solidFill>
                  <a:srgbClr val="FFFF00"/>
                </a:solidFill>
              </a:rPr>
              <a:t>With some model auxiliaries.</a:t>
            </a:r>
          </a:p>
          <a:p>
            <a:pPr algn="r">
              <a:lnSpc>
                <a:spcPct val="90000"/>
              </a:lnSpc>
              <a:buFont typeface="Wingdings" pitchFamily="2" charset="2"/>
              <a:buNone/>
            </a:pPr>
            <a:r>
              <a:rPr lang="ar-SA" sz="2000"/>
              <a:t>مع بعض الأفعال الناقصة.  مثال:</a:t>
            </a:r>
          </a:p>
          <a:p>
            <a:pPr>
              <a:lnSpc>
                <a:spcPct val="90000"/>
              </a:lnSpc>
              <a:buFont typeface="Wingdings" pitchFamily="2" charset="2"/>
              <a:buNone/>
            </a:pPr>
            <a:r>
              <a:rPr lang="en-US" sz="2000"/>
              <a:t>You </a:t>
            </a:r>
            <a:r>
              <a:rPr lang="en-US" sz="2000" u="sng">
                <a:solidFill>
                  <a:srgbClr val="CC3300"/>
                </a:solidFill>
              </a:rPr>
              <a:t>had better</a:t>
            </a:r>
            <a:r>
              <a:rPr lang="en-US" sz="2000"/>
              <a:t> see a doctor.</a:t>
            </a:r>
          </a:p>
          <a:p>
            <a:pPr>
              <a:lnSpc>
                <a:spcPct val="90000"/>
              </a:lnSpc>
              <a:buFont typeface="Wingdings" pitchFamily="2" charset="2"/>
              <a:buNone/>
            </a:pPr>
            <a:r>
              <a:rPr lang="en-US" sz="2000"/>
              <a:t>____________________________________________________</a:t>
            </a:r>
          </a:p>
          <a:p>
            <a:pPr>
              <a:lnSpc>
                <a:spcPct val="90000"/>
              </a:lnSpc>
            </a:pPr>
            <a:r>
              <a:rPr lang="en-US" sz="2000">
                <a:solidFill>
                  <a:srgbClr val="FFFF00"/>
                </a:solidFill>
              </a:rPr>
              <a:t>To show that something is caused by another person.</a:t>
            </a:r>
          </a:p>
          <a:p>
            <a:pPr algn="r">
              <a:lnSpc>
                <a:spcPct val="90000"/>
              </a:lnSpc>
              <a:buFont typeface="Wingdings" pitchFamily="2" charset="2"/>
              <a:buNone/>
            </a:pPr>
            <a:r>
              <a:rPr lang="ar-SA" sz="2000"/>
              <a:t>ليبين أن شيئاً ما حصل بواسطة شخص اخر. مثال: </a:t>
            </a:r>
          </a:p>
          <a:p>
            <a:pPr>
              <a:lnSpc>
                <a:spcPct val="90000"/>
              </a:lnSpc>
              <a:buFont typeface="Wingdings" pitchFamily="2" charset="2"/>
              <a:buNone/>
            </a:pPr>
            <a:r>
              <a:rPr lang="en-US" sz="2000"/>
              <a:t>I </a:t>
            </a:r>
            <a:r>
              <a:rPr lang="en-US" sz="2000" u="sng">
                <a:solidFill>
                  <a:srgbClr val="CC3300"/>
                </a:solidFill>
              </a:rPr>
              <a:t>have</a:t>
            </a:r>
            <a:r>
              <a:rPr lang="en-US" sz="2000">
                <a:solidFill>
                  <a:srgbClr val="CC3300"/>
                </a:solidFill>
              </a:rPr>
              <a:t> </a:t>
            </a:r>
            <a:r>
              <a:rPr lang="en-US" sz="2000"/>
              <a:t>my shoes </a:t>
            </a:r>
            <a:r>
              <a:rPr lang="en-US" sz="2000" u="sng">
                <a:solidFill>
                  <a:srgbClr val="CC3300"/>
                </a:solidFill>
              </a:rPr>
              <a:t>cleaned</a:t>
            </a:r>
            <a:r>
              <a:rPr lang="en-US" sz="2000"/>
              <a:t> every week.</a:t>
            </a:r>
          </a:p>
          <a:p>
            <a:pPr algn="r">
              <a:lnSpc>
                <a:spcPct val="90000"/>
              </a:lnSpc>
              <a:buFont typeface="Wingdings" pitchFamily="2" charset="2"/>
              <a:buNone/>
            </a:pPr>
            <a:endParaRPr lang="en-US" sz="2000"/>
          </a:p>
        </p:txBody>
      </p:sp>
      <p:sp>
        <p:nvSpPr>
          <p:cNvPr id="55298" name="Rectangle 2"/>
          <p:cNvSpPr>
            <a:spLocks noGrp="1" noChangeArrowheads="1"/>
          </p:cNvSpPr>
          <p:nvPr>
            <p:ph type="title"/>
          </p:nvPr>
        </p:nvSpPr>
        <p:spPr/>
        <p:txBody>
          <a:bodyPr/>
          <a:lstStyle/>
          <a:p>
            <a:pPr algn="ctr"/>
            <a:r>
              <a:rPr lang="en-US" sz="2800">
                <a:solidFill>
                  <a:srgbClr val="FFFF00"/>
                </a:solidFill>
              </a:rPr>
              <a:t>Other Uses of Verb to HAVE </a:t>
            </a:r>
            <a:r>
              <a:rPr lang="ar-SA" sz="4000">
                <a:solidFill>
                  <a:srgbClr val="FFFF00"/>
                </a:solidFill>
              </a:rPr>
              <a:t/>
            </a:r>
            <a:br>
              <a:rPr lang="ar-SA" sz="4000">
                <a:solidFill>
                  <a:srgbClr val="FFFF00"/>
                </a:solidFill>
              </a:rPr>
            </a:br>
            <a:r>
              <a:rPr lang="ar-SA" sz="4000">
                <a:solidFill>
                  <a:srgbClr val="FFFF00"/>
                </a:solidFill>
              </a:rPr>
              <a:t> </a:t>
            </a:r>
            <a:r>
              <a:rPr lang="ar-SA" sz="3600">
                <a:solidFill>
                  <a:srgbClr val="FFFF00"/>
                </a:solidFill>
              </a:rPr>
              <a:t>استخدامات أخرى مع فعل ”يملك“ </a:t>
            </a:r>
            <a:endParaRPr lang="en-US" sz="3600">
              <a:solidFill>
                <a:srgbClr val="FFFF00"/>
              </a:solidFill>
            </a:endParaRPr>
          </a:p>
        </p:txBody>
      </p:sp>
      <p:sp>
        <p:nvSpPr>
          <p:cNvPr id="55302" name="AutoShape 6">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55304" name="AutoShape 8">
            <a:hlinkClick r:id="" action="ppaction://hlinkshowjump?jump=previousslide" highlightClick="1"/>
          </p:cNvPr>
          <p:cNvSpPr>
            <a:spLocks noChangeArrowheads="1"/>
          </p:cNvSpPr>
          <p:nvPr/>
        </p:nvSpPr>
        <p:spPr bwMode="auto">
          <a:xfrm>
            <a:off x="3657600" y="6248400"/>
            <a:ext cx="457200" cy="38100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sp>
        <p:nvSpPr>
          <p:cNvPr id="55305" name="AutoShape 9">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algn="ctr"/>
            <a:r>
              <a:rPr lang="en-US">
                <a:solidFill>
                  <a:srgbClr val="FFFF00"/>
                </a:solidFill>
              </a:rPr>
              <a:t>Nouns </a:t>
            </a:r>
            <a:r>
              <a:rPr lang="ar-SA">
                <a:solidFill>
                  <a:srgbClr val="FFFF00"/>
                </a:solidFill>
              </a:rPr>
              <a:t>الأسماء</a:t>
            </a:r>
            <a:r>
              <a:rPr lang="ar-SA"/>
              <a:t> </a:t>
            </a:r>
            <a:endParaRPr lang="en-US"/>
          </a:p>
        </p:txBody>
      </p:sp>
      <p:sp>
        <p:nvSpPr>
          <p:cNvPr id="56323" name="Rectangle 3"/>
          <p:cNvSpPr>
            <a:spLocks noGrp="1" noChangeArrowheads="1"/>
          </p:cNvSpPr>
          <p:nvPr>
            <p:ph type="body" sz="half" idx="1"/>
          </p:nvPr>
        </p:nvSpPr>
        <p:spPr>
          <a:xfrm>
            <a:off x="1066800" y="1981200"/>
            <a:ext cx="7696200" cy="1295400"/>
          </a:xfrm>
        </p:spPr>
        <p:txBody>
          <a:bodyPr/>
          <a:lstStyle/>
          <a:p>
            <a:pPr>
              <a:buFont typeface="Wingdings" pitchFamily="2" charset="2"/>
              <a:buNone/>
            </a:pPr>
            <a:r>
              <a:rPr lang="en-US" sz="2400">
                <a:solidFill>
                  <a:srgbClr val="FFFF00"/>
                </a:solidFill>
              </a:rPr>
              <a:t>Nouns</a:t>
            </a:r>
            <a:r>
              <a:rPr lang="en-US" sz="2400"/>
              <a:t> are words we use to name:</a:t>
            </a:r>
          </a:p>
          <a:p>
            <a:pPr algn="r">
              <a:buFont typeface="Wingdings" pitchFamily="2" charset="2"/>
              <a:buNone/>
            </a:pPr>
            <a:r>
              <a:rPr lang="ar-SA" sz="2400"/>
              <a:t>الأسماء هي الكلمات التي نستخدمها لذكر :</a:t>
            </a:r>
          </a:p>
          <a:p>
            <a:pPr algn="r">
              <a:buFont typeface="Wingdings" pitchFamily="2" charset="2"/>
              <a:buNone/>
            </a:pPr>
            <a:r>
              <a:rPr lang="ar-SA" sz="2400"/>
              <a:t>اسم ، علم ، شخص ، شيء ، مكان ، أفكار ، شعور.</a:t>
            </a:r>
            <a:endParaRPr lang="en-US" sz="2400"/>
          </a:p>
          <a:p>
            <a:pPr>
              <a:buFont typeface="Wingdings" pitchFamily="2" charset="2"/>
              <a:buNone/>
            </a:pPr>
            <a:endParaRPr lang="en-US" sz="2400"/>
          </a:p>
        </p:txBody>
      </p:sp>
      <p:graphicFrame>
        <p:nvGraphicFramePr>
          <p:cNvPr id="56374" name="Group 54"/>
          <p:cNvGraphicFramePr>
            <a:graphicFrameLocks noGrp="1"/>
          </p:cNvGraphicFramePr>
          <p:nvPr>
            <p:ph sz="half" idx="2"/>
          </p:nvPr>
        </p:nvGraphicFramePr>
        <p:xfrm>
          <a:off x="990600" y="3733800"/>
          <a:ext cx="7620000" cy="2042160"/>
        </p:xfrm>
        <a:graphic>
          <a:graphicData uri="http://schemas.openxmlformats.org/drawingml/2006/table">
            <a:tbl>
              <a:tblPr/>
              <a:tblGrid>
                <a:gridCol w="1143000"/>
                <a:gridCol w="1219200"/>
                <a:gridCol w="5257800"/>
              </a:tblGrid>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أشخاص</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People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man, father, teacher, neighbor,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25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أشياء</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Things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book, table, sugar, fruit,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25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أماكن</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Places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school, street, city, house,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63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أفكار</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Ideas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freedom, honesty, truth,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40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شعور</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Feelings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happiness, anger, boredom, joy,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6371" name="AutoShape 51">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56372" name="AutoShape 52">
            <a:hlinkClick r:id="" action="ppaction://hlinkshowjump?jump=nextslide" highlightClick="1"/>
          </p:cNvPr>
          <p:cNvSpPr>
            <a:spLocks noChangeArrowheads="1"/>
          </p:cNvSpPr>
          <p:nvPr/>
        </p:nvSpPr>
        <p:spPr bwMode="auto">
          <a:xfrm>
            <a:off x="5715000" y="6248400"/>
            <a:ext cx="457200" cy="38100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56375" name="AutoShape 55">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p:cNvSpPr>
            <a:spLocks noGrp="1" noChangeArrowheads="1"/>
          </p:cNvSpPr>
          <p:nvPr>
            <p:ph idx="1"/>
          </p:nvPr>
        </p:nvSpPr>
        <p:spPr/>
        <p:txBody>
          <a:bodyPr/>
          <a:lstStyle/>
          <a:p>
            <a:r>
              <a:rPr lang="en-US" sz="2800">
                <a:solidFill>
                  <a:srgbClr val="FFFF00"/>
                </a:solidFill>
              </a:rPr>
              <a:t>Countable Nouns</a:t>
            </a:r>
            <a:r>
              <a:rPr lang="en-US" sz="2800"/>
              <a:t>: are things that be counted as one, two, three, and so on.</a:t>
            </a:r>
          </a:p>
          <a:p>
            <a:pPr>
              <a:buFont typeface="Wingdings" pitchFamily="2" charset="2"/>
              <a:buNone/>
            </a:pPr>
            <a:endParaRPr lang="en-US" sz="900"/>
          </a:p>
          <a:p>
            <a:pPr algn="r">
              <a:buFont typeface="Wingdings" pitchFamily="2" charset="2"/>
              <a:buNone/>
            </a:pPr>
            <a:r>
              <a:rPr lang="ar-SA" sz="2400">
                <a:solidFill>
                  <a:srgbClr val="FFFF00"/>
                </a:solidFill>
              </a:rPr>
              <a:t>الأسماء المعدودة: </a:t>
            </a:r>
            <a:r>
              <a:rPr lang="ar-SA" sz="2400"/>
              <a:t>هي الأشياء التي يمكن عدها بـ واحد ، اثنان ، ثلاثة وهكذا.</a:t>
            </a:r>
          </a:p>
          <a:p>
            <a:endParaRPr lang="ar-SA" sz="2800">
              <a:solidFill>
                <a:srgbClr val="FFFF00"/>
              </a:solidFill>
            </a:endParaRPr>
          </a:p>
          <a:p>
            <a:r>
              <a:rPr lang="en-US" sz="2800">
                <a:solidFill>
                  <a:srgbClr val="FFFF00"/>
                </a:solidFill>
              </a:rPr>
              <a:t>Uncountable Nouns</a:t>
            </a:r>
            <a:r>
              <a:rPr lang="en-US" sz="2800"/>
              <a:t>: cannot be counted.</a:t>
            </a:r>
          </a:p>
          <a:p>
            <a:pPr>
              <a:buFont typeface="Wingdings" pitchFamily="2" charset="2"/>
              <a:buNone/>
            </a:pPr>
            <a:endParaRPr lang="en-US" sz="900"/>
          </a:p>
          <a:p>
            <a:pPr algn="r">
              <a:buFont typeface="Wingdings" pitchFamily="2" charset="2"/>
              <a:buNone/>
            </a:pPr>
            <a:r>
              <a:rPr lang="ar-SA" sz="2400">
                <a:solidFill>
                  <a:srgbClr val="FFFF00"/>
                </a:solidFill>
              </a:rPr>
              <a:t>الأسماء الغير معدودة: </a:t>
            </a:r>
            <a:r>
              <a:rPr lang="ar-SA" sz="2400"/>
              <a:t>هي التي لا يمكن عدها  أي لا يمكن وضع رقم قبلها.</a:t>
            </a:r>
          </a:p>
          <a:p>
            <a:pPr>
              <a:buFont typeface="Wingdings" pitchFamily="2" charset="2"/>
              <a:buNone/>
            </a:pPr>
            <a:endParaRPr lang="en-US" sz="2000">
              <a:solidFill>
                <a:srgbClr val="FFFF00"/>
              </a:solidFill>
            </a:endParaRPr>
          </a:p>
          <a:p>
            <a:pPr>
              <a:buFont typeface="Wingdings" pitchFamily="2" charset="2"/>
              <a:buNone/>
            </a:pPr>
            <a:endParaRPr lang="en-US" sz="2000">
              <a:solidFill>
                <a:srgbClr val="FFFF00"/>
              </a:solidFill>
            </a:endParaRPr>
          </a:p>
        </p:txBody>
      </p:sp>
      <p:sp>
        <p:nvSpPr>
          <p:cNvPr id="58370" name="Rectangle 2"/>
          <p:cNvSpPr>
            <a:spLocks noGrp="1" noChangeArrowheads="1"/>
          </p:cNvSpPr>
          <p:nvPr>
            <p:ph type="title"/>
          </p:nvPr>
        </p:nvSpPr>
        <p:spPr/>
        <p:txBody>
          <a:bodyPr/>
          <a:lstStyle/>
          <a:p>
            <a:pPr algn="ctr"/>
            <a:r>
              <a:rPr lang="en-US" sz="3200">
                <a:solidFill>
                  <a:srgbClr val="FFFF00"/>
                </a:solidFill>
              </a:rPr>
              <a:t>Countable &amp; Uncountable Nouns </a:t>
            </a:r>
            <a:r>
              <a:rPr lang="ar-SA" sz="3200">
                <a:solidFill>
                  <a:srgbClr val="FFFF00"/>
                </a:solidFill>
              </a:rPr>
              <a:t/>
            </a:r>
            <a:br>
              <a:rPr lang="ar-SA" sz="3200">
                <a:solidFill>
                  <a:srgbClr val="FFFF00"/>
                </a:solidFill>
              </a:rPr>
            </a:br>
            <a:r>
              <a:rPr lang="ar-SA" sz="3200">
                <a:solidFill>
                  <a:srgbClr val="FFFF00"/>
                </a:solidFill>
              </a:rPr>
              <a:t> الأسماء المعدودة و غير المعدودة</a:t>
            </a:r>
            <a:endParaRPr lang="en-US" sz="3200">
              <a:solidFill>
                <a:srgbClr val="FFFF00"/>
              </a:solidFill>
            </a:endParaRPr>
          </a:p>
        </p:txBody>
      </p:sp>
      <p:grpSp>
        <p:nvGrpSpPr>
          <p:cNvPr id="58372" name="Group 4"/>
          <p:cNvGrpSpPr>
            <a:grpSpLocks/>
          </p:cNvGrpSpPr>
          <p:nvPr/>
        </p:nvGrpSpPr>
        <p:grpSpPr bwMode="auto">
          <a:xfrm>
            <a:off x="3657600" y="6248400"/>
            <a:ext cx="2514600" cy="381000"/>
            <a:chOff x="2304" y="3936"/>
            <a:chExt cx="1584" cy="240"/>
          </a:xfrm>
        </p:grpSpPr>
        <p:sp>
          <p:nvSpPr>
            <p:cNvPr id="58373"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58374"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58375"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58376" name="AutoShape 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p:cNvSpPr>
            <a:spLocks noGrp="1" noChangeArrowheads="1"/>
          </p:cNvSpPr>
          <p:nvPr>
            <p:ph idx="1"/>
          </p:nvPr>
        </p:nvSpPr>
        <p:spPr/>
        <p:txBody>
          <a:bodyPr/>
          <a:lstStyle/>
          <a:p>
            <a:pPr>
              <a:lnSpc>
                <a:spcPct val="80000"/>
              </a:lnSpc>
            </a:pPr>
            <a:r>
              <a:rPr lang="en-US" sz="2400"/>
              <a:t>These nouns have singular and plural forms.</a:t>
            </a:r>
            <a:endParaRPr lang="ar-SA" sz="2400"/>
          </a:p>
          <a:p>
            <a:pPr algn="r">
              <a:lnSpc>
                <a:spcPct val="80000"/>
              </a:lnSpc>
              <a:buFont typeface="Wingdings" pitchFamily="2" charset="2"/>
              <a:buNone/>
            </a:pPr>
            <a:r>
              <a:rPr lang="ar-SA" sz="2400"/>
              <a:t>هذه الأسماء لها صيغ مفردة و جمع.</a:t>
            </a:r>
          </a:p>
          <a:p>
            <a:pPr>
              <a:lnSpc>
                <a:spcPct val="80000"/>
              </a:lnSpc>
            </a:pPr>
            <a:endParaRPr lang="ar-SA" sz="1400"/>
          </a:p>
          <a:p>
            <a:pPr>
              <a:lnSpc>
                <a:spcPct val="80000"/>
              </a:lnSpc>
            </a:pPr>
            <a:r>
              <a:rPr lang="en-US" sz="2400"/>
              <a:t>Before singular countable nouns you can use </a:t>
            </a:r>
            <a:r>
              <a:rPr lang="en-US" sz="2400">
                <a:solidFill>
                  <a:srgbClr val="CC3300"/>
                </a:solidFill>
              </a:rPr>
              <a:t>a/an</a:t>
            </a:r>
            <a:r>
              <a:rPr lang="en-US" sz="2400"/>
              <a:t>.</a:t>
            </a:r>
          </a:p>
          <a:p>
            <a:pPr algn="r">
              <a:lnSpc>
                <a:spcPct val="80000"/>
              </a:lnSpc>
              <a:buFont typeface="Wingdings" pitchFamily="2" charset="2"/>
              <a:buNone/>
            </a:pPr>
            <a:r>
              <a:rPr lang="ar-SA" sz="2400"/>
              <a:t>قبل الأسماء المفردة المعدودة تستطيع استخدام             .</a:t>
            </a:r>
          </a:p>
          <a:p>
            <a:pPr algn="r">
              <a:lnSpc>
                <a:spcPct val="80000"/>
              </a:lnSpc>
              <a:buFont typeface="Wingdings" pitchFamily="2" charset="2"/>
              <a:buNone/>
            </a:pPr>
            <a:endParaRPr lang="ar-SA" sz="2400"/>
          </a:p>
          <a:p>
            <a:pPr>
              <a:lnSpc>
                <a:spcPct val="80000"/>
              </a:lnSpc>
            </a:pPr>
            <a:endParaRPr lang="ar-SA" sz="1400"/>
          </a:p>
          <a:p>
            <a:pPr>
              <a:lnSpc>
                <a:spcPct val="80000"/>
              </a:lnSpc>
            </a:pPr>
            <a:r>
              <a:rPr lang="en-US" sz="2400"/>
              <a:t>You cannot use singular countable nouns alone without words such as: </a:t>
            </a:r>
          </a:p>
          <a:p>
            <a:pPr algn="ctr">
              <a:lnSpc>
                <a:spcPct val="80000"/>
              </a:lnSpc>
              <a:buFont typeface="Wingdings" pitchFamily="2" charset="2"/>
              <a:buNone/>
            </a:pPr>
            <a:r>
              <a:rPr lang="en-US" sz="2400"/>
              <a:t>a, an, one, my, your, his, etc.</a:t>
            </a:r>
          </a:p>
          <a:p>
            <a:pPr algn="r">
              <a:lnSpc>
                <a:spcPct val="80000"/>
              </a:lnSpc>
              <a:buFont typeface="Wingdings" pitchFamily="2" charset="2"/>
              <a:buNone/>
            </a:pPr>
            <a:r>
              <a:rPr lang="ar-SA" sz="2400"/>
              <a:t>لا نستطيع استخدام أسماء مفردة معدودة بمفردها بدون الكلمات السابقة.</a:t>
            </a:r>
            <a:endParaRPr lang="en-US" sz="2400"/>
          </a:p>
          <a:p>
            <a:pPr algn="ctr">
              <a:lnSpc>
                <a:spcPct val="80000"/>
              </a:lnSpc>
              <a:buFont typeface="Wingdings" pitchFamily="2" charset="2"/>
              <a:buNone/>
            </a:pPr>
            <a:endParaRPr lang="en-US" sz="2400"/>
          </a:p>
        </p:txBody>
      </p:sp>
      <p:sp>
        <p:nvSpPr>
          <p:cNvPr id="59394" name="Rectangle 2"/>
          <p:cNvSpPr>
            <a:spLocks noGrp="1" noChangeArrowheads="1"/>
          </p:cNvSpPr>
          <p:nvPr>
            <p:ph type="title"/>
          </p:nvPr>
        </p:nvSpPr>
        <p:spPr/>
        <p:txBody>
          <a:bodyPr/>
          <a:lstStyle/>
          <a:p>
            <a:pPr algn="ctr"/>
            <a:r>
              <a:rPr lang="en-US" sz="3600">
                <a:solidFill>
                  <a:srgbClr val="FFFF00"/>
                </a:solidFill>
              </a:rPr>
              <a:t>Countable Nouns </a:t>
            </a:r>
            <a:r>
              <a:rPr lang="ar-SA" sz="3600">
                <a:solidFill>
                  <a:srgbClr val="FFFF00"/>
                </a:solidFill>
              </a:rPr>
              <a:t/>
            </a:r>
            <a:br>
              <a:rPr lang="ar-SA" sz="3600">
                <a:solidFill>
                  <a:srgbClr val="FFFF00"/>
                </a:solidFill>
              </a:rPr>
            </a:br>
            <a:r>
              <a:rPr lang="ar-SA" sz="3600">
                <a:solidFill>
                  <a:srgbClr val="FFFF00"/>
                </a:solidFill>
              </a:rPr>
              <a:t> الأسماء المعدودة</a:t>
            </a:r>
            <a:endParaRPr lang="en-US" sz="3600">
              <a:solidFill>
                <a:srgbClr val="FFFF00"/>
              </a:solidFill>
            </a:endParaRPr>
          </a:p>
        </p:txBody>
      </p:sp>
      <p:sp>
        <p:nvSpPr>
          <p:cNvPr id="59398" name="AutoShape 6">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59400" name="AutoShape 8">
            <a:hlinkClick r:id="" action="ppaction://hlinkshowjump?jump=previousslide" highlightClick="1"/>
          </p:cNvPr>
          <p:cNvSpPr>
            <a:spLocks noChangeArrowheads="1"/>
          </p:cNvSpPr>
          <p:nvPr/>
        </p:nvSpPr>
        <p:spPr bwMode="auto">
          <a:xfrm>
            <a:off x="3657600" y="6248400"/>
            <a:ext cx="457200" cy="38100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sp>
        <p:nvSpPr>
          <p:cNvPr id="59402" name="Text Box 10"/>
          <p:cNvSpPr txBox="1">
            <a:spLocks noChangeArrowheads="1"/>
          </p:cNvSpPr>
          <p:nvPr/>
        </p:nvSpPr>
        <p:spPr bwMode="auto">
          <a:xfrm>
            <a:off x="1466850" y="3276600"/>
            <a:ext cx="1025525" cy="457200"/>
          </a:xfrm>
          <a:prstGeom prst="rect">
            <a:avLst/>
          </a:prstGeom>
          <a:noFill/>
          <a:ln w="9525" algn="ctr">
            <a:noFill/>
            <a:miter lim="800000"/>
            <a:headEnd/>
            <a:tailEnd/>
          </a:ln>
          <a:effectLst/>
        </p:spPr>
        <p:txBody>
          <a:bodyPr wrap="none">
            <a:spAutoFit/>
          </a:bodyPr>
          <a:lstStyle/>
          <a:p>
            <a:r>
              <a:rPr lang="en-US" sz="2400">
                <a:solidFill>
                  <a:srgbClr val="CC3300"/>
                </a:solidFill>
                <a:effectLst>
                  <a:outerShdw blurRad="38100" dist="38100" dir="2700000" algn="tl">
                    <a:srgbClr val="000000"/>
                  </a:outerShdw>
                </a:effectLst>
              </a:rPr>
              <a:t>(a/an)</a:t>
            </a:r>
            <a:endParaRPr lang="en-US" sz="2400">
              <a:effectLst>
                <a:outerShdw blurRad="38100" dist="38100" dir="2700000" algn="tl">
                  <a:srgbClr val="000000"/>
                </a:outerShdw>
              </a:effectLst>
            </a:endParaRPr>
          </a:p>
        </p:txBody>
      </p:sp>
      <p:sp>
        <p:nvSpPr>
          <p:cNvPr id="59403" name="AutoShape 11">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59404" name="AutoShape 12">
            <a:hlinkClick r:id="" action="ppaction://hlinkshowjump?jump=nextslide" highlightClick="1"/>
          </p:cNvPr>
          <p:cNvSpPr>
            <a:spLocks noChangeArrowheads="1"/>
          </p:cNvSpPr>
          <p:nvPr/>
        </p:nvSpPr>
        <p:spPr bwMode="auto">
          <a:xfrm>
            <a:off x="5715000" y="6248400"/>
            <a:ext cx="457200" cy="38100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algn="ctr"/>
            <a:r>
              <a:rPr lang="en-US" sz="3600">
                <a:solidFill>
                  <a:srgbClr val="FFFF00"/>
                </a:solidFill>
              </a:rPr>
              <a:t>Spelling Rules for Plurals </a:t>
            </a:r>
            <a:r>
              <a:rPr lang="ar-SA" sz="3600">
                <a:solidFill>
                  <a:srgbClr val="FFFF00"/>
                </a:solidFill>
              </a:rPr>
              <a:t/>
            </a:r>
            <a:br>
              <a:rPr lang="ar-SA" sz="3600">
                <a:solidFill>
                  <a:srgbClr val="FFFF00"/>
                </a:solidFill>
              </a:rPr>
            </a:br>
            <a:r>
              <a:rPr lang="ar-SA" sz="3600">
                <a:solidFill>
                  <a:srgbClr val="FFFF00"/>
                </a:solidFill>
              </a:rPr>
              <a:t> قواعد إملاء الجمع</a:t>
            </a:r>
            <a:endParaRPr lang="en-US" sz="3600">
              <a:solidFill>
                <a:srgbClr val="FFFF00"/>
              </a:solidFill>
            </a:endParaRPr>
          </a:p>
        </p:txBody>
      </p:sp>
      <p:sp>
        <p:nvSpPr>
          <p:cNvPr id="60419" name="Rectangle 3"/>
          <p:cNvSpPr>
            <a:spLocks noGrp="1" noChangeArrowheads="1"/>
          </p:cNvSpPr>
          <p:nvPr>
            <p:ph type="body" sz="half" idx="1"/>
          </p:nvPr>
        </p:nvSpPr>
        <p:spPr>
          <a:xfrm>
            <a:off x="1066800" y="1981200"/>
            <a:ext cx="7467600" cy="2286000"/>
          </a:xfrm>
        </p:spPr>
        <p:txBody>
          <a:bodyPr/>
          <a:lstStyle/>
          <a:p>
            <a:pPr algn="ctr">
              <a:buFont typeface="Wingdings" pitchFamily="2" charset="2"/>
              <a:buNone/>
            </a:pPr>
            <a:r>
              <a:rPr lang="en-US" sz="2800"/>
              <a:t>We form plurals of most nouns by adding </a:t>
            </a:r>
            <a:r>
              <a:rPr lang="en-US" sz="2800">
                <a:solidFill>
                  <a:srgbClr val="CC3300"/>
                </a:solidFill>
              </a:rPr>
              <a:t>“s”</a:t>
            </a:r>
            <a:r>
              <a:rPr lang="en-US" sz="2800"/>
              <a:t> to the singular noun.</a:t>
            </a:r>
          </a:p>
          <a:p>
            <a:pPr algn="ctr">
              <a:buFont typeface="Wingdings" pitchFamily="2" charset="2"/>
              <a:buNone/>
            </a:pPr>
            <a:r>
              <a:rPr lang="ar-SA" sz="2800"/>
              <a:t>نكوّن الجمع من معظم الأسماء بإضافة</a:t>
            </a:r>
            <a:endParaRPr lang="en-US" sz="2800"/>
          </a:p>
          <a:p>
            <a:pPr algn="ctr">
              <a:buFont typeface="Wingdings" pitchFamily="2" charset="2"/>
              <a:buNone/>
            </a:pPr>
            <a:r>
              <a:rPr lang="en-US" sz="2800"/>
              <a:t> </a:t>
            </a:r>
            <a:r>
              <a:rPr lang="ar-SA" sz="2800"/>
              <a:t> للاسم المفرد.</a:t>
            </a:r>
            <a:r>
              <a:rPr lang="en-US" sz="2800">
                <a:solidFill>
                  <a:srgbClr val="FFFF00"/>
                </a:solidFill>
              </a:rPr>
              <a:t> </a:t>
            </a:r>
            <a:r>
              <a:rPr lang="en-US" sz="2800">
                <a:solidFill>
                  <a:srgbClr val="CC3300"/>
                </a:solidFill>
              </a:rPr>
              <a:t>“</a:t>
            </a:r>
            <a:r>
              <a:rPr lang="en-US">
                <a:solidFill>
                  <a:srgbClr val="CC3300"/>
                </a:solidFill>
              </a:rPr>
              <a:t>s</a:t>
            </a:r>
            <a:r>
              <a:rPr lang="en-US" sz="2800">
                <a:solidFill>
                  <a:srgbClr val="CC3300"/>
                </a:solidFill>
              </a:rPr>
              <a:t>”</a:t>
            </a:r>
          </a:p>
        </p:txBody>
      </p:sp>
      <p:graphicFrame>
        <p:nvGraphicFramePr>
          <p:cNvPr id="60442" name="Group 26"/>
          <p:cNvGraphicFramePr>
            <a:graphicFrameLocks noGrp="1"/>
          </p:cNvGraphicFramePr>
          <p:nvPr>
            <p:ph sz="half" idx="2"/>
          </p:nvPr>
        </p:nvGraphicFramePr>
        <p:xfrm>
          <a:off x="1219200" y="4267200"/>
          <a:ext cx="7543800" cy="1661160"/>
        </p:xfrm>
        <a:graphic>
          <a:graphicData uri="http://schemas.openxmlformats.org/drawingml/2006/table">
            <a:tbl>
              <a:tblPr/>
              <a:tblGrid>
                <a:gridCol w="3733800"/>
                <a:gridCol w="3810000"/>
              </a:tblGrid>
              <a:tr h="609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Singular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Plural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r>
              <a:tr h="533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one book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two books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one horse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many horses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0445" name="AutoShape 29">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60446" name="AutoShape 30">
            <a:hlinkClick r:id="" action="ppaction://hlinkshowjump?jump=nextslide" highlightClick="1"/>
          </p:cNvPr>
          <p:cNvSpPr>
            <a:spLocks noChangeArrowheads="1"/>
          </p:cNvSpPr>
          <p:nvPr/>
        </p:nvSpPr>
        <p:spPr bwMode="auto">
          <a:xfrm>
            <a:off x="5715000" y="6248400"/>
            <a:ext cx="457200" cy="38100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60448" name="AutoShape 32">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60449" name="AutoShape 33">
            <a:hlinkClick r:id="" action="ppaction://hlinkshowjump?jump=previousslide" highlightClick="1"/>
          </p:cNvPr>
          <p:cNvSpPr>
            <a:spLocks noChangeArrowheads="1"/>
          </p:cNvSpPr>
          <p:nvPr/>
        </p:nvSpPr>
        <p:spPr bwMode="auto">
          <a:xfrm>
            <a:off x="3657600" y="6248400"/>
            <a:ext cx="457200" cy="38100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Rectangle 2"/>
          <p:cNvSpPr>
            <a:spLocks noGrp="1" noChangeArrowheads="1"/>
          </p:cNvSpPr>
          <p:nvPr>
            <p:ph type="title"/>
          </p:nvPr>
        </p:nvSpPr>
        <p:spPr/>
        <p:txBody>
          <a:bodyPr>
            <a:normAutofit fontScale="90000"/>
          </a:bodyPr>
          <a:lstStyle/>
          <a:p>
            <a:pPr algn="ctr"/>
            <a:r>
              <a:rPr lang="en-US" sz="2400">
                <a:solidFill>
                  <a:srgbClr val="FFFF00"/>
                </a:solidFill>
              </a:rPr>
              <a:t/>
            </a:r>
            <a:br>
              <a:rPr lang="en-US" sz="2400">
                <a:solidFill>
                  <a:srgbClr val="FFFF00"/>
                </a:solidFill>
              </a:rPr>
            </a:br>
            <a:r>
              <a:rPr lang="en-US" sz="2400">
                <a:solidFill>
                  <a:srgbClr val="FFFF00"/>
                </a:solidFill>
              </a:rPr>
              <a:t> </a:t>
            </a:r>
            <a:r>
              <a:rPr lang="en-US" sz="2800">
                <a:solidFill>
                  <a:srgbClr val="FFFF00"/>
                </a:solidFill>
              </a:rPr>
              <a:t>English Alphabetic</a:t>
            </a:r>
            <a:br>
              <a:rPr lang="en-US" sz="2800">
                <a:solidFill>
                  <a:srgbClr val="FFFF00"/>
                </a:solidFill>
              </a:rPr>
            </a:br>
            <a:r>
              <a:rPr lang="en-US" sz="2800">
                <a:solidFill>
                  <a:srgbClr val="FFFF00"/>
                </a:solidFill>
              </a:rPr>
              <a:t> </a:t>
            </a:r>
            <a:r>
              <a:rPr lang="ar-SA" sz="2800">
                <a:solidFill>
                  <a:srgbClr val="FFFF00"/>
                </a:solidFill>
              </a:rPr>
              <a:t>الأبجدية الإنجليزية</a:t>
            </a:r>
            <a:r>
              <a:rPr lang="en-US" sz="2800">
                <a:solidFill>
                  <a:srgbClr val="FFFF00"/>
                </a:solidFill>
              </a:rPr>
              <a:t/>
            </a:r>
            <a:br>
              <a:rPr lang="en-US" sz="2800">
                <a:solidFill>
                  <a:srgbClr val="FFFF00"/>
                </a:solidFill>
              </a:rPr>
            </a:br>
            <a:r>
              <a:rPr lang="en-US" sz="2400">
                <a:solidFill>
                  <a:srgbClr val="FFFF00"/>
                </a:solidFill>
              </a:rPr>
              <a:t> </a:t>
            </a:r>
            <a:br>
              <a:rPr lang="en-US" sz="2400">
                <a:solidFill>
                  <a:srgbClr val="FFFF00"/>
                </a:solidFill>
              </a:rPr>
            </a:br>
            <a:endParaRPr lang="en-US" sz="2400">
              <a:solidFill>
                <a:srgbClr val="FFFF00"/>
              </a:solidFill>
            </a:endParaRPr>
          </a:p>
        </p:txBody>
      </p:sp>
      <p:sp>
        <p:nvSpPr>
          <p:cNvPr id="265219" name="Rectangle 3"/>
          <p:cNvSpPr>
            <a:spLocks noGrp="1" noChangeArrowheads="1"/>
          </p:cNvSpPr>
          <p:nvPr>
            <p:ph type="body" sz="half" idx="1"/>
          </p:nvPr>
        </p:nvSpPr>
        <p:spPr/>
        <p:txBody>
          <a:bodyPr>
            <a:normAutofit lnSpcReduction="10000"/>
          </a:bodyPr>
          <a:lstStyle/>
          <a:p>
            <a:pPr marL="231775" indent="-231775">
              <a:buFont typeface="Wingdings" pitchFamily="2" charset="2"/>
              <a:buAutoNum type="arabicPeriod"/>
            </a:pPr>
            <a:r>
              <a:rPr lang="en-US" sz="1400">
                <a:solidFill>
                  <a:srgbClr val="FFFF00"/>
                </a:solidFill>
              </a:rPr>
              <a:t>Capital Letters </a:t>
            </a:r>
            <a:r>
              <a:rPr lang="ar-SA" sz="1400">
                <a:solidFill>
                  <a:srgbClr val="FFFF00"/>
                </a:solidFill>
              </a:rPr>
              <a:t>الأبجدية الإنجليزية الكبيرة</a:t>
            </a:r>
          </a:p>
          <a:p>
            <a:pPr marL="231775" indent="-231775">
              <a:buFont typeface="Wingdings" pitchFamily="2" charset="2"/>
              <a:buAutoNum type="arabicPeriod"/>
            </a:pPr>
            <a:endParaRPr lang="ar-SA" sz="1400">
              <a:solidFill>
                <a:srgbClr val="FFFF00"/>
              </a:solidFill>
            </a:endParaRPr>
          </a:p>
          <a:p>
            <a:pPr marL="231775" indent="-231775">
              <a:buFont typeface="Wingdings" pitchFamily="2" charset="2"/>
              <a:buAutoNum type="arabicPeriod"/>
            </a:pPr>
            <a:endParaRPr lang="en-US" sz="1400">
              <a:solidFill>
                <a:srgbClr val="FFFF00"/>
              </a:solidFill>
            </a:endParaRPr>
          </a:p>
          <a:p>
            <a:pPr marL="231775" indent="-231775">
              <a:buFont typeface="Wingdings" pitchFamily="2" charset="2"/>
              <a:buAutoNum type="arabicPeriod"/>
            </a:pPr>
            <a:endParaRPr lang="en-US" sz="1400">
              <a:solidFill>
                <a:srgbClr val="FFFF00"/>
              </a:solidFill>
            </a:endParaRPr>
          </a:p>
          <a:p>
            <a:pPr marL="231775" indent="-231775">
              <a:buFont typeface="Wingdings" pitchFamily="2" charset="2"/>
              <a:buAutoNum type="arabicPeriod"/>
            </a:pPr>
            <a:r>
              <a:rPr lang="en-US" sz="1400">
                <a:solidFill>
                  <a:srgbClr val="FFFF00"/>
                </a:solidFill>
              </a:rPr>
              <a:t>Small Letters </a:t>
            </a:r>
            <a:r>
              <a:rPr lang="ar-SA" sz="1400">
                <a:solidFill>
                  <a:srgbClr val="FFFF00"/>
                </a:solidFill>
              </a:rPr>
              <a:t>الأبجدية الإنجليزية الصغيرة</a:t>
            </a:r>
          </a:p>
          <a:p>
            <a:pPr marL="231775" indent="-231775">
              <a:buFont typeface="Wingdings" pitchFamily="2" charset="2"/>
              <a:buAutoNum type="arabicPeriod"/>
            </a:pPr>
            <a:endParaRPr lang="ar-SA" sz="1400">
              <a:solidFill>
                <a:srgbClr val="FFFF00"/>
              </a:solidFill>
            </a:endParaRPr>
          </a:p>
          <a:p>
            <a:pPr marL="231775" indent="-231775">
              <a:buFont typeface="Wingdings" pitchFamily="2" charset="2"/>
              <a:buAutoNum type="arabicPeriod"/>
            </a:pPr>
            <a:endParaRPr lang="ar-SA" sz="1400">
              <a:solidFill>
                <a:srgbClr val="FFFF00"/>
              </a:solidFill>
            </a:endParaRPr>
          </a:p>
          <a:p>
            <a:pPr marL="231775" indent="-231775">
              <a:buFont typeface="Wingdings" pitchFamily="2" charset="2"/>
              <a:buAutoNum type="arabicPeriod"/>
            </a:pPr>
            <a:endParaRPr lang="en-US" sz="1400">
              <a:solidFill>
                <a:srgbClr val="FFFF00"/>
              </a:solidFill>
            </a:endParaRPr>
          </a:p>
          <a:p>
            <a:pPr marL="231775" indent="-231775">
              <a:buFont typeface="Wingdings" pitchFamily="2" charset="2"/>
              <a:buChar char="l"/>
            </a:pPr>
            <a:r>
              <a:rPr lang="en-US" sz="1400">
                <a:solidFill>
                  <a:srgbClr val="FFFF00"/>
                </a:solidFill>
              </a:rPr>
              <a:t>Consonant Letters </a:t>
            </a:r>
            <a:r>
              <a:rPr lang="ar-SA" sz="1400">
                <a:solidFill>
                  <a:srgbClr val="FFFF00"/>
                </a:solidFill>
              </a:rPr>
              <a:t>الحروف الساكنة</a:t>
            </a:r>
          </a:p>
          <a:p>
            <a:pPr marL="231775" indent="-231775">
              <a:buFont typeface="Wingdings" pitchFamily="2" charset="2"/>
              <a:buChar char="l"/>
            </a:pPr>
            <a:endParaRPr lang="ar-SA" sz="1400">
              <a:solidFill>
                <a:srgbClr val="FFFF00"/>
              </a:solidFill>
            </a:endParaRPr>
          </a:p>
          <a:p>
            <a:pPr marL="231775" indent="-231775">
              <a:buFont typeface="Wingdings" pitchFamily="2" charset="2"/>
              <a:buChar char="l"/>
            </a:pPr>
            <a:endParaRPr lang="ar-SA" sz="1400">
              <a:solidFill>
                <a:srgbClr val="FFFF00"/>
              </a:solidFill>
            </a:endParaRPr>
          </a:p>
          <a:p>
            <a:pPr marL="231775" indent="-231775">
              <a:buFont typeface="Wingdings" pitchFamily="2" charset="2"/>
              <a:buChar char="l"/>
            </a:pPr>
            <a:r>
              <a:rPr lang="en-US" sz="1400">
                <a:solidFill>
                  <a:srgbClr val="FFFF00"/>
                </a:solidFill>
              </a:rPr>
              <a:t>Vowels Letters </a:t>
            </a:r>
            <a:r>
              <a:rPr lang="ar-SA" sz="1400">
                <a:solidFill>
                  <a:srgbClr val="FFFF00"/>
                </a:solidFill>
              </a:rPr>
              <a:t>الحروف المتحركة</a:t>
            </a:r>
            <a:endParaRPr lang="en-US" sz="1400">
              <a:solidFill>
                <a:srgbClr val="FFFF00"/>
              </a:solidFill>
            </a:endParaRPr>
          </a:p>
          <a:p>
            <a:pPr marL="231775" indent="-231775">
              <a:buFont typeface="Wingdings" pitchFamily="2" charset="2"/>
              <a:buChar char="l"/>
            </a:pPr>
            <a:endParaRPr lang="en-US" sz="1400">
              <a:solidFill>
                <a:srgbClr val="FFFF00"/>
              </a:solidFill>
            </a:endParaRPr>
          </a:p>
          <a:p>
            <a:pPr marL="231775" indent="-231775">
              <a:buFont typeface="Wingdings" pitchFamily="2" charset="2"/>
              <a:buChar char="l"/>
            </a:pPr>
            <a:endParaRPr lang="en-US" sz="1400">
              <a:solidFill>
                <a:srgbClr val="FFFF00"/>
              </a:solidFill>
            </a:endParaRPr>
          </a:p>
          <a:p>
            <a:pPr marL="231775" indent="-231775">
              <a:buFont typeface="Wingdings" pitchFamily="2" charset="2"/>
              <a:buNone/>
            </a:pPr>
            <a:r>
              <a:rPr lang="ar-SA" sz="1400">
                <a:solidFill>
                  <a:srgbClr val="FFFF00"/>
                </a:solidFill>
              </a:rPr>
              <a:t> </a:t>
            </a:r>
          </a:p>
          <a:p>
            <a:pPr marL="231775" indent="-231775">
              <a:buFont typeface="Wingdings" pitchFamily="2" charset="2"/>
              <a:buNone/>
            </a:pPr>
            <a:endParaRPr lang="en-US" sz="1400">
              <a:solidFill>
                <a:srgbClr val="FFFF00"/>
              </a:solidFill>
            </a:endParaRPr>
          </a:p>
          <a:p>
            <a:pPr marL="231775" indent="-231775">
              <a:buFont typeface="Wingdings" pitchFamily="2" charset="2"/>
              <a:buAutoNum type="arabicPeriod"/>
            </a:pPr>
            <a:endParaRPr lang="en-US" sz="1400"/>
          </a:p>
        </p:txBody>
      </p:sp>
      <p:sp>
        <p:nvSpPr>
          <p:cNvPr id="265221" name="AutoShape 5">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65223" name="AutoShape 7">
            <a:hlinkClick r:id="" action="ppaction://hlinkshowjump?jump=previousslide" highlightClick="1"/>
          </p:cNvPr>
          <p:cNvSpPr>
            <a:spLocks noChangeArrowheads="1"/>
          </p:cNvSpPr>
          <p:nvPr/>
        </p:nvSpPr>
        <p:spPr bwMode="auto">
          <a:xfrm>
            <a:off x="3657600" y="6248400"/>
            <a:ext cx="457200" cy="38100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aphicFrame>
        <p:nvGraphicFramePr>
          <p:cNvPr id="265374" name="Group 158"/>
          <p:cNvGraphicFramePr>
            <a:graphicFrameLocks noGrp="1"/>
          </p:cNvGraphicFramePr>
          <p:nvPr/>
        </p:nvGraphicFramePr>
        <p:xfrm>
          <a:off x="1447800" y="2286000"/>
          <a:ext cx="7077075" cy="487680"/>
        </p:xfrm>
        <a:graphic>
          <a:graphicData uri="http://schemas.openxmlformats.org/drawingml/2006/table">
            <a:tbl>
              <a:tblPr/>
              <a:tblGrid>
                <a:gridCol w="544513"/>
                <a:gridCol w="544512"/>
                <a:gridCol w="544513"/>
                <a:gridCol w="542925"/>
                <a:gridCol w="544512"/>
                <a:gridCol w="546100"/>
                <a:gridCol w="542925"/>
                <a:gridCol w="544513"/>
                <a:gridCol w="544512"/>
                <a:gridCol w="544513"/>
                <a:gridCol w="542925"/>
                <a:gridCol w="544512"/>
                <a:gridCol w="546100"/>
              </a:tblGrid>
              <a:tr h="1905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J</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05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Q</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Z</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265418" name="Group 202"/>
          <p:cNvGraphicFramePr>
            <a:graphicFrameLocks noGrp="1"/>
          </p:cNvGraphicFramePr>
          <p:nvPr/>
        </p:nvGraphicFramePr>
        <p:xfrm>
          <a:off x="1447800" y="3352800"/>
          <a:ext cx="7077075" cy="487680"/>
        </p:xfrm>
        <a:graphic>
          <a:graphicData uri="http://schemas.openxmlformats.org/drawingml/2006/table">
            <a:tbl>
              <a:tblPr/>
              <a:tblGrid>
                <a:gridCol w="544513"/>
                <a:gridCol w="544512"/>
                <a:gridCol w="544513"/>
                <a:gridCol w="542925"/>
                <a:gridCol w="544512"/>
                <a:gridCol w="546100"/>
                <a:gridCol w="542925"/>
                <a:gridCol w="544513"/>
                <a:gridCol w="544512"/>
                <a:gridCol w="544513"/>
                <a:gridCol w="542925"/>
                <a:gridCol w="544512"/>
                <a:gridCol w="546100"/>
              </a:tblGrid>
              <a:tr h="1905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j</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05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q</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z</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265923" name="Group 707"/>
          <p:cNvGraphicFramePr>
            <a:graphicFrameLocks noGrp="1"/>
          </p:cNvGraphicFramePr>
          <p:nvPr/>
        </p:nvGraphicFramePr>
        <p:xfrm>
          <a:off x="1447800" y="4343400"/>
          <a:ext cx="5756275" cy="243840"/>
        </p:xfrm>
        <a:graphic>
          <a:graphicData uri="http://schemas.openxmlformats.org/drawingml/2006/table">
            <a:tbl>
              <a:tblPr/>
              <a:tblGrid>
                <a:gridCol w="274638"/>
                <a:gridCol w="258762"/>
                <a:gridCol w="292100"/>
                <a:gridCol w="276225"/>
                <a:gridCol w="276225"/>
                <a:gridCol w="255588"/>
                <a:gridCol w="274637"/>
                <a:gridCol w="274638"/>
                <a:gridCol w="274637"/>
                <a:gridCol w="274638"/>
                <a:gridCol w="274637"/>
                <a:gridCol w="274638"/>
                <a:gridCol w="274637"/>
                <a:gridCol w="274638"/>
                <a:gridCol w="274637"/>
                <a:gridCol w="274638"/>
                <a:gridCol w="276225"/>
                <a:gridCol w="274637"/>
                <a:gridCol w="274638"/>
                <a:gridCol w="274637"/>
                <a:gridCol w="276225"/>
              </a:tblGrid>
              <a:tr h="1905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j</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q</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z</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265858" name="Group 642"/>
          <p:cNvGraphicFramePr>
            <a:graphicFrameLocks noGrp="1"/>
          </p:cNvGraphicFramePr>
          <p:nvPr/>
        </p:nvGraphicFramePr>
        <p:xfrm>
          <a:off x="1447800" y="5105400"/>
          <a:ext cx="1377950" cy="243840"/>
        </p:xfrm>
        <a:graphic>
          <a:graphicData uri="http://schemas.openxmlformats.org/drawingml/2006/table">
            <a:tbl>
              <a:tblPr/>
              <a:tblGrid>
                <a:gridCol w="274638"/>
                <a:gridCol w="258762"/>
                <a:gridCol w="292100"/>
                <a:gridCol w="276225"/>
                <a:gridCol w="276225"/>
              </a:tblGrid>
              <a:tr h="1905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u</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algn="ctr"/>
            <a:r>
              <a:rPr lang="en-US" sz="3600">
                <a:solidFill>
                  <a:srgbClr val="FFFF00"/>
                </a:solidFill>
              </a:rPr>
              <a:t>Spelling Rules for Plurals </a:t>
            </a:r>
            <a:r>
              <a:rPr lang="ar-SA" sz="3600">
                <a:solidFill>
                  <a:srgbClr val="FFFF00"/>
                </a:solidFill>
              </a:rPr>
              <a:t/>
            </a:r>
            <a:br>
              <a:rPr lang="ar-SA" sz="3600">
                <a:solidFill>
                  <a:srgbClr val="FFFF00"/>
                </a:solidFill>
              </a:rPr>
            </a:br>
            <a:r>
              <a:rPr lang="ar-SA" sz="3600">
                <a:solidFill>
                  <a:srgbClr val="FFFF00"/>
                </a:solidFill>
              </a:rPr>
              <a:t> قواعد إملاء الجمع</a:t>
            </a:r>
            <a:endParaRPr lang="en-US" sz="3600">
              <a:solidFill>
                <a:srgbClr val="FFFF00"/>
              </a:solidFill>
            </a:endParaRPr>
          </a:p>
        </p:txBody>
      </p:sp>
      <p:sp>
        <p:nvSpPr>
          <p:cNvPr id="62467" name="Rectangle 3"/>
          <p:cNvSpPr>
            <a:spLocks noGrp="1" noChangeArrowheads="1"/>
          </p:cNvSpPr>
          <p:nvPr>
            <p:ph type="body" sz="half" idx="1"/>
          </p:nvPr>
        </p:nvSpPr>
        <p:spPr>
          <a:xfrm>
            <a:off x="1066800" y="1981200"/>
            <a:ext cx="7848600" cy="1371600"/>
          </a:xfrm>
        </p:spPr>
        <p:txBody>
          <a:bodyPr/>
          <a:lstStyle/>
          <a:p>
            <a:pPr algn="ctr">
              <a:buFont typeface="Wingdings" pitchFamily="2" charset="2"/>
              <a:buNone/>
            </a:pPr>
            <a:r>
              <a:rPr lang="ar-SA" b="1"/>
              <a:t>حـــــــــالات خاصــــــــــــــة</a:t>
            </a:r>
          </a:p>
          <a:p>
            <a:pPr algn="r">
              <a:buFont typeface="Wingdings" pitchFamily="2" charset="2"/>
              <a:buNone/>
            </a:pPr>
            <a:endParaRPr lang="ar-SA" sz="1800" b="1"/>
          </a:p>
          <a:p>
            <a:pPr algn="r">
              <a:buFont typeface="Wingdings" pitchFamily="2" charset="2"/>
              <a:buNone/>
            </a:pPr>
            <a:r>
              <a:rPr lang="ar-SA" sz="1800" b="1"/>
              <a:t>الأسماء التي تنتهي بالحروف                            نضيف لها</a:t>
            </a:r>
            <a:endParaRPr lang="en-US" sz="1800" b="1"/>
          </a:p>
        </p:txBody>
      </p:sp>
      <p:graphicFrame>
        <p:nvGraphicFramePr>
          <p:cNvPr id="62506" name="Group 42"/>
          <p:cNvGraphicFramePr>
            <a:graphicFrameLocks noGrp="1"/>
          </p:cNvGraphicFramePr>
          <p:nvPr>
            <p:ph sz="half" idx="2"/>
          </p:nvPr>
        </p:nvGraphicFramePr>
        <p:xfrm>
          <a:off x="1600200" y="3429000"/>
          <a:ext cx="7086600" cy="2697480"/>
        </p:xfrm>
        <a:graphic>
          <a:graphicData uri="http://schemas.openxmlformats.org/drawingml/2006/table">
            <a:tbl>
              <a:tblPr/>
              <a:tblGrid>
                <a:gridCol w="3505200"/>
                <a:gridCol w="3581400"/>
              </a:tblGrid>
              <a:tr h="533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Singular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Plural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r>
              <a:tr h="609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match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matches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bus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buses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45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dish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dishes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box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boxes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2468" name="Text Box 4"/>
          <p:cNvSpPr txBox="1">
            <a:spLocks noChangeArrowheads="1"/>
          </p:cNvSpPr>
          <p:nvPr/>
        </p:nvSpPr>
        <p:spPr bwMode="auto">
          <a:xfrm>
            <a:off x="3962400" y="2819400"/>
            <a:ext cx="2073275" cy="396875"/>
          </a:xfrm>
          <a:prstGeom prst="rect">
            <a:avLst/>
          </a:prstGeom>
          <a:noFill/>
          <a:ln w="9525">
            <a:noFill/>
            <a:miter lim="800000"/>
            <a:headEnd/>
            <a:tailEnd/>
          </a:ln>
          <a:effectLst/>
        </p:spPr>
        <p:txBody>
          <a:bodyPr>
            <a:spAutoFit/>
          </a:bodyPr>
          <a:lstStyle/>
          <a:p>
            <a:pPr algn="l"/>
            <a:r>
              <a:rPr lang="en-US" sz="2000" b="1">
                <a:solidFill>
                  <a:srgbClr val="CC3300"/>
                </a:solidFill>
                <a:effectLst>
                  <a:outerShdw blurRad="38100" dist="38100" dir="2700000" algn="tl">
                    <a:srgbClr val="000000"/>
                  </a:outerShdw>
                </a:effectLst>
              </a:rPr>
              <a:t>sh, ch, z, x, s</a:t>
            </a:r>
          </a:p>
        </p:txBody>
      </p:sp>
      <p:sp>
        <p:nvSpPr>
          <p:cNvPr id="62469" name="Text Box 5"/>
          <p:cNvSpPr txBox="1">
            <a:spLocks noChangeArrowheads="1"/>
          </p:cNvSpPr>
          <p:nvPr/>
        </p:nvSpPr>
        <p:spPr bwMode="auto">
          <a:xfrm>
            <a:off x="2362200" y="2819400"/>
            <a:ext cx="533400" cy="396875"/>
          </a:xfrm>
          <a:prstGeom prst="rect">
            <a:avLst/>
          </a:prstGeom>
          <a:noFill/>
          <a:ln w="9525">
            <a:noFill/>
            <a:miter lim="800000"/>
            <a:headEnd/>
            <a:tailEnd/>
          </a:ln>
          <a:effectLst/>
        </p:spPr>
        <p:txBody>
          <a:bodyPr>
            <a:spAutoFit/>
          </a:bodyPr>
          <a:lstStyle/>
          <a:p>
            <a:pPr algn="l"/>
            <a:r>
              <a:rPr lang="en-US" sz="2000" b="1">
                <a:solidFill>
                  <a:srgbClr val="CC3300"/>
                </a:solidFill>
                <a:effectLst>
                  <a:outerShdw blurRad="38100" dist="38100" dir="2700000" algn="tl">
                    <a:srgbClr val="000000"/>
                  </a:outerShdw>
                </a:effectLst>
              </a:rPr>
              <a:t>es</a:t>
            </a:r>
          </a:p>
        </p:txBody>
      </p:sp>
      <p:grpSp>
        <p:nvGrpSpPr>
          <p:cNvPr id="62507" name="Group 43"/>
          <p:cNvGrpSpPr>
            <a:grpSpLocks/>
          </p:cNvGrpSpPr>
          <p:nvPr/>
        </p:nvGrpSpPr>
        <p:grpSpPr bwMode="auto">
          <a:xfrm>
            <a:off x="3657600" y="6248400"/>
            <a:ext cx="2514600" cy="381000"/>
            <a:chOff x="2304" y="3936"/>
            <a:chExt cx="1584" cy="240"/>
          </a:xfrm>
        </p:grpSpPr>
        <p:sp>
          <p:nvSpPr>
            <p:cNvPr id="62508" name="AutoShape 44">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62509" name="AutoShape 45">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62510" name="AutoShape 46">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62511" name="AutoShape 47">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algn="ctr"/>
            <a:r>
              <a:rPr lang="en-US" sz="3600">
                <a:solidFill>
                  <a:srgbClr val="FFFF00"/>
                </a:solidFill>
              </a:rPr>
              <a:t>Spelling Rules for Plurals </a:t>
            </a:r>
            <a:r>
              <a:rPr lang="ar-SA" sz="3600">
                <a:solidFill>
                  <a:srgbClr val="FFFF00"/>
                </a:solidFill>
              </a:rPr>
              <a:t/>
            </a:r>
            <a:br>
              <a:rPr lang="ar-SA" sz="3600">
                <a:solidFill>
                  <a:srgbClr val="FFFF00"/>
                </a:solidFill>
              </a:rPr>
            </a:br>
            <a:r>
              <a:rPr lang="ar-SA" sz="3600">
                <a:solidFill>
                  <a:srgbClr val="FFFF00"/>
                </a:solidFill>
              </a:rPr>
              <a:t> قواعد إملاء الجمع</a:t>
            </a:r>
            <a:endParaRPr lang="en-US" sz="3600">
              <a:solidFill>
                <a:srgbClr val="FFFF00"/>
              </a:solidFill>
            </a:endParaRPr>
          </a:p>
        </p:txBody>
      </p:sp>
      <p:sp>
        <p:nvSpPr>
          <p:cNvPr id="64515" name="Rectangle 3"/>
          <p:cNvSpPr>
            <a:spLocks noGrp="1" noChangeArrowheads="1"/>
          </p:cNvSpPr>
          <p:nvPr>
            <p:ph type="body" sz="half" idx="1"/>
          </p:nvPr>
        </p:nvSpPr>
        <p:spPr>
          <a:xfrm>
            <a:off x="1066800" y="1752600"/>
            <a:ext cx="7696200" cy="1066800"/>
          </a:xfrm>
        </p:spPr>
        <p:txBody>
          <a:bodyPr/>
          <a:lstStyle/>
          <a:p>
            <a:pPr algn="ctr">
              <a:buFont typeface="Wingdings" pitchFamily="2" charset="2"/>
              <a:buNone/>
            </a:pPr>
            <a:r>
              <a:rPr lang="ar-SA" b="1"/>
              <a:t>حـــــــــالات خاصــــــــــــــة</a:t>
            </a:r>
          </a:p>
          <a:p>
            <a:pPr algn="r">
              <a:buFont typeface="Wingdings" pitchFamily="2" charset="2"/>
              <a:buNone/>
            </a:pPr>
            <a:r>
              <a:rPr lang="ar-SA" sz="1800" b="1"/>
              <a:t>الأسماء التي تنتهي بحرف       وسبقه حرف ساكن، تحذف       ونضيف</a:t>
            </a:r>
            <a:endParaRPr lang="en-US" sz="1800" b="1"/>
          </a:p>
        </p:txBody>
      </p:sp>
      <p:graphicFrame>
        <p:nvGraphicFramePr>
          <p:cNvPr id="64676" name="Group 164"/>
          <p:cNvGraphicFramePr>
            <a:graphicFrameLocks noGrp="1"/>
          </p:cNvGraphicFramePr>
          <p:nvPr>
            <p:ph sz="quarter" idx="2"/>
          </p:nvPr>
        </p:nvGraphicFramePr>
        <p:xfrm>
          <a:off x="1447800" y="2743200"/>
          <a:ext cx="7239000" cy="1371600"/>
        </p:xfrm>
        <a:graphic>
          <a:graphicData uri="http://schemas.openxmlformats.org/drawingml/2006/table">
            <a:tbl>
              <a:tblPr/>
              <a:tblGrid>
                <a:gridCol w="3579813"/>
                <a:gridCol w="3659187"/>
              </a:tblGrid>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Singular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Plural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r>
              <a:tr h="406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city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cit</a:t>
                      </a:r>
                      <a:r>
                        <a:rPr kumimoji="0" lang="en-US" sz="2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ies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1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baby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bab</a:t>
                      </a:r>
                      <a:r>
                        <a:rPr kumimoji="0" lang="en-US" sz="2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ies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64673" name="Group 161"/>
          <p:cNvGraphicFramePr>
            <a:graphicFrameLocks noGrp="1"/>
          </p:cNvGraphicFramePr>
          <p:nvPr>
            <p:ph sz="quarter" idx="3"/>
          </p:nvPr>
        </p:nvGraphicFramePr>
        <p:xfrm>
          <a:off x="1447800" y="4800600"/>
          <a:ext cx="7239000" cy="1371600"/>
        </p:xfrm>
        <a:graphic>
          <a:graphicData uri="http://schemas.openxmlformats.org/drawingml/2006/table">
            <a:tbl>
              <a:tblPr/>
              <a:tblGrid>
                <a:gridCol w="3579813"/>
                <a:gridCol w="3659187"/>
              </a:tblGrid>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Singular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Plural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r>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boy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boy</a:t>
                      </a:r>
                      <a:r>
                        <a:rPr kumimoji="0" lang="en-US" sz="2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key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key</a:t>
                      </a:r>
                      <a:r>
                        <a:rPr kumimoji="0" lang="en-US" sz="2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4516" name="Text Box 4"/>
          <p:cNvSpPr txBox="1">
            <a:spLocks noChangeArrowheads="1"/>
          </p:cNvSpPr>
          <p:nvPr/>
        </p:nvSpPr>
        <p:spPr bwMode="auto">
          <a:xfrm>
            <a:off x="5551488" y="2209800"/>
            <a:ext cx="392112" cy="457200"/>
          </a:xfrm>
          <a:prstGeom prst="rect">
            <a:avLst/>
          </a:prstGeom>
          <a:noFill/>
          <a:ln w="9525">
            <a:noFill/>
            <a:miter lim="800000"/>
            <a:headEnd/>
            <a:tailEnd/>
          </a:ln>
          <a:effectLst/>
        </p:spPr>
        <p:txBody>
          <a:bodyPr>
            <a:spAutoFit/>
          </a:bodyPr>
          <a:lstStyle/>
          <a:p>
            <a:pPr algn="l"/>
            <a:r>
              <a:rPr lang="en-US" sz="2400" b="1">
                <a:solidFill>
                  <a:srgbClr val="CC3300"/>
                </a:solidFill>
                <a:effectLst>
                  <a:outerShdw blurRad="38100" dist="38100" dir="2700000" algn="tl">
                    <a:srgbClr val="000000"/>
                  </a:outerShdw>
                </a:effectLst>
              </a:rPr>
              <a:t>y</a:t>
            </a:r>
          </a:p>
        </p:txBody>
      </p:sp>
      <p:sp>
        <p:nvSpPr>
          <p:cNvPr id="64517" name="Text Box 5"/>
          <p:cNvSpPr txBox="1">
            <a:spLocks noChangeArrowheads="1"/>
          </p:cNvSpPr>
          <p:nvPr/>
        </p:nvSpPr>
        <p:spPr bwMode="auto">
          <a:xfrm>
            <a:off x="838200" y="2209800"/>
            <a:ext cx="627063" cy="457200"/>
          </a:xfrm>
          <a:prstGeom prst="rect">
            <a:avLst/>
          </a:prstGeom>
          <a:noFill/>
          <a:ln w="9525">
            <a:noFill/>
            <a:miter lim="800000"/>
            <a:headEnd/>
            <a:tailEnd/>
          </a:ln>
          <a:effectLst/>
        </p:spPr>
        <p:txBody>
          <a:bodyPr>
            <a:spAutoFit/>
          </a:bodyPr>
          <a:lstStyle/>
          <a:p>
            <a:pPr algn="l"/>
            <a:r>
              <a:rPr lang="en-US" sz="2400" b="1">
                <a:solidFill>
                  <a:srgbClr val="CC3300"/>
                </a:solidFill>
                <a:effectLst>
                  <a:outerShdw blurRad="38100" dist="38100" dir="2700000" algn="tl">
                    <a:srgbClr val="000000"/>
                  </a:outerShdw>
                </a:effectLst>
              </a:rPr>
              <a:t>ies</a:t>
            </a:r>
          </a:p>
        </p:txBody>
      </p:sp>
      <p:sp>
        <p:nvSpPr>
          <p:cNvPr id="64538" name="Text Box 26"/>
          <p:cNvSpPr txBox="1">
            <a:spLocks noChangeArrowheads="1"/>
          </p:cNvSpPr>
          <p:nvPr/>
        </p:nvSpPr>
        <p:spPr bwMode="auto">
          <a:xfrm>
            <a:off x="2176463" y="2209800"/>
            <a:ext cx="392112" cy="457200"/>
          </a:xfrm>
          <a:prstGeom prst="rect">
            <a:avLst/>
          </a:prstGeom>
          <a:noFill/>
          <a:ln w="9525">
            <a:noFill/>
            <a:miter lim="800000"/>
            <a:headEnd/>
            <a:tailEnd/>
          </a:ln>
          <a:effectLst/>
        </p:spPr>
        <p:txBody>
          <a:bodyPr>
            <a:spAutoFit/>
          </a:bodyPr>
          <a:lstStyle/>
          <a:p>
            <a:pPr algn="l"/>
            <a:r>
              <a:rPr lang="en-US" sz="2400" b="1">
                <a:solidFill>
                  <a:srgbClr val="CC3300"/>
                </a:solidFill>
                <a:effectLst>
                  <a:outerShdw blurRad="38100" dist="38100" dir="2700000" algn="tl">
                    <a:srgbClr val="000000"/>
                  </a:outerShdw>
                </a:effectLst>
              </a:rPr>
              <a:t>y</a:t>
            </a:r>
          </a:p>
        </p:txBody>
      </p:sp>
      <p:grpSp>
        <p:nvGrpSpPr>
          <p:cNvPr id="64684" name="Group 172"/>
          <p:cNvGrpSpPr>
            <a:grpSpLocks/>
          </p:cNvGrpSpPr>
          <p:nvPr/>
        </p:nvGrpSpPr>
        <p:grpSpPr bwMode="auto">
          <a:xfrm>
            <a:off x="838200" y="4191000"/>
            <a:ext cx="7848600" cy="1447800"/>
            <a:chOff x="528" y="2640"/>
            <a:chExt cx="4944" cy="912"/>
          </a:xfrm>
        </p:grpSpPr>
        <p:sp>
          <p:nvSpPr>
            <p:cNvPr id="64540" name="Rectangle 28"/>
            <p:cNvSpPr>
              <a:spLocks noChangeArrowheads="1"/>
            </p:cNvSpPr>
            <p:nvPr/>
          </p:nvSpPr>
          <p:spPr bwMode="auto">
            <a:xfrm>
              <a:off x="528" y="2688"/>
              <a:ext cx="4944" cy="864"/>
            </a:xfrm>
            <a:prstGeom prst="rect">
              <a:avLst/>
            </a:prstGeom>
            <a:noFill/>
            <a:ln w="9525">
              <a:noFill/>
              <a:miter lim="800000"/>
              <a:headEnd/>
              <a:tailEnd/>
            </a:ln>
            <a:effectLst/>
          </p:spPr>
          <p:txBody>
            <a:bodyPr/>
            <a:lstStyle/>
            <a:p>
              <a:pPr marL="342900" indent="-342900" algn="r">
                <a:spcBef>
                  <a:spcPct val="20000"/>
                </a:spcBef>
                <a:buClr>
                  <a:schemeClr val="hlink"/>
                </a:buClr>
                <a:buSzPct val="70000"/>
                <a:buFont typeface="Wingdings" pitchFamily="2" charset="2"/>
                <a:buNone/>
              </a:pPr>
              <a:r>
                <a:rPr lang="ar-SA" b="1">
                  <a:effectLst>
                    <a:outerShdw blurRad="38100" dist="38100" dir="2700000" algn="tl">
                      <a:srgbClr val="000000"/>
                    </a:outerShdw>
                  </a:effectLst>
                </a:rPr>
                <a:t>الأسماء التي تنتهي بحرف       وسبقه حرف متحرك، نضيف       فقط.</a:t>
              </a:r>
              <a:endParaRPr lang="en-US" b="1">
                <a:effectLst>
                  <a:outerShdw blurRad="38100" dist="38100" dir="2700000" algn="tl">
                    <a:srgbClr val="000000"/>
                  </a:outerShdw>
                </a:effectLst>
              </a:endParaRPr>
            </a:p>
          </p:txBody>
        </p:sp>
        <p:sp>
          <p:nvSpPr>
            <p:cNvPr id="64547" name="Text Box 35"/>
            <p:cNvSpPr txBox="1">
              <a:spLocks noChangeArrowheads="1"/>
            </p:cNvSpPr>
            <p:nvPr/>
          </p:nvSpPr>
          <p:spPr bwMode="auto">
            <a:xfrm>
              <a:off x="3456" y="2640"/>
              <a:ext cx="240" cy="288"/>
            </a:xfrm>
            <a:prstGeom prst="rect">
              <a:avLst/>
            </a:prstGeom>
            <a:noFill/>
            <a:ln w="9525">
              <a:noFill/>
              <a:miter lim="800000"/>
              <a:headEnd/>
              <a:tailEnd/>
            </a:ln>
            <a:effectLst/>
          </p:spPr>
          <p:txBody>
            <a:bodyPr>
              <a:spAutoFit/>
            </a:bodyPr>
            <a:lstStyle/>
            <a:p>
              <a:pPr algn="l"/>
              <a:r>
                <a:rPr lang="en-US" sz="2400" b="1">
                  <a:solidFill>
                    <a:srgbClr val="CC3300"/>
                  </a:solidFill>
                  <a:effectLst>
                    <a:outerShdw blurRad="38100" dist="38100" dir="2700000" algn="tl">
                      <a:srgbClr val="000000"/>
                    </a:outerShdw>
                  </a:effectLst>
                </a:rPr>
                <a:t>y</a:t>
              </a:r>
            </a:p>
          </p:txBody>
        </p:sp>
        <p:sp>
          <p:nvSpPr>
            <p:cNvPr id="64548" name="Text Box 36"/>
            <p:cNvSpPr txBox="1">
              <a:spLocks noChangeArrowheads="1"/>
            </p:cNvSpPr>
            <p:nvPr/>
          </p:nvSpPr>
          <p:spPr bwMode="auto">
            <a:xfrm>
              <a:off x="1296" y="2640"/>
              <a:ext cx="240" cy="288"/>
            </a:xfrm>
            <a:prstGeom prst="rect">
              <a:avLst/>
            </a:prstGeom>
            <a:noFill/>
            <a:ln w="9525">
              <a:noFill/>
              <a:miter lim="800000"/>
              <a:headEnd/>
              <a:tailEnd/>
            </a:ln>
            <a:effectLst/>
          </p:spPr>
          <p:txBody>
            <a:bodyPr>
              <a:spAutoFit/>
            </a:bodyPr>
            <a:lstStyle/>
            <a:p>
              <a:pPr algn="l"/>
              <a:r>
                <a:rPr lang="en-US" sz="2400" b="1">
                  <a:solidFill>
                    <a:srgbClr val="CC3300"/>
                  </a:solidFill>
                  <a:effectLst>
                    <a:outerShdw blurRad="38100" dist="38100" dir="2700000" algn="tl">
                      <a:srgbClr val="000000"/>
                    </a:outerShdw>
                  </a:effectLst>
                </a:rPr>
                <a:t>s</a:t>
              </a:r>
            </a:p>
          </p:txBody>
        </p:sp>
      </p:grpSp>
      <p:grpSp>
        <p:nvGrpSpPr>
          <p:cNvPr id="64677" name="Group 165"/>
          <p:cNvGrpSpPr>
            <a:grpSpLocks/>
          </p:cNvGrpSpPr>
          <p:nvPr/>
        </p:nvGrpSpPr>
        <p:grpSpPr bwMode="auto">
          <a:xfrm>
            <a:off x="3657600" y="6248400"/>
            <a:ext cx="2514600" cy="381000"/>
            <a:chOff x="2304" y="3936"/>
            <a:chExt cx="1584" cy="240"/>
          </a:xfrm>
        </p:grpSpPr>
        <p:sp>
          <p:nvSpPr>
            <p:cNvPr id="64678" name="AutoShape 166">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64679" name="AutoShape 167">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64680" name="AutoShape 168">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64685" name="AutoShape 173">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algn="ctr"/>
            <a:r>
              <a:rPr lang="en-US" sz="3600">
                <a:solidFill>
                  <a:srgbClr val="FFFF00"/>
                </a:solidFill>
              </a:rPr>
              <a:t>Spelling Rules for Plurals </a:t>
            </a:r>
            <a:r>
              <a:rPr lang="ar-SA" sz="3600">
                <a:solidFill>
                  <a:srgbClr val="FFFF00"/>
                </a:solidFill>
              </a:rPr>
              <a:t/>
            </a:r>
            <a:br>
              <a:rPr lang="ar-SA" sz="3600">
                <a:solidFill>
                  <a:srgbClr val="FFFF00"/>
                </a:solidFill>
              </a:rPr>
            </a:br>
            <a:r>
              <a:rPr lang="ar-SA" sz="3600">
                <a:solidFill>
                  <a:srgbClr val="FFFF00"/>
                </a:solidFill>
              </a:rPr>
              <a:t> قواعد إملاء الجمع</a:t>
            </a:r>
            <a:endParaRPr lang="en-US" sz="3600">
              <a:solidFill>
                <a:srgbClr val="FFFF00"/>
              </a:solidFill>
            </a:endParaRPr>
          </a:p>
        </p:txBody>
      </p:sp>
      <p:sp>
        <p:nvSpPr>
          <p:cNvPr id="70659" name="Rectangle 3"/>
          <p:cNvSpPr>
            <a:spLocks noGrp="1" noChangeArrowheads="1"/>
          </p:cNvSpPr>
          <p:nvPr>
            <p:ph type="body" sz="half" idx="1"/>
          </p:nvPr>
        </p:nvSpPr>
        <p:spPr>
          <a:xfrm>
            <a:off x="1219200" y="1752600"/>
            <a:ext cx="7696200" cy="1066800"/>
          </a:xfrm>
        </p:spPr>
        <p:txBody>
          <a:bodyPr/>
          <a:lstStyle/>
          <a:p>
            <a:pPr algn="ctr">
              <a:buFont typeface="Wingdings" pitchFamily="2" charset="2"/>
              <a:buNone/>
            </a:pPr>
            <a:r>
              <a:rPr lang="ar-SA" b="1"/>
              <a:t>حـــــــــالات خاصــــــــــــــة</a:t>
            </a:r>
          </a:p>
          <a:p>
            <a:pPr algn="r">
              <a:buFont typeface="Wingdings" pitchFamily="2" charset="2"/>
              <a:buNone/>
            </a:pPr>
            <a:r>
              <a:rPr lang="ar-SA" sz="1800" b="1"/>
              <a:t>الأسماء التي تنتهي بحرف       وسبقه حرف ساكن، نضيف</a:t>
            </a:r>
            <a:endParaRPr lang="en-US" sz="1800" b="1"/>
          </a:p>
        </p:txBody>
      </p:sp>
      <p:graphicFrame>
        <p:nvGraphicFramePr>
          <p:cNvPr id="70660" name="Group 4"/>
          <p:cNvGraphicFramePr>
            <a:graphicFrameLocks noGrp="1"/>
          </p:cNvGraphicFramePr>
          <p:nvPr>
            <p:ph sz="quarter" idx="2"/>
          </p:nvPr>
        </p:nvGraphicFramePr>
        <p:xfrm>
          <a:off x="1447800" y="2743200"/>
          <a:ext cx="7239000" cy="1371600"/>
        </p:xfrm>
        <a:graphic>
          <a:graphicData uri="http://schemas.openxmlformats.org/drawingml/2006/table">
            <a:tbl>
              <a:tblPr/>
              <a:tblGrid>
                <a:gridCol w="3579813"/>
                <a:gridCol w="3659187"/>
              </a:tblGrid>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Singular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Plural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r>
              <a:tr h="406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potato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potato</a:t>
                      </a:r>
                      <a:r>
                        <a:rPr kumimoji="0" lang="en-US" sz="2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1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tomato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tomato</a:t>
                      </a:r>
                      <a:r>
                        <a:rPr kumimoji="0" lang="en-US" sz="2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70680" name="Group 24"/>
          <p:cNvGraphicFramePr>
            <a:graphicFrameLocks noGrp="1"/>
          </p:cNvGraphicFramePr>
          <p:nvPr>
            <p:ph sz="quarter" idx="3"/>
          </p:nvPr>
        </p:nvGraphicFramePr>
        <p:xfrm>
          <a:off x="1447800" y="4724400"/>
          <a:ext cx="7239000" cy="1371600"/>
        </p:xfrm>
        <a:graphic>
          <a:graphicData uri="http://schemas.openxmlformats.org/drawingml/2006/table">
            <a:tbl>
              <a:tblPr/>
              <a:tblGrid>
                <a:gridCol w="3579813"/>
                <a:gridCol w="3659187"/>
              </a:tblGrid>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Singular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Plural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r>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radio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radio</a:t>
                      </a:r>
                      <a:r>
                        <a:rPr kumimoji="0" lang="en-US" sz="2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zoo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zoo</a:t>
                      </a:r>
                      <a:r>
                        <a:rPr kumimoji="0" lang="en-US" sz="2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70698" name="Group 42"/>
          <p:cNvGrpSpPr>
            <a:grpSpLocks/>
          </p:cNvGrpSpPr>
          <p:nvPr/>
        </p:nvGrpSpPr>
        <p:grpSpPr bwMode="auto">
          <a:xfrm>
            <a:off x="2057400" y="2209800"/>
            <a:ext cx="3962400" cy="519113"/>
            <a:chOff x="1344" y="1536"/>
            <a:chExt cx="2496" cy="327"/>
          </a:xfrm>
        </p:grpSpPr>
        <p:sp>
          <p:nvSpPr>
            <p:cNvPr id="70674" name="Text Box 18"/>
            <p:cNvSpPr txBox="1">
              <a:spLocks noChangeArrowheads="1"/>
            </p:cNvSpPr>
            <p:nvPr/>
          </p:nvSpPr>
          <p:spPr bwMode="auto">
            <a:xfrm>
              <a:off x="3600" y="1536"/>
              <a:ext cx="240" cy="327"/>
            </a:xfrm>
            <a:prstGeom prst="rect">
              <a:avLst/>
            </a:prstGeom>
            <a:noFill/>
            <a:ln w="9525">
              <a:noFill/>
              <a:miter lim="800000"/>
              <a:headEnd/>
              <a:tailEnd/>
            </a:ln>
            <a:effectLst/>
          </p:spPr>
          <p:txBody>
            <a:bodyPr>
              <a:spAutoFit/>
            </a:bodyPr>
            <a:lstStyle/>
            <a:p>
              <a:pPr algn="l"/>
              <a:r>
                <a:rPr lang="en-US" sz="2800" b="1">
                  <a:solidFill>
                    <a:srgbClr val="CC3300"/>
                  </a:solidFill>
                  <a:effectLst>
                    <a:outerShdw blurRad="38100" dist="38100" dir="2700000" algn="tl">
                      <a:srgbClr val="000000"/>
                    </a:outerShdw>
                  </a:effectLst>
                </a:rPr>
                <a:t>o</a:t>
              </a:r>
            </a:p>
          </p:txBody>
        </p:sp>
        <p:sp>
          <p:nvSpPr>
            <p:cNvPr id="70675" name="Text Box 19"/>
            <p:cNvSpPr txBox="1">
              <a:spLocks noChangeArrowheads="1"/>
            </p:cNvSpPr>
            <p:nvPr/>
          </p:nvSpPr>
          <p:spPr bwMode="auto">
            <a:xfrm>
              <a:off x="1344" y="1536"/>
              <a:ext cx="384" cy="327"/>
            </a:xfrm>
            <a:prstGeom prst="rect">
              <a:avLst/>
            </a:prstGeom>
            <a:noFill/>
            <a:ln w="9525">
              <a:noFill/>
              <a:miter lim="800000"/>
              <a:headEnd/>
              <a:tailEnd/>
            </a:ln>
            <a:effectLst/>
          </p:spPr>
          <p:txBody>
            <a:bodyPr>
              <a:spAutoFit/>
            </a:bodyPr>
            <a:lstStyle/>
            <a:p>
              <a:pPr algn="l"/>
              <a:r>
                <a:rPr lang="en-US" sz="2800" b="1">
                  <a:solidFill>
                    <a:srgbClr val="CC3300"/>
                  </a:solidFill>
                  <a:effectLst>
                    <a:outerShdw blurRad="38100" dist="38100" dir="2700000" algn="tl">
                      <a:srgbClr val="000000"/>
                    </a:outerShdw>
                  </a:effectLst>
                </a:rPr>
                <a:t>es</a:t>
              </a:r>
            </a:p>
          </p:txBody>
        </p:sp>
      </p:grpSp>
      <p:sp>
        <p:nvSpPr>
          <p:cNvPr id="70677" name="Rectangle 21"/>
          <p:cNvSpPr>
            <a:spLocks noChangeArrowheads="1"/>
          </p:cNvSpPr>
          <p:nvPr/>
        </p:nvSpPr>
        <p:spPr bwMode="auto">
          <a:xfrm>
            <a:off x="914400" y="4267200"/>
            <a:ext cx="7848600" cy="1371600"/>
          </a:xfrm>
          <a:prstGeom prst="rect">
            <a:avLst/>
          </a:prstGeom>
          <a:noFill/>
          <a:ln w="9525">
            <a:noFill/>
            <a:miter lim="800000"/>
            <a:headEnd/>
            <a:tailEnd/>
          </a:ln>
          <a:effectLst/>
        </p:spPr>
        <p:txBody>
          <a:bodyPr/>
          <a:lstStyle/>
          <a:p>
            <a:pPr marL="342900" indent="-342900" algn="r">
              <a:spcBef>
                <a:spcPct val="20000"/>
              </a:spcBef>
              <a:buClr>
                <a:schemeClr val="hlink"/>
              </a:buClr>
              <a:buSzPct val="70000"/>
              <a:buFont typeface="Wingdings" pitchFamily="2" charset="2"/>
              <a:buNone/>
            </a:pPr>
            <a:r>
              <a:rPr lang="ar-SA" b="1">
                <a:effectLst>
                  <a:outerShdw blurRad="38100" dist="38100" dir="2700000" algn="tl">
                    <a:srgbClr val="000000"/>
                  </a:outerShdw>
                </a:effectLst>
              </a:rPr>
              <a:t>الأسماء التي تنتهي بحرف       وسبقه حرف متحرك، نضيف       فقط.</a:t>
            </a:r>
            <a:endParaRPr lang="en-US" b="1">
              <a:effectLst>
                <a:outerShdw blurRad="38100" dist="38100" dir="2700000" algn="tl">
                  <a:srgbClr val="000000"/>
                </a:outerShdw>
              </a:effectLst>
            </a:endParaRPr>
          </a:p>
        </p:txBody>
      </p:sp>
      <p:grpSp>
        <p:nvGrpSpPr>
          <p:cNvPr id="70699" name="Group 43"/>
          <p:cNvGrpSpPr>
            <a:grpSpLocks/>
          </p:cNvGrpSpPr>
          <p:nvPr/>
        </p:nvGrpSpPr>
        <p:grpSpPr bwMode="auto">
          <a:xfrm>
            <a:off x="2209800" y="4191000"/>
            <a:ext cx="3733800" cy="519113"/>
            <a:chOff x="1440" y="2976"/>
            <a:chExt cx="2352" cy="327"/>
          </a:xfrm>
        </p:grpSpPr>
        <p:sp>
          <p:nvSpPr>
            <p:cNvPr id="70678" name="Text Box 22"/>
            <p:cNvSpPr txBox="1">
              <a:spLocks noChangeArrowheads="1"/>
            </p:cNvSpPr>
            <p:nvPr/>
          </p:nvSpPr>
          <p:spPr bwMode="auto">
            <a:xfrm>
              <a:off x="3552" y="2976"/>
              <a:ext cx="240" cy="327"/>
            </a:xfrm>
            <a:prstGeom prst="rect">
              <a:avLst/>
            </a:prstGeom>
            <a:noFill/>
            <a:ln w="9525">
              <a:noFill/>
              <a:miter lim="800000"/>
              <a:headEnd/>
              <a:tailEnd/>
            </a:ln>
            <a:effectLst/>
          </p:spPr>
          <p:txBody>
            <a:bodyPr>
              <a:spAutoFit/>
            </a:bodyPr>
            <a:lstStyle/>
            <a:p>
              <a:pPr algn="l"/>
              <a:r>
                <a:rPr lang="en-US" sz="2800" b="1">
                  <a:solidFill>
                    <a:srgbClr val="CC3300"/>
                  </a:solidFill>
                  <a:effectLst>
                    <a:outerShdw blurRad="38100" dist="38100" dir="2700000" algn="tl">
                      <a:srgbClr val="000000"/>
                    </a:outerShdw>
                  </a:effectLst>
                </a:rPr>
                <a:t>o</a:t>
              </a:r>
            </a:p>
          </p:txBody>
        </p:sp>
        <p:sp>
          <p:nvSpPr>
            <p:cNvPr id="70679" name="Text Box 23"/>
            <p:cNvSpPr txBox="1">
              <a:spLocks noChangeArrowheads="1"/>
            </p:cNvSpPr>
            <p:nvPr/>
          </p:nvSpPr>
          <p:spPr bwMode="auto">
            <a:xfrm>
              <a:off x="1440" y="2976"/>
              <a:ext cx="240" cy="327"/>
            </a:xfrm>
            <a:prstGeom prst="rect">
              <a:avLst/>
            </a:prstGeom>
            <a:noFill/>
            <a:ln w="9525">
              <a:noFill/>
              <a:miter lim="800000"/>
              <a:headEnd/>
              <a:tailEnd/>
            </a:ln>
            <a:effectLst/>
          </p:spPr>
          <p:txBody>
            <a:bodyPr>
              <a:spAutoFit/>
            </a:bodyPr>
            <a:lstStyle/>
            <a:p>
              <a:pPr algn="l"/>
              <a:r>
                <a:rPr lang="en-US" sz="2800" b="1">
                  <a:solidFill>
                    <a:srgbClr val="CC3300"/>
                  </a:solidFill>
                  <a:effectLst>
                    <a:outerShdw blurRad="38100" dist="38100" dir="2700000" algn="tl">
                      <a:srgbClr val="000000"/>
                    </a:outerShdw>
                  </a:effectLst>
                </a:rPr>
                <a:t>s</a:t>
              </a:r>
            </a:p>
          </p:txBody>
        </p:sp>
      </p:grpSp>
      <p:grpSp>
        <p:nvGrpSpPr>
          <p:cNvPr id="70694" name="Group 38"/>
          <p:cNvGrpSpPr>
            <a:grpSpLocks/>
          </p:cNvGrpSpPr>
          <p:nvPr/>
        </p:nvGrpSpPr>
        <p:grpSpPr bwMode="auto">
          <a:xfrm>
            <a:off x="3657600" y="6248400"/>
            <a:ext cx="2514600" cy="381000"/>
            <a:chOff x="2304" y="3936"/>
            <a:chExt cx="1584" cy="240"/>
          </a:xfrm>
        </p:grpSpPr>
        <p:sp>
          <p:nvSpPr>
            <p:cNvPr id="70695" name="AutoShape 39">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70696" name="AutoShape 40">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70697" name="AutoShape 41">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70701" name="AutoShape 45">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algn="ctr"/>
            <a:r>
              <a:rPr lang="en-US" sz="3600">
                <a:solidFill>
                  <a:srgbClr val="FFFF00"/>
                </a:solidFill>
              </a:rPr>
              <a:t>Spelling Rules for Plurals </a:t>
            </a:r>
            <a:r>
              <a:rPr lang="ar-SA" sz="3600">
                <a:solidFill>
                  <a:srgbClr val="FFFF00"/>
                </a:solidFill>
              </a:rPr>
              <a:t/>
            </a:r>
            <a:br>
              <a:rPr lang="ar-SA" sz="3600">
                <a:solidFill>
                  <a:srgbClr val="FFFF00"/>
                </a:solidFill>
              </a:rPr>
            </a:br>
            <a:r>
              <a:rPr lang="ar-SA" sz="3600">
                <a:solidFill>
                  <a:srgbClr val="FFFF00"/>
                </a:solidFill>
              </a:rPr>
              <a:t> قواعد إملاء الجمع</a:t>
            </a:r>
            <a:endParaRPr lang="en-US" sz="3600">
              <a:solidFill>
                <a:srgbClr val="FFFF00"/>
              </a:solidFill>
            </a:endParaRPr>
          </a:p>
        </p:txBody>
      </p:sp>
      <p:sp>
        <p:nvSpPr>
          <p:cNvPr id="72707" name="Rectangle 3"/>
          <p:cNvSpPr>
            <a:spLocks noGrp="1" noChangeArrowheads="1"/>
          </p:cNvSpPr>
          <p:nvPr>
            <p:ph type="body" sz="half" idx="1"/>
          </p:nvPr>
        </p:nvSpPr>
        <p:spPr>
          <a:xfrm>
            <a:off x="1066800" y="1676400"/>
            <a:ext cx="7696200" cy="1066800"/>
          </a:xfrm>
        </p:spPr>
        <p:txBody>
          <a:bodyPr/>
          <a:lstStyle/>
          <a:p>
            <a:pPr algn="ctr">
              <a:buFont typeface="Wingdings" pitchFamily="2" charset="2"/>
              <a:buNone/>
            </a:pPr>
            <a:r>
              <a:rPr lang="ar-SA" b="1"/>
              <a:t>حـــــــــالات خاصــــــــــــــة</a:t>
            </a:r>
          </a:p>
          <a:p>
            <a:pPr algn="r">
              <a:buFont typeface="Wingdings" pitchFamily="2" charset="2"/>
              <a:buNone/>
            </a:pPr>
            <a:r>
              <a:rPr lang="ar-SA" sz="1800" b="1"/>
              <a:t>الأسماء التي تنتهي بحرف      أو        نحولها إلى حرف      ،     ونضيف</a:t>
            </a:r>
            <a:endParaRPr lang="en-US" sz="1800" b="1"/>
          </a:p>
        </p:txBody>
      </p:sp>
      <p:graphicFrame>
        <p:nvGraphicFramePr>
          <p:cNvPr id="72708" name="Group 4"/>
          <p:cNvGraphicFramePr>
            <a:graphicFrameLocks noGrp="1"/>
          </p:cNvGraphicFramePr>
          <p:nvPr>
            <p:ph sz="quarter" idx="2"/>
          </p:nvPr>
        </p:nvGraphicFramePr>
        <p:xfrm>
          <a:off x="1524000" y="2743200"/>
          <a:ext cx="7239000" cy="1371600"/>
        </p:xfrm>
        <a:graphic>
          <a:graphicData uri="http://schemas.openxmlformats.org/drawingml/2006/table">
            <a:tbl>
              <a:tblPr/>
              <a:tblGrid>
                <a:gridCol w="3579813"/>
                <a:gridCol w="3659187"/>
              </a:tblGrid>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Singular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Plural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r>
              <a:tr h="406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knife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kni</a:t>
                      </a:r>
                      <a:r>
                        <a:rPr kumimoji="0" lang="en-US" sz="2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ves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1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shelf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shel</a:t>
                      </a:r>
                      <a:r>
                        <a:rPr kumimoji="0" lang="en-US" sz="2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ves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72727" name="Group 23"/>
          <p:cNvGraphicFramePr>
            <a:graphicFrameLocks noGrp="1"/>
          </p:cNvGraphicFramePr>
          <p:nvPr>
            <p:ph sz="quarter" idx="3"/>
          </p:nvPr>
        </p:nvGraphicFramePr>
        <p:xfrm>
          <a:off x="1600200" y="4800600"/>
          <a:ext cx="7239000" cy="1371600"/>
        </p:xfrm>
        <a:graphic>
          <a:graphicData uri="http://schemas.openxmlformats.org/drawingml/2006/table">
            <a:tbl>
              <a:tblPr/>
              <a:tblGrid>
                <a:gridCol w="3579813"/>
                <a:gridCol w="3659187"/>
              </a:tblGrid>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Singular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Plural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r>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classroom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classrooms</a:t>
                      </a:r>
                      <a:endParaRPr kumimoji="0" lang="en-US" sz="2400" b="0" i="0" u="none" strike="noStrike" cap="none" normalizeH="0" baseline="0" smtClean="0">
                        <a:ln>
                          <a:noFill/>
                        </a:ln>
                        <a:solidFill>
                          <a:srgbClr val="CC33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policeman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policemen</a:t>
                      </a:r>
                      <a:endParaRPr kumimoji="0" lang="en-US" sz="2400" b="0" i="0" u="none" strike="noStrike" cap="none" normalizeH="0" baseline="0" smtClean="0">
                        <a:ln>
                          <a:noFill/>
                        </a:ln>
                        <a:solidFill>
                          <a:srgbClr val="CC33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724" name="Rectangle 20"/>
          <p:cNvSpPr>
            <a:spLocks noChangeArrowheads="1"/>
          </p:cNvSpPr>
          <p:nvPr/>
        </p:nvSpPr>
        <p:spPr bwMode="auto">
          <a:xfrm>
            <a:off x="990600" y="4343400"/>
            <a:ext cx="7848600" cy="1371600"/>
          </a:xfrm>
          <a:prstGeom prst="rect">
            <a:avLst/>
          </a:prstGeom>
          <a:noFill/>
          <a:ln w="9525">
            <a:noFill/>
            <a:miter lim="800000"/>
            <a:headEnd/>
            <a:tailEnd/>
          </a:ln>
          <a:effectLst/>
        </p:spPr>
        <p:txBody>
          <a:bodyPr/>
          <a:lstStyle/>
          <a:p>
            <a:pPr marL="342900" indent="-342900" algn="r">
              <a:spcBef>
                <a:spcPct val="20000"/>
              </a:spcBef>
              <a:buClr>
                <a:schemeClr val="hlink"/>
              </a:buClr>
              <a:buSzPct val="70000"/>
              <a:buFont typeface="Wingdings" pitchFamily="2" charset="2"/>
              <a:buNone/>
            </a:pPr>
            <a:r>
              <a:rPr lang="ar-SA" b="1">
                <a:effectLst>
                  <a:outerShdw blurRad="38100" dist="38100" dir="2700000" algn="tl">
                    <a:srgbClr val="000000"/>
                  </a:outerShdw>
                </a:effectLst>
              </a:rPr>
              <a:t>الأسماء المركبة تجمع حسب الاسم الأخير       :</a:t>
            </a:r>
            <a:endParaRPr lang="en-US" b="1">
              <a:effectLst>
                <a:outerShdw blurRad="38100" dist="38100" dir="2700000" algn="tl">
                  <a:srgbClr val="000000"/>
                </a:outerShdw>
              </a:effectLst>
            </a:endParaRPr>
          </a:p>
        </p:txBody>
      </p:sp>
      <p:grpSp>
        <p:nvGrpSpPr>
          <p:cNvPr id="72748" name="Group 44"/>
          <p:cNvGrpSpPr>
            <a:grpSpLocks/>
          </p:cNvGrpSpPr>
          <p:nvPr/>
        </p:nvGrpSpPr>
        <p:grpSpPr bwMode="auto">
          <a:xfrm>
            <a:off x="838200" y="2133600"/>
            <a:ext cx="5181600" cy="519113"/>
            <a:chOff x="576" y="1536"/>
            <a:chExt cx="3264" cy="327"/>
          </a:xfrm>
        </p:grpSpPr>
        <p:sp>
          <p:nvSpPr>
            <p:cNvPr id="72722" name="Text Box 18"/>
            <p:cNvSpPr txBox="1">
              <a:spLocks noChangeArrowheads="1"/>
            </p:cNvSpPr>
            <p:nvPr/>
          </p:nvSpPr>
          <p:spPr bwMode="auto">
            <a:xfrm>
              <a:off x="3600" y="1536"/>
              <a:ext cx="240" cy="327"/>
            </a:xfrm>
            <a:prstGeom prst="rect">
              <a:avLst/>
            </a:prstGeom>
            <a:noFill/>
            <a:ln w="9525">
              <a:noFill/>
              <a:miter lim="800000"/>
              <a:headEnd/>
              <a:tailEnd/>
            </a:ln>
            <a:effectLst/>
          </p:spPr>
          <p:txBody>
            <a:bodyPr>
              <a:spAutoFit/>
            </a:bodyPr>
            <a:lstStyle/>
            <a:p>
              <a:pPr algn="l"/>
              <a:r>
                <a:rPr lang="en-US" sz="2800" b="1">
                  <a:solidFill>
                    <a:srgbClr val="CC3300"/>
                  </a:solidFill>
                  <a:effectLst>
                    <a:outerShdw blurRad="38100" dist="38100" dir="2700000" algn="tl">
                      <a:srgbClr val="000000"/>
                    </a:outerShdw>
                  </a:effectLst>
                </a:rPr>
                <a:t>f</a:t>
              </a:r>
            </a:p>
          </p:txBody>
        </p:sp>
        <p:sp>
          <p:nvSpPr>
            <p:cNvPr id="72723" name="Text Box 19"/>
            <p:cNvSpPr txBox="1">
              <a:spLocks noChangeArrowheads="1"/>
            </p:cNvSpPr>
            <p:nvPr/>
          </p:nvSpPr>
          <p:spPr bwMode="auto">
            <a:xfrm>
              <a:off x="576" y="1536"/>
              <a:ext cx="384" cy="327"/>
            </a:xfrm>
            <a:prstGeom prst="rect">
              <a:avLst/>
            </a:prstGeom>
            <a:noFill/>
            <a:ln w="9525">
              <a:noFill/>
              <a:miter lim="800000"/>
              <a:headEnd/>
              <a:tailEnd/>
            </a:ln>
            <a:effectLst/>
          </p:spPr>
          <p:txBody>
            <a:bodyPr>
              <a:spAutoFit/>
            </a:bodyPr>
            <a:lstStyle/>
            <a:p>
              <a:pPr algn="l"/>
              <a:r>
                <a:rPr lang="en-US" sz="2800" b="1">
                  <a:solidFill>
                    <a:srgbClr val="CC3300"/>
                  </a:solidFill>
                  <a:effectLst>
                    <a:outerShdw blurRad="38100" dist="38100" dir="2700000" algn="tl">
                      <a:srgbClr val="000000"/>
                    </a:outerShdw>
                  </a:effectLst>
                </a:rPr>
                <a:t>es</a:t>
              </a:r>
            </a:p>
          </p:txBody>
        </p:sp>
        <p:sp>
          <p:nvSpPr>
            <p:cNvPr id="72741" name="Text Box 37"/>
            <p:cNvSpPr txBox="1">
              <a:spLocks noChangeArrowheads="1"/>
            </p:cNvSpPr>
            <p:nvPr/>
          </p:nvSpPr>
          <p:spPr bwMode="auto">
            <a:xfrm>
              <a:off x="3072" y="1536"/>
              <a:ext cx="384" cy="327"/>
            </a:xfrm>
            <a:prstGeom prst="rect">
              <a:avLst/>
            </a:prstGeom>
            <a:noFill/>
            <a:ln w="9525">
              <a:noFill/>
              <a:miter lim="800000"/>
              <a:headEnd/>
              <a:tailEnd/>
            </a:ln>
            <a:effectLst/>
          </p:spPr>
          <p:txBody>
            <a:bodyPr>
              <a:spAutoFit/>
            </a:bodyPr>
            <a:lstStyle/>
            <a:p>
              <a:pPr algn="l"/>
              <a:r>
                <a:rPr lang="en-US" sz="2800" b="1">
                  <a:solidFill>
                    <a:srgbClr val="CC3300"/>
                  </a:solidFill>
                  <a:effectLst>
                    <a:outerShdw blurRad="38100" dist="38100" dir="2700000" algn="tl">
                      <a:srgbClr val="000000"/>
                    </a:outerShdw>
                  </a:effectLst>
                </a:rPr>
                <a:t>fe</a:t>
              </a:r>
            </a:p>
          </p:txBody>
        </p:sp>
        <p:sp>
          <p:nvSpPr>
            <p:cNvPr id="72742" name="Text Box 38"/>
            <p:cNvSpPr txBox="1">
              <a:spLocks noChangeArrowheads="1"/>
            </p:cNvSpPr>
            <p:nvPr/>
          </p:nvSpPr>
          <p:spPr bwMode="auto">
            <a:xfrm>
              <a:off x="1728" y="1536"/>
              <a:ext cx="240" cy="327"/>
            </a:xfrm>
            <a:prstGeom prst="rect">
              <a:avLst/>
            </a:prstGeom>
            <a:noFill/>
            <a:ln w="9525">
              <a:noFill/>
              <a:miter lim="800000"/>
              <a:headEnd/>
              <a:tailEnd/>
            </a:ln>
            <a:effectLst/>
          </p:spPr>
          <p:txBody>
            <a:bodyPr>
              <a:spAutoFit/>
            </a:bodyPr>
            <a:lstStyle/>
            <a:p>
              <a:pPr algn="l"/>
              <a:r>
                <a:rPr lang="en-US" sz="2800" b="1">
                  <a:solidFill>
                    <a:srgbClr val="CC3300"/>
                  </a:solidFill>
                  <a:effectLst>
                    <a:outerShdw blurRad="38100" dist="38100" dir="2700000" algn="tl">
                      <a:srgbClr val="000000"/>
                    </a:outerShdw>
                  </a:effectLst>
                </a:rPr>
                <a:t>v</a:t>
              </a:r>
            </a:p>
          </p:txBody>
        </p:sp>
      </p:grpSp>
      <p:grpSp>
        <p:nvGrpSpPr>
          <p:cNvPr id="72743" name="Group 39"/>
          <p:cNvGrpSpPr>
            <a:grpSpLocks/>
          </p:cNvGrpSpPr>
          <p:nvPr/>
        </p:nvGrpSpPr>
        <p:grpSpPr bwMode="auto">
          <a:xfrm>
            <a:off x="3657600" y="6248400"/>
            <a:ext cx="2514600" cy="381000"/>
            <a:chOff x="2304" y="3936"/>
            <a:chExt cx="1584" cy="240"/>
          </a:xfrm>
        </p:grpSpPr>
        <p:sp>
          <p:nvSpPr>
            <p:cNvPr id="72744" name="AutoShape 40">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72745" name="AutoShape 41">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72746" name="AutoShape 42">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72749" name="AutoShape 45">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algn="ctr"/>
            <a:r>
              <a:rPr lang="en-US" sz="3600">
                <a:solidFill>
                  <a:srgbClr val="FFFF00"/>
                </a:solidFill>
              </a:rPr>
              <a:t>Spelling Rules for Plurals </a:t>
            </a:r>
            <a:r>
              <a:rPr lang="ar-SA" sz="3600">
                <a:solidFill>
                  <a:srgbClr val="FFFF00"/>
                </a:solidFill>
              </a:rPr>
              <a:t/>
            </a:r>
            <a:br>
              <a:rPr lang="ar-SA" sz="3600">
                <a:solidFill>
                  <a:srgbClr val="FFFF00"/>
                </a:solidFill>
              </a:rPr>
            </a:br>
            <a:r>
              <a:rPr lang="ar-SA" sz="3600">
                <a:solidFill>
                  <a:srgbClr val="FFFF00"/>
                </a:solidFill>
              </a:rPr>
              <a:t> قواعد إملاء الجمع</a:t>
            </a:r>
            <a:endParaRPr lang="en-US" sz="3600">
              <a:solidFill>
                <a:srgbClr val="FFFF00"/>
              </a:solidFill>
            </a:endParaRPr>
          </a:p>
        </p:txBody>
      </p:sp>
      <p:sp>
        <p:nvSpPr>
          <p:cNvPr id="73731" name="Rectangle 3"/>
          <p:cNvSpPr>
            <a:spLocks noGrp="1" noChangeArrowheads="1"/>
          </p:cNvSpPr>
          <p:nvPr>
            <p:ph type="body" sz="half" idx="1"/>
          </p:nvPr>
        </p:nvSpPr>
        <p:spPr>
          <a:xfrm>
            <a:off x="1143000" y="1828800"/>
            <a:ext cx="7696200" cy="990600"/>
          </a:xfrm>
        </p:spPr>
        <p:txBody>
          <a:bodyPr/>
          <a:lstStyle/>
          <a:p>
            <a:pPr algn="ctr">
              <a:lnSpc>
                <a:spcPct val="90000"/>
              </a:lnSpc>
              <a:buFont typeface="Wingdings" pitchFamily="2" charset="2"/>
              <a:buNone/>
            </a:pPr>
            <a:r>
              <a:rPr lang="ar-SA" b="1"/>
              <a:t>حـــــــــالات خاصــــــــــــــة</a:t>
            </a:r>
          </a:p>
          <a:p>
            <a:pPr algn="r">
              <a:lnSpc>
                <a:spcPct val="90000"/>
              </a:lnSpc>
              <a:buFont typeface="Wingdings" pitchFamily="2" charset="2"/>
              <a:buNone/>
            </a:pPr>
            <a:r>
              <a:rPr lang="ar-SA" sz="2400" b="1"/>
              <a:t>هناك بعض الأسماء الشاذة:</a:t>
            </a:r>
            <a:endParaRPr lang="en-US" sz="2400" b="1"/>
          </a:p>
        </p:txBody>
      </p:sp>
      <p:graphicFrame>
        <p:nvGraphicFramePr>
          <p:cNvPr id="73811" name="Group 83"/>
          <p:cNvGraphicFramePr>
            <a:graphicFrameLocks noGrp="1"/>
          </p:cNvGraphicFramePr>
          <p:nvPr>
            <p:ph sz="quarter" idx="2"/>
          </p:nvPr>
        </p:nvGraphicFramePr>
        <p:xfrm>
          <a:off x="1447800" y="2743200"/>
          <a:ext cx="7239000" cy="3389313"/>
        </p:xfrm>
        <a:graphic>
          <a:graphicData uri="http://schemas.openxmlformats.org/drawingml/2006/table">
            <a:tbl>
              <a:tblPr/>
              <a:tblGrid>
                <a:gridCol w="3579813"/>
                <a:gridCol w="3659187"/>
              </a:tblGrid>
              <a:tr h="381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Singular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Plural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r>
              <a:tr h="3667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man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men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woman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women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child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children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16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person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people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2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foot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feet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08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tooth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teeth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goose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geese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22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mouse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mice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3798" name="AutoShape 70">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73800" name="AutoShape 72">
            <a:hlinkClick r:id="" action="ppaction://hlinkshowjump?jump=previousslide" highlightClick="1"/>
          </p:cNvPr>
          <p:cNvSpPr>
            <a:spLocks noChangeArrowheads="1"/>
          </p:cNvSpPr>
          <p:nvPr/>
        </p:nvSpPr>
        <p:spPr bwMode="auto">
          <a:xfrm>
            <a:off x="3657600" y="6248400"/>
            <a:ext cx="457200" cy="38100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sp>
        <p:nvSpPr>
          <p:cNvPr id="73812" name="AutoShape 84">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Rectangle 3"/>
          <p:cNvSpPr>
            <a:spLocks noGrp="1" noChangeArrowheads="1"/>
          </p:cNvSpPr>
          <p:nvPr>
            <p:ph idx="1"/>
          </p:nvPr>
        </p:nvSpPr>
        <p:spPr>
          <a:xfrm>
            <a:off x="1066800" y="1981200"/>
            <a:ext cx="7543800" cy="3733800"/>
          </a:xfrm>
        </p:spPr>
        <p:txBody>
          <a:bodyPr/>
          <a:lstStyle/>
          <a:p>
            <a:pPr>
              <a:lnSpc>
                <a:spcPct val="90000"/>
              </a:lnSpc>
            </a:pPr>
            <a:r>
              <a:rPr lang="en-US" sz="2800"/>
              <a:t>Uncountable nouns cannot be counted.</a:t>
            </a:r>
            <a:endParaRPr lang="ar-SA" sz="2800"/>
          </a:p>
          <a:p>
            <a:pPr algn="r">
              <a:lnSpc>
                <a:spcPct val="90000"/>
              </a:lnSpc>
              <a:buFont typeface="Wingdings" pitchFamily="2" charset="2"/>
              <a:buNone/>
            </a:pPr>
            <a:r>
              <a:rPr lang="ar-SA" sz="2800"/>
              <a:t>هي التي لا جمع لها بإضافة</a:t>
            </a:r>
          </a:p>
          <a:p>
            <a:pPr algn="r">
              <a:lnSpc>
                <a:spcPct val="90000"/>
              </a:lnSpc>
              <a:buFont typeface="Wingdings" pitchFamily="2" charset="2"/>
              <a:buNone/>
            </a:pPr>
            <a:endParaRPr lang="ar-SA"/>
          </a:p>
          <a:p>
            <a:pPr algn="r">
              <a:lnSpc>
                <a:spcPct val="90000"/>
              </a:lnSpc>
              <a:buFont typeface="Wingdings" pitchFamily="2" charset="2"/>
              <a:buNone/>
            </a:pPr>
            <a:r>
              <a:rPr lang="ar-SA" sz="2400"/>
              <a:t>أمثلــــــة:</a:t>
            </a:r>
            <a:endParaRPr lang="en-US" sz="2400"/>
          </a:p>
          <a:p>
            <a:pPr>
              <a:lnSpc>
                <a:spcPct val="90000"/>
              </a:lnSpc>
            </a:pPr>
            <a:r>
              <a:rPr lang="en-US" sz="2400">
                <a:solidFill>
                  <a:srgbClr val="FFFF00"/>
                </a:solidFill>
              </a:rPr>
              <a:t>salt, coffee, tea, food, meat, gold, music, blood</a:t>
            </a:r>
            <a:r>
              <a:rPr lang="en-US" sz="2000">
                <a:solidFill>
                  <a:srgbClr val="FFFF00"/>
                </a:solidFill>
              </a:rPr>
              <a:t>.</a:t>
            </a:r>
          </a:p>
          <a:p>
            <a:pPr algn="r">
              <a:lnSpc>
                <a:spcPct val="90000"/>
              </a:lnSpc>
              <a:buFont typeface="Wingdings" pitchFamily="2" charset="2"/>
              <a:buNone/>
            </a:pPr>
            <a:endParaRPr lang="ar-SA" sz="2800">
              <a:solidFill>
                <a:srgbClr val="FFFF00"/>
              </a:solidFill>
            </a:endParaRPr>
          </a:p>
          <a:p>
            <a:pPr algn="r">
              <a:lnSpc>
                <a:spcPct val="90000"/>
              </a:lnSpc>
              <a:buFont typeface="Wingdings" pitchFamily="2" charset="2"/>
              <a:buNone/>
            </a:pPr>
            <a:r>
              <a:rPr lang="ar-SA" sz="2800"/>
              <a:t>لا تستطيع استخدام</a:t>
            </a:r>
            <a:r>
              <a:rPr lang="ar-SA" sz="2400"/>
              <a:t>            أو             قبل </a:t>
            </a:r>
            <a:r>
              <a:rPr lang="ar-SA" sz="2800"/>
              <a:t>الأسماء الغير المعدودة </a:t>
            </a:r>
            <a:endParaRPr lang="ar-SA" sz="2400"/>
          </a:p>
          <a:p>
            <a:pPr algn="ctr">
              <a:lnSpc>
                <a:spcPct val="90000"/>
              </a:lnSpc>
              <a:buFont typeface="Wingdings" pitchFamily="2" charset="2"/>
              <a:buNone/>
            </a:pPr>
            <a:endParaRPr lang="en-US" sz="2000"/>
          </a:p>
        </p:txBody>
      </p:sp>
      <p:sp>
        <p:nvSpPr>
          <p:cNvPr id="74754" name="Rectangle 2"/>
          <p:cNvSpPr>
            <a:spLocks noGrp="1" noChangeArrowheads="1"/>
          </p:cNvSpPr>
          <p:nvPr>
            <p:ph type="title"/>
          </p:nvPr>
        </p:nvSpPr>
        <p:spPr/>
        <p:txBody>
          <a:bodyPr/>
          <a:lstStyle/>
          <a:p>
            <a:pPr algn="ctr"/>
            <a:r>
              <a:rPr lang="en-US" sz="3600">
                <a:solidFill>
                  <a:srgbClr val="FFFF00"/>
                </a:solidFill>
              </a:rPr>
              <a:t>Uncountable Nouns </a:t>
            </a:r>
            <a:r>
              <a:rPr lang="ar-SA" sz="3600">
                <a:solidFill>
                  <a:srgbClr val="FFFF00"/>
                </a:solidFill>
              </a:rPr>
              <a:t/>
            </a:r>
            <a:br>
              <a:rPr lang="ar-SA" sz="3600">
                <a:solidFill>
                  <a:srgbClr val="FFFF00"/>
                </a:solidFill>
              </a:rPr>
            </a:br>
            <a:r>
              <a:rPr lang="ar-SA" sz="3600">
                <a:solidFill>
                  <a:srgbClr val="FFFF00"/>
                </a:solidFill>
              </a:rPr>
              <a:t> الأسماء الغير المعدودة</a:t>
            </a:r>
            <a:endParaRPr lang="en-US" sz="3600">
              <a:solidFill>
                <a:srgbClr val="FFFF00"/>
              </a:solidFill>
            </a:endParaRPr>
          </a:p>
        </p:txBody>
      </p:sp>
      <p:sp>
        <p:nvSpPr>
          <p:cNvPr id="74756" name="Text Box 4"/>
          <p:cNvSpPr txBox="1">
            <a:spLocks noChangeArrowheads="1"/>
          </p:cNvSpPr>
          <p:nvPr/>
        </p:nvSpPr>
        <p:spPr bwMode="auto">
          <a:xfrm>
            <a:off x="3124200" y="2438400"/>
            <a:ext cx="1295400" cy="519113"/>
          </a:xfrm>
          <a:prstGeom prst="rect">
            <a:avLst/>
          </a:prstGeom>
          <a:noFill/>
          <a:ln w="9525">
            <a:noFill/>
            <a:miter lim="800000"/>
            <a:headEnd/>
            <a:tailEnd/>
          </a:ln>
          <a:effectLst/>
        </p:spPr>
        <p:txBody>
          <a:bodyPr>
            <a:spAutoFit/>
          </a:bodyPr>
          <a:lstStyle/>
          <a:p>
            <a:pPr algn="l"/>
            <a:r>
              <a:rPr lang="en-US" sz="2800" b="1">
                <a:solidFill>
                  <a:srgbClr val="CC3300"/>
                </a:solidFill>
                <a:effectLst>
                  <a:outerShdw blurRad="38100" dist="38100" dir="2700000" algn="tl">
                    <a:srgbClr val="000000"/>
                  </a:outerShdw>
                </a:effectLst>
              </a:rPr>
              <a:t>es , s</a:t>
            </a:r>
          </a:p>
        </p:txBody>
      </p:sp>
      <p:sp>
        <p:nvSpPr>
          <p:cNvPr id="74757" name="Text Box 5"/>
          <p:cNvSpPr txBox="1">
            <a:spLocks noChangeArrowheads="1"/>
          </p:cNvSpPr>
          <p:nvPr/>
        </p:nvSpPr>
        <p:spPr bwMode="auto">
          <a:xfrm>
            <a:off x="5029200" y="4724400"/>
            <a:ext cx="381000" cy="457200"/>
          </a:xfrm>
          <a:prstGeom prst="rect">
            <a:avLst/>
          </a:prstGeom>
          <a:noFill/>
          <a:ln w="9525">
            <a:noFill/>
            <a:miter lim="800000"/>
            <a:headEnd/>
            <a:tailEnd/>
          </a:ln>
          <a:effectLst/>
        </p:spPr>
        <p:txBody>
          <a:bodyPr>
            <a:spAutoFit/>
          </a:bodyPr>
          <a:lstStyle/>
          <a:p>
            <a:pPr algn="l"/>
            <a:r>
              <a:rPr lang="en-US" sz="2400" b="1">
                <a:solidFill>
                  <a:srgbClr val="CC3300"/>
                </a:solidFill>
                <a:effectLst>
                  <a:outerShdw blurRad="38100" dist="38100" dir="2700000" algn="tl">
                    <a:srgbClr val="000000"/>
                  </a:outerShdw>
                </a:effectLst>
              </a:rPr>
              <a:t>a</a:t>
            </a:r>
          </a:p>
        </p:txBody>
      </p:sp>
      <p:sp>
        <p:nvSpPr>
          <p:cNvPr id="74758" name="Text Box 6"/>
          <p:cNvSpPr txBox="1">
            <a:spLocks noChangeArrowheads="1"/>
          </p:cNvSpPr>
          <p:nvPr/>
        </p:nvSpPr>
        <p:spPr bwMode="auto">
          <a:xfrm>
            <a:off x="3352800" y="4724400"/>
            <a:ext cx="609600" cy="457200"/>
          </a:xfrm>
          <a:prstGeom prst="rect">
            <a:avLst/>
          </a:prstGeom>
          <a:noFill/>
          <a:ln w="9525">
            <a:noFill/>
            <a:miter lim="800000"/>
            <a:headEnd/>
            <a:tailEnd/>
          </a:ln>
          <a:effectLst/>
        </p:spPr>
        <p:txBody>
          <a:bodyPr>
            <a:spAutoFit/>
          </a:bodyPr>
          <a:lstStyle/>
          <a:p>
            <a:pPr algn="l"/>
            <a:r>
              <a:rPr lang="en-US" sz="2400" b="1">
                <a:solidFill>
                  <a:srgbClr val="CC3300"/>
                </a:solidFill>
                <a:effectLst>
                  <a:outerShdw blurRad="38100" dist="38100" dir="2700000" algn="tl">
                    <a:srgbClr val="000000"/>
                  </a:outerShdw>
                </a:effectLst>
              </a:rPr>
              <a:t>an</a:t>
            </a:r>
            <a:r>
              <a:rPr lang="ar-SA" sz="2400" b="1">
                <a:solidFill>
                  <a:srgbClr val="CC3300"/>
                </a:solidFill>
                <a:effectLst>
                  <a:outerShdw blurRad="38100" dist="38100" dir="2700000" algn="tl">
                    <a:srgbClr val="000000"/>
                  </a:outerShdw>
                </a:effectLst>
              </a:rPr>
              <a:t> </a:t>
            </a:r>
            <a:endParaRPr lang="en-US" sz="2400" b="1">
              <a:solidFill>
                <a:srgbClr val="CC3300"/>
              </a:solidFill>
              <a:effectLst>
                <a:outerShdw blurRad="38100" dist="38100" dir="2700000" algn="tl">
                  <a:srgbClr val="000000"/>
                </a:outerShdw>
              </a:effectLst>
            </a:endParaRPr>
          </a:p>
        </p:txBody>
      </p:sp>
      <p:sp>
        <p:nvSpPr>
          <p:cNvPr id="74760" name="AutoShape 8">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74761" name="AutoShape 9">
            <a:hlinkClick r:id="" action="ppaction://hlinkshowjump?jump=nextslide" highlightClick="1"/>
          </p:cNvPr>
          <p:cNvSpPr>
            <a:spLocks noChangeArrowheads="1"/>
          </p:cNvSpPr>
          <p:nvPr/>
        </p:nvSpPr>
        <p:spPr bwMode="auto">
          <a:xfrm>
            <a:off x="5715000" y="6248400"/>
            <a:ext cx="457200" cy="38100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74763" name="AutoShape 11">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algn="ctr"/>
            <a:r>
              <a:rPr lang="en-US" sz="3600">
                <a:solidFill>
                  <a:srgbClr val="FFFF00"/>
                </a:solidFill>
              </a:rPr>
              <a:t>Uncountable Nouns </a:t>
            </a:r>
            <a:r>
              <a:rPr lang="ar-SA" sz="3600">
                <a:solidFill>
                  <a:srgbClr val="FFFF00"/>
                </a:solidFill>
              </a:rPr>
              <a:t/>
            </a:r>
            <a:br>
              <a:rPr lang="ar-SA" sz="3600">
                <a:solidFill>
                  <a:srgbClr val="FFFF00"/>
                </a:solidFill>
              </a:rPr>
            </a:br>
            <a:r>
              <a:rPr lang="ar-SA" sz="3600">
                <a:solidFill>
                  <a:srgbClr val="FFFF00"/>
                </a:solidFill>
              </a:rPr>
              <a:t> الأسماء الغير المعدودة</a:t>
            </a:r>
            <a:endParaRPr lang="en-US" sz="3600">
              <a:solidFill>
                <a:srgbClr val="FFFF00"/>
              </a:solidFill>
            </a:endParaRPr>
          </a:p>
        </p:txBody>
      </p:sp>
      <p:graphicFrame>
        <p:nvGraphicFramePr>
          <p:cNvPr id="75871" name="Group 95"/>
          <p:cNvGraphicFramePr>
            <a:graphicFrameLocks noGrp="1"/>
          </p:cNvGraphicFramePr>
          <p:nvPr>
            <p:ph type="tbl" idx="1"/>
          </p:nvPr>
        </p:nvGraphicFramePr>
        <p:xfrm>
          <a:off x="1143000" y="2514600"/>
          <a:ext cx="7543800" cy="3588386"/>
        </p:xfrm>
        <a:graphic>
          <a:graphicData uri="http://schemas.openxmlformats.org/drawingml/2006/table">
            <a:tbl>
              <a:tblPr/>
              <a:tblGrid>
                <a:gridCol w="1219200"/>
                <a:gridCol w="1295400"/>
                <a:gridCol w="1257300"/>
                <a:gridCol w="1257300"/>
                <a:gridCol w="1257300"/>
                <a:gridCol w="1257300"/>
              </a:tblGrid>
              <a:tr h="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flour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دقيق</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salt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ملح</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meat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لحم</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2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information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معلومات</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coffee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قهوة</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knowledge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معرفة</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16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butter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زبد</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food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طعام</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tea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شاي</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2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sugar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سكر</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gold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ذهب</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blood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دم</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2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news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أخبار</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glass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زجاج</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cheese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جبن</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2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milk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حليب</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paper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ورق</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bread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خبز</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16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rice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رز</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wood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خشب</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furniture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مفروشات</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2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rain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مطر</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steel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حديد</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grass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عشب</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2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cloth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قماش</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music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موسيقى</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marble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رخام</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5864" name="Rectangle 88"/>
          <p:cNvSpPr>
            <a:spLocks noChangeArrowheads="1"/>
          </p:cNvSpPr>
          <p:nvPr/>
        </p:nvSpPr>
        <p:spPr bwMode="auto">
          <a:xfrm>
            <a:off x="990600" y="1981200"/>
            <a:ext cx="7696200" cy="609600"/>
          </a:xfrm>
          <a:prstGeom prst="rect">
            <a:avLst/>
          </a:prstGeom>
          <a:noFill/>
          <a:ln w="9525">
            <a:noFill/>
            <a:miter lim="800000"/>
            <a:headEnd/>
            <a:tailEnd/>
          </a:ln>
          <a:effectLst/>
        </p:spPr>
        <p:txBody>
          <a:bodyPr/>
          <a:lstStyle/>
          <a:p>
            <a:pPr marL="342900" indent="-342900">
              <a:lnSpc>
                <a:spcPct val="90000"/>
              </a:lnSpc>
              <a:spcBef>
                <a:spcPct val="20000"/>
              </a:spcBef>
              <a:buClr>
                <a:schemeClr val="hlink"/>
              </a:buClr>
              <a:buSzPct val="70000"/>
              <a:buFont typeface="Wingdings" pitchFamily="2" charset="2"/>
              <a:buNone/>
            </a:pPr>
            <a:r>
              <a:rPr lang="ar-SA" sz="3200" b="1">
                <a:effectLst>
                  <a:outerShdw blurRad="38100" dist="38100" dir="2700000" algn="tl">
                    <a:srgbClr val="000000"/>
                  </a:outerShdw>
                </a:effectLst>
              </a:rPr>
              <a:t>مزيداً من الأسماء الغير المعدودة</a:t>
            </a:r>
            <a:endParaRPr lang="en-US" sz="2400" b="1">
              <a:effectLst>
                <a:outerShdw blurRad="38100" dist="38100" dir="2700000" algn="tl">
                  <a:srgbClr val="000000"/>
                </a:outerShdw>
              </a:effectLst>
            </a:endParaRPr>
          </a:p>
        </p:txBody>
      </p:sp>
      <p:grpSp>
        <p:nvGrpSpPr>
          <p:cNvPr id="75872" name="Group 96"/>
          <p:cNvGrpSpPr>
            <a:grpSpLocks/>
          </p:cNvGrpSpPr>
          <p:nvPr/>
        </p:nvGrpSpPr>
        <p:grpSpPr bwMode="auto">
          <a:xfrm>
            <a:off x="3657600" y="6248400"/>
            <a:ext cx="2514600" cy="381000"/>
            <a:chOff x="2304" y="3936"/>
            <a:chExt cx="1584" cy="240"/>
          </a:xfrm>
        </p:grpSpPr>
        <p:sp>
          <p:nvSpPr>
            <p:cNvPr id="75873" name="AutoShape 97">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75874" name="AutoShape 98">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75875" name="AutoShape 99">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75876" name="AutoShape 100">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p:cNvSpPr>
            <a:spLocks noGrp="1" noChangeArrowheads="1"/>
          </p:cNvSpPr>
          <p:nvPr>
            <p:ph idx="1"/>
          </p:nvPr>
        </p:nvSpPr>
        <p:spPr/>
        <p:txBody>
          <a:bodyPr/>
          <a:lstStyle/>
          <a:p>
            <a:pPr algn="r">
              <a:buFont typeface="Wingdings" pitchFamily="2" charset="2"/>
              <a:buNone/>
            </a:pPr>
            <a:r>
              <a:rPr lang="ar-SA" sz="2800"/>
              <a:t>جميع الأسماء الغير المعدودة تعامل معاملة المفرد.</a:t>
            </a:r>
          </a:p>
          <a:p>
            <a:pPr algn="r">
              <a:buFont typeface="Wingdings" pitchFamily="2" charset="2"/>
              <a:buNone/>
            </a:pPr>
            <a:r>
              <a:rPr lang="ar-SA" sz="2800"/>
              <a:t>أمثلة:</a:t>
            </a:r>
          </a:p>
          <a:p>
            <a:r>
              <a:rPr lang="en-US" sz="2400"/>
              <a:t>Coffee </a:t>
            </a:r>
            <a:r>
              <a:rPr lang="en-US" sz="2400">
                <a:solidFill>
                  <a:srgbClr val="CC3300"/>
                </a:solidFill>
              </a:rPr>
              <a:t>is</a:t>
            </a:r>
            <a:r>
              <a:rPr lang="en-US" sz="2400"/>
              <a:t> a traditional drink in Saudi Arabia.</a:t>
            </a:r>
          </a:p>
          <a:p>
            <a:r>
              <a:rPr lang="en-US" sz="2400"/>
              <a:t>Milk </a:t>
            </a:r>
            <a:r>
              <a:rPr lang="en-US" sz="2400">
                <a:solidFill>
                  <a:srgbClr val="CC3300"/>
                </a:solidFill>
              </a:rPr>
              <a:t>has</a:t>
            </a:r>
            <a:r>
              <a:rPr lang="en-US" sz="2400"/>
              <a:t> many minerals. </a:t>
            </a:r>
          </a:p>
          <a:p>
            <a:pPr algn="r">
              <a:buFont typeface="Wingdings" pitchFamily="2" charset="2"/>
              <a:buNone/>
            </a:pPr>
            <a:endParaRPr lang="en-US" sz="2400"/>
          </a:p>
          <a:p>
            <a:pPr algn="r">
              <a:buFont typeface="Wingdings" pitchFamily="2" charset="2"/>
              <a:buNone/>
            </a:pPr>
            <a:r>
              <a:rPr lang="ar-SA" sz="2400"/>
              <a:t>و لكن لو وضعت كلمات تدل على الكمية قبل الاسم الغير معدود فأنه يعامل معاملة الجمع.</a:t>
            </a:r>
          </a:p>
          <a:p>
            <a:r>
              <a:rPr lang="en-US" sz="2400"/>
              <a:t>Two cups of tea </a:t>
            </a:r>
            <a:r>
              <a:rPr lang="en-US" sz="2400">
                <a:solidFill>
                  <a:srgbClr val="CC3300"/>
                </a:solidFill>
              </a:rPr>
              <a:t>are</a:t>
            </a:r>
            <a:r>
              <a:rPr lang="en-US" sz="2400"/>
              <a:t> not enough for me.</a:t>
            </a:r>
          </a:p>
          <a:p>
            <a:r>
              <a:rPr lang="en-US" sz="2400"/>
              <a:t>Five liters of oil </a:t>
            </a:r>
            <a:r>
              <a:rPr lang="en-US" sz="2400">
                <a:solidFill>
                  <a:srgbClr val="CC3300"/>
                </a:solidFill>
              </a:rPr>
              <a:t>do</a:t>
            </a:r>
            <a:r>
              <a:rPr lang="en-US" sz="2400"/>
              <a:t> not operate this machine.</a:t>
            </a:r>
          </a:p>
        </p:txBody>
      </p:sp>
      <p:sp>
        <p:nvSpPr>
          <p:cNvPr id="71682" name="Rectangle 2"/>
          <p:cNvSpPr>
            <a:spLocks noGrp="1" noChangeArrowheads="1"/>
          </p:cNvSpPr>
          <p:nvPr>
            <p:ph type="title"/>
          </p:nvPr>
        </p:nvSpPr>
        <p:spPr/>
        <p:txBody>
          <a:bodyPr/>
          <a:lstStyle/>
          <a:p>
            <a:pPr algn="ctr"/>
            <a:r>
              <a:rPr lang="en-US" sz="3600">
                <a:solidFill>
                  <a:srgbClr val="FFFF00"/>
                </a:solidFill>
              </a:rPr>
              <a:t>Uncountable Nouns </a:t>
            </a:r>
            <a:r>
              <a:rPr lang="ar-SA" sz="3600">
                <a:solidFill>
                  <a:srgbClr val="FFFF00"/>
                </a:solidFill>
              </a:rPr>
              <a:t/>
            </a:r>
            <a:br>
              <a:rPr lang="ar-SA" sz="3600">
                <a:solidFill>
                  <a:srgbClr val="FFFF00"/>
                </a:solidFill>
              </a:rPr>
            </a:br>
            <a:r>
              <a:rPr lang="ar-SA" sz="3600">
                <a:solidFill>
                  <a:srgbClr val="FFFF00"/>
                </a:solidFill>
              </a:rPr>
              <a:t> الأسماء الغير المعدودة</a:t>
            </a:r>
            <a:endParaRPr lang="en-US" sz="3600">
              <a:solidFill>
                <a:srgbClr val="FFFF00"/>
              </a:solidFill>
            </a:endParaRPr>
          </a:p>
        </p:txBody>
      </p:sp>
      <p:sp>
        <p:nvSpPr>
          <p:cNvPr id="71685" name="AutoShape 5">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71687" name="AutoShape 7">
            <a:hlinkClick r:id="" action="ppaction://hlinkshowjump?jump=previousslide" highlightClick="1"/>
          </p:cNvPr>
          <p:cNvSpPr>
            <a:spLocks noChangeArrowheads="1"/>
          </p:cNvSpPr>
          <p:nvPr/>
        </p:nvSpPr>
        <p:spPr bwMode="auto">
          <a:xfrm>
            <a:off x="3657600" y="6248400"/>
            <a:ext cx="457200" cy="38100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sp>
        <p:nvSpPr>
          <p:cNvPr id="71688" name="AutoShape 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27" name="Rectangle 3"/>
          <p:cNvSpPr>
            <a:spLocks noGrp="1" noChangeArrowheads="1"/>
          </p:cNvSpPr>
          <p:nvPr>
            <p:ph idx="1"/>
          </p:nvPr>
        </p:nvSpPr>
        <p:spPr/>
        <p:txBody>
          <a:bodyPr/>
          <a:lstStyle/>
          <a:p>
            <a:pPr algn="ctr">
              <a:lnSpc>
                <a:spcPct val="80000"/>
              </a:lnSpc>
              <a:buFont typeface="Wingdings" pitchFamily="2" charset="2"/>
              <a:buNone/>
            </a:pPr>
            <a:r>
              <a:rPr lang="en-US" sz="2800">
                <a:solidFill>
                  <a:srgbClr val="CC3300"/>
                </a:solidFill>
              </a:rPr>
              <a:t>a</a:t>
            </a:r>
            <a:r>
              <a:rPr lang="en-US" sz="2800"/>
              <a:t>/</a:t>
            </a:r>
            <a:r>
              <a:rPr lang="en-US" sz="2800">
                <a:solidFill>
                  <a:srgbClr val="CC3300"/>
                </a:solidFill>
              </a:rPr>
              <a:t>an</a:t>
            </a:r>
            <a:r>
              <a:rPr lang="en-US" sz="1800"/>
              <a:t> </a:t>
            </a:r>
            <a:endParaRPr lang="ar-SA" sz="1800"/>
          </a:p>
          <a:p>
            <a:pPr algn="ctr">
              <a:lnSpc>
                <a:spcPct val="80000"/>
              </a:lnSpc>
              <a:buFont typeface="Wingdings" pitchFamily="2" charset="2"/>
              <a:buNone/>
            </a:pPr>
            <a:r>
              <a:rPr lang="en-US" sz="1800"/>
              <a:t>are used as indefinite articles. </a:t>
            </a:r>
            <a:r>
              <a:rPr lang="ar-SA" sz="1800"/>
              <a:t>تستخدمان كأدوات نكرة</a:t>
            </a:r>
            <a:r>
              <a:rPr lang="ar-SA" sz="1600"/>
              <a:t>.</a:t>
            </a:r>
          </a:p>
          <a:p>
            <a:pPr algn="ctr">
              <a:lnSpc>
                <a:spcPct val="80000"/>
              </a:lnSpc>
              <a:buFont typeface="Wingdings" pitchFamily="2" charset="2"/>
              <a:buNone/>
            </a:pPr>
            <a:endParaRPr lang="en-US" sz="1400">
              <a:solidFill>
                <a:srgbClr val="CC3300"/>
              </a:solidFill>
            </a:endParaRPr>
          </a:p>
          <a:p>
            <a:pPr algn="ctr">
              <a:lnSpc>
                <a:spcPct val="80000"/>
              </a:lnSpc>
              <a:buFont typeface="Wingdings" pitchFamily="2" charset="2"/>
              <a:buNone/>
            </a:pPr>
            <a:r>
              <a:rPr lang="en-US" sz="2800">
                <a:solidFill>
                  <a:srgbClr val="CC3300"/>
                </a:solidFill>
              </a:rPr>
              <a:t>The</a:t>
            </a:r>
            <a:r>
              <a:rPr lang="en-US" sz="1800"/>
              <a:t> </a:t>
            </a:r>
            <a:endParaRPr lang="ar-SA" sz="1800"/>
          </a:p>
          <a:p>
            <a:pPr algn="ctr">
              <a:lnSpc>
                <a:spcPct val="80000"/>
              </a:lnSpc>
              <a:buFont typeface="Wingdings" pitchFamily="2" charset="2"/>
              <a:buNone/>
            </a:pPr>
            <a:r>
              <a:rPr lang="en-US" sz="1800"/>
              <a:t>is used as definite articles. </a:t>
            </a:r>
            <a:r>
              <a:rPr lang="ar-SA" sz="1800"/>
              <a:t>تستخدم كأداة للتعريف.</a:t>
            </a:r>
          </a:p>
          <a:p>
            <a:pPr algn="r">
              <a:lnSpc>
                <a:spcPct val="80000"/>
              </a:lnSpc>
              <a:buFont typeface="Wingdings" pitchFamily="2" charset="2"/>
              <a:buNone/>
            </a:pPr>
            <a:endParaRPr lang="ar-SA" sz="1800"/>
          </a:p>
          <a:p>
            <a:pPr algn="r">
              <a:lnSpc>
                <a:spcPct val="80000"/>
              </a:lnSpc>
              <a:buFont typeface="Wingdings" pitchFamily="2" charset="2"/>
              <a:buNone/>
            </a:pPr>
            <a:endParaRPr lang="ar-SA" sz="1600"/>
          </a:p>
          <a:p>
            <a:pPr>
              <a:lnSpc>
                <a:spcPct val="80000"/>
              </a:lnSpc>
            </a:pPr>
            <a:r>
              <a:rPr lang="en-US" sz="1800"/>
              <a:t>We put “</a:t>
            </a:r>
            <a:r>
              <a:rPr lang="en-US" sz="1800">
                <a:solidFill>
                  <a:srgbClr val="CC3300"/>
                </a:solidFill>
              </a:rPr>
              <a:t>a</a:t>
            </a:r>
            <a:r>
              <a:rPr lang="en-US" sz="1800"/>
              <a:t>” before a noun starting with a constant sound.</a:t>
            </a:r>
          </a:p>
          <a:p>
            <a:pPr algn="r">
              <a:lnSpc>
                <a:spcPct val="80000"/>
              </a:lnSpc>
              <a:buFont typeface="Wingdings" pitchFamily="2" charset="2"/>
              <a:buNone/>
            </a:pPr>
            <a:r>
              <a:rPr lang="ar-SA" sz="1800"/>
              <a:t>نضع      قبل الأسماء التي تبدأ بحرف ساكن.</a:t>
            </a:r>
          </a:p>
          <a:p>
            <a:pPr>
              <a:lnSpc>
                <a:spcPct val="80000"/>
              </a:lnSpc>
            </a:pPr>
            <a:endParaRPr lang="ar-SA" sz="1800"/>
          </a:p>
          <a:p>
            <a:pPr>
              <a:lnSpc>
                <a:spcPct val="80000"/>
              </a:lnSpc>
            </a:pPr>
            <a:r>
              <a:rPr lang="en-US" sz="1800"/>
              <a:t>We put “</a:t>
            </a:r>
            <a:r>
              <a:rPr lang="en-US" sz="1800">
                <a:solidFill>
                  <a:srgbClr val="CC3300"/>
                </a:solidFill>
              </a:rPr>
              <a:t>an</a:t>
            </a:r>
            <a:r>
              <a:rPr lang="en-US" sz="1800"/>
              <a:t>” before a noun starting with a vowel sound.</a:t>
            </a:r>
          </a:p>
          <a:p>
            <a:pPr algn="r">
              <a:lnSpc>
                <a:spcPct val="80000"/>
              </a:lnSpc>
              <a:buFont typeface="Wingdings" pitchFamily="2" charset="2"/>
              <a:buNone/>
            </a:pPr>
            <a:r>
              <a:rPr lang="ar-SA" sz="1800"/>
              <a:t>نضع      قبل الأسماء التي تبدأ بحرف متحرك.</a:t>
            </a:r>
          </a:p>
          <a:p>
            <a:pPr algn="r">
              <a:lnSpc>
                <a:spcPct val="80000"/>
              </a:lnSpc>
              <a:buFont typeface="Wingdings" pitchFamily="2" charset="2"/>
              <a:buNone/>
            </a:pPr>
            <a:r>
              <a:rPr lang="en-US" sz="1800"/>
              <a:t> </a:t>
            </a:r>
            <a:endParaRPr lang="ar-SA" sz="1800"/>
          </a:p>
          <a:p>
            <a:pPr algn="r">
              <a:lnSpc>
                <a:spcPct val="80000"/>
              </a:lnSpc>
              <a:buFont typeface="Wingdings" pitchFamily="2" charset="2"/>
              <a:buNone/>
            </a:pPr>
            <a:endParaRPr lang="ar-SA" sz="800"/>
          </a:p>
          <a:p>
            <a:pPr algn="r">
              <a:lnSpc>
                <a:spcPct val="80000"/>
              </a:lnSpc>
              <a:buFont typeface="Wingdings" pitchFamily="2" charset="2"/>
              <a:buNone/>
            </a:pPr>
            <a:endParaRPr lang="en-US" sz="800"/>
          </a:p>
        </p:txBody>
      </p:sp>
      <p:sp>
        <p:nvSpPr>
          <p:cNvPr id="77826" name="Rectangle 2"/>
          <p:cNvSpPr>
            <a:spLocks noGrp="1" noChangeArrowheads="1"/>
          </p:cNvSpPr>
          <p:nvPr>
            <p:ph type="title"/>
          </p:nvPr>
        </p:nvSpPr>
        <p:spPr/>
        <p:txBody>
          <a:bodyPr/>
          <a:lstStyle/>
          <a:p>
            <a:pPr algn="ctr"/>
            <a:r>
              <a:rPr lang="en-US" sz="3600">
                <a:solidFill>
                  <a:srgbClr val="FFFF00"/>
                </a:solidFill>
              </a:rPr>
              <a:t>Definite &amp; Indefinite Articles </a:t>
            </a:r>
            <a:r>
              <a:rPr lang="ar-SA" sz="3600">
                <a:solidFill>
                  <a:srgbClr val="FFFF00"/>
                </a:solidFill>
              </a:rPr>
              <a:t/>
            </a:r>
            <a:br>
              <a:rPr lang="ar-SA" sz="3600">
                <a:solidFill>
                  <a:srgbClr val="FFFF00"/>
                </a:solidFill>
              </a:rPr>
            </a:br>
            <a:r>
              <a:rPr lang="ar-SA" sz="3600">
                <a:solidFill>
                  <a:srgbClr val="FFFF00"/>
                </a:solidFill>
              </a:rPr>
              <a:t> أدوات التعريف و النكرة</a:t>
            </a:r>
            <a:endParaRPr lang="en-US" sz="3600">
              <a:solidFill>
                <a:srgbClr val="FFFF00"/>
              </a:solidFill>
            </a:endParaRPr>
          </a:p>
        </p:txBody>
      </p:sp>
      <p:sp>
        <p:nvSpPr>
          <p:cNvPr id="77830" name="AutoShape 6">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77831" name="AutoShape 7">
            <a:hlinkClick r:id="" action="ppaction://hlinkshowjump?jump=nextslide" highlightClick="1"/>
          </p:cNvPr>
          <p:cNvSpPr>
            <a:spLocks noChangeArrowheads="1"/>
          </p:cNvSpPr>
          <p:nvPr/>
        </p:nvSpPr>
        <p:spPr bwMode="auto">
          <a:xfrm>
            <a:off x="5715000" y="6248400"/>
            <a:ext cx="457200" cy="38100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grpSp>
        <p:nvGrpSpPr>
          <p:cNvPr id="77834" name="Group 10"/>
          <p:cNvGrpSpPr>
            <a:grpSpLocks/>
          </p:cNvGrpSpPr>
          <p:nvPr/>
        </p:nvGrpSpPr>
        <p:grpSpPr bwMode="auto">
          <a:xfrm>
            <a:off x="7696200" y="4343400"/>
            <a:ext cx="457200" cy="1204913"/>
            <a:chOff x="4848" y="2736"/>
            <a:chExt cx="288" cy="759"/>
          </a:xfrm>
        </p:grpSpPr>
        <p:sp>
          <p:nvSpPr>
            <p:cNvPr id="77828" name="Text Box 4"/>
            <p:cNvSpPr txBox="1">
              <a:spLocks noChangeArrowheads="1"/>
            </p:cNvSpPr>
            <p:nvPr/>
          </p:nvSpPr>
          <p:spPr bwMode="auto">
            <a:xfrm>
              <a:off x="4896" y="2736"/>
              <a:ext cx="192" cy="231"/>
            </a:xfrm>
            <a:prstGeom prst="rect">
              <a:avLst/>
            </a:prstGeom>
            <a:noFill/>
            <a:ln w="9525">
              <a:noFill/>
              <a:miter lim="800000"/>
              <a:headEnd/>
              <a:tailEnd/>
            </a:ln>
            <a:effectLst/>
          </p:spPr>
          <p:txBody>
            <a:bodyPr>
              <a:spAutoFit/>
            </a:bodyPr>
            <a:lstStyle/>
            <a:p>
              <a:pPr algn="l"/>
              <a:r>
                <a:rPr lang="en-US">
                  <a:solidFill>
                    <a:srgbClr val="CC3300"/>
                  </a:solidFill>
                  <a:effectLst>
                    <a:outerShdw blurRad="38100" dist="38100" dir="2700000" algn="tl">
                      <a:srgbClr val="000000"/>
                    </a:outerShdw>
                  </a:effectLst>
                </a:rPr>
                <a:t>a</a:t>
              </a:r>
            </a:p>
          </p:txBody>
        </p:sp>
        <p:sp>
          <p:nvSpPr>
            <p:cNvPr id="77833" name="Text Box 9"/>
            <p:cNvSpPr txBox="1">
              <a:spLocks noChangeArrowheads="1"/>
            </p:cNvSpPr>
            <p:nvPr/>
          </p:nvSpPr>
          <p:spPr bwMode="auto">
            <a:xfrm>
              <a:off x="4848" y="3264"/>
              <a:ext cx="288" cy="231"/>
            </a:xfrm>
            <a:prstGeom prst="rect">
              <a:avLst/>
            </a:prstGeom>
            <a:noFill/>
            <a:ln w="9525">
              <a:noFill/>
              <a:miter lim="800000"/>
              <a:headEnd/>
              <a:tailEnd/>
            </a:ln>
            <a:effectLst/>
          </p:spPr>
          <p:txBody>
            <a:bodyPr>
              <a:spAutoFit/>
            </a:bodyPr>
            <a:lstStyle/>
            <a:p>
              <a:pPr algn="l"/>
              <a:r>
                <a:rPr lang="en-US">
                  <a:solidFill>
                    <a:srgbClr val="CC3300"/>
                  </a:solidFill>
                  <a:effectLst>
                    <a:outerShdw blurRad="38100" dist="38100" dir="2700000" algn="tl">
                      <a:srgbClr val="000000"/>
                    </a:outerShdw>
                  </a:effectLst>
                </a:rPr>
                <a:t>an</a:t>
              </a:r>
            </a:p>
          </p:txBody>
        </p:sp>
      </p:grpSp>
      <p:sp>
        <p:nvSpPr>
          <p:cNvPr id="77835" name="AutoShape 11">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1" name="Rectangle 3"/>
          <p:cNvSpPr>
            <a:spLocks noGrp="1" noChangeArrowheads="1"/>
          </p:cNvSpPr>
          <p:nvPr>
            <p:ph idx="1"/>
          </p:nvPr>
        </p:nvSpPr>
        <p:spPr/>
        <p:txBody>
          <a:bodyPr/>
          <a:lstStyle/>
          <a:p>
            <a:pPr>
              <a:lnSpc>
                <a:spcPct val="80000"/>
              </a:lnSpc>
            </a:pPr>
            <a:r>
              <a:rPr lang="en-US" sz="2400"/>
              <a:t>We put “</a:t>
            </a:r>
            <a:r>
              <a:rPr lang="en-US" sz="2400">
                <a:solidFill>
                  <a:srgbClr val="CC3300"/>
                </a:solidFill>
              </a:rPr>
              <a:t>a</a:t>
            </a:r>
            <a:r>
              <a:rPr lang="en-US" sz="2400"/>
              <a:t>” before a noun starting with a constant sound.</a:t>
            </a:r>
          </a:p>
          <a:p>
            <a:pPr algn="r">
              <a:lnSpc>
                <a:spcPct val="80000"/>
              </a:lnSpc>
              <a:buFont typeface="Wingdings" pitchFamily="2" charset="2"/>
              <a:buNone/>
            </a:pPr>
            <a:r>
              <a:rPr lang="ar-SA" sz="2400"/>
              <a:t>نضع      قبل الأسماء التي تبدأ بحرف ساكن.</a:t>
            </a:r>
          </a:p>
          <a:p>
            <a:pPr>
              <a:lnSpc>
                <a:spcPct val="80000"/>
              </a:lnSpc>
            </a:pPr>
            <a:endParaRPr lang="ar-SA" sz="2400"/>
          </a:p>
          <a:p>
            <a:pPr>
              <a:lnSpc>
                <a:spcPct val="80000"/>
              </a:lnSpc>
            </a:pPr>
            <a:r>
              <a:rPr lang="en-US" sz="2400"/>
              <a:t>We put “</a:t>
            </a:r>
            <a:r>
              <a:rPr lang="en-US" sz="2400">
                <a:solidFill>
                  <a:srgbClr val="CC3300"/>
                </a:solidFill>
              </a:rPr>
              <a:t>an</a:t>
            </a:r>
            <a:r>
              <a:rPr lang="en-US" sz="2400"/>
              <a:t>” before a noun starting with a vowel sound.</a:t>
            </a:r>
          </a:p>
          <a:p>
            <a:pPr algn="r">
              <a:lnSpc>
                <a:spcPct val="80000"/>
              </a:lnSpc>
              <a:buFont typeface="Wingdings" pitchFamily="2" charset="2"/>
              <a:buNone/>
            </a:pPr>
            <a:r>
              <a:rPr lang="ar-SA" sz="2400"/>
              <a:t>نضع      قبل الأسماء التي تبدأ بحرف متحرك.</a:t>
            </a:r>
            <a:endParaRPr lang="en-US" sz="2400"/>
          </a:p>
          <a:p>
            <a:pPr algn="r">
              <a:lnSpc>
                <a:spcPct val="80000"/>
              </a:lnSpc>
              <a:buFont typeface="Wingdings" pitchFamily="2" charset="2"/>
              <a:buNone/>
            </a:pPr>
            <a:endParaRPr lang="ar-SA" sz="2400"/>
          </a:p>
          <a:p>
            <a:pPr algn="ctr">
              <a:lnSpc>
                <a:spcPct val="80000"/>
              </a:lnSpc>
              <a:buFont typeface="Wingdings" pitchFamily="2" charset="2"/>
              <a:buNone/>
            </a:pPr>
            <a:r>
              <a:rPr lang="ar-SA" sz="2400"/>
              <a:t>الحروف المتحركة  :  </a:t>
            </a:r>
            <a:r>
              <a:rPr lang="en-US" sz="2400"/>
              <a:t> Vowels</a:t>
            </a:r>
            <a:endParaRPr lang="ar-SA" sz="2400"/>
          </a:p>
          <a:p>
            <a:pPr algn="r">
              <a:lnSpc>
                <a:spcPct val="80000"/>
              </a:lnSpc>
              <a:buFont typeface="Wingdings" pitchFamily="2" charset="2"/>
              <a:buNone/>
            </a:pPr>
            <a:endParaRPr lang="ar-SA" sz="1000"/>
          </a:p>
          <a:p>
            <a:pPr algn="ctr">
              <a:lnSpc>
                <a:spcPct val="80000"/>
              </a:lnSpc>
              <a:buFont typeface="Wingdings" pitchFamily="2" charset="2"/>
              <a:buNone/>
            </a:pPr>
            <a:r>
              <a:rPr lang="en-US" sz="2800"/>
              <a:t>a – e – i – o - u</a:t>
            </a:r>
          </a:p>
        </p:txBody>
      </p:sp>
      <p:sp>
        <p:nvSpPr>
          <p:cNvPr id="78850" name="Rectangle 2"/>
          <p:cNvSpPr>
            <a:spLocks noGrp="1" noChangeArrowheads="1"/>
          </p:cNvSpPr>
          <p:nvPr>
            <p:ph type="title"/>
          </p:nvPr>
        </p:nvSpPr>
        <p:spPr/>
        <p:txBody>
          <a:bodyPr/>
          <a:lstStyle/>
          <a:p>
            <a:pPr algn="ctr"/>
            <a:r>
              <a:rPr lang="en-US" sz="3600">
                <a:solidFill>
                  <a:srgbClr val="FFFF00"/>
                </a:solidFill>
              </a:rPr>
              <a:t>Indefinite Articles “a” &amp; “an”</a:t>
            </a:r>
            <a:r>
              <a:rPr lang="ar-SA" sz="3600">
                <a:solidFill>
                  <a:srgbClr val="FFFF00"/>
                </a:solidFill>
              </a:rPr>
              <a:t/>
            </a:r>
            <a:br>
              <a:rPr lang="ar-SA" sz="3600">
                <a:solidFill>
                  <a:srgbClr val="FFFF00"/>
                </a:solidFill>
              </a:rPr>
            </a:br>
            <a:r>
              <a:rPr lang="ar-SA" sz="3600">
                <a:solidFill>
                  <a:srgbClr val="FFFF00"/>
                </a:solidFill>
              </a:rPr>
              <a:t> أدوات النكرة</a:t>
            </a:r>
            <a:endParaRPr lang="en-US" sz="3600">
              <a:solidFill>
                <a:srgbClr val="FFFF00"/>
              </a:solidFill>
            </a:endParaRPr>
          </a:p>
        </p:txBody>
      </p:sp>
      <p:sp>
        <p:nvSpPr>
          <p:cNvPr id="78853" name="Text Box 5"/>
          <p:cNvSpPr txBox="1">
            <a:spLocks noChangeArrowheads="1"/>
          </p:cNvSpPr>
          <p:nvPr/>
        </p:nvSpPr>
        <p:spPr bwMode="auto">
          <a:xfrm>
            <a:off x="7620000" y="2514600"/>
            <a:ext cx="304800" cy="519113"/>
          </a:xfrm>
          <a:prstGeom prst="rect">
            <a:avLst/>
          </a:prstGeom>
          <a:noFill/>
          <a:ln w="9525">
            <a:noFill/>
            <a:miter lim="800000"/>
            <a:headEnd/>
            <a:tailEnd/>
          </a:ln>
          <a:effectLst/>
        </p:spPr>
        <p:txBody>
          <a:bodyPr>
            <a:spAutoFit/>
          </a:bodyPr>
          <a:lstStyle/>
          <a:p>
            <a:pPr algn="l"/>
            <a:r>
              <a:rPr lang="en-US" sz="2800">
                <a:solidFill>
                  <a:srgbClr val="CC3300"/>
                </a:solidFill>
                <a:effectLst>
                  <a:outerShdw blurRad="38100" dist="38100" dir="2700000" algn="tl">
                    <a:srgbClr val="000000"/>
                  </a:outerShdw>
                </a:effectLst>
              </a:rPr>
              <a:t>a</a:t>
            </a:r>
          </a:p>
        </p:txBody>
      </p:sp>
      <p:sp>
        <p:nvSpPr>
          <p:cNvPr id="78854" name="Text Box 6"/>
          <p:cNvSpPr txBox="1">
            <a:spLocks noChangeArrowheads="1"/>
          </p:cNvSpPr>
          <p:nvPr/>
        </p:nvSpPr>
        <p:spPr bwMode="auto">
          <a:xfrm>
            <a:off x="7467600" y="3886200"/>
            <a:ext cx="609600" cy="519113"/>
          </a:xfrm>
          <a:prstGeom prst="rect">
            <a:avLst/>
          </a:prstGeom>
          <a:noFill/>
          <a:ln w="9525">
            <a:noFill/>
            <a:miter lim="800000"/>
            <a:headEnd/>
            <a:tailEnd/>
          </a:ln>
          <a:effectLst/>
        </p:spPr>
        <p:txBody>
          <a:bodyPr>
            <a:spAutoFit/>
          </a:bodyPr>
          <a:lstStyle/>
          <a:p>
            <a:pPr algn="l"/>
            <a:r>
              <a:rPr lang="en-US" sz="2800">
                <a:solidFill>
                  <a:srgbClr val="CC3300"/>
                </a:solidFill>
                <a:effectLst>
                  <a:outerShdw blurRad="38100" dist="38100" dir="2700000" algn="tl">
                    <a:srgbClr val="000000"/>
                  </a:outerShdw>
                </a:effectLst>
              </a:rPr>
              <a:t>an</a:t>
            </a:r>
          </a:p>
        </p:txBody>
      </p:sp>
      <p:grpSp>
        <p:nvGrpSpPr>
          <p:cNvPr id="78855" name="Group 7"/>
          <p:cNvGrpSpPr>
            <a:grpSpLocks/>
          </p:cNvGrpSpPr>
          <p:nvPr/>
        </p:nvGrpSpPr>
        <p:grpSpPr bwMode="auto">
          <a:xfrm>
            <a:off x="3657600" y="6248400"/>
            <a:ext cx="2514600" cy="381000"/>
            <a:chOff x="2304" y="3936"/>
            <a:chExt cx="1584" cy="240"/>
          </a:xfrm>
        </p:grpSpPr>
        <p:sp>
          <p:nvSpPr>
            <p:cNvPr id="78856" name="AutoShape 8">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78857" name="AutoShape 9">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78858" name="AutoShape 10">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78859" name="AutoShape 11">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type="title"/>
          </p:nvPr>
        </p:nvSpPr>
        <p:spPr/>
        <p:txBody>
          <a:bodyPr/>
          <a:lstStyle/>
          <a:p>
            <a:pPr algn="ctr"/>
            <a:r>
              <a:rPr lang="en-US" sz="3600">
                <a:solidFill>
                  <a:srgbClr val="FFFF00"/>
                </a:solidFill>
              </a:rPr>
              <a:t>Parts of Speech</a:t>
            </a:r>
            <a:br>
              <a:rPr lang="en-US" sz="3600">
                <a:solidFill>
                  <a:srgbClr val="FFFF00"/>
                </a:solidFill>
              </a:rPr>
            </a:br>
            <a:r>
              <a:rPr lang="en-US" sz="3600">
                <a:solidFill>
                  <a:srgbClr val="FFFF00"/>
                </a:solidFill>
              </a:rPr>
              <a:t> </a:t>
            </a:r>
            <a:r>
              <a:rPr lang="ar-SA" sz="3600">
                <a:solidFill>
                  <a:srgbClr val="FFFF00"/>
                </a:solidFill>
              </a:rPr>
              <a:t>أقسام الكلام</a:t>
            </a:r>
            <a:endParaRPr lang="en-US" sz="3600">
              <a:solidFill>
                <a:srgbClr val="FFFF00"/>
              </a:solidFill>
            </a:endParaRPr>
          </a:p>
        </p:txBody>
      </p:sp>
      <p:graphicFrame>
        <p:nvGraphicFramePr>
          <p:cNvPr id="2204" name="Group 156"/>
          <p:cNvGraphicFramePr>
            <a:graphicFrameLocks noGrp="1"/>
          </p:cNvGraphicFramePr>
          <p:nvPr>
            <p:ph sz="half" idx="2"/>
          </p:nvPr>
        </p:nvGraphicFramePr>
        <p:xfrm>
          <a:off x="1066800" y="1981200"/>
          <a:ext cx="7543800" cy="4101529"/>
        </p:xfrm>
        <a:graphic>
          <a:graphicData uri="http://schemas.openxmlformats.org/drawingml/2006/table">
            <a:tbl>
              <a:tblPr/>
              <a:tblGrid>
                <a:gridCol w="1524000"/>
                <a:gridCol w="2971800"/>
                <a:gridCol w="3048000"/>
              </a:tblGrid>
              <a:tr h="5286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ar-SA" sz="14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000066">
                            <a:gamma/>
                            <a:shade val="46275"/>
                            <a:invGamma/>
                          </a:srgbClr>
                        </a:gs>
                        <a:gs pos="50000">
                          <a:srgbClr val="000066"/>
                        </a:gs>
                        <a:gs pos="100000">
                          <a:srgbClr val="000066">
                            <a:gamma/>
                            <a:shade val="46275"/>
                            <a:invGamma/>
                          </a:srgbClr>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تعريف</a:t>
                      </a:r>
                      <a:endPar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000066">
                            <a:gamma/>
                            <a:shade val="46275"/>
                            <a:invGamma/>
                          </a:srgbClr>
                        </a:gs>
                        <a:gs pos="50000">
                          <a:srgbClr val="000066"/>
                        </a:gs>
                        <a:gs pos="100000">
                          <a:srgbClr val="000066">
                            <a:gamma/>
                            <a:shade val="46275"/>
                            <a:invGamma/>
                          </a:srgbClr>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مثال</a:t>
                      </a:r>
                      <a:endPar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000066">
                            <a:gamma/>
                            <a:shade val="46275"/>
                            <a:invGamma/>
                          </a:srgbClr>
                        </a:gs>
                        <a:gs pos="50000">
                          <a:srgbClr val="000066"/>
                        </a:gs>
                        <a:gs pos="100000">
                          <a:srgbClr val="000066">
                            <a:gamma/>
                            <a:shade val="46275"/>
                            <a:invGamma/>
                          </a:srgbClr>
                        </a:gs>
                      </a:gsLst>
                      <a:lin ang="5400000" scaled="1"/>
                    </a:gradFill>
                  </a:tcPr>
                </a:tc>
              </a:tr>
              <a:tr h="52863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Noun</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  اسم</a:t>
                      </a:r>
                      <a:endParaRPr kumimoji="0" lang="en-US"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Ahmed, book</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67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Pronoun </a:t>
                      </a:r>
                      <a:r>
                        <a:rPr kumimoji="0" lang="ar-SA"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ضمير</a:t>
                      </a:r>
                      <a:endParaRPr kumimoji="0" lang="en-US"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latin typeface="Tahoma" pitchFamily="34" charset="0"/>
                        </a:rPr>
                        <a:t>هو ما يدل على اسم أو يحل محله</a:t>
                      </a:r>
                      <a:endParaRPr kumimoji="0" lang="en-US" sz="16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he, she, it, etc.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69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Verb</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فعل</a:t>
                      </a:r>
                      <a:endParaRPr kumimoji="0" lang="en-US"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latin typeface="Tahoma" pitchFamily="34" charset="0"/>
                        </a:rPr>
                        <a:t>هو ما يدل على حدوث شيء في وقت ما</a:t>
                      </a:r>
                      <a:endParaRPr kumimoji="0" lang="en-US" sz="16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Play, played, will play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69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Adjective    </a:t>
                      </a:r>
                      <a:r>
                        <a:rPr kumimoji="0" lang="ar-SA"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صفة</a:t>
                      </a:r>
                      <a:endParaRPr kumimoji="0" lang="en-US"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هو عبارة عن كلمة تصف الاسم وتكون قبله</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rich</a:t>
                      </a: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man</a:t>
                      </a: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رجل غني </a:t>
                      </a: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لاحظ أن الصفة هنا سبقت الاسم الموصوف بعكس اللغة العربية التي تكون فيها الصفة بعد الاسم الموصوف</a:t>
                      </a: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69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Adverb</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حال</a:t>
                      </a:r>
                      <a:endParaRPr kumimoji="0" lang="en-US"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هو عبارة عن كلمة تصف الفعل أو تزيد الصفة وضوحاً</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Ahmed writes </a:t>
                      </a:r>
                      <a:r>
                        <a:rPr kumimoji="0" lang="en-US"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quickly.</a:t>
                      </a:r>
                    </a:p>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أحمد يكتب بسرعة.</a:t>
                      </a: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2060" name="Group 12"/>
          <p:cNvGrpSpPr>
            <a:grpSpLocks/>
          </p:cNvGrpSpPr>
          <p:nvPr/>
        </p:nvGrpSpPr>
        <p:grpSpPr bwMode="auto">
          <a:xfrm>
            <a:off x="3657600" y="6248400"/>
            <a:ext cx="2514600" cy="381000"/>
            <a:chOff x="2304" y="3936"/>
            <a:chExt cx="1584" cy="240"/>
          </a:xfrm>
        </p:grpSpPr>
        <p:sp>
          <p:nvSpPr>
            <p:cNvPr id="2061" name="AutoShape 13">
              <a:hlinkClick r:id="rId2" action="ppaction://hlinksldjump"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062" name="AutoShape 14">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063" name="AutoShape 15">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205" name="AutoShape 157">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a:lstStyle/>
          <a:p>
            <a:pPr algn="ctr"/>
            <a:r>
              <a:rPr lang="en-US" sz="3600">
                <a:solidFill>
                  <a:srgbClr val="FFFF00"/>
                </a:solidFill>
              </a:rPr>
              <a:t>Indefinite Articles “a” &amp; “an”</a:t>
            </a:r>
            <a:r>
              <a:rPr lang="ar-SA" sz="3600">
                <a:solidFill>
                  <a:srgbClr val="FFFF00"/>
                </a:solidFill>
              </a:rPr>
              <a:t/>
            </a:r>
            <a:br>
              <a:rPr lang="ar-SA" sz="3600">
                <a:solidFill>
                  <a:srgbClr val="FFFF00"/>
                </a:solidFill>
              </a:rPr>
            </a:br>
            <a:r>
              <a:rPr lang="ar-SA" sz="3600">
                <a:solidFill>
                  <a:srgbClr val="FFFF00"/>
                </a:solidFill>
              </a:rPr>
              <a:t> أدوات النكرة</a:t>
            </a:r>
            <a:endParaRPr lang="en-US" sz="3600">
              <a:solidFill>
                <a:srgbClr val="FFFF00"/>
              </a:solidFill>
            </a:endParaRPr>
          </a:p>
        </p:txBody>
      </p:sp>
      <p:sp>
        <p:nvSpPr>
          <p:cNvPr id="125955" name="Rectangle 3"/>
          <p:cNvSpPr>
            <a:spLocks noGrp="1" noChangeArrowheads="1"/>
          </p:cNvSpPr>
          <p:nvPr>
            <p:ph type="body" sz="half" idx="1"/>
          </p:nvPr>
        </p:nvSpPr>
        <p:spPr>
          <a:xfrm>
            <a:off x="1219200" y="1981200"/>
            <a:ext cx="7543800" cy="609600"/>
          </a:xfrm>
        </p:spPr>
        <p:txBody>
          <a:bodyPr/>
          <a:lstStyle/>
          <a:p>
            <a:pPr algn="ctr">
              <a:lnSpc>
                <a:spcPct val="90000"/>
              </a:lnSpc>
              <a:buFont typeface="Wingdings" pitchFamily="2" charset="2"/>
              <a:buNone/>
            </a:pPr>
            <a:r>
              <a:rPr lang="en-US" sz="3600"/>
              <a:t>We use </a:t>
            </a:r>
            <a:r>
              <a:rPr lang="en-US" sz="3600">
                <a:solidFill>
                  <a:srgbClr val="CC3300"/>
                </a:solidFill>
              </a:rPr>
              <a:t>a/an</a:t>
            </a:r>
            <a:r>
              <a:rPr lang="ar-SA" sz="3600"/>
              <a:t>:</a:t>
            </a:r>
            <a:endParaRPr lang="en-US" sz="3600"/>
          </a:p>
          <a:p>
            <a:pPr>
              <a:lnSpc>
                <a:spcPct val="90000"/>
              </a:lnSpc>
            </a:pPr>
            <a:endParaRPr lang="en-US" sz="2800"/>
          </a:p>
          <a:p>
            <a:pPr algn="r">
              <a:lnSpc>
                <a:spcPct val="90000"/>
              </a:lnSpc>
              <a:buFont typeface="Wingdings" pitchFamily="2" charset="2"/>
              <a:buNone/>
            </a:pPr>
            <a:endParaRPr lang="ar-SA" sz="2800"/>
          </a:p>
          <a:p>
            <a:pPr>
              <a:lnSpc>
                <a:spcPct val="90000"/>
              </a:lnSpc>
            </a:pPr>
            <a:endParaRPr lang="ar-SA" sz="2800"/>
          </a:p>
          <a:p>
            <a:pPr>
              <a:lnSpc>
                <a:spcPct val="90000"/>
              </a:lnSpc>
            </a:pPr>
            <a:endParaRPr lang="ar-SA" sz="2800"/>
          </a:p>
          <a:p>
            <a:pPr algn="r">
              <a:lnSpc>
                <a:spcPct val="90000"/>
              </a:lnSpc>
              <a:buFont typeface="Wingdings" pitchFamily="2" charset="2"/>
              <a:buNone/>
            </a:pPr>
            <a:endParaRPr lang="ar-SA" sz="2000"/>
          </a:p>
          <a:p>
            <a:pPr algn="r">
              <a:lnSpc>
                <a:spcPct val="90000"/>
              </a:lnSpc>
              <a:buFont typeface="Wingdings" pitchFamily="2" charset="2"/>
              <a:buNone/>
            </a:pPr>
            <a:endParaRPr lang="ar-SA" sz="2000"/>
          </a:p>
          <a:p>
            <a:pPr>
              <a:lnSpc>
                <a:spcPct val="90000"/>
              </a:lnSpc>
            </a:pPr>
            <a:endParaRPr lang="ar-SA" sz="2000"/>
          </a:p>
          <a:p>
            <a:pPr>
              <a:lnSpc>
                <a:spcPct val="90000"/>
              </a:lnSpc>
            </a:pPr>
            <a:endParaRPr lang="en-US" sz="2000"/>
          </a:p>
          <a:p>
            <a:pPr algn="r">
              <a:lnSpc>
                <a:spcPct val="90000"/>
              </a:lnSpc>
              <a:buFont typeface="Wingdings" pitchFamily="2" charset="2"/>
              <a:buNone/>
            </a:pPr>
            <a:endParaRPr lang="en-US" sz="2000"/>
          </a:p>
          <a:p>
            <a:pPr algn="r">
              <a:lnSpc>
                <a:spcPct val="90000"/>
              </a:lnSpc>
              <a:buFont typeface="Wingdings" pitchFamily="2" charset="2"/>
              <a:buNone/>
            </a:pPr>
            <a:endParaRPr lang="en-US" sz="2400"/>
          </a:p>
        </p:txBody>
      </p:sp>
      <p:graphicFrame>
        <p:nvGraphicFramePr>
          <p:cNvPr id="126033" name="Group 81"/>
          <p:cNvGraphicFramePr>
            <a:graphicFrameLocks noGrp="1"/>
          </p:cNvGraphicFramePr>
          <p:nvPr>
            <p:ph sz="half" idx="2"/>
          </p:nvPr>
        </p:nvGraphicFramePr>
        <p:xfrm>
          <a:off x="1447800" y="2743200"/>
          <a:ext cx="7124700" cy="3200019"/>
        </p:xfrm>
        <a:graphic>
          <a:graphicData uri="http://schemas.openxmlformats.org/drawingml/2006/table">
            <a:tbl>
              <a:tblPr/>
              <a:tblGrid>
                <a:gridCol w="2590800"/>
                <a:gridCol w="2286000"/>
                <a:gridCol w="2247900"/>
              </a:tblGrid>
              <a:tr h="685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Before</a:t>
                      </a:r>
                      <a:r>
                        <a:rPr kumimoji="0" lang="en-US" sz="18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 </a:t>
                      </a: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 singular countable noun.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قبل الأسماء المفردة المعدودة.</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CC3300"/>
                          </a:solidFill>
                          <a:effectLst/>
                          <a:latin typeface="Tahoma" pitchFamily="34" charset="0"/>
                        </a:rPr>
                        <a:t>a</a:t>
                      </a:r>
                      <a:r>
                        <a:rPr kumimoji="0" lang="en-US" sz="1800" b="0" i="0" u="none" strike="noStrike" cap="none" normalizeH="0" baseline="0" smtClean="0">
                          <a:ln>
                            <a:noFill/>
                          </a:ln>
                          <a:solidFill>
                            <a:schemeClr val="tx1"/>
                          </a:solidFill>
                          <a:effectLst/>
                          <a:latin typeface="Tahoma" pitchFamily="34" charset="0"/>
                        </a:rPr>
                        <a:t> table </a:t>
                      </a:r>
                      <a:endParaRPr kumimoji="0" lang="ar-SA" sz="1800" b="0" i="0" u="none" strike="noStrike" cap="none" normalizeH="0" baseline="0" smtClean="0">
                        <a:ln>
                          <a:noFill/>
                        </a:ln>
                        <a:solidFill>
                          <a:schemeClr val="tx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CC3300"/>
                          </a:solidFill>
                          <a:effectLst/>
                          <a:latin typeface="Tahoma" pitchFamily="34" charset="0"/>
                        </a:rPr>
                        <a:t>an</a:t>
                      </a:r>
                      <a:r>
                        <a:rPr kumimoji="0" lang="en-US" sz="1800" b="0" i="0" u="none" strike="noStrike" cap="none" normalizeH="0" baseline="0" smtClean="0">
                          <a:ln>
                            <a:noFill/>
                          </a:ln>
                          <a:solidFill>
                            <a:schemeClr val="tx1"/>
                          </a:solidFill>
                          <a:effectLst/>
                          <a:latin typeface="Tahoma" pitchFamily="34" charset="0"/>
                        </a:rPr>
                        <a:t> egg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95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Before a job, a particular group of people or a nationality.</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قبل الوظيفة أو مجموعة معينة من الناس أو الجنسية.</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latin typeface="Tahoma" pitchFamily="34" charset="0"/>
                        </a:rPr>
                        <a:t>Saleh is </a:t>
                      </a:r>
                      <a:r>
                        <a:rPr kumimoji="0" lang="en-US" sz="1800" b="0" i="0" u="none" strike="noStrike" cap="none" normalizeH="0" baseline="0" smtClean="0">
                          <a:ln>
                            <a:noFill/>
                          </a:ln>
                          <a:solidFill>
                            <a:srgbClr val="CC3300"/>
                          </a:solidFill>
                          <a:effectLst/>
                          <a:latin typeface="Tahoma" pitchFamily="34" charset="0"/>
                        </a:rPr>
                        <a:t>a</a:t>
                      </a:r>
                      <a:r>
                        <a:rPr kumimoji="0" lang="en-US" sz="1800" b="0" i="0" u="none" strike="noStrike" cap="none" normalizeH="0" baseline="0" smtClean="0">
                          <a:ln>
                            <a:noFill/>
                          </a:ln>
                          <a:solidFill>
                            <a:schemeClr val="tx1"/>
                          </a:solidFill>
                          <a:effectLst/>
                          <a:latin typeface="Tahoma" pitchFamily="34" charset="0"/>
                        </a:rPr>
                        <a:t> doctor</a:t>
                      </a:r>
                      <a:endParaRPr kumimoji="0" lang="ar-SA" sz="1800" b="0" i="0" u="none" strike="noStrike" cap="none" normalizeH="0" baseline="0" smtClean="0">
                        <a:ln>
                          <a:noFill/>
                        </a:ln>
                        <a:solidFill>
                          <a:schemeClr val="tx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latin typeface="Tahoma" pitchFamily="34" charset="0"/>
                        </a:rPr>
                        <a:t>He is </a:t>
                      </a:r>
                      <a:r>
                        <a:rPr kumimoji="0" lang="en-US" sz="1800" b="0" i="0" u="none" strike="noStrike" cap="none" normalizeH="0" baseline="0" smtClean="0">
                          <a:ln>
                            <a:noFill/>
                          </a:ln>
                          <a:solidFill>
                            <a:srgbClr val="CC3300"/>
                          </a:solidFill>
                          <a:effectLst/>
                          <a:latin typeface="Tahoma" pitchFamily="34" charset="0"/>
                        </a:rPr>
                        <a:t>an</a:t>
                      </a:r>
                      <a:r>
                        <a:rPr kumimoji="0" lang="en-US" sz="1800" b="0" i="0" u="none" strike="noStrike" cap="none" normalizeH="0" baseline="0" smtClean="0">
                          <a:ln>
                            <a:noFill/>
                          </a:ln>
                          <a:solidFill>
                            <a:schemeClr val="tx1"/>
                          </a:solidFill>
                          <a:effectLst/>
                          <a:latin typeface="Tahoma" pitchFamily="34" charset="0"/>
                        </a:rPr>
                        <a:t> engineer. She is </a:t>
                      </a:r>
                      <a:r>
                        <a:rPr kumimoji="0" lang="en-US" sz="1800" b="0" i="0" u="none" strike="noStrike" cap="none" normalizeH="0" baseline="0" smtClean="0">
                          <a:ln>
                            <a:noFill/>
                          </a:ln>
                          <a:solidFill>
                            <a:srgbClr val="CC3300"/>
                          </a:solidFill>
                          <a:effectLst/>
                          <a:latin typeface="Tahoma" pitchFamily="34" charset="0"/>
                        </a:rPr>
                        <a:t>an</a:t>
                      </a:r>
                      <a:r>
                        <a:rPr kumimoji="0" lang="en-US" sz="1800" b="0" i="0" u="none" strike="noStrike" cap="none" normalizeH="0" baseline="0" smtClean="0">
                          <a:ln>
                            <a:noFill/>
                          </a:ln>
                          <a:solidFill>
                            <a:schemeClr val="tx1"/>
                          </a:solidFill>
                          <a:effectLst/>
                          <a:latin typeface="Tahoma" pitchFamily="34" charset="0"/>
                        </a:rPr>
                        <a:t> English women.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096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With numbers that mean every.</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مع الأرقام التي تعني ”كل“</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ahoma" pitchFamily="34" charset="0"/>
                        </a:rPr>
                        <a:t>He washes his hands ten times </a:t>
                      </a:r>
                      <a:r>
                        <a:rPr kumimoji="0" lang="en-US" sz="1800" b="0" i="0" u="none" strike="noStrike" cap="none" normalizeH="0" baseline="0" smtClean="0">
                          <a:ln>
                            <a:noFill/>
                          </a:ln>
                          <a:solidFill>
                            <a:srgbClr val="CC3300"/>
                          </a:solidFill>
                          <a:effectLst/>
                          <a:latin typeface="Tahoma" pitchFamily="34" charset="0"/>
                        </a:rPr>
                        <a:t>a</a:t>
                      </a:r>
                      <a:r>
                        <a:rPr kumimoji="0" lang="en-US" sz="1800" b="0" i="0" u="none" strike="noStrike" cap="none" normalizeH="0" baseline="0" smtClean="0">
                          <a:ln>
                            <a:noFill/>
                          </a:ln>
                          <a:solidFill>
                            <a:schemeClr val="tx1"/>
                          </a:solidFill>
                          <a:effectLst/>
                          <a:latin typeface="Tahoma" pitchFamily="34" charset="0"/>
                        </a:rPr>
                        <a:t> day.  (means every day).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125958" name="Group 6"/>
          <p:cNvGrpSpPr>
            <a:grpSpLocks/>
          </p:cNvGrpSpPr>
          <p:nvPr/>
        </p:nvGrpSpPr>
        <p:grpSpPr bwMode="auto">
          <a:xfrm>
            <a:off x="3657600" y="6248400"/>
            <a:ext cx="2514600" cy="381000"/>
            <a:chOff x="2304" y="3936"/>
            <a:chExt cx="1584" cy="240"/>
          </a:xfrm>
        </p:grpSpPr>
        <p:sp>
          <p:nvSpPr>
            <p:cNvPr id="125959" name="AutoShape 7">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25960" name="AutoShape 8">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25961" name="AutoShape 9">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26034" name="AutoShape 82">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p:txBody>
          <a:bodyPr/>
          <a:lstStyle/>
          <a:p>
            <a:pPr algn="ctr"/>
            <a:r>
              <a:rPr lang="en-US" sz="3600">
                <a:solidFill>
                  <a:srgbClr val="FFFF00"/>
                </a:solidFill>
              </a:rPr>
              <a:t>Indefinite Articles “a” &amp; “an”</a:t>
            </a:r>
            <a:r>
              <a:rPr lang="ar-SA" sz="3600">
                <a:solidFill>
                  <a:srgbClr val="FFFF00"/>
                </a:solidFill>
              </a:rPr>
              <a:t/>
            </a:r>
            <a:br>
              <a:rPr lang="ar-SA" sz="3600">
                <a:solidFill>
                  <a:srgbClr val="FFFF00"/>
                </a:solidFill>
              </a:rPr>
            </a:br>
            <a:r>
              <a:rPr lang="ar-SA" sz="3600">
                <a:solidFill>
                  <a:srgbClr val="FFFF00"/>
                </a:solidFill>
              </a:rPr>
              <a:t> أدوات النكرة</a:t>
            </a:r>
            <a:endParaRPr lang="en-US" sz="3600">
              <a:solidFill>
                <a:srgbClr val="FFFF00"/>
              </a:solidFill>
            </a:endParaRPr>
          </a:p>
        </p:txBody>
      </p:sp>
      <p:sp>
        <p:nvSpPr>
          <p:cNvPr id="134147" name="Rectangle 3"/>
          <p:cNvSpPr>
            <a:spLocks noGrp="1" noChangeArrowheads="1"/>
          </p:cNvSpPr>
          <p:nvPr>
            <p:ph type="body" sz="half" idx="1"/>
          </p:nvPr>
        </p:nvSpPr>
        <p:spPr>
          <a:xfrm>
            <a:off x="1219200" y="1981200"/>
            <a:ext cx="7543800" cy="609600"/>
          </a:xfrm>
        </p:spPr>
        <p:txBody>
          <a:bodyPr/>
          <a:lstStyle/>
          <a:p>
            <a:pPr algn="ctr">
              <a:lnSpc>
                <a:spcPct val="90000"/>
              </a:lnSpc>
              <a:buFont typeface="Wingdings" pitchFamily="2" charset="2"/>
              <a:buNone/>
            </a:pPr>
            <a:r>
              <a:rPr lang="en-US" sz="3600"/>
              <a:t>We </a:t>
            </a:r>
            <a:r>
              <a:rPr lang="en-US" sz="3600" u="sng"/>
              <a:t>DO NOT</a:t>
            </a:r>
            <a:r>
              <a:rPr lang="en-US" sz="3600"/>
              <a:t> use </a:t>
            </a:r>
            <a:r>
              <a:rPr lang="en-US" sz="3600">
                <a:solidFill>
                  <a:srgbClr val="CC3300"/>
                </a:solidFill>
              </a:rPr>
              <a:t>a/an</a:t>
            </a:r>
            <a:r>
              <a:rPr lang="ar-SA" sz="3600"/>
              <a:t>:</a:t>
            </a:r>
            <a:endParaRPr lang="en-US" sz="3600"/>
          </a:p>
          <a:p>
            <a:pPr>
              <a:lnSpc>
                <a:spcPct val="90000"/>
              </a:lnSpc>
            </a:pPr>
            <a:endParaRPr lang="en-US" sz="2800"/>
          </a:p>
          <a:p>
            <a:pPr algn="r">
              <a:lnSpc>
                <a:spcPct val="90000"/>
              </a:lnSpc>
              <a:buFont typeface="Wingdings" pitchFamily="2" charset="2"/>
              <a:buNone/>
            </a:pPr>
            <a:endParaRPr lang="ar-SA" sz="2800"/>
          </a:p>
          <a:p>
            <a:pPr>
              <a:lnSpc>
                <a:spcPct val="90000"/>
              </a:lnSpc>
            </a:pPr>
            <a:endParaRPr lang="ar-SA" sz="2800"/>
          </a:p>
          <a:p>
            <a:pPr>
              <a:lnSpc>
                <a:spcPct val="90000"/>
              </a:lnSpc>
            </a:pPr>
            <a:endParaRPr lang="ar-SA" sz="2800"/>
          </a:p>
          <a:p>
            <a:pPr algn="r">
              <a:lnSpc>
                <a:spcPct val="90000"/>
              </a:lnSpc>
              <a:buFont typeface="Wingdings" pitchFamily="2" charset="2"/>
              <a:buNone/>
            </a:pPr>
            <a:endParaRPr lang="ar-SA" sz="2000"/>
          </a:p>
          <a:p>
            <a:pPr algn="r">
              <a:lnSpc>
                <a:spcPct val="90000"/>
              </a:lnSpc>
              <a:buFont typeface="Wingdings" pitchFamily="2" charset="2"/>
              <a:buNone/>
            </a:pPr>
            <a:endParaRPr lang="ar-SA" sz="2000"/>
          </a:p>
          <a:p>
            <a:pPr>
              <a:lnSpc>
                <a:spcPct val="90000"/>
              </a:lnSpc>
            </a:pPr>
            <a:endParaRPr lang="ar-SA" sz="2000"/>
          </a:p>
          <a:p>
            <a:pPr>
              <a:lnSpc>
                <a:spcPct val="90000"/>
              </a:lnSpc>
            </a:pPr>
            <a:endParaRPr lang="en-US" sz="2000"/>
          </a:p>
          <a:p>
            <a:pPr algn="r">
              <a:lnSpc>
                <a:spcPct val="90000"/>
              </a:lnSpc>
              <a:buFont typeface="Wingdings" pitchFamily="2" charset="2"/>
              <a:buNone/>
            </a:pPr>
            <a:endParaRPr lang="en-US" sz="2000"/>
          </a:p>
          <a:p>
            <a:pPr algn="r">
              <a:lnSpc>
                <a:spcPct val="90000"/>
              </a:lnSpc>
              <a:buFont typeface="Wingdings" pitchFamily="2" charset="2"/>
              <a:buNone/>
            </a:pPr>
            <a:endParaRPr lang="en-US" sz="2400"/>
          </a:p>
        </p:txBody>
      </p:sp>
      <p:graphicFrame>
        <p:nvGraphicFramePr>
          <p:cNvPr id="134207" name="Group 63"/>
          <p:cNvGraphicFramePr>
            <a:graphicFrameLocks noGrp="1"/>
          </p:cNvGraphicFramePr>
          <p:nvPr>
            <p:ph sz="half" idx="2"/>
          </p:nvPr>
        </p:nvGraphicFramePr>
        <p:xfrm>
          <a:off x="1447800" y="2971800"/>
          <a:ext cx="7124700" cy="2514600"/>
        </p:xfrm>
        <a:graphic>
          <a:graphicData uri="http://schemas.openxmlformats.org/drawingml/2006/table">
            <a:tbl>
              <a:tblPr/>
              <a:tblGrid>
                <a:gridCol w="2590800"/>
                <a:gridCol w="2286000"/>
                <a:gridCol w="2247900"/>
              </a:tblGrid>
              <a:tr h="1219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 article is used with abstract nouns and the names of metals.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8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لا تستخدم أي أداة مع الأسماء المعنوية و أسماء المعادن.</a:t>
                      </a:r>
                    </a:p>
                    <a:p>
                      <a:pPr marL="0" marR="0" lvl="0" indent="0" algn="r" defTabSz="914400" rtl="0" eaLnBrk="1" fontAlgn="base" latinLnBrk="0" hangingPunct="1">
                        <a:lnSpc>
                          <a:spcPct val="80000"/>
                        </a:lnSpc>
                        <a:spcBef>
                          <a:spcPct val="20000"/>
                        </a:spcBef>
                        <a:spcAft>
                          <a:spcPct val="0"/>
                        </a:spcAft>
                        <a:buClr>
                          <a:schemeClr val="hlink"/>
                        </a:buClr>
                        <a:buSzPct val="70000"/>
                        <a:buFont typeface="Wingdings" pitchFamily="2" charset="2"/>
                        <a:buNone/>
                        <a:tabLst/>
                      </a:pP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Love, beauty, hatred, wood, silver, gold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95400">
                <a:tc>
                  <a:txBody>
                    <a:bodyPr/>
                    <a:lstStyle/>
                    <a:p>
                      <a:pPr marL="0" marR="0" lvl="0" indent="0" algn="l" defTabSz="914400" rtl="0" eaLnBrk="1" fontAlgn="base" latinLnBrk="0" hangingPunct="1">
                        <a:lnSpc>
                          <a:spcPct val="8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 article is used before plural or uncountable nouns.</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لا تستخدم أي أداة قبل الجمع أو الأسماء الغير معدودة.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There are books on the table.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Milk is good for you.</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134148" name="Group 4"/>
          <p:cNvGrpSpPr>
            <a:grpSpLocks/>
          </p:cNvGrpSpPr>
          <p:nvPr/>
        </p:nvGrpSpPr>
        <p:grpSpPr bwMode="auto">
          <a:xfrm>
            <a:off x="3657600" y="6248400"/>
            <a:ext cx="2514600" cy="381000"/>
            <a:chOff x="2304" y="3936"/>
            <a:chExt cx="1584" cy="240"/>
          </a:xfrm>
        </p:grpSpPr>
        <p:sp>
          <p:nvSpPr>
            <p:cNvPr id="134149"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34150"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34151"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34208" name="AutoShape 64">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pPr algn="ctr"/>
            <a:r>
              <a:rPr lang="en-US" sz="3600">
                <a:solidFill>
                  <a:srgbClr val="FFFF00"/>
                </a:solidFill>
              </a:rPr>
              <a:t>The Definite Article “The”</a:t>
            </a:r>
            <a:r>
              <a:rPr lang="ar-SA" sz="3600">
                <a:solidFill>
                  <a:srgbClr val="FFFF00"/>
                </a:solidFill>
              </a:rPr>
              <a:t/>
            </a:r>
            <a:br>
              <a:rPr lang="ar-SA" sz="3600">
                <a:solidFill>
                  <a:srgbClr val="FFFF00"/>
                </a:solidFill>
              </a:rPr>
            </a:br>
            <a:r>
              <a:rPr lang="ar-SA" sz="3600">
                <a:solidFill>
                  <a:srgbClr val="FFFF00"/>
                </a:solidFill>
              </a:rPr>
              <a:t> أدوات التعريف ”أل“</a:t>
            </a:r>
            <a:endParaRPr lang="en-US" sz="3600">
              <a:solidFill>
                <a:srgbClr val="FFFF00"/>
              </a:solidFill>
            </a:endParaRPr>
          </a:p>
        </p:txBody>
      </p:sp>
      <p:sp>
        <p:nvSpPr>
          <p:cNvPr id="129027" name="Rectangle 3"/>
          <p:cNvSpPr>
            <a:spLocks noGrp="1" noChangeArrowheads="1"/>
          </p:cNvSpPr>
          <p:nvPr>
            <p:ph type="body" sz="half" idx="1"/>
          </p:nvPr>
        </p:nvSpPr>
        <p:spPr>
          <a:xfrm>
            <a:off x="1066800" y="2057400"/>
            <a:ext cx="7620000" cy="609600"/>
          </a:xfrm>
        </p:spPr>
        <p:txBody>
          <a:bodyPr/>
          <a:lstStyle/>
          <a:p>
            <a:pPr algn="ctr">
              <a:lnSpc>
                <a:spcPct val="80000"/>
              </a:lnSpc>
              <a:buFont typeface="Wingdings" pitchFamily="2" charset="2"/>
              <a:buNone/>
            </a:pPr>
            <a:r>
              <a:rPr lang="en-US" sz="2400">
                <a:solidFill>
                  <a:srgbClr val="CC3300"/>
                </a:solidFill>
              </a:rPr>
              <a:t>The</a:t>
            </a:r>
            <a:r>
              <a:rPr lang="en-US" sz="1800"/>
              <a:t> is used before: </a:t>
            </a:r>
            <a:r>
              <a:rPr lang="ar-SA" sz="1800"/>
              <a:t>تستخدم أداة التعريف ”أل“ قبل</a:t>
            </a:r>
            <a:r>
              <a:rPr lang="ar-SA" sz="1600"/>
              <a:t>:                                       </a:t>
            </a:r>
            <a:r>
              <a:rPr lang="en-US" sz="1600"/>
              <a:t> </a:t>
            </a:r>
          </a:p>
          <a:p>
            <a:pPr>
              <a:lnSpc>
                <a:spcPct val="80000"/>
              </a:lnSpc>
            </a:pPr>
            <a:endParaRPr lang="en-US" sz="1600"/>
          </a:p>
          <a:p>
            <a:pPr algn="r">
              <a:lnSpc>
                <a:spcPct val="80000"/>
              </a:lnSpc>
              <a:buFont typeface="Wingdings" pitchFamily="2" charset="2"/>
              <a:buNone/>
            </a:pPr>
            <a:endParaRPr lang="ar-SA" sz="1800"/>
          </a:p>
          <a:p>
            <a:pPr>
              <a:lnSpc>
                <a:spcPct val="80000"/>
              </a:lnSpc>
            </a:pPr>
            <a:endParaRPr lang="ar-SA" sz="1800"/>
          </a:p>
          <a:p>
            <a:pPr>
              <a:lnSpc>
                <a:spcPct val="80000"/>
              </a:lnSpc>
            </a:pPr>
            <a:endParaRPr lang="ar-SA" sz="1800"/>
          </a:p>
          <a:p>
            <a:pPr>
              <a:lnSpc>
                <a:spcPct val="80000"/>
              </a:lnSpc>
            </a:pPr>
            <a:endParaRPr lang="en-US" sz="1800"/>
          </a:p>
          <a:p>
            <a:pPr algn="r">
              <a:lnSpc>
                <a:spcPct val="80000"/>
              </a:lnSpc>
              <a:buFont typeface="Wingdings" pitchFamily="2" charset="2"/>
              <a:buNone/>
            </a:pPr>
            <a:endParaRPr lang="ar-SA" sz="1800"/>
          </a:p>
          <a:p>
            <a:pPr>
              <a:lnSpc>
                <a:spcPct val="80000"/>
              </a:lnSpc>
            </a:pPr>
            <a:endParaRPr lang="ar-SA" sz="1800"/>
          </a:p>
          <a:p>
            <a:pPr>
              <a:lnSpc>
                <a:spcPct val="80000"/>
              </a:lnSpc>
            </a:pPr>
            <a:endParaRPr lang="en-US" sz="1800"/>
          </a:p>
          <a:p>
            <a:pPr>
              <a:lnSpc>
                <a:spcPct val="80000"/>
              </a:lnSpc>
              <a:buFont typeface="Wingdings" pitchFamily="2" charset="2"/>
              <a:buNone/>
            </a:pPr>
            <a:r>
              <a:rPr lang="ar-SA" sz="1600"/>
              <a:t> </a:t>
            </a:r>
            <a:endParaRPr lang="en-US" sz="1600"/>
          </a:p>
          <a:p>
            <a:pPr algn="r">
              <a:lnSpc>
                <a:spcPct val="80000"/>
              </a:lnSpc>
              <a:buFont typeface="Wingdings" pitchFamily="2" charset="2"/>
              <a:buNone/>
            </a:pPr>
            <a:r>
              <a:rPr lang="ar-SA" sz="1600"/>
              <a:t> </a:t>
            </a:r>
            <a:endParaRPr lang="en-US" sz="1600"/>
          </a:p>
          <a:p>
            <a:pPr algn="r">
              <a:lnSpc>
                <a:spcPct val="80000"/>
              </a:lnSpc>
              <a:buFont typeface="Wingdings" pitchFamily="2" charset="2"/>
              <a:buNone/>
            </a:pPr>
            <a:endParaRPr lang="en-US" sz="1800"/>
          </a:p>
        </p:txBody>
      </p:sp>
      <p:graphicFrame>
        <p:nvGraphicFramePr>
          <p:cNvPr id="129130" name="Group 106"/>
          <p:cNvGraphicFramePr>
            <a:graphicFrameLocks noGrp="1"/>
          </p:cNvGraphicFramePr>
          <p:nvPr>
            <p:ph sz="half" idx="2"/>
          </p:nvPr>
        </p:nvGraphicFramePr>
        <p:xfrm>
          <a:off x="1295400" y="2895600"/>
          <a:ext cx="7391400" cy="2743200"/>
        </p:xfrm>
        <a:graphic>
          <a:graphicData uri="http://schemas.openxmlformats.org/drawingml/2006/table">
            <a:tbl>
              <a:tblPr/>
              <a:tblGrid>
                <a:gridCol w="2514600"/>
                <a:gridCol w="2438400"/>
                <a:gridCol w="2438400"/>
              </a:tblGrid>
              <a:tr h="685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 noun that is the only one of its kind.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الاسم الذي لا يوجد من نوعه سوى واحد فقط.</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The</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river Nile  </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The</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Ka’aba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Names of rivers, seas, oceans, etc….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أسماء الأنهار و البحار........الخ.</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The </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Arabian Gulf </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The</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Red Sea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 noun which is the object of  a sentence.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الاسم الذي يكون مفعول به لجملة.</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Umar answered </a:t>
                      </a: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the</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question.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39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names of musical instruments.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أسماء الآلات الموسيقية.</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Can you play </a:t>
                      </a: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the</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duff?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129028" name="Group 4"/>
          <p:cNvGrpSpPr>
            <a:grpSpLocks/>
          </p:cNvGrpSpPr>
          <p:nvPr/>
        </p:nvGrpSpPr>
        <p:grpSpPr bwMode="auto">
          <a:xfrm>
            <a:off x="3657600" y="6248400"/>
            <a:ext cx="2514600" cy="381000"/>
            <a:chOff x="2304" y="3936"/>
            <a:chExt cx="1584" cy="240"/>
          </a:xfrm>
        </p:grpSpPr>
        <p:sp>
          <p:nvSpPr>
            <p:cNvPr id="129029"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29030"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29031"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29131" name="AutoShape 107">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p:txBody>
          <a:bodyPr/>
          <a:lstStyle/>
          <a:p>
            <a:pPr algn="ctr"/>
            <a:r>
              <a:rPr lang="en-US" sz="3600">
                <a:solidFill>
                  <a:srgbClr val="FFFF00"/>
                </a:solidFill>
              </a:rPr>
              <a:t>The Definite Article “The”</a:t>
            </a:r>
            <a:r>
              <a:rPr lang="ar-SA" sz="3600">
                <a:solidFill>
                  <a:srgbClr val="FFFF00"/>
                </a:solidFill>
              </a:rPr>
              <a:t/>
            </a:r>
            <a:br>
              <a:rPr lang="ar-SA" sz="3600">
                <a:solidFill>
                  <a:srgbClr val="FFFF00"/>
                </a:solidFill>
              </a:rPr>
            </a:br>
            <a:r>
              <a:rPr lang="ar-SA" sz="3600">
                <a:solidFill>
                  <a:srgbClr val="FFFF00"/>
                </a:solidFill>
              </a:rPr>
              <a:t> أدوات التعريف ”أل“</a:t>
            </a:r>
            <a:endParaRPr lang="en-US" sz="3600">
              <a:solidFill>
                <a:srgbClr val="FFFF00"/>
              </a:solidFill>
            </a:endParaRPr>
          </a:p>
        </p:txBody>
      </p:sp>
      <p:sp>
        <p:nvSpPr>
          <p:cNvPr id="131075" name="Rectangle 3"/>
          <p:cNvSpPr>
            <a:spLocks noGrp="1" noChangeArrowheads="1"/>
          </p:cNvSpPr>
          <p:nvPr>
            <p:ph type="body" sz="half" idx="1"/>
          </p:nvPr>
        </p:nvSpPr>
        <p:spPr>
          <a:xfrm>
            <a:off x="1066800" y="2057400"/>
            <a:ext cx="7620000" cy="609600"/>
          </a:xfrm>
        </p:spPr>
        <p:txBody>
          <a:bodyPr/>
          <a:lstStyle/>
          <a:p>
            <a:pPr algn="ctr">
              <a:lnSpc>
                <a:spcPct val="80000"/>
              </a:lnSpc>
              <a:buFont typeface="Wingdings" pitchFamily="2" charset="2"/>
              <a:buNone/>
            </a:pPr>
            <a:r>
              <a:rPr lang="en-US" sz="2400">
                <a:solidFill>
                  <a:srgbClr val="CC3300"/>
                </a:solidFill>
              </a:rPr>
              <a:t>The</a:t>
            </a:r>
            <a:r>
              <a:rPr lang="en-US" sz="1800"/>
              <a:t> is used before: </a:t>
            </a:r>
            <a:r>
              <a:rPr lang="ar-SA" sz="1800"/>
              <a:t>تستخدم أداة التعريف ”أل“ قبل</a:t>
            </a:r>
            <a:r>
              <a:rPr lang="ar-SA" sz="1600"/>
              <a:t>:                                       </a:t>
            </a:r>
            <a:r>
              <a:rPr lang="en-US" sz="1600"/>
              <a:t> </a:t>
            </a:r>
          </a:p>
          <a:p>
            <a:pPr>
              <a:lnSpc>
                <a:spcPct val="80000"/>
              </a:lnSpc>
            </a:pPr>
            <a:endParaRPr lang="en-US" sz="1600"/>
          </a:p>
          <a:p>
            <a:pPr algn="r">
              <a:lnSpc>
                <a:spcPct val="80000"/>
              </a:lnSpc>
              <a:buFont typeface="Wingdings" pitchFamily="2" charset="2"/>
              <a:buNone/>
            </a:pPr>
            <a:endParaRPr lang="ar-SA" sz="1800"/>
          </a:p>
          <a:p>
            <a:pPr>
              <a:lnSpc>
                <a:spcPct val="80000"/>
              </a:lnSpc>
            </a:pPr>
            <a:endParaRPr lang="ar-SA" sz="1800"/>
          </a:p>
          <a:p>
            <a:pPr>
              <a:lnSpc>
                <a:spcPct val="80000"/>
              </a:lnSpc>
            </a:pPr>
            <a:endParaRPr lang="ar-SA" sz="1800"/>
          </a:p>
          <a:p>
            <a:pPr>
              <a:lnSpc>
                <a:spcPct val="80000"/>
              </a:lnSpc>
            </a:pPr>
            <a:endParaRPr lang="en-US" sz="1800"/>
          </a:p>
          <a:p>
            <a:pPr algn="r">
              <a:lnSpc>
                <a:spcPct val="80000"/>
              </a:lnSpc>
              <a:buFont typeface="Wingdings" pitchFamily="2" charset="2"/>
              <a:buNone/>
            </a:pPr>
            <a:endParaRPr lang="ar-SA" sz="1800"/>
          </a:p>
          <a:p>
            <a:pPr>
              <a:lnSpc>
                <a:spcPct val="80000"/>
              </a:lnSpc>
            </a:pPr>
            <a:endParaRPr lang="ar-SA" sz="1800"/>
          </a:p>
          <a:p>
            <a:pPr>
              <a:lnSpc>
                <a:spcPct val="80000"/>
              </a:lnSpc>
            </a:pPr>
            <a:endParaRPr lang="en-US" sz="1800"/>
          </a:p>
          <a:p>
            <a:pPr>
              <a:lnSpc>
                <a:spcPct val="80000"/>
              </a:lnSpc>
              <a:buFont typeface="Wingdings" pitchFamily="2" charset="2"/>
              <a:buNone/>
            </a:pPr>
            <a:r>
              <a:rPr lang="ar-SA" sz="1600"/>
              <a:t> </a:t>
            </a:r>
            <a:endParaRPr lang="en-US" sz="1600"/>
          </a:p>
          <a:p>
            <a:pPr algn="r">
              <a:lnSpc>
                <a:spcPct val="80000"/>
              </a:lnSpc>
              <a:buFont typeface="Wingdings" pitchFamily="2" charset="2"/>
              <a:buNone/>
            </a:pPr>
            <a:r>
              <a:rPr lang="ar-SA" sz="1600"/>
              <a:t> </a:t>
            </a:r>
            <a:endParaRPr lang="en-US" sz="1600"/>
          </a:p>
          <a:p>
            <a:pPr algn="r">
              <a:lnSpc>
                <a:spcPct val="80000"/>
              </a:lnSpc>
              <a:buFont typeface="Wingdings" pitchFamily="2" charset="2"/>
              <a:buNone/>
            </a:pPr>
            <a:endParaRPr lang="en-US" sz="1800"/>
          </a:p>
        </p:txBody>
      </p:sp>
      <p:graphicFrame>
        <p:nvGraphicFramePr>
          <p:cNvPr id="131121" name="Group 49"/>
          <p:cNvGraphicFramePr>
            <a:graphicFrameLocks noGrp="1"/>
          </p:cNvGraphicFramePr>
          <p:nvPr>
            <p:ph sz="half" idx="2"/>
          </p:nvPr>
        </p:nvGraphicFramePr>
        <p:xfrm>
          <a:off x="1295400" y="2895600"/>
          <a:ext cx="7391400" cy="2819400"/>
        </p:xfrm>
        <a:graphic>
          <a:graphicData uri="http://schemas.openxmlformats.org/drawingml/2006/table">
            <a:tbl>
              <a:tblPr/>
              <a:tblGrid>
                <a:gridCol w="2514600"/>
                <a:gridCol w="2438400"/>
                <a:gridCol w="2438400"/>
              </a:tblGrid>
              <a:tr h="762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Names of some countries.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أسماء بعض البلدان.</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The</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United Kingdom  </a:t>
                      </a: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The</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U.S.A.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With some time expressions.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مع بعض التعابير الدالة على الوقت.</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t>
                      </a: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the</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weekend</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in </a:t>
                      </a: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the</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evening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With dates.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مع التواريخ.</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On </a:t>
                      </a: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the</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first day of every month.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39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With some general expressions.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مع بعض التعبيرات العامة.</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Listen to </a:t>
                      </a: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the</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radio/news.</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Go to </a:t>
                      </a: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the</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market/desert.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131076" name="Group 4"/>
          <p:cNvGrpSpPr>
            <a:grpSpLocks/>
          </p:cNvGrpSpPr>
          <p:nvPr/>
        </p:nvGrpSpPr>
        <p:grpSpPr bwMode="auto">
          <a:xfrm>
            <a:off x="3657600" y="6248400"/>
            <a:ext cx="2514600" cy="381000"/>
            <a:chOff x="2304" y="3936"/>
            <a:chExt cx="1584" cy="240"/>
          </a:xfrm>
        </p:grpSpPr>
        <p:sp>
          <p:nvSpPr>
            <p:cNvPr id="131077"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31078"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31079"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31122" name="AutoShape 50">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p:txBody>
          <a:bodyPr/>
          <a:lstStyle/>
          <a:p>
            <a:pPr algn="ctr"/>
            <a:r>
              <a:rPr lang="en-US" sz="3600">
                <a:solidFill>
                  <a:srgbClr val="FFFF00"/>
                </a:solidFill>
              </a:rPr>
              <a:t>The Definite Article “The”</a:t>
            </a:r>
            <a:r>
              <a:rPr lang="ar-SA" sz="3600">
                <a:solidFill>
                  <a:srgbClr val="FFFF00"/>
                </a:solidFill>
              </a:rPr>
              <a:t/>
            </a:r>
            <a:br>
              <a:rPr lang="ar-SA" sz="3600">
                <a:solidFill>
                  <a:srgbClr val="FFFF00"/>
                </a:solidFill>
              </a:rPr>
            </a:br>
            <a:r>
              <a:rPr lang="ar-SA" sz="3600">
                <a:solidFill>
                  <a:srgbClr val="FFFF00"/>
                </a:solidFill>
              </a:rPr>
              <a:t> أدوات التعريف ”أل“</a:t>
            </a:r>
            <a:endParaRPr lang="en-US" sz="3600">
              <a:solidFill>
                <a:srgbClr val="FFFF00"/>
              </a:solidFill>
            </a:endParaRPr>
          </a:p>
        </p:txBody>
      </p:sp>
      <p:graphicFrame>
        <p:nvGraphicFramePr>
          <p:cNvPr id="132204" name="Group 108"/>
          <p:cNvGraphicFramePr>
            <a:graphicFrameLocks noGrp="1"/>
          </p:cNvGraphicFramePr>
          <p:nvPr>
            <p:ph sz="half" idx="2"/>
          </p:nvPr>
        </p:nvGraphicFramePr>
        <p:xfrm>
          <a:off x="1219200" y="2286000"/>
          <a:ext cx="7391400" cy="3496056"/>
        </p:xfrm>
        <a:graphic>
          <a:graphicData uri="http://schemas.openxmlformats.org/drawingml/2006/table">
            <a:tbl>
              <a:tblPr/>
              <a:tblGrid>
                <a:gridCol w="2514600"/>
                <a:gridCol w="2438400"/>
                <a:gridCol w="2438400"/>
              </a:tblGrid>
              <a:tr h="685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Use article with the name that is repeated.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نستخدم أداة التعريف أل مع الاسم الذي ذكر للمرة الثانية.</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saw a man. </a:t>
                      </a: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The</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man was young.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 article is used with the names of studies of subjects.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لا تستخدم أي أداة مع أسماء المواد الدراسية.</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do not like science. My favorite subject is mathematics.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 article is used before such words as school, home, bed, work,  etc.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لا تستخدم أي أداة قبل أسماء معينة مثل مدرسة، منزل، سرير، عمل....</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am going to school.</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always go to bed early.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39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 article is used before such words such as day and month names.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لا تستخدم أي أداة مع  أسماء معينة مثل الأيام و الشهور .</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on Monday,  in June</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in summer (sometimes in the summer).</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before breakfast.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2101" name="AutoShape 5">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32103" name="AutoShape 7">
            <a:hlinkClick r:id="" action="ppaction://hlinkshowjump?jump=previousslide" highlightClick="1"/>
          </p:cNvPr>
          <p:cNvSpPr>
            <a:spLocks noChangeArrowheads="1"/>
          </p:cNvSpPr>
          <p:nvPr/>
        </p:nvSpPr>
        <p:spPr bwMode="auto">
          <a:xfrm>
            <a:off x="3657600" y="6248400"/>
            <a:ext cx="457200" cy="38100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sp>
        <p:nvSpPr>
          <p:cNvPr id="132205" name="AutoShape 109">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algn="ctr"/>
            <a:r>
              <a:rPr lang="en-US">
                <a:solidFill>
                  <a:srgbClr val="FFFF00"/>
                </a:solidFill>
              </a:rPr>
              <a:t>Pronouns </a:t>
            </a:r>
            <a:r>
              <a:rPr lang="ar-SA">
                <a:solidFill>
                  <a:srgbClr val="FFFF00"/>
                </a:solidFill>
              </a:rPr>
              <a:t>الضمائر   </a:t>
            </a:r>
            <a:endParaRPr lang="en-US"/>
          </a:p>
        </p:txBody>
      </p:sp>
      <p:sp>
        <p:nvSpPr>
          <p:cNvPr id="79875" name="Rectangle 3"/>
          <p:cNvSpPr>
            <a:spLocks noGrp="1" noChangeArrowheads="1"/>
          </p:cNvSpPr>
          <p:nvPr>
            <p:ph type="body" sz="half" idx="1"/>
          </p:nvPr>
        </p:nvSpPr>
        <p:spPr>
          <a:xfrm>
            <a:off x="1066800" y="1828800"/>
            <a:ext cx="7696200" cy="762000"/>
          </a:xfrm>
        </p:spPr>
        <p:txBody>
          <a:bodyPr/>
          <a:lstStyle/>
          <a:p>
            <a:pPr>
              <a:lnSpc>
                <a:spcPct val="90000"/>
              </a:lnSpc>
              <a:buFont typeface="Wingdings" pitchFamily="2" charset="2"/>
              <a:buNone/>
            </a:pPr>
            <a:r>
              <a:rPr lang="en-US" sz="2000"/>
              <a:t>A pronoun replaces a noun .                      </a:t>
            </a:r>
            <a:r>
              <a:rPr lang="ar-SA" sz="2000"/>
              <a:t>الضمير يحل محل الاسم</a:t>
            </a:r>
            <a:endParaRPr lang="en-US" sz="2000"/>
          </a:p>
          <a:p>
            <a:pPr algn="r">
              <a:lnSpc>
                <a:spcPct val="90000"/>
              </a:lnSpc>
              <a:buFont typeface="Wingdings" pitchFamily="2" charset="2"/>
              <a:buNone/>
            </a:pPr>
            <a:endParaRPr lang="ar-SA" sz="1200"/>
          </a:p>
          <a:p>
            <a:pPr algn="r">
              <a:lnSpc>
                <a:spcPct val="90000"/>
              </a:lnSpc>
              <a:buFont typeface="Wingdings" pitchFamily="2" charset="2"/>
              <a:buNone/>
            </a:pPr>
            <a:endParaRPr lang="en-US" sz="2400"/>
          </a:p>
          <a:p>
            <a:pPr>
              <a:lnSpc>
                <a:spcPct val="90000"/>
              </a:lnSpc>
              <a:buFont typeface="Wingdings" pitchFamily="2" charset="2"/>
              <a:buNone/>
            </a:pPr>
            <a:endParaRPr lang="en-US" sz="2400"/>
          </a:p>
        </p:txBody>
      </p:sp>
      <p:graphicFrame>
        <p:nvGraphicFramePr>
          <p:cNvPr id="80033" name="Group 161"/>
          <p:cNvGraphicFramePr>
            <a:graphicFrameLocks noGrp="1"/>
          </p:cNvGraphicFramePr>
          <p:nvPr>
            <p:ph sz="half" idx="2"/>
          </p:nvPr>
        </p:nvGraphicFramePr>
        <p:xfrm>
          <a:off x="1295400" y="2209800"/>
          <a:ext cx="7239000" cy="3897060"/>
        </p:xfrm>
        <a:graphic>
          <a:graphicData uri="http://schemas.openxmlformats.org/drawingml/2006/table">
            <a:tbl>
              <a:tblPr/>
              <a:tblGrid>
                <a:gridCol w="1447800"/>
                <a:gridCol w="1447800"/>
                <a:gridCol w="1371600"/>
                <a:gridCol w="1600200"/>
                <a:gridCol w="1371600"/>
              </a:tblGrid>
              <a:tr h="914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Subject Pronouns </a:t>
                      </a:r>
                      <a:endParaRPr kumimoji="0" lang="ar-SA"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ضمائر الفاعل</a:t>
                      </a:r>
                      <a:endPar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Object Pronouns</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ضمائر المفعول به</a:t>
                      </a:r>
                      <a:endParaRPr kumimoji="0" lang="en-US" sz="14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Possessive</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Adjectives</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صفات الملكية</a:t>
                      </a:r>
                      <a:endPar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Possessive</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Pronouns</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ضمائر الملكية</a:t>
                      </a:r>
                      <a:endPar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Reflexive</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Pronouns</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ضمائر الانعكاس</a:t>
                      </a:r>
                      <a:endParaRPr kumimoji="0" lang="en-US" sz="14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25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me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my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mine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myself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44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yourself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25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him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his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his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himself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87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she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herself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25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itself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63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us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our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ours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ourselves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63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yourselves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40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their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theirs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themselves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0026" name="AutoShape 154">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80027" name="AutoShape 155">
            <a:hlinkClick r:id="" action="ppaction://hlinkshowjump?jump=nextslide" highlightClick="1"/>
          </p:cNvPr>
          <p:cNvSpPr>
            <a:spLocks noChangeArrowheads="1"/>
          </p:cNvSpPr>
          <p:nvPr/>
        </p:nvSpPr>
        <p:spPr bwMode="auto">
          <a:xfrm>
            <a:off x="5715000" y="6248400"/>
            <a:ext cx="457200" cy="38100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80034" name="AutoShape 162">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pPr algn="ctr"/>
            <a:r>
              <a:rPr lang="en-US">
                <a:solidFill>
                  <a:srgbClr val="FFFF00"/>
                </a:solidFill>
              </a:rPr>
              <a:t>Pronouns </a:t>
            </a:r>
            <a:r>
              <a:rPr lang="ar-SA">
                <a:solidFill>
                  <a:srgbClr val="FFFF00"/>
                </a:solidFill>
              </a:rPr>
              <a:t>الضمائر   </a:t>
            </a:r>
            <a:endParaRPr lang="en-US"/>
          </a:p>
        </p:txBody>
      </p:sp>
      <p:sp>
        <p:nvSpPr>
          <p:cNvPr id="82947" name="Rectangle 3"/>
          <p:cNvSpPr>
            <a:spLocks noGrp="1" noChangeArrowheads="1"/>
          </p:cNvSpPr>
          <p:nvPr>
            <p:ph type="body" sz="half" idx="1"/>
          </p:nvPr>
        </p:nvSpPr>
        <p:spPr>
          <a:xfrm>
            <a:off x="1066800" y="1981200"/>
            <a:ext cx="7696200" cy="762000"/>
          </a:xfrm>
        </p:spPr>
        <p:txBody>
          <a:bodyPr/>
          <a:lstStyle/>
          <a:p>
            <a:pPr>
              <a:buFontTx/>
              <a:buChar char="•"/>
            </a:pPr>
            <a:r>
              <a:rPr lang="en-US" sz="2000"/>
              <a:t>We use a pronouns instead of a noun when it is clear who or what we are talking about .</a:t>
            </a:r>
          </a:p>
          <a:p>
            <a:pPr algn="r">
              <a:buFontTx/>
              <a:buNone/>
            </a:pPr>
            <a:r>
              <a:rPr lang="ar-SA" sz="2000"/>
              <a:t>نستخدم الضمير بدلا من الاسم عندما نكون على علم  مع من أو عن أي شيء نتحدث.</a:t>
            </a:r>
            <a:endParaRPr lang="en-US" sz="2400"/>
          </a:p>
          <a:p>
            <a:pPr>
              <a:buFont typeface="Wingdings" pitchFamily="2" charset="2"/>
              <a:buNone/>
            </a:pPr>
            <a:endParaRPr lang="ar-SA" sz="2400"/>
          </a:p>
          <a:p>
            <a:pPr>
              <a:buFont typeface="Wingdings" pitchFamily="2" charset="2"/>
              <a:buNone/>
            </a:pPr>
            <a:r>
              <a:rPr lang="en-US" sz="2400" u="sng"/>
              <a:t>Examples  </a:t>
            </a:r>
            <a:r>
              <a:rPr lang="ar-SA" sz="2400" u="sng"/>
              <a:t>أمثلة   </a:t>
            </a:r>
          </a:p>
          <a:p>
            <a:pPr>
              <a:buFont typeface="Wingdings" pitchFamily="2" charset="2"/>
              <a:buNone/>
            </a:pPr>
            <a:r>
              <a:rPr lang="en-US" sz="2000"/>
              <a:t>Ali is a good student</a:t>
            </a:r>
            <a:r>
              <a:rPr lang="en-US" sz="2400"/>
              <a:t>. </a:t>
            </a:r>
            <a:r>
              <a:rPr lang="en-US" sz="2000">
                <a:solidFill>
                  <a:srgbClr val="CC3300"/>
                </a:solidFill>
              </a:rPr>
              <a:t>He</a:t>
            </a:r>
            <a:r>
              <a:rPr lang="en-US" sz="2000"/>
              <a:t> passes all his tests.</a:t>
            </a:r>
          </a:p>
          <a:p>
            <a:pPr>
              <a:buFont typeface="Wingdings" pitchFamily="2" charset="2"/>
              <a:buNone/>
            </a:pPr>
            <a:endParaRPr lang="en-US" sz="2000"/>
          </a:p>
        </p:txBody>
      </p:sp>
      <p:grpSp>
        <p:nvGrpSpPr>
          <p:cNvPr id="82948" name="Group 4"/>
          <p:cNvGrpSpPr>
            <a:grpSpLocks/>
          </p:cNvGrpSpPr>
          <p:nvPr/>
        </p:nvGrpSpPr>
        <p:grpSpPr bwMode="auto">
          <a:xfrm>
            <a:off x="3657600" y="6248400"/>
            <a:ext cx="2514600" cy="381000"/>
            <a:chOff x="2304" y="3936"/>
            <a:chExt cx="1584" cy="240"/>
          </a:xfrm>
        </p:grpSpPr>
        <p:sp>
          <p:nvSpPr>
            <p:cNvPr id="82949"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82950"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82951"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82952" name="AutoShape 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1" name="Rectangle 3"/>
          <p:cNvSpPr>
            <a:spLocks noGrp="1" noChangeArrowheads="1"/>
          </p:cNvSpPr>
          <p:nvPr>
            <p:ph idx="1"/>
          </p:nvPr>
        </p:nvSpPr>
        <p:spPr/>
        <p:txBody>
          <a:bodyPr/>
          <a:lstStyle/>
          <a:p>
            <a:r>
              <a:rPr lang="en-US" sz="2000"/>
              <a:t>We use an object pronoun </a:t>
            </a:r>
            <a:r>
              <a:rPr lang="ar-SA" sz="2000"/>
              <a:t>نستخدم ضمير المفعول به        .</a:t>
            </a:r>
            <a:endParaRPr lang="en-US" sz="2000"/>
          </a:p>
          <a:p>
            <a:pPr lvl="1"/>
            <a:endParaRPr lang="ar-SA" sz="1800"/>
          </a:p>
          <a:p>
            <a:pPr lvl="1"/>
            <a:r>
              <a:rPr lang="en-US" sz="2000"/>
              <a:t> After a preposition. </a:t>
            </a:r>
            <a:r>
              <a:rPr lang="ar-SA" sz="2000"/>
              <a:t>بعد حروف الجر</a:t>
            </a:r>
            <a:endParaRPr lang="en-US" sz="2000"/>
          </a:p>
          <a:p>
            <a:pPr lvl="1"/>
            <a:endParaRPr lang="en-US" sz="2000"/>
          </a:p>
          <a:p>
            <a:pPr lvl="1">
              <a:buFontTx/>
              <a:buNone/>
            </a:pPr>
            <a:endParaRPr lang="en-US" sz="2000"/>
          </a:p>
          <a:p>
            <a:pPr lvl="1"/>
            <a:endParaRPr lang="en-US" sz="2000"/>
          </a:p>
          <a:p>
            <a:pPr lvl="1"/>
            <a:r>
              <a:rPr lang="en-US" sz="2000"/>
              <a:t>After </a:t>
            </a:r>
            <a:r>
              <a:rPr lang="en-US" sz="2000" i="1">
                <a:solidFill>
                  <a:srgbClr val="CC3300"/>
                </a:solidFill>
              </a:rPr>
              <a:t>to</a:t>
            </a:r>
            <a:r>
              <a:rPr lang="en-US" sz="2000"/>
              <a:t> and </a:t>
            </a:r>
            <a:r>
              <a:rPr lang="en-US" sz="2000" i="1">
                <a:solidFill>
                  <a:srgbClr val="CC3300"/>
                </a:solidFill>
              </a:rPr>
              <a:t>for</a:t>
            </a:r>
            <a:r>
              <a:rPr lang="en-US" sz="2000"/>
              <a:t> with verbs like </a:t>
            </a:r>
            <a:r>
              <a:rPr lang="en-US" sz="2000">
                <a:solidFill>
                  <a:srgbClr val="CC3300"/>
                </a:solidFill>
              </a:rPr>
              <a:t>make, give, send, lend, pass, take, show</a:t>
            </a:r>
            <a:r>
              <a:rPr lang="en-US" sz="2000"/>
              <a:t>. </a:t>
            </a:r>
          </a:p>
          <a:p>
            <a:pPr lvl="1"/>
            <a:endParaRPr lang="en-US" sz="2000"/>
          </a:p>
          <a:p>
            <a:pPr lvl="1">
              <a:buFontTx/>
              <a:buNone/>
            </a:pPr>
            <a:endParaRPr lang="en-US" sz="4400"/>
          </a:p>
          <a:p>
            <a:pPr lvl="1"/>
            <a:endParaRPr lang="en-US" sz="4400"/>
          </a:p>
          <a:p>
            <a:pPr lvl="1"/>
            <a:endParaRPr lang="en-US" sz="4400"/>
          </a:p>
          <a:p>
            <a:pPr lvl="1"/>
            <a:endParaRPr lang="en-US" sz="4400"/>
          </a:p>
          <a:p>
            <a:pPr lvl="1"/>
            <a:endParaRPr lang="en-US" sz="4400"/>
          </a:p>
          <a:p>
            <a:pPr algn="r">
              <a:buFont typeface="Wingdings" pitchFamily="2" charset="2"/>
              <a:buNone/>
            </a:pPr>
            <a:endParaRPr lang="ar-SA" sz="4800"/>
          </a:p>
          <a:p>
            <a:endParaRPr lang="ar-SA" sz="4800"/>
          </a:p>
        </p:txBody>
      </p:sp>
      <p:sp>
        <p:nvSpPr>
          <p:cNvPr id="83970" name="Rectangle 2"/>
          <p:cNvSpPr>
            <a:spLocks noGrp="1" noChangeArrowheads="1"/>
          </p:cNvSpPr>
          <p:nvPr>
            <p:ph type="title"/>
          </p:nvPr>
        </p:nvSpPr>
        <p:spPr/>
        <p:txBody>
          <a:bodyPr/>
          <a:lstStyle/>
          <a:p>
            <a:pPr algn="ctr"/>
            <a:r>
              <a:rPr lang="en-US" sz="3600">
                <a:solidFill>
                  <a:srgbClr val="FFFF00"/>
                </a:solidFill>
              </a:rPr>
              <a:t>Object Pronouns </a:t>
            </a:r>
            <a:r>
              <a:rPr lang="ar-SA" sz="3600">
                <a:solidFill>
                  <a:srgbClr val="FFFF00"/>
                </a:solidFill>
              </a:rPr>
              <a:t/>
            </a:r>
            <a:br>
              <a:rPr lang="ar-SA" sz="3600">
                <a:solidFill>
                  <a:srgbClr val="FFFF00"/>
                </a:solidFill>
              </a:rPr>
            </a:br>
            <a:r>
              <a:rPr lang="ar-SA" sz="3600">
                <a:solidFill>
                  <a:srgbClr val="FFFF00"/>
                </a:solidFill>
              </a:rPr>
              <a:t> ضمائر المفعول به</a:t>
            </a:r>
            <a:endParaRPr lang="en-US" sz="3600">
              <a:solidFill>
                <a:srgbClr val="FFFF00"/>
              </a:solidFill>
            </a:endParaRPr>
          </a:p>
        </p:txBody>
      </p:sp>
      <p:sp>
        <p:nvSpPr>
          <p:cNvPr id="83976" name="Text Box 8"/>
          <p:cNvSpPr txBox="1">
            <a:spLocks noChangeArrowheads="1"/>
          </p:cNvSpPr>
          <p:nvPr/>
        </p:nvSpPr>
        <p:spPr bwMode="auto">
          <a:xfrm>
            <a:off x="2057400" y="3200400"/>
            <a:ext cx="3052763" cy="650875"/>
          </a:xfrm>
          <a:prstGeom prst="rect">
            <a:avLst/>
          </a:prstGeom>
          <a:noFill/>
          <a:ln w="9525">
            <a:solidFill>
              <a:schemeClr val="tx1"/>
            </a:solidFill>
            <a:miter lim="800000"/>
            <a:headEnd/>
            <a:tailEnd/>
          </a:ln>
          <a:effectLst/>
        </p:spPr>
        <p:txBody>
          <a:bodyPr wrap="none">
            <a:spAutoFit/>
          </a:bodyPr>
          <a:lstStyle/>
          <a:p>
            <a:pPr algn="l"/>
            <a:r>
              <a:rPr lang="en-US"/>
              <a:t>Do you live near </a:t>
            </a:r>
            <a:r>
              <a:rPr lang="en-US">
                <a:solidFill>
                  <a:srgbClr val="CC3300"/>
                </a:solidFill>
              </a:rPr>
              <a:t>them</a:t>
            </a:r>
            <a:r>
              <a:rPr lang="en-US"/>
              <a:t>?</a:t>
            </a:r>
          </a:p>
          <a:p>
            <a:pPr algn="l"/>
            <a:r>
              <a:rPr lang="en-US"/>
              <a:t>Send the box directly to </a:t>
            </a:r>
            <a:r>
              <a:rPr lang="en-US">
                <a:solidFill>
                  <a:srgbClr val="CC3300"/>
                </a:solidFill>
              </a:rPr>
              <a:t>me</a:t>
            </a:r>
            <a:r>
              <a:rPr lang="en-US"/>
              <a:t>.</a:t>
            </a:r>
          </a:p>
        </p:txBody>
      </p:sp>
      <p:sp>
        <p:nvSpPr>
          <p:cNvPr id="83980" name="Text Box 12"/>
          <p:cNvSpPr txBox="1">
            <a:spLocks noChangeArrowheads="1"/>
          </p:cNvSpPr>
          <p:nvPr/>
        </p:nvSpPr>
        <p:spPr bwMode="auto">
          <a:xfrm>
            <a:off x="1981200" y="4953000"/>
            <a:ext cx="3167063" cy="650875"/>
          </a:xfrm>
          <a:prstGeom prst="rect">
            <a:avLst/>
          </a:prstGeom>
          <a:noFill/>
          <a:ln w="9525">
            <a:solidFill>
              <a:schemeClr val="tx1"/>
            </a:solidFill>
            <a:miter lim="800000"/>
            <a:headEnd/>
            <a:tailEnd/>
          </a:ln>
          <a:effectLst/>
        </p:spPr>
        <p:txBody>
          <a:bodyPr>
            <a:spAutoFit/>
          </a:bodyPr>
          <a:lstStyle/>
          <a:p>
            <a:pPr algn="l"/>
            <a:r>
              <a:rPr lang="en-US"/>
              <a:t>The little boy </a:t>
            </a:r>
            <a:r>
              <a:rPr lang="en-US" u="sng"/>
              <a:t>made</a:t>
            </a:r>
            <a:r>
              <a:rPr lang="en-US"/>
              <a:t> </a:t>
            </a:r>
            <a:r>
              <a:rPr lang="en-US">
                <a:solidFill>
                  <a:srgbClr val="CC3300"/>
                </a:solidFill>
              </a:rPr>
              <a:t>it</a:t>
            </a:r>
            <a:r>
              <a:rPr lang="en-US"/>
              <a:t> for </a:t>
            </a:r>
            <a:r>
              <a:rPr lang="en-US">
                <a:solidFill>
                  <a:srgbClr val="CC3300"/>
                </a:solidFill>
              </a:rPr>
              <a:t>her</a:t>
            </a:r>
            <a:r>
              <a:rPr lang="en-US"/>
              <a:t>.</a:t>
            </a:r>
          </a:p>
          <a:p>
            <a:pPr algn="l"/>
            <a:endParaRPr lang="en-US"/>
          </a:p>
        </p:txBody>
      </p:sp>
      <p:grpSp>
        <p:nvGrpSpPr>
          <p:cNvPr id="83981" name="Group 13"/>
          <p:cNvGrpSpPr>
            <a:grpSpLocks/>
          </p:cNvGrpSpPr>
          <p:nvPr/>
        </p:nvGrpSpPr>
        <p:grpSpPr bwMode="auto">
          <a:xfrm>
            <a:off x="3657600" y="6248400"/>
            <a:ext cx="2514600" cy="381000"/>
            <a:chOff x="2304" y="3936"/>
            <a:chExt cx="1584" cy="240"/>
          </a:xfrm>
        </p:grpSpPr>
        <p:sp>
          <p:nvSpPr>
            <p:cNvPr id="83982" name="AutoShape 14">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83983" name="AutoShape 15">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83984" name="AutoShape 16">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83985" name="AutoShape 17">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5" name="Rectangle 3"/>
          <p:cNvSpPr>
            <a:spLocks noGrp="1" noChangeArrowheads="1"/>
          </p:cNvSpPr>
          <p:nvPr>
            <p:ph idx="1"/>
          </p:nvPr>
        </p:nvSpPr>
        <p:spPr/>
        <p:txBody>
          <a:bodyPr/>
          <a:lstStyle/>
          <a:p>
            <a:r>
              <a:rPr lang="en-US" sz="2400"/>
              <a:t>Reflexive pronouns are used: </a:t>
            </a:r>
            <a:r>
              <a:rPr lang="ar-SA" sz="2000"/>
              <a:t>نستخدم ضمائرالإنعكاسية.        </a:t>
            </a:r>
          </a:p>
          <a:p>
            <a:pPr lvl="1"/>
            <a:r>
              <a:rPr lang="en-US" sz="2000"/>
              <a:t> for emphasize</a:t>
            </a:r>
            <a:r>
              <a:rPr lang="ar-SA" sz="2000"/>
              <a:t>      للتأكيد   </a:t>
            </a:r>
            <a:endParaRPr lang="en-US" sz="2000"/>
          </a:p>
          <a:p>
            <a:pPr lvl="1">
              <a:buFontTx/>
              <a:buNone/>
            </a:pPr>
            <a:endParaRPr lang="en-US" sz="2000"/>
          </a:p>
          <a:p>
            <a:pPr lvl="1"/>
            <a:endParaRPr lang="en-US" sz="2000"/>
          </a:p>
          <a:p>
            <a:pPr lvl="1"/>
            <a:endParaRPr lang="en-US" sz="2000"/>
          </a:p>
          <a:p>
            <a:pPr lvl="1"/>
            <a:r>
              <a:rPr lang="en-US" sz="2000"/>
              <a:t>With some special expressions  </a:t>
            </a:r>
            <a:r>
              <a:rPr lang="ar-SA" sz="2000"/>
              <a:t>مع بعض التعابير الخاصة</a:t>
            </a:r>
            <a:endParaRPr lang="en-US" sz="2000"/>
          </a:p>
          <a:p>
            <a:pPr lvl="1">
              <a:buFontTx/>
              <a:buNone/>
            </a:pPr>
            <a:endParaRPr lang="en-US" sz="4400"/>
          </a:p>
          <a:p>
            <a:pPr lvl="1"/>
            <a:endParaRPr lang="en-US" sz="4400"/>
          </a:p>
          <a:p>
            <a:pPr lvl="1"/>
            <a:endParaRPr lang="en-US" sz="4400"/>
          </a:p>
          <a:p>
            <a:pPr lvl="1"/>
            <a:endParaRPr lang="en-US" sz="4400"/>
          </a:p>
          <a:p>
            <a:pPr lvl="1"/>
            <a:endParaRPr lang="en-US" sz="4400"/>
          </a:p>
          <a:p>
            <a:pPr algn="r">
              <a:buFont typeface="Wingdings" pitchFamily="2" charset="2"/>
              <a:buNone/>
            </a:pPr>
            <a:endParaRPr lang="ar-SA" sz="4800"/>
          </a:p>
          <a:p>
            <a:endParaRPr lang="ar-SA" sz="4800"/>
          </a:p>
        </p:txBody>
      </p:sp>
      <p:sp>
        <p:nvSpPr>
          <p:cNvPr id="84994" name="Rectangle 2"/>
          <p:cNvSpPr>
            <a:spLocks noGrp="1" noChangeArrowheads="1"/>
          </p:cNvSpPr>
          <p:nvPr>
            <p:ph type="title"/>
          </p:nvPr>
        </p:nvSpPr>
        <p:spPr/>
        <p:txBody>
          <a:bodyPr/>
          <a:lstStyle/>
          <a:p>
            <a:pPr algn="ctr"/>
            <a:r>
              <a:rPr lang="en-US" sz="3200">
                <a:solidFill>
                  <a:srgbClr val="FFFF00"/>
                </a:solidFill>
              </a:rPr>
              <a:t>Reflexive Pronouns </a:t>
            </a:r>
            <a:r>
              <a:rPr lang="ar-SA" sz="3200">
                <a:solidFill>
                  <a:srgbClr val="FFFF00"/>
                </a:solidFill>
              </a:rPr>
              <a:t/>
            </a:r>
            <a:br>
              <a:rPr lang="ar-SA" sz="3200">
                <a:solidFill>
                  <a:srgbClr val="FFFF00"/>
                </a:solidFill>
              </a:rPr>
            </a:br>
            <a:r>
              <a:rPr lang="ar-SA" sz="3200">
                <a:solidFill>
                  <a:srgbClr val="FFFF00"/>
                </a:solidFill>
              </a:rPr>
              <a:t> ضمائر الانعكاسية</a:t>
            </a:r>
            <a:endParaRPr lang="en-US" sz="3200">
              <a:solidFill>
                <a:srgbClr val="FFFF00"/>
              </a:solidFill>
            </a:endParaRPr>
          </a:p>
        </p:txBody>
      </p:sp>
      <p:sp>
        <p:nvSpPr>
          <p:cNvPr id="84996" name="Text Box 4"/>
          <p:cNvSpPr txBox="1">
            <a:spLocks noChangeArrowheads="1"/>
          </p:cNvSpPr>
          <p:nvPr/>
        </p:nvSpPr>
        <p:spPr bwMode="auto">
          <a:xfrm>
            <a:off x="2362200" y="3276600"/>
            <a:ext cx="3960813" cy="650875"/>
          </a:xfrm>
          <a:prstGeom prst="rect">
            <a:avLst/>
          </a:prstGeom>
          <a:noFill/>
          <a:ln w="9525">
            <a:solidFill>
              <a:schemeClr val="tx1"/>
            </a:solidFill>
            <a:miter lim="800000"/>
            <a:headEnd/>
            <a:tailEnd/>
          </a:ln>
          <a:effectLst/>
        </p:spPr>
        <p:txBody>
          <a:bodyPr wrap="none">
            <a:spAutoFit/>
          </a:bodyPr>
          <a:lstStyle/>
          <a:p>
            <a:pPr algn="l"/>
            <a:r>
              <a:rPr lang="en-US"/>
              <a:t>Did you do the decorations </a:t>
            </a:r>
            <a:r>
              <a:rPr lang="en-US">
                <a:solidFill>
                  <a:srgbClr val="CC3300"/>
                </a:solidFill>
              </a:rPr>
              <a:t>yourself </a:t>
            </a:r>
            <a:r>
              <a:rPr lang="en-US"/>
              <a:t>?</a:t>
            </a:r>
          </a:p>
          <a:p>
            <a:pPr algn="l"/>
            <a:r>
              <a:rPr lang="en-US"/>
              <a:t>I did the painting</a:t>
            </a:r>
            <a:r>
              <a:rPr lang="en-US">
                <a:solidFill>
                  <a:srgbClr val="CC3300"/>
                </a:solidFill>
              </a:rPr>
              <a:t> myself</a:t>
            </a:r>
            <a:r>
              <a:rPr lang="en-US"/>
              <a:t>. </a:t>
            </a:r>
          </a:p>
        </p:txBody>
      </p:sp>
      <p:sp>
        <p:nvSpPr>
          <p:cNvPr id="84997" name="Text Box 5"/>
          <p:cNvSpPr txBox="1">
            <a:spLocks noChangeArrowheads="1"/>
          </p:cNvSpPr>
          <p:nvPr/>
        </p:nvSpPr>
        <p:spPr bwMode="auto">
          <a:xfrm>
            <a:off x="2362200" y="4800600"/>
            <a:ext cx="3167063" cy="1200150"/>
          </a:xfrm>
          <a:prstGeom prst="rect">
            <a:avLst/>
          </a:prstGeom>
          <a:noFill/>
          <a:ln w="9525">
            <a:solidFill>
              <a:schemeClr val="tx1"/>
            </a:solidFill>
            <a:miter lim="800000"/>
            <a:headEnd/>
            <a:tailEnd/>
          </a:ln>
          <a:effectLst/>
        </p:spPr>
        <p:txBody>
          <a:bodyPr>
            <a:spAutoFit/>
          </a:bodyPr>
          <a:lstStyle/>
          <a:p>
            <a:pPr algn="l"/>
            <a:r>
              <a:rPr lang="en-US"/>
              <a:t>Help </a:t>
            </a:r>
            <a:r>
              <a:rPr lang="en-US">
                <a:solidFill>
                  <a:srgbClr val="CC3300"/>
                </a:solidFill>
              </a:rPr>
              <a:t>yourself</a:t>
            </a:r>
            <a:r>
              <a:rPr lang="en-US"/>
              <a:t> .</a:t>
            </a:r>
          </a:p>
          <a:p>
            <a:pPr algn="l"/>
            <a:r>
              <a:rPr lang="en-US"/>
              <a:t>Enjoy </a:t>
            </a:r>
            <a:r>
              <a:rPr lang="en-US">
                <a:solidFill>
                  <a:srgbClr val="CC3300"/>
                </a:solidFill>
              </a:rPr>
              <a:t>yourself</a:t>
            </a:r>
            <a:r>
              <a:rPr lang="en-US"/>
              <a:t>.</a:t>
            </a:r>
          </a:p>
          <a:p>
            <a:pPr algn="l"/>
            <a:r>
              <a:rPr lang="en-US"/>
              <a:t>Behave </a:t>
            </a:r>
            <a:r>
              <a:rPr lang="en-US">
                <a:solidFill>
                  <a:srgbClr val="CC3300"/>
                </a:solidFill>
              </a:rPr>
              <a:t>yourself</a:t>
            </a:r>
            <a:r>
              <a:rPr lang="en-US"/>
              <a:t>.</a:t>
            </a:r>
          </a:p>
          <a:p>
            <a:pPr algn="l"/>
            <a:r>
              <a:rPr lang="en-US"/>
              <a:t>I live by </a:t>
            </a:r>
            <a:r>
              <a:rPr lang="en-US">
                <a:solidFill>
                  <a:srgbClr val="CC3300"/>
                </a:solidFill>
              </a:rPr>
              <a:t>myself</a:t>
            </a:r>
            <a:r>
              <a:rPr lang="en-US"/>
              <a:t>. (I live alone)</a:t>
            </a:r>
          </a:p>
        </p:txBody>
      </p:sp>
      <p:grpSp>
        <p:nvGrpSpPr>
          <p:cNvPr id="84998" name="Group 6"/>
          <p:cNvGrpSpPr>
            <a:grpSpLocks/>
          </p:cNvGrpSpPr>
          <p:nvPr/>
        </p:nvGrpSpPr>
        <p:grpSpPr bwMode="auto">
          <a:xfrm>
            <a:off x="3657600" y="6248400"/>
            <a:ext cx="2514600" cy="381000"/>
            <a:chOff x="2304" y="3936"/>
            <a:chExt cx="1584" cy="240"/>
          </a:xfrm>
        </p:grpSpPr>
        <p:sp>
          <p:nvSpPr>
            <p:cNvPr id="84999" name="AutoShape 7">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85000" name="AutoShape 8">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85001" name="AutoShape 9">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85002" name="AutoShape 10">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2"/>
          <p:cNvSpPr>
            <a:spLocks noGrp="1" noChangeArrowheads="1"/>
          </p:cNvSpPr>
          <p:nvPr>
            <p:ph type="title"/>
          </p:nvPr>
        </p:nvSpPr>
        <p:spPr/>
        <p:txBody>
          <a:bodyPr/>
          <a:lstStyle/>
          <a:p>
            <a:pPr algn="ctr"/>
            <a:r>
              <a:rPr lang="en-US" sz="3600">
                <a:solidFill>
                  <a:srgbClr val="FFFF00"/>
                </a:solidFill>
              </a:rPr>
              <a:t>Relative Pronouns </a:t>
            </a:r>
            <a:r>
              <a:rPr lang="ar-SA" sz="3600">
                <a:solidFill>
                  <a:srgbClr val="FFFF00"/>
                </a:solidFill>
              </a:rPr>
              <a:t/>
            </a:r>
            <a:br>
              <a:rPr lang="ar-SA" sz="3600">
                <a:solidFill>
                  <a:srgbClr val="FFFF00"/>
                </a:solidFill>
              </a:rPr>
            </a:br>
            <a:r>
              <a:rPr lang="ar-SA" sz="3600">
                <a:solidFill>
                  <a:srgbClr val="FFFF00"/>
                </a:solidFill>
              </a:rPr>
              <a:t> ضمائر الوصل</a:t>
            </a:r>
            <a:endParaRPr lang="en-US" sz="3600">
              <a:solidFill>
                <a:srgbClr val="FFFF00"/>
              </a:solidFill>
            </a:endParaRPr>
          </a:p>
        </p:txBody>
      </p:sp>
      <p:sp>
        <p:nvSpPr>
          <p:cNvPr id="256003" name="Rectangle 3"/>
          <p:cNvSpPr>
            <a:spLocks noGrp="1" noChangeArrowheads="1"/>
          </p:cNvSpPr>
          <p:nvPr>
            <p:ph type="body" sz="half" idx="1"/>
          </p:nvPr>
        </p:nvSpPr>
        <p:spPr>
          <a:xfrm>
            <a:off x="1066800" y="1981200"/>
            <a:ext cx="7696200" cy="4038600"/>
          </a:xfrm>
        </p:spPr>
        <p:txBody>
          <a:bodyPr/>
          <a:lstStyle/>
          <a:p>
            <a:pPr>
              <a:lnSpc>
                <a:spcPct val="80000"/>
              </a:lnSpc>
              <a:buFontTx/>
              <a:buChar char="•"/>
            </a:pPr>
            <a:r>
              <a:rPr lang="en-US" sz="1800"/>
              <a:t>The relative pronouns are used to join sentences together.</a:t>
            </a:r>
          </a:p>
          <a:p>
            <a:pPr algn="r">
              <a:lnSpc>
                <a:spcPct val="80000"/>
              </a:lnSpc>
              <a:buFontTx/>
              <a:buNone/>
            </a:pPr>
            <a:endParaRPr lang="ar-SA" sz="1800"/>
          </a:p>
          <a:p>
            <a:pPr algn="r">
              <a:lnSpc>
                <a:spcPct val="80000"/>
              </a:lnSpc>
              <a:buFontTx/>
              <a:buNone/>
            </a:pPr>
            <a:r>
              <a:rPr lang="ar-SA" sz="1800"/>
              <a:t>تستخدم ضمائر الوصل لربط الجمل بعضها ببعض.</a:t>
            </a:r>
          </a:p>
          <a:p>
            <a:pPr algn="r">
              <a:lnSpc>
                <a:spcPct val="80000"/>
              </a:lnSpc>
              <a:buFontTx/>
              <a:buNone/>
            </a:pPr>
            <a:r>
              <a:rPr lang="ar-SA" sz="1800"/>
              <a:t>و لربط الجمل اتبع الخطوات الآتية:</a:t>
            </a:r>
          </a:p>
          <a:p>
            <a:pPr algn="r">
              <a:lnSpc>
                <a:spcPct val="80000"/>
              </a:lnSpc>
              <a:buFontTx/>
              <a:buNone/>
            </a:pPr>
            <a:endParaRPr lang="ar-SA" sz="1800"/>
          </a:p>
          <a:p>
            <a:pPr algn="r">
              <a:lnSpc>
                <a:spcPct val="80000"/>
              </a:lnSpc>
              <a:buFontTx/>
              <a:buNone/>
            </a:pPr>
            <a:r>
              <a:rPr lang="ar-SA" sz="1800"/>
              <a:t>1- نبحث عن كلمة متكررة في الجملة الثانية ثم نبحث عن موقعها. </a:t>
            </a:r>
          </a:p>
          <a:p>
            <a:pPr algn="r">
              <a:lnSpc>
                <a:spcPct val="80000"/>
              </a:lnSpc>
              <a:buFontTx/>
              <a:buNone/>
            </a:pPr>
            <a:r>
              <a:rPr lang="ar-SA" sz="1800"/>
              <a:t>فإذا كانت فاعلاً عاقلاً نستعمل        </a:t>
            </a:r>
          </a:p>
          <a:p>
            <a:pPr algn="r">
              <a:lnSpc>
                <a:spcPct val="80000"/>
              </a:lnSpc>
              <a:buFontTx/>
              <a:buNone/>
            </a:pPr>
            <a:r>
              <a:rPr lang="ar-SA" sz="1800"/>
              <a:t>وإذا كانت مفعولاً به عاقلاً نستعمل           و نعرف ذلك بوجود الكلمة بعد الفعل.  و إذا كانت غير عاقل نستعمل             .</a:t>
            </a:r>
          </a:p>
          <a:p>
            <a:pPr algn="r">
              <a:lnSpc>
                <a:spcPct val="80000"/>
              </a:lnSpc>
              <a:buFontTx/>
              <a:buNone/>
            </a:pPr>
            <a:r>
              <a:rPr lang="ar-SA" sz="1800"/>
              <a:t>أما            فتستخدم بدل أي كلمة من الكلمات السابقة إلا أننا لا نفضل استعمالها في جميع الجمل.</a:t>
            </a:r>
          </a:p>
          <a:p>
            <a:pPr algn="r">
              <a:lnSpc>
                <a:spcPct val="80000"/>
              </a:lnSpc>
              <a:buFontTx/>
              <a:buNone/>
            </a:pPr>
            <a:r>
              <a:rPr lang="ar-SA" sz="1800"/>
              <a:t>و إذا كانت للملكية نستعمل كلمة            .</a:t>
            </a:r>
          </a:p>
          <a:p>
            <a:pPr algn="r">
              <a:lnSpc>
                <a:spcPct val="80000"/>
              </a:lnSpc>
              <a:buFontTx/>
              <a:buNone/>
            </a:pPr>
            <a:endParaRPr lang="ar-SA" sz="1800"/>
          </a:p>
          <a:p>
            <a:pPr algn="r">
              <a:lnSpc>
                <a:spcPct val="80000"/>
              </a:lnSpc>
              <a:buFontTx/>
              <a:buNone/>
            </a:pPr>
            <a:r>
              <a:rPr lang="ar-SA" sz="1800"/>
              <a:t> 2- احذف الكلمة المتكررة من الجملة الثانية وضع الاسم الذي حذفت مثله في الجملة الأولى.</a:t>
            </a:r>
            <a:endParaRPr lang="en-US" sz="2000"/>
          </a:p>
          <a:p>
            <a:pPr algn="r">
              <a:lnSpc>
                <a:spcPct val="80000"/>
              </a:lnSpc>
              <a:buFont typeface="Wingdings" pitchFamily="2" charset="2"/>
              <a:buNone/>
            </a:pPr>
            <a:endParaRPr lang="ar-SA" sz="2000"/>
          </a:p>
        </p:txBody>
      </p:sp>
      <p:grpSp>
        <p:nvGrpSpPr>
          <p:cNvPr id="256004" name="Group 4"/>
          <p:cNvGrpSpPr>
            <a:grpSpLocks/>
          </p:cNvGrpSpPr>
          <p:nvPr/>
        </p:nvGrpSpPr>
        <p:grpSpPr bwMode="auto">
          <a:xfrm>
            <a:off x="3657600" y="6248400"/>
            <a:ext cx="2514600" cy="381000"/>
            <a:chOff x="2304" y="3936"/>
            <a:chExt cx="1584" cy="240"/>
          </a:xfrm>
        </p:grpSpPr>
        <p:sp>
          <p:nvSpPr>
            <p:cNvPr id="256005"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56006"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56007"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56008" name="Text Box 8"/>
          <p:cNvSpPr txBox="1">
            <a:spLocks noChangeArrowheads="1"/>
          </p:cNvSpPr>
          <p:nvPr/>
        </p:nvSpPr>
        <p:spPr bwMode="auto">
          <a:xfrm>
            <a:off x="5181600" y="3581400"/>
            <a:ext cx="604838" cy="366713"/>
          </a:xfrm>
          <a:prstGeom prst="rect">
            <a:avLst/>
          </a:prstGeom>
          <a:noFill/>
          <a:ln w="9525" algn="ctr">
            <a:noFill/>
            <a:miter lim="800000"/>
            <a:headEnd/>
            <a:tailEnd/>
          </a:ln>
          <a:effectLst/>
        </p:spPr>
        <p:txBody>
          <a:bodyPr wrap="none">
            <a:spAutoFit/>
          </a:bodyPr>
          <a:lstStyle/>
          <a:p>
            <a:r>
              <a:rPr lang="en-US">
                <a:solidFill>
                  <a:srgbClr val="FFFF00"/>
                </a:solidFill>
              </a:rPr>
              <a:t>who</a:t>
            </a:r>
          </a:p>
        </p:txBody>
      </p:sp>
      <p:sp>
        <p:nvSpPr>
          <p:cNvPr id="256009" name="Text Box 9"/>
          <p:cNvSpPr txBox="1">
            <a:spLocks noChangeArrowheads="1"/>
          </p:cNvSpPr>
          <p:nvPr/>
        </p:nvSpPr>
        <p:spPr bwMode="auto">
          <a:xfrm>
            <a:off x="4705350" y="3886200"/>
            <a:ext cx="796925" cy="366713"/>
          </a:xfrm>
          <a:prstGeom prst="rect">
            <a:avLst/>
          </a:prstGeom>
          <a:noFill/>
          <a:ln w="9525" algn="ctr">
            <a:noFill/>
            <a:miter lim="800000"/>
            <a:headEnd/>
            <a:tailEnd/>
          </a:ln>
          <a:effectLst/>
        </p:spPr>
        <p:txBody>
          <a:bodyPr wrap="none">
            <a:spAutoFit/>
          </a:bodyPr>
          <a:lstStyle/>
          <a:p>
            <a:r>
              <a:rPr lang="en-US">
                <a:solidFill>
                  <a:srgbClr val="FFFF00"/>
                </a:solidFill>
              </a:rPr>
              <a:t>whom</a:t>
            </a:r>
          </a:p>
        </p:txBody>
      </p:sp>
      <p:sp>
        <p:nvSpPr>
          <p:cNvPr id="256010" name="Text Box 10"/>
          <p:cNvSpPr txBox="1">
            <a:spLocks noChangeArrowheads="1"/>
          </p:cNvSpPr>
          <p:nvPr/>
        </p:nvSpPr>
        <p:spPr bwMode="auto">
          <a:xfrm>
            <a:off x="5105400" y="4114800"/>
            <a:ext cx="765175" cy="366713"/>
          </a:xfrm>
          <a:prstGeom prst="rect">
            <a:avLst/>
          </a:prstGeom>
          <a:noFill/>
          <a:ln w="9525" algn="ctr">
            <a:noFill/>
            <a:miter lim="800000"/>
            <a:headEnd/>
            <a:tailEnd/>
          </a:ln>
          <a:effectLst/>
        </p:spPr>
        <p:txBody>
          <a:bodyPr wrap="none">
            <a:spAutoFit/>
          </a:bodyPr>
          <a:lstStyle/>
          <a:p>
            <a:r>
              <a:rPr lang="en-US">
                <a:solidFill>
                  <a:srgbClr val="FFFF00"/>
                </a:solidFill>
              </a:rPr>
              <a:t>which</a:t>
            </a:r>
          </a:p>
        </p:txBody>
      </p:sp>
      <p:sp>
        <p:nvSpPr>
          <p:cNvPr id="256011" name="Text Box 11"/>
          <p:cNvSpPr txBox="1">
            <a:spLocks noChangeArrowheads="1"/>
          </p:cNvSpPr>
          <p:nvPr/>
        </p:nvSpPr>
        <p:spPr bwMode="auto">
          <a:xfrm>
            <a:off x="4708525" y="4800600"/>
            <a:ext cx="827088" cy="366713"/>
          </a:xfrm>
          <a:prstGeom prst="rect">
            <a:avLst/>
          </a:prstGeom>
          <a:noFill/>
          <a:ln w="9525" algn="ctr">
            <a:noFill/>
            <a:miter lim="800000"/>
            <a:headEnd/>
            <a:tailEnd/>
          </a:ln>
          <a:effectLst/>
        </p:spPr>
        <p:txBody>
          <a:bodyPr wrap="none">
            <a:spAutoFit/>
          </a:bodyPr>
          <a:lstStyle/>
          <a:p>
            <a:r>
              <a:rPr lang="en-US">
                <a:solidFill>
                  <a:srgbClr val="FFFF00"/>
                </a:solidFill>
              </a:rPr>
              <a:t>whose</a:t>
            </a:r>
          </a:p>
        </p:txBody>
      </p:sp>
      <p:sp>
        <p:nvSpPr>
          <p:cNvPr id="256012" name="Text Box 12"/>
          <p:cNvSpPr txBox="1">
            <a:spLocks noChangeArrowheads="1"/>
          </p:cNvSpPr>
          <p:nvPr/>
        </p:nvSpPr>
        <p:spPr bwMode="auto">
          <a:xfrm>
            <a:off x="7726363" y="4343400"/>
            <a:ext cx="584200" cy="366713"/>
          </a:xfrm>
          <a:prstGeom prst="rect">
            <a:avLst/>
          </a:prstGeom>
          <a:noFill/>
          <a:ln w="9525" algn="ctr">
            <a:noFill/>
            <a:miter lim="800000"/>
            <a:headEnd/>
            <a:tailEnd/>
          </a:ln>
          <a:effectLst/>
        </p:spPr>
        <p:txBody>
          <a:bodyPr wrap="none">
            <a:spAutoFit/>
          </a:bodyPr>
          <a:lstStyle/>
          <a:p>
            <a:r>
              <a:rPr lang="en-US">
                <a:solidFill>
                  <a:srgbClr val="FFFF00"/>
                </a:solidFill>
              </a:rPr>
              <a:t>that</a:t>
            </a:r>
          </a:p>
        </p:txBody>
      </p:sp>
      <p:sp>
        <p:nvSpPr>
          <p:cNvPr id="256013" name="AutoShape 13">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p:cNvSpPr>
            <a:spLocks noGrp="1" noChangeArrowheads="1"/>
          </p:cNvSpPr>
          <p:nvPr>
            <p:ph type="title"/>
          </p:nvPr>
        </p:nvSpPr>
        <p:spPr/>
        <p:txBody>
          <a:bodyPr/>
          <a:lstStyle/>
          <a:p>
            <a:pPr algn="ctr"/>
            <a:r>
              <a:rPr lang="en-US" sz="3600">
                <a:solidFill>
                  <a:srgbClr val="FFFF00"/>
                </a:solidFill>
              </a:rPr>
              <a:t>Parts of Speech</a:t>
            </a:r>
            <a:br>
              <a:rPr lang="en-US" sz="3600">
                <a:solidFill>
                  <a:srgbClr val="FFFF00"/>
                </a:solidFill>
              </a:rPr>
            </a:br>
            <a:r>
              <a:rPr lang="en-US" sz="3600">
                <a:solidFill>
                  <a:srgbClr val="FFFF00"/>
                </a:solidFill>
              </a:rPr>
              <a:t> </a:t>
            </a:r>
            <a:r>
              <a:rPr lang="ar-SA" sz="3600">
                <a:solidFill>
                  <a:srgbClr val="FFFF00"/>
                </a:solidFill>
              </a:rPr>
              <a:t>أقسام الكلام</a:t>
            </a:r>
            <a:endParaRPr lang="en-US" sz="3600">
              <a:solidFill>
                <a:srgbClr val="FFFF00"/>
              </a:solidFill>
            </a:endParaRPr>
          </a:p>
        </p:txBody>
      </p:sp>
      <p:graphicFrame>
        <p:nvGraphicFramePr>
          <p:cNvPr id="274537" name="Group 105"/>
          <p:cNvGraphicFramePr>
            <a:graphicFrameLocks noGrp="1"/>
          </p:cNvGraphicFramePr>
          <p:nvPr>
            <p:ph sz="half" idx="2"/>
          </p:nvPr>
        </p:nvGraphicFramePr>
        <p:xfrm>
          <a:off x="1066800" y="1981200"/>
          <a:ext cx="7543800" cy="3051366"/>
        </p:xfrm>
        <a:graphic>
          <a:graphicData uri="http://schemas.openxmlformats.org/drawingml/2006/table">
            <a:tbl>
              <a:tblPr/>
              <a:tblGrid>
                <a:gridCol w="1524000"/>
                <a:gridCol w="2971800"/>
                <a:gridCol w="3048000"/>
              </a:tblGrid>
              <a:tr h="5286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ar-SA" sz="14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000066"/>
                        </a:gs>
                        <a:gs pos="100000">
                          <a:srgbClr val="000066">
                            <a:gamma/>
                            <a:shade val="46275"/>
                            <a:invGamma/>
                          </a:srgbClr>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تعريف</a:t>
                      </a:r>
                      <a:endPar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000066"/>
                        </a:gs>
                        <a:gs pos="100000">
                          <a:srgbClr val="000066">
                            <a:gamma/>
                            <a:shade val="46275"/>
                            <a:invGamma/>
                          </a:srgbClr>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مثال</a:t>
                      </a:r>
                      <a:endPar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000066"/>
                        </a:gs>
                        <a:gs pos="100000">
                          <a:srgbClr val="000066">
                            <a:gamma/>
                            <a:shade val="46275"/>
                            <a:invGamma/>
                          </a:srgbClr>
                        </a:gs>
                      </a:gsLst>
                      <a:lin ang="5400000" scaled="1"/>
                    </a:gradFill>
                  </a:tcPr>
                </a:tc>
              </a:tr>
              <a:tr h="70167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Preposition      </a:t>
                      </a:r>
                      <a:r>
                        <a:rPr kumimoji="0" lang="ar-SA"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حرف الجر</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هو كلمة تأتي مع الاسم أو الضمير لتبين علاقته بكلمة أخرى</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endPar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endParaRPr>
                    </a:p>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Ahmed goes </a:t>
                      </a:r>
                      <a:r>
                        <a:rPr kumimoji="0" lang="en-US"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to </a:t>
                      </a: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school </a:t>
                      </a:r>
                    </a:p>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أحمد يذهب </a:t>
                      </a:r>
                      <a:r>
                        <a:rPr kumimoji="0" lang="ar-SA"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إلى</a:t>
                      </a: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المدرسة</a:t>
                      </a: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They traveled </a:t>
                      </a:r>
                      <a:r>
                        <a:rPr kumimoji="0" lang="en-US"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by </a:t>
                      </a: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plane</a:t>
                      </a:r>
                    </a:p>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هم سافروا </a:t>
                      </a:r>
                      <a:r>
                        <a:rPr kumimoji="0" lang="ar-SA"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ب</a:t>
                      </a: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الطائرة</a:t>
                      </a: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69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Conjunction      </a:t>
                      </a:r>
                      <a:r>
                        <a:rPr kumimoji="0" lang="ar-SA"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حرف العطف</a:t>
                      </a:r>
                      <a:endParaRPr kumimoji="0" lang="en-US"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هو كلمة تصل ما بين كلمة و كلمة أو جملة وجملة . </a:t>
                      </a:r>
                      <a:endParaRPr kumimoji="0" lang="en-US" sz="16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Ali </a:t>
                      </a:r>
                      <a:r>
                        <a:rPr kumimoji="0" lang="en-US"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and</a:t>
                      </a: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Ahmad visited us yesterday.</a:t>
                      </a:r>
                    </a:p>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علي </a:t>
                      </a:r>
                      <a:r>
                        <a:rPr kumimoji="0" lang="ar-SA"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و</a:t>
                      </a: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أحمد زارونا أمس</a:t>
                      </a: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69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Interjection   </a:t>
                      </a:r>
                      <a:r>
                        <a:rPr kumimoji="0" lang="ar-SA"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حرف تعجب</a:t>
                      </a:r>
                      <a:endParaRPr kumimoji="0" lang="en-US"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هو عبارة عن أصوات أو صيحات تعبر عن التعجب</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Alas</a:t>
                      </a: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She died.</a:t>
                      </a: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يا للأسف ! لقد ماتت.</a:t>
                      </a: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274435" name="Group 3"/>
          <p:cNvGrpSpPr>
            <a:grpSpLocks/>
          </p:cNvGrpSpPr>
          <p:nvPr/>
        </p:nvGrpSpPr>
        <p:grpSpPr bwMode="auto">
          <a:xfrm>
            <a:off x="3657600" y="6248400"/>
            <a:ext cx="2514600" cy="381000"/>
            <a:chOff x="2304" y="3936"/>
            <a:chExt cx="1584" cy="240"/>
          </a:xfrm>
        </p:grpSpPr>
        <p:sp>
          <p:nvSpPr>
            <p:cNvPr id="274436" name="AutoShape 4">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74437" name="AutoShape 5">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74438" name="AutoShape 6">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74538" name="AutoShape 106">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Rectangle 2"/>
          <p:cNvSpPr>
            <a:spLocks noGrp="1" noChangeArrowheads="1"/>
          </p:cNvSpPr>
          <p:nvPr>
            <p:ph type="title"/>
          </p:nvPr>
        </p:nvSpPr>
        <p:spPr/>
        <p:txBody>
          <a:bodyPr/>
          <a:lstStyle/>
          <a:p>
            <a:pPr algn="ctr"/>
            <a:r>
              <a:rPr lang="en-US" sz="3600">
                <a:solidFill>
                  <a:srgbClr val="FFFF00"/>
                </a:solidFill>
              </a:rPr>
              <a:t>Relative Pronouns </a:t>
            </a:r>
            <a:r>
              <a:rPr lang="ar-SA" sz="3600">
                <a:solidFill>
                  <a:srgbClr val="FFFF00"/>
                </a:solidFill>
              </a:rPr>
              <a:t/>
            </a:r>
            <a:br>
              <a:rPr lang="ar-SA" sz="3600">
                <a:solidFill>
                  <a:srgbClr val="FFFF00"/>
                </a:solidFill>
              </a:rPr>
            </a:br>
            <a:r>
              <a:rPr lang="ar-SA" sz="3600">
                <a:solidFill>
                  <a:srgbClr val="FFFF00"/>
                </a:solidFill>
              </a:rPr>
              <a:t> ضمائر الوصل</a:t>
            </a:r>
            <a:endParaRPr lang="en-US" sz="3600">
              <a:solidFill>
                <a:srgbClr val="FFFF00"/>
              </a:solidFill>
            </a:endParaRPr>
          </a:p>
        </p:txBody>
      </p:sp>
      <p:sp>
        <p:nvSpPr>
          <p:cNvPr id="257027" name="Rectangle 3"/>
          <p:cNvSpPr>
            <a:spLocks noGrp="1" noChangeArrowheads="1"/>
          </p:cNvSpPr>
          <p:nvPr>
            <p:ph type="body" sz="half" idx="1"/>
          </p:nvPr>
        </p:nvSpPr>
        <p:spPr>
          <a:xfrm>
            <a:off x="1066800" y="2438400"/>
            <a:ext cx="7696200" cy="3581400"/>
          </a:xfrm>
        </p:spPr>
        <p:txBody>
          <a:bodyPr/>
          <a:lstStyle/>
          <a:p>
            <a:pPr algn="r">
              <a:lnSpc>
                <a:spcPct val="80000"/>
              </a:lnSpc>
              <a:buFontTx/>
              <a:buNone/>
            </a:pPr>
            <a:r>
              <a:rPr lang="ar-SA" sz="1800"/>
              <a:t>تستخدم        لتحل محل الفاعل العاقل و طبعاً نعرف الفاعل بوجوده أول الجملة.  لاحظ المثال التالي: </a:t>
            </a:r>
          </a:p>
          <a:p>
            <a:pPr>
              <a:lnSpc>
                <a:spcPct val="80000"/>
              </a:lnSpc>
              <a:buFontTx/>
              <a:buNone/>
            </a:pPr>
            <a:r>
              <a:rPr lang="en-US" sz="1800"/>
              <a:t> Here is the man. The man is a doctor.</a:t>
            </a:r>
          </a:p>
          <a:p>
            <a:pPr algn="r">
              <a:lnSpc>
                <a:spcPct val="80000"/>
              </a:lnSpc>
              <a:buFontTx/>
              <a:buNone/>
            </a:pPr>
            <a:r>
              <a:rPr lang="ar-SA" sz="1800">
                <a:solidFill>
                  <a:srgbClr val="CC3300"/>
                </a:solidFill>
              </a:rPr>
              <a:t>نحذف كلمة                 من الجملة الثانية و نضع بدلاً منها         ثم نضع الجملة الثانية بعد الكلمة التي حذفنا مثلها في الجملة الأولى فتصبح:</a:t>
            </a:r>
          </a:p>
          <a:p>
            <a:pPr>
              <a:lnSpc>
                <a:spcPct val="80000"/>
              </a:lnSpc>
              <a:buFontTx/>
              <a:buNone/>
            </a:pPr>
            <a:r>
              <a:rPr lang="ar-SA" sz="1800"/>
              <a:t> </a:t>
            </a:r>
            <a:r>
              <a:rPr lang="en-US" sz="1800"/>
              <a:t>Here is the man </a:t>
            </a:r>
            <a:r>
              <a:rPr lang="en-US" sz="1800" b="1">
                <a:solidFill>
                  <a:srgbClr val="FFFF00"/>
                </a:solidFill>
              </a:rPr>
              <a:t>who</a:t>
            </a:r>
            <a:r>
              <a:rPr lang="en-US" sz="1800"/>
              <a:t> is a doctor.</a:t>
            </a:r>
          </a:p>
          <a:p>
            <a:pPr algn="r">
              <a:lnSpc>
                <a:spcPct val="80000"/>
              </a:lnSpc>
              <a:buFont typeface="Wingdings" pitchFamily="2" charset="2"/>
              <a:buNone/>
            </a:pPr>
            <a:endParaRPr lang="en-US" sz="2000"/>
          </a:p>
          <a:p>
            <a:pPr algn="r">
              <a:lnSpc>
                <a:spcPct val="80000"/>
              </a:lnSpc>
              <a:buFont typeface="Wingdings" pitchFamily="2" charset="2"/>
              <a:buNone/>
            </a:pPr>
            <a:r>
              <a:rPr lang="ar-SA" sz="2000"/>
              <a:t>أمثلة:</a:t>
            </a:r>
          </a:p>
          <a:p>
            <a:pPr>
              <a:lnSpc>
                <a:spcPct val="80000"/>
              </a:lnSpc>
              <a:buFont typeface="Wingdings" pitchFamily="2" charset="2"/>
              <a:buNone/>
            </a:pPr>
            <a:r>
              <a:rPr lang="en-US" sz="1800"/>
              <a:t>1) The man came here.   The man was a doctor.</a:t>
            </a:r>
          </a:p>
          <a:p>
            <a:pPr>
              <a:lnSpc>
                <a:spcPct val="80000"/>
              </a:lnSpc>
              <a:buFont typeface="Wingdings" pitchFamily="2" charset="2"/>
              <a:buNone/>
            </a:pPr>
            <a:r>
              <a:rPr lang="en-US" sz="1800"/>
              <a:t>	The man </a:t>
            </a:r>
            <a:r>
              <a:rPr lang="en-US" sz="1800" b="1">
                <a:solidFill>
                  <a:srgbClr val="FFFF00"/>
                </a:solidFill>
              </a:rPr>
              <a:t>who</a:t>
            </a:r>
            <a:r>
              <a:rPr lang="en-US" sz="1800"/>
              <a:t> was here is a doctor</a:t>
            </a:r>
          </a:p>
          <a:p>
            <a:pPr>
              <a:lnSpc>
                <a:spcPct val="80000"/>
              </a:lnSpc>
              <a:buFont typeface="Wingdings" pitchFamily="2" charset="2"/>
              <a:buNone/>
            </a:pPr>
            <a:r>
              <a:rPr lang="en-US" sz="1800"/>
              <a:t>2) My friend swims well. He lives here.</a:t>
            </a:r>
          </a:p>
          <a:p>
            <a:pPr>
              <a:lnSpc>
                <a:spcPct val="80000"/>
              </a:lnSpc>
              <a:buFont typeface="Wingdings" pitchFamily="2" charset="2"/>
              <a:buNone/>
            </a:pPr>
            <a:r>
              <a:rPr lang="en-US" sz="1800"/>
              <a:t>	My friend </a:t>
            </a:r>
            <a:r>
              <a:rPr lang="en-US" sz="1800" b="1">
                <a:solidFill>
                  <a:srgbClr val="FFFF00"/>
                </a:solidFill>
              </a:rPr>
              <a:t>who</a:t>
            </a:r>
            <a:r>
              <a:rPr lang="en-US" sz="1800"/>
              <a:t> lives here swims well.</a:t>
            </a:r>
            <a:endParaRPr lang="ar-SA" sz="1800"/>
          </a:p>
        </p:txBody>
      </p:sp>
      <p:grpSp>
        <p:nvGrpSpPr>
          <p:cNvPr id="257028" name="Group 4"/>
          <p:cNvGrpSpPr>
            <a:grpSpLocks/>
          </p:cNvGrpSpPr>
          <p:nvPr/>
        </p:nvGrpSpPr>
        <p:grpSpPr bwMode="auto">
          <a:xfrm>
            <a:off x="3657600" y="6248400"/>
            <a:ext cx="2514600" cy="381000"/>
            <a:chOff x="2304" y="3936"/>
            <a:chExt cx="1584" cy="240"/>
          </a:xfrm>
        </p:grpSpPr>
        <p:sp>
          <p:nvSpPr>
            <p:cNvPr id="257029"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57030"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57031"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57032" name="Text Box 8"/>
          <p:cNvSpPr txBox="1">
            <a:spLocks noChangeArrowheads="1"/>
          </p:cNvSpPr>
          <p:nvPr/>
        </p:nvSpPr>
        <p:spPr bwMode="auto">
          <a:xfrm>
            <a:off x="7315200" y="2362200"/>
            <a:ext cx="604838" cy="366713"/>
          </a:xfrm>
          <a:prstGeom prst="rect">
            <a:avLst/>
          </a:prstGeom>
          <a:noFill/>
          <a:ln w="9525" algn="ctr">
            <a:noFill/>
            <a:miter lim="800000"/>
            <a:headEnd/>
            <a:tailEnd/>
          </a:ln>
          <a:effectLst/>
        </p:spPr>
        <p:txBody>
          <a:bodyPr wrap="none">
            <a:spAutoFit/>
          </a:bodyPr>
          <a:lstStyle/>
          <a:p>
            <a:r>
              <a:rPr lang="en-US">
                <a:solidFill>
                  <a:srgbClr val="FFFF00"/>
                </a:solidFill>
              </a:rPr>
              <a:t>who</a:t>
            </a:r>
          </a:p>
        </p:txBody>
      </p:sp>
      <p:sp>
        <p:nvSpPr>
          <p:cNvPr id="257037" name="AutoShape 13"/>
          <p:cNvSpPr>
            <a:spLocks noChangeArrowheads="1"/>
          </p:cNvSpPr>
          <p:nvPr/>
        </p:nvSpPr>
        <p:spPr bwMode="auto">
          <a:xfrm>
            <a:off x="2743200" y="1905000"/>
            <a:ext cx="4267200" cy="3810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Who</a:t>
            </a:r>
            <a:r>
              <a:rPr lang="ar-SA" b="1">
                <a:solidFill>
                  <a:schemeClr val="bg1"/>
                </a:solidFill>
              </a:rPr>
              <a:t>  الذي، التي </a:t>
            </a:r>
            <a:r>
              <a:rPr lang="ar-SA" sz="1400" b="1">
                <a:solidFill>
                  <a:schemeClr val="bg1"/>
                </a:solidFill>
                <a:cs typeface="Arial" pitchFamily="34" charset="0"/>
              </a:rPr>
              <a:t>[</a:t>
            </a:r>
            <a:r>
              <a:rPr lang="ar-SA" sz="1400" b="1">
                <a:solidFill>
                  <a:schemeClr val="bg1"/>
                </a:solidFill>
              </a:rPr>
              <a:t>للفاعل العاقل</a:t>
            </a:r>
            <a:r>
              <a:rPr lang="ar-SA" sz="1400" b="1">
                <a:solidFill>
                  <a:schemeClr val="bg1"/>
                </a:solidFill>
                <a:cs typeface="Arial" pitchFamily="34" charset="0"/>
              </a:rPr>
              <a:t>]</a:t>
            </a:r>
            <a:r>
              <a:rPr lang="ar-SA" b="1">
                <a:solidFill>
                  <a:schemeClr val="bg1"/>
                </a:solidFill>
              </a:rPr>
              <a:t>       </a:t>
            </a:r>
            <a:endParaRPr lang="en-US" b="1">
              <a:solidFill>
                <a:srgbClr val="000066"/>
              </a:solidFill>
            </a:endParaRPr>
          </a:p>
        </p:txBody>
      </p:sp>
      <p:sp>
        <p:nvSpPr>
          <p:cNvPr id="257038" name="Text Box 14"/>
          <p:cNvSpPr txBox="1">
            <a:spLocks noChangeArrowheads="1"/>
          </p:cNvSpPr>
          <p:nvPr/>
        </p:nvSpPr>
        <p:spPr bwMode="auto">
          <a:xfrm>
            <a:off x="6477000" y="3124200"/>
            <a:ext cx="1076325" cy="366713"/>
          </a:xfrm>
          <a:prstGeom prst="rect">
            <a:avLst/>
          </a:prstGeom>
          <a:noFill/>
          <a:ln w="9525" algn="ctr">
            <a:noFill/>
            <a:miter lim="800000"/>
            <a:headEnd/>
            <a:tailEnd/>
          </a:ln>
          <a:effectLst/>
        </p:spPr>
        <p:txBody>
          <a:bodyPr wrap="none">
            <a:spAutoFit/>
          </a:bodyPr>
          <a:lstStyle/>
          <a:p>
            <a:r>
              <a:rPr lang="en-US"/>
              <a:t>The man</a:t>
            </a:r>
          </a:p>
        </p:txBody>
      </p:sp>
      <p:sp>
        <p:nvSpPr>
          <p:cNvPr id="257039" name="Text Box 15"/>
          <p:cNvSpPr txBox="1">
            <a:spLocks noChangeArrowheads="1"/>
          </p:cNvSpPr>
          <p:nvPr/>
        </p:nvSpPr>
        <p:spPr bwMode="auto">
          <a:xfrm>
            <a:off x="2667000" y="3124200"/>
            <a:ext cx="604838" cy="366713"/>
          </a:xfrm>
          <a:prstGeom prst="rect">
            <a:avLst/>
          </a:prstGeom>
          <a:noFill/>
          <a:ln w="9525" algn="ctr">
            <a:noFill/>
            <a:miter lim="800000"/>
            <a:headEnd/>
            <a:tailEnd/>
          </a:ln>
          <a:effectLst/>
        </p:spPr>
        <p:txBody>
          <a:bodyPr wrap="none">
            <a:spAutoFit/>
          </a:bodyPr>
          <a:lstStyle/>
          <a:p>
            <a:r>
              <a:rPr lang="en-US">
                <a:solidFill>
                  <a:srgbClr val="FFFF00"/>
                </a:solidFill>
              </a:rPr>
              <a:t>who</a:t>
            </a:r>
          </a:p>
        </p:txBody>
      </p:sp>
      <p:sp>
        <p:nvSpPr>
          <p:cNvPr id="257040" name="AutoShape 16">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p:txBody>
          <a:bodyPr/>
          <a:lstStyle/>
          <a:p>
            <a:pPr algn="ctr"/>
            <a:r>
              <a:rPr lang="en-US" sz="3600">
                <a:solidFill>
                  <a:srgbClr val="FFFF00"/>
                </a:solidFill>
              </a:rPr>
              <a:t>Relative Pronouns </a:t>
            </a:r>
            <a:r>
              <a:rPr lang="ar-SA" sz="3600">
                <a:solidFill>
                  <a:srgbClr val="FFFF00"/>
                </a:solidFill>
              </a:rPr>
              <a:t/>
            </a:r>
            <a:br>
              <a:rPr lang="ar-SA" sz="3600">
                <a:solidFill>
                  <a:srgbClr val="FFFF00"/>
                </a:solidFill>
              </a:rPr>
            </a:br>
            <a:r>
              <a:rPr lang="ar-SA" sz="3600">
                <a:solidFill>
                  <a:srgbClr val="FFFF00"/>
                </a:solidFill>
              </a:rPr>
              <a:t> ضمائر الوصل</a:t>
            </a:r>
            <a:endParaRPr lang="en-US" sz="3600">
              <a:solidFill>
                <a:srgbClr val="FFFF00"/>
              </a:solidFill>
            </a:endParaRPr>
          </a:p>
        </p:txBody>
      </p:sp>
      <p:sp>
        <p:nvSpPr>
          <p:cNvPr id="258051" name="Rectangle 3"/>
          <p:cNvSpPr>
            <a:spLocks noGrp="1" noChangeArrowheads="1"/>
          </p:cNvSpPr>
          <p:nvPr>
            <p:ph type="body" sz="half" idx="1"/>
          </p:nvPr>
        </p:nvSpPr>
        <p:spPr>
          <a:xfrm>
            <a:off x="1066800" y="2438400"/>
            <a:ext cx="7696200" cy="3581400"/>
          </a:xfrm>
        </p:spPr>
        <p:txBody>
          <a:bodyPr/>
          <a:lstStyle/>
          <a:p>
            <a:pPr algn="r">
              <a:lnSpc>
                <a:spcPct val="80000"/>
              </a:lnSpc>
              <a:buFontTx/>
              <a:buNone/>
            </a:pPr>
            <a:r>
              <a:rPr lang="ar-SA" sz="1800"/>
              <a:t>تستعمل           لتحل محل المفعول به العاقل و طبعاً نعرف المفعول به بوجوده بعد الفعل.  لاحظ المثال التالي: </a:t>
            </a:r>
          </a:p>
          <a:p>
            <a:pPr>
              <a:lnSpc>
                <a:spcPct val="80000"/>
              </a:lnSpc>
              <a:buFontTx/>
              <a:buNone/>
            </a:pPr>
            <a:r>
              <a:rPr lang="en-US" sz="1800"/>
              <a:t> The man came here. I visited him.</a:t>
            </a:r>
          </a:p>
          <a:p>
            <a:pPr algn="r">
              <a:lnSpc>
                <a:spcPct val="80000"/>
              </a:lnSpc>
              <a:buFontTx/>
              <a:buNone/>
            </a:pPr>
            <a:r>
              <a:rPr lang="ar-SA" sz="1800">
                <a:solidFill>
                  <a:srgbClr val="CC3300"/>
                </a:solidFill>
              </a:rPr>
              <a:t>نحذف كلمة            من الجملة الثانية  ثم نضع            أول الجملة الثانية،  ونضع الاسم الموصول و الجملة الثانية بعد الكلمة التي حذفنا مثلها (التي يعود إليها الضمير) فتصبح:</a:t>
            </a:r>
          </a:p>
          <a:p>
            <a:pPr>
              <a:lnSpc>
                <a:spcPct val="80000"/>
              </a:lnSpc>
              <a:buFontTx/>
              <a:buNone/>
            </a:pPr>
            <a:r>
              <a:rPr lang="ar-SA" sz="1800"/>
              <a:t> </a:t>
            </a:r>
            <a:r>
              <a:rPr lang="en-US" sz="1800"/>
              <a:t>The man </a:t>
            </a:r>
            <a:r>
              <a:rPr lang="en-US" sz="1800" b="1">
                <a:solidFill>
                  <a:srgbClr val="FFFF00"/>
                </a:solidFill>
              </a:rPr>
              <a:t>whom</a:t>
            </a:r>
            <a:r>
              <a:rPr lang="en-US" sz="1800"/>
              <a:t> I visited came here.</a:t>
            </a:r>
          </a:p>
          <a:p>
            <a:pPr algn="r">
              <a:lnSpc>
                <a:spcPct val="80000"/>
              </a:lnSpc>
              <a:buFont typeface="Wingdings" pitchFamily="2" charset="2"/>
              <a:buNone/>
            </a:pPr>
            <a:endParaRPr lang="en-US" sz="2000"/>
          </a:p>
          <a:p>
            <a:pPr algn="r">
              <a:lnSpc>
                <a:spcPct val="80000"/>
              </a:lnSpc>
              <a:buFont typeface="Wingdings" pitchFamily="2" charset="2"/>
              <a:buNone/>
            </a:pPr>
            <a:r>
              <a:rPr lang="ar-SA" sz="2000"/>
              <a:t>أمثلة:</a:t>
            </a:r>
          </a:p>
          <a:p>
            <a:pPr>
              <a:lnSpc>
                <a:spcPct val="80000"/>
              </a:lnSpc>
              <a:buFont typeface="Wingdings" pitchFamily="2" charset="2"/>
              <a:buNone/>
            </a:pPr>
            <a:r>
              <a:rPr lang="en-US" sz="1800"/>
              <a:t>1) The man was working with me.   I paid him.</a:t>
            </a:r>
          </a:p>
          <a:p>
            <a:pPr>
              <a:lnSpc>
                <a:spcPct val="80000"/>
              </a:lnSpc>
              <a:buFont typeface="Wingdings" pitchFamily="2" charset="2"/>
              <a:buNone/>
            </a:pPr>
            <a:r>
              <a:rPr lang="en-US" sz="1800"/>
              <a:t>	The man </a:t>
            </a:r>
            <a:r>
              <a:rPr lang="en-US" sz="1800" b="1">
                <a:solidFill>
                  <a:srgbClr val="FFFF00"/>
                </a:solidFill>
              </a:rPr>
              <a:t>whom</a:t>
            </a:r>
            <a:r>
              <a:rPr lang="en-US" sz="1800"/>
              <a:t> I paid was working with me.</a:t>
            </a:r>
          </a:p>
          <a:p>
            <a:pPr>
              <a:lnSpc>
                <a:spcPct val="80000"/>
              </a:lnSpc>
              <a:buFont typeface="Wingdings" pitchFamily="2" charset="2"/>
              <a:buNone/>
            </a:pPr>
            <a:r>
              <a:rPr lang="en-US" sz="1800"/>
              <a:t>2) This is the girl.  You gave her a flower.</a:t>
            </a:r>
          </a:p>
          <a:p>
            <a:pPr>
              <a:lnSpc>
                <a:spcPct val="80000"/>
              </a:lnSpc>
              <a:buFont typeface="Wingdings" pitchFamily="2" charset="2"/>
              <a:buNone/>
            </a:pPr>
            <a:r>
              <a:rPr lang="en-US" sz="1800"/>
              <a:t>	This is the girl </a:t>
            </a:r>
            <a:r>
              <a:rPr lang="en-US" sz="1800" b="1">
                <a:solidFill>
                  <a:srgbClr val="FFFF00"/>
                </a:solidFill>
              </a:rPr>
              <a:t>whom</a:t>
            </a:r>
            <a:r>
              <a:rPr lang="en-US" sz="1800"/>
              <a:t> you gave a flower.</a:t>
            </a:r>
            <a:endParaRPr lang="ar-SA" sz="1800"/>
          </a:p>
        </p:txBody>
      </p:sp>
      <p:grpSp>
        <p:nvGrpSpPr>
          <p:cNvPr id="258052" name="Group 4"/>
          <p:cNvGrpSpPr>
            <a:grpSpLocks/>
          </p:cNvGrpSpPr>
          <p:nvPr/>
        </p:nvGrpSpPr>
        <p:grpSpPr bwMode="auto">
          <a:xfrm>
            <a:off x="3657600" y="6248400"/>
            <a:ext cx="2514600" cy="381000"/>
            <a:chOff x="2304" y="3936"/>
            <a:chExt cx="1584" cy="240"/>
          </a:xfrm>
        </p:grpSpPr>
        <p:sp>
          <p:nvSpPr>
            <p:cNvPr id="258053"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58054"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58055"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58056" name="Text Box 8"/>
          <p:cNvSpPr txBox="1">
            <a:spLocks noChangeArrowheads="1"/>
          </p:cNvSpPr>
          <p:nvPr/>
        </p:nvSpPr>
        <p:spPr bwMode="auto">
          <a:xfrm>
            <a:off x="7010400" y="2362200"/>
            <a:ext cx="868363" cy="366713"/>
          </a:xfrm>
          <a:prstGeom prst="rect">
            <a:avLst/>
          </a:prstGeom>
          <a:noFill/>
          <a:ln w="9525" algn="ctr">
            <a:noFill/>
            <a:miter lim="800000"/>
            <a:headEnd/>
            <a:tailEnd/>
          </a:ln>
          <a:effectLst/>
        </p:spPr>
        <p:txBody>
          <a:bodyPr wrap="none">
            <a:spAutoFit/>
          </a:bodyPr>
          <a:lstStyle/>
          <a:p>
            <a:r>
              <a:rPr lang="en-US">
                <a:solidFill>
                  <a:srgbClr val="FFFF00"/>
                </a:solidFill>
              </a:rPr>
              <a:t> whom</a:t>
            </a:r>
          </a:p>
        </p:txBody>
      </p:sp>
      <p:sp>
        <p:nvSpPr>
          <p:cNvPr id="258057" name="AutoShape 9"/>
          <p:cNvSpPr>
            <a:spLocks noChangeArrowheads="1"/>
          </p:cNvSpPr>
          <p:nvPr/>
        </p:nvSpPr>
        <p:spPr bwMode="auto">
          <a:xfrm>
            <a:off x="2743200" y="1905000"/>
            <a:ext cx="4267200" cy="3810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Whom</a:t>
            </a:r>
            <a:r>
              <a:rPr lang="ar-SA" b="1">
                <a:solidFill>
                  <a:schemeClr val="bg1"/>
                </a:solidFill>
              </a:rPr>
              <a:t>  الذي، التي </a:t>
            </a:r>
            <a:r>
              <a:rPr lang="ar-SA" sz="1400" b="1">
                <a:solidFill>
                  <a:schemeClr val="bg1"/>
                </a:solidFill>
                <a:cs typeface="Arial" pitchFamily="34" charset="0"/>
              </a:rPr>
              <a:t>[</a:t>
            </a:r>
            <a:r>
              <a:rPr lang="ar-SA" sz="1400" b="1">
                <a:solidFill>
                  <a:schemeClr val="bg1"/>
                </a:solidFill>
              </a:rPr>
              <a:t>المفعول به العاقل</a:t>
            </a:r>
            <a:r>
              <a:rPr lang="ar-SA" sz="1400" b="1">
                <a:solidFill>
                  <a:schemeClr val="bg1"/>
                </a:solidFill>
                <a:cs typeface="Arial" pitchFamily="34" charset="0"/>
              </a:rPr>
              <a:t>]</a:t>
            </a:r>
            <a:r>
              <a:rPr lang="ar-SA" b="1">
                <a:solidFill>
                  <a:schemeClr val="bg1"/>
                </a:solidFill>
              </a:rPr>
              <a:t>       </a:t>
            </a:r>
            <a:endParaRPr lang="en-US" b="1">
              <a:solidFill>
                <a:srgbClr val="000066"/>
              </a:solidFill>
            </a:endParaRPr>
          </a:p>
        </p:txBody>
      </p:sp>
      <p:sp>
        <p:nvSpPr>
          <p:cNvPr id="258058" name="Text Box 10"/>
          <p:cNvSpPr txBox="1">
            <a:spLocks noChangeArrowheads="1"/>
          </p:cNvSpPr>
          <p:nvPr/>
        </p:nvSpPr>
        <p:spPr bwMode="auto">
          <a:xfrm>
            <a:off x="6858000" y="3124200"/>
            <a:ext cx="555625" cy="366713"/>
          </a:xfrm>
          <a:prstGeom prst="rect">
            <a:avLst/>
          </a:prstGeom>
          <a:noFill/>
          <a:ln w="9525" algn="ctr">
            <a:noFill/>
            <a:miter lim="800000"/>
            <a:headEnd/>
            <a:tailEnd/>
          </a:ln>
          <a:effectLst/>
        </p:spPr>
        <p:txBody>
          <a:bodyPr wrap="none">
            <a:spAutoFit/>
          </a:bodyPr>
          <a:lstStyle/>
          <a:p>
            <a:r>
              <a:rPr lang="en-US"/>
              <a:t>him</a:t>
            </a:r>
          </a:p>
        </p:txBody>
      </p:sp>
      <p:sp>
        <p:nvSpPr>
          <p:cNvPr id="258059" name="Text Box 11"/>
          <p:cNvSpPr txBox="1">
            <a:spLocks noChangeArrowheads="1"/>
          </p:cNvSpPr>
          <p:nvPr/>
        </p:nvSpPr>
        <p:spPr bwMode="auto">
          <a:xfrm>
            <a:off x="3505200" y="3124200"/>
            <a:ext cx="796925" cy="366713"/>
          </a:xfrm>
          <a:prstGeom prst="rect">
            <a:avLst/>
          </a:prstGeom>
          <a:noFill/>
          <a:ln w="9525" algn="ctr">
            <a:noFill/>
            <a:miter lim="800000"/>
            <a:headEnd/>
            <a:tailEnd/>
          </a:ln>
          <a:effectLst/>
        </p:spPr>
        <p:txBody>
          <a:bodyPr wrap="none">
            <a:spAutoFit/>
          </a:bodyPr>
          <a:lstStyle/>
          <a:p>
            <a:r>
              <a:rPr lang="en-US">
                <a:solidFill>
                  <a:srgbClr val="FFFF00"/>
                </a:solidFill>
              </a:rPr>
              <a:t>whom</a:t>
            </a:r>
          </a:p>
        </p:txBody>
      </p:sp>
      <p:sp>
        <p:nvSpPr>
          <p:cNvPr id="258060" name="AutoShape 12">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2"/>
          <p:cNvSpPr>
            <a:spLocks noGrp="1" noChangeArrowheads="1"/>
          </p:cNvSpPr>
          <p:nvPr>
            <p:ph type="title"/>
          </p:nvPr>
        </p:nvSpPr>
        <p:spPr/>
        <p:txBody>
          <a:bodyPr/>
          <a:lstStyle/>
          <a:p>
            <a:pPr algn="ctr"/>
            <a:r>
              <a:rPr lang="en-US" sz="3600">
                <a:solidFill>
                  <a:srgbClr val="FFFF00"/>
                </a:solidFill>
              </a:rPr>
              <a:t>Relative Pronouns </a:t>
            </a:r>
            <a:r>
              <a:rPr lang="ar-SA" sz="3600">
                <a:solidFill>
                  <a:srgbClr val="FFFF00"/>
                </a:solidFill>
              </a:rPr>
              <a:t/>
            </a:r>
            <a:br>
              <a:rPr lang="ar-SA" sz="3600">
                <a:solidFill>
                  <a:srgbClr val="FFFF00"/>
                </a:solidFill>
              </a:rPr>
            </a:br>
            <a:r>
              <a:rPr lang="ar-SA" sz="3600">
                <a:solidFill>
                  <a:srgbClr val="FFFF00"/>
                </a:solidFill>
              </a:rPr>
              <a:t> ضمائر الوصل</a:t>
            </a:r>
            <a:endParaRPr lang="en-US" sz="3600">
              <a:solidFill>
                <a:srgbClr val="FFFF00"/>
              </a:solidFill>
            </a:endParaRPr>
          </a:p>
        </p:txBody>
      </p:sp>
      <p:sp>
        <p:nvSpPr>
          <p:cNvPr id="259075" name="Rectangle 3"/>
          <p:cNvSpPr>
            <a:spLocks noGrp="1" noChangeArrowheads="1"/>
          </p:cNvSpPr>
          <p:nvPr>
            <p:ph type="body" sz="half" idx="1"/>
          </p:nvPr>
        </p:nvSpPr>
        <p:spPr>
          <a:xfrm>
            <a:off x="1066800" y="2438400"/>
            <a:ext cx="7696200" cy="3581400"/>
          </a:xfrm>
        </p:spPr>
        <p:txBody>
          <a:bodyPr/>
          <a:lstStyle/>
          <a:p>
            <a:pPr algn="r">
              <a:lnSpc>
                <a:spcPct val="80000"/>
              </a:lnSpc>
              <a:buFontTx/>
              <a:buNone/>
            </a:pPr>
            <a:r>
              <a:rPr lang="ar-SA" sz="1600"/>
              <a:t>تستعمل           لتحل محل الفاعل أو المفعول الغير عاقل و طبعاً نعرف الفاعل بوجوده أول الجملة أما المفعول به فيوجد بعد الفعل.  لاحظ المثال التالي: </a:t>
            </a:r>
          </a:p>
          <a:p>
            <a:pPr>
              <a:lnSpc>
                <a:spcPct val="80000"/>
              </a:lnSpc>
              <a:buFontTx/>
              <a:buNone/>
            </a:pPr>
            <a:r>
              <a:rPr lang="en-US" sz="1600"/>
              <a:t> </a:t>
            </a:r>
          </a:p>
          <a:p>
            <a:pPr>
              <a:lnSpc>
                <a:spcPct val="80000"/>
              </a:lnSpc>
              <a:buFontTx/>
              <a:buNone/>
            </a:pPr>
            <a:r>
              <a:rPr lang="en-US" sz="1600"/>
              <a:t>He found his book. He lost it yesterday.</a:t>
            </a:r>
          </a:p>
          <a:p>
            <a:pPr algn="r">
              <a:lnSpc>
                <a:spcPct val="80000"/>
              </a:lnSpc>
              <a:buFontTx/>
              <a:buNone/>
            </a:pPr>
            <a:r>
              <a:rPr lang="ar-SA" sz="1600">
                <a:solidFill>
                  <a:srgbClr val="CC3300"/>
                </a:solidFill>
              </a:rPr>
              <a:t>نرى أن كلمة            تعود على كلمة               فنحذفها و نضع بدلاً منها            في أول الجملة الثانية ثم نضع الاسم الموصول و الجملة الثانية بعد الكلمة التي حذفنا مثلها (التي يعود إليها الضمير) فتصبح:</a:t>
            </a:r>
          </a:p>
          <a:p>
            <a:pPr>
              <a:lnSpc>
                <a:spcPct val="80000"/>
              </a:lnSpc>
              <a:buFontTx/>
              <a:buNone/>
            </a:pPr>
            <a:r>
              <a:rPr lang="ar-SA" sz="1600"/>
              <a:t> </a:t>
            </a:r>
            <a:r>
              <a:rPr lang="en-US" sz="1600"/>
              <a:t>He found his book </a:t>
            </a:r>
            <a:r>
              <a:rPr lang="en-US" sz="1600" b="1">
                <a:solidFill>
                  <a:srgbClr val="FFFF00"/>
                </a:solidFill>
              </a:rPr>
              <a:t>which</a:t>
            </a:r>
            <a:r>
              <a:rPr lang="en-US" sz="1600"/>
              <a:t> he lost yesterday.</a:t>
            </a:r>
          </a:p>
          <a:p>
            <a:pPr algn="r">
              <a:lnSpc>
                <a:spcPct val="80000"/>
              </a:lnSpc>
              <a:buFont typeface="Wingdings" pitchFamily="2" charset="2"/>
              <a:buNone/>
            </a:pPr>
            <a:endParaRPr lang="en-US" sz="1800"/>
          </a:p>
          <a:p>
            <a:pPr algn="r">
              <a:lnSpc>
                <a:spcPct val="80000"/>
              </a:lnSpc>
              <a:buFont typeface="Wingdings" pitchFamily="2" charset="2"/>
              <a:buNone/>
            </a:pPr>
            <a:r>
              <a:rPr lang="ar-SA" sz="1800"/>
              <a:t>أمثلة:</a:t>
            </a:r>
          </a:p>
          <a:p>
            <a:pPr>
              <a:lnSpc>
                <a:spcPct val="80000"/>
              </a:lnSpc>
              <a:buFont typeface="Wingdings" pitchFamily="2" charset="2"/>
              <a:buNone/>
            </a:pPr>
            <a:r>
              <a:rPr lang="en-US" sz="1600"/>
              <a:t>1) This is the house.  I live in it.</a:t>
            </a:r>
          </a:p>
          <a:p>
            <a:pPr>
              <a:lnSpc>
                <a:spcPct val="80000"/>
              </a:lnSpc>
              <a:buFont typeface="Wingdings" pitchFamily="2" charset="2"/>
              <a:buNone/>
            </a:pPr>
            <a:r>
              <a:rPr lang="en-US" sz="1600"/>
              <a:t>	This is the house </a:t>
            </a:r>
            <a:r>
              <a:rPr lang="en-US" sz="1600" b="1">
                <a:solidFill>
                  <a:srgbClr val="FFFF00"/>
                </a:solidFill>
              </a:rPr>
              <a:t>which</a:t>
            </a:r>
            <a:r>
              <a:rPr lang="en-US" sz="1600"/>
              <a:t> I live in.</a:t>
            </a:r>
          </a:p>
          <a:p>
            <a:pPr>
              <a:lnSpc>
                <a:spcPct val="80000"/>
              </a:lnSpc>
              <a:buFont typeface="Wingdings" pitchFamily="2" charset="2"/>
              <a:buNone/>
            </a:pPr>
            <a:r>
              <a:rPr lang="en-US" sz="1600"/>
              <a:t>2) This book is cheap.  It is very useful.</a:t>
            </a:r>
          </a:p>
          <a:p>
            <a:pPr>
              <a:lnSpc>
                <a:spcPct val="80000"/>
              </a:lnSpc>
              <a:buFont typeface="Wingdings" pitchFamily="2" charset="2"/>
              <a:buNone/>
            </a:pPr>
            <a:r>
              <a:rPr lang="en-US" sz="1600"/>
              <a:t>	 This book </a:t>
            </a:r>
            <a:r>
              <a:rPr lang="en-US" sz="1600" b="1">
                <a:solidFill>
                  <a:srgbClr val="FFFF00"/>
                </a:solidFill>
              </a:rPr>
              <a:t>which</a:t>
            </a:r>
            <a:r>
              <a:rPr lang="en-US" sz="1600"/>
              <a:t> is very useful is cheap.</a:t>
            </a:r>
            <a:endParaRPr lang="ar-SA" sz="1600"/>
          </a:p>
        </p:txBody>
      </p:sp>
      <p:grpSp>
        <p:nvGrpSpPr>
          <p:cNvPr id="259076" name="Group 4"/>
          <p:cNvGrpSpPr>
            <a:grpSpLocks/>
          </p:cNvGrpSpPr>
          <p:nvPr/>
        </p:nvGrpSpPr>
        <p:grpSpPr bwMode="auto">
          <a:xfrm>
            <a:off x="3657600" y="6248400"/>
            <a:ext cx="2514600" cy="381000"/>
            <a:chOff x="2304" y="3936"/>
            <a:chExt cx="1584" cy="240"/>
          </a:xfrm>
        </p:grpSpPr>
        <p:sp>
          <p:nvSpPr>
            <p:cNvPr id="259077"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59078"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59079"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59080" name="Text Box 8"/>
          <p:cNvSpPr txBox="1">
            <a:spLocks noChangeArrowheads="1"/>
          </p:cNvSpPr>
          <p:nvPr/>
        </p:nvSpPr>
        <p:spPr bwMode="auto">
          <a:xfrm>
            <a:off x="7162800" y="2362200"/>
            <a:ext cx="836613" cy="366713"/>
          </a:xfrm>
          <a:prstGeom prst="rect">
            <a:avLst/>
          </a:prstGeom>
          <a:noFill/>
          <a:ln w="9525" algn="ctr">
            <a:noFill/>
            <a:miter lim="800000"/>
            <a:headEnd/>
            <a:tailEnd/>
          </a:ln>
          <a:effectLst/>
        </p:spPr>
        <p:txBody>
          <a:bodyPr wrap="none">
            <a:spAutoFit/>
          </a:bodyPr>
          <a:lstStyle/>
          <a:p>
            <a:r>
              <a:rPr lang="en-US">
                <a:solidFill>
                  <a:srgbClr val="FFFF00"/>
                </a:solidFill>
              </a:rPr>
              <a:t> which</a:t>
            </a:r>
          </a:p>
        </p:txBody>
      </p:sp>
      <p:sp>
        <p:nvSpPr>
          <p:cNvPr id="259081" name="AutoShape 9"/>
          <p:cNvSpPr>
            <a:spLocks noChangeArrowheads="1"/>
          </p:cNvSpPr>
          <p:nvPr/>
        </p:nvSpPr>
        <p:spPr bwMode="auto">
          <a:xfrm>
            <a:off x="2667000" y="1905000"/>
            <a:ext cx="4343400" cy="3810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Which</a:t>
            </a:r>
            <a:r>
              <a:rPr lang="ar-SA" b="1">
                <a:solidFill>
                  <a:schemeClr val="bg1"/>
                </a:solidFill>
              </a:rPr>
              <a:t>  الذي، التي </a:t>
            </a:r>
            <a:r>
              <a:rPr lang="ar-SA" sz="1000" b="1">
                <a:solidFill>
                  <a:schemeClr val="bg1"/>
                </a:solidFill>
                <a:cs typeface="Arial" pitchFamily="34" charset="0"/>
              </a:rPr>
              <a:t>[</a:t>
            </a:r>
            <a:r>
              <a:rPr lang="ar-SA" sz="1000" b="1">
                <a:solidFill>
                  <a:schemeClr val="bg1"/>
                </a:solidFill>
              </a:rPr>
              <a:t>للجماد الفاعل أو المفعول به</a:t>
            </a:r>
            <a:r>
              <a:rPr lang="ar-SA" sz="1000" b="1">
                <a:solidFill>
                  <a:schemeClr val="bg1"/>
                </a:solidFill>
                <a:cs typeface="Arial" pitchFamily="34" charset="0"/>
              </a:rPr>
              <a:t>]</a:t>
            </a:r>
            <a:r>
              <a:rPr lang="ar-SA" b="1">
                <a:solidFill>
                  <a:schemeClr val="bg1"/>
                </a:solidFill>
              </a:rPr>
              <a:t>       </a:t>
            </a:r>
            <a:endParaRPr lang="en-US" b="1">
              <a:solidFill>
                <a:srgbClr val="000066"/>
              </a:solidFill>
            </a:endParaRPr>
          </a:p>
        </p:txBody>
      </p:sp>
      <p:sp>
        <p:nvSpPr>
          <p:cNvPr id="259082" name="Text Box 10"/>
          <p:cNvSpPr txBox="1">
            <a:spLocks noChangeArrowheads="1"/>
          </p:cNvSpPr>
          <p:nvPr/>
        </p:nvSpPr>
        <p:spPr bwMode="auto">
          <a:xfrm>
            <a:off x="7010400" y="3352800"/>
            <a:ext cx="514350" cy="336550"/>
          </a:xfrm>
          <a:prstGeom prst="rect">
            <a:avLst/>
          </a:prstGeom>
          <a:noFill/>
          <a:ln w="9525" algn="ctr">
            <a:noFill/>
            <a:miter lim="800000"/>
            <a:headEnd/>
            <a:tailEnd/>
          </a:ln>
          <a:effectLst/>
        </p:spPr>
        <p:txBody>
          <a:bodyPr wrap="none">
            <a:spAutoFit/>
          </a:bodyPr>
          <a:lstStyle/>
          <a:p>
            <a:r>
              <a:rPr lang="en-US" sz="1600"/>
              <a:t>him</a:t>
            </a:r>
          </a:p>
        </p:txBody>
      </p:sp>
      <p:sp>
        <p:nvSpPr>
          <p:cNvPr id="259083" name="Text Box 11"/>
          <p:cNvSpPr txBox="1">
            <a:spLocks noChangeArrowheads="1"/>
          </p:cNvSpPr>
          <p:nvPr/>
        </p:nvSpPr>
        <p:spPr bwMode="auto">
          <a:xfrm>
            <a:off x="4724400" y="3352800"/>
            <a:ext cx="933450" cy="336550"/>
          </a:xfrm>
          <a:prstGeom prst="rect">
            <a:avLst/>
          </a:prstGeom>
          <a:noFill/>
          <a:ln w="9525" algn="ctr">
            <a:noFill/>
            <a:miter lim="800000"/>
            <a:headEnd/>
            <a:tailEnd/>
          </a:ln>
          <a:effectLst/>
        </p:spPr>
        <p:txBody>
          <a:bodyPr wrap="none">
            <a:spAutoFit/>
          </a:bodyPr>
          <a:lstStyle/>
          <a:p>
            <a:r>
              <a:rPr lang="en-US" sz="1600">
                <a:solidFill>
                  <a:srgbClr val="FFFF00"/>
                </a:solidFill>
              </a:rPr>
              <a:t>his book</a:t>
            </a:r>
          </a:p>
        </p:txBody>
      </p:sp>
      <p:sp>
        <p:nvSpPr>
          <p:cNvPr id="259084" name="Text Box 12"/>
          <p:cNvSpPr txBox="1">
            <a:spLocks noChangeArrowheads="1"/>
          </p:cNvSpPr>
          <p:nvPr/>
        </p:nvSpPr>
        <p:spPr bwMode="auto">
          <a:xfrm>
            <a:off x="1981200" y="3352800"/>
            <a:ext cx="700088" cy="336550"/>
          </a:xfrm>
          <a:prstGeom prst="rect">
            <a:avLst/>
          </a:prstGeom>
          <a:noFill/>
          <a:ln w="9525" algn="ctr">
            <a:noFill/>
            <a:miter lim="800000"/>
            <a:headEnd/>
            <a:tailEnd/>
          </a:ln>
          <a:effectLst/>
        </p:spPr>
        <p:txBody>
          <a:bodyPr wrap="none">
            <a:spAutoFit/>
          </a:bodyPr>
          <a:lstStyle/>
          <a:p>
            <a:r>
              <a:rPr lang="en-US" sz="1600">
                <a:solidFill>
                  <a:srgbClr val="FFFF00"/>
                </a:solidFill>
              </a:rPr>
              <a:t>which</a:t>
            </a:r>
          </a:p>
        </p:txBody>
      </p:sp>
      <p:sp>
        <p:nvSpPr>
          <p:cNvPr id="259085" name="AutoShape 13">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2"/>
          <p:cNvSpPr>
            <a:spLocks noGrp="1" noChangeArrowheads="1"/>
          </p:cNvSpPr>
          <p:nvPr>
            <p:ph type="title"/>
          </p:nvPr>
        </p:nvSpPr>
        <p:spPr/>
        <p:txBody>
          <a:bodyPr/>
          <a:lstStyle/>
          <a:p>
            <a:pPr algn="ctr"/>
            <a:r>
              <a:rPr lang="en-US" sz="3600">
                <a:solidFill>
                  <a:srgbClr val="FFFF00"/>
                </a:solidFill>
              </a:rPr>
              <a:t>Relative Pronouns </a:t>
            </a:r>
            <a:r>
              <a:rPr lang="ar-SA" sz="3600">
                <a:solidFill>
                  <a:srgbClr val="FFFF00"/>
                </a:solidFill>
              </a:rPr>
              <a:t/>
            </a:r>
            <a:br>
              <a:rPr lang="ar-SA" sz="3600">
                <a:solidFill>
                  <a:srgbClr val="FFFF00"/>
                </a:solidFill>
              </a:rPr>
            </a:br>
            <a:r>
              <a:rPr lang="ar-SA" sz="3600">
                <a:solidFill>
                  <a:srgbClr val="FFFF00"/>
                </a:solidFill>
              </a:rPr>
              <a:t> ضمائر الوصل</a:t>
            </a:r>
            <a:endParaRPr lang="en-US" sz="3600">
              <a:solidFill>
                <a:srgbClr val="FFFF00"/>
              </a:solidFill>
            </a:endParaRPr>
          </a:p>
        </p:txBody>
      </p:sp>
      <p:sp>
        <p:nvSpPr>
          <p:cNvPr id="260099" name="Rectangle 3"/>
          <p:cNvSpPr>
            <a:spLocks noGrp="1" noChangeArrowheads="1"/>
          </p:cNvSpPr>
          <p:nvPr>
            <p:ph type="body" sz="half" idx="1"/>
          </p:nvPr>
        </p:nvSpPr>
        <p:spPr>
          <a:xfrm>
            <a:off x="1066800" y="2438400"/>
            <a:ext cx="7696200" cy="3581400"/>
          </a:xfrm>
        </p:spPr>
        <p:txBody>
          <a:bodyPr/>
          <a:lstStyle/>
          <a:p>
            <a:pPr algn="r">
              <a:lnSpc>
                <a:spcPct val="90000"/>
              </a:lnSpc>
              <a:buFontTx/>
              <a:buNone/>
            </a:pPr>
            <a:r>
              <a:rPr lang="ar-SA" sz="2400"/>
              <a:t>تستعمل           لتحل محل الفاعل أو المفعول به العاقل و غير عاقل أي تحل محل أي أداة سبق شرحها.  لاحظ الأمثلة التالية: </a:t>
            </a:r>
          </a:p>
          <a:p>
            <a:pPr>
              <a:lnSpc>
                <a:spcPct val="90000"/>
              </a:lnSpc>
              <a:buFontTx/>
              <a:buNone/>
            </a:pPr>
            <a:r>
              <a:rPr lang="en-US" sz="2400"/>
              <a:t> </a:t>
            </a:r>
          </a:p>
          <a:p>
            <a:pPr>
              <a:lnSpc>
                <a:spcPct val="90000"/>
              </a:lnSpc>
              <a:buFontTx/>
              <a:buNone/>
            </a:pPr>
            <a:r>
              <a:rPr lang="en-US" sz="2400"/>
              <a:t>This is the boy.  You met her.</a:t>
            </a:r>
          </a:p>
          <a:p>
            <a:pPr>
              <a:lnSpc>
                <a:spcPct val="90000"/>
              </a:lnSpc>
              <a:buFontTx/>
              <a:buNone/>
            </a:pPr>
            <a:r>
              <a:rPr lang="en-US" sz="2400"/>
              <a:t>This is the boy </a:t>
            </a:r>
            <a:r>
              <a:rPr lang="en-US" sz="2400" b="1">
                <a:solidFill>
                  <a:srgbClr val="FFFF00"/>
                </a:solidFill>
              </a:rPr>
              <a:t>that (whom)</a:t>
            </a:r>
            <a:r>
              <a:rPr lang="en-US" sz="2400"/>
              <a:t> you met.</a:t>
            </a:r>
          </a:p>
          <a:p>
            <a:pPr>
              <a:lnSpc>
                <a:spcPct val="90000"/>
              </a:lnSpc>
              <a:buFontTx/>
              <a:buNone/>
            </a:pPr>
            <a:endParaRPr lang="en-US" sz="2400"/>
          </a:p>
          <a:p>
            <a:pPr>
              <a:lnSpc>
                <a:spcPct val="90000"/>
              </a:lnSpc>
              <a:buFontTx/>
              <a:buNone/>
            </a:pPr>
            <a:r>
              <a:rPr lang="en-US" sz="2400"/>
              <a:t>I have a bird.  It sings.</a:t>
            </a:r>
          </a:p>
          <a:p>
            <a:pPr>
              <a:lnSpc>
                <a:spcPct val="90000"/>
              </a:lnSpc>
              <a:buFontTx/>
              <a:buNone/>
            </a:pPr>
            <a:r>
              <a:rPr lang="en-US" sz="2400"/>
              <a:t>I have a bird </a:t>
            </a:r>
            <a:r>
              <a:rPr lang="en-US" sz="2400" b="1">
                <a:solidFill>
                  <a:srgbClr val="FFFF00"/>
                </a:solidFill>
              </a:rPr>
              <a:t>that (which)</a:t>
            </a:r>
            <a:r>
              <a:rPr lang="en-US" sz="2400"/>
              <a:t> sings.</a:t>
            </a:r>
          </a:p>
          <a:p>
            <a:pPr>
              <a:lnSpc>
                <a:spcPct val="90000"/>
              </a:lnSpc>
              <a:buFont typeface="Wingdings" pitchFamily="2" charset="2"/>
              <a:buNone/>
            </a:pPr>
            <a:endParaRPr lang="en-US" sz="2800"/>
          </a:p>
        </p:txBody>
      </p:sp>
      <p:grpSp>
        <p:nvGrpSpPr>
          <p:cNvPr id="260100" name="Group 4"/>
          <p:cNvGrpSpPr>
            <a:grpSpLocks/>
          </p:cNvGrpSpPr>
          <p:nvPr/>
        </p:nvGrpSpPr>
        <p:grpSpPr bwMode="auto">
          <a:xfrm>
            <a:off x="3657600" y="6248400"/>
            <a:ext cx="2514600" cy="381000"/>
            <a:chOff x="2304" y="3936"/>
            <a:chExt cx="1584" cy="240"/>
          </a:xfrm>
        </p:grpSpPr>
        <p:sp>
          <p:nvSpPr>
            <p:cNvPr id="260101"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60102"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60103"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60104" name="Text Box 8"/>
          <p:cNvSpPr txBox="1">
            <a:spLocks noChangeArrowheads="1"/>
          </p:cNvSpPr>
          <p:nvPr/>
        </p:nvSpPr>
        <p:spPr bwMode="auto">
          <a:xfrm>
            <a:off x="6575425" y="2387600"/>
            <a:ext cx="919163" cy="519113"/>
          </a:xfrm>
          <a:prstGeom prst="rect">
            <a:avLst/>
          </a:prstGeom>
          <a:noFill/>
          <a:ln w="9525" algn="ctr">
            <a:noFill/>
            <a:miter lim="800000"/>
            <a:headEnd/>
            <a:tailEnd/>
          </a:ln>
          <a:effectLst/>
        </p:spPr>
        <p:txBody>
          <a:bodyPr wrap="none">
            <a:spAutoFit/>
          </a:bodyPr>
          <a:lstStyle/>
          <a:p>
            <a:r>
              <a:rPr lang="en-US" sz="2800">
                <a:solidFill>
                  <a:srgbClr val="FFFF00"/>
                </a:solidFill>
              </a:rPr>
              <a:t> that</a:t>
            </a:r>
          </a:p>
        </p:txBody>
      </p:sp>
      <p:sp>
        <p:nvSpPr>
          <p:cNvPr id="260105" name="AutoShape 9"/>
          <p:cNvSpPr>
            <a:spLocks noChangeArrowheads="1"/>
          </p:cNvSpPr>
          <p:nvPr/>
        </p:nvSpPr>
        <p:spPr bwMode="auto">
          <a:xfrm>
            <a:off x="2286000" y="1905000"/>
            <a:ext cx="5181600" cy="3810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That</a:t>
            </a:r>
            <a:r>
              <a:rPr lang="ar-SA" b="1">
                <a:solidFill>
                  <a:schemeClr val="bg1"/>
                </a:solidFill>
              </a:rPr>
              <a:t>  الذي، التي </a:t>
            </a:r>
            <a:r>
              <a:rPr lang="ar-SA" sz="1000" b="1">
                <a:solidFill>
                  <a:schemeClr val="bg1"/>
                </a:solidFill>
                <a:cs typeface="Arial" pitchFamily="34" charset="0"/>
              </a:rPr>
              <a:t>[</a:t>
            </a:r>
            <a:r>
              <a:rPr lang="ar-SA" sz="1000" b="1">
                <a:solidFill>
                  <a:schemeClr val="bg1"/>
                </a:solidFill>
              </a:rPr>
              <a:t>للعاقل و غير العاقل الفاعل أو المفعول به</a:t>
            </a:r>
            <a:r>
              <a:rPr lang="ar-SA" sz="1000" b="1">
                <a:solidFill>
                  <a:schemeClr val="bg1"/>
                </a:solidFill>
                <a:cs typeface="Arial" pitchFamily="34" charset="0"/>
              </a:rPr>
              <a:t>]</a:t>
            </a:r>
            <a:r>
              <a:rPr lang="ar-SA" b="1">
                <a:solidFill>
                  <a:schemeClr val="bg1"/>
                </a:solidFill>
              </a:rPr>
              <a:t>       </a:t>
            </a:r>
            <a:endParaRPr lang="en-US" b="1">
              <a:solidFill>
                <a:srgbClr val="000066"/>
              </a:solidFill>
            </a:endParaRPr>
          </a:p>
        </p:txBody>
      </p:sp>
      <p:sp>
        <p:nvSpPr>
          <p:cNvPr id="260109" name="AutoShape 13">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2"/>
          <p:cNvSpPr>
            <a:spLocks noGrp="1" noChangeArrowheads="1"/>
          </p:cNvSpPr>
          <p:nvPr>
            <p:ph type="title"/>
          </p:nvPr>
        </p:nvSpPr>
        <p:spPr/>
        <p:txBody>
          <a:bodyPr/>
          <a:lstStyle/>
          <a:p>
            <a:pPr algn="ctr"/>
            <a:r>
              <a:rPr lang="en-US" sz="3600">
                <a:solidFill>
                  <a:srgbClr val="FFFF00"/>
                </a:solidFill>
              </a:rPr>
              <a:t>Relative Pronouns </a:t>
            </a:r>
            <a:r>
              <a:rPr lang="ar-SA" sz="3600">
                <a:solidFill>
                  <a:srgbClr val="FFFF00"/>
                </a:solidFill>
              </a:rPr>
              <a:t/>
            </a:r>
            <a:br>
              <a:rPr lang="ar-SA" sz="3600">
                <a:solidFill>
                  <a:srgbClr val="FFFF00"/>
                </a:solidFill>
              </a:rPr>
            </a:br>
            <a:r>
              <a:rPr lang="ar-SA" sz="3600">
                <a:solidFill>
                  <a:srgbClr val="FFFF00"/>
                </a:solidFill>
              </a:rPr>
              <a:t> ضمائر الوصل</a:t>
            </a:r>
            <a:endParaRPr lang="en-US" sz="3600">
              <a:solidFill>
                <a:srgbClr val="FFFF00"/>
              </a:solidFill>
            </a:endParaRPr>
          </a:p>
        </p:txBody>
      </p:sp>
      <p:sp>
        <p:nvSpPr>
          <p:cNvPr id="261123" name="Rectangle 3"/>
          <p:cNvSpPr>
            <a:spLocks noGrp="1" noChangeArrowheads="1"/>
          </p:cNvSpPr>
          <p:nvPr>
            <p:ph type="body" sz="half" idx="1"/>
          </p:nvPr>
        </p:nvSpPr>
        <p:spPr>
          <a:xfrm>
            <a:off x="1066800" y="2438400"/>
            <a:ext cx="7696200" cy="3581400"/>
          </a:xfrm>
        </p:spPr>
        <p:txBody>
          <a:bodyPr/>
          <a:lstStyle/>
          <a:p>
            <a:pPr algn="r">
              <a:buFontTx/>
              <a:buNone/>
            </a:pPr>
            <a:r>
              <a:rPr lang="ar-SA" sz="2000"/>
              <a:t>تستعمل           للملكية.  لاحظ المثال التالي:</a:t>
            </a:r>
            <a:r>
              <a:rPr lang="ar-SA" sz="2400"/>
              <a:t> </a:t>
            </a:r>
          </a:p>
          <a:p>
            <a:pPr>
              <a:buFontTx/>
              <a:buNone/>
            </a:pPr>
            <a:r>
              <a:rPr lang="en-US" sz="2400"/>
              <a:t> </a:t>
            </a:r>
          </a:p>
          <a:p>
            <a:pPr>
              <a:buFontTx/>
              <a:buNone/>
            </a:pPr>
            <a:r>
              <a:rPr lang="en-US" sz="2400"/>
              <a:t>This is the man.  His car hit the boy.</a:t>
            </a:r>
          </a:p>
          <a:p>
            <a:pPr>
              <a:buFontTx/>
              <a:buNone/>
            </a:pPr>
            <a:r>
              <a:rPr lang="en-US" sz="2400"/>
              <a:t>This is the man </a:t>
            </a:r>
            <a:r>
              <a:rPr lang="en-US" sz="2400" b="1">
                <a:solidFill>
                  <a:srgbClr val="FFFF00"/>
                </a:solidFill>
              </a:rPr>
              <a:t>whose</a:t>
            </a:r>
            <a:r>
              <a:rPr lang="en-US" sz="2400"/>
              <a:t> his car hit the boy.</a:t>
            </a:r>
          </a:p>
          <a:p>
            <a:pPr algn="r">
              <a:buFontTx/>
              <a:buNone/>
            </a:pPr>
            <a:endParaRPr lang="ar-SA" sz="2000"/>
          </a:p>
          <a:p>
            <a:pPr algn="r">
              <a:buFontTx/>
              <a:buNone/>
            </a:pPr>
            <a:r>
              <a:rPr lang="ar-SA" sz="2000"/>
              <a:t>هنا نجد أن كلمة          مملوكة لـ                فنحذف ضمير الملكية و </a:t>
            </a:r>
            <a:r>
              <a:rPr lang="ar-SA" sz="2000">
                <a:cs typeface="Tahoma" pitchFamily="34" charset="0"/>
              </a:rPr>
              <a:t>ن</a:t>
            </a:r>
            <a:r>
              <a:rPr lang="ar-SA" sz="2000"/>
              <a:t>ضع بدلاً منه الاسم الموصول             ثم نضع بعدها كلمة         .</a:t>
            </a:r>
            <a:endParaRPr lang="en-US" sz="2000"/>
          </a:p>
        </p:txBody>
      </p:sp>
      <p:sp>
        <p:nvSpPr>
          <p:cNvPr id="261125" name="AutoShape 5">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61127" name="AutoShape 7">
            <a:hlinkClick r:id="" action="ppaction://hlinkshowjump?jump=previousslide" highlightClick="1"/>
          </p:cNvPr>
          <p:cNvSpPr>
            <a:spLocks noChangeArrowheads="1"/>
          </p:cNvSpPr>
          <p:nvPr/>
        </p:nvSpPr>
        <p:spPr bwMode="auto">
          <a:xfrm>
            <a:off x="3657600" y="6248400"/>
            <a:ext cx="457200" cy="38100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sp>
        <p:nvSpPr>
          <p:cNvPr id="261128" name="Text Box 8"/>
          <p:cNvSpPr txBox="1">
            <a:spLocks noChangeArrowheads="1"/>
          </p:cNvSpPr>
          <p:nvPr/>
        </p:nvSpPr>
        <p:spPr bwMode="auto">
          <a:xfrm>
            <a:off x="6781800" y="2514600"/>
            <a:ext cx="977900" cy="396875"/>
          </a:xfrm>
          <a:prstGeom prst="rect">
            <a:avLst/>
          </a:prstGeom>
          <a:noFill/>
          <a:ln w="9525" algn="ctr">
            <a:noFill/>
            <a:miter lim="800000"/>
            <a:headEnd/>
            <a:tailEnd/>
          </a:ln>
          <a:effectLst/>
        </p:spPr>
        <p:txBody>
          <a:bodyPr wrap="none">
            <a:spAutoFit/>
          </a:bodyPr>
          <a:lstStyle/>
          <a:p>
            <a:r>
              <a:rPr lang="en-US" sz="2000">
                <a:solidFill>
                  <a:srgbClr val="FFFF00"/>
                </a:solidFill>
              </a:rPr>
              <a:t> whose</a:t>
            </a:r>
          </a:p>
        </p:txBody>
      </p:sp>
      <p:sp>
        <p:nvSpPr>
          <p:cNvPr id="261129" name="AutoShape 9"/>
          <p:cNvSpPr>
            <a:spLocks noChangeArrowheads="1"/>
          </p:cNvSpPr>
          <p:nvPr/>
        </p:nvSpPr>
        <p:spPr bwMode="auto">
          <a:xfrm>
            <a:off x="2895600" y="1905000"/>
            <a:ext cx="4114800" cy="3810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Whose</a:t>
            </a:r>
            <a:r>
              <a:rPr lang="ar-SA" b="1">
                <a:solidFill>
                  <a:schemeClr val="bg1"/>
                </a:solidFill>
              </a:rPr>
              <a:t>  الذي، التي </a:t>
            </a:r>
            <a:r>
              <a:rPr lang="ar-SA" sz="1200" b="1">
                <a:solidFill>
                  <a:schemeClr val="bg1"/>
                </a:solidFill>
                <a:cs typeface="Arial" pitchFamily="34" charset="0"/>
              </a:rPr>
              <a:t>[</a:t>
            </a:r>
            <a:r>
              <a:rPr lang="ar-SA" sz="1200" b="1">
                <a:solidFill>
                  <a:schemeClr val="bg1"/>
                </a:solidFill>
              </a:rPr>
              <a:t>للملكية</a:t>
            </a:r>
            <a:r>
              <a:rPr lang="ar-SA" sz="1200" b="1">
                <a:solidFill>
                  <a:schemeClr val="bg1"/>
                </a:solidFill>
                <a:cs typeface="Arial" pitchFamily="34" charset="0"/>
              </a:rPr>
              <a:t>]</a:t>
            </a:r>
            <a:r>
              <a:rPr lang="ar-SA" b="1">
                <a:solidFill>
                  <a:schemeClr val="bg1"/>
                </a:solidFill>
              </a:rPr>
              <a:t>       </a:t>
            </a:r>
            <a:endParaRPr lang="en-US" b="1">
              <a:solidFill>
                <a:srgbClr val="000066"/>
              </a:solidFill>
            </a:endParaRPr>
          </a:p>
        </p:txBody>
      </p:sp>
      <p:sp>
        <p:nvSpPr>
          <p:cNvPr id="261130" name="Text Box 10"/>
          <p:cNvSpPr txBox="1">
            <a:spLocks noChangeArrowheads="1"/>
          </p:cNvSpPr>
          <p:nvPr/>
        </p:nvSpPr>
        <p:spPr bwMode="auto">
          <a:xfrm>
            <a:off x="6248400" y="4572000"/>
            <a:ext cx="606425" cy="396875"/>
          </a:xfrm>
          <a:prstGeom prst="rect">
            <a:avLst/>
          </a:prstGeom>
          <a:noFill/>
          <a:ln w="9525" algn="ctr">
            <a:noFill/>
            <a:miter lim="800000"/>
            <a:headEnd/>
            <a:tailEnd/>
          </a:ln>
          <a:effectLst/>
        </p:spPr>
        <p:txBody>
          <a:bodyPr wrap="none">
            <a:spAutoFit/>
          </a:bodyPr>
          <a:lstStyle/>
          <a:p>
            <a:r>
              <a:rPr lang="en-US" sz="2000">
                <a:solidFill>
                  <a:srgbClr val="FFFF00"/>
                </a:solidFill>
              </a:rPr>
              <a:t> car</a:t>
            </a:r>
          </a:p>
        </p:txBody>
      </p:sp>
      <p:sp>
        <p:nvSpPr>
          <p:cNvPr id="261131" name="Text Box 11"/>
          <p:cNvSpPr txBox="1">
            <a:spLocks noChangeArrowheads="1"/>
          </p:cNvSpPr>
          <p:nvPr/>
        </p:nvSpPr>
        <p:spPr bwMode="auto">
          <a:xfrm>
            <a:off x="1981200" y="4876800"/>
            <a:ext cx="606425" cy="396875"/>
          </a:xfrm>
          <a:prstGeom prst="rect">
            <a:avLst/>
          </a:prstGeom>
          <a:noFill/>
          <a:ln w="9525" algn="ctr">
            <a:noFill/>
            <a:miter lim="800000"/>
            <a:headEnd/>
            <a:tailEnd/>
          </a:ln>
          <a:effectLst/>
        </p:spPr>
        <p:txBody>
          <a:bodyPr>
            <a:spAutoFit/>
          </a:bodyPr>
          <a:lstStyle/>
          <a:p>
            <a:r>
              <a:rPr lang="en-US" sz="2000">
                <a:solidFill>
                  <a:srgbClr val="FFFF00"/>
                </a:solidFill>
              </a:rPr>
              <a:t> car</a:t>
            </a:r>
          </a:p>
        </p:txBody>
      </p:sp>
      <p:sp>
        <p:nvSpPr>
          <p:cNvPr id="261132" name="Text Box 12"/>
          <p:cNvSpPr txBox="1">
            <a:spLocks noChangeArrowheads="1"/>
          </p:cNvSpPr>
          <p:nvPr/>
        </p:nvSpPr>
        <p:spPr bwMode="auto">
          <a:xfrm>
            <a:off x="4648200" y="4876800"/>
            <a:ext cx="977900" cy="396875"/>
          </a:xfrm>
          <a:prstGeom prst="rect">
            <a:avLst/>
          </a:prstGeom>
          <a:noFill/>
          <a:ln w="9525" algn="ctr">
            <a:noFill/>
            <a:miter lim="800000"/>
            <a:headEnd/>
            <a:tailEnd/>
          </a:ln>
          <a:effectLst/>
        </p:spPr>
        <p:txBody>
          <a:bodyPr wrap="none">
            <a:spAutoFit/>
          </a:bodyPr>
          <a:lstStyle/>
          <a:p>
            <a:r>
              <a:rPr lang="en-US" sz="2000">
                <a:solidFill>
                  <a:srgbClr val="FFFF00"/>
                </a:solidFill>
              </a:rPr>
              <a:t> whose</a:t>
            </a:r>
          </a:p>
        </p:txBody>
      </p:sp>
      <p:sp>
        <p:nvSpPr>
          <p:cNvPr id="261133" name="Text Box 13"/>
          <p:cNvSpPr txBox="1">
            <a:spLocks noChangeArrowheads="1"/>
          </p:cNvSpPr>
          <p:nvPr/>
        </p:nvSpPr>
        <p:spPr bwMode="auto">
          <a:xfrm>
            <a:off x="3886200" y="4572000"/>
            <a:ext cx="1190625" cy="396875"/>
          </a:xfrm>
          <a:prstGeom prst="rect">
            <a:avLst/>
          </a:prstGeom>
          <a:noFill/>
          <a:ln w="9525" algn="ctr">
            <a:noFill/>
            <a:miter lim="800000"/>
            <a:headEnd/>
            <a:tailEnd/>
          </a:ln>
          <a:effectLst/>
        </p:spPr>
        <p:txBody>
          <a:bodyPr wrap="none">
            <a:spAutoFit/>
          </a:bodyPr>
          <a:lstStyle/>
          <a:p>
            <a:r>
              <a:rPr lang="en-US" sz="2000">
                <a:solidFill>
                  <a:srgbClr val="FFFF00"/>
                </a:solidFill>
              </a:rPr>
              <a:t> the man</a:t>
            </a:r>
          </a:p>
        </p:txBody>
      </p:sp>
      <p:sp>
        <p:nvSpPr>
          <p:cNvPr id="261134" name="AutoShape 14">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Rectangle 3"/>
          <p:cNvSpPr>
            <a:spLocks noGrp="1" noChangeArrowheads="1"/>
          </p:cNvSpPr>
          <p:nvPr>
            <p:ph idx="1"/>
          </p:nvPr>
        </p:nvSpPr>
        <p:spPr/>
        <p:txBody>
          <a:bodyPr/>
          <a:lstStyle/>
          <a:p>
            <a:pPr algn="r">
              <a:lnSpc>
                <a:spcPct val="80000"/>
              </a:lnSpc>
              <a:buFont typeface="Wingdings" pitchFamily="2" charset="2"/>
              <a:buNone/>
            </a:pPr>
            <a:r>
              <a:rPr lang="ar-SA" sz="2400"/>
              <a:t>لتحويل الجملة الخبرية إلى سؤال نضع الفعل المساعد في البداية:   </a:t>
            </a:r>
            <a:endParaRPr lang="en-US" sz="2400"/>
          </a:p>
          <a:p>
            <a:pPr algn="r">
              <a:lnSpc>
                <a:spcPct val="80000"/>
              </a:lnSpc>
              <a:buFont typeface="Wingdings" pitchFamily="2" charset="2"/>
              <a:buNone/>
            </a:pPr>
            <a:r>
              <a:rPr lang="ar-SA" sz="2400"/>
              <a:t>الأفعال المساعدة هي: </a:t>
            </a:r>
            <a:r>
              <a:rPr lang="en-US" sz="2400"/>
              <a:t>Helping Verbs</a:t>
            </a:r>
            <a:endParaRPr lang="ar-SA" sz="2400"/>
          </a:p>
          <a:p>
            <a:pPr>
              <a:lnSpc>
                <a:spcPct val="80000"/>
              </a:lnSpc>
            </a:pPr>
            <a:r>
              <a:rPr lang="en-US" sz="2400"/>
              <a:t>am – is – are – was – were – have – has – had – will – would – shall – should – can – could – may – might – must – ought to</a:t>
            </a:r>
          </a:p>
          <a:p>
            <a:pPr algn="r">
              <a:lnSpc>
                <a:spcPct val="80000"/>
              </a:lnSpc>
              <a:buFont typeface="Wingdings" pitchFamily="2" charset="2"/>
              <a:buNone/>
            </a:pPr>
            <a:r>
              <a:rPr lang="en-US" sz="2400"/>
              <a:t> </a:t>
            </a:r>
          </a:p>
          <a:p>
            <a:pPr algn="r">
              <a:lnSpc>
                <a:spcPct val="80000"/>
              </a:lnSpc>
              <a:buFont typeface="Wingdings" pitchFamily="2" charset="2"/>
              <a:buNone/>
            </a:pPr>
            <a:r>
              <a:rPr lang="ar-SA" sz="2400"/>
              <a:t>أمثلـــــــــة:</a:t>
            </a:r>
            <a:endParaRPr lang="en-US" sz="2400"/>
          </a:p>
          <a:p>
            <a:pPr>
              <a:lnSpc>
                <a:spcPct val="80000"/>
              </a:lnSpc>
            </a:pPr>
            <a:r>
              <a:rPr lang="en-US" sz="2400"/>
              <a:t>They </a:t>
            </a:r>
            <a:r>
              <a:rPr lang="en-US" sz="2400">
                <a:solidFill>
                  <a:srgbClr val="CC3300"/>
                </a:solidFill>
              </a:rPr>
              <a:t>are</a:t>
            </a:r>
            <a:r>
              <a:rPr lang="en-US" sz="2400"/>
              <a:t> doctors.   	</a:t>
            </a:r>
            <a:r>
              <a:rPr lang="en-US" sz="2400">
                <a:solidFill>
                  <a:srgbClr val="CC3300"/>
                </a:solidFill>
              </a:rPr>
              <a:t>Are</a:t>
            </a:r>
            <a:r>
              <a:rPr lang="en-US" sz="2400"/>
              <a:t> they doctors?</a:t>
            </a:r>
          </a:p>
          <a:p>
            <a:pPr>
              <a:lnSpc>
                <a:spcPct val="80000"/>
              </a:lnSpc>
            </a:pPr>
            <a:r>
              <a:rPr lang="en-US" sz="2400"/>
              <a:t>She </a:t>
            </a:r>
            <a:r>
              <a:rPr lang="en-US" sz="2400">
                <a:solidFill>
                  <a:srgbClr val="CC3300"/>
                </a:solidFill>
              </a:rPr>
              <a:t>can</a:t>
            </a:r>
            <a:r>
              <a:rPr lang="en-US" sz="2400"/>
              <a:t> help us?		</a:t>
            </a:r>
            <a:r>
              <a:rPr lang="en-US" sz="2400">
                <a:solidFill>
                  <a:srgbClr val="CC3300"/>
                </a:solidFill>
              </a:rPr>
              <a:t>Can</a:t>
            </a:r>
            <a:r>
              <a:rPr lang="en-US" sz="2400"/>
              <a:t> they help us?</a:t>
            </a:r>
          </a:p>
          <a:p>
            <a:pPr>
              <a:lnSpc>
                <a:spcPct val="80000"/>
              </a:lnSpc>
            </a:pPr>
            <a:r>
              <a:rPr lang="en-US" sz="2400"/>
              <a:t>I </a:t>
            </a:r>
            <a:r>
              <a:rPr lang="en-US" sz="2400">
                <a:solidFill>
                  <a:srgbClr val="CC3300"/>
                </a:solidFill>
              </a:rPr>
              <a:t>will</a:t>
            </a:r>
            <a:r>
              <a:rPr lang="en-US" sz="2400"/>
              <a:t> go to the market?	</a:t>
            </a:r>
            <a:r>
              <a:rPr lang="en-US" sz="2400">
                <a:solidFill>
                  <a:srgbClr val="CC3300"/>
                </a:solidFill>
              </a:rPr>
              <a:t>Will</a:t>
            </a:r>
            <a:r>
              <a:rPr lang="en-US" sz="2400"/>
              <a:t> you go to the market?</a:t>
            </a:r>
            <a:endParaRPr lang="ar-SA" sz="2400"/>
          </a:p>
        </p:txBody>
      </p:sp>
      <p:sp>
        <p:nvSpPr>
          <p:cNvPr id="89090" name="Rectangle 2"/>
          <p:cNvSpPr>
            <a:spLocks noGrp="1" noChangeArrowheads="1"/>
          </p:cNvSpPr>
          <p:nvPr>
            <p:ph type="title"/>
          </p:nvPr>
        </p:nvSpPr>
        <p:spPr/>
        <p:txBody>
          <a:bodyPr/>
          <a:lstStyle/>
          <a:p>
            <a:pPr algn="ctr"/>
            <a:r>
              <a:rPr lang="en-US" sz="3200">
                <a:solidFill>
                  <a:srgbClr val="FFFF00"/>
                </a:solidFill>
              </a:rPr>
              <a:t>Making Questions </a:t>
            </a:r>
            <a:r>
              <a:rPr lang="ar-SA">
                <a:solidFill>
                  <a:srgbClr val="FFFF00"/>
                </a:solidFill>
              </a:rPr>
              <a:t/>
            </a:r>
            <a:br>
              <a:rPr lang="ar-SA">
                <a:solidFill>
                  <a:srgbClr val="FFFF00"/>
                </a:solidFill>
              </a:rPr>
            </a:br>
            <a:r>
              <a:rPr lang="ar-SA">
                <a:solidFill>
                  <a:srgbClr val="FFFF00"/>
                </a:solidFill>
              </a:rPr>
              <a:t> </a:t>
            </a:r>
            <a:r>
              <a:rPr lang="ar-SA" sz="4000">
                <a:solidFill>
                  <a:srgbClr val="FFFF00"/>
                </a:solidFill>
              </a:rPr>
              <a:t>تكوين الأسئلة</a:t>
            </a:r>
            <a:endParaRPr lang="en-US" sz="4000">
              <a:solidFill>
                <a:srgbClr val="FFFF00"/>
              </a:solidFill>
            </a:endParaRPr>
          </a:p>
        </p:txBody>
      </p:sp>
      <p:sp>
        <p:nvSpPr>
          <p:cNvPr id="89093" name="AutoShape 5">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89094" name="AutoShape 6">
            <a:hlinkClick r:id="" action="ppaction://hlinkshowjump?jump=nextslide" highlightClick="1"/>
          </p:cNvPr>
          <p:cNvSpPr>
            <a:spLocks noChangeArrowheads="1"/>
          </p:cNvSpPr>
          <p:nvPr/>
        </p:nvSpPr>
        <p:spPr bwMode="auto">
          <a:xfrm>
            <a:off x="5715000" y="6248400"/>
            <a:ext cx="457200" cy="38100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89096" name="AutoShape 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5" name="Rectangle 3"/>
          <p:cNvSpPr>
            <a:spLocks noGrp="1" noChangeArrowheads="1"/>
          </p:cNvSpPr>
          <p:nvPr>
            <p:ph idx="1"/>
          </p:nvPr>
        </p:nvSpPr>
        <p:spPr/>
        <p:txBody>
          <a:bodyPr/>
          <a:lstStyle/>
          <a:p>
            <a:pPr algn="ctr">
              <a:lnSpc>
                <a:spcPct val="80000"/>
              </a:lnSpc>
              <a:buFont typeface="Wingdings" pitchFamily="2" charset="2"/>
              <a:buNone/>
            </a:pPr>
            <a:r>
              <a:rPr lang="ar-SA" sz="2800" u="sng"/>
              <a:t>إذا لم يكن بالجملة فعل مساعد</a:t>
            </a:r>
            <a:endParaRPr lang="ar-SA" sz="2000" u="sng"/>
          </a:p>
          <a:p>
            <a:pPr algn="r">
              <a:lnSpc>
                <a:spcPct val="80000"/>
              </a:lnSpc>
              <a:buFont typeface="Wingdings" pitchFamily="2" charset="2"/>
              <a:buNone/>
            </a:pPr>
            <a:endParaRPr lang="en-US" sz="1800" u="sng"/>
          </a:p>
          <a:p>
            <a:pPr algn="r">
              <a:lnSpc>
                <a:spcPct val="80000"/>
              </a:lnSpc>
              <a:buFont typeface="Wingdings" pitchFamily="2" charset="2"/>
              <a:buNone/>
            </a:pPr>
            <a:r>
              <a:rPr lang="ar-SA" sz="1800"/>
              <a:t>1) مع الفعل المضارع بدون       نستخدم            :</a:t>
            </a:r>
          </a:p>
          <a:p>
            <a:pPr algn="r">
              <a:lnSpc>
                <a:spcPct val="80000"/>
              </a:lnSpc>
              <a:buFont typeface="Wingdings" pitchFamily="2" charset="2"/>
              <a:buNone/>
            </a:pPr>
            <a:r>
              <a:rPr lang="ar-SA" sz="1800"/>
              <a:t>أمثلـــــــــة:</a:t>
            </a:r>
            <a:endParaRPr lang="en-US" sz="1800"/>
          </a:p>
          <a:p>
            <a:pPr>
              <a:lnSpc>
                <a:spcPct val="80000"/>
              </a:lnSpc>
            </a:pPr>
            <a:r>
              <a:rPr lang="en-US" sz="1800"/>
              <a:t>They </a:t>
            </a:r>
            <a:r>
              <a:rPr lang="en-US" sz="1800">
                <a:solidFill>
                  <a:srgbClr val="CC3300"/>
                </a:solidFill>
              </a:rPr>
              <a:t>play</a:t>
            </a:r>
            <a:r>
              <a:rPr lang="en-US" sz="1800"/>
              <a:t> tennis.   	</a:t>
            </a:r>
            <a:r>
              <a:rPr lang="en-US" sz="1800">
                <a:solidFill>
                  <a:srgbClr val="CC3300"/>
                </a:solidFill>
              </a:rPr>
              <a:t>Do</a:t>
            </a:r>
            <a:r>
              <a:rPr lang="en-US" sz="1800"/>
              <a:t> they </a:t>
            </a:r>
            <a:r>
              <a:rPr lang="en-US" sz="1800">
                <a:solidFill>
                  <a:srgbClr val="CC3300"/>
                </a:solidFill>
              </a:rPr>
              <a:t>play</a:t>
            </a:r>
            <a:r>
              <a:rPr lang="en-US" sz="1800"/>
              <a:t> tennis?</a:t>
            </a:r>
          </a:p>
          <a:p>
            <a:pPr>
              <a:lnSpc>
                <a:spcPct val="80000"/>
              </a:lnSpc>
            </a:pPr>
            <a:r>
              <a:rPr lang="en-US" sz="1800"/>
              <a:t>I </a:t>
            </a:r>
            <a:r>
              <a:rPr lang="en-US" sz="1800">
                <a:solidFill>
                  <a:srgbClr val="CC3300"/>
                </a:solidFill>
              </a:rPr>
              <a:t>write</a:t>
            </a:r>
            <a:r>
              <a:rPr lang="en-US" sz="1800"/>
              <a:t> books.		</a:t>
            </a:r>
            <a:r>
              <a:rPr lang="en-US" sz="1800">
                <a:solidFill>
                  <a:srgbClr val="CC3300"/>
                </a:solidFill>
              </a:rPr>
              <a:t>Do</a:t>
            </a:r>
            <a:r>
              <a:rPr lang="en-US" sz="1800"/>
              <a:t> you </a:t>
            </a:r>
            <a:r>
              <a:rPr lang="en-US" sz="1800">
                <a:solidFill>
                  <a:srgbClr val="CC3300"/>
                </a:solidFill>
              </a:rPr>
              <a:t>write</a:t>
            </a:r>
            <a:r>
              <a:rPr lang="en-US" sz="1800"/>
              <a:t> books?</a:t>
            </a:r>
          </a:p>
          <a:p>
            <a:pPr algn="r">
              <a:lnSpc>
                <a:spcPct val="80000"/>
              </a:lnSpc>
              <a:buFont typeface="Wingdings" pitchFamily="2" charset="2"/>
              <a:buNone/>
            </a:pPr>
            <a:endParaRPr lang="en-US" sz="1800"/>
          </a:p>
          <a:p>
            <a:pPr algn="r">
              <a:lnSpc>
                <a:spcPct val="80000"/>
              </a:lnSpc>
              <a:buFont typeface="Wingdings" pitchFamily="2" charset="2"/>
              <a:buNone/>
            </a:pPr>
            <a:endParaRPr lang="en-US" sz="1800"/>
          </a:p>
          <a:p>
            <a:pPr algn="r">
              <a:lnSpc>
                <a:spcPct val="80000"/>
              </a:lnSpc>
              <a:buFont typeface="Wingdings" pitchFamily="2" charset="2"/>
              <a:buNone/>
            </a:pPr>
            <a:endParaRPr lang="en-US" sz="1800"/>
          </a:p>
          <a:p>
            <a:pPr algn="r">
              <a:lnSpc>
                <a:spcPct val="80000"/>
              </a:lnSpc>
              <a:buFont typeface="Wingdings" pitchFamily="2" charset="2"/>
              <a:buNone/>
            </a:pPr>
            <a:r>
              <a:rPr lang="ar-SA" sz="1800"/>
              <a:t>2) مع الفعل المضارع الذي به       نستخدم             :</a:t>
            </a:r>
          </a:p>
          <a:p>
            <a:pPr algn="r">
              <a:lnSpc>
                <a:spcPct val="80000"/>
              </a:lnSpc>
              <a:buFont typeface="Wingdings" pitchFamily="2" charset="2"/>
              <a:buNone/>
            </a:pPr>
            <a:r>
              <a:rPr lang="ar-SA" sz="1800"/>
              <a:t>أمثلـــــــــة:</a:t>
            </a:r>
            <a:endParaRPr lang="en-US" sz="1800"/>
          </a:p>
          <a:p>
            <a:pPr>
              <a:lnSpc>
                <a:spcPct val="80000"/>
              </a:lnSpc>
            </a:pPr>
            <a:r>
              <a:rPr lang="ar-SA" sz="1800"/>
              <a:t>ِ</a:t>
            </a:r>
            <a:r>
              <a:rPr lang="en-US" sz="1800"/>
              <a:t>Ahmed </a:t>
            </a:r>
            <a:r>
              <a:rPr lang="en-US" sz="1800">
                <a:solidFill>
                  <a:srgbClr val="CC3300"/>
                </a:solidFill>
              </a:rPr>
              <a:t>plays</a:t>
            </a:r>
            <a:r>
              <a:rPr lang="en-US" sz="1800"/>
              <a:t> tennis.   	</a:t>
            </a:r>
            <a:r>
              <a:rPr lang="en-US" sz="1800">
                <a:solidFill>
                  <a:srgbClr val="CC3300"/>
                </a:solidFill>
              </a:rPr>
              <a:t>Does</a:t>
            </a:r>
            <a:r>
              <a:rPr lang="en-US" sz="1800"/>
              <a:t> Ahmed </a:t>
            </a:r>
            <a:r>
              <a:rPr lang="en-US" sz="1800">
                <a:solidFill>
                  <a:srgbClr val="CC3300"/>
                </a:solidFill>
              </a:rPr>
              <a:t>play</a:t>
            </a:r>
            <a:r>
              <a:rPr lang="en-US" sz="1800"/>
              <a:t> tennis?</a:t>
            </a:r>
          </a:p>
          <a:p>
            <a:pPr>
              <a:lnSpc>
                <a:spcPct val="80000"/>
              </a:lnSpc>
            </a:pPr>
            <a:r>
              <a:rPr lang="en-US" sz="1800"/>
              <a:t>Huda </a:t>
            </a:r>
            <a:r>
              <a:rPr lang="en-US" sz="1800">
                <a:solidFill>
                  <a:srgbClr val="CC3300"/>
                </a:solidFill>
              </a:rPr>
              <a:t>watch</a:t>
            </a:r>
            <a:r>
              <a:rPr lang="en-US" sz="1800"/>
              <a:t> TV.	</a:t>
            </a:r>
            <a:r>
              <a:rPr lang="en-US" sz="1800">
                <a:solidFill>
                  <a:srgbClr val="CC3300"/>
                </a:solidFill>
              </a:rPr>
              <a:t>Does</a:t>
            </a:r>
            <a:r>
              <a:rPr lang="en-US" sz="1800"/>
              <a:t> Huda </a:t>
            </a:r>
            <a:r>
              <a:rPr lang="en-US" sz="1800">
                <a:solidFill>
                  <a:srgbClr val="CC3300"/>
                </a:solidFill>
              </a:rPr>
              <a:t>watch</a:t>
            </a:r>
            <a:r>
              <a:rPr lang="en-US" sz="1800"/>
              <a:t> TV?</a:t>
            </a:r>
          </a:p>
          <a:p>
            <a:pPr>
              <a:lnSpc>
                <a:spcPct val="80000"/>
              </a:lnSpc>
            </a:pPr>
            <a:endParaRPr lang="en-US" sz="1800"/>
          </a:p>
          <a:p>
            <a:pPr>
              <a:lnSpc>
                <a:spcPct val="80000"/>
              </a:lnSpc>
            </a:pPr>
            <a:endParaRPr lang="ar-SA" sz="1800"/>
          </a:p>
        </p:txBody>
      </p:sp>
      <p:sp>
        <p:nvSpPr>
          <p:cNvPr id="90114" name="Rectangle 2"/>
          <p:cNvSpPr>
            <a:spLocks noGrp="1" noChangeArrowheads="1"/>
          </p:cNvSpPr>
          <p:nvPr>
            <p:ph type="title"/>
          </p:nvPr>
        </p:nvSpPr>
        <p:spPr/>
        <p:txBody>
          <a:bodyPr/>
          <a:lstStyle/>
          <a:p>
            <a:pPr algn="ctr"/>
            <a:r>
              <a:rPr lang="en-US" sz="3200">
                <a:solidFill>
                  <a:srgbClr val="FFFF00"/>
                </a:solidFill>
              </a:rPr>
              <a:t>Making Questions </a:t>
            </a:r>
            <a:r>
              <a:rPr lang="ar-SA">
                <a:solidFill>
                  <a:srgbClr val="FFFF00"/>
                </a:solidFill>
              </a:rPr>
              <a:t/>
            </a:r>
            <a:br>
              <a:rPr lang="ar-SA">
                <a:solidFill>
                  <a:srgbClr val="FFFF00"/>
                </a:solidFill>
              </a:rPr>
            </a:br>
            <a:r>
              <a:rPr lang="ar-SA">
                <a:solidFill>
                  <a:srgbClr val="FFFF00"/>
                </a:solidFill>
              </a:rPr>
              <a:t> </a:t>
            </a:r>
            <a:r>
              <a:rPr lang="ar-SA" sz="4000">
                <a:solidFill>
                  <a:srgbClr val="FFFF00"/>
                </a:solidFill>
              </a:rPr>
              <a:t>تكوين الأسئلة</a:t>
            </a:r>
            <a:endParaRPr lang="en-US" sz="4000">
              <a:solidFill>
                <a:srgbClr val="FFFF00"/>
              </a:solidFill>
            </a:endParaRPr>
          </a:p>
        </p:txBody>
      </p:sp>
      <p:sp>
        <p:nvSpPr>
          <p:cNvPr id="90116" name="Text Box 4"/>
          <p:cNvSpPr txBox="1">
            <a:spLocks noChangeArrowheads="1"/>
          </p:cNvSpPr>
          <p:nvPr/>
        </p:nvSpPr>
        <p:spPr bwMode="auto">
          <a:xfrm>
            <a:off x="1981200" y="4038600"/>
            <a:ext cx="6858000" cy="366713"/>
          </a:xfrm>
          <a:prstGeom prst="rect">
            <a:avLst/>
          </a:prstGeom>
          <a:solidFill>
            <a:srgbClr val="0000FF"/>
          </a:solidFill>
          <a:ln w="9525">
            <a:noFill/>
            <a:miter lim="800000"/>
            <a:headEnd/>
            <a:tailEnd/>
          </a:ln>
          <a:effectLst/>
        </p:spPr>
        <p:txBody>
          <a:bodyPr wrap="none">
            <a:spAutoFit/>
          </a:bodyPr>
          <a:lstStyle/>
          <a:p>
            <a:pPr algn="l"/>
            <a:r>
              <a:rPr lang="ar-SA">
                <a:effectLst>
                  <a:outerShdw blurRad="38100" dist="38100" dir="2700000" algn="tl">
                    <a:srgbClr val="000000"/>
                  </a:outerShdw>
                </a:effectLst>
              </a:rPr>
              <a:t>لاحظ إعادة الفعل إلى أصله (التصريف الأول) و ذلك لوجود الفعل المساعد</a:t>
            </a:r>
            <a:endParaRPr lang="en-US">
              <a:effectLst>
                <a:outerShdw blurRad="38100" dist="38100" dir="2700000" algn="tl">
                  <a:srgbClr val="000000"/>
                </a:outerShdw>
              </a:effectLst>
            </a:endParaRPr>
          </a:p>
        </p:txBody>
      </p:sp>
      <p:sp>
        <p:nvSpPr>
          <p:cNvPr id="90117" name="Text Box 5"/>
          <p:cNvSpPr txBox="1">
            <a:spLocks noChangeArrowheads="1"/>
          </p:cNvSpPr>
          <p:nvPr/>
        </p:nvSpPr>
        <p:spPr bwMode="auto">
          <a:xfrm>
            <a:off x="1981200" y="5791200"/>
            <a:ext cx="6858000" cy="366713"/>
          </a:xfrm>
          <a:prstGeom prst="rect">
            <a:avLst/>
          </a:prstGeom>
          <a:solidFill>
            <a:srgbClr val="0000FF"/>
          </a:solidFill>
          <a:ln w="9525">
            <a:noFill/>
            <a:miter lim="800000"/>
            <a:headEnd/>
            <a:tailEnd/>
          </a:ln>
          <a:effectLst/>
        </p:spPr>
        <p:txBody>
          <a:bodyPr wrap="none">
            <a:spAutoFit/>
          </a:bodyPr>
          <a:lstStyle/>
          <a:p>
            <a:pPr algn="l"/>
            <a:r>
              <a:rPr lang="ar-SA">
                <a:effectLst>
                  <a:outerShdw blurRad="38100" dist="38100" dir="2700000" algn="tl">
                    <a:srgbClr val="000000"/>
                  </a:outerShdw>
                </a:effectLst>
              </a:rPr>
              <a:t>لاحظ إعادة الفعل إلى أصله (التصريف الأول) و ذلك لوجود الفعل المساعد</a:t>
            </a:r>
            <a:endParaRPr lang="en-US">
              <a:effectLst>
                <a:outerShdw blurRad="38100" dist="38100" dir="2700000" algn="tl">
                  <a:srgbClr val="000000"/>
                </a:outerShdw>
              </a:effectLst>
            </a:endParaRPr>
          </a:p>
        </p:txBody>
      </p:sp>
      <p:sp>
        <p:nvSpPr>
          <p:cNvPr id="90118" name="Text Box 6"/>
          <p:cNvSpPr txBox="1">
            <a:spLocks noChangeArrowheads="1"/>
          </p:cNvSpPr>
          <p:nvPr/>
        </p:nvSpPr>
        <p:spPr bwMode="auto">
          <a:xfrm>
            <a:off x="5715000" y="2590800"/>
            <a:ext cx="296863" cy="396875"/>
          </a:xfrm>
          <a:prstGeom prst="rect">
            <a:avLst/>
          </a:prstGeom>
          <a:noFill/>
          <a:ln w="9525">
            <a:noFill/>
            <a:miter lim="800000"/>
            <a:headEnd/>
            <a:tailEnd/>
          </a:ln>
          <a:effectLst/>
        </p:spPr>
        <p:txBody>
          <a:bodyPr wrap="none">
            <a:spAutoFit/>
          </a:bodyPr>
          <a:lstStyle/>
          <a:p>
            <a:pPr algn="l"/>
            <a:r>
              <a:rPr lang="en-US" sz="2000">
                <a:solidFill>
                  <a:srgbClr val="CC3300"/>
                </a:solidFill>
              </a:rPr>
              <a:t>s</a:t>
            </a:r>
          </a:p>
        </p:txBody>
      </p:sp>
      <p:sp>
        <p:nvSpPr>
          <p:cNvPr id="90119" name="Text Box 7"/>
          <p:cNvSpPr txBox="1">
            <a:spLocks noChangeArrowheads="1"/>
          </p:cNvSpPr>
          <p:nvPr/>
        </p:nvSpPr>
        <p:spPr bwMode="auto">
          <a:xfrm>
            <a:off x="5410200" y="4495800"/>
            <a:ext cx="296863" cy="396875"/>
          </a:xfrm>
          <a:prstGeom prst="rect">
            <a:avLst/>
          </a:prstGeom>
          <a:noFill/>
          <a:ln w="9525">
            <a:noFill/>
            <a:miter lim="800000"/>
            <a:headEnd/>
            <a:tailEnd/>
          </a:ln>
          <a:effectLst/>
        </p:spPr>
        <p:txBody>
          <a:bodyPr wrap="none">
            <a:spAutoFit/>
          </a:bodyPr>
          <a:lstStyle/>
          <a:p>
            <a:pPr algn="l"/>
            <a:r>
              <a:rPr lang="en-US" sz="2000">
                <a:solidFill>
                  <a:srgbClr val="CC3300"/>
                </a:solidFill>
              </a:rPr>
              <a:t>s</a:t>
            </a:r>
          </a:p>
        </p:txBody>
      </p:sp>
      <p:sp>
        <p:nvSpPr>
          <p:cNvPr id="90120" name="Text Box 8"/>
          <p:cNvSpPr txBox="1">
            <a:spLocks noChangeArrowheads="1"/>
          </p:cNvSpPr>
          <p:nvPr/>
        </p:nvSpPr>
        <p:spPr bwMode="auto">
          <a:xfrm>
            <a:off x="4191000" y="2590800"/>
            <a:ext cx="461963" cy="396875"/>
          </a:xfrm>
          <a:prstGeom prst="rect">
            <a:avLst/>
          </a:prstGeom>
          <a:noFill/>
          <a:ln w="9525">
            <a:noFill/>
            <a:miter lim="800000"/>
            <a:headEnd/>
            <a:tailEnd/>
          </a:ln>
          <a:effectLst/>
        </p:spPr>
        <p:txBody>
          <a:bodyPr wrap="none">
            <a:spAutoFit/>
          </a:bodyPr>
          <a:lstStyle/>
          <a:p>
            <a:pPr algn="l"/>
            <a:r>
              <a:rPr lang="en-US" sz="2000">
                <a:solidFill>
                  <a:srgbClr val="CC3300"/>
                </a:solidFill>
              </a:rPr>
              <a:t>do</a:t>
            </a:r>
          </a:p>
        </p:txBody>
      </p:sp>
      <p:sp>
        <p:nvSpPr>
          <p:cNvPr id="90121" name="Text Box 9"/>
          <p:cNvSpPr txBox="1">
            <a:spLocks noChangeArrowheads="1"/>
          </p:cNvSpPr>
          <p:nvPr/>
        </p:nvSpPr>
        <p:spPr bwMode="auto">
          <a:xfrm>
            <a:off x="3657600" y="4495800"/>
            <a:ext cx="708025" cy="396875"/>
          </a:xfrm>
          <a:prstGeom prst="rect">
            <a:avLst/>
          </a:prstGeom>
          <a:noFill/>
          <a:ln w="9525">
            <a:noFill/>
            <a:miter lim="800000"/>
            <a:headEnd/>
            <a:tailEnd/>
          </a:ln>
          <a:effectLst/>
        </p:spPr>
        <p:txBody>
          <a:bodyPr wrap="none">
            <a:spAutoFit/>
          </a:bodyPr>
          <a:lstStyle/>
          <a:p>
            <a:pPr algn="l"/>
            <a:r>
              <a:rPr lang="en-US" sz="2000">
                <a:solidFill>
                  <a:srgbClr val="CC3300"/>
                </a:solidFill>
              </a:rPr>
              <a:t>does</a:t>
            </a:r>
          </a:p>
        </p:txBody>
      </p:sp>
      <p:grpSp>
        <p:nvGrpSpPr>
          <p:cNvPr id="90122" name="Group 10"/>
          <p:cNvGrpSpPr>
            <a:grpSpLocks/>
          </p:cNvGrpSpPr>
          <p:nvPr/>
        </p:nvGrpSpPr>
        <p:grpSpPr bwMode="auto">
          <a:xfrm>
            <a:off x="3657600" y="6248400"/>
            <a:ext cx="2514600" cy="381000"/>
            <a:chOff x="2304" y="3936"/>
            <a:chExt cx="1584" cy="240"/>
          </a:xfrm>
        </p:grpSpPr>
        <p:sp>
          <p:nvSpPr>
            <p:cNvPr id="90123" name="AutoShape 11">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90124" name="AutoShape 12">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90125" name="AutoShape 13">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90126" name="AutoShape 14">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9" name="Rectangle 3"/>
          <p:cNvSpPr>
            <a:spLocks noGrp="1" noChangeArrowheads="1"/>
          </p:cNvSpPr>
          <p:nvPr>
            <p:ph idx="1"/>
          </p:nvPr>
        </p:nvSpPr>
        <p:spPr/>
        <p:txBody>
          <a:bodyPr/>
          <a:lstStyle/>
          <a:p>
            <a:pPr algn="ctr">
              <a:lnSpc>
                <a:spcPct val="80000"/>
              </a:lnSpc>
              <a:buFont typeface="Wingdings" pitchFamily="2" charset="2"/>
              <a:buNone/>
            </a:pPr>
            <a:r>
              <a:rPr lang="ar-SA" sz="2400" u="sng"/>
              <a:t>إذا لم يكن بالجملة فعل مساعد</a:t>
            </a:r>
          </a:p>
          <a:p>
            <a:pPr algn="r">
              <a:lnSpc>
                <a:spcPct val="80000"/>
              </a:lnSpc>
              <a:buFont typeface="Wingdings" pitchFamily="2" charset="2"/>
              <a:buNone/>
            </a:pPr>
            <a:endParaRPr lang="en-US" sz="1800" u="sng"/>
          </a:p>
          <a:p>
            <a:pPr algn="r">
              <a:lnSpc>
                <a:spcPct val="80000"/>
              </a:lnSpc>
              <a:buFont typeface="Wingdings" pitchFamily="2" charset="2"/>
              <a:buNone/>
            </a:pPr>
            <a:r>
              <a:rPr lang="ar-SA" sz="1800"/>
              <a:t>3) مع الفعل الماضي نستخدم            :</a:t>
            </a:r>
          </a:p>
          <a:p>
            <a:pPr algn="r">
              <a:lnSpc>
                <a:spcPct val="80000"/>
              </a:lnSpc>
              <a:buFont typeface="Wingdings" pitchFamily="2" charset="2"/>
              <a:buNone/>
            </a:pPr>
            <a:r>
              <a:rPr lang="ar-SA" sz="1800"/>
              <a:t>أمثلـــــــــة:</a:t>
            </a:r>
            <a:endParaRPr lang="en-US" sz="1800"/>
          </a:p>
          <a:p>
            <a:pPr>
              <a:lnSpc>
                <a:spcPct val="80000"/>
              </a:lnSpc>
            </a:pPr>
            <a:r>
              <a:rPr lang="en-US" sz="1800"/>
              <a:t>They </a:t>
            </a:r>
            <a:r>
              <a:rPr lang="en-US" sz="1800">
                <a:solidFill>
                  <a:srgbClr val="CC3300"/>
                </a:solidFill>
              </a:rPr>
              <a:t>watched</a:t>
            </a:r>
            <a:r>
              <a:rPr lang="en-US" sz="1800"/>
              <a:t> TV last night.</a:t>
            </a:r>
          </a:p>
          <a:p>
            <a:pPr>
              <a:lnSpc>
                <a:spcPct val="80000"/>
              </a:lnSpc>
              <a:buFont typeface="Wingdings" pitchFamily="2" charset="2"/>
              <a:buNone/>
            </a:pPr>
            <a:r>
              <a:rPr lang="en-US" sz="1800">
                <a:solidFill>
                  <a:srgbClr val="CC3300"/>
                </a:solidFill>
              </a:rPr>
              <a:t>	Did</a:t>
            </a:r>
            <a:r>
              <a:rPr lang="en-US" sz="1800"/>
              <a:t> they </a:t>
            </a:r>
            <a:r>
              <a:rPr lang="en-US" sz="1800">
                <a:solidFill>
                  <a:srgbClr val="CC3300"/>
                </a:solidFill>
              </a:rPr>
              <a:t>watch</a:t>
            </a:r>
            <a:r>
              <a:rPr lang="en-US" sz="1800"/>
              <a:t> TV last night?</a:t>
            </a:r>
          </a:p>
          <a:p>
            <a:pPr>
              <a:lnSpc>
                <a:spcPct val="80000"/>
              </a:lnSpc>
            </a:pPr>
            <a:endParaRPr lang="en-US" sz="600"/>
          </a:p>
          <a:p>
            <a:pPr>
              <a:lnSpc>
                <a:spcPct val="80000"/>
              </a:lnSpc>
            </a:pPr>
            <a:r>
              <a:rPr lang="en-US" sz="1800"/>
              <a:t>I </a:t>
            </a:r>
            <a:r>
              <a:rPr lang="en-US" sz="1800">
                <a:solidFill>
                  <a:srgbClr val="CC3300"/>
                </a:solidFill>
              </a:rPr>
              <a:t>played</a:t>
            </a:r>
            <a:r>
              <a:rPr lang="en-US" sz="1800"/>
              <a:t> football yesterday.</a:t>
            </a:r>
          </a:p>
          <a:p>
            <a:pPr>
              <a:lnSpc>
                <a:spcPct val="80000"/>
              </a:lnSpc>
              <a:buFont typeface="Wingdings" pitchFamily="2" charset="2"/>
              <a:buNone/>
            </a:pPr>
            <a:r>
              <a:rPr lang="en-US" sz="1800">
                <a:solidFill>
                  <a:srgbClr val="CC3300"/>
                </a:solidFill>
              </a:rPr>
              <a:t>	Did</a:t>
            </a:r>
            <a:r>
              <a:rPr lang="en-US" sz="1800"/>
              <a:t> you </a:t>
            </a:r>
            <a:r>
              <a:rPr lang="en-US" sz="1800">
                <a:solidFill>
                  <a:srgbClr val="CC3300"/>
                </a:solidFill>
              </a:rPr>
              <a:t>play</a:t>
            </a:r>
            <a:r>
              <a:rPr lang="en-US" sz="1800"/>
              <a:t> football yesterday?</a:t>
            </a:r>
          </a:p>
          <a:p>
            <a:pPr algn="r">
              <a:lnSpc>
                <a:spcPct val="80000"/>
              </a:lnSpc>
              <a:buFont typeface="Wingdings" pitchFamily="2" charset="2"/>
              <a:buNone/>
            </a:pPr>
            <a:endParaRPr lang="en-US" sz="1800">
              <a:solidFill>
                <a:srgbClr val="FFFF00"/>
              </a:solidFill>
            </a:endParaRPr>
          </a:p>
          <a:p>
            <a:pPr algn="r">
              <a:lnSpc>
                <a:spcPct val="80000"/>
              </a:lnSpc>
              <a:buFont typeface="Wingdings" pitchFamily="2" charset="2"/>
              <a:buNone/>
            </a:pPr>
            <a:r>
              <a:rPr lang="ar-SA" sz="1800">
                <a:solidFill>
                  <a:srgbClr val="FFFF00"/>
                </a:solidFill>
              </a:rPr>
              <a:t> </a:t>
            </a:r>
            <a:endParaRPr lang="en-US" sz="1800">
              <a:solidFill>
                <a:srgbClr val="FFFF00"/>
              </a:solidFill>
            </a:endParaRPr>
          </a:p>
          <a:p>
            <a:pPr algn="r">
              <a:lnSpc>
                <a:spcPct val="80000"/>
              </a:lnSpc>
              <a:buFont typeface="Wingdings" pitchFamily="2" charset="2"/>
              <a:buNone/>
            </a:pPr>
            <a:endParaRPr lang="en-US" sz="1800">
              <a:solidFill>
                <a:srgbClr val="FFFF00"/>
              </a:solidFill>
            </a:endParaRPr>
          </a:p>
          <a:p>
            <a:pPr algn="r">
              <a:lnSpc>
                <a:spcPct val="80000"/>
              </a:lnSpc>
              <a:buFont typeface="Wingdings" pitchFamily="2" charset="2"/>
              <a:buNone/>
            </a:pPr>
            <a:r>
              <a:rPr lang="ar-SA" sz="1800" u="sng">
                <a:solidFill>
                  <a:srgbClr val="FFFF00"/>
                </a:solidFill>
              </a:rPr>
              <a:t>ملاحظــــــــة:</a:t>
            </a:r>
          </a:p>
          <a:p>
            <a:pPr algn="r">
              <a:lnSpc>
                <a:spcPct val="80000"/>
              </a:lnSpc>
              <a:buFont typeface="Wingdings" pitchFamily="2" charset="2"/>
              <a:buNone/>
            </a:pPr>
            <a:r>
              <a:rPr lang="ar-SA" sz="1800">
                <a:solidFill>
                  <a:srgbClr val="FFFF00"/>
                </a:solidFill>
              </a:rPr>
              <a:t>جميع الأسئلة السابقة تكون إجابتها بـ        أو         و ذلك لأنها</a:t>
            </a:r>
            <a:r>
              <a:rPr lang="ar-SA" sz="1800">
                <a:solidFill>
                  <a:srgbClr val="FFFF00"/>
                </a:solidFill>
                <a:cs typeface="Tahoma" pitchFamily="34" charset="0"/>
              </a:rPr>
              <a:t> لم</a:t>
            </a:r>
            <a:r>
              <a:rPr lang="ar-SA" sz="1800">
                <a:solidFill>
                  <a:srgbClr val="FFFF00"/>
                </a:solidFill>
              </a:rPr>
              <a:t> تبدأ بأداة سؤال.   </a:t>
            </a:r>
          </a:p>
          <a:p>
            <a:pPr algn="r">
              <a:lnSpc>
                <a:spcPct val="80000"/>
              </a:lnSpc>
              <a:buFont typeface="Wingdings" pitchFamily="2" charset="2"/>
              <a:buNone/>
            </a:pPr>
            <a:endParaRPr lang="ar-SA" sz="1800"/>
          </a:p>
        </p:txBody>
      </p:sp>
      <p:sp>
        <p:nvSpPr>
          <p:cNvPr id="91138" name="Rectangle 2"/>
          <p:cNvSpPr>
            <a:spLocks noGrp="1" noChangeArrowheads="1"/>
          </p:cNvSpPr>
          <p:nvPr>
            <p:ph type="title"/>
          </p:nvPr>
        </p:nvSpPr>
        <p:spPr/>
        <p:txBody>
          <a:bodyPr/>
          <a:lstStyle/>
          <a:p>
            <a:pPr algn="ctr"/>
            <a:r>
              <a:rPr lang="en-US" sz="3200">
                <a:solidFill>
                  <a:srgbClr val="FFFF00"/>
                </a:solidFill>
              </a:rPr>
              <a:t>Making Questions </a:t>
            </a:r>
            <a:r>
              <a:rPr lang="ar-SA">
                <a:solidFill>
                  <a:srgbClr val="FFFF00"/>
                </a:solidFill>
              </a:rPr>
              <a:t/>
            </a:r>
            <a:br>
              <a:rPr lang="ar-SA">
                <a:solidFill>
                  <a:srgbClr val="FFFF00"/>
                </a:solidFill>
              </a:rPr>
            </a:br>
            <a:r>
              <a:rPr lang="ar-SA">
                <a:solidFill>
                  <a:srgbClr val="FFFF00"/>
                </a:solidFill>
              </a:rPr>
              <a:t> </a:t>
            </a:r>
            <a:r>
              <a:rPr lang="ar-SA" sz="4000">
                <a:solidFill>
                  <a:srgbClr val="FFFF00"/>
                </a:solidFill>
              </a:rPr>
              <a:t>تكوين الأسئلة</a:t>
            </a:r>
            <a:endParaRPr lang="en-US" sz="4000">
              <a:solidFill>
                <a:srgbClr val="FFFF00"/>
              </a:solidFill>
            </a:endParaRPr>
          </a:p>
        </p:txBody>
      </p:sp>
      <p:sp>
        <p:nvSpPr>
          <p:cNvPr id="91140" name="Text Box 4"/>
          <p:cNvSpPr txBox="1">
            <a:spLocks noChangeArrowheads="1"/>
          </p:cNvSpPr>
          <p:nvPr/>
        </p:nvSpPr>
        <p:spPr bwMode="auto">
          <a:xfrm>
            <a:off x="1676400" y="4800600"/>
            <a:ext cx="6858000" cy="366713"/>
          </a:xfrm>
          <a:prstGeom prst="rect">
            <a:avLst/>
          </a:prstGeom>
          <a:solidFill>
            <a:srgbClr val="0000FF"/>
          </a:solidFill>
          <a:ln w="9525">
            <a:noFill/>
            <a:miter lim="800000"/>
            <a:headEnd/>
            <a:tailEnd/>
          </a:ln>
          <a:effectLst/>
        </p:spPr>
        <p:txBody>
          <a:bodyPr wrap="none">
            <a:spAutoFit/>
          </a:bodyPr>
          <a:lstStyle/>
          <a:p>
            <a:pPr algn="l"/>
            <a:r>
              <a:rPr lang="ar-SA">
                <a:effectLst>
                  <a:outerShdw blurRad="38100" dist="38100" dir="2700000" algn="tl">
                    <a:srgbClr val="000000"/>
                  </a:outerShdw>
                </a:effectLst>
              </a:rPr>
              <a:t>لاحظ إعادة الفعل إلى أصله (التصريف الأول) و ذلك لوجود الفعل المساعد</a:t>
            </a:r>
            <a:endParaRPr lang="en-US">
              <a:effectLst>
                <a:outerShdw blurRad="38100" dist="38100" dir="2700000" algn="tl">
                  <a:srgbClr val="000000"/>
                </a:outerShdw>
              </a:effectLst>
            </a:endParaRPr>
          </a:p>
        </p:txBody>
      </p:sp>
      <p:sp>
        <p:nvSpPr>
          <p:cNvPr id="91143" name="Text Box 7"/>
          <p:cNvSpPr txBox="1">
            <a:spLocks noChangeArrowheads="1"/>
          </p:cNvSpPr>
          <p:nvPr/>
        </p:nvSpPr>
        <p:spPr bwMode="auto">
          <a:xfrm>
            <a:off x="4419600" y="5410200"/>
            <a:ext cx="538163" cy="366713"/>
          </a:xfrm>
          <a:prstGeom prst="rect">
            <a:avLst/>
          </a:prstGeom>
          <a:noFill/>
          <a:ln w="9525">
            <a:noFill/>
            <a:miter lim="800000"/>
            <a:headEnd/>
            <a:tailEnd/>
          </a:ln>
          <a:effectLst/>
        </p:spPr>
        <p:txBody>
          <a:bodyPr wrap="none">
            <a:spAutoFit/>
          </a:bodyPr>
          <a:lstStyle/>
          <a:p>
            <a:pPr algn="l"/>
            <a:r>
              <a:rPr lang="en-US">
                <a:solidFill>
                  <a:srgbClr val="CC3300"/>
                </a:solidFill>
              </a:rPr>
              <a:t>Yes</a:t>
            </a:r>
          </a:p>
        </p:txBody>
      </p:sp>
      <p:sp>
        <p:nvSpPr>
          <p:cNvPr id="91144" name="Text Box 8"/>
          <p:cNvSpPr txBox="1">
            <a:spLocks noChangeArrowheads="1"/>
          </p:cNvSpPr>
          <p:nvPr/>
        </p:nvSpPr>
        <p:spPr bwMode="auto">
          <a:xfrm>
            <a:off x="3733800" y="5410200"/>
            <a:ext cx="460375" cy="366713"/>
          </a:xfrm>
          <a:prstGeom prst="rect">
            <a:avLst/>
          </a:prstGeom>
          <a:noFill/>
          <a:ln w="9525">
            <a:noFill/>
            <a:miter lim="800000"/>
            <a:headEnd/>
            <a:tailEnd/>
          </a:ln>
          <a:effectLst/>
        </p:spPr>
        <p:txBody>
          <a:bodyPr wrap="none">
            <a:spAutoFit/>
          </a:bodyPr>
          <a:lstStyle/>
          <a:p>
            <a:pPr algn="l"/>
            <a:r>
              <a:rPr lang="en-US">
                <a:solidFill>
                  <a:srgbClr val="CC3300"/>
                </a:solidFill>
              </a:rPr>
              <a:t>No</a:t>
            </a:r>
          </a:p>
        </p:txBody>
      </p:sp>
      <p:sp>
        <p:nvSpPr>
          <p:cNvPr id="91145" name="Text Box 9"/>
          <p:cNvSpPr txBox="1">
            <a:spLocks noChangeArrowheads="1"/>
          </p:cNvSpPr>
          <p:nvPr/>
        </p:nvSpPr>
        <p:spPr bwMode="auto">
          <a:xfrm>
            <a:off x="5029200" y="2590800"/>
            <a:ext cx="522288" cy="396875"/>
          </a:xfrm>
          <a:prstGeom prst="rect">
            <a:avLst/>
          </a:prstGeom>
          <a:noFill/>
          <a:ln w="9525">
            <a:noFill/>
            <a:miter lim="800000"/>
            <a:headEnd/>
            <a:tailEnd/>
          </a:ln>
          <a:effectLst/>
        </p:spPr>
        <p:txBody>
          <a:bodyPr wrap="none">
            <a:spAutoFit/>
          </a:bodyPr>
          <a:lstStyle/>
          <a:p>
            <a:pPr algn="l"/>
            <a:r>
              <a:rPr lang="en-US" sz="2000">
                <a:solidFill>
                  <a:srgbClr val="CC3300"/>
                </a:solidFill>
              </a:rPr>
              <a:t>did</a:t>
            </a:r>
          </a:p>
        </p:txBody>
      </p:sp>
      <p:grpSp>
        <p:nvGrpSpPr>
          <p:cNvPr id="91146" name="Group 10"/>
          <p:cNvGrpSpPr>
            <a:grpSpLocks/>
          </p:cNvGrpSpPr>
          <p:nvPr/>
        </p:nvGrpSpPr>
        <p:grpSpPr bwMode="auto">
          <a:xfrm>
            <a:off x="3657600" y="6248400"/>
            <a:ext cx="2514600" cy="381000"/>
            <a:chOff x="2304" y="3936"/>
            <a:chExt cx="1584" cy="240"/>
          </a:xfrm>
        </p:grpSpPr>
        <p:sp>
          <p:nvSpPr>
            <p:cNvPr id="91147" name="AutoShape 11">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91148" name="AutoShape 12">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91149" name="AutoShape 13">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91150" name="AutoShape 14">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pPr algn="ctr"/>
            <a:r>
              <a:rPr lang="en-US" sz="3200">
                <a:solidFill>
                  <a:srgbClr val="FFFF00"/>
                </a:solidFill>
              </a:rPr>
              <a:t>Making Questions </a:t>
            </a:r>
            <a:r>
              <a:rPr lang="ar-SA">
                <a:solidFill>
                  <a:srgbClr val="FFFF00"/>
                </a:solidFill>
              </a:rPr>
              <a:t/>
            </a:r>
            <a:br>
              <a:rPr lang="ar-SA">
                <a:solidFill>
                  <a:srgbClr val="FFFF00"/>
                </a:solidFill>
              </a:rPr>
            </a:br>
            <a:r>
              <a:rPr lang="ar-SA">
                <a:solidFill>
                  <a:srgbClr val="FFFF00"/>
                </a:solidFill>
              </a:rPr>
              <a:t> </a:t>
            </a:r>
            <a:r>
              <a:rPr lang="ar-SA" sz="4000">
                <a:solidFill>
                  <a:srgbClr val="FFFF00"/>
                </a:solidFill>
              </a:rPr>
              <a:t>تكوين الأسئلة</a:t>
            </a:r>
            <a:endParaRPr lang="en-US" sz="4000">
              <a:solidFill>
                <a:srgbClr val="FFFF00"/>
              </a:solidFill>
            </a:endParaRPr>
          </a:p>
        </p:txBody>
      </p:sp>
      <p:graphicFrame>
        <p:nvGraphicFramePr>
          <p:cNvPr id="94280" name="Group 72"/>
          <p:cNvGraphicFramePr>
            <a:graphicFrameLocks noGrp="1"/>
          </p:cNvGraphicFramePr>
          <p:nvPr>
            <p:ph type="tbl" idx="1"/>
          </p:nvPr>
        </p:nvGraphicFramePr>
        <p:xfrm>
          <a:off x="990600" y="2514600"/>
          <a:ext cx="7543800" cy="3546475"/>
        </p:xfrm>
        <a:graphic>
          <a:graphicData uri="http://schemas.openxmlformats.org/drawingml/2006/table">
            <a:tbl>
              <a:tblPr/>
              <a:tblGrid>
                <a:gridCol w="1828800"/>
                <a:gridCol w="1371600"/>
                <a:gridCol w="4343400"/>
              </a:tblGrid>
              <a:tr h="508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Where?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أين</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للسؤال عن المكان</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84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When?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متى</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للسؤال عن الزمان</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Why?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لماذا</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للسؤال عن السبب</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What?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ما/ ماذا</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للسؤال عن شيء</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Which?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أي</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للاختيار بين شيئين</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Who?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من</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للسؤال عن فاعل عاقل</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Whom?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من</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للسؤال عن مفعول به عاقل</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4258" name="Rectangle 50"/>
          <p:cNvSpPr>
            <a:spLocks noChangeArrowheads="1"/>
          </p:cNvSpPr>
          <p:nvPr/>
        </p:nvSpPr>
        <p:spPr bwMode="auto">
          <a:xfrm>
            <a:off x="838200" y="1752600"/>
            <a:ext cx="7696200" cy="762000"/>
          </a:xfrm>
          <a:prstGeom prst="rect">
            <a:avLst/>
          </a:prstGeom>
          <a:noFill/>
          <a:ln w="9525">
            <a:noFill/>
            <a:miter lim="800000"/>
            <a:headEnd/>
            <a:tailEnd/>
          </a:ln>
          <a:effectLst/>
        </p:spPr>
        <p:txBody>
          <a:bodyPr/>
          <a:lstStyle/>
          <a:p>
            <a:pPr marL="342900" indent="-342900">
              <a:spcBef>
                <a:spcPct val="20000"/>
              </a:spcBef>
              <a:buClr>
                <a:schemeClr val="hlink"/>
              </a:buClr>
              <a:buSzPct val="70000"/>
              <a:buFont typeface="Wingdings" pitchFamily="2" charset="2"/>
              <a:buNone/>
            </a:pPr>
            <a:r>
              <a:rPr lang="ar-SA" sz="1400">
                <a:effectLst>
                  <a:outerShdw blurRad="38100" dist="38100" dir="2700000" algn="tl">
                    <a:srgbClr val="000000"/>
                  </a:outerShdw>
                </a:effectLst>
              </a:rPr>
              <a:t>إذا كان الهدف من السؤال إعطاء معلومة معينة فيجب أن يبدأ بإحدى أدوات السؤال التالية و التي تسمى:</a:t>
            </a:r>
            <a:r>
              <a:rPr lang="ar-SA">
                <a:effectLst>
                  <a:outerShdw blurRad="38100" dist="38100" dir="2700000" algn="tl">
                    <a:srgbClr val="000000"/>
                  </a:outerShdw>
                </a:effectLst>
              </a:rPr>
              <a:t> </a:t>
            </a:r>
            <a:endParaRPr lang="en-US">
              <a:effectLst>
                <a:outerShdw blurRad="38100" dist="38100" dir="2700000" algn="tl">
                  <a:srgbClr val="000000"/>
                </a:outerShdw>
              </a:effectLst>
            </a:endParaRPr>
          </a:p>
          <a:p>
            <a:pPr marL="342900" indent="-342900">
              <a:spcBef>
                <a:spcPct val="20000"/>
              </a:spcBef>
              <a:buClr>
                <a:schemeClr val="hlink"/>
              </a:buClr>
              <a:buSzPct val="70000"/>
              <a:buFont typeface="Wingdings" pitchFamily="2" charset="2"/>
              <a:buNone/>
            </a:pPr>
            <a:r>
              <a:rPr lang="en-US" sz="2400">
                <a:effectLst>
                  <a:outerShdw blurRad="38100" dist="38100" dir="2700000" algn="tl">
                    <a:srgbClr val="000000"/>
                  </a:outerShdw>
                </a:effectLst>
              </a:rPr>
              <a:t>Wh Questions</a:t>
            </a:r>
          </a:p>
        </p:txBody>
      </p:sp>
      <p:grpSp>
        <p:nvGrpSpPr>
          <p:cNvPr id="94276" name="Group 68"/>
          <p:cNvGrpSpPr>
            <a:grpSpLocks/>
          </p:cNvGrpSpPr>
          <p:nvPr/>
        </p:nvGrpSpPr>
        <p:grpSpPr bwMode="auto">
          <a:xfrm>
            <a:off x="3657600" y="6248400"/>
            <a:ext cx="2514600" cy="381000"/>
            <a:chOff x="2304" y="3936"/>
            <a:chExt cx="1584" cy="240"/>
          </a:xfrm>
        </p:grpSpPr>
        <p:sp>
          <p:nvSpPr>
            <p:cNvPr id="94277" name="AutoShape 69">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94278" name="AutoShape 70">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94279" name="AutoShape 71">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94281" name="AutoShape 73">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pPr algn="ctr"/>
            <a:r>
              <a:rPr lang="en-US" sz="3200">
                <a:solidFill>
                  <a:srgbClr val="FFFF00"/>
                </a:solidFill>
              </a:rPr>
              <a:t>Making Questions </a:t>
            </a:r>
            <a:r>
              <a:rPr lang="ar-SA">
                <a:solidFill>
                  <a:srgbClr val="FFFF00"/>
                </a:solidFill>
              </a:rPr>
              <a:t/>
            </a:r>
            <a:br>
              <a:rPr lang="ar-SA">
                <a:solidFill>
                  <a:srgbClr val="FFFF00"/>
                </a:solidFill>
              </a:rPr>
            </a:br>
            <a:r>
              <a:rPr lang="ar-SA">
                <a:solidFill>
                  <a:srgbClr val="FFFF00"/>
                </a:solidFill>
              </a:rPr>
              <a:t> </a:t>
            </a:r>
            <a:r>
              <a:rPr lang="ar-SA" sz="4000">
                <a:solidFill>
                  <a:srgbClr val="FFFF00"/>
                </a:solidFill>
              </a:rPr>
              <a:t>تكوين الأسئلة</a:t>
            </a:r>
            <a:endParaRPr lang="en-US" sz="4000">
              <a:solidFill>
                <a:srgbClr val="FFFF00"/>
              </a:solidFill>
            </a:endParaRPr>
          </a:p>
        </p:txBody>
      </p:sp>
      <p:graphicFrame>
        <p:nvGraphicFramePr>
          <p:cNvPr id="96311" name="Group 55"/>
          <p:cNvGraphicFramePr>
            <a:graphicFrameLocks noGrp="1"/>
          </p:cNvGraphicFramePr>
          <p:nvPr>
            <p:ph type="tbl" idx="1"/>
          </p:nvPr>
        </p:nvGraphicFramePr>
        <p:xfrm>
          <a:off x="990600" y="2514600"/>
          <a:ext cx="7543800" cy="3521075"/>
        </p:xfrm>
        <a:graphic>
          <a:graphicData uri="http://schemas.openxmlformats.org/drawingml/2006/table">
            <a:tbl>
              <a:tblPr/>
              <a:tblGrid>
                <a:gridCol w="2057400"/>
                <a:gridCol w="1143000"/>
                <a:gridCol w="4343400"/>
              </a:tblGrid>
              <a:tr h="482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Whose?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لمن</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للسؤال عن الملكية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84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How?</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كيف</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للسؤال عن الحالة</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How many?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كم عدد</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للسؤال عن العدد</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How much?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كم كمية</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للسؤال عن الكمية</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How long?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كم طول</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للسؤال عن الطول</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How old?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كم عمر</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للسؤال عن العمر</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How far?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كم بعد</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للسؤال عن المسافة</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6293" name="Rectangle 37"/>
          <p:cNvSpPr>
            <a:spLocks noChangeArrowheads="1"/>
          </p:cNvSpPr>
          <p:nvPr/>
        </p:nvSpPr>
        <p:spPr bwMode="auto">
          <a:xfrm>
            <a:off x="838200" y="1600200"/>
            <a:ext cx="7696200" cy="762000"/>
          </a:xfrm>
          <a:prstGeom prst="rect">
            <a:avLst/>
          </a:prstGeom>
          <a:noFill/>
          <a:ln w="9525">
            <a:noFill/>
            <a:miter lim="800000"/>
            <a:headEnd/>
            <a:tailEnd/>
          </a:ln>
          <a:effectLst/>
        </p:spPr>
        <p:txBody>
          <a:bodyPr/>
          <a:lstStyle/>
          <a:p>
            <a:pPr marL="342900" indent="-342900">
              <a:spcBef>
                <a:spcPct val="20000"/>
              </a:spcBef>
              <a:buClr>
                <a:schemeClr val="hlink"/>
              </a:buClr>
              <a:buSzPct val="70000"/>
              <a:buFont typeface="Wingdings" pitchFamily="2" charset="2"/>
              <a:buNone/>
            </a:pPr>
            <a:endParaRPr lang="en-US">
              <a:effectLst>
                <a:outerShdw blurRad="38100" dist="38100" dir="2700000" algn="tl">
                  <a:srgbClr val="000000"/>
                </a:outerShdw>
              </a:effectLst>
            </a:endParaRPr>
          </a:p>
          <a:p>
            <a:pPr marL="342900" indent="-342900">
              <a:spcBef>
                <a:spcPct val="20000"/>
              </a:spcBef>
              <a:buClr>
                <a:schemeClr val="hlink"/>
              </a:buClr>
              <a:buSzPct val="70000"/>
              <a:buFont typeface="Wingdings" pitchFamily="2" charset="2"/>
              <a:buNone/>
            </a:pPr>
            <a:r>
              <a:rPr lang="en-US" sz="2400">
                <a:effectLst>
                  <a:outerShdw blurRad="38100" dist="38100" dir="2700000" algn="tl">
                    <a:srgbClr val="000000"/>
                  </a:outerShdw>
                </a:effectLst>
              </a:rPr>
              <a:t>Wh Questions (Cont.)</a:t>
            </a:r>
          </a:p>
        </p:txBody>
      </p:sp>
      <p:grpSp>
        <p:nvGrpSpPr>
          <p:cNvPr id="96304" name="Group 48"/>
          <p:cNvGrpSpPr>
            <a:grpSpLocks/>
          </p:cNvGrpSpPr>
          <p:nvPr/>
        </p:nvGrpSpPr>
        <p:grpSpPr bwMode="auto">
          <a:xfrm>
            <a:off x="3657600" y="6248400"/>
            <a:ext cx="2514600" cy="381000"/>
            <a:chOff x="2304" y="3936"/>
            <a:chExt cx="1584" cy="240"/>
          </a:xfrm>
        </p:grpSpPr>
        <p:sp>
          <p:nvSpPr>
            <p:cNvPr id="96305" name="AutoShape 49">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96306" name="AutoShape 50">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96307" name="AutoShape 51">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96312" name="AutoShape 56">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2"/>
          <p:cNvSpPr>
            <a:spLocks noGrp="1" noChangeArrowheads="1"/>
          </p:cNvSpPr>
          <p:nvPr>
            <p:ph type="title"/>
          </p:nvPr>
        </p:nvSpPr>
        <p:spPr/>
        <p:txBody>
          <a:bodyPr/>
          <a:lstStyle/>
          <a:p>
            <a:pPr algn="ctr"/>
            <a:r>
              <a:rPr lang="en-US" sz="3600">
                <a:solidFill>
                  <a:srgbClr val="FFFF00"/>
                </a:solidFill>
              </a:rPr>
              <a:t>Parts of Speech</a:t>
            </a:r>
            <a:br>
              <a:rPr lang="en-US" sz="3600">
                <a:solidFill>
                  <a:srgbClr val="FFFF00"/>
                </a:solidFill>
              </a:rPr>
            </a:br>
            <a:r>
              <a:rPr lang="en-US" sz="3600">
                <a:solidFill>
                  <a:srgbClr val="FFFF00"/>
                </a:solidFill>
              </a:rPr>
              <a:t> </a:t>
            </a:r>
            <a:r>
              <a:rPr lang="ar-SA" sz="3600">
                <a:solidFill>
                  <a:srgbClr val="FFFF00"/>
                </a:solidFill>
              </a:rPr>
              <a:t>أقسام الكلام</a:t>
            </a:r>
            <a:endParaRPr lang="en-US" sz="3600">
              <a:solidFill>
                <a:srgbClr val="FFFF00"/>
              </a:solidFill>
            </a:endParaRPr>
          </a:p>
        </p:txBody>
      </p:sp>
      <p:graphicFrame>
        <p:nvGraphicFramePr>
          <p:cNvPr id="275521" name="Group 65"/>
          <p:cNvGraphicFramePr>
            <a:graphicFrameLocks noGrp="1"/>
          </p:cNvGraphicFramePr>
          <p:nvPr>
            <p:ph sz="half" idx="2"/>
          </p:nvPr>
        </p:nvGraphicFramePr>
        <p:xfrm>
          <a:off x="1066800" y="1981200"/>
          <a:ext cx="7543800" cy="3002789"/>
        </p:xfrm>
        <a:graphic>
          <a:graphicData uri="http://schemas.openxmlformats.org/drawingml/2006/table">
            <a:tbl>
              <a:tblPr/>
              <a:tblGrid>
                <a:gridCol w="1524000"/>
                <a:gridCol w="2971800"/>
                <a:gridCol w="3048000"/>
              </a:tblGrid>
              <a:tr h="5286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ar-SA" sz="14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000066"/>
                        </a:gs>
                        <a:gs pos="100000">
                          <a:srgbClr val="000066">
                            <a:gamma/>
                            <a:shade val="46275"/>
                            <a:invGamma/>
                          </a:srgbClr>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تعريف</a:t>
                      </a:r>
                      <a:endPar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000066"/>
                        </a:gs>
                        <a:gs pos="100000">
                          <a:srgbClr val="000066">
                            <a:gamma/>
                            <a:shade val="46275"/>
                            <a:invGamma/>
                          </a:srgbClr>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مثال</a:t>
                      </a:r>
                      <a:endPar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000066"/>
                        </a:gs>
                        <a:gs pos="100000">
                          <a:srgbClr val="000066">
                            <a:gamma/>
                            <a:shade val="46275"/>
                            <a:invGamma/>
                          </a:srgbClr>
                        </a:gs>
                      </a:gsLst>
                      <a:lin ang="5400000" scaled="1"/>
                    </a:gradFill>
                  </a:tcPr>
                </a:tc>
              </a:tr>
              <a:tr h="5381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Article</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أداة</a:t>
                      </a:r>
                      <a:endParaRPr kumimoji="0" lang="en-US"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هناك ثلاث أدوات في اللغة الإنجليزية:</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rgbClr val="CC3300"/>
                          </a:solidFill>
                          <a:effectLst>
                            <a:outerShdw blurRad="38100" dist="38100" dir="2700000" algn="tl">
                              <a:srgbClr val="000000"/>
                            </a:outerShdw>
                          </a:effectLst>
                          <a:latin typeface="Tahoma" pitchFamily="34" charset="0"/>
                        </a:rPr>
                        <a:t>a, an, the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53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ar-SA"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latin typeface="Tahoma" pitchFamily="34" charset="0"/>
                        </a:rPr>
                        <a:t>تستخدم          قبل الاسم النكرة الذي يبدأ بحرف ساكن.</a:t>
                      </a:r>
                      <a:endParaRPr kumimoji="0" lang="en-US" sz="16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This is </a:t>
                      </a:r>
                      <a:r>
                        <a:rPr kumimoji="0" lang="en-US"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a</a:t>
                      </a: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book.</a:t>
                      </a:r>
                      <a:endParaRPr kumimoji="0" lang="en-US"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endParaRPr>
                    </a:p>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هذا كتاب.</a:t>
                      </a: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69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ar-SA"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latin typeface="Tahoma" pitchFamily="34" charset="0"/>
                        </a:rPr>
                        <a:t>تستخدم          قبل الاسم النكرة الذي يبدأ بحرف </a:t>
                      </a:r>
                      <a:r>
                        <a:rPr kumimoji="0" lang="ar-SA" sz="1600" b="0" i="0" u="none" strike="noStrike" cap="none" normalizeH="0" baseline="0" smtClean="0">
                          <a:ln>
                            <a:noFill/>
                          </a:ln>
                          <a:solidFill>
                            <a:schemeClr val="tx1"/>
                          </a:solidFill>
                          <a:effectLst/>
                          <a:latin typeface="Tahoma" pitchFamily="34" charset="0"/>
                          <a:cs typeface="Tahoma" pitchFamily="34" charset="0"/>
                        </a:rPr>
                        <a:t>متحرك</a:t>
                      </a:r>
                      <a:r>
                        <a:rPr kumimoji="0" lang="ar-SA" sz="1600" b="0" i="0" u="none" strike="noStrike" cap="none" normalizeH="0" baseline="0" smtClean="0">
                          <a:ln>
                            <a:noFill/>
                          </a:ln>
                          <a:solidFill>
                            <a:schemeClr val="tx1"/>
                          </a:solidFill>
                          <a:effectLst/>
                          <a:latin typeface="Tahoma" pitchFamily="34" charset="0"/>
                        </a:rPr>
                        <a:t>.</a:t>
                      </a:r>
                      <a:endParaRPr kumimoji="0" lang="en-US" sz="16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This is </a:t>
                      </a:r>
                      <a:r>
                        <a:rPr kumimoji="0" lang="en-US"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an</a:t>
                      </a: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apple.</a:t>
                      </a:r>
                      <a:endParaRPr kumimoji="0" lang="en-US"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endParaRPr>
                    </a:p>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هذه تفاحة.</a:t>
                      </a: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540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ar-SA"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latin typeface="Tahoma" pitchFamily="34" charset="0"/>
                        </a:rPr>
                        <a:t>تستخدم              للتعريف.</a:t>
                      </a:r>
                      <a:endParaRPr kumimoji="0" lang="en-US" sz="16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This is </a:t>
                      </a:r>
                      <a:r>
                        <a:rPr kumimoji="0" lang="en-US"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the</a:t>
                      </a: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book I bought yesterday.</a:t>
                      </a:r>
                      <a:endParaRPr kumimoji="0" lang="en-US"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endParaRPr>
                    </a:p>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هذا هو الكتاب الذي اشتريته أمس.</a:t>
                      </a: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275459" name="Group 3"/>
          <p:cNvGrpSpPr>
            <a:grpSpLocks/>
          </p:cNvGrpSpPr>
          <p:nvPr/>
        </p:nvGrpSpPr>
        <p:grpSpPr bwMode="auto">
          <a:xfrm>
            <a:off x="3657600" y="6248400"/>
            <a:ext cx="2514600" cy="381000"/>
            <a:chOff x="2304" y="3936"/>
            <a:chExt cx="1584" cy="240"/>
          </a:xfrm>
        </p:grpSpPr>
        <p:sp>
          <p:nvSpPr>
            <p:cNvPr id="275460" name="AutoShape 4">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75461" name="AutoShape 5">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75462" name="AutoShape 6">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75508" name="Text Box 52"/>
          <p:cNvSpPr txBox="1">
            <a:spLocks noChangeArrowheads="1"/>
          </p:cNvSpPr>
          <p:nvPr/>
        </p:nvSpPr>
        <p:spPr bwMode="auto">
          <a:xfrm>
            <a:off x="4267200" y="3352800"/>
            <a:ext cx="306388" cy="336550"/>
          </a:xfrm>
          <a:prstGeom prst="rect">
            <a:avLst/>
          </a:prstGeom>
          <a:noFill/>
          <a:ln w="9525" algn="ctr">
            <a:noFill/>
            <a:miter lim="800000"/>
            <a:headEnd/>
            <a:tailEnd/>
          </a:ln>
          <a:effectLst/>
        </p:spPr>
        <p:txBody>
          <a:bodyPr wrap="none">
            <a:spAutoFit/>
          </a:bodyPr>
          <a:lstStyle/>
          <a:p>
            <a:r>
              <a:rPr lang="en-US" sz="1600" b="1">
                <a:solidFill>
                  <a:srgbClr val="CC3300"/>
                </a:solidFill>
              </a:rPr>
              <a:t>a</a:t>
            </a:r>
          </a:p>
        </p:txBody>
      </p:sp>
      <p:sp>
        <p:nvSpPr>
          <p:cNvPr id="275509" name="Text Box 53"/>
          <p:cNvSpPr txBox="1">
            <a:spLocks noChangeArrowheads="1"/>
          </p:cNvSpPr>
          <p:nvPr/>
        </p:nvSpPr>
        <p:spPr bwMode="auto">
          <a:xfrm>
            <a:off x="4191000" y="3962400"/>
            <a:ext cx="436563" cy="336550"/>
          </a:xfrm>
          <a:prstGeom prst="rect">
            <a:avLst/>
          </a:prstGeom>
          <a:noFill/>
          <a:ln w="9525" algn="ctr">
            <a:noFill/>
            <a:miter lim="800000"/>
            <a:headEnd/>
            <a:tailEnd/>
          </a:ln>
          <a:effectLst/>
        </p:spPr>
        <p:txBody>
          <a:bodyPr wrap="none">
            <a:spAutoFit/>
          </a:bodyPr>
          <a:lstStyle/>
          <a:p>
            <a:r>
              <a:rPr lang="en-US" sz="1600" b="1">
                <a:solidFill>
                  <a:srgbClr val="CC3300"/>
                </a:solidFill>
              </a:rPr>
              <a:t>an</a:t>
            </a:r>
          </a:p>
        </p:txBody>
      </p:sp>
      <p:sp>
        <p:nvSpPr>
          <p:cNvPr id="275510" name="Text Box 54"/>
          <p:cNvSpPr txBox="1">
            <a:spLocks noChangeArrowheads="1"/>
          </p:cNvSpPr>
          <p:nvPr/>
        </p:nvSpPr>
        <p:spPr bwMode="auto">
          <a:xfrm>
            <a:off x="4038600" y="4572000"/>
            <a:ext cx="519113" cy="336550"/>
          </a:xfrm>
          <a:prstGeom prst="rect">
            <a:avLst/>
          </a:prstGeom>
          <a:noFill/>
          <a:ln w="9525" algn="ctr">
            <a:noFill/>
            <a:miter lim="800000"/>
            <a:headEnd/>
            <a:tailEnd/>
          </a:ln>
          <a:effectLst/>
        </p:spPr>
        <p:txBody>
          <a:bodyPr wrap="none">
            <a:spAutoFit/>
          </a:bodyPr>
          <a:lstStyle/>
          <a:p>
            <a:r>
              <a:rPr lang="en-US" sz="1600" b="1">
                <a:solidFill>
                  <a:srgbClr val="CC3300"/>
                </a:solidFill>
              </a:rPr>
              <a:t>the</a:t>
            </a:r>
          </a:p>
        </p:txBody>
      </p:sp>
      <p:sp>
        <p:nvSpPr>
          <p:cNvPr id="275523" name="AutoShape 67">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pPr algn="ctr"/>
            <a:r>
              <a:rPr lang="en-US" sz="3200">
                <a:solidFill>
                  <a:srgbClr val="FFFF00"/>
                </a:solidFill>
              </a:rPr>
              <a:t>Steps for Making a Question </a:t>
            </a:r>
            <a:r>
              <a:rPr lang="ar-SA">
                <a:solidFill>
                  <a:srgbClr val="FFFF00"/>
                </a:solidFill>
              </a:rPr>
              <a:t/>
            </a:r>
            <a:br>
              <a:rPr lang="ar-SA">
                <a:solidFill>
                  <a:srgbClr val="FFFF00"/>
                </a:solidFill>
              </a:rPr>
            </a:br>
            <a:r>
              <a:rPr lang="ar-SA">
                <a:solidFill>
                  <a:srgbClr val="FFFF00"/>
                </a:solidFill>
              </a:rPr>
              <a:t> </a:t>
            </a:r>
            <a:r>
              <a:rPr lang="ar-SA" sz="4000">
                <a:solidFill>
                  <a:srgbClr val="FFFF00"/>
                </a:solidFill>
              </a:rPr>
              <a:t>خطوات </a:t>
            </a:r>
            <a:r>
              <a:rPr lang="ar-SA" sz="3600">
                <a:solidFill>
                  <a:srgbClr val="FFFF00"/>
                </a:solidFill>
              </a:rPr>
              <a:t>تكوين السؤال</a:t>
            </a:r>
            <a:endParaRPr lang="en-US" sz="3600">
              <a:solidFill>
                <a:srgbClr val="FFFF00"/>
              </a:solidFill>
            </a:endParaRPr>
          </a:p>
        </p:txBody>
      </p:sp>
      <p:sp>
        <p:nvSpPr>
          <p:cNvPr id="97317" name="Rectangle 37"/>
          <p:cNvSpPr>
            <a:spLocks noChangeArrowheads="1"/>
          </p:cNvSpPr>
          <p:nvPr/>
        </p:nvSpPr>
        <p:spPr bwMode="auto">
          <a:xfrm>
            <a:off x="838200" y="1905000"/>
            <a:ext cx="7696200" cy="4495800"/>
          </a:xfrm>
          <a:prstGeom prst="rect">
            <a:avLst/>
          </a:prstGeom>
          <a:noFill/>
          <a:ln w="9525">
            <a:noFill/>
            <a:miter lim="800000"/>
            <a:headEnd/>
            <a:tailEnd/>
          </a:ln>
          <a:effectLst/>
        </p:spPr>
        <p:txBody>
          <a:bodyPr/>
          <a:lstStyle/>
          <a:p>
            <a:pPr marL="342900" indent="-342900" algn="r">
              <a:spcBef>
                <a:spcPct val="20000"/>
              </a:spcBef>
              <a:buClr>
                <a:schemeClr val="hlink"/>
              </a:buClr>
              <a:buSzPct val="70000"/>
              <a:buFont typeface="Wingdings" pitchFamily="2" charset="2"/>
              <a:buNone/>
            </a:pPr>
            <a:r>
              <a:rPr lang="ar-SA" sz="2000">
                <a:effectLst>
                  <a:outerShdw blurRad="38100" dist="38100" dir="2700000" algn="tl">
                    <a:srgbClr val="000000"/>
                  </a:outerShdw>
                </a:effectLst>
              </a:rPr>
              <a:t>1) اختر أداة السؤال المناسبة للجزء المراد السؤال عنه، مثل: </a:t>
            </a:r>
          </a:p>
          <a:p>
            <a:pPr marL="342900" indent="-342900" algn="l">
              <a:spcBef>
                <a:spcPct val="20000"/>
              </a:spcBef>
              <a:buClr>
                <a:schemeClr val="hlink"/>
              </a:buClr>
              <a:buSzPct val="70000"/>
              <a:buFont typeface="Wingdings" pitchFamily="2" charset="2"/>
              <a:buNone/>
            </a:pPr>
            <a:r>
              <a:rPr lang="en-US" sz="2000">
                <a:effectLst>
                  <a:outerShdw blurRad="38100" dist="38100" dir="2700000" algn="tl">
                    <a:srgbClr val="000000"/>
                  </a:outerShdw>
                </a:effectLst>
              </a:rPr>
              <a:t>When, Where, Why………..etc</a:t>
            </a:r>
            <a:r>
              <a:rPr lang="ar-SA" sz="2800">
                <a:effectLst>
                  <a:outerShdw blurRad="38100" dist="38100" dir="2700000" algn="tl">
                    <a:srgbClr val="000000"/>
                  </a:outerShdw>
                </a:effectLst>
              </a:rPr>
              <a:t> </a:t>
            </a:r>
            <a:endParaRPr lang="en-US" sz="2800">
              <a:effectLst>
                <a:outerShdw blurRad="38100" dist="38100" dir="2700000" algn="tl">
                  <a:srgbClr val="000000"/>
                </a:outerShdw>
              </a:effectLst>
            </a:endParaRPr>
          </a:p>
          <a:p>
            <a:pPr marL="342900" indent="-342900" algn="r">
              <a:spcBef>
                <a:spcPct val="20000"/>
              </a:spcBef>
              <a:buClr>
                <a:schemeClr val="hlink"/>
              </a:buClr>
              <a:buSzPct val="70000"/>
              <a:buFont typeface="Wingdings" pitchFamily="2" charset="2"/>
              <a:buNone/>
            </a:pPr>
            <a:r>
              <a:rPr lang="ar-SA" sz="2000">
                <a:effectLst>
                  <a:outerShdw blurRad="38100" dist="38100" dir="2700000" algn="tl">
                    <a:srgbClr val="000000"/>
                  </a:outerShdw>
                </a:effectLst>
              </a:rPr>
              <a:t>2) ضع الفعل المساعد                      (إن وجد) قبل الفاعل أي بعد أداة السؤال مباشرة. </a:t>
            </a:r>
          </a:p>
          <a:p>
            <a:pPr marL="342900" indent="-342900" algn="r">
              <a:spcBef>
                <a:spcPct val="20000"/>
              </a:spcBef>
              <a:buClr>
                <a:schemeClr val="hlink"/>
              </a:buClr>
              <a:buSzPct val="70000"/>
              <a:buFont typeface="Wingdings" pitchFamily="2" charset="2"/>
              <a:buNone/>
            </a:pPr>
            <a:r>
              <a:rPr lang="ar-SA" sz="2000">
                <a:effectLst>
                  <a:outerShdw blurRad="38100" dist="38100" dir="2700000" algn="tl">
                    <a:srgbClr val="000000"/>
                  </a:outerShdw>
                </a:effectLst>
              </a:rPr>
              <a:t>3) إذا لم يكن بالجملة فعل مساعد استخدم: </a:t>
            </a:r>
          </a:p>
          <a:p>
            <a:pPr marL="342900" indent="-342900" algn="r">
              <a:spcBef>
                <a:spcPct val="20000"/>
              </a:spcBef>
              <a:buClr>
                <a:schemeClr val="hlink"/>
              </a:buClr>
              <a:buSzPct val="70000"/>
              <a:buFont typeface="Wingdings" pitchFamily="2" charset="2"/>
              <a:buNone/>
            </a:pPr>
            <a:r>
              <a:rPr lang="ar-SA" sz="2000">
                <a:effectLst>
                  <a:outerShdw blurRad="38100" dist="38100" dir="2700000" algn="tl">
                    <a:srgbClr val="000000"/>
                  </a:outerShdw>
                </a:effectLst>
              </a:rPr>
              <a:t>* مع الفعل المضارع بدون     نستخدم      </a:t>
            </a:r>
          </a:p>
          <a:p>
            <a:pPr marL="342900" indent="-342900" algn="r">
              <a:spcBef>
                <a:spcPct val="20000"/>
              </a:spcBef>
              <a:buClr>
                <a:schemeClr val="hlink"/>
              </a:buClr>
              <a:buSzPct val="70000"/>
              <a:buFont typeface="Wingdings" pitchFamily="2" charset="2"/>
              <a:buNone/>
            </a:pPr>
            <a:r>
              <a:rPr lang="ar-SA" sz="2000">
                <a:effectLst>
                  <a:outerShdw blurRad="38100" dist="38100" dir="2700000" algn="tl">
                    <a:srgbClr val="000000"/>
                  </a:outerShdw>
                </a:effectLst>
              </a:rPr>
              <a:t>* مع الفعل المضارع الذي به     نستخدم</a:t>
            </a:r>
          </a:p>
          <a:p>
            <a:pPr marL="342900" indent="-342900" algn="r">
              <a:spcBef>
                <a:spcPct val="20000"/>
              </a:spcBef>
              <a:buClr>
                <a:schemeClr val="hlink"/>
              </a:buClr>
              <a:buSzPct val="70000"/>
              <a:buFont typeface="Wingdings" pitchFamily="2" charset="2"/>
              <a:buNone/>
            </a:pPr>
            <a:r>
              <a:rPr lang="ar-SA" sz="2000">
                <a:effectLst>
                  <a:outerShdw blurRad="38100" dist="38100" dir="2700000" algn="tl">
                    <a:srgbClr val="000000"/>
                  </a:outerShdw>
                </a:effectLst>
              </a:rPr>
              <a:t>* مع الفعل الماضي نستخدم</a:t>
            </a:r>
          </a:p>
          <a:p>
            <a:pPr marL="342900" indent="-342900" algn="r">
              <a:spcBef>
                <a:spcPct val="20000"/>
              </a:spcBef>
              <a:buClr>
                <a:schemeClr val="hlink"/>
              </a:buClr>
              <a:buSzPct val="70000"/>
              <a:buFont typeface="Wingdings" pitchFamily="2" charset="2"/>
              <a:buNone/>
            </a:pPr>
            <a:r>
              <a:rPr lang="ar-SA" sz="2000">
                <a:effectLst>
                  <a:outerShdw blurRad="38100" dist="38100" dir="2700000" algn="tl">
                    <a:srgbClr val="000000"/>
                  </a:outerShdw>
                </a:effectLst>
              </a:rPr>
              <a:t>4) ضع الفاعل بعد الفعل المساعد سواء الموجود بالجملة أصلاً أو           </a:t>
            </a:r>
            <a:r>
              <a:rPr lang="ar-SA" sz="2000">
                <a:effectLst>
                  <a:outerShdw blurRad="38100" dist="38100" dir="2700000" algn="tl">
                    <a:srgbClr val="000000"/>
                  </a:outerShdw>
                </a:effectLst>
                <a:cs typeface="Arial" pitchFamily="34" charset="0"/>
              </a:rPr>
              <a:t>	</a:t>
            </a:r>
            <a:r>
              <a:rPr lang="ar-SA" sz="2000">
                <a:effectLst>
                  <a:outerShdw blurRad="38100" dist="38100" dir="2700000" algn="tl">
                    <a:srgbClr val="000000"/>
                  </a:outerShdw>
                </a:effectLst>
              </a:rPr>
              <a:t>التي استخدمناها من عندنا مع ملاحظة إعادة الفعل إلى أصله أي تصريفه الأول.</a:t>
            </a:r>
            <a:r>
              <a:rPr lang="ar-SA" sz="2000">
                <a:effectLst>
                  <a:outerShdw blurRad="38100" dist="38100" dir="2700000" algn="tl">
                    <a:srgbClr val="000000"/>
                  </a:outerShdw>
                </a:effectLst>
                <a:cs typeface="Arial" pitchFamily="34" charset="0"/>
              </a:rPr>
              <a:t> </a:t>
            </a:r>
          </a:p>
          <a:p>
            <a:pPr marL="342900" indent="-342900" algn="r">
              <a:spcBef>
                <a:spcPct val="20000"/>
              </a:spcBef>
              <a:buClr>
                <a:schemeClr val="hlink"/>
              </a:buClr>
              <a:buSzPct val="70000"/>
              <a:buFont typeface="Wingdings" pitchFamily="2" charset="2"/>
              <a:buNone/>
            </a:pPr>
            <a:r>
              <a:rPr lang="ar-SA" sz="2000">
                <a:effectLst>
                  <a:outerShdw blurRad="38100" dist="38100" dir="2700000" algn="tl">
                    <a:srgbClr val="000000"/>
                  </a:outerShdw>
                </a:effectLst>
              </a:rPr>
              <a:t> 5) احذف الجزء المراد السؤال عنه لأنه جواب السؤال.</a:t>
            </a:r>
          </a:p>
        </p:txBody>
      </p:sp>
      <p:sp>
        <p:nvSpPr>
          <p:cNvPr id="97319" name="Text Box 39"/>
          <p:cNvSpPr txBox="1">
            <a:spLocks noChangeArrowheads="1"/>
          </p:cNvSpPr>
          <p:nvPr/>
        </p:nvSpPr>
        <p:spPr bwMode="auto">
          <a:xfrm>
            <a:off x="4495800" y="2819400"/>
            <a:ext cx="1828800" cy="366713"/>
          </a:xfrm>
          <a:prstGeom prst="rect">
            <a:avLst/>
          </a:prstGeom>
          <a:noFill/>
          <a:ln w="9525">
            <a:noFill/>
            <a:miter lim="800000"/>
            <a:headEnd/>
            <a:tailEnd/>
          </a:ln>
          <a:effectLst/>
        </p:spPr>
        <p:txBody>
          <a:bodyPr>
            <a:spAutoFit/>
          </a:bodyPr>
          <a:lstStyle/>
          <a:p>
            <a:pPr algn="l"/>
            <a:r>
              <a:rPr lang="en-US" b="1">
                <a:solidFill>
                  <a:srgbClr val="CC3300"/>
                </a:solidFill>
              </a:rPr>
              <a:t>helping verb</a:t>
            </a:r>
          </a:p>
        </p:txBody>
      </p:sp>
      <p:grpSp>
        <p:nvGrpSpPr>
          <p:cNvPr id="97322" name="Group 42"/>
          <p:cNvGrpSpPr>
            <a:grpSpLocks/>
          </p:cNvGrpSpPr>
          <p:nvPr/>
        </p:nvGrpSpPr>
        <p:grpSpPr bwMode="auto">
          <a:xfrm>
            <a:off x="3657600" y="6248400"/>
            <a:ext cx="2514600" cy="381000"/>
            <a:chOff x="2304" y="3936"/>
            <a:chExt cx="1584" cy="240"/>
          </a:xfrm>
        </p:grpSpPr>
        <p:sp>
          <p:nvSpPr>
            <p:cNvPr id="97323" name="AutoShape 43">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97324" name="AutoShape 44">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97325" name="AutoShape 45">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97326" name="Text Box 46"/>
          <p:cNvSpPr txBox="1">
            <a:spLocks noChangeArrowheads="1"/>
          </p:cNvSpPr>
          <p:nvPr/>
        </p:nvSpPr>
        <p:spPr bwMode="auto">
          <a:xfrm>
            <a:off x="5486400" y="3810000"/>
            <a:ext cx="381000" cy="396875"/>
          </a:xfrm>
          <a:prstGeom prst="rect">
            <a:avLst/>
          </a:prstGeom>
          <a:noFill/>
          <a:ln w="9525">
            <a:noFill/>
            <a:miter lim="800000"/>
            <a:headEnd/>
            <a:tailEnd/>
          </a:ln>
          <a:effectLst/>
        </p:spPr>
        <p:txBody>
          <a:bodyPr>
            <a:spAutoFit/>
          </a:bodyPr>
          <a:lstStyle/>
          <a:p>
            <a:pPr algn="l"/>
            <a:r>
              <a:rPr lang="en-US" sz="2000" b="1">
                <a:solidFill>
                  <a:srgbClr val="CC3300"/>
                </a:solidFill>
                <a:effectLst>
                  <a:outerShdw blurRad="38100" dist="38100" dir="2700000" algn="tl">
                    <a:srgbClr val="000000"/>
                  </a:outerShdw>
                </a:effectLst>
              </a:rPr>
              <a:t>s</a:t>
            </a:r>
          </a:p>
        </p:txBody>
      </p:sp>
      <p:sp>
        <p:nvSpPr>
          <p:cNvPr id="97327" name="Text Box 47"/>
          <p:cNvSpPr txBox="1">
            <a:spLocks noChangeArrowheads="1"/>
          </p:cNvSpPr>
          <p:nvPr/>
        </p:nvSpPr>
        <p:spPr bwMode="auto">
          <a:xfrm>
            <a:off x="3810000" y="3810000"/>
            <a:ext cx="533400" cy="396875"/>
          </a:xfrm>
          <a:prstGeom prst="rect">
            <a:avLst/>
          </a:prstGeom>
          <a:noFill/>
          <a:ln w="9525">
            <a:noFill/>
            <a:miter lim="800000"/>
            <a:headEnd/>
            <a:tailEnd/>
          </a:ln>
          <a:effectLst/>
        </p:spPr>
        <p:txBody>
          <a:bodyPr>
            <a:spAutoFit/>
          </a:bodyPr>
          <a:lstStyle/>
          <a:p>
            <a:pPr algn="l"/>
            <a:r>
              <a:rPr lang="en-US" sz="2000" b="1">
                <a:solidFill>
                  <a:srgbClr val="CC3300"/>
                </a:solidFill>
                <a:effectLst>
                  <a:outerShdw blurRad="38100" dist="38100" dir="2700000" algn="tl">
                    <a:srgbClr val="000000"/>
                  </a:outerShdw>
                </a:effectLst>
              </a:rPr>
              <a:t>do</a:t>
            </a:r>
          </a:p>
        </p:txBody>
      </p:sp>
      <p:sp>
        <p:nvSpPr>
          <p:cNvPr id="97328" name="Text Box 48"/>
          <p:cNvSpPr txBox="1">
            <a:spLocks noChangeArrowheads="1"/>
          </p:cNvSpPr>
          <p:nvPr/>
        </p:nvSpPr>
        <p:spPr bwMode="auto">
          <a:xfrm>
            <a:off x="5105400" y="4191000"/>
            <a:ext cx="381000" cy="396875"/>
          </a:xfrm>
          <a:prstGeom prst="rect">
            <a:avLst/>
          </a:prstGeom>
          <a:noFill/>
          <a:ln w="9525">
            <a:noFill/>
            <a:miter lim="800000"/>
            <a:headEnd/>
            <a:tailEnd/>
          </a:ln>
          <a:effectLst/>
        </p:spPr>
        <p:txBody>
          <a:bodyPr>
            <a:spAutoFit/>
          </a:bodyPr>
          <a:lstStyle/>
          <a:p>
            <a:pPr algn="l"/>
            <a:r>
              <a:rPr lang="en-US" sz="2000" b="1">
                <a:solidFill>
                  <a:srgbClr val="CC3300"/>
                </a:solidFill>
                <a:effectLst>
                  <a:outerShdw blurRad="38100" dist="38100" dir="2700000" algn="tl">
                    <a:srgbClr val="000000"/>
                  </a:outerShdw>
                </a:effectLst>
              </a:rPr>
              <a:t>s</a:t>
            </a:r>
          </a:p>
        </p:txBody>
      </p:sp>
      <p:sp>
        <p:nvSpPr>
          <p:cNvPr id="97329" name="Text Box 49"/>
          <p:cNvSpPr txBox="1">
            <a:spLocks noChangeArrowheads="1"/>
          </p:cNvSpPr>
          <p:nvPr/>
        </p:nvSpPr>
        <p:spPr bwMode="auto">
          <a:xfrm>
            <a:off x="3200400" y="4191000"/>
            <a:ext cx="838200" cy="396875"/>
          </a:xfrm>
          <a:prstGeom prst="rect">
            <a:avLst/>
          </a:prstGeom>
          <a:noFill/>
          <a:ln w="9525">
            <a:noFill/>
            <a:miter lim="800000"/>
            <a:headEnd/>
            <a:tailEnd/>
          </a:ln>
          <a:effectLst/>
        </p:spPr>
        <p:txBody>
          <a:bodyPr>
            <a:spAutoFit/>
          </a:bodyPr>
          <a:lstStyle/>
          <a:p>
            <a:pPr algn="l"/>
            <a:r>
              <a:rPr lang="en-US" sz="2000" b="1">
                <a:solidFill>
                  <a:srgbClr val="CC3300"/>
                </a:solidFill>
                <a:effectLst>
                  <a:outerShdw blurRad="38100" dist="38100" dir="2700000" algn="tl">
                    <a:srgbClr val="000000"/>
                  </a:outerShdw>
                </a:effectLst>
              </a:rPr>
              <a:t>does</a:t>
            </a:r>
          </a:p>
        </p:txBody>
      </p:sp>
      <p:sp>
        <p:nvSpPr>
          <p:cNvPr id="97330" name="Text Box 50"/>
          <p:cNvSpPr txBox="1">
            <a:spLocks noChangeArrowheads="1"/>
          </p:cNvSpPr>
          <p:nvPr/>
        </p:nvSpPr>
        <p:spPr bwMode="auto">
          <a:xfrm>
            <a:off x="4648200" y="4572000"/>
            <a:ext cx="762000" cy="396875"/>
          </a:xfrm>
          <a:prstGeom prst="rect">
            <a:avLst/>
          </a:prstGeom>
          <a:noFill/>
          <a:ln w="9525">
            <a:noFill/>
            <a:miter lim="800000"/>
            <a:headEnd/>
            <a:tailEnd/>
          </a:ln>
          <a:effectLst/>
        </p:spPr>
        <p:txBody>
          <a:bodyPr>
            <a:spAutoFit/>
          </a:bodyPr>
          <a:lstStyle/>
          <a:p>
            <a:pPr algn="l"/>
            <a:r>
              <a:rPr lang="en-US" sz="2000" b="1">
                <a:solidFill>
                  <a:srgbClr val="CC3300"/>
                </a:solidFill>
                <a:effectLst>
                  <a:outerShdw blurRad="38100" dist="38100" dir="2700000" algn="tl">
                    <a:srgbClr val="000000"/>
                  </a:outerShdw>
                </a:effectLst>
              </a:rPr>
              <a:t>did</a:t>
            </a:r>
          </a:p>
        </p:txBody>
      </p:sp>
      <p:sp>
        <p:nvSpPr>
          <p:cNvPr id="97331" name="AutoShape 51">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pPr algn="ctr"/>
            <a:r>
              <a:rPr lang="en-US" sz="3200">
                <a:solidFill>
                  <a:srgbClr val="FFFF00"/>
                </a:solidFill>
              </a:rPr>
              <a:t>Steps for Making a Question </a:t>
            </a:r>
            <a:r>
              <a:rPr lang="ar-SA">
                <a:solidFill>
                  <a:srgbClr val="FFFF00"/>
                </a:solidFill>
              </a:rPr>
              <a:t/>
            </a:r>
            <a:br>
              <a:rPr lang="ar-SA">
                <a:solidFill>
                  <a:srgbClr val="FFFF00"/>
                </a:solidFill>
              </a:rPr>
            </a:br>
            <a:r>
              <a:rPr lang="ar-SA">
                <a:solidFill>
                  <a:srgbClr val="FFFF00"/>
                </a:solidFill>
              </a:rPr>
              <a:t> </a:t>
            </a:r>
            <a:r>
              <a:rPr lang="ar-SA" sz="4000">
                <a:solidFill>
                  <a:srgbClr val="FFFF00"/>
                </a:solidFill>
              </a:rPr>
              <a:t>خطوات </a:t>
            </a:r>
            <a:r>
              <a:rPr lang="ar-SA" sz="3600">
                <a:solidFill>
                  <a:srgbClr val="FFFF00"/>
                </a:solidFill>
              </a:rPr>
              <a:t>تكوين السؤال</a:t>
            </a:r>
            <a:endParaRPr lang="en-US" sz="3600">
              <a:solidFill>
                <a:srgbClr val="FFFF00"/>
              </a:solidFill>
            </a:endParaRPr>
          </a:p>
        </p:txBody>
      </p:sp>
      <p:sp>
        <p:nvSpPr>
          <p:cNvPr id="102403" name="Rectangle 3"/>
          <p:cNvSpPr>
            <a:spLocks noChangeArrowheads="1"/>
          </p:cNvSpPr>
          <p:nvPr/>
        </p:nvSpPr>
        <p:spPr bwMode="auto">
          <a:xfrm>
            <a:off x="1066800" y="1905000"/>
            <a:ext cx="7696200" cy="4495800"/>
          </a:xfrm>
          <a:prstGeom prst="rect">
            <a:avLst/>
          </a:prstGeom>
          <a:noFill/>
          <a:ln w="9525">
            <a:noFill/>
            <a:miter lim="800000"/>
            <a:headEnd/>
            <a:tailEnd/>
          </a:ln>
          <a:effectLst/>
        </p:spPr>
        <p:txBody>
          <a:bodyPr/>
          <a:lstStyle/>
          <a:p>
            <a:pPr marL="533400" indent="-533400">
              <a:spcBef>
                <a:spcPct val="20000"/>
              </a:spcBef>
              <a:buClr>
                <a:schemeClr val="hlink"/>
              </a:buClr>
              <a:buSzPct val="70000"/>
              <a:buFont typeface="Wingdings" pitchFamily="2" charset="2"/>
              <a:buNone/>
            </a:pPr>
            <a:r>
              <a:rPr lang="ar-SA" sz="3600" u="sng">
                <a:effectLst>
                  <a:outerShdw blurRad="38100" dist="38100" dir="2700000" algn="tl">
                    <a:srgbClr val="000000"/>
                  </a:outerShdw>
                </a:effectLst>
              </a:rPr>
              <a:t>أمثلــــــــــــــــــــــة</a:t>
            </a:r>
            <a:r>
              <a:rPr lang="ar-SA" sz="2000">
                <a:effectLst>
                  <a:outerShdw blurRad="38100" dist="38100" dir="2700000" algn="tl">
                    <a:srgbClr val="000000"/>
                  </a:outerShdw>
                </a:effectLst>
              </a:rPr>
              <a:t> </a:t>
            </a:r>
            <a:r>
              <a:rPr lang="ar-SA">
                <a:effectLst>
                  <a:outerShdw blurRad="38100" dist="38100" dir="2700000" algn="tl">
                    <a:srgbClr val="000000"/>
                  </a:outerShdw>
                </a:effectLst>
              </a:rPr>
              <a:t>:  </a:t>
            </a:r>
            <a:endParaRPr lang="en-US">
              <a:effectLst>
                <a:outerShdw blurRad="38100" dist="38100" dir="2700000" algn="tl">
                  <a:srgbClr val="000000"/>
                </a:outerShdw>
              </a:effectLst>
            </a:endParaRPr>
          </a:p>
          <a:p>
            <a:pPr marL="533400" indent="-533400" algn="l">
              <a:spcBef>
                <a:spcPct val="20000"/>
              </a:spcBef>
              <a:buClr>
                <a:schemeClr val="hlink"/>
              </a:buClr>
              <a:buSzPct val="70000"/>
              <a:buFont typeface="Wingdings" pitchFamily="2" charset="2"/>
              <a:buNone/>
            </a:pPr>
            <a:r>
              <a:rPr lang="en-US" sz="2000">
                <a:effectLst>
                  <a:outerShdw blurRad="38100" dist="38100" dir="2700000" algn="tl">
                    <a:srgbClr val="000000"/>
                  </a:outerShdw>
                </a:effectLst>
              </a:rPr>
              <a:t>They are going to eat meat.</a:t>
            </a:r>
          </a:p>
          <a:p>
            <a:pPr marL="533400" indent="-533400" algn="l">
              <a:spcBef>
                <a:spcPct val="20000"/>
              </a:spcBef>
              <a:buClr>
                <a:schemeClr val="hlink"/>
              </a:buClr>
              <a:buSzPct val="70000"/>
              <a:buFont typeface="Wingdings" pitchFamily="2" charset="2"/>
              <a:buNone/>
            </a:pPr>
            <a:r>
              <a:rPr lang="en-US" sz="2000">
                <a:solidFill>
                  <a:srgbClr val="CC3300"/>
                </a:solidFill>
                <a:effectLst>
                  <a:outerShdw blurRad="38100" dist="38100" dir="2700000" algn="tl">
                    <a:srgbClr val="000000"/>
                  </a:outerShdw>
                </a:effectLst>
              </a:rPr>
              <a:t>What</a:t>
            </a:r>
            <a:r>
              <a:rPr lang="en-US" sz="2000">
                <a:effectLst>
                  <a:outerShdw blurRad="38100" dist="38100" dir="2700000" algn="tl">
                    <a:srgbClr val="000000"/>
                  </a:outerShdw>
                </a:effectLst>
              </a:rPr>
              <a:t> are they going to eat?</a:t>
            </a:r>
          </a:p>
          <a:p>
            <a:pPr marL="533400" indent="-533400" algn="r">
              <a:spcBef>
                <a:spcPct val="20000"/>
              </a:spcBef>
              <a:buClr>
                <a:schemeClr val="hlink"/>
              </a:buClr>
              <a:buSzPct val="70000"/>
              <a:buFont typeface="Wingdings" pitchFamily="2" charset="2"/>
              <a:buNone/>
            </a:pPr>
            <a:r>
              <a:rPr lang="ar-SA">
                <a:effectLst>
                  <a:outerShdw blurRad="38100" dist="38100" dir="2700000" algn="tl">
                    <a:srgbClr val="000000"/>
                  </a:outerShdw>
                </a:effectLst>
              </a:rPr>
              <a:t>* لاحظ أننا قدمنا      على         لأنها هي الفعل المساعد ثم حذفنا كلمة          لأنها الجواب على السؤال.</a:t>
            </a:r>
          </a:p>
          <a:p>
            <a:pPr marL="533400" indent="-533400" algn="l">
              <a:spcBef>
                <a:spcPct val="20000"/>
              </a:spcBef>
              <a:buClr>
                <a:schemeClr val="hlink"/>
              </a:buClr>
              <a:buSzPct val="70000"/>
              <a:buFont typeface="Wingdings" pitchFamily="2" charset="2"/>
              <a:buNone/>
            </a:pPr>
            <a:endParaRPr lang="en-US">
              <a:effectLst>
                <a:outerShdw blurRad="38100" dist="38100" dir="2700000" algn="tl">
                  <a:srgbClr val="000000"/>
                </a:outerShdw>
              </a:effectLst>
            </a:endParaRPr>
          </a:p>
          <a:p>
            <a:pPr marL="533400" indent="-533400" algn="l">
              <a:spcBef>
                <a:spcPct val="20000"/>
              </a:spcBef>
              <a:buClr>
                <a:schemeClr val="hlink"/>
              </a:buClr>
              <a:buSzPct val="70000"/>
              <a:buFont typeface="Wingdings" pitchFamily="2" charset="2"/>
              <a:buNone/>
            </a:pPr>
            <a:r>
              <a:rPr lang="en-US" sz="2000">
                <a:effectLst>
                  <a:outerShdw blurRad="38100" dist="38100" dir="2700000" algn="tl">
                    <a:srgbClr val="000000"/>
                  </a:outerShdw>
                </a:effectLst>
              </a:rPr>
              <a:t>They played tennis at school.</a:t>
            </a:r>
          </a:p>
          <a:p>
            <a:pPr marL="533400" indent="-533400" algn="l">
              <a:spcBef>
                <a:spcPct val="20000"/>
              </a:spcBef>
              <a:buClr>
                <a:schemeClr val="hlink"/>
              </a:buClr>
              <a:buSzPct val="70000"/>
              <a:buFont typeface="Wingdings" pitchFamily="2" charset="2"/>
              <a:buNone/>
            </a:pPr>
            <a:r>
              <a:rPr lang="en-US" sz="2000">
                <a:solidFill>
                  <a:srgbClr val="CC3300"/>
                </a:solidFill>
                <a:effectLst>
                  <a:outerShdw blurRad="38100" dist="38100" dir="2700000" algn="tl">
                    <a:srgbClr val="000000"/>
                  </a:outerShdw>
                </a:effectLst>
              </a:rPr>
              <a:t>Where</a:t>
            </a:r>
            <a:r>
              <a:rPr lang="en-US" sz="2000">
                <a:effectLst>
                  <a:outerShdw blurRad="38100" dist="38100" dir="2700000" algn="tl">
                    <a:srgbClr val="000000"/>
                  </a:outerShdw>
                </a:effectLst>
              </a:rPr>
              <a:t> did they play tennis?</a:t>
            </a:r>
          </a:p>
          <a:p>
            <a:pPr marL="533400" indent="-533400" algn="r">
              <a:spcBef>
                <a:spcPct val="20000"/>
              </a:spcBef>
              <a:buClr>
                <a:schemeClr val="hlink"/>
              </a:buClr>
              <a:buSzPct val="70000"/>
              <a:buFont typeface="Wingdings" pitchFamily="2" charset="2"/>
              <a:buNone/>
            </a:pPr>
            <a:r>
              <a:rPr lang="ar-SA">
                <a:effectLst>
                  <a:outerShdw blurRad="38100" dist="38100" dir="2700000" algn="tl">
                    <a:srgbClr val="000000"/>
                  </a:outerShdw>
                </a:effectLst>
              </a:rPr>
              <a:t>* لاحظ أننا استخدمنا        لعدم وجود فعل مساعد و لأن الفعل في الماضي. و لاحظ أيضاً حذف       من الفعل لإعادته ألى أصله. و لاحظ أننا حذفنا             لأنها الجواب على السؤال.</a:t>
            </a:r>
          </a:p>
          <a:p>
            <a:pPr marL="533400" indent="-533400" algn="r">
              <a:spcBef>
                <a:spcPct val="20000"/>
              </a:spcBef>
              <a:buClr>
                <a:schemeClr val="hlink"/>
              </a:buClr>
              <a:buSzPct val="70000"/>
              <a:buFont typeface="Wingdings" pitchFamily="2" charset="2"/>
              <a:buNone/>
            </a:pPr>
            <a:endParaRPr lang="en-US">
              <a:effectLst>
                <a:outerShdw blurRad="38100" dist="38100" dir="2700000" algn="tl">
                  <a:srgbClr val="000000"/>
                </a:outerShdw>
              </a:effectLst>
            </a:endParaRPr>
          </a:p>
        </p:txBody>
      </p:sp>
      <p:sp>
        <p:nvSpPr>
          <p:cNvPr id="102407" name="Text Box 7"/>
          <p:cNvSpPr txBox="1">
            <a:spLocks noChangeArrowheads="1"/>
          </p:cNvSpPr>
          <p:nvPr/>
        </p:nvSpPr>
        <p:spPr bwMode="auto">
          <a:xfrm>
            <a:off x="5638800" y="3276600"/>
            <a:ext cx="1517650" cy="366713"/>
          </a:xfrm>
          <a:prstGeom prst="rect">
            <a:avLst/>
          </a:prstGeom>
          <a:noFill/>
          <a:ln w="9525">
            <a:noFill/>
            <a:miter lim="800000"/>
            <a:headEnd/>
            <a:tailEnd/>
          </a:ln>
          <a:effectLst/>
        </p:spPr>
        <p:txBody>
          <a:bodyPr wrap="none">
            <a:spAutoFit/>
          </a:bodyPr>
          <a:lstStyle/>
          <a:p>
            <a:pPr algn="l"/>
            <a:r>
              <a:rPr lang="en-US">
                <a:solidFill>
                  <a:srgbClr val="CC3300"/>
                </a:solidFill>
              </a:rPr>
              <a:t>they        are</a:t>
            </a:r>
          </a:p>
        </p:txBody>
      </p:sp>
      <p:sp>
        <p:nvSpPr>
          <p:cNvPr id="102408" name="Text Box 8"/>
          <p:cNvSpPr txBox="1">
            <a:spLocks noChangeArrowheads="1"/>
          </p:cNvSpPr>
          <p:nvPr/>
        </p:nvSpPr>
        <p:spPr bwMode="auto">
          <a:xfrm>
            <a:off x="1143000" y="3276600"/>
            <a:ext cx="693738" cy="366713"/>
          </a:xfrm>
          <a:prstGeom prst="rect">
            <a:avLst/>
          </a:prstGeom>
          <a:noFill/>
          <a:ln w="9525">
            <a:noFill/>
            <a:miter lim="800000"/>
            <a:headEnd/>
            <a:tailEnd/>
          </a:ln>
          <a:effectLst/>
        </p:spPr>
        <p:txBody>
          <a:bodyPr wrap="none">
            <a:spAutoFit/>
          </a:bodyPr>
          <a:lstStyle/>
          <a:p>
            <a:pPr algn="l"/>
            <a:r>
              <a:rPr lang="en-US">
                <a:solidFill>
                  <a:srgbClr val="CC3300"/>
                </a:solidFill>
              </a:rPr>
              <a:t>meat</a:t>
            </a:r>
          </a:p>
        </p:txBody>
      </p:sp>
      <p:sp>
        <p:nvSpPr>
          <p:cNvPr id="102409" name="Text Box 9"/>
          <p:cNvSpPr txBox="1">
            <a:spLocks noChangeArrowheads="1"/>
          </p:cNvSpPr>
          <p:nvPr/>
        </p:nvSpPr>
        <p:spPr bwMode="auto">
          <a:xfrm>
            <a:off x="6172200" y="4953000"/>
            <a:ext cx="490538" cy="366713"/>
          </a:xfrm>
          <a:prstGeom prst="rect">
            <a:avLst/>
          </a:prstGeom>
          <a:noFill/>
          <a:ln w="9525">
            <a:noFill/>
            <a:miter lim="800000"/>
            <a:headEnd/>
            <a:tailEnd/>
          </a:ln>
          <a:effectLst/>
        </p:spPr>
        <p:txBody>
          <a:bodyPr wrap="none">
            <a:spAutoFit/>
          </a:bodyPr>
          <a:lstStyle/>
          <a:p>
            <a:pPr algn="l"/>
            <a:r>
              <a:rPr lang="en-US">
                <a:solidFill>
                  <a:srgbClr val="CC3300"/>
                </a:solidFill>
              </a:rPr>
              <a:t>did</a:t>
            </a:r>
          </a:p>
        </p:txBody>
      </p:sp>
      <p:sp>
        <p:nvSpPr>
          <p:cNvPr id="102410" name="Text Box 10"/>
          <p:cNvSpPr txBox="1">
            <a:spLocks noChangeArrowheads="1"/>
          </p:cNvSpPr>
          <p:nvPr/>
        </p:nvSpPr>
        <p:spPr bwMode="auto">
          <a:xfrm>
            <a:off x="6705600" y="5181600"/>
            <a:ext cx="431800" cy="366713"/>
          </a:xfrm>
          <a:prstGeom prst="rect">
            <a:avLst/>
          </a:prstGeom>
          <a:noFill/>
          <a:ln w="9525">
            <a:noFill/>
            <a:miter lim="800000"/>
            <a:headEnd/>
            <a:tailEnd/>
          </a:ln>
          <a:effectLst/>
        </p:spPr>
        <p:txBody>
          <a:bodyPr wrap="none">
            <a:spAutoFit/>
          </a:bodyPr>
          <a:lstStyle/>
          <a:p>
            <a:pPr algn="l"/>
            <a:r>
              <a:rPr lang="en-US">
                <a:solidFill>
                  <a:srgbClr val="CC3300"/>
                </a:solidFill>
              </a:rPr>
              <a:t>ed</a:t>
            </a:r>
          </a:p>
        </p:txBody>
      </p:sp>
      <p:sp>
        <p:nvSpPr>
          <p:cNvPr id="102411" name="Text Box 11"/>
          <p:cNvSpPr txBox="1">
            <a:spLocks noChangeArrowheads="1"/>
          </p:cNvSpPr>
          <p:nvPr/>
        </p:nvSpPr>
        <p:spPr bwMode="auto">
          <a:xfrm>
            <a:off x="1447800" y="5181600"/>
            <a:ext cx="1085850" cy="366713"/>
          </a:xfrm>
          <a:prstGeom prst="rect">
            <a:avLst/>
          </a:prstGeom>
          <a:noFill/>
          <a:ln w="9525">
            <a:noFill/>
            <a:miter lim="800000"/>
            <a:headEnd/>
            <a:tailEnd/>
          </a:ln>
          <a:effectLst/>
        </p:spPr>
        <p:txBody>
          <a:bodyPr wrap="none">
            <a:spAutoFit/>
          </a:bodyPr>
          <a:lstStyle/>
          <a:p>
            <a:pPr algn="l"/>
            <a:r>
              <a:rPr lang="en-US">
                <a:solidFill>
                  <a:srgbClr val="CC3300"/>
                </a:solidFill>
              </a:rPr>
              <a:t>at school</a:t>
            </a:r>
          </a:p>
        </p:txBody>
      </p:sp>
      <p:grpSp>
        <p:nvGrpSpPr>
          <p:cNvPr id="102412" name="Group 12"/>
          <p:cNvGrpSpPr>
            <a:grpSpLocks/>
          </p:cNvGrpSpPr>
          <p:nvPr/>
        </p:nvGrpSpPr>
        <p:grpSpPr bwMode="auto">
          <a:xfrm>
            <a:off x="3657600" y="6248400"/>
            <a:ext cx="2514600" cy="381000"/>
            <a:chOff x="2304" y="3936"/>
            <a:chExt cx="1584" cy="240"/>
          </a:xfrm>
        </p:grpSpPr>
        <p:sp>
          <p:nvSpPr>
            <p:cNvPr id="102413" name="AutoShape 13">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02414" name="AutoShape 14">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02415" name="AutoShape 15">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02416" name="AutoShape 16">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7" name="Rectangle 3"/>
          <p:cNvSpPr>
            <a:spLocks noGrp="1" noChangeArrowheads="1"/>
          </p:cNvSpPr>
          <p:nvPr>
            <p:ph idx="1"/>
          </p:nvPr>
        </p:nvSpPr>
        <p:spPr>
          <a:xfrm>
            <a:off x="1066800" y="1981200"/>
            <a:ext cx="7543800" cy="4495800"/>
          </a:xfrm>
        </p:spPr>
        <p:txBody>
          <a:bodyPr/>
          <a:lstStyle/>
          <a:p>
            <a:pPr algn="r">
              <a:lnSpc>
                <a:spcPct val="80000"/>
              </a:lnSpc>
              <a:buFont typeface="Wingdings" pitchFamily="2" charset="2"/>
              <a:buNone/>
            </a:pPr>
            <a:r>
              <a:rPr lang="ar-SA" sz="2400"/>
              <a:t> </a:t>
            </a:r>
            <a:r>
              <a:rPr lang="ar-SA" sz="2400" u="sng"/>
              <a:t>ملاحظة:</a:t>
            </a:r>
            <a:endParaRPr lang="en-US" sz="2400" u="sng"/>
          </a:p>
          <a:p>
            <a:pPr algn="r">
              <a:lnSpc>
                <a:spcPct val="80000"/>
              </a:lnSpc>
              <a:buFont typeface="Wingdings" pitchFamily="2" charset="2"/>
              <a:buNone/>
            </a:pPr>
            <a:r>
              <a:rPr lang="ar-SA" sz="2400"/>
              <a:t>لاحظ تغيير بعض الضمائر لكي تتناسب مع المعنى مثل:</a:t>
            </a:r>
          </a:p>
          <a:p>
            <a:pPr algn="r">
              <a:lnSpc>
                <a:spcPct val="80000"/>
              </a:lnSpc>
              <a:buFont typeface="Wingdings" pitchFamily="2" charset="2"/>
              <a:buNone/>
            </a:pPr>
            <a:r>
              <a:rPr lang="en-US" sz="2400">
                <a:solidFill>
                  <a:srgbClr val="CC3300"/>
                </a:solidFill>
              </a:rPr>
              <a:t>I</a:t>
            </a:r>
            <a:r>
              <a:rPr lang="en-US" sz="2400"/>
              <a:t>  </a:t>
            </a:r>
            <a:r>
              <a:rPr lang="ar-SA" sz="2400">
                <a:effectLst/>
              </a:rPr>
              <a:t>تصبح</a:t>
            </a:r>
            <a:r>
              <a:rPr lang="en-US" sz="2400"/>
              <a:t>   </a:t>
            </a:r>
            <a:r>
              <a:rPr lang="en-US" sz="2400">
                <a:solidFill>
                  <a:srgbClr val="CC3300"/>
                </a:solidFill>
              </a:rPr>
              <a:t>you</a:t>
            </a:r>
            <a:r>
              <a:rPr lang="en-US" sz="2400"/>
              <a:t>	   </a:t>
            </a:r>
            <a:r>
              <a:rPr lang="ar-SA" sz="2400"/>
              <a:t>            </a:t>
            </a:r>
            <a:r>
              <a:rPr lang="en-US" sz="2400">
                <a:solidFill>
                  <a:srgbClr val="CC3300"/>
                </a:solidFill>
              </a:rPr>
              <a:t>you</a:t>
            </a:r>
            <a:r>
              <a:rPr lang="en-US" sz="2400"/>
              <a:t>  </a:t>
            </a:r>
            <a:r>
              <a:rPr lang="ar-SA" sz="2400">
                <a:effectLst/>
              </a:rPr>
              <a:t>تصبح</a:t>
            </a:r>
            <a:r>
              <a:rPr lang="en-US" sz="2400"/>
              <a:t>   </a:t>
            </a:r>
            <a:r>
              <a:rPr lang="en-US" sz="2400">
                <a:solidFill>
                  <a:srgbClr val="CC3300"/>
                </a:solidFill>
              </a:rPr>
              <a:t>I</a:t>
            </a:r>
            <a:r>
              <a:rPr lang="en-US" sz="2400"/>
              <a:t> </a:t>
            </a:r>
          </a:p>
          <a:p>
            <a:pPr algn="r">
              <a:lnSpc>
                <a:spcPct val="80000"/>
              </a:lnSpc>
              <a:buFont typeface="Wingdings" pitchFamily="2" charset="2"/>
              <a:buNone/>
            </a:pPr>
            <a:r>
              <a:rPr lang="en-US" sz="2400">
                <a:solidFill>
                  <a:srgbClr val="CC3300"/>
                </a:solidFill>
              </a:rPr>
              <a:t>your</a:t>
            </a:r>
            <a:r>
              <a:rPr lang="en-US" sz="2400"/>
              <a:t>  </a:t>
            </a:r>
            <a:r>
              <a:rPr lang="ar-SA" sz="2400">
                <a:effectLst/>
              </a:rPr>
              <a:t>تصبح</a:t>
            </a:r>
            <a:r>
              <a:rPr lang="en-US" sz="2400"/>
              <a:t> </a:t>
            </a:r>
            <a:r>
              <a:rPr lang="en-US" sz="2400">
                <a:solidFill>
                  <a:srgbClr val="CC3300"/>
                </a:solidFill>
              </a:rPr>
              <a:t>my</a:t>
            </a:r>
            <a:r>
              <a:rPr lang="en-US" sz="2400"/>
              <a:t>            </a:t>
            </a:r>
            <a:r>
              <a:rPr lang="en-US" sz="2400">
                <a:solidFill>
                  <a:srgbClr val="CC3300"/>
                </a:solidFill>
              </a:rPr>
              <a:t>you</a:t>
            </a:r>
            <a:r>
              <a:rPr lang="en-US" sz="2400"/>
              <a:t>  </a:t>
            </a:r>
            <a:r>
              <a:rPr lang="ar-SA" sz="2400">
                <a:effectLst/>
              </a:rPr>
              <a:t>تصبح</a:t>
            </a:r>
            <a:r>
              <a:rPr lang="en-US" sz="2400"/>
              <a:t>   </a:t>
            </a:r>
            <a:r>
              <a:rPr lang="en-US" sz="2400">
                <a:solidFill>
                  <a:srgbClr val="CC3300"/>
                </a:solidFill>
              </a:rPr>
              <a:t>we</a:t>
            </a:r>
            <a:endParaRPr lang="ar-SA" sz="2400">
              <a:solidFill>
                <a:srgbClr val="CC3300"/>
              </a:solidFill>
            </a:endParaRPr>
          </a:p>
          <a:p>
            <a:pPr algn="r">
              <a:lnSpc>
                <a:spcPct val="80000"/>
              </a:lnSpc>
              <a:buFont typeface="Wingdings" pitchFamily="2" charset="2"/>
              <a:buNone/>
            </a:pPr>
            <a:endParaRPr lang="ar-SA" sz="2400"/>
          </a:p>
          <a:p>
            <a:pPr algn="r">
              <a:lnSpc>
                <a:spcPct val="80000"/>
              </a:lnSpc>
              <a:buFont typeface="Wingdings" pitchFamily="2" charset="2"/>
              <a:buNone/>
            </a:pPr>
            <a:r>
              <a:rPr lang="ar-SA" sz="2400"/>
              <a:t>إذا كان السؤال عن الفاعل لا نستخدم فعلاًًًًً مساعداً من عندنا بل نضع أداة السؤال            إذا كان الفاعل عاقلاً و            إذا كان الفعل غير عاقلاً.</a:t>
            </a:r>
          </a:p>
          <a:p>
            <a:pPr algn="r">
              <a:lnSpc>
                <a:spcPct val="80000"/>
              </a:lnSpc>
              <a:buFont typeface="Wingdings" pitchFamily="2" charset="2"/>
              <a:buNone/>
            </a:pPr>
            <a:endParaRPr lang="en-US" sz="2400"/>
          </a:p>
          <a:p>
            <a:pPr algn="r">
              <a:lnSpc>
                <a:spcPct val="80000"/>
              </a:lnSpc>
              <a:buFont typeface="Wingdings" pitchFamily="2" charset="2"/>
              <a:buNone/>
            </a:pPr>
            <a:r>
              <a:rPr lang="ar-SA" sz="2400"/>
              <a:t>أمثلة:</a:t>
            </a:r>
          </a:p>
          <a:p>
            <a:pPr>
              <a:lnSpc>
                <a:spcPct val="80000"/>
              </a:lnSpc>
              <a:buFont typeface="Wingdings" pitchFamily="2" charset="2"/>
              <a:buNone/>
            </a:pPr>
            <a:r>
              <a:rPr lang="en-US" sz="2000">
                <a:solidFill>
                  <a:srgbClr val="CC3300"/>
                </a:solidFill>
              </a:rPr>
              <a:t>Ahmed</a:t>
            </a:r>
            <a:r>
              <a:rPr lang="en-US" sz="2000"/>
              <a:t> broke the window. 	</a:t>
            </a:r>
            <a:r>
              <a:rPr lang="en-US" sz="2000">
                <a:solidFill>
                  <a:srgbClr val="CC3300"/>
                </a:solidFill>
              </a:rPr>
              <a:t>Who</a:t>
            </a:r>
            <a:r>
              <a:rPr lang="en-US" sz="2000"/>
              <a:t> broke the window?</a:t>
            </a:r>
          </a:p>
          <a:p>
            <a:pPr>
              <a:lnSpc>
                <a:spcPct val="80000"/>
              </a:lnSpc>
              <a:buFont typeface="Wingdings" pitchFamily="2" charset="2"/>
              <a:buNone/>
            </a:pPr>
            <a:r>
              <a:rPr lang="en-US" sz="2000">
                <a:solidFill>
                  <a:srgbClr val="CC3300"/>
                </a:solidFill>
              </a:rPr>
              <a:t>The book</a:t>
            </a:r>
            <a:r>
              <a:rPr lang="en-US" sz="2000"/>
              <a:t> describes accidents.	</a:t>
            </a:r>
            <a:r>
              <a:rPr lang="en-US" sz="2000">
                <a:solidFill>
                  <a:srgbClr val="CC3300"/>
                </a:solidFill>
              </a:rPr>
              <a:t>What</a:t>
            </a:r>
            <a:r>
              <a:rPr lang="en-US" sz="2000"/>
              <a:t> describes accidents?		        </a:t>
            </a:r>
          </a:p>
        </p:txBody>
      </p:sp>
      <p:sp>
        <p:nvSpPr>
          <p:cNvPr id="98306" name="Rectangle 2"/>
          <p:cNvSpPr>
            <a:spLocks noGrp="1" noChangeArrowheads="1"/>
          </p:cNvSpPr>
          <p:nvPr>
            <p:ph type="title"/>
          </p:nvPr>
        </p:nvSpPr>
        <p:spPr/>
        <p:txBody>
          <a:bodyPr/>
          <a:lstStyle/>
          <a:p>
            <a:pPr algn="ctr"/>
            <a:r>
              <a:rPr lang="en-US" sz="3200">
                <a:solidFill>
                  <a:srgbClr val="FFFF00"/>
                </a:solidFill>
              </a:rPr>
              <a:t>Steps for Making a Question </a:t>
            </a:r>
            <a:r>
              <a:rPr lang="ar-SA">
                <a:solidFill>
                  <a:srgbClr val="FFFF00"/>
                </a:solidFill>
              </a:rPr>
              <a:t/>
            </a:r>
            <a:br>
              <a:rPr lang="ar-SA">
                <a:solidFill>
                  <a:srgbClr val="FFFF00"/>
                </a:solidFill>
              </a:rPr>
            </a:br>
            <a:r>
              <a:rPr lang="ar-SA">
                <a:solidFill>
                  <a:srgbClr val="FFFF00"/>
                </a:solidFill>
              </a:rPr>
              <a:t> </a:t>
            </a:r>
            <a:r>
              <a:rPr lang="ar-SA" sz="4000">
                <a:solidFill>
                  <a:srgbClr val="FFFF00"/>
                </a:solidFill>
              </a:rPr>
              <a:t>خطوات </a:t>
            </a:r>
            <a:r>
              <a:rPr lang="ar-SA" sz="3600">
                <a:solidFill>
                  <a:srgbClr val="FFFF00"/>
                </a:solidFill>
              </a:rPr>
              <a:t>تكوين السؤال</a:t>
            </a:r>
            <a:endParaRPr lang="en-US" sz="3600">
              <a:solidFill>
                <a:srgbClr val="FFFF00"/>
              </a:solidFill>
            </a:endParaRPr>
          </a:p>
        </p:txBody>
      </p:sp>
      <p:sp>
        <p:nvSpPr>
          <p:cNvPr id="98311" name="Text Box 7"/>
          <p:cNvSpPr txBox="1">
            <a:spLocks noChangeArrowheads="1"/>
          </p:cNvSpPr>
          <p:nvPr/>
        </p:nvSpPr>
        <p:spPr bwMode="auto">
          <a:xfrm>
            <a:off x="7315200" y="3352800"/>
            <a:ext cx="914400" cy="366713"/>
          </a:xfrm>
          <a:prstGeom prst="rect">
            <a:avLst/>
          </a:prstGeom>
          <a:noFill/>
          <a:ln w="9525">
            <a:noFill/>
            <a:miter lim="800000"/>
            <a:headEnd/>
            <a:tailEnd/>
          </a:ln>
          <a:effectLst/>
        </p:spPr>
        <p:txBody>
          <a:bodyPr>
            <a:spAutoFit/>
          </a:bodyPr>
          <a:lstStyle/>
          <a:p>
            <a:pPr algn="l">
              <a:spcBef>
                <a:spcPct val="50000"/>
              </a:spcBef>
            </a:pPr>
            <a:endParaRPr lang="ar-SA"/>
          </a:p>
        </p:txBody>
      </p:sp>
      <p:sp>
        <p:nvSpPr>
          <p:cNvPr id="98312" name="Text Box 8"/>
          <p:cNvSpPr txBox="1">
            <a:spLocks noChangeArrowheads="1"/>
          </p:cNvSpPr>
          <p:nvPr/>
        </p:nvSpPr>
        <p:spPr bwMode="auto">
          <a:xfrm>
            <a:off x="7315200" y="3429000"/>
            <a:ext cx="1066800" cy="366713"/>
          </a:xfrm>
          <a:prstGeom prst="rect">
            <a:avLst/>
          </a:prstGeom>
          <a:noFill/>
          <a:ln w="9525">
            <a:noFill/>
            <a:miter lim="800000"/>
            <a:headEnd/>
            <a:tailEnd/>
          </a:ln>
          <a:effectLst/>
        </p:spPr>
        <p:txBody>
          <a:bodyPr>
            <a:spAutoFit/>
          </a:bodyPr>
          <a:lstStyle/>
          <a:p>
            <a:pPr algn="l">
              <a:spcBef>
                <a:spcPct val="50000"/>
              </a:spcBef>
            </a:pPr>
            <a:endParaRPr lang="ar-SA"/>
          </a:p>
        </p:txBody>
      </p:sp>
      <p:sp>
        <p:nvSpPr>
          <p:cNvPr id="98313" name="Text Box 9"/>
          <p:cNvSpPr txBox="1">
            <a:spLocks noChangeArrowheads="1"/>
          </p:cNvSpPr>
          <p:nvPr/>
        </p:nvSpPr>
        <p:spPr bwMode="auto">
          <a:xfrm>
            <a:off x="4572000" y="4038600"/>
            <a:ext cx="838200" cy="457200"/>
          </a:xfrm>
          <a:prstGeom prst="rect">
            <a:avLst/>
          </a:prstGeom>
          <a:noFill/>
          <a:ln w="9525">
            <a:noFill/>
            <a:miter lim="800000"/>
            <a:headEnd/>
            <a:tailEnd/>
          </a:ln>
          <a:effectLst/>
        </p:spPr>
        <p:txBody>
          <a:bodyPr>
            <a:spAutoFit/>
          </a:bodyPr>
          <a:lstStyle/>
          <a:p>
            <a:pPr algn="l">
              <a:spcBef>
                <a:spcPct val="50000"/>
              </a:spcBef>
            </a:pPr>
            <a:r>
              <a:rPr lang="en-US" sz="2400">
                <a:solidFill>
                  <a:srgbClr val="CC3300"/>
                </a:solidFill>
              </a:rPr>
              <a:t>who</a:t>
            </a:r>
          </a:p>
        </p:txBody>
      </p:sp>
      <p:sp>
        <p:nvSpPr>
          <p:cNvPr id="98314" name="Text Box 10"/>
          <p:cNvSpPr txBox="1">
            <a:spLocks noChangeArrowheads="1"/>
          </p:cNvSpPr>
          <p:nvPr/>
        </p:nvSpPr>
        <p:spPr bwMode="auto">
          <a:xfrm>
            <a:off x="7620000" y="4343400"/>
            <a:ext cx="990600" cy="457200"/>
          </a:xfrm>
          <a:prstGeom prst="rect">
            <a:avLst/>
          </a:prstGeom>
          <a:noFill/>
          <a:ln w="9525">
            <a:noFill/>
            <a:miter lim="800000"/>
            <a:headEnd/>
            <a:tailEnd/>
          </a:ln>
          <a:effectLst/>
        </p:spPr>
        <p:txBody>
          <a:bodyPr>
            <a:spAutoFit/>
          </a:bodyPr>
          <a:lstStyle/>
          <a:p>
            <a:pPr algn="l">
              <a:spcBef>
                <a:spcPct val="50000"/>
              </a:spcBef>
            </a:pPr>
            <a:r>
              <a:rPr lang="en-US" sz="2400">
                <a:solidFill>
                  <a:srgbClr val="CC3300"/>
                </a:solidFill>
              </a:rPr>
              <a:t>what</a:t>
            </a:r>
          </a:p>
        </p:txBody>
      </p:sp>
      <p:sp>
        <p:nvSpPr>
          <p:cNvPr id="98316" name="AutoShape 12">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98318" name="AutoShape 14">
            <a:hlinkClick r:id="" action="ppaction://hlinkshowjump?jump=previousslide" highlightClick="1"/>
          </p:cNvPr>
          <p:cNvSpPr>
            <a:spLocks noChangeArrowheads="1"/>
          </p:cNvSpPr>
          <p:nvPr/>
        </p:nvSpPr>
        <p:spPr bwMode="auto">
          <a:xfrm>
            <a:off x="3657600" y="6248400"/>
            <a:ext cx="457200" cy="38100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sp>
        <p:nvSpPr>
          <p:cNvPr id="98319" name="AutoShape 15">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pPr algn="ctr"/>
            <a:r>
              <a:rPr lang="ar-SA" sz="3200">
                <a:solidFill>
                  <a:srgbClr val="FFFF00"/>
                </a:solidFill>
              </a:rPr>
              <a:t>استعمالات </a:t>
            </a:r>
            <a:r>
              <a:rPr lang="en-US" sz="3200">
                <a:solidFill>
                  <a:srgbClr val="FFFF00"/>
                </a:solidFill>
              </a:rPr>
              <a:t/>
            </a:r>
            <a:br>
              <a:rPr lang="en-US" sz="3200">
                <a:solidFill>
                  <a:srgbClr val="FFFF00"/>
                </a:solidFill>
              </a:rPr>
            </a:br>
            <a:r>
              <a:rPr lang="en-US" sz="3200">
                <a:solidFill>
                  <a:srgbClr val="FFFF00"/>
                </a:solidFill>
              </a:rPr>
              <a:t>How </a:t>
            </a:r>
            <a:endParaRPr lang="en-US" sz="4000">
              <a:solidFill>
                <a:srgbClr val="FFFF00"/>
              </a:solidFill>
            </a:endParaRPr>
          </a:p>
        </p:txBody>
      </p:sp>
      <p:sp>
        <p:nvSpPr>
          <p:cNvPr id="111619" name="Rectangle 3"/>
          <p:cNvSpPr>
            <a:spLocks noGrp="1" noChangeArrowheads="1"/>
          </p:cNvSpPr>
          <p:nvPr>
            <p:ph type="body" sz="half" idx="1"/>
          </p:nvPr>
        </p:nvSpPr>
        <p:spPr/>
        <p:txBody>
          <a:bodyPr/>
          <a:lstStyle/>
          <a:p>
            <a:pPr algn="r">
              <a:buFont typeface="Wingdings" pitchFamily="2" charset="2"/>
              <a:buNone/>
            </a:pPr>
            <a:r>
              <a:rPr lang="ar-SA" sz="2800"/>
              <a:t> </a:t>
            </a:r>
            <a:endParaRPr lang="en-US" sz="2400"/>
          </a:p>
        </p:txBody>
      </p:sp>
      <p:graphicFrame>
        <p:nvGraphicFramePr>
          <p:cNvPr id="111653" name="Group 37"/>
          <p:cNvGraphicFramePr>
            <a:graphicFrameLocks noGrp="1"/>
          </p:cNvGraphicFramePr>
          <p:nvPr>
            <p:ph sz="half" idx="2"/>
          </p:nvPr>
        </p:nvGraphicFramePr>
        <p:xfrm>
          <a:off x="1143000" y="1981200"/>
          <a:ext cx="7467600" cy="4114800"/>
        </p:xfrm>
        <a:graphic>
          <a:graphicData uri="http://schemas.openxmlformats.org/drawingml/2006/table">
            <a:tbl>
              <a:tblPr/>
              <a:tblGrid>
                <a:gridCol w="4724400"/>
                <a:gridCol w="1511300"/>
                <a:gridCol w="1231900"/>
              </a:tblGrid>
              <a:tr h="10287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 was </a:t>
                      </a:r>
                      <a:r>
                        <a:rPr kumimoji="0" lang="en-US" sz="18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very pleased</a:t>
                      </a: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to meet his friend.</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How</a:t>
                      </a: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was he to meet his friend?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للسؤال عن الحالة أو الكيفية</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How</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Thirty boys</a:t>
                      </a: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are in this class.</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How many boys</a:t>
                      </a: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are in this class?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للسؤال عن العدد</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How many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am </a:t>
                      </a:r>
                      <a:r>
                        <a:rPr kumimoji="0" lang="en-US" sz="18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twenty years old.</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How old</a:t>
                      </a: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are you?</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للسؤال عن العمر</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How old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 paid </a:t>
                      </a:r>
                      <a:r>
                        <a:rPr kumimoji="0" lang="en-US" sz="18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five pounds</a:t>
                      </a: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for this coat.</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How much</a:t>
                      </a: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did you pay for this coat?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للسؤال عن الكمية</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How much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1655" name="AutoShape 39">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11656" name="AutoShape 40">
            <a:hlinkClick r:id="" action="ppaction://hlinkshowjump?jump=nextslide" highlightClick="1"/>
          </p:cNvPr>
          <p:cNvSpPr>
            <a:spLocks noChangeArrowheads="1"/>
          </p:cNvSpPr>
          <p:nvPr/>
        </p:nvSpPr>
        <p:spPr bwMode="auto">
          <a:xfrm>
            <a:off x="5715000" y="6248400"/>
            <a:ext cx="457200" cy="38100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11658" name="AutoShape 42">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pPr algn="ctr"/>
            <a:r>
              <a:rPr lang="ar-SA" sz="3200">
                <a:solidFill>
                  <a:srgbClr val="FFFF00"/>
                </a:solidFill>
              </a:rPr>
              <a:t>استعمالات </a:t>
            </a:r>
            <a:r>
              <a:rPr lang="en-US" sz="3200">
                <a:solidFill>
                  <a:srgbClr val="FFFF00"/>
                </a:solidFill>
              </a:rPr>
              <a:t/>
            </a:r>
            <a:br>
              <a:rPr lang="en-US" sz="3200">
                <a:solidFill>
                  <a:srgbClr val="FFFF00"/>
                </a:solidFill>
              </a:rPr>
            </a:br>
            <a:r>
              <a:rPr lang="en-US" sz="3200">
                <a:solidFill>
                  <a:srgbClr val="FFFF00"/>
                </a:solidFill>
              </a:rPr>
              <a:t>How </a:t>
            </a:r>
            <a:endParaRPr lang="en-US" sz="4000">
              <a:solidFill>
                <a:srgbClr val="FFFF00"/>
              </a:solidFill>
            </a:endParaRPr>
          </a:p>
        </p:txBody>
      </p:sp>
      <p:sp>
        <p:nvSpPr>
          <p:cNvPr id="113667" name="Rectangle 3"/>
          <p:cNvSpPr>
            <a:spLocks noGrp="1" noChangeArrowheads="1"/>
          </p:cNvSpPr>
          <p:nvPr>
            <p:ph type="body" sz="half" idx="1"/>
          </p:nvPr>
        </p:nvSpPr>
        <p:spPr/>
        <p:txBody>
          <a:bodyPr/>
          <a:lstStyle/>
          <a:p>
            <a:pPr algn="r">
              <a:buFont typeface="Wingdings" pitchFamily="2" charset="2"/>
              <a:buNone/>
            </a:pPr>
            <a:r>
              <a:rPr lang="ar-SA" sz="2800"/>
              <a:t> </a:t>
            </a:r>
            <a:endParaRPr lang="en-US" sz="2400"/>
          </a:p>
        </p:txBody>
      </p:sp>
      <p:graphicFrame>
        <p:nvGraphicFramePr>
          <p:cNvPr id="113668" name="Group 4"/>
          <p:cNvGraphicFramePr>
            <a:graphicFrameLocks noGrp="1"/>
          </p:cNvGraphicFramePr>
          <p:nvPr>
            <p:ph sz="half" idx="2"/>
          </p:nvPr>
        </p:nvGraphicFramePr>
        <p:xfrm>
          <a:off x="1143000" y="1981200"/>
          <a:ext cx="7467600" cy="4114800"/>
        </p:xfrm>
        <a:graphic>
          <a:graphicData uri="http://schemas.openxmlformats.org/drawingml/2006/table">
            <a:tbl>
              <a:tblPr/>
              <a:tblGrid>
                <a:gridCol w="4724400"/>
                <a:gridCol w="1511300"/>
                <a:gridCol w="1231900"/>
              </a:tblGrid>
              <a:tr h="10287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It is </a:t>
                      </a:r>
                      <a:r>
                        <a:rPr kumimoji="0" lang="en-US" sz="18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450 KM</a:t>
                      </a: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from Dammam to Riyadh.</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How far</a:t>
                      </a: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is it from Dammam to Riyadh?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للسؤال عن المسافات</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How far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This rope is</a:t>
                      </a:r>
                      <a:r>
                        <a:rPr kumimoji="0" lang="en-US" sz="18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 two meters long.</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How long</a:t>
                      </a: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is this rope?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للسؤال عن الأطوال</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How long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This fence is </a:t>
                      </a:r>
                      <a:r>
                        <a:rPr kumimoji="0" lang="en-US" sz="18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four meters high.</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How high</a:t>
                      </a: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is this fence?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للسؤال عن الإرتفاعات</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How 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Sami is </a:t>
                      </a:r>
                      <a:r>
                        <a:rPr kumimoji="0" lang="en-US" sz="18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meter and a half tall.</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How tall</a:t>
                      </a: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is Sami?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للسؤال عن أطوال الأشخاص</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How tall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3691" name="AutoShape 27">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13693" name="AutoShape 29">
            <a:hlinkClick r:id="" action="ppaction://hlinkshowjump?jump=previousslide" highlightClick="1"/>
          </p:cNvPr>
          <p:cNvSpPr>
            <a:spLocks noChangeArrowheads="1"/>
          </p:cNvSpPr>
          <p:nvPr/>
        </p:nvSpPr>
        <p:spPr bwMode="auto">
          <a:xfrm>
            <a:off x="3657600" y="6248400"/>
            <a:ext cx="457200" cy="38100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sp>
        <p:nvSpPr>
          <p:cNvPr id="113694" name="AutoShape 30">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p:txBody>
          <a:bodyPr/>
          <a:lstStyle/>
          <a:p>
            <a:pPr algn="ctr"/>
            <a:r>
              <a:rPr lang="en-US" sz="3600">
                <a:solidFill>
                  <a:srgbClr val="FFFF00"/>
                </a:solidFill>
              </a:rPr>
              <a:t>some/</a:t>
            </a:r>
            <a:r>
              <a:rPr lang="ar-SA" sz="3600">
                <a:solidFill>
                  <a:srgbClr val="FFFF00"/>
                </a:solidFill>
              </a:rPr>
              <a:t>بعض</a:t>
            </a:r>
            <a:r>
              <a:rPr lang="en-US" sz="3600">
                <a:solidFill>
                  <a:srgbClr val="FFFF00"/>
                </a:solidFill>
              </a:rPr>
              <a:t> </a:t>
            </a:r>
            <a:r>
              <a:rPr lang="ar-SA" sz="3600">
                <a:solidFill>
                  <a:srgbClr val="FFFF00"/>
                </a:solidFill>
              </a:rPr>
              <a:t/>
            </a:r>
            <a:br>
              <a:rPr lang="ar-SA" sz="3600">
                <a:solidFill>
                  <a:srgbClr val="FFFF00"/>
                </a:solidFill>
              </a:rPr>
            </a:br>
            <a:r>
              <a:rPr lang="ar-SA" sz="3600">
                <a:solidFill>
                  <a:srgbClr val="FFFF00"/>
                </a:solidFill>
              </a:rPr>
              <a:t> </a:t>
            </a:r>
            <a:r>
              <a:rPr lang="en-US" sz="3600">
                <a:solidFill>
                  <a:srgbClr val="FFFF00"/>
                </a:solidFill>
              </a:rPr>
              <a:t>any/</a:t>
            </a:r>
            <a:r>
              <a:rPr lang="ar-SA" sz="3600">
                <a:solidFill>
                  <a:srgbClr val="FFFF00"/>
                </a:solidFill>
              </a:rPr>
              <a:t>أي</a:t>
            </a:r>
            <a:r>
              <a:rPr lang="en-US" sz="3200">
                <a:solidFill>
                  <a:srgbClr val="FFFF00"/>
                </a:solidFill>
              </a:rPr>
              <a:t> </a:t>
            </a:r>
          </a:p>
        </p:txBody>
      </p:sp>
      <p:sp>
        <p:nvSpPr>
          <p:cNvPr id="135171" name="Rectangle 3"/>
          <p:cNvSpPr>
            <a:spLocks noChangeArrowheads="1"/>
          </p:cNvSpPr>
          <p:nvPr/>
        </p:nvSpPr>
        <p:spPr bwMode="auto">
          <a:xfrm>
            <a:off x="838200" y="1905000"/>
            <a:ext cx="7696200" cy="4495800"/>
          </a:xfrm>
          <a:prstGeom prst="rect">
            <a:avLst/>
          </a:prstGeom>
          <a:noFill/>
          <a:ln w="9525">
            <a:noFill/>
            <a:miter lim="800000"/>
            <a:headEnd/>
            <a:tailEnd/>
          </a:ln>
          <a:effectLst/>
        </p:spPr>
        <p:txBody>
          <a:bodyPr/>
          <a:lstStyle/>
          <a:p>
            <a:pPr marL="533400" indent="-533400" algn="r">
              <a:spcBef>
                <a:spcPct val="20000"/>
              </a:spcBef>
              <a:buClr>
                <a:schemeClr val="hlink"/>
              </a:buClr>
              <a:buSzPct val="70000"/>
              <a:buFont typeface="Wingdings" pitchFamily="2" charset="2"/>
              <a:buNone/>
            </a:pPr>
            <a:r>
              <a:rPr lang="ar-SA">
                <a:effectLst>
                  <a:outerShdw blurRad="38100" dist="38100" dir="2700000" algn="tl">
                    <a:srgbClr val="000000"/>
                  </a:outerShdw>
                </a:effectLst>
              </a:rPr>
              <a:t>تستخدم             و أخواتها في الجمل الخبرية و ليست المنفية أو السؤال.</a:t>
            </a:r>
            <a:endParaRPr lang="en-US">
              <a:effectLst>
                <a:outerShdw blurRad="38100" dist="38100" dir="2700000" algn="tl">
                  <a:srgbClr val="000000"/>
                </a:outerShdw>
              </a:effectLst>
            </a:endParaRPr>
          </a:p>
          <a:p>
            <a:pPr marL="533400" indent="-533400" algn="r">
              <a:spcBef>
                <a:spcPct val="20000"/>
              </a:spcBef>
              <a:buClr>
                <a:schemeClr val="hlink"/>
              </a:buClr>
              <a:buSzPct val="70000"/>
              <a:buFont typeface="Wingdings" pitchFamily="2" charset="2"/>
              <a:buNone/>
            </a:pPr>
            <a:endParaRPr lang="en-US" sz="2400">
              <a:effectLst>
                <a:outerShdw blurRad="38100" dist="38100" dir="2700000" algn="tl">
                  <a:srgbClr val="000000"/>
                </a:outerShdw>
              </a:effectLst>
            </a:endParaRPr>
          </a:p>
          <a:p>
            <a:pPr marL="533400" indent="-533400" algn="r">
              <a:spcBef>
                <a:spcPct val="20000"/>
              </a:spcBef>
              <a:buClr>
                <a:schemeClr val="hlink"/>
              </a:buClr>
              <a:buSzPct val="70000"/>
              <a:buFont typeface="Wingdings" pitchFamily="2" charset="2"/>
              <a:buNone/>
            </a:pPr>
            <a:endParaRPr lang="en-US" sz="2400">
              <a:effectLst>
                <a:outerShdw blurRad="38100" dist="38100" dir="2700000" algn="tl">
                  <a:srgbClr val="000000"/>
                </a:outerShdw>
              </a:effectLst>
            </a:endParaRPr>
          </a:p>
          <a:p>
            <a:pPr marL="533400" indent="-533400" algn="r">
              <a:spcBef>
                <a:spcPct val="20000"/>
              </a:spcBef>
              <a:buClr>
                <a:schemeClr val="hlink"/>
              </a:buClr>
              <a:buSzPct val="70000"/>
              <a:buFont typeface="Wingdings" pitchFamily="2" charset="2"/>
              <a:buNone/>
            </a:pPr>
            <a:endParaRPr lang="ar-SA">
              <a:effectLst>
                <a:outerShdw blurRad="38100" dist="38100" dir="2700000" algn="tl">
                  <a:srgbClr val="000000"/>
                </a:outerShdw>
              </a:effectLst>
            </a:endParaRPr>
          </a:p>
          <a:p>
            <a:pPr marL="533400" indent="-533400" algn="r">
              <a:spcBef>
                <a:spcPct val="20000"/>
              </a:spcBef>
              <a:buClr>
                <a:schemeClr val="hlink"/>
              </a:buClr>
              <a:buSzPct val="70000"/>
              <a:buFont typeface="Wingdings" pitchFamily="2" charset="2"/>
              <a:buNone/>
            </a:pPr>
            <a:r>
              <a:rPr lang="ar-SA">
                <a:effectLst>
                  <a:outerShdw blurRad="38100" dist="38100" dir="2700000" algn="tl">
                    <a:srgbClr val="000000"/>
                  </a:outerShdw>
                </a:effectLst>
              </a:rPr>
              <a:t>وتستخدم           و أخواتها مع السؤال و النفي.</a:t>
            </a:r>
          </a:p>
          <a:p>
            <a:pPr marL="533400" indent="-533400" algn="r">
              <a:spcBef>
                <a:spcPct val="20000"/>
              </a:spcBef>
              <a:buClr>
                <a:schemeClr val="hlink"/>
              </a:buClr>
              <a:buSzPct val="70000"/>
              <a:buFont typeface="Wingdings" pitchFamily="2" charset="2"/>
              <a:buNone/>
            </a:pPr>
            <a:r>
              <a:rPr lang="ar-SA" sz="2000" u="sng">
                <a:effectLst>
                  <a:outerShdw blurRad="38100" dist="38100" dir="2700000" algn="tl">
                    <a:srgbClr val="000000"/>
                  </a:outerShdw>
                </a:effectLst>
              </a:rPr>
              <a:t>مع السؤال</a:t>
            </a:r>
            <a:r>
              <a:rPr lang="ar-SA" sz="2000">
                <a:effectLst>
                  <a:outerShdw blurRad="38100" dist="38100" dir="2700000" algn="tl">
                    <a:srgbClr val="000000"/>
                  </a:outerShdw>
                </a:effectLst>
              </a:rPr>
              <a:t>:</a:t>
            </a:r>
          </a:p>
          <a:p>
            <a:pPr marL="533400" indent="-533400" algn="r">
              <a:spcBef>
                <a:spcPct val="20000"/>
              </a:spcBef>
              <a:buClr>
                <a:schemeClr val="hlink"/>
              </a:buClr>
              <a:buSzPct val="70000"/>
              <a:buFont typeface="Wingdings" pitchFamily="2" charset="2"/>
              <a:buNone/>
            </a:pPr>
            <a:endParaRPr lang="ar-SA" sz="2000">
              <a:effectLst>
                <a:outerShdw blurRad="38100" dist="38100" dir="2700000" algn="tl">
                  <a:srgbClr val="000000"/>
                </a:outerShdw>
              </a:effectLst>
            </a:endParaRPr>
          </a:p>
          <a:p>
            <a:pPr marL="533400" indent="-533400" algn="r">
              <a:spcBef>
                <a:spcPct val="20000"/>
              </a:spcBef>
              <a:buClr>
                <a:schemeClr val="hlink"/>
              </a:buClr>
              <a:buSzPct val="70000"/>
              <a:buFont typeface="Wingdings" pitchFamily="2" charset="2"/>
              <a:buNone/>
            </a:pPr>
            <a:endParaRPr lang="ar-SA" sz="2000">
              <a:effectLst>
                <a:outerShdw blurRad="38100" dist="38100" dir="2700000" algn="tl">
                  <a:srgbClr val="000000"/>
                </a:outerShdw>
              </a:effectLst>
            </a:endParaRPr>
          </a:p>
          <a:p>
            <a:pPr marL="533400" indent="-533400" algn="r">
              <a:spcBef>
                <a:spcPct val="20000"/>
              </a:spcBef>
              <a:buClr>
                <a:schemeClr val="hlink"/>
              </a:buClr>
              <a:buSzPct val="70000"/>
              <a:buFont typeface="Wingdings" pitchFamily="2" charset="2"/>
              <a:buNone/>
            </a:pPr>
            <a:endParaRPr lang="ar-SA" sz="800" u="sng">
              <a:effectLst>
                <a:outerShdw blurRad="38100" dist="38100" dir="2700000" algn="tl">
                  <a:srgbClr val="000000"/>
                </a:outerShdw>
              </a:effectLst>
            </a:endParaRPr>
          </a:p>
          <a:p>
            <a:pPr marL="533400" indent="-533400" algn="r">
              <a:spcBef>
                <a:spcPct val="20000"/>
              </a:spcBef>
              <a:buClr>
                <a:schemeClr val="hlink"/>
              </a:buClr>
              <a:buSzPct val="70000"/>
              <a:buFont typeface="Wingdings" pitchFamily="2" charset="2"/>
              <a:buNone/>
            </a:pPr>
            <a:r>
              <a:rPr lang="ar-SA" sz="2000" u="sng">
                <a:effectLst>
                  <a:outerShdw blurRad="38100" dist="38100" dir="2700000" algn="tl">
                    <a:srgbClr val="000000"/>
                  </a:outerShdw>
                </a:effectLst>
              </a:rPr>
              <a:t>مع النفي</a:t>
            </a:r>
            <a:r>
              <a:rPr lang="ar-SA" sz="2000">
                <a:effectLst>
                  <a:outerShdw blurRad="38100" dist="38100" dir="2700000" algn="tl">
                    <a:srgbClr val="000000"/>
                  </a:outerShdw>
                </a:effectLst>
              </a:rPr>
              <a:t>:</a:t>
            </a:r>
          </a:p>
          <a:p>
            <a:pPr marL="533400" indent="-533400" algn="r">
              <a:spcBef>
                <a:spcPct val="20000"/>
              </a:spcBef>
              <a:buClr>
                <a:schemeClr val="hlink"/>
              </a:buClr>
              <a:buSzPct val="70000"/>
              <a:buFont typeface="Wingdings" pitchFamily="2" charset="2"/>
              <a:buNone/>
            </a:pPr>
            <a:endParaRPr lang="en-US" sz="2000">
              <a:effectLst>
                <a:outerShdw blurRad="38100" dist="38100" dir="2700000" algn="tl">
                  <a:srgbClr val="000000"/>
                </a:outerShdw>
              </a:effectLst>
            </a:endParaRPr>
          </a:p>
        </p:txBody>
      </p:sp>
      <p:sp>
        <p:nvSpPr>
          <p:cNvPr id="135172" name="Text Box 4"/>
          <p:cNvSpPr txBox="1">
            <a:spLocks noChangeArrowheads="1"/>
          </p:cNvSpPr>
          <p:nvPr/>
        </p:nvSpPr>
        <p:spPr bwMode="auto">
          <a:xfrm>
            <a:off x="6705600" y="1828800"/>
            <a:ext cx="901700" cy="457200"/>
          </a:xfrm>
          <a:prstGeom prst="rect">
            <a:avLst/>
          </a:prstGeom>
          <a:noFill/>
          <a:ln w="9525">
            <a:noFill/>
            <a:miter lim="800000"/>
            <a:headEnd/>
            <a:tailEnd/>
          </a:ln>
          <a:effectLst/>
        </p:spPr>
        <p:txBody>
          <a:bodyPr wrap="none">
            <a:spAutoFit/>
          </a:bodyPr>
          <a:lstStyle/>
          <a:p>
            <a:pPr algn="l"/>
            <a:r>
              <a:rPr lang="en-US" sz="2400">
                <a:solidFill>
                  <a:srgbClr val="CC3300"/>
                </a:solidFill>
              </a:rPr>
              <a:t>some</a:t>
            </a:r>
          </a:p>
        </p:txBody>
      </p:sp>
      <p:sp>
        <p:nvSpPr>
          <p:cNvPr id="135178" name="AutoShape 10">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35181" name="Text Box 13"/>
          <p:cNvSpPr txBox="1">
            <a:spLocks noChangeArrowheads="1"/>
          </p:cNvSpPr>
          <p:nvPr/>
        </p:nvSpPr>
        <p:spPr bwMode="auto">
          <a:xfrm>
            <a:off x="1752600" y="2438400"/>
            <a:ext cx="6781800" cy="650875"/>
          </a:xfrm>
          <a:prstGeom prst="rect">
            <a:avLst/>
          </a:prstGeom>
          <a:noFill/>
          <a:ln w="9525">
            <a:solidFill>
              <a:schemeClr val="tx1"/>
            </a:solidFill>
            <a:miter lim="800000"/>
            <a:headEnd/>
            <a:tailEnd/>
          </a:ln>
          <a:effectLst/>
        </p:spPr>
        <p:txBody>
          <a:bodyPr>
            <a:spAutoFit/>
          </a:bodyPr>
          <a:lstStyle/>
          <a:p>
            <a:pPr algn="l"/>
            <a:r>
              <a:rPr lang="en-US"/>
              <a:t>1) We had </a:t>
            </a:r>
            <a:r>
              <a:rPr lang="en-US">
                <a:solidFill>
                  <a:srgbClr val="CC3300"/>
                </a:solidFill>
              </a:rPr>
              <a:t>some</a:t>
            </a:r>
            <a:r>
              <a:rPr lang="en-US"/>
              <a:t> books.                  2)  </a:t>
            </a:r>
            <a:r>
              <a:rPr lang="en-US">
                <a:solidFill>
                  <a:srgbClr val="CC3300"/>
                </a:solidFill>
              </a:rPr>
              <a:t>Somebody</a:t>
            </a:r>
            <a:r>
              <a:rPr lang="en-US"/>
              <a:t> was there.</a:t>
            </a:r>
          </a:p>
          <a:p>
            <a:r>
              <a:rPr lang="en-US"/>
              <a:t>3) He is </a:t>
            </a:r>
            <a:r>
              <a:rPr lang="en-US">
                <a:solidFill>
                  <a:srgbClr val="CC3300"/>
                </a:solidFill>
              </a:rPr>
              <a:t>somewhere</a:t>
            </a:r>
            <a:r>
              <a:rPr lang="en-US"/>
              <a:t>. </a:t>
            </a:r>
          </a:p>
        </p:txBody>
      </p:sp>
      <p:sp>
        <p:nvSpPr>
          <p:cNvPr id="135183" name="Text Box 15"/>
          <p:cNvSpPr txBox="1">
            <a:spLocks noChangeArrowheads="1"/>
          </p:cNvSpPr>
          <p:nvPr/>
        </p:nvSpPr>
        <p:spPr bwMode="auto">
          <a:xfrm>
            <a:off x="6781800" y="3352800"/>
            <a:ext cx="666750" cy="457200"/>
          </a:xfrm>
          <a:prstGeom prst="rect">
            <a:avLst/>
          </a:prstGeom>
          <a:noFill/>
          <a:ln w="9525">
            <a:noFill/>
            <a:miter lim="800000"/>
            <a:headEnd/>
            <a:tailEnd/>
          </a:ln>
          <a:effectLst/>
        </p:spPr>
        <p:txBody>
          <a:bodyPr wrap="none">
            <a:spAutoFit/>
          </a:bodyPr>
          <a:lstStyle/>
          <a:p>
            <a:pPr algn="l"/>
            <a:r>
              <a:rPr lang="en-US" sz="2400">
                <a:solidFill>
                  <a:srgbClr val="CC3300"/>
                </a:solidFill>
              </a:rPr>
              <a:t>any</a:t>
            </a:r>
          </a:p>
        </p:txBody>
      </p:sp>
      <p:sp>
        <p:nvSpPr>
          <p:cNvPr id="135184" name="Text Box 16"/>
          <p:cNvSpPr txBox="1">
            <a:spLocks noChangeArrowheads="1"/>
          </p:cNvSpPr>
          <p:nvPr/>
        </p:nvSpPr>
        <p:spPr bwMode="auto">
          <a:xfrm>
            <a:off x="1752600" y="4191000"/>
            <a:ext cx="6781800" cy="650875"/>
          </a:xfrm>
          <a:prstGeom prst="rect">
            <a:avLst/>
          </a:prstGeom>
          <a:noFill/>
          <a:ln w="9525">
            <a:solidFill>
              <a:schemeClr val="tx1"/>
            </a:solidFill>
            <a:miter lim="800000"/>
            <a:headEnd/>
            <a:tailEnd/>
          </a:ln>
          <a:effectLst/>
        </p:spPr>
        <p:txBody>
          <a:bodyPr>
            <a:spAutoFit/>
          </a:bodyPr>
          <a:lstStyle/>
          <a:p>
            <a:pPr algn="l"/>
            <a:r>
              <a:rPr lang="en-US"/>
              <a:t>1) Do you have </a:t>
            </a:r>
            <a:r>
              <a:rPr lang="en-US">
                <a:solidFill>
                  <a:srgbClr val="CC3300"/>
                </a:solidFill>
              </a:rPr>
              <a:t>any</a:t>
            </a:r>
            <a:r>
              <a:rPr lang="en-US"/>
              <a:t> books?             2)  Is </a:t>
            </a:r>
            <a:r>
              <a:rPr lang="en-US">
                <a:solidFill>
                  <a:srgbClr val="CC3300"/>
                </a:solidFill>
              </a:rPr>
              <a:t>anybody</a:t>
            </a:r>
            <a:r>
              <a:rPr lang="en-US"/>
              <a:t> at home?</a:t>
            </a:r>
          </a:p>
          <a:p>
            <a:r>
              <a:rPr lang="en-US"/>
              <a:t>3) Is he </a:t>
            </a:r>
            <a:r>
              <a:rPr lang="en-US">
                <a:solidFill>
                  <a:srgbClr val="CC3300"/>
                </a:solidFill>
              </a:rPr>
              <a:t>anywhere</a:t>
            </a:r>
            <a:r>
              <a:rPr lang="en-US"/>
              <a:t>? </a:t>
            </a:r>
          </a:p>
        </p:txBody>
      </p:sp>
      <p:sp>
        <p:nvSpPr>
          <p:cNvPr id="135185" name="Text Box 17"/>
          <p:cNvSpPr txBox="1">
            <a:spLocks noChangeArrowheads="1"/>
          </p:cNvSpPr>
          <p:nvPr/>
        </p:nvSpPr>
        <p:spPr bwMode="auto">
          <a:xfrm>
            <a:off x="1676400" y="5410200"/>
            <a:ext cx="6781800" cy="650875"/>
          </a:xfrm>
          <a:prstGeom prst="rect">
            <a:avLst/>
          </a:prstGeom>
          <a:noFill/>
          <a:ln w="9525">
            <a:solidFill>
              <a:schemeClr val="tx1"/>
            </a:solidFill>
            <a:miter lim="800000"/>
            <a:headEnd/>
            <a:tailEnd/>
          </a:ln>
          <a:effectLst/>
        </p:spPr>
        <p:txBody>
          <a:bodyPr>
            <a:spAutoFit/>
          </a:bodyPr>
          <a:lstStyle/>
          <a:p>
            <a:pPr algn="l"/>
            <a:r>
              <a:rPr lang="en-US"/>
              <a:t>1) We do not have </a:t>
            </a:r>
            <a:r>
              <a:rPr lang="en-US">
                <a:solidFill>
                  <a:srgbClr val="CC3300"/>
                </a:solidFill>
              </a:rPr>
              <a:t>any</a:t>
            </a:r>
            <a:r>
              <a:rPr lang="en-US"/>
              <a:t> books.         2)  I did not see </a:t>
            </a:r>
            <a:r>
              <a:rPr lang="en-US">
                <a:solidFill>
                  <a:srgbClr val="CC3300"/>
                </a:solidFill>
              </a:rPr>
              <a:t>anybody</a:t>
            </a:r>
            <a:r>
              <a:rPr lang="en-US"/>
              <a:t>.</a:t>
            </a:r>
          </a:p>
          <a:p>
            <a:r>
              <a:rPr lang="en-US"/>
              <a:t>3) He is not </a:t>
            </a:r>
            <a:r>
              <a:rPr lang="en-US">
                <a:solidFill>
                  <a:srgbClr val="CC3300"/>
                </a:solidFill>
              </a:rPr>
              <a:t>anywhere</a:t>
            </a:r>
            <a:r>
              <a:rPr lang="en-US"/>
              <a:t>. </a:t>
            </a:r>
          </a:p>
        </p:txBody>
      </p:sp>
      <p:sp>
        <p:nvSpPr>
          <p:cNvPr id="135186" name="AutoShape 1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5" name="Rectangle 3"/>
          <p:cNvSpPr>
            <a:spLocks noGrp="1" noChangeArrowheads="1"/>
          </p:cNvSpPr>
          <p:nvPr>
            <p:ph idx="1"/>
          </p:nvPr>
        </p:nvSpPr>
        <p:spPr/>
        <p:txBody>
          <a:bodyPr/>
          <a:lstStyle/>
          <a:p>
            <a:pPr algn="r">
              <a:lnSpc>
                <a:spcPct val="80000"/>
              </a:lnSpc>
              <a:buFont typeface="Wingdings" pitchFamily="2" charset="2"/>
              <a:buNone/>
            </a:pPr>
            <a:r>
              <a:rPr lang="ar-SA" sz="2400"/>
              <a:t>لتحويل الجملة الخبرية إلى نفي نضع كلمة          بعد الفعل المساعد:  </a:t>
            </a:r>
            <a:endParaRPr lang="en-US" sz="2400"/>
          </a:p>
          <a:p>
            <a:pPr algn="r">
              <a:lnSpc>
                <a:spcPct val="80000"/>
              </a:lnSpc>
              <a:buFont typeface="Wingdings" pitchFamily="2" charset="2"/>
              <a:buNone/>
            </a:pPr>
            <a:r>
              <a:rPr lang="ar-SA" sz="2400"/>
              <a:t> </a:t>
            </a:r>
            <a:endParaRPr lang="en-US" sz="2400"/>
          </a:p>
          <a:p>
            <a:pPr algn="ctr">
              <a:lnSpc>
                <a:spcPct val="80000"/>
              </a:lnSpc>
              <a:buFont typeface="Wingdings" pitchFamily="2" charset="2"/>
              <a:buNone/>
            </a:pPr>
            <a:r>
              <a:rPr lang="ar-SA" sz="2400">
                <a:solidFill>
                  <a:srgbClr val="FFFF00"/>
                </a:solidFill>
              </a:rPr>
              <a:t>الأفعال المساعدة هي: </a:t>
            </a:r>
            <a:r>
              <a:rPr lang="en-US" sz="2400">
                <a:solidFill>
                  <a:srgbClr val="FFFF00"/>
                </a:solidFill>
              </a:rPr>
              <a:t>Helping Verbs</a:t>
            </a:r>
            <a:endParaRPr lang="ar-SA" sz="2400">
              <a:solidFill>
                <a:srgbClr val="FFFF00"/>
              </a:solidFill>
            </a:endParaRPr>
          </a:p>
          <a:p>
            <a:pPr algn="ctr">
              <a:lnSpc>
                <a:spcPct val="80000"/>
              </a:lnSpc>
              <a:buFont typeface="Wingdings" pitchFamily="2" charset="2"/>
              <a:buNone/>
            </a:pPr>
            <a:r>
              <a:rPr lang="en-US" sz="2400"/>
              <a:t>am – is – are – was – were – have – has – had – will – would – shall – should – can – could – may – might – must – ought to</a:t>
            </a:r>
          </a:p>
          <a:p>
            <a:pPr algn="r">
              <a:lnSpc>
                <a:spcPct val="80000"/>
              </a:lnSpc>
              <a:buFont typeface="Wingdings" pitchFamily="2" charset="2"/>
              <a:buNone/>
            </a:pPr>
            <a:r>
              <a:rPr lang="en-US" sz="2400"/>
              <a:t> </a:t>
            </a:r>
          </a:p>
          <a:p>
            <a:pPr algn="r">
              <a:lnSpc>
                <a:spcPct val="80000"/>
              </a:lnSpc>
              <a:buFont typeface="Wingdings" pitchFamily="2" charset="2"/>
              <a:buNone/>
            </a:pPr>
            <a:r>
              <a:rPr lang="ar-SA" sz="2400"/>
              <a:t>أمثلـــــــــة:</a:t>
            </a:r>
            <a:endParaRPr lang="en-US" sz="2400"/>
          </a:p>
          <a:p>
            <a:pPr>
              <a:lnSpc>
                <a:spcPct val="80000"/>
              </a:lnSpc>
            </a:pPr>
            <a:r>
              <a:rPr lang="en-US" sz="2400"/>
              <a:t>They </a:t>
            </a:r>
            <a:r>
              <a:rPr lang="en-US" sz="2400">
                <a:solidFill>
                  <a:srgbClr val="CC3300"/>
                </a:solidFill>
              </a:rPr>
              <a:t>are</a:t>
            </a:r>
            <a:r>
              <a:rPr lang="en-US" sz="2400"/>
              <a:t> happy.   	They </a:t>
            </a:r>
            <a:r>
              <a:rPr lang="en-US" sz="2400">
                <a:solidFill>
                  <a:srgbClr val="CC3300"/>
                </a:solidFill>
              </a:rPr>
              <a:t>are not</a:t>
            </a:r>
            <a:r>
              <a:rPr lang="en-US" sz="2400"/>
              <a:t> happy?</a:t>
            </a:r>
          </a:p>
          <a:p>
            <a:pPr>
              <a:lnSpc>
                <a:spcPct val="80000"/>
              </a:lnSpc>
            </a:pPr>
            <a:r>
              <a:rPr lang="en-US" sz="2400"/>
              <a:t>He </a:t>
            </a:r>
            <a:r>
              <a:rPr lang="en-US" sz="2400">
                <a:solidFill>
                  <a:srgbClr val="CC3300"/>
                </a:solidFill>
              </a:rPr>
              <a:t>can</a:t>
            </a:r>
            <a:r>
              <a:rPr lang="en-US" sz="2400"/>
              <a:t> help us?		He </a:t>
            </a:r>
            <a:r>
              <a:rPr lang="en-US" sz="2400">
                <a:solidFill>
                  <a:srgbClr val="CC3300"/>
                </a:solidFill>
              </a:rPr>
              <a:t>can not</a:t>
            </a:r>
            <a:r>
              <a:rPr lang="en-US" sz="2400"/>
              <a:t> help us?</a:t>
            </a:r>
          </a:p>
        </p:txBody>
      </p:sp>
      <p:sp>
        <p:nvSpPr>
          <p:cNvPr id="136194" name="Rectangle 2"/>
          <p:cNvSpPr>
            <a:spLocks noGrp="1" noChangeArrowheads="1"/>
          </p:cNvSpPr>
          <p:nvPr>
            <p:ph type="title"/>
          </p:nvPr>
        </p:nvSpPr>
        <p:spPr/>
        <p:txBody>
          <a:bodyPr/>
          <a:lstStyle/>
          <a:p>
            <a:pPr algn="ctr"/>
            <a:r>
              <a:rPr lang="en-US" sz="3600">
                <a:solidFill>
                  <a:srgbClr val="FFFF00"/>
                </a:solidFill>
              </a:rPr>
              <a:t>Making Negative </a:t>
            </a:r>
            <a:r>
              <a:rPr lang="ar-SA" sz="3600">
                <a:solidFill>
                  <a:srgbClr val="FFFF00"/>
                </a:solidFill>
              </a:rPr>
              <a:t/>
            </a:r>
            <a:br>
              <a:rPr lang="ar-SA" sz="3600">
                <a:solidFill>
                  <a:srgbClr val="FFFF00"/>
                </a:solidFill>
              </a:rPr>
            </a:br>
            <a:r>
              <a:rPr lang="ar-SA" sz="3600">
                <a:solidFill>
                  <a:srgbClr val="FFFF00"/>
                </a:solidFill>
              </a:rPr>
              <a:t> تكوين النفي</a:t>
            </a:r>
            <a:endParaRPr lang="en-US" sz="3600">
              <a:solidFill>
                <a:srgbClr val="FFFF00"/>
              </a:solidFill>
            </a:endParaRPr>
          </a:p>
        </p:txBody>
      </p:sp>
      <p:sp>
        <p:nvSpPr>
          <p:cNvPr id="136197" name="AutoShape 5">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36198" name="AutoShape 6">
            <a:hlinkClick r:id="" action="ppaction://hlinkshowjump?jump=nextslide" highlightClick="1"/>
          </p:cNvPr>
          <p:cNvSpPr>
            <a:spLocks noChangeArrowheads="1"/>
          </p:cNvSpPr>
          <p:nvPr/>
        </p:nvSpPr>
        <p:spPr bwMode="auto">
          <a:xfrm>
            <a:off x="5715000" y="6248400"/>
            <a:ext cx="457200" cy="38100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36200" name="Text Box 8"/>
          <p:cNvSpPr txBox="1">
            <a:spLocks noChangeArrowheads="1"/>
          </p:cNvSpPr>
          <p:nvPr/>
        </p:nvSpPr>
        <p:spPr bwMode="auto">
          <a:xfrm>
            <a:off x="2438400" y="1905000"/>
            <a:ext cx="695325" cy="519113"/>
          </a:xfrm>
          <a:prstGeom prst="rect">
            <a:avLst/>
          </a:prstGeom>
          <a:noFill/>
          <a:ln w="9525" algn="ctr">
            <a:noFill/>
            <a:miter lim="800000"/>
            <a:headEnd/>
            <a:tailEnd/>
          </a:ln>
          <a:effectLst>
            <a:outerShdw dist="107763" dir="2700000" algn="ctr" rotWithShape="0">
              <a:srgbClr val="000000">
                <a:alpha val="50000"/>
              </a:srgbClr>
            </a:outerShdw>
          </a:effectLst>
        </p:spPr>
        <p:txBody>
          <a:bodyPr wrap="none">
            <a:spAutoFit/>
          </a:bodyPr>
          <a:lstStyle/>
          <a:p>
            <a:r>
              <a:rPr lang="en-US" sz="2800">
                <a:solidFill>
                  <a:srgbClr val="CC3300"/>
                </a:solidFill>
              </a:rPr>
              <a:t>not</a:t>
            </a:r>
          </a:p>
        </p:txBody>
      </p:sp>
      <p:sp>
        <p:nvSpPr>
          <p:cNvPr id="136201" name="AutoShape 9">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a:xfrm>
            <a:off x="1143000" y="1828800"/>
            <a:ext cx="7543800" cy="822325"/>
          </a:xfrm>
        </p:spPr>
        <p:txBody>
          <a:bodyPr/>
          <a:lstStyle/>
          <a:p>
            <a:pPr algn="ctr"/>
            <a:r>
              <a:rPr lang="en-US" sz="2400">
                <a:solidFill>
                  <a:srgbClr val="FFFF00"/>
                </a:solidFill>
              </a:rPr>
              <a:t>Long forms &amp; Short forms of Verb to be</a:t>
            </a:r>
            <a:r>
              <a:rPr lang="en-US" sz="4000">
                <a:solidFill>
                  <a:srgbClr val="FFFF00"/>
                </a:solidFill>
              </a:rPr>
              <a:t> </a:t>
            </a:r>
            <a:r>
              <a:rPr lang="en-US" sz="2400">
                <a:solidFill>
                  <a:srgbClr val="FFFF00"/>
                </a:solidFill>
              </a:rPr>
              <a:t/>
            </a:r>
            <a:br>
              <a:rPr lang="en-US" sz="2400">
                <a:solidFill>
                  <a:srgbClr val="FFFF00"/>
                </a:solidFill>
              </a:rPr>
            </a:br>
            <a:endParaRPr lang="en-US" sz="2400">
              <a:solidFill>
                <a:srgbClr val="FFFF00"/>
              </a:solidFill>
            </a:endParaRPr>
          </a:p>
        </p:txBody>
      </p:sp>
      <p:sp>
        <p:nvSpPr>
          <p:cNvPr id="137325" name="Rectangle 109"/>
          <p:cNvSpPr>
            <a:spLocks noGrp="1" noChangeArrowheads="1"/>
          </p:cNvSpPr>
          <p:nvPr>
            <p:ph type="body" sz="half" idx="1"/>
          </p:nvPr>
        </p:nvSpPr>
        <p:spPr>
          <a:xfrm>
            <a:off x="1066800" y="2286000"/>
            <a:ext cx="3657600" cy="457200"/>
          </a:xfrm>
          <a:noFill/>
          <a:ln/>
        </p:spPr>
        <p:txBody>
          <a:bodyPr/>
          <a:lstStyle/>
          <a:p>
            <a:pPr algn="ctr">
              <a:buFont typeface="Wingdings" pitchFamily="2" charset="2"/>
              <a:buNone/>
            </a:pPr>
            <a:r>
              <a:rPr lang="en-US" sz="2400">
                <a:solidFill>
                  <a:srgbClr val="CC3300"/>
                </a:solidFill>
              </a:rPr>
              <a:t>(Affirmative) </a:t>
            </a:r>
            <a:r>
              <a:rPr lang="ar-SA" sz="2400">
                <a:solidFill>
                  <a:srgbClr val="CC3300"/>
                </a:solidFill>
              </a:rPr>
              <a:t>في</a:t>
            </a:r>
            <a:r>
              <a:rPr lang="ar-SA" sz="2000">
                <a:solidFill>
                  <a:srgbClr val="CC3300"/>
                </a:solidFill>
              </a:rPr>
              <a:t> </a:t>
            </a:r>
            <a:r>
              <a:rPr lang="ar-SA" sz="2400">
                <a:solidFill>
                  <a:srgbClr val="CC3300"/>
                </a:solidFill>
              </a:rPr>
              <a:t>الإثبات</a:t>
            </a:r>
            <a:endParaRPr lang="en-US" sz="2400">
              <a:solidFill>
                <a:srgbClr val="CC3300"/>
              </a:solidFill>
            </a:endParaRPr>
          </a:p>
        </p:txBody>
      </p:sp>
      <p:graphicFrame>
        <p:nvGraphicFramePr>
          <p:cNvPr id="137335" name="Group 119"/>
          <p:cNvGraphicFramePr>
            <a:graphicFrameLocks noGrp="1"/>
          </p:cNvGraphicFramePr>
          <p:nvPr>
            <p:ph sz="quarter" idx="2"/>
          </p:nvPr>
        </p:nvGraphicFramePr>
        <p:xfrm>
          <a:off x="4953000" y="2819400"/>
          <a:ext cx="3695700" cy="3222625"/>
        </p:xfrm>
        <a:graphic>
          <a:graphicData uri="http://schemas.openxmlformats.org/drawingml/2006/table">
            <a:tbl>
              <a:tblPr/>
              <a:tblGrid>
                <a:gridCol w="1847850"/>
                <a:gridCol w="1847850"/>
              </a:tblGrid>
              <a:tr h="4524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Long Forms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Short Forms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21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am not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I’m not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7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 is not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He’s not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21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She is not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She’s not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21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It is not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It’s not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21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 are not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You’re not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7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We are not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We’re not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21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They are not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They’re not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37333" name="Group 117"/>
          <p:cNvGraphicFramePr>
            <a:graphicFrameLocks noGrp="1"/>
          </p:cNvGraphicFramePr>
          <p:nvPr>
            <p:ph sz="quarter" idx="3"/>
          </p:nvPr>
        </p:nvGraphicFramePr>
        <p:xfrm>
          <a:off x="990600" y="2819400"/>
          <a:ext cx="3695700" cy="3222625"/>
        </p:xfrm>
        <a:graphic>
          <a:graphicData uri="http://schemas.openxmlformats.org/drawingml/2006/table">
            <a:tbl>
              <a:tblPr/>
              <a:tblGrid>
                <a:gridCol w="1847850"/>
                <a:gridCol w="1847850"/>
              </a:tblGrid>
              <a:tr h="2476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Long Forms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Short Forms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76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am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76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 is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76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She is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She’s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76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It is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It’s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76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 are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You’re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76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We are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We’re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76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They are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They’re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137220" name="Group 4"/>
          <p:cNvGrpSpPr>
            <a:grpSpLocks/>
          </p:cNvGrpSpPr>
          <p:nvPr/>
        </p:nvGrpSpPr>
        <p:grpSpPr bwMode="auto">
          <a:xfrm>
            <a:off x="3657600" y="6248400"/>
            <a:ext cx="2514600" cy="381000"/>
            <a:chOff x="2304" y="3936"/>
            <a:chExt cx="1584" cy="240"/>
          </a:xfrm>
        </p:grpSpPr>
        <p:sp>
          <p:nvSpPr>
            <p:cNvPr id="137221"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37222"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37223"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37326" name="Rectangle 110"/>
          <p:cNvSpPr>
            <a:spLocks noChangeArrowheads="1"/>
          </p:cNvSpPr>
          <p:nvPr/>
        </p:nvSpPr>
        <p:spPr bwMode="auto">
          <a:xfrm>
            <a:off x="5029200" y="2286000"/>
            <a:ext cx="3657600" cy="457200"/>
          </a:xfrm>
          <a:prstGeom prst="rect">
            <a:avLst/>
          </a:prstGeom>
          <a:noFill/>
          <a:ln w="9525">
            <a:noFill/>
            <a:miter lim="800000"/>
            <a:headEnd/>
            <a:tailEnd/>
          </a:ln>
          <a:effectLst/>
        </p:spPr>
        <p:txBody>
          <a:bodyPr/>
          <a:lstStyle/>
          <a:p>
            <a:pPr marL="342900" indent="-342900">
              <a:spcBef>
                <a:spcPct val="20000"/>
              </a:spcBef>
              <a:buClr>
                <a:schemeClr val="hlink"/>
              </a:buClr>
              <a:buSzPct val="70000"/>
              <a:buFont typeface="Wingdings" pitchFamily="2" charset="2"/>
              <a:buNone/>
            </a:pPr>
            <a:r>
              <a:rPr lang="en-US" sz="2400">
                <a:solidFill>
                  <a:srgbClr val="CC3300"/>
                </a:solidFill>
                <a:effectLst>
                  <a:outerShdw blurRad="38100" dist="38100" dir="2700000" algn="tl">
                    <a:srgbClr val="000000"/>
                  </a:outerShdw>
                </a:effectLst>
              </a:rPr>
              <a:t>(Negative) </a:t>
            </a:r>
            <a:r>
              <a:rPr lang="ar-SA" sz="2400">
                <a:solidFill>
                  <a:srgbClr val="CC3300"/>
                </a:solidFill>
                <a:effectLst>
                  <a:outerShdw blurRad="38100" dist="38100" dir="2700000" algn="tl">
                    <a:srgbClr val="000000"/>
                  </a:outerShdw>
                </a:effectLst>
              </a:rPr>
              <a:t>في النفي</a:t>
            </a:r>
            <a:endParaRPr lang="en-US" sz="2400">
              <a:solidFill>
                <a:srgbClr val="CC3300"/>
              </a:solidFill>
              <a:effectLst>
                <a:outerShdw blurRad="38100" dist="38100" dir="2700000" algn="tl">
                  <a:srgbClr val="000000"/>
                </a:outerShdw>
              </a:effectLst>
            </a:endParaRPr>
          </a:p>
        </p:txBody>
      </p:sp>
      <p:sp>
        <p:nvSpPr>
          <p:cNvPr id="137332" name="AutoShape 116">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37336" name="Rectangle 120"/>
          <p:cNvSpPr>
            <a:spLocks noChangeArrowheads="1"/>
          </p:cNvSpPr>
          <p:nvPr/>
        </p:nvSpPr>
        <p:spPr bwMode="auto">
          <a:xfrm>
            <a:off x="1066800" y="304800"/>
            <a:ext cx="7543800" cy="1431925"/>
          </a:xfrm>
          <a:prstGeom prst="rect">
            <a:avLst/>
          </a:prstGeom>
          <a:noFill/>
          <a:ln w="9525">
            <a:noFill/>
            <a:miter lim="800000"/>
            <a:headEnd/>
            <a:tailEnd/>
          </a:ln>
          <a:effectLst/>
        </p:spPr>
        <p:txBody>
          <a:bodyPr anchor="ctr"/>
          <a:lstStyle/>
          <a:p>
            <a:r>
              <a:rPr lang="en-US" sz="3600" b="1">
                <a:solidFill>
                  <a:srgbClr val="FFFF00"/>
                </a:solidFill>
                <a:effectLst>
                  <a:outerShdw blurRad="38100" dist="38100" dir="2700000" algn="tl">
                    <a:srgbClr val="000000"/>
                  </a:outerShdw>
                </a:effectLst>
              </a:rPr>
              <a:t>Making Negative </a:t>
            </a:r>
            <a:r>
              <a:rPr lang="ar-SA" sz="3600" b="1">
                <a:solidFill>
                  <a:srgbClr val="FFFF00"/>
                </a:solidFill>
                <a:effectLst>
                  <a:outerShdw blurRad="38100" dist="38100" dir="2700000" algn="tl">
                    <a:srgbClr val="000000"/>
                  </a:outerShdw>
                </a:effectLst>
              </a:rPr>
              <a:t/>
            </a:r>
            <a:br>
              <a:rPr lang="ar-SA" sz="3600" b="1">
                <a:solidFill>
                  <a:srgbClr val="FFFF00"/>
                </a:solidFill>
                <a:effectLst>
                  <a:outerShdw blurRad="38100" dist="38100" dir="2700000" algn="tl">
                    <a:srgbClr val="000000"/>
                  </a:outerShdw>
                </a:effectLst>
              </a:rPr>
            </a:br>
            <a:r>
              <a:rPr lang="ar-SA" sz="3600" b="1">
                <a:solidFill>
                  <a:srgbClr val="FFFF00"/>
                </a:solidFill>
                <a:effectLst>
                  <a:outerShdw blurRad="38100" dist="38100" dir="2700000" algn="tl">
                    <a:srgbClr val="000000"/>
                  </a:outerShdw>
                </a:effectLst>
              </a:rPr>
              <a:t> تكوين النفي</a:t>
            </a:r>
            <a:endParaRPr lang="en-US" sz="3600" b="1">
              <a:solidFill>
                <a:srgbClr val="FFFF00"/>
              </a:solidFill>
              <a:effectLst>
                <a:outerShdw blurRad="38100" dist="38100" dir="2700000" algn="tl">
                  <a:srgbClr val="000000"/>
                </a:outerShdw>
              </a:effectLst>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p:txBody>
          <a:bodyPr/>
          <a:lstStyle/>
          <a:p>
            <a:pPr algn="ctr"/>
            <a:r>
              <a:rPr lang="en-US" sz="3600">
                <a:solidFill>
                  <a:srgbClr val="FFFF00"/>
                </a:solidFill>
              </a:rPr>
              <a:t>Making Negative </a:t>
            </a:r>
            <a:r>
              <a:rPr lang="ar-SA" sz="3600">
                <a:solidFill>
                  <a:srgbClr val="FFFF00"/>
                </a:solidFill>
              </a:rPr>
              <a:t/>
            </a:r>
            <a:br>
              <a:rPr lang="ar-SA" sz="3600">
                <a:solidFill>
                  <a:srgbClr val="FFFF00"/>
                </a:solidFill>
              </a:rPr>
            </a:br>
            <a:r>
              <a:rPr lang="ar-SA" sz="3600">
                <a:solidFill>
                  <a:srgbClr val="FFFF00"/>
                </a:solidFill>
              </a:rPr>
              <a:t> تكوين</a:t>
            </a:r>
            <a:r>
              <a:rPr lang="ar-SA" sz="4000">
                <a:solidFill>
                  <a:srgbClr val="FFFF00"/>
                </a:solidFill>
              </a:rPr>
              <a:t> النفي</a:t>
            </a:r>
            <a:endParaRPr lang="en-US" sz="4000">
              <a:solidFill>
                <a:srgbClr val="FFFF00"/>
              </a:solidFill>
            </a:endParaRPr>
          </a:p>
        </p:txBody>
      </p:sp>
      <p:sp>
        <p:nvSpPr>
          <p:cNvPr id="141315" name="Rectangle 3"/>
          <p:cNvSpPr>
            <a:spLocks noGrp="1" noChangeArrowheads="1"/>
          </p:cNvSpPr>
          <p:nvPr>
            <p:ph type="body" sz="half" idx="1"/>
          </p:nvPr>
        </p:nvSpPr>
        <p:spPr>
          <a:xfrm>
            <a:off x="1295400" y="1981200"/>
            <a:ext cx="7391400" cy="1066800"/>
          </a:xfrm>
        </p:spPr>
        <p:txBody>
          <a:bodyPr/>
          <a:lstStyle/>
          <a:p>
            <a:pPr algn="r">
              <a:lnSpc>
                <a:spcPct val="80000"/>
              </a:lnSpc>
              <a:buFont typeface="Wingdings" pitchFamily="2" charset="2"/>
              <a:buNone/>
            </a:pPr>
            <a:r>
              <a:rPr lang="ar-SA" sz="2000"/>
              <a:t>إذا لم يكن في الجملة فعل مساعد فنأتي بفعل مساعد من عندنا. </a:t>
            </a:r>
          </a:p>
          <a:p>
            <a:pPr algn="r">
              <a:lnSpc>
                <a:spcPct val="80000"/>
              </a:lnSpc>
              <a:buFont typeface="Wingdings" pitchFamily="2" charset="2"/>
              <a:buNone/>
            </a:pPr>
            <a:r>
              <a:rPr lang="ar-SA" sz="2000"/>
              <a:t>وهذه الأفعال المساعدة هي:                          ثم نضع              بعده مع ملاحظة إعادة الفعل إلى أصله أي التصريف الأول.</a:t>
            </a:r>
            <a:r>
              <a:rPr lang="en-US" sz="2000"/>
              <a:t>         </a:t>
            </a:r>
          </a:p>
          <a:p>
            <a:pPr algn="r">
              <a:lnSpc>
                <a:spcPct val="80000"/>
              </a:lnSpc>
              <a:buFont typeface="Wingdings" pitchFamily="2" charset="2"/>
              <a:buNone/>
            </a:pPr>
            <a:r>
              <a:rPr lang="ar-SA" sz="2000"/>
              <a:t>  </a:t>
            </a:r>
            <a:endParaRPr lang="ar-SA" sz="1400"/>
          </a:p>
          <a:p>
            <a:pPr algn="r">
              <a:lnSpc>
                <a:spcPct val="80000"/>
              </a:lnSpc>
              <a:buFont typeface="Wingdings" pitchFamily="2" charset="2"/>
              <a:buNone/>
            </a:pPr>
            <a:r>
              <a:rPr lang="ar-SA" sz="1200">
                <a:solidFill>
                  <a:srgbClr val="CC3300"/>
                </a:solidFill>
              </a:rPr>
              <a:t>ملاحظة</a:t>
            </a:r>
            <a:r>
              <a:rPr lang="ar-SA" sz="1200"/>
              <a:t>: إذا كانت إحدى الكلمات الآتية في الجملة فننفي الجملة بنفي الكلمة كما في الجدول التالي:</a:t>
            </a:r>
            <a:r>
              <a:rPr lang="ar-SA" sz="1400"/>
              <a:t> </a:t>
            </a:r>
            <a:endParaRPr lang="en-US" sz="1400"/>
          </a:p>
        </p:txBody>
      </p:sp>
      <p:graphicFrame>
        <p:nvGraphicFramePr>
          <p:cNvPr id="141359" name="Group 47"/>
          <p:cNvGraphicFramePr>
            <a:graphicFrameLocks noGrp="1"/>
          </p:cNvGraphicFramePr>
          <p:nvPr>
            <p:ph sz="half" idx="2"/>
          </p:nvPr>
        </p:nvGraphicFramePr>
        <p:xfrm>
          <a:off x="1524000" y="3429000"/>
          <a:ext cx="7086600" cy="2711450"/>
        </p:xfrm>
        <a:graphic>
          <a:graphicData uri="http://schemas.openxmlformats.org/drawingml/2006/table">
            <a:tbl>
              <a:tblPr/>
              <a:tblGrid>
                <a:gridCol w="3543300"/>
                <a:gridCol w="3543300"/>
              </a:tblGrid>
              <a:tr h="3667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Affirmative </a:t>
                      </a:r>
                      <a:r>
                        <a:rPr kumimoji="0" lang="ar-SA"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اثبات                 </a:t>
                      </a:r>
                      <a:endPar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Negative </a:t>
                      </a:r>
                      <a:r>
                        <a:rPr kumimoji="0" lang="ar-SA"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نفي                      </a:t>
                      </a:r>
                      <a:endPar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75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some </a:t>
                      </a: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بعض</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 any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75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both……and  </a:t>
                      </a: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كل من....و         </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neither………….nor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75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either…..or  </a:t>
                      </a: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إما......أو            </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neither………….nor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75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sometimes </a:t>
                      </a: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أحياناً                    </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never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90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as………as  </a:t>
                      </a: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مثله.......مثل          </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not so…………..as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75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all  </a:t>
                      </a: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كل                                  </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not all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75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every  </a:t>
                      </a: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كل                             </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 not every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41317" name="AutoShape 5">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41319" name="AutoShape 7">
            <a:hlinkClick r:id="" action="ppaction://hlinkshowjump?jump=previousslide" highlightClick="1"/>
          </p:cNvPr>
          <p:cNvSpPr>
            <a:spLocks noChangeArrowheads="1"/>
          </p:cNvSpPr>
          <p:nvPr/>
        </p:nvSpPr>
        <p:spPr bwMode="auto">
          <a:xfrm>
            <a:off x="3657600" y="6248400"/>
            <a:ext cx="457200" cy="38100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sp>
        <p:nvSpPr>
          <p:cNvPr id="141321" name="Text Box 9"/>
          <p:cNvSpPr txBox="1">
            <a:spLocks noChangeArrowheads="1"/>
          </p:cNvSpPr>
          <p:nvPr/>
        </p:nvSpPr>
        <p:spPr bwMode="auto">
          <a:xfrm>
            <a:off x="3657600" y="2209800"/>
            <a:ext cx="1828800" cy="396875"/>
          </a:xfrm>
          <a:prstGeom prst="rect">
            <a:avLst/>
          </a:prstGeom>
          <a:noFill/>
          <a:ln w="9525" algn="ctr">
            <a:noFill/>
            <a:miter lim="800000"/>
            <a:headEnd/>
            <a:tailEnd/>
          </a:ln>
          <a:effectLst>
            <a:outerShdw dist="107763" dir="2700000" algn="ctr" rotWithShape="0">
              <a:srgbClr val="000000">
                <a:alpha val="50000"/>
              </a:srgbClr>
            </a:outerShdw>
          </a:effectLst>
        </p:spPr>
        <p:txBody>
          <a:bodyPr wrap="none">
            <a:spAutoFit/>
          </a:bodyPr>
          <a:lstStyle/>
          <a:p>
            <a:r>
              <a:rPr lang="en-US" sz="2000">
                <a:solidFill>
                  <a:srgbClr val="CC3300"/>
                </a:solidFill>
              </a:rPr>
              <a:t>(do, does, did)</a:t>
            </a:r>
          </a:p>
        </p:txBody>
      </p:sp>
      <p:sp>
        <p:nvSpPr>
          <p:cNvPr id="141322" name="Text Box 10"/>
          <p:cNvSpPr txBox="1">
            <a:spLocks noChangeArrowheads="1"/>
          </p:cNvSpPr>
          <p:nvPr/>
        </p:nvSpPr>
        <p:spPr bwMode="auto">
          <a:xfrm>
            <a:off x="1981200" y="2209800"/>
            <a:ext cx="742950" cy="396875"/>
          </a:xfrm>
          <a:prstGeom prst="rect">
            <a:avLst/>
          </a:prstGeom>
          <a:noFill/>
          <a:ln w="9525" algn="ctr">
            <a:noFill/>
            <a:miter lim="800000"/>
            <a:headEnd/>
            <a:tailEnd/>
          </a:ln>
          <a:effectLst>
            <a:outerShdw dist="107763" dir="2700000" algn="ctr" rotWithShape="0">
              <a:srgbClr val="000000">
                <a:alpha val="50000"/>
              </a:srgbClr>
            </a:outerShdw>
          </a:effectLst>
        </p:spPr>
        <p:txBody>
          <a:bodyPr wrap="none">
            <a:spAutoFit/>
          </a:bodyPr>
          <a:lstStyle/>
          <a:p>
            <a:r>
              <a:rPr lang="en-US" sz="2000">
                <a:solidFill>
                  <a:srgbClr val="CC3300"/>
                </a:solidFill>
              </a:rPr>
              <a:t>(not)</a:t>
            </a:r>
          </a:p>
        </p:txBody>
      </p:sp>
      <p:sp>
        <p:nvSpPr>
          <p:cNvPr id="141360" name="AutoShape 4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74" name="AutoShape 26"/>
          <p:cNvSpPr>
            <a:spLocks noChangeArrowheads="1"/>
          </p:cNvSpPr>
          <p:nvPr/>
        </p:nvSpPr>
        <p:spPr bwMode="auto">
          <a:xfrm>
            <a:off x="2362200" y="1981200"/>
            <a:ext cx="52578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endParaRPr lang="ar-SA"/>
          </a:p>
        </p:txBody>
      </p:sp>
      <p:sp>
        <p:nvSpPr>
          <p:cNvPr id="104505" name="Rectangle 57"/>
          <p:cNvSpPr>
            <a:spLocks noGrp="1" noChangeArrowheads="1"/>
          </p:cNvSpPr>
          <p:nvPr>
            <p:ph type="title"/>
          </p:nvPr>
        </p:nvSpPr>
        <p:spPr>
          <a:noFill/>
          <a:ln/>
        </p:spPr>
        <p:txBody>
          <a:bodyPr/>
          <a:lstStyle/>
          <a:p>
            <a:pPr algn="ctr"/>
            <a:r>
              <a:rPr lang="en-US" sz="3600">
                <a:solidFill>
                  <a:srgbClr val="FFFF00"/>
                </a:solidFill>
              </a:rPr>
              <a:t>TENSES </a:t>
            </a:r>
            <a:r>
              <a:rPr lang="ar-SA" sz="3600">
                <a:solidFill>
                  <a:srgbClr val="FFFF00"/>
                </a:solidFill>
              </a:rPr>
              <a:t>الأزمنة</a:t>
            </a:r>
            <a:r>
              <a:rPr lang="ar-SA"/>
              <a:t>   </a:t>
            </a:r>
            <a:endParaRPr lang="en-US"/>
          </a:p>
        </p:txBody>
      </p:sp>
      <p:sp>
        <p:nvSpPr>
          <p:cNvPr id="104451" name="Rectangle 3"/>
          <p:cNvSpPr>
            <a:spLocks noGrp="1" noChangeArrowheads="1"/>
          </p:cNvSpPr>
          <p:nvPr>
            <p:ph type="body" sz="half" idx="1"/>
          </p:nvPr>
        </p:nvSpPr>
        <p:spPr>
          <a:xfrm>
            <a:off x="1143000" y="2895600"/>
            <a:ext cx="7696200" cy="3581400"/>
          </a:xfrm>
        </p:spPr>
        <p:txBody>
          <a:bodyPr/>
          <a:lstStyle/>
          <a:p>
            <a:pPr algn="r">
              <a:buFontTx/>
              <a:buNone/>
            </a:pPr>
            <a:r>
              <a:rPr lang="ar-SA" sz="2000"/>
              <a:t>يستخدم هذا الزمن للتعبير عن العادات و التقاليد و القدرات و الحقائق.</a:t>
            </a:r>
          </a:p>
          <a:p>
            <a:pPr algn="r">
              <a:buFontTx/>
              <a:buNone/>
            </a:pPr>
            <a:r>
              <a:rPr lang="ar-SA" sz="2000"/>
              <a:t>يتكون هذا الزمن من التصريف الأول للفعل أي الفعل المجرد.</a:t>
            </a:r>
          </a:p>
          <a:p>
            <a:pPr algn="r">
              <a:buFontTx/>
              <a:buNone/>
            </a:pPr>
            <a:r>
              <a:rPr lang="ar-SA" sz="2000"/>
              <a:t>يأتي هذا الزمن عادة مع كلمات مثل:</a:t>
            </a:r>
            <a:endParaRPr lang="en-US" sz="2400"/>
          </a:p>
          <a:p>
            <a:pPr>
              <a:buFont typeface="Wingdings" pitchFamily="2" charset="2"/>
              <a:buNone/>
            </a:pPr>
            <a:endParaRPr lang="en-US" sz="2000"/>
          </a:p>
        </p:txBody>
      </p:sp>
      <p:graphicFrame>
        <p:nvGraphicFramePr>
          <p:cNvPr id="104490" name="Group 42"/>
          <p:cNvGraphicFramePr>
            <a:graphicFrameLocks noGrp="1"/>
          </p:cNvGraphicFramePr>
          <p:nvPr/>
        </p:nvGraphicFramePr>
        <p:xfrm>
          <a:off x="1828800" y="4267200"/>
          <a:ext cx="6934200" cy="1787525"/>
        </p:xfrm>
        <a:graphic>
          <a:graphicData uri="http://schemas.openxmlformats.org/drawingml/2006/table">
            <a:tbl>
              <a:tblPr/>
              <a:tblGrid>
                <a:gridCol w="2286000"/>
                <a:gridCol w="2209800"/>
                <a:gridCol w="2438400"/>
              </a:tblGrid>
              <a:tr h="4905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every</a:t>
                      </a: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كل</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always</a:t>
                      </a: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دائماً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usually</a:t>
                      </a: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عادة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69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generally</a:t>
                      </a: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عمومًا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often</a:t>
                      </a: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غالباً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sometimes</a:t>
                      </a: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أحياناً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45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rarely</a:t>
                      </a: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نادرا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never</a:t>
                      </a: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أبداً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from time to time</a:t>
                      </a: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من حين لآخر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4472" name="Text Box 24"/>
          <p:cNvSpPr txBox="1">
            <a:spLocks noChangeArrowheads="1"/>
          </p:cNvSpPr>
          <p:nvPr/>
        </p:nvSpPr>
        <p:spPr bwMode="auto">
          <a:xfrm>
            <a:off x="2362200" y="2057400"/>
            <a:ext cx="5181600" cy="611188"/>
          </a:xfrm>
          <a:prstGeom prst="rect">
            <a:avLst/>
          </a:prstGeom>
          <a:noFill/>
          <a:ln w="9525">
            <a:noFill/>
            <a:miter lim="800000"/>
            <a:headEnd/>
            <a:tailEnd/>
          </a:ln>
          <a:effectLst/>
        </p:spPr>
        <p:txBody>
          <a:bodyPr>
            <a:spAutoFit/>
          </a:bodyPr>
          <a:lstStyle/>
          <a:p>
            <a:pPr algn="l"/>
            <a:r>
              <a:rPr lang="en-US" b="1">
                <a:solidFill>
                  <a:schemeClr val="bg1"/>
                </a:solidFill>
              </a:rPr>
              <a:t>1</a:t>
            </a:r>
            <a:r>
              <a:rPr lang="en-US" b="1">
                <a:solidFill>
                  <a:srgbClr val="000066"/>
                </a:solidFill>
              </a:rPr>
              <a:t>. Present Simple Tense</a:t>
            </a:r>
            <a:r>
              <a:rPr lang="ar-SA" b="1">
                <a:solidFill>
                  <a:srgbClr val="000066"/>
                </a:solidFill>
              </a:rPr>
              <a:t>  المضارع البسيط</a:t>
            </a:r>
            <a:r>
              <a:rPr lang="ar-SA" sz="1600">
                <a:solidFill>
                  <a:srgbClr val="000066"/>
                </a:solidFill>
              </a:rPr>
              <a:t>           </a:t>
            </a:r>
            <a:endParaRPr lang="en-US" sz="1600">
              <a:solidFill>
                <a:srgbClr val="000066"/>
              </a:solidFill>
            </a:endParaRPr>
          </a:p>
        </p:txBody>
      </p:sp>
      <p:sp>
        <p:nvSpPr>
          <p:cNvPr id="104492" name="AutoShape 44">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04493" name="AutoShape 45">
            <a:hlinkClick r:id="" action="ppaction://hlinkshowjump?jump=nextslide" highlightClick="1"/>
          </p:cNvPr>
          <p:cNvSpPr>
            <a:spLocks noChangeArrowheads="1"/>
          </p:cNvSpPr>
          <p:nvPr/>
        </p:nvSpPr>
        <p:spPr bwMode="auto">
          <a:xfrm>
            <a:off x="5715000" y="6248400"/>
            <a:ext cx="457200" cy="38100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04506" name="AutoShape 5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p:txBody>
          <a:bodyPr/>
          <a:lstStyle/>
          <a:p>
            <a:pPr algn="r">
              <a:buFont typeface="Wingdings" pitchFamily="2" charset="2"/>
              <a:buNone/>
            </a:pPr>
            <a:r>
              <a:rPr lang="ar-SA" sz="2800"/>
              <a:t>الجدير بالذكر أن الجملة الإنجليزية لابد وأن تحتوي على فعل خلاف اللغة العربية التي قد تكون فيها الجملة اسمية أي بدون فعل مثل :(علي طبيب) ولو أردنا ترجمتها إلى الإنجليزية حرفيا نقول :</a:t>
            </a:r>
            <a:r>
              <a:rPr lang="en-US" sz="2800"/>
              <a:t> </a:t>
            </a:r>
          </a:p>
          <a:p>
            <a:pPr>
              <a:buFont typeface="Wingdings" pitchFamily="2" charset="2"/>
              <a:buNone/>
            </a:pPr>
            <a:r>
              <a:rPr lang="en-US" sz="2800">
                <a:solidFill>
                  <a:srgbClr val="FFFF00"/>
                </a:solidFill>
              </a:rPr>
              <a:t>Ali doctor.</a:t>
            </a:r>
          </a:p>
          <a:p>
            <a:pPr algn="r">
              <a:buFont typeface="Wingdings" pitchFamily="2" charset="2"/>
              <a:buNone/>
            </a:pPr>
            <a:r>
              <a:rPr lang="ar-SA" sz="2800"/>
              <a:t>وهذه جملة إنجليزية خاطئة لعدم احتوائها على فعل والصحيح أن نضع لها فعل فتصبح :</a:t>
            </a:r>
            <a:endParaRPr lang="en-US" sz="2800"/>
          </a:p>
          <a:p>
            <a:pPr>
              <a:buFont typeface="Wingdings" pitchFamily="2" charset="2"/>
              <a:buNone/>
            </a:pPr>
            <a:r>
              <a:rPr lang="en-US" sz="2800">
                <a:solidFill>
                  <a:srgbClr val="FFFF00"/>
                </a:solidFill>
              </a:rPr>
              <a:t>Ali </a:t>
            </a:r>
            <a:r>
              <a:rPr lang="en-US" sz="2800">
                <a:solidFill>
                  <a:srgbClr val="CC3300"/>
                </a:solidFill>
              </a:rPr>
              <a:t>is</a:t>
            </a:r>
            <a:r>
              <a:rPr lang="en-US" sz="2800">
                <a:solidFill>
                  <a:srgbClr val="FFFF00"/>
                </a:solidFill>
              </a:rPr>
              <a:t> a doctor</a:t>
            </a:r>
          </a:p>
        </p:txBody>
      </p:sp>
      <p:sp>
        <p:nvSpPr>
          <p:cNvPr id="8194" name="Rectangle 2"/>
          <p:cNvSpPr>
            <a:spLocks noGrp="1" noChangeArrowheads="1"/>
          </p:cNvSpPr>
          <p:nvPr>
            <p:ph type="title"/>
          </p:nvPr>
        </p:nvSpPr>
        <p:spPr/>
        <p:txBody>
          <a:bodyPr/>
          <a:lstStyle/>
          <a:p>
            <a:pPr algn="r"/>
            <a:r>
              <a:rPr lang="ar-SA"/>
              <a:t>ملاحظة :</a:t>
            </a:r>
            <a:endParaRPr lang="en-US"/>
          </a:p>
        </p:txBody>
      </p:sp>
      <p:grpSp>
        <p:nvGrpSpPr>
          <p:cNvPr id="8200" name="Group 8"/>
          <p:cNvGrpSpPr>
            <a:grpSpLocks/>
          </p:cNvGrpSpPr>
          <p:nvPr/>
        </p:nvGrpSpPr>
        <p:grpSpPr bwMode="auto">
          <a:xfrm>
            <a:off x="3657600" y="6248400"/>
            <a:ext cx="1905000" cy="381000"/>
            <a:chOff x="2304" y="3936"/>
            <a:chExt cx="1200" cy="240"/>
          </a:xfrm>
        </p:grpSpPr>
        <p:sp>
          <p:nvSpPr>
            <p:cNvPr id="8197"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8199"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8201" name="AutoShape 9">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AutoShape 2"/>
          <p:cNvSpPr>
            <a:spLocks noChangeArrowheads="1"/>
          </p:cNvSpPr>
          <p:nvPr/>
        </p:nvSpPr>
        <p:spPr bwMode="auto">
          <a:xfrm>
            <a:off x="2667000" y="1981200"/>
            <a:ext cx="47244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endParaRPr lang="ar-SA"/>
          </a:p>
        </p:txBody>
      </p:sp>
      <p:sp>
        <p:nvSpPr>
          <p:cNvPr id="106499" name="Rectangle 3"/>
          <p:cNvSpPr>
            <a:spLocks noGrp="1" noChangeArrowheads="1"/>
          </p:cNvSpPr>
          <p:nvPr>
            <p:ph type="title"/>
          </p:nvPr>
        </p:nvSpPr>
        <p:spPr/>
        <p:txBody>
          <a:bodyPr/>
          <a:lstStyle/>
          <a:p>
            <a:pPr algn="ctr"/>
            <a:r>
              <a:rPr lang="en-US" sz="3600">
                <a:solidFill>
                  <a:srgbClr val="FFFF00"/>
                </a:solidFill>
              </a:rPr>
              <a:t>TENSES </a:t>
            </a:r>
            <a:r>
              <a:rPr lang="ar-SA" sz="3600">
                <a:solidFill>
                  <a:srgbClr val="FFFF00"/>
                </a:solidFill>
              </a:rPr>
              <a:t>الأزمنة</a:t>
            </a:r>
            <a:r>
              <a:rPr lang="ar-SA">
                <a:solidFill>
                  <a:srgbClr val="FFFF00"/>
                </a:solidFill>
              </a:rPr>
              <a:t>   </a:t>
            </a:r>
            <a:endParaRPr lang="en-US"/>
          </a:p>
        </p:txBody>
      </p:sp>
      <p:sp>
        <p:nvSpPr>
          <p:cNvPr id="106500" name="Rectangle 4"/>
          <p:cNvSpPr>
            <a:spLocks noGrp="1" noChangeArrowheads="1"/>
          </p:cNvSpPr>
          <p:nvPr>
            <p:ph type="body" sz="half" idx="1"/>
          </p:nvPr>
        </p:nvSpPr>
        <p:spPr>
          <a:xfrm>
            <a:off x="1143000" y="2895600"/>
            <a:ext cx="7696200" cy="3581400"/>
          </a:xfrm>
        </p:spPr>
        <p:txBody>
          <a:bodyPr/>
          <a:lstStyle/>
          <a:p>
            <a:pPr marL="533400" indent="-533400" algn="ctr">
              <a:buFontTx/>
              <a:buNone/>
            </a:pPr>
            <a:r>
              <a:rPr lang="ar-SA" u="sng"/>
              <a:t>أمثلــــــــــــــــــــــة</a:t>
            </a:r>
            <a:endParaRPr lang="ar-SA" sz="2000" u="sng"/>
          </a:p>
          <a:p>
            <a:pPr marL="533400" indent="-533400">
              <a:buFontTx/>
              <a:buAutoNum type="arabicPeriod"/>
            </a:pPr>
            <a:r>
              <a:rPr lang="ar-SA" sz="2000"/>
              <a:t> </a:t>
            </a:r>
            <a:r>
              <a:rPr lang="en-US" sz="2000"/>
              <a:t>I </a:t>
            </a:r>
            <a:r>
              <a:rPr lang="en-US" sz="2000">
                <a:solidFill>
                  <a:srgbClr val="CC3300"/>
                </a:solidFill>
              </a:rPr>
              <a:t>go</a:t>
            </a:r>
            <a:r>
              <a:rPr lang="en-US" sz="2000"/>
              <a:t> to school </a:t>
            </a:r>
            <a:r>
              <a:rPr lang="en-US" sz="2000">
                <a:solidFill>
                  <a:srgbClr val="FFFF00"/>
                </a:solidFill>
              </a:rPr>
              <a:t>everyday</a:t>
            </a:r>
            <a:r>
              <a:rPr lang="en-US" sz="2000"/>
              <a:t>.</a:t>
            </a:r>
          </a:p>
          <a:p>
            <a:pPr marL="533400" indent="-533400">
              <a:buFontTx/>
              <a:buAutoNum type="arabicPeriod"/>
            </a:pPr>
            <a:r>
              <a:rPr lang="en-US" sz="2000"/>
              <a:t>They </a:t>
            </a:r>
            <a:r>
              <a:rPr lang="en-US" sz="2000">
                <a:solidFill>
                  <a:srgbClr val="FFFF00"/>
                </a:solidFill>
              </a:rPr>
              <a:t>usually</a:t>
            </a:r>
            <a:r>
              <a:rPr lang="en-US" sz="2000"/>
              <a:t> </a:t>
            </a:r>
            <a:r>
              <a:rPr lang="en-US" sz="2000">
                <a:solidFill>
                  <a:srgbClr val="CC3300"/>
                </a:solidFill>
              </a:rPr>
              <a:t>sleep</a:t>
            </a:r>
            <a:r>
              <a:rPr lang="en-US" sz="2000"/>
              <a:t> at 11.00 p.m.</a:t>
            </a:r>
          </a:p>
          <a:p>
            <a:pPr marL="533400" indent="-533400">
              <a:buFontTx/>
              <a:buAutoNum type="arabicPeriod"/>
            </a:pPr>
            <a:r>
              <a:rPr lang="en-US" sz="2000"/>
              <a:t>We </a:t>
            </a:r>
            <a:r>
              <a:rPr lang="en-US" sz="2000">
                <a:solidFill>
                  <a:srgbClr val="FFFF00"/>
                </a:solidFill>
              </a:rPr>
              <a:t>often</a:t>
            </a:r>
            <a:r>
              <a:rPr lang="en-US" sz="2000"/>
              <a:t> </a:t>
            </a:r>
            <a:r>
              <a:rPr lang="en-US" sz="2000">
                <a:solidFill>
                  <a:srgbClr val="CC3300"/>
                </a:solidFill>
              </a:rPr>
              <a:t>drink</a:t>
            </a:r>
            <a:r>
              <a:rPr lang="en-US" sz="2000"/>
              <a:t> coffee in the morning.</a:t>
            </a:r>
          </a:p>
          <a:p>
            <a:pPr marL="533400" indent="-533400">
              <a:buFontTx/>
              <a:buAutoNum type="arabicPeriod"/>
            </a:pPr>
            <a:r>
              <a:rPr lang="en-US" sz="2000"/>
              <a:t>She </a:t>
            </a:r>
            <a:r>
              <a:rPr lang="en-US" sz="2000">
                <a:solidFill>
                  <a:srgbClr val="CC3300"/>
                </a:solidFill>
              </a:rPr>
              <a:t>is</a:t>
            </a:r>
            <a:r>
              <a:rPr lang="en-US" sz="2000"/>
              <a:t> never late to school.</a:t>
            </a:r>
          </a:p>
          <a:p>
            <a:pPr marL="533400" indent="-533400" algn="r">
              <a:buFontTx/>
              <a:buNone/>
            </a:pPr>
            <a:r>
              <a:rPr lang="ar-SA" sz="2000"/>
              <a:t>ملاحظة: إذا كان الفاعل مفرد غائب نضيف    زيادة للفعل.</a:t>
            </a:r>
          </a:p>
          <a:p>
            <a:pPr marL="533400" indent="-533400">
              <a:buFontTx/>
              <a:buAutoNum type="arabicPeriod"/>
            </a:pPr>
            <a:r>
              <a:rPr lang="en-US" sz="2000"/>
              <a:t>Ali </a:t>
            </a:r>
            <a:r>
              <a:rPr lang="en-US" sz="2000">
                <a:solidFill>
                  <a:srgbClr val="CC3300"/>
                </a:solidFill>
              </a:rPr>
              <a:t>drinks</a:t>
            </a:r>
            <a:r>
              <a:rPr lang="en-US" sz="2000"/>
              <a:t> milk </a:t>
            </a:r>
            <a:r>
              <a:rPr lang="en-US" sz="2000">
                <a:solidFill>
                  <a:srgbClr val="FFFF00"/>
                </a:solidFill>
              </a:rPr>
              <a:t>every morning</a:t>
            </a:r>
            <a:r>
              <a:rPr lang="en-US" sz="2000"/>
              <a:t>.</a:t>
            </a:r>
          </a:p>
          <a:p>
            <a:pPr marL="533400" indent="-533400">
              <a:buFontTx/>
              <a:buAutoNum type="arabicPeriod"/>
            </a:pPr>
            <a:r>
              <a:rPr lang="en-US" sz="2000"/>
              <a:t>A cow </a:t>
            </a:r>
            <a:r>
              <a:rPr lang="en-US" sz="2000">
                <a:solidFill>
                  <a:srgbClr val="CC3300"/>
                </a:solidFill>
              </a:rPr>
              <a:t>gives</a:t>
            </a:r>
            <a:r>
              <a:rPr lang="en-US" sz="2000"/>
              <a:t> us milk.</a:t>
            </a:r>
          </a:p>
        </p:txBody>
      </p:sp>
      <p:sp>
        <p:nvSpPr>
          <p:cNvPr id="106519" name="Text Box 23"/>
          <p:cNvSpPr txBox="1">
            <a:spLocks noChangeArrowheads="1"/>
          </p:cNvSpPr>
          <p:nvPr/>
        </p:nvSpPr>
        <p:spPr bwMode="auto">
          <a:xfrm>
            <a:off x="2590800" y="2057400"/>
            <a:ext cx="4953000" cy="641350"/>
          </a:xfrm>
          <a:prstGeom prst="rect">
            <a:avLst/>
          </a:prstGeom>
          <a:noFill/>
          <a:ln w="9525">
            <a:noFill/>
            <a:miter lim="800000"/>
            <a:headEnd/>
            <a:tailEnd/>
          </a:ln>
          <a:effectLst/>
        </p:spPr>
        <p:txBody>
          <a:bodyPr>
            <a:spAutoFit/>
          </a:bodyPr>
          <a:lstStyle/>
          <a:p>
            <a:pPr algn="l"/>
            <a:r>
              <a:rPr lang="en-US">
                <a:solidFill>
                  <a:schemeClr val="bg1"/>
                </a:solidFill>
              </a:rPr>
              <a:t>1</a:t>
            </a:r>
            <a:r>
              <a:rPr lang="en-US">
                <a:solidFill>
                  <a:srgbClr val="000066"/>
                </a:solidFill>
              </a:rPr>
              <a:t>. Present Simple Tense</a:t>
            </a:r>
            <a:r>
              <a:rPr lang="ar-SA">
                <a:solidFill>
                  <a:srgbClr val="000066"/>
                </a:solidFill>
              </a:rPr>
              <a:t>    </a:t>
            </a:r>
            <a:r>
              <a:rPr lang="ar-SA" b="1">
                <a:solidFill>
                  <a:srgbClr val="000066"/>
                </a:solidFill>
              </a:rPr>
              <a:t>المضارع البسيط</a:t>
            </a:r>
            <a:r>
              <a:rPr lang="ar-SA">
                <a:solidFill>
                  <a:srgbClr val="000066"/>
                </a:solidFill>
              </a:rPr>
              <a:t>        </a:t>
            </a:r>
            <a:endParaRPr lang="en-US">
              <a:solidFill>
                <a:srgbClr val="000066"/>
              </a:solidFill>
            </a:endParaRPr>
          </a:p>
        </p:txBody>
      </p:sp>
      <p:sp>
        <p:nvSpPr>
          <p:cNvPr id="106520" name="Text Box 24"/>
          <p:cNvSpPr txBox="1">
            <a:spLocks noChangeArrowheads="1"/>
          </p:cNvSpPr>
          <p:nvPr/>
        </p:nvSpPr>
        <p:spPr bwMode="auto">
          <a:xfrm>
            <a:off x="4191000" y="4878388"/>
            <a:ext cx="320675" cy="457200"/>
          </a:xfrm>
          <a:prstGeom prst="rect">
            <a:avLst/>
          </a:prstGeom>
          <a:noFill/>
          <a:ln w="9525">
            <a:noFill/>
            <a:miter lim="800000"/>
            <a:headEnd/>
            <a:tailEnd/>
          </a:ln>
          <a:effectLst/>
        </p:spPr>
        <p:txBody>
          <a:bodyPr wrap="none">
            <a:spAutoFit/>
          </a:bodyPr>
          <a:lstStyle/>
          <a:p>
            <a:pPr algn="l"/>
            <a:r>
              <a:rPr lang="en-US" sz="2400">
                <a:solidFill>
                  <a:srgbClr val="FFFF00"/>
                </a:solidFill>
              </a:rPr>
              <a:t>s</a:t>
            </a:r>
          </a:p>
        </p:txBody>
      </p:sp>
      <p:grpSp>
        <p:nvGrpSpPr>
          <p:cNvPr id="106521" name="Group 25"/>
          <p:cNvGrpSpPr>
            <a:grpSpLocks/>
          </p:cNvGrpSpPr>
          <p:nvPr/>
        </p:nvGrpSpPr>
        <p:grpSpPr bwMode="auto">
          <a:xfrm>
            <a:off x="3657600" y="6248400"/>
            <a:ext cx="2514600" cy="381000"/>
            <a:chOff x="2304" y="3936"/>
            <a:chExt cx="1584" cy="240"/>
          </a:xfrm>
        </p:grpSpPr>
        <p:sp>
          <p:nvSpPr>
            <p:cNvPr id="106522" name="AutoShape 26">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06523" name="AutoShape 27">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06524" name="AutoShape 28">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06525" name="AutoShape 29"/>
          <p:cNvSpPr>
            <a:spLocks noChangeArrowheads="1"/>
          </p:cNvSpPr>
          <p:nvPr/>
        </p:nvSpPr>
        <p:spPr bwMode="auto">
          <a:xfrm>
            <a:off x="2362200" y="1981200"/>
            <a:ext cx="52578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endParaRPr lang="ar-SA"/>
          </a:p>
        </p:txBody>
      </p:sp>
      <p:sp>
        <p:nvSpPr>
          <p:cNvPr id="106526" name="Text Box 30"/>
          <p:cNvSpPr txBox="1">
            <a:spLocks noChangeArrowheads="1"/>
          </p:cNvSpPr>
          <p:nvPr/>
        </p:nvSpPr>
        <p:spPr bwMode="auto">
          <a:xfrm>
            <a:off x="2362200" y="2057400"/>
            <a:ext cx="5181600" cy="611188"/>
          </a:xfrm>
          <a:prstGeom prst="rect">
            <a:avLst/>
          </a:prstGeom>
          <a:noFill/>
          <a:ln w="9525">
            <a:noFill/>
            <a:miter lim="800000"/>
            <a:headEnd/>
            <a:tailEnd/>
          </a:ln>
          <a:effectLst/>
        </p:spPr>
        <p:txBody>
          <a:bodyPr>
            <a:spAutoFit/>
          </a:bodyPr>
          <a:lstStyle/>
          <a:p>
            <a:pPr algn="l"/>
            <a:r>
              <a:rPr lang="en-US" b="1">
                <a:solidFill>
                  <a:schemeClr val="bg1"/>
                </a:solidFill>
              </a:rPr>
              <a:t>1</a:t>
            </a:r>
            <a:r>
              <a:rPr lang="en-US" b="1">
                <a:solidFill>
                  <a:srgbClr val="000066"/>
                </a:solidFill>
              </a:rPr>
              <a:t>. Present Simple Tense</a:t>
            </a:r>
            <a:r>
              <a:rPr lang="ar-SA" b="1">
                <a:solidFill>
                  <a:srgbClr val="000066"/>
                </a:solidFill>
              </a:rPr>
              <a:t>  المضارع البسيط</a:t>
            </a:r>
            <a:r>
              <a:rPr lang="ar-SA" sz="1600">
                <a:solidFill>
                  <a:srgbClr val="000066"/>
                </a:solidFill>
              </a:rPr>
              <a:t>           </a:t>
            </a:r>
            <a:endParaRPr lang="en-US" sz="1600">
              <a:solidFill>
                <a:srgbClr val="000066"/>
              </a:solidFill>
            </a:endParaRPr>
          </a:p>
        </p:txBody>
      </p:sp>
      <p:sp>
        <p:nvSpPr>
          <p:cNvPr id="106527" name="AutoShape 31">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AutoShape 2"/>
          <p:cNvSpPr>
            <a:spLocks noChangeArrowheads="1"/>
          </p:cNvSpPr>
          <p:nvPr/>
        </p:nvSpPr>
        <p:spPr bwMode="auto">
          <a:xfrm>
            <a:off x="2667000" y="1981200"/>
            <a:ext cx="47244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endParaRPr lang="ar-SA"/>
          </a:p>
        </p:txBody>
      </p:sp>
      <p:sp>
        <p:nvSpPr>
          <p:cNvPr id="107559" name="Rectangle 39"/>
          <p:cNvSpPr>
            <a:spLocks noGrp="1" noChangeArrowheads="1"/>
          </p:cNvSpPr>
          <p:nvPr>
            <p:ph type="title"/>
          </p:nvPr>
        </p:nvSpPr>
        <p:spPr>
          <a:noFill/>
          <a:ln/>
        </p:spPr>
        <p:txBody>
          <a:bodyPr/>
          <a:lstStyle/>
          <a:p>
            <a:pPr algn="ctr"/>
            <a:r>
              <a:rPr lang="en-US" sz="3600">
                <a:solidFill>
                  <a:srgbClr val="FFFF00"/>
                </a:solidFill>
              </a:rPr>
              <a:t>TENSES </a:t>
            </a:r>
            <a:r>
              <a:rPr lang="ar-SA" sz="3600">
                <a:solidFill>
                  <a:srgbClr val="FFFF00"/>
                </a:solidFill>
              </a:rPr>
              <a:t>الأزمنة</a:t>
            </a:r>
            <a:r>
              <a:rPr lang="ar-SA"/>
              <a:t>   </a:t>
            </a:r>
            <a:endParaRPr lang="en-US"/>
          </a:p>
        </p:txBody>
      </p:sp>
      <p:sp>
        <p:nvSpPr>
          <p:cNvPr id="107524" name="Rectangle 4"/>
          <p:cNvSpPr>
            <a:spLocks noGrp="1" noChangeArrowheads="1"/>
          </p:cNvSpPr>
          <p:nvPr>
            <p:ph type="body" sz="half" idx="1"/>
          </p:nvPr>
        </p:nvSpPr>
        <p:spPr>
          <a:xfrm>
            <a:off x="1143000" y="2895600"/>
            <a:ext cx="7696200" cy="1447800"/>
          </a:xfrm>
        </p:spPr>
        <p:txBody>
          <a:bodyPr/>
          <a:lstStyle/>
          <a:p>
            <a:pPr algn="r">
              <a:lnSpc>
                <a:spcPct val="80000"/>
              </a:lnSpc>
              <a:buFontTx/>
              <a:buNone/>
            </a:pPr>
            <a:r>
              <a:rPr lang="ar-SA" sz="2400"/>
              <a:t>يستخدم هذا الزمن للتعبير عن حدث وقع في الماضي.</a:t>
            </a:r>
          </a:p>
          <a:p>
            <a:pPr algn="r">
              <a:lnSpc>
                <a:spcPct val="80000"/>
              </a:lnSpc>
              <a:buFontTx/>
              <a:buNone/>
            </a:pPr>
            <a:r>
              <a:rPr lang="ar-SA" sz="2400"/>
              <a:t>يتكون هذا الزمن من التصريف الثاني للفعل أي إضافة       مع ملاحظة الأفعال الشاذة. </a:t>
            </a:r>
          </a:p>
          <a:p>
            <a:pPr algn="r">
              <a:lnSpc>
                <a:spcPct val="80000"/>
              </a:lnSpc>
              <a:buFontTx/>
              <a:buNone/>
            </a:pPr>
            <a:r>
              <a:rPr lang="ar-SA" sz="2400"/>
              <a:t>يأتي هذا الزمن عادة مع كلمات مثل:</a:t>
            </a:r>
            <a:endParaRPr lang="en-US" sz="2800"/>
          </a:p>
          <a:p>
            <a:pPr>
              <a:lnSpc>
                <a:spcPct val="80000"/>
              </a:lnSpc>
              <a:buFont typeface="Wingdings" pitchFamily="2" charset="2"/>
              <a:buNone/>
            </a:pPr>
            <a:endParaRPr lang="en-US" sz="2000"/>
          </a:p>
        </p:txBody>
      </p:sp>
      <p:graphicFrame>
        <p:nvGraphicFramePr>
          <p:cNvPr id="107551" name="Group 31"/>
          <p:cNvGraphicFramePr>
            <a:graphicFrameLocks noGrp="1"/>
          </p:cNvGraphicFramePr>
          <p:nvPr/>
        </p:nvGraphicFramePr>
        <p:xfrm>
          <a:off x="1828800" y="4495800"/>
          <a:ext cx="6934200" cy="1087438"/>
        </p:xfrm>
        <a:graphic>
          <a:graphicData uri="http://schemas.openxmlformats.org/drawingml/2006/table">
            <a:tbl>
              <a:tblPr/>
              <a:tblGrid>
                <a:gridCol w="2286000"/>
                <a:gridCol w="2209800"/>
                <a:gridCol w="2438400"/>
              </a:tblGrid>
              <a:tr h="4905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yesterday</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أمس</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last</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الماضي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ago</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مضى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6900">
                <a:tc gridSpan="3">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 1988 AD, in 1415 AH</a:t>
                      </a: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أو أي تاريخ في الماضي مثل</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SA"/>
                    </a:p>
                  </a:txBody>
                  <a:tcPr/>
                </a:tc>
                <a:tc hMerge="1">
                  <a:txBody>
                    <a:bodyPr/>
                    <a:lstStyle/>
                    <a:p>
                      <a:pPr rtl="1"/>
                      <a:endParaRPr lang="ar-SA"/>
                    </a:p>
                  </a:txBody>
                  <a:tcPr/>
                </a:tc>
              </a:tr>
            </a:tbl>
          </a:graphicData>
        </a:graphic>
      </p:graphicFrame>
      <p:sp>
        <p:nvSpPr>
          <p:cNvPr id="107543" name="Text Box 23"/>
          <p:cNvSpPr txBox="1">
            <a:spLocks noChangeArrowheads="1"/>
          </p:cNvSpPr>
          <p:nvPr/>
        </p:nvSpPr>
        <p:spPr bwMode="auto">
          <a:xfrm>
            <a:off x="2590800" y="2057400"/>
            <a:ext cx="4953000" cy="641350"/>
          </a:xfrm>
          <a:prstGeom prst="rect">
            <a:avLst/>
          </a:prstGeom>
          <a:noFill/>
          <a:ln w="9525">
            <a:noFill/>
            <a:miter lim="800000"/>
            <a:headEnd/>
            <a:tailEnd/>
          </a:ln>
          <a:effectLst/>
        </p:spPr>
        <p:txBody>
          <a:bodyPr>
            <a:spAutoFit/>
          </a:bodyPr>
          <a:lstStyle/>
          <a:p>
            <a:pPr algn="l"/>
            <a:r>
              <a:rPr lang="en-US" b="1">
                <a:solidFill>
                  <a:schemeClr val="bg1"/>
                </a:solidFill>
              </a:rPr>
              <a:t>2</a:t>
            </a:r>
            <a:r>
              <a:rPr lang="en-US" b="1">
                <a:solidFill>
                  <a:srgbClr val="000066"/>
                </a:solidFill>
              </a:rPr>
              <a:t>. Past Simple Tense</a:t>
            </a:r>
            <a:r>
              <a:rPr lang="ar-SA" b="1">
                <a:solidFill>
                  <a:srgbClr val="000066"/>
                </a:solidFill>
              </a:rPr>
              <a:t>    الماضي البسيط            </a:t>
            </a:r>
            <a:endParaRPr lang="en-US" b="1">
              <a:solidFill>
                <a:srgbClr val="000066"/>
              </a:solidFill>
            </a:endParaRPr>
          </a:p>
        </p:txBody>
      </p:sp>
      <p:sp>
        <p:nvSpPr>
          <p:cNvPr id="107544" name="Text Box 24"/>
          <p:cNvSpPr txBox="1">
            <a:spLocks noChangeArrowheads="1"/>
          </p:cNvSpPr>
          <p:nvPr/>
        </p:nvSpPr>
        <p:spPr bwMode="auto">
          <a:xfrm>
            <a:off x="1752600" y="3227388"/>
            <a:ext cx="512763" cy="457200"/>
          </a:xfrm>
          <a:prstGeom prst="rect">
            <a:avLst/>
          </a:prstGeom>
          <a:noFill/>
          <a:ln w="9525">
            <a:noFill/>
            <a:miter lim="800000"/>
            <a:headEnd/>
            <a:tailEnd/>
          </a:ln>
          <a:effectLst/>
        </p:spPr>
        <p:txBody>
          <a:bodyPr wrap="none">
            <a:spAutoFit/>
          </a:bodyPr>
          <a:lstStyle/>
          <a:p>
            <a:pPr algn="l"/>
            <a:r>
              <a:rPr lang="en-US" sz="2400">
                <a:solidFill>
                  <a:srgbClr val="CC3300"/>
                </a:solidFill>
              </a:rPr>
              <a:t>ed</a:t>
            </a:r>
          </a:p>
        </p:txBody>
      </p:sp>
      <p:grpSp>
        <p:nvGrpSpPr>
          <p:cNvPr id="107552" name="Group 32"/>
          <p:cNvGrpSpPr>
            <a:grpSpLocks/>
          </p:cNvGrpSpPr>
          <p:nvPr/>
        </p:nvGrpSpPr>
        <p:grpSpPr bwMode="auto">
          <a:xfrm>
            <a:off x="3657600" y="6248400"/>
            <a:ext cx="2514600" cy="381000"/>
            <a:chOff x="2304" y="3936"/>
            <a:chExt cx="1584" cy="240"/>
          </a:xfrm>
        </p:grpSpPr>
        <p:sp>
          <p:nvSpPr>
            <p:cNvPr id="107553" name="AutoShape 33">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07554" name="AutoShape 34">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07555" name="AutoShape 35">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07556" name="Rectangle 36"/>
          <p:cNvSpPr>
            <a:spLocks noChangeArrowheads="1"/>
          </p:cNvSpPr>
          <p:nvPr/>
        </p:nvSpPr>
        <p:spPr bwMode="auto">
          <a:xfrm>
            <a:off x="1066800" y="304800"/>
            <a:ext cx="7543800" cy="2057400"/>
          </a:xfrm>
          <a:prstGeom prst="rect">
            <a:avLst/>
          </a:prstGeom>
          <a:noFill/>
          <a:ln w="9525">
            <a:noFill/>
            <a:miter lim="800000"/>
            <a:headEnd/>
            <a:tailEnd/>
          </a:ln>
          <a:effectLst/>
        </p:spPr>
        <p:txBody>
          <a:bodyPr anchor="ctr"/>
          <a:lstStyle/>
          <a:p>
            <a:r>
              <a:rPr lang="en-US" sz="4400" b="1">
                <a:solidFill>
                  <a:srgbClr val="FFFF00"/>
                </a:solidFill>
                <a:effectLst>
                  <a:outerShdw blurRad="38100" dist="38100" dir="2700000" algn="tl">
                    <a:srgbClr val="000000"/>
                  </a:outerShdw>
                </a:effectLst>
              </a:rPr>
              <a:t/>
            </a:r>
            <a:br>
              <a:rPr lang="en-US" sz="4400" b="1">
                <a:solidFill>
                  <a:srgbClr val="FFFF00"/>
                </a:solidFill>
                <a:effectLst>
                  <a:outerShdw blurRad="38100" dist="38100" dir="2700000" algn="tl">
                    <a:srgbClr val="000000"/>
                  </a:outerShdw>
                </a:effectLst>
              </a:rPr>
            </a:br>
            <a:r>
              <a:rPr lang="en-US" sz="4400" b="1">
                <a:solidFill>
                  <a:srgbClr val="FFFF00"/>
                </a:solidFill>
                <a:effectLst>
                  <a:outerShdw blurRad="38100" dist="38100" dir="2700000" algn="tl">
                    <a:srgbClr val="000000"/>
                  </a:outerShdw>
                </a:effectLst>
              </a:rPr>
              <a:t> </a:t>
            </a:r>
            <a:r>
              <a:rPr lang="en-US" sz="800" b="1">
                <a:solidFill>
                  <a:srgbClr val="000066"/>
                </a:solidFill>
              </a:rPr>
              <a:t>Past Simple Tense</a:t>
            </a:r>
            <a:r>
              <a:rPr lang="ar-SA" sz="800" b="1">
                <a:solidFill>
                  <a:srgbClr val="000066"/>
                </a:solidFill>
              </a:rPr>
              <a:t>    الماضي البسيط</a:t>
            </a:r>
            <a:r>
              <a:rPr lang="ar-SA" sz="4400" b="1">
                <a:solidFill>
                  <a:schemeClr val="tx2"/>
                </a:solidFill>
                <a:effectLst>
                  <a:outerShdw blurRad="38100" dist="38100" dir="2700000" algn="tl">
                    <a:srgbClr val="000000"/>
                  </a:outerShdw>
                </a:effectLst>
              </a:rPr>
              <a:t> </a:t>
            </a:r>
            <a:endParaRPr lang="en-US" sz="4400" b="1">
              <a:solidFill>
                <a:schemeClr val="tx2"/>
              </a:solidFill>
              <a:effectLst>
                <a:outerShdw blurRad="38100" dist="38100" dir="2700000" algn="tl">
                  <a:srgbClr val="000000"/>
                </a:outerShdw>
              </a:effectLst>
            </a:endParaRPr>
          </a:p>
        </p:txBody>
      </p:sp>
      <p:sp>
        <p:nvSpPr>
          <p:cNvPr id="107560" name="AutoShape 40">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AutoShape 2"/>
          <p:cNvSpPr>
            <a:spLocks noChangeArrowheads="1"/>
          </p:cNvSpPr>
          <p:nvPr/>
        </p:nvSpPr>
        <p:spPr bwMode="auto">
          <a:xfrm>
            <a:off x="2667000" y="1981200"/>
            <a:ext cx="47244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endParaRPr lang="ar-SA"/>
          </a:p>
        </p:txBody>
      </p:sp>
      <p:sp>
        <p:nvSpPr>
          <p:cNvPr id="108547" name="Rectangle 3"/>
          <p:cNvSpPr>
            <a:spLocks noGrp="1" noChangeArrowheads="1"/>
          </p:cNvSpPr>
          <p:nvPr>
            <p:ph type="title"/>
          </p:nvPr>
        </p:nvSpPr>
        <p:spPr/>
        <p:txBody>
          <a:bodyPr/>
          <a:lstStyle/>
          <a:p>
            <a:pPr algn="ctr"/>
            <a:r>
              <a:rPr lang="en-US" sz="3600">
                <a:solidFill>
                  <a:srgbClr val="FFFF00"/>
                </a:solidFill>
              </a:rPr>
              <a:t>TENSES </a:t>
            </a:r>
            <a:r>
              <a:rPr lang="ar-SA" sz="3600">
                <a:solidFill>
                  <a:srgbClr val="FFFF00"/>
                </a:solidFill>
              </a:rPr>
              <a:t>الأزمنة</a:t>
            </a:r>
            <a:r>
              <a:rPr lang="ar-SA">
                <a:solidFill>
                  <a:srgbClr val="FFFF00"/>
                </a:solidFill>
              </a:rPr>
              <a:t>   </a:t>
            </a:r>
            <a:endParaRPr lang="en-US"/>
          </a:p>
        </p:txBody>
      </p:sp>
      <p:sp>
        <p:nvSpPr>
          <p:cNvPr id="108548" name="Rectangle 4"/>
          <p:cNvSpPr>
            <a:spLocks noGrp="1" noChangeArrowheads="1"/>
          </p:cNvSpPr>
          <p:nvPr>
            <p:ph type="body" sz="half" idx="1"/>
          </p:nvPr>
        </p:nvSpPr>
        <p:spPr>
          <a:xfrm>
            <a:off x="1143000" y="2895600"/>
            <a:ext cx="7696200" cy="3276600"/>
          </a:xfrm>
        </p:spPr>
        <p:txBody>
          <a:bodyPr/>
          <a:lstStyle/>
          <a:p>
            <a:pPr marL="533400" indent="-533400">
              <a:buFontTx/>
              <a:buNone/>
            </a:pPr>
            <a:r>
              <a:rPr lang="en-US" sz="1800"/>
              <a:t>I, He, She, it 			was	      </a:t>
            </a:r>
          </a:p>
          <a:p>
            <a:pPr marL="533400" indent="-533400">
              <a:buFontTx/>
              <a:buNone/>
            </a:pPr>
            <a:r>
              <a:rPr lang="en-US" sz="1800"/>
              <a:t>They, We, You			were</a:t>
            </a:r>
          </a:p>
          <a:p>
            <a:pPr marL="533400" indent="-533400" algn="ctr">
              <a:buFontTx/>
              <a:buNone/>
            </a:pPr>
            <a:r>
              <a:rPr lang="ar-SA" u="sng"/>
              <a:t>أمثلــــــــــــــــــــــة</a:t>
            </a:r>
            <a:endParaRPr lang="ar-SA" sz="2000" u="sng"/>
          </a:p>
          <a:p>
            <a:pPr marL="533400" indent="-533400">
              <a:buFontTx/>
              <a:buNone/>
            </a:pPr>
            <a:r>
              <a:rPr lang="ar-SA" sz="2000"/>
              <a:t> </a:t>
            </a:r>
          </a:p>
          <a:p>
            <a:pPr marL="533400" indent="-533400">
              <a:buFontTx/>
              <a:buAutoNum type="arabicPeriod"/>
            </a:pPr>
            <a:r>
              <a:rPr lang="en-US" sz="2400"/>
              <a:t>I </a:t>
            </a:r>
            <a:r>
              <a:rPr lang="en-US" sz="2400">
                <a:solidFill>
                  <a:srgbClr val="CC3300"/>
                </a:solidFill>
              </a:rPr>
              <a:t>watched</a:t>
            </a:r>
            <a:r>
              <a:rPr lang="en-US" sz="2400"/>
              <a:t> television </a:t>
            </a:r>
            <a:r>
              <a:rPr lang="en-US" sz="2400">
                <a:solidFill>
                  <a:srgbClr val="FFFF00"/>
                </a:solidFill>
              </a:rPr>
              <a:t>last</a:t>
            </a:r>
            <a:r>
              <a:rPr lang="en-US" sz="2400">
                <a:solidFill>
                  <a:srgbClr val="CC3300"/>
                </a:solidFill>
              </a:rPr>
              <a:t> </a:t>
            </a:r>
            <a:r>
              <a:rPr lang="en-US" sz="2400"/>
              <a:t>night.</a:t>
            </a:r>
          </a:p>
          <a:p>
            <a:pPr marL="533400" indent="-533400">
              <a:buFontTx/>
              <a:buAutoNum type="arabicPeriod"/>
            </a:pPr>
            <a:r>
              <a:rPr lang="en-US" sz="2400"/>
              <a:t>They </a:t>
            </a:r>
            <a:r>
              <a:rPr lang="en-US" sz="2400">
                <a:solidFill>
                  <a:srgbClr val="CC3300"/>
                </a:solidFill>
              </a:rPr>
              <a:t>visited</a:t>
            </a:r>
            <a:r>
              <a:rPr lang="en-US" sz="2400"/>
              <a:t> their uncle </a:t>
            </a:r>
            <a:r>
              <a:rPr lang="en-US" sz="2400">
                <a:solidFill>
                  <a:srgbClr val="FFFF00"/>
                </a:solidFill>
              </a:rPr>
              <a:t>yesterday</a:t>
            </a:r>
            <a:r>
              <a:rPr lang="en-US" sz="2400"/>
              <a:t>.</a:t>
            </a:r>
          </a:p>
          <a:p>
            <a:pPr marL="533400" indent="-533400">
              <a:buFontTx/>
              <a:buAutoNum type="arabicPeriod"/>
            </a:pPr>
            <a:r>
              <a:rPr lang="en-US" sz="2400"/>
              <a:t>We </a:t>
            </a:r>
            <a:r>
              <a:rPr lang="en-US" sz="2400">
                <a:solidFill>
                  <a:srgbClr val="CC3300"/>
                </a:solidFill>
              </a:rPr>
              <a:t>went</a:t>
            </a:r>
            <a:r>
              <a:rPr lang="en-US" sz="2400"/>
              <a:t> to Makkah two months </a:t>
            </a:r>
            <a:r>
              <a:rPr lang="en-US" sz="2400">
                <a:solidFill>
                  <a:srgbClr val="FFFF00"/>
                </a:solidFill>
              </a:rPr>
              <a:t>often</a:t>
            </a:r>
            <a:r>
              <a:rPr lang="en-US" sz="2400"/>
              <a:t>.</a:t>
            </a:r>
          </a:p>
          <a:p>
            <a:pPr marL="533400" indent="-533400" algn="r">
              <a:buFontTx/>
              <a:buNone/>
            </a:pPr>
            <a:endParaRPr lang="en-US" sz="2400"/>
          </a:p>
        </p:txBody>
      </p:sp>
      <p:sp>
        <p:nvSpPr>
          <p:cNvPr id="108561" name="Text Box 17"/>
          <p:cNvSpPr txBox="1">
            <a:spLocks noChangeArrowheads="1"/>
          </p:cNvSpPr>
          <p:nvPr/>
        </p:nvSpPr>
        <p:spPr bwMode="auto">
          <a:xfrm>
            <a:off x="2590800" y="2057400"/>
            <a:ext cx="4953000" cy="611188"/>
          </a:xfrm>
          <a:prstGeom prst="rect">
            <a:avLst/>
          </a:prstGeom>
          <a:noFill/>
          <a:ln w="9525">
            <a:noFill/>
            <a:miter lim="800000"/>
            <a:headEnd/>
            <a:tailEnd/>
          </a:ln>
          <a:effectLst/>
        </p:spPr>
        <p:txBody>
          <a:bodyPr>
            <a:spAutoFit/>
          </a:bodyPr>
          <a:lstStyle/>
          <a:p>
            <a:pPr algn="l"/>
            <a:r>
              <a:rPr lang="en-US" b="1">
                <a:solidFill>
                  <a:schemeClr val="bg1"/>
                </a:solidFill>
              </a:rPr>
              <a:t>2</a:t>
            </a:r>
            <a:r>
              <a:rPr lang="en-US" b="1">
                <a:solidFill>
                  <a:srgbClr val="000066"/>
                </a:solidFill>
              </a:rPr>
              <a:t>. Past Simple Tense</a:t>
            </a:r>
            <a:r>
              <a:rPr lang="ar-SA" b="1">
                <a:solidFill>
                  <a:srgbClr val="000066"/>
                </a:solidFill>
              </a:rPr>
              <a:t>    الماضي البسيط</a:t>
            </a:r>
            <a:r>
              <a:rPr lang="ar-SA" sz="1600">
                <a:solidFill>
                  <a:srgbClr val="000066"/>
                </a:solidFill>
              </a:rPr>
              <a:t>            </a:t>
            </a:r>
            <a:endParaRPr lang="en-US" sz="1600">
              <a:solidFill>
                <a:srgbClr val="000066"/>
              </a:solidFill>
            </a:endParaRPr>
          </a:p>
        </p:txBody>
      </p:sp>
      <p:sp>
        <p:nvSpPr>
          <p:cNvPr id="108563" name="Line 19"/>
          <p:cNvSpPr>
            <a:spLocks noChangeShapeType="1"/>
          </p:cNvSpPr>
          <p:nvPr/>
        </p:nvSpPr>
        <p:spPr bwMode="auto">
          <a:xfrm>
            <a:off x="2971800" y="3048000"/>
            <a:ext cx="1600200" cy="0"/>
          </a:xfrm>
          <a:prstGeom prst="line">
            <a:avLst/>
          </a:prstGeom>
          <a:noFill/>
          <a:ln w="9525">
            <a:solidFill>
              <a:schemeClr val="tx1"/>
            </a:solidFill>
            <a:round/>
            <a:headEnd/>
            <a:tailEnd type="triangle" w="med" len="med"/>
          </a:ln>
          <a:effectLst/>
        </p:spPr>
        <p:txBody>
          <a:bodyPr/>
          <a:lstStyle/>
          <a:p>
            <a:endParaRPr lang="ar-SA"/>
          </a:p>
        </p:txBody>
      </p:sp>
      <p:sp>
        <p:nvSpPr>
          <p:cNvPr id="108564" name="Line 20"/>
          <p:cNvSpPr>
            <a:spLocks noChangeShapeType="1"/>
          </p:cNvSpPr>
          <p:nvPr/>
        </p:nvSpPr>
        <p:spPr bwMode="auto">
          <a:xfrm>
            <a:off x="2971800" y="3429000"/>
            <a:ext cx="1600200" cy="0"/>
          </a:xfrm>
          <a:prstGeom prst="line">
            <a:avLst/>
          </a:prstGeom>
          <a:noFill/>
          <a:ln w="9525">
            <a:solidFill>
              <a:schemeClr val="tx1"/>
            </a:solidFill>
            <a:round/>
            <a:headEnd/>
            <a:tailEnd type="triangle" w="med" len="med"/>
          </a:ln>
          <a:effectLst/>
        </p:spPr>
        <p:txBody>
          <a:bodyPr/>
          <a:lstStyle/>
          <a:p>
            <a:endParaRPr lang="ar-SA"/>
          </a:p>
        </p:txBody>
      </p:sp>
      <p:grpSp>
        <p:nvGrpSpPr>
          <p:cNvPr id="108565" name="Group 21"/>
          <p:cNvGrpSpPr>
            <a:grpSpLocks/>
          </p:cNvGrpSpPr>
          <p:nvPr/>
        </p:nvGrpSpPr>
        <p:grpSpPr bwMode="auto">
          <a:xfrm>
            <a:off x="3657600" y="6248400"/>
            <a:ext cx="2514600" cy="381000"/>
            <a:chOff x="2304" y="3936"/>
            <a:chExt cx="1584" cy="240"/>
          </a:xfrm>
        </p:grpSpPr>
        <p:sp>
          <p:nvSpPr>
            <p:cNvPr id="108566" name="AutoShape 22">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08567" name="AutoShape 23">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08568" name="AutoShape 24">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08569" name="AutoShape 25">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AutoShape 2"/>
          <p:cNvSpPr>
            <a:spLocks noChangeArrowheads="1"/>
          </p:cNvSpPr>
          <p:nvPr/>
        </p:nvSpPr>
        <p:spPr bwMode="auto">
          <a:xfrm>
            <a:off x="2667000" y="1981200"/>
            <a:ext cx="47244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endParaRPr lang="ar-SA"/>
          </a:p>
        </p:txBody>
      </p:sp>
      <p:sp>
        <p:nvSpPr>
          <p:cNvPr id="109571" name="Rectangle 3"/>
          <p:cNvSpPr>
            <a:spLocks noGrp="1" noChangeArrowheads="1"/>
          </p:cNvSpPr>
          <p:nvPr>
            <p:ph type="title"/>
          </p:nvPr>
        </p:nvSpPr>
        <p:spPr/>
        <p:txBody>
          <a:bodyPr/>
          <a:lstStyle/>
          <a:p>
            <a:pPr algn="ctr"/>
            <a:r>
              <a:rPr lang="en-US" sz="3600">
                <a:solidFill>
                  <a:srgbClr val="FFFF00"/>
                </a:solidFill>
              </a:rPr>
              <a:t>TENSES </a:t>
            </a:r>
            <a:r>
              <a:rPr lang="ar-SA" sz="3600">
                <a:solidFill>
                  <a:srgbClr val="FFFF00"/>
                </a:solidFill>
              </a:rPr>
              <a:t>الأزمنة</a:t>
            </a:r>
            <a:r>
              <a:rPr lang="ar-SA">
                <a:solidFill>
                  <a:srgbClr val="FFFF00"/>
                </a:solidFill>
              </a:rPr>
              <a:t>   </a:t>
            </a:r>
            <a:endParaRPr lang="en-US"/>
          </a:p>
        </p:txBody>
      </p:sp>
      <p:sp>
        <p:nvSpPr>
          <p:cNvPr id="109572" name="Rectangle 4"/>
          <p:cNvSpPr>
            <a:spLocks noGrp="1" noChangeArrowheads="1"/>
          </p:cNvSpPr>
          <p:nvPr>
            <p:ph type="body" sz="half" idx="1"/>
          </p:nvPr>
        </p:nvSpPr>
        <p:spPr>
          <a:xfrm>
            <a:off x="1143000" y="2743200"/>
            <a:ext cx="7696200" cy="1447800"/>
          </a:xfrm>
        </p:spPr>
        <p:txBody>
          <a:bodyPr/>
          <a:lstStyle/>
          <a:p>
            <a:pPr algn="r">
              <a:lnSpc>
                <a:spcPct val="90000"/>
              </a:lnSpc>
              <a:buFontTx/>
              <a:buNone/>
            </a:pPr>
            <a:r>
              <a:rPr lang="ar-SA" sz="1800"/>
              <a:t>يستخدم هذا الزمن للتعبير عن حدث متوقع حدوثه في المستقبل.</a:t>
            </a:r>
          </a:p>
          <a:p>
            <a:pPr algn="r">
              <a:lnSpc>
                <a:spcPct val="90000"/>
              </a:lnSpc>
              <a:buFontTx/>
              <a:buNone/>
            </a:pPr>
            <a:r>
              <a:rPr lang="ar-SA" sz="1800"/>
              <a:t>يتكون هذا الزمن من         او           ثم التصريف الأول للفعل. </a:t>
            </a:r>
          </a:p>
          <a:p>
            <a:pPr algn="r">
              <a:lnSpc>
                <a:spcPct val="90000"/>
              </a:lnSpc>
              <a:buFontTx/>
              <a:buNone/>
            </a:pPr>
            <a:r>
              <a:rPr lang="ar-SA" sz="1800"/>
              <a:t>تأتي        مع ضمير المتكلم    و      أما         فتأتي مع باقي الضمائر.</a:t>
            </a:r>
          </a:p>
          <a:p>
            <a:pPr algn="r">
              <a:lnSpc>
                <a:spcPct val="90000"/>
              </a:lnSpc>
              <a:buFontTx/>
              <a:buNone/>
            </a:pPr>
            <a:r>
              <a:rPr lang="ar-SA" sz="1800"/>
              <a:t>ولكن          ندر استخدامها في الإنجليزية الحديثة وقد حلت كلمة        بدلها مع جميع الضمائر.  </a:t>
            </a:r>
          </a:p>
          <a:p>
            <a:pPr algn="r">
              <a:lnSpc>
                <a:spcPct val="90000"/>
              </a:lnSpc>
              <a:buFontTx/>
              <a:buNone/>
            </a:pPr>
            <a:r>
              <a:rPr lang="ar-SA" sz="1800"/>
              <a:t>يأتي هذا الزمن عادة مع كلمات مثل:</a:t>
            </a:r>
          </a:p>
          <a:p>
            <a:pPr algn="r">
              <a:lnSpc>
                <a:spcPct val="90000"/>
              </a:lnSpc>
              <a:buFontTx/>
              <a:buNone/>
            </a:pPr>
            <a:endParaRPr lang="en-US" sz="1800"/>
          </a:p>
          <a:p>
            <a:pPr>
              <a:lnSpc>
                <a:spcPct val="90000"/>
              </a:lnSpc>
              <a:buFont typeface="Wingdings" pitchFamily="2" charset="2"/>
              <a:buNone/>
            </a:pPr>
            <a:endParaRPr lang="en-US" sz="1800"/>
          </a:p>
        </p:txBody>
      </p:sp>
      <p:graphicFrame>
        <p:nvGraphicFramePr>
          <p:cNvPr id="109615" name="Group 47"/>
          <p:cNvGraphicFramePr>
            <a:graphicFrameLocks noGrp="1"/>
          </p:cNvGraphicFramePr>
          <p:nvPr/>
        </p:nvGraphicFramePr>
        <p:xfrm>
          <a:off x="1828800" y="4724400"/>
          <a:ext cx="6934200" cy="1087438"/>
        </p:xfrm>
        <a:graphic>
          <a:graphicData uri="http://schemas.openxmlformats.org/drawingml/2006/table">
            <a:tbl>
              <a:tblPr/>
              <a:tblGrid>
                <a:gridCol w="2209800"/>
                <a:gridCol w="1752600"/>
                <a:gridCol w="2971800"/>
              </a:tblGrid>
              <a:tr h="4905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tomorrow</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غداً</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next</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القادم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 the future</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في المستقبل </a:t>
                      </a: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6900">
                <a:tc gridSpan="3">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 2010 AD, in 1425 AH</a:t>
                      </a: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أو أي تاريخ في المستقبل مثل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SA"/>
                    </a:p>
                  </a:txBody>
                  <a:tcPr/>
                </a:tc>
                <a:tc hMerge="1">
                  <a:txBody>
                    <a:bodyPr/>
                    <a:lstStyle/>
                    <a:p>
                      <a:pPr rtl="1"/>
                      <a:endParaRPr lang="ar-SA"/>
                    </a:p>
                  </a:txBody>
                  <a:tcPr/>
                </a:tc>
              </a:tr>
            </a:tbl>
          </a:graphicData>
        </a:graphic>
      </p:graphicFrame>
      <p:sp>
        <p:nvSpPr>
          <p:cNvPr id="109585" name="Text Box 17"/>
          <p:cNvSpPr txBox="1">
            <a:spLocks noChangeArrowheads="1"/>
          </p:cNvSpPr>
          <p:nvPr/>
        </p:nvSpPr>
        <p:spPr bwMode="auto">
          <a:xfrm>
            <a:off x="2590800" y="2057400"/>
            <a:ext cx="4953000" cy="671513"/>
          </a:xfrm>
          <a:prstGeom prst="rect">
            <a:avLst/>
          </a:prstGeom>
          <a:noFill/>
          <a:ln w="9525">
            <a:noFill/>
            <a:miter lim="800000"/>
            <a:headEnd/>
            <a:tailEnd/>
          </a:ln>
          <a:effectLst/>
        </p:spPr>
        <p:txBody>
          <a:bodyPr>
            <a:spAutoFit/>
          </a:bodyPr>
          <a:lstStyle/>
          <a:p>
            <a:pPr algn="l"/>
            <a:r>
              <a:rPr lang="en-US" sz="2000">
                <a:solidFill>
                  <a:schemeClr val="bg1"/>
                </a:solidFill>
              </a:rPr>
              <a:t>3</a:t>
            </a:r>
            <a:r>
              <a:rPr lang="en-US" sz="2000">
                <a:solidFill>
                  <a:srgbClr val="000066"/>
                </a:solidFill>
              </a:rPr>
              <a:t>. Future Simple Tense</a:t>
            </a:r>
            <a:r>
              <a:rPr lang="ar-SA" sz="2000">
                <a:solidFill>
                  <a:srgbClr val="000066"/>
                </a:solidFill>
              </a:rPr>
              <a:t>   </a:t>
            </a:r>
            <a:r>
              <a:rPr lang="ar-SA" sz="2000" b="1">
                <a:solidFill>
                  <a:srgbClr val="000066"/>
                </a:solidFill>
              </a:rPr>
              <a:t>المستقبل البسيط</a:t>
            </a:r>
            <a:r>
              <a:rPr lang="ar-SA">
                <a:solidFill>
                  <a:srgbClr val="000066"/>
                </a:solidFill>
              </a:rPr>
              <a:t>            </a:t>
            </a:r>
            <a:endParaRPr lang="en-US">
              <a:solidFill>
                <a:srgbClr val="000066"/>
              </a:solidFill>
            </a:endParaRPr>
          </a:p>
        </p:txBody>
      </p:sp>
      <p:sp>
        <p:nvSpPr>
          <p:cNvPr id="109586" name="Text Box 18"/>
          <p:cNvSpPr txBox="1">
            <a:spLocks noChangeArrowheads="1"/>
          </p:cNvSpPr>
          <p:nvPr/>
        </p:nvSpPr>
        <p:spPr bwMode="auto">
          <a:xfrm>
            <a:off x="5410200" y="3048000"/>
            <a:ext cx="1465263" cy="366713"/>
          </a:xfrm>
          <a:prstGeom prst="rect">
            <a:avLst/>
          </a:prstGeom>
          <a:noFill/>
          <a:ln w="9525">
            <a:noFill/>
            <a:miter lim="800000"/>
            <a:headEnd/>
            <a:tailEnd/>
          </a:ln>
          <a:effectLst/>
        </p:spPr>
        <p:txBody>
          <a:bodyPr wrap="none">
            <a:spAutoFit/>
          </a:bodyPr>
          <a:lstStyle/>
          <a:p>
            <a:pPr algn="l"/>
            <a:r>
              <a:rPr lang="en-US">
                <a:solidFill>
                  <a:srgbClr val="CC3300"/>
                </a:solidFill>
              </a:rPr>
              <a:t> shall </a:t>
            </a:r>
            <a:r>
              <a:rPr lang="ar-SA">
                <a:solidFill>
                  <a:srgbClr val="CC3300"/>
                </a:solidFill>
              </a:rPr>
              <a:t> </a:t>
            </a:r>
            <a:r>
              <a:rPr lang="en-US">
                <a:solidFill>
                  <a:srgbClr val="CC3300"/>
                </a:solidFill>
              </a:rPr>
              <a:t>    will</a:t>
            </a:r>
          </a:p>
        </p:txBody>
      </p:sp>
      <p:sp>
        <p:nvSpPr>
          <p:cNvPr id="109588" name="Text Box 20"/>
          <p:cNvSpPr txBox="1">
            <a:spLocks noChangeArrowheads="1"/>
          </p:cNvSpPr>
          <p:nvPr/>
        </p:nvSpPr>
        <p:spPr bwMode="auto">
          <a:xfrm>
            <a:off x="7696200" y="3352800"/>
            <a:ext cx="685800" cy="366713"/>
          </a:xfrm>
          <a:prstGeom prst="rect">
            <a:avLst/>
          </a:prstGeom>
          <a:noFill/>
          <a:ln w="9525">
            <a:noFill/>
            <a:miter lim="800000"/>
            <a:headEnd/>
            <a:tailEnd/>
          </a:ln>
          <a:effectLst/>
        </p:spPr>
        <p:txBody>
          <a:bodyPr>
            <a:spAutoFit/>
          </a:bodyPr>
          <a:lstStyle/>
          <a:p>
            <a:pPr algn="l">
              <a:spcBef>
                <a:spcPct val="50000"/>
              </a:spcBef>
            </a:pPr>
            <a:r>
              <a:rPr lang="en-US">
                <a:solidFill>
                  <a:srgbClr val="CC3300"/>
                </a:solidFill>
              </a:rPr>
              <a:t>shall</a:t>
            </a:r>
          </a:p>
        </p:txBody>
      </p:sp>
      <p:sp>
        <p:nvSpPr>
          <p:cNvPr id="109593" name="Text Box 25"/>
          <p:cNvSpPr txBox="1">
            <a:spLocks noChangeArrowheads="1"/>
          </p:cNvSpPr>
          <p:nvPr/>
        </p:nvSpPr>
        <p:spPr bwMode="auto">
          <a:xfrm>
            <a:off x="5334000" y="3352800"/>
            <a:ext cx="838200" cy="366713"/>
          </a:xfrm>
          <a:prstGeom prst="rect">
            <a:avLst/>
          </a:prstGeom>
          <a:noFill/>
          <a:ln w="9525">
            <a:noFill/>
            <a:miter lim="800000"/>
            <a:headEnd/>
            <a:tailEnd/>
          </a:ln>
          <a:effectLst/>
        </p:spPr>
        <p:txBody>
          <a:bodyPr>
            <a:spAutoFit/>
          </a:bodyPr>
          <a:lstStyle/>
          <a:p>
            <a:pPr algn="l">
              <a:spcBef>
                <a:spcPct val="50000"/>
              </a:spcBef>
            </a:pPr>
            <a:r>
              <a:rPr lang="en-US">
                <a:solidFill>
                  <a:srgbClr val="CC3300"/>
                </a:solidFill>
              </a:rPr>
              <a:t>we   I</a:t>
            </a:r>
          </a:p>
        </p:txBody>
      </p:sp>
      <p:sp>
        <p:nvSpPr>
          <p:cNvPr id="109594" name="Text Box 26"/>
          <p:cNvSpPr txBox="1">
            <a:spLocks noChangeArrowheads="1"/>
          </p:cNvSpPr>
          <p:nvPr/>
        </p:nvSpPr>
        <p:spPr bwMode="auto">
          <a:xfrm>
            <a:off x="4495800" y="3352800"/>
            <a:ext cx="685800" cy="366713"/>
          </a:xfrm>
          <a:prstGeom prst="rect">
            <a:avLst/>
          </a:prstGeom>
          <a:noFill/>
          <a:ln w="9525">
            <a:noFill/>
            <a:miter lim="800000"/>
            <a:headEnd/>
            <a:tailEnd/>
          </a:ln>
          <a:effectLst/>
        </p:spPr>
        <p:txBody>
          <a:bodyPr>
            <a:spAutoFit/>
          </a:bodyPr>
          <a:lstStyle/>
          <a:p>
            <a:pPr algn="l">
              <a:spcBef>
                <a:spcPct val="50000"/>
              </a:spcBef>
            </a:pPr>
            <a:r>
              <a:rPr lang="en-US">
                <a:solidFill>
                  <a:srgbClr val="CC3300"/>
                </a:solidFill>
              </a:rPr>
              <a:t>will</a:t>
            </a:r>
          </a:p>
        </p:txBody>
      </p:sp>
      <p:sp>
        <p:nvSpPr>
          <p:cNvPr id="109595" name="Text Box 27"/>
          <p:cNvSpPr txBox="1">
            <a:spLocks noChangeArrowheads="1"/>
          </p:cNvSpPr>
          <p:nvPr/>
        </p:nvSpPr>
        <p:spPr bwMode="auto">
          <a:xfrm>
            <a:off x="7620000" y="3657600"/>
            <a:ext cx="914400" cy="366713"/>
          </a:xfrm>
          <a:prstGeom prst="rect">
            <a:avLst/>
          </a:prstGeom>
          <a:noFill/>
          <a:ln w="9525">
            <a:noFill/>
            <a:miter lim="800000"/>
            <a:headEnd/>
            <a:tailEnd/>
          </a:ln>
          <a:effectLst/>
        </p:spPr>
        <p:txBody>
          <a:bodyPr>
            <a:spAutoFit/>
          </a:bodyPr>
          <a:lstStyle/>
          <a:p>
            <a:pPr algn="l">
              <a:spcBef>
                <a:spcPct val="50000"/>
              </a:spcBef>
            </a:pPr>
            <a:r>
              <a:rPr lang="en-US">
                <a:solidFill>
                  <a:srgbClr val="CC3300"/>
                </a:solidFill>
              </a:rPr>
              <a:t>shall</a:t>
            </a:r>
          </a:p>
        </p:txBody>
      </p:sp>
      <p:sp>
        <p:nvSpPr>
          <p:cNvPr id="109596" name="Text Box 28"/>
          <p:cNvSpPr txBox="1">
            <a:spLocks noChangeArrowheads="1"/>
          </p:cNvSpPr>
          <p:nvPr/>
        </p:nvSpPr>
        <p:spPr bwMode="auto">
          <a:xfrm>
            <a:off x="2209800" y="3657600"/>
            <a:ext cx="762000" cy="366713"/>
          </a:xfrm>
          <a:prstGeom prst="rect">
            <a:avLst/>
          </a:prstGeom>
          <a:noFill/>
          <a:ln w="9525">
            <a:noFill/>
            <a:miter lim="800000"/>
            <a:headEnd/>
            <a:tailEnd/>
          </a:ln>
          <a:effectLst/>
        </p:spPr>
        <p:txBody>
          <a:bodyPr>
            <a:spAutoFit/>
          </a:bodyPr>
          <a:lstStyle/>
          <a:p>
            <a:pPr algn="l">
              <a:spcBef>
                <a:spcPct val="50000"/>
              </a:spcBef>
            </a:pPr>
            <a:r>
              <a:rPr lang="en-US">
                <a:solidFill>
                  <a:srgbClr val="CC3300"/>
                </a:solidFill>
              </a:rPr>
              <a:t>will</a:t>
            </a:r>
          </a:p>
        </p:txBody>
      </p:sp>
      <p:grpSp>
        <p:nvGrpSpPr>
          <p:cNvPr id="109603" name="Group 35"/>
          <p:cNvGrpSpPr>
            <a:grpSpLocks/>
          </p:cNvGrpSpPr>
          <p:nvPr/>
        </p:nvGrpSpPr>
        <p:grpSpPr bwMode="auto">
          <a:xfrm>
            <a:off x="3657600" y="6248400"/>
            <a:ext cx="2514600" cy="381000"/>
            <a:chOff x="2304" y="3936"/>
            <a:chExt cx="1584" cy="240"/>
          </a:xfrm>
        </p:grpSpPr>
        <p:sp>
          <p:nvSpPr>
            <p:cNvPr id="109604" name="AutoShape 36">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09605" name="AutoShape 37">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09606" name="AutoShape 38">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09607" name="AutoShape 39"/>
          <p:cNvSpPr>
            <a:spLocks noChangeArrowheads="1"/>
          </p:cNvSpPr>
          <p:nvPr/>
        </p:nvSpPr>
        <p:spPr bwMode="auto">
          <a:xfrm>
            <a:off x="2133600" y="1981200"/>
            <a:ext cx="56388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endParaRPr lang="ar-SA"/>
          </a:p>
        </p:txBody>
      </p:sp>
      <p:sp>
        <p:nvSpPr>
          <p:cNvPr id="109608" name="Text Box 40"/>
          <p:cNvSpPr txBox="1">
            <a:spLocks noChangeArrowheads="1"/>
          </p:cNvSpPr>
          <p:nvPr/>
        </p:nvSpPr>
        <p:spPr bwMode="auto">
          <a:xfrm>
            <a:off x="2209800" y="2057400"/>
            <a:ext cx="5562600" cy="641350"/>
          </a:xfrm>
          <a:prstGeom prst="rect">
            <a:avLst/>
          </a:prstGeom>
          <a:noFill/>
          <a:ln w="9525">
            <a:noFill/>
            <a:miter lim="800000"/>
            <a:headEnd/>
            <a:tailEnd/>
          </a:ln>
          <a:effectLst/>
        </p:spPr>
        <p:txBody>
          <a:bodyPr>
            <a:spAutoFit/>
          </a:bodyPr>
          <a:lstStyle/>
          <a:p>
            <a:pPr algn="l"/>
            <a:r>
              <a:rPr lang="en-US" b="1">
                <a:solidFill>
                  <a:schemeClr val="bg1"/>
                </a:solidFill>
              </a:rPr>
              <a:t>3</a:t>
            </a:r>
            <a:r>
              <a:rPr lang="en-US" b="1">
                <a:solidFill>
                  <a:srgbClr val="000066"/>
                </a:solidFill>
              </a:rPr>
              <a:t>. Future Simple Tense</a:t>
            </a:r>
            <a:r>
              <a:rPr lang="ar-SA" b="1">
                <a:solidFill>
                  <a:srgbClr val="000066"/>
                </a:solidFill>
              </a:rPr>
              <a:t>   المستقبل البسيط             </a:t>
            </a:r>
            <a:endParaRPr lang="en-US" b="1">
              <a:solidFill>
                <a:srgbClr val="000066"/>
              </a:solidFill>
            </a:endParaRPr>
          </a:p>
        </p:txBody>
      </p:sp>
      <p:sp>
        <p:nvSpPr>
          <p:cNvPr id="109616" name="AutoShape 4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AutoShape 2"/>
          <p:cNvSpPr>
            <a:spLocks noChangeArrowheads="1"/>
          </p:cNvSpPr>
          <p:nvPr/>
        </p:nvSpPr>
        <p:spPr bwMode="auto">
          <a:xfrm>
            <a:off x="2133600" y="1981200"/>
            <a:ext cx="56388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endParaRPr lang="ar-SA"/>
          </a:p>
        </p:txBody>
      </p:sp>
      <p:sp>
        <p:nvSpPr>
          <p:cNvPr id="110595" name="Rectangle 3"/>
          <p:cNvSpPr>
            <a:spLocks noGrp="1" noChangeArrowheads="1"/>
          </p:cNvSpPr>
          <p:nvPr>
            <p:ph type="title"/>
          </p:nvPr>
        </p:nvSpPr>
        <p:spPr/>
        <p:txBody>
          <a:bodyPr/>
          <a:lstStyle/>
          <a:p>
            <a:pPr algn="ctr"/>
            <a:r>
              <a:rPr lang="en-US" sz="3600">
                <a:solidFill>
                  <a:srgbClr val="FFFF00"/>
                </a:solidFill>
              </a:rPr>
              <a:t>TENSES </a:t>
            </a:r>
            <a:r>
              <a:rPr lang="ar-SA" sz="3600">
                <a:solidFill>
                  <a:srgbClr val="FFFF00"/>
                </a:solidFill>
              </a:rPr>
              <a:t>الأزمنة   </a:t>
            </a:r>
            <a:endParaRPr lang="en-US" sz="3600"/>
          </a:p>
        </p:txBody>
      </p:sp>
      <p:sp>
        <p:nvSpPr>
          <p:cNvPr id="110596" name="Rectangle 4"/>
          <p:cNvSpPr>
            <a:spLocks noGrp="1" noChangeArrowheads="1"/>
          </p:cNvSpPr>
          <p:nvPr>
            <p:ph type="body" sz="half" idx="1"/>
          </p:nvPr>
        </p:nvSpPr>
        <p:spPr>
          <a:xfrm>
            <a:off x="1143000" y="2895600"/>
            <a:ext cx="7696200" cy="3276600"/>
          </a:xfrm>
        </p:spPr>
        <p:txBody>
          <a:bodyPr/>
          <a:lstStyle/>
          <a:p>
            <a:pPr marL="533400" indent="-533400" algn="ctr">
              <a:buFontTx/>
              <a:buNone/>
            </a:pPr>
            <a:r>
              <a:rPr lang="ar-SA" u="sng"/>
              <a:t>أمثلــــــــــــــــــــــة</a:t>
            </a:r>
            <a:endParaRPr lang="ar-SA" sz="2000" u="sng"/>
          </a:p>
          <a:p>
            <a:pPr marL="533400" indent="-533400">
              <a:buFontTx/>
              <a:buAutoNum type="arabicPeriod"/>
            </a:pPr>
            <a:r>
              <a:rPr lang="en-US" sz="2000">
                <a:solidFill>
                  <a:srgbClr val="FFFFCC"/>
                </a:solidFill>
              </a:rPr>
              <a:t>I</a:t>
            </a:r>
            <a:r>
              <a:rPr lang="en-US" sz="2000">
                <a:solidFill>
                  <a:srgbClr val="FFFF00"/>
                </a:solidFill>
              </a:rPr>
              <a:t> will</a:t>
            </a:r>
            <a:r>
              <a:rPr lang="en-US" sz="2000"/>
              <a:t>  </a:t>
            </a:r>
            <a:r>
              <a:rPr lang="en-US" sz="2000">
                <a:solidFill>
                  <a:srgbClr val="FFFF00"/>
                </a:solidFill>
              </a:rPr>
              <a:t>go </a:t>
            </a:r>
            <a:r>
              <a:rPr lang="en-US" sz="2000">
                <a:solidFill>
                  <a:srgbClr val="FFFFCC"/>
                </a:solidFill>
              </a:rPr>
              <a:t>to school tomorrow</a:t>
            </a:r>
            <a:r>
              <a:rPr lang="en-US" sz="2000"/>
              <a:t>.</a:t>
            </a:r>
          </a:p>
          <a:p>
            <a:pPr marL="533400" indent="-533400">
              <a:buFontTx/>
              <a:buAutoNum type="arabicPeriod"/>
            </a:pPr>
            <a:r>
              <a:rPr lang="en-US" sz="2000"/>
              <a:t>They </a:t>
            </a:r>
            <a:r>
              <a:rPr lang="en-US" sz="2000">
                <a:solidFill>
                  <a:srgbClr val="FFFF00"/>
                </a:solidFill>
              </a:rPr>
              <a:t>will play</a:t>
            </a:r>
            <a:r>
              <a:rPr lang="en-US" sz="2000"/>
              <a:t> foot ball next Friday.</a:t>
            </a:r>
          </a:p>
          <a:p>
            <a:pPr marL="533400" indent="-533400">
              <a:buFontTx/>
              <a:buAutoNum type="arabicPeriod"/>
            </a:pPr>
            <a:r>
              <a:rPr lang="en-US" sz="2000"/>
              <a:t>He </a:t>
            </a:r>
            <a:r>
              <a:rPr lang="en-US" sz="2000">
                <a:solidFill>
                  <a:srgbClr val="FFFF00"/>
                </a:solidFill>
              </a:rPr>
              <a:t>will join</a:t>
            </a:r>
            <a:r>
              <a:rPr lang="en-US" sz="2000"/>
              <a:t> the army </a:t>
            </a:r>
            <a:r>
              <a:rPr lang="en-US" sz="2000">
                <a:solidFill>
                  <a:srgbClr val="CC3300"/>
                </a:solidFill>
              </a:rPr>
              <a:t>in the future</a:t>
            </a:r>
            <a:r>
              <a:rPr lang="en-US" sz="2000"/>
              <a:t>.</a:t>
            </a:r>
          </a:p>
          <a:p>
            <a:pPr marL="533400" indent="-533400" algn="r">
              <a:buFontTx/>
              <a:buNone/>
            </a:pPr>
            <a:r>
              <a:rPr lang="ar-SA" sz="2000"/>
              <a:t>هناك تكوين أخر للمستقبل البسيط باستخدام:</a:t>
            </a:r>
          </a:p>
          <a:p>
            <a:pPr marL="533400" indent="-533400">
              <a:buFontTx/>
              <a:buNone/>
            </a:pPr>
            <a:r>
              <a:rPr lang="ar-SA" sz="2000"/>
              <a:t> </a:t>
            </a:r>
            <a:r>
              <a:rPr lang="en-US" sz="2000"/>
              <a:t>am , is , are                        going to</a:t>
            </a:r>
          </a:p>
        </p:txBody>
      </p:sp>
      <p:sp>
        <p:nvSpPr>
          <p:cNvPr id="110597" name="Text Box 5"/>
          <p:cNvSpPr txBox="1">
            <a:spLocks noChangeArrowheads="1"/>
          </p:cNvSpPr>
          <p:nvPr/>
        </p:nvSpPr>
        <p:spPr bwMode="auto">
          <a:xfrm>
            <a:off x="2209800" y="2057400"/>
            <a:ext cx="5562600" cy="915988"/>
          </a:xfrm>
          <a:prstGeom prst="rect">
            <a:avLst/>
          </a:prstGeom>
          <a:noFill/>
          <a:ln w="9525">
            <a:noFill/>
            <a:miter lim="800000"/>
            <a:headEnd/>
            <a:tailEnd/>
          </a:ln>
          <a:effectLst/>
        </p:spPr>
        <p:txBody>
          <a:bodyPr>
            <a:spAutoFit/>
          </a:bodyPr>
          <a:lstStyle/>
          <a:p>
            <a:pPr algn="l"/>
            <a:r>
              <a:rPr lang="en-US" b="1">
                <a:solidFill>
                  <a:schemeClr val="bg1"/>
                </a:solidFill>
              </a:rPr>
              <a:t>3</a:t>
            </a:r>
            <a:r>
              <a:rPr lang="en-US" b="1">
                <a:solidFill>
                  <a:srgbClr val="000066"/>
                </a:solidFill>
              </a:rPr>
              <a:t>. Future Simple Tense</a:t>
            </a:r>
            <a:r>
              <a:rPr lang="ar-SA" b="1">
                <a:solidFill>
                  <a:srgbClr val="000066"/>
                </a:solidFill>
              </a:rPr>
              <a:t>   المستقبل البسيط             </a:t>
            </a:r>
            <a:endParaRPr lang="en-US" b="1">
              <a:solidFill>
                <a:srgbClr val="000066"/>
              </a:solidFill>
            </a:endParaRPr>
          </a:p>
          <a:p>
            <a:pPr algn="l"/>
            <a:endParaRPr lang="en-US" b="1">
              <a:solidFill>
                <a:srgbClr val="000066"/>
              </a:solidFill>
            </a:endParaRPr>
          </a:p>
        </p:txBody>
      </p:sp>
      <p:sp>
        <p:nvSpPr>
          <p:cNvPr id="110598" name="Line 6"/>
          <p:cNvSpPr>
            <a:spLocks noChangeShapeType="1"/>
          </p:cNvSpPr>
          <p:nvPr/>
        </p:nvSpPr>
        <p:spPr bwMode="auto">
          <a:xfrm>
            <a:off x="2819400" y="5181600"/>
            <a:ext cx="1600200" cy="0"/>
          </a:xfrm>
          <a:prstGeom prst="line">
            <a:avLst/>
          </a:prstGeom>
          <a:noFill/>
          <a:ln w="9525">
            <a:solidFill>
              <a:schemeClr val="tx1"/>
            </a:solidFill>
            <a:round/>
            <a:headEnd/>
            <a:tailEnd type="triangle" w="med" len="med"/>
          </a:ln>
          <a:effectLst/>
        </p:spPr>
        <p:txBody>
          <a:bodyPr/>
          <a:lstStyle/>
          <a:p>
            <a:endParaRPr lang="ar-SA"/>
          </a:p>
        </p:txBody>
      </p:sp>
      <p:grpSp>
        <p:nvGrpSpPr>
          <p:cNvPr id="110602" name="Group 10"/>
          <p:cNvGrpSpPr>
            <a:grpSpLocks/>
          </p:cNvGrpSpPr>
          <p:nvPr/>
        </p:nvGrpSpPr>
        <p:grpSpPr bwMode="auto">
          <a:xfrm>
            <a:off x="3657600" y="6248400"/>
            <a:ext cx="2514600" cy="381000"/>
            <a:chOff x="2304" y="3936"/>
            <a:chExt cx="1584" cy="240"/>
          </a:xfrm>
        </p:grpSpPr>
        <p:sp>
          <p:nvSpPr>
            <p:cNvPr id="110603" name="AutoShape 11">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10604" name="AutoShape 12">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10605" name="AutoShape 13">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10606" name="AutoShape 14">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1" name="Rectangle 3"/>
          <p:cNvSpPr>
            <a:spLocks noGrp="1" noChangeArrowheads="1"/>
          </p:cNvSpPr>
          <p:nvPr>
            <p:ph type="title"/>
          </p:nvPr>
        </p:nvSpPr>
        <p:spPr/>
        <p:txBody>
          <a:bodyPr/>
          <a:lstStyle/>
          <a:p>
            <a:pPr algn="ctr"/>
            <a:r>
              <a:rPr lang="en-US" sz="3600">
                <a:solidFill>
                  <a:srgbClr val="FFFF00"/>
                </a:solidFill>
              </a:rPr>
              <a:t>TENSES </a:t>
            </a:r>
            <a:r>
              <a:rPr lang="ar-SA" sz="3600">
                <a:solidFill>
                  <a:srgbClr val="FFFF00"/>
                </a:solidFill>
              </a:rPr>
              <a:t>الأزمنة</a:t>
            </a:r>
            <a:r>
              <a:rPr lang="ar-SA">
                <a:solidFill>
                  <a:srgbClr val="FFFF00"/>
                </a:solidFill>
              </a:rPr>
              <a:t>   </a:t>
            </a:r>
            <a:endParaRPr lang="en-US"/>
          </a:p>
        </p:txBody>
      </p:sp>
      <p:sp>
        <p:nvSpPr>
          <p:cNvPr id="114692" name="Rectangle 4"/>
          <p:cNvSpPr>
            <a:spLocks noGrp="1" noChangeArrowheads="1"/>
          </p:cNvSpPr>
          <p:nvPr>
            <p:ph type="body" sz="half" idx="1"/>
          </p:nvPr>
        </p:nvSpPr>
        <p:spPr>
          <a:xfrm>
            <a:off x="1219200" y="2743200"/>
            <a:ext cx="7696200" cy="1447800"/>
          </a:xfrm>
        </p:spPr>
        <p:txBody>
          <a:bodyPr/>
          <a:lstStyle/>
          <a:p>
            <a:pPr algn="r">
              <a:lnSpc>
                <a:spcPct val="90000"/>
              </a:lnSpc>
              <a:buFontTx/>
              <a:buNone/>
            </a:pPr>
            <a:r>
              <a:rPr lang="ar-SA" sz="1800"/>
              <a:t>يستخدم هذا الزمن للتعبير عن حدث يقع الآن فقط .</a:t>
            </a:r>
            <a:endParaRPr lang="en-US" sz="1800"/>
          </a:p>
          <a:p>
            <a:pPr algn="r">
              <a:lnSpc>
                <a:spcPct val="90000"/>
              </a:lnSpc>
              <a:buFontTx/>
              <a:buNone/>
            </a:pPr>
            <a:r>
              <a:rPr lang="ar-SA" sz="1800"/>
              <a:t>يتكون هذا الزمن من :</a:t>
            </a:r>
          </a:p>
          <a:p>
            <a:pPr>
              <a:lnSpc>
                <a:spcPct val="90000"/>
              </a:lnSpc>
              <a:buFontTx/>
              <a:buNone/>
            </a:pPr>
            <a:endParaRPr lang="en-US" sz="1800"/>
          </a:p>
          <a:p>
            <a:pPr>
              <a:lnSpc>
                <a:spcPct val="90000"/>
              </a:lnSpc>
              <a:buFontTx/>
              <a:buNone/>
            </a:pPr>
            <a:r>
              <a:rPr lang="en-US" sz="1800"/>
              <a:t>I                      am + verb + ing</a:t>
            </a:r>
          </a:p>
          <a:p>
            <a:pPr>
              <a:lnSpc>
                <a:spcPct val="90000"/>
              </a:lnSpc>
              <a:buFontTx/>
              <a:buNone/>
            </a:pPr>
            <a:r>
              <a:rPr lang="en-US" sz="1800"/>
              <a:t>He, she, it                        is + verb + ing</a:t>
            </a:r>
          </a:p>
          <a:p>
            <a:pPr>
              <a:lnSpc>
                <a:spcPct val="90000"/>
              </a:lnSpc>
              <a:buFontTx/>
              <a:buNone/>
            </a:pPr>
            <a:r>
              <a:rPr lang="en-US" sz="1800"/>
              <a:t>They, we, you                       are + verb + ing</a:t>
            </a:r>
          </a:p>
          <a:p>
            <a:pPr algn="r">
              <a:lnSpc>
                <a:spcPct val="90000"/>
              </a:lnSpc>
              <a:buFontTx/>
              <a:buNone/>
            </a:pPr>
            <a:r>
              <a:rPr lang="ar-SA" sz="1800"/>
              <a:t>يأتي هذا الزمن عادة مع كلمات مثل :</a:t>
            </a:r>
            <a:endParaRPr lang="en-US" sz="1800"/>
          </a:p>
          <a:p>
            <a:pPr>
              <a:lnSpc>
                <a:spcPct val="90000"/>
              </a:lnSpc>
              <a:buFontTx/>
              <a:buNone/>
            </a:pPr>
            <a:endParaRPr lang="en-US" sz="1800"/>
          </a:p>
          <a:p>
            <a:pPr>
              <a:lnSpc>
                <a:spcPct val="90000"/>
              </a:lnSpc>
              <a:buFont typeface="Wingdings" pitchFamily="2" charset="2"/>
              <a:buNone/>
            </a:pPr>
            <a:endParaRPr lang="en-US" sz="1800"/>
          </a:p>
        </p:txBody>
      </p:sp>
      <p:graphicFrame>
        <p:nvGraphicFramePr>
          <p:cNvPr id="114751" name="Group 63"/>
          <p:cNvGraphicFramePr>
            <a:graphicFrameLocks noGrp="1"/>
          </p:cNvGraphicFramePr>
          <p:nvPr/>
        </p:nvGraphicFramePr>
        <p:xfrm>
          <a:off x="1905000" y="4953000"/>
          <a:ext cx="6934200" cy="1112838"/>
        </p:xfrm>
        <a:graphic>
          <a:graphicData uri="http://schemas.openxmlformats.org/drawingml/2006/table">
            <a:tbl>
              <a:tblPr/>
              <a:tblGrid>
                <a:gridCol w="2057400"/>
                <a:gridCol w="3505200"/>
                <a:gridCol w="1371600"/>
              </a:tblGrid>
              <a:tr h="533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now</a:t>
                      </a: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الآن</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at the moment</a:t>
                      </a: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في هذه اللحظة       </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look</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انظر</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0838">
                <a:tc gridSpan="3">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listen</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استمع</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at the present time</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في الوقت الحاضر                                           </a:t>
                      </a: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7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endParaRPr kumimoji="0" lang="en-US" sz="7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SA"/>
                    </a:p>
                  </a:txBody>
                  <a:tcPr/>
                </a:tc>
                <a:tc hMerge="1">
                  <a:txBody>
                    <a:bodyPr/>
                    <a:lstStyle/>
                    <a:p>
                      <a:pPr rtl="1"/>
                      <a:endParaRPr lang="ar-SA"/>
                    </a:p>
                  </a:txBody>
                  <a:tcPr/>
                </a:tc>
              </a:tr>
            </a:tbl>
          </a:graphicData>
        </a:graphic>
      </p:graphicFrame>
      <p:sp>
        <p:nvSpPr>
          <p:cNvPr id="114705" name="Text Box 17"/>
          <p:cNvSpPr txBox="1">
            <a:spLocks noChangeArrowheads="1"/>
          </p:cNvSpPr>
          <p:nvPr/>
        </p:nvSpPr>
        <p:spPr bwMode="auto">
          <a:xfrm>
            <a:off x="2590800" y="2057400"/>
            <a:ext cx="4953000" cy="701675"/>
          </a:xfrm>
          <a:prstGeom prst="rect">
            <a:avLst/>
          </a:prstGeom>
          <a:noFill/>
          <a:ln w="9525">
            <a:noFill/>
            <a:miter lim="800000"/>
            <a:headEnd/>
            <a:tailEnd/>
          </a:ln>
          <a:effectLst/>
        </p:spPr>
        <p:txBody>
          <a:bodyPr>
            <a:spAutoFit/>
          </a:bodyPr>
          <a:lstStyle/>
          <a:p>
            <a:pPr algn="l"/>
            <a:r>
              <a:rPr lang="en-US" sz="2000">
                <a:solidFill>
                  <a:schemeClr val="bg1"/>
                </a:solidFill>
              </a:rPr>
              <a:t>4</a:t>
            </a:r>
            <a:r>
              <a:rPr lang="en-US" sz="2000">
                <a:solidFill>
                  <a:srgbClr val="000066"/>
                </a:solidFill>
              </a:rPr>
              <a:t>. Present Continuous Tense                   </a:t>
            </a:r>
            <a:r>
              <a:rPr lang="ar-SA" sz="2000">
                <a:solidFill>
                  <a:srgbClr val="000066"/>
                </a:solidFill>
              </a:rPr>
              <a:t>   </a:t>
            </a:r>
            <a:r>
              <a:rPr lang="ar-SA" sz="2000" b="1">
                <a:solidFill>
                  <a:srgbClr val="000066"/>
                </a:solidFill>
              </a:rPr>
              <a:t>المضارع المستمر</a:t>
            </a:r>
            <a:r>
              <a:rPr lang="ar-SA">
                <a:solidFill>
                  <a:srgbClr val="000066"/>
                </a:solidFill>
              </a:rPr>
              <a:t> </a:t>
            </a:r>
            <a:r>
              <a:rPr lang="en-US">
                <a:solidFill>
                  <a:srgbClr val="000066"/>
                </a:solidFill>
              </a:rPr>
              <a:t>           </a:t>
            </a:r>
            <a:r>
              <a:rPr lang="ar-SA">
                <a:solidFill>
                  <a:srgbClr val="000066"/>
                </a:solidFill>
              </a:rPr>
              <a:t>           </a:t>
            </a:r>
            <a:endParaRPr lang="en-US">
              <a:solidFill>
                <a:srgbClr val="000066"/>
              </a:solidFill>
            </a:endParaRPr>
          </a:p>
        </p:txBody>
      </p:sp>
      <p:sp>
        <p:nvSpPr>
          <p:cNvPr id="114706" name="Text Box 18"/>
          <p:cNvSpPr txBox="1">
            <a:spLocks noChangeArrowheads="1"/>
          </p:cNvSpPr>
          <p:nvPr/>
        </p:nvSpPr>
        <p:spPr bwMode="auto">
          <a:xfrm>
            <a:off x="3048000" y="3125788"/>
            <a:ext cx="2998788" cy="396875"/>
          </a:xfrm>
          <a:prstGeom prst="rect">
            <a:avLst/>
          </a:prstGeom>
          <a:solidFill>
            <a:schemeClr val="tx1"/>
          </a:solidFill>
          <a:ln w="9525">
            <a:noFill/>
            <a:miter lim="800000"/>
            <a:headEnd/>
            <a:tailEnd/>
          </a:ln>
          <a:effectLst/>
        </p:spPr>
        <p:txBody>
          <a:bodyPr wrap="none">
            <a:spAutoFit/>
          </a:bodyPr>
          <a:lstStyle/>
          <a:p>
            <a:pPr algn="l"/>
            <a:r>
              <a:rPr lang="en-US" sz="2000">
                <a:solidFill>
                  <a:srgbClr val="CC3300"/>
                </a:solidFill>
              </a:rPr>
              <a:t>am / is / are</a:t>
            </a:r>
            <a:r>
              <a:rPr lang="ar-SA" sz="2000">
                <a:solidFill>
                  <a:srgbClr val="CC3300"/>
                </a:solidFill>
              </a:rPr>
              <a:t>فعل +</a:t>
            </a:r>
            <a:r>
              <a:rPr lang="ar-SA" sz="2000">
                <a:solidFill>
                  <a:srgbClr val="CC3300"/>
                </a:solidFill>
                <a:cs typeface="Arial" pitchFamily="34" charset="0"/>
              </a:rPr>
              <a:t> </a:t>
            </a:r>
            <a:r>
              <a:rPr lang="en-US" sz="2000">
                <a:solidFill>
                  <a:srgbClr val="CC3300"/>
                </a:solidFill>
              </a:rPr>
              <a:t> + ing </a:t>
            </a:r>
          </a:p>
        </p:txBody>
      </p:sp>
      <p:sp>
        <p:nvSpPr>
          <p:cNvPr id="114717" name="Line 29"/>
          <p:cNvSpPr>
            <a:spLocks noChangeShapeType="1"/>
          </p:cNvSpPr>
          <p:nvPr/>
        </p:nvSpPr>
        <p:spPr bwMode="auto">
          <a:xfrm>
            <a:off x="1600200" y="3810000"/>
            <a:ext cx="1066800" cy="0"/>
          </a:xfrm>
          <a:prstGeom prst="line">
            <a:avLst/>
          </a:prstGeom>
          <a:noFill/>
          <a:ln w="9525">
            <a:solidFill>
              <a:schemeClr val="tx1"/>
            </a:solidFill>
            <a:round/>
            <a:headEnd/>
            <a:tailEnd type="triangle" w="med" len="med"/>
          </a:ln>
          <a:effectLst/>
        </p:spPr>
        <p:txBody>
          <a:bodyPr/>
          <a:lstStyle/>
          <a:p>
            <a:endParaRPr lang="ar-SA"/>
          </a:p>
        </p:txBody>
      </p:sp>
      <p:sp>
        <p:nvSpPr>
          <p:cNvPr id="114718" name="Line 30"/>
          <p:cNvSpPr>
            <a:spLocks noChangeShapeType="1"/>
          </p:cNvSpPr>
          <p:nvPr/>
        </p:nvSpPr>
        <p:spPr bwMode="auto">
          <a:xfrm>
            <a:off x="2514600" y="4114800"/>
            <a:ext cx="1447800" cy="0"/>
          </a:xfrm>
          <a:prstGeom prst="line">
            <a:avLst/>
          </a:prstGeom>
          <a:noFill/>
          <a:ln w="9525">
            <a:solidFill>
              <a:schemeClr val="tx1"/>
            </a:solidFill>
            <a:round/>
            <a:headEnd/>
            <a:tailEnd type="triangle" w="med" len="med"/>
          </a:ln>
          <a:effectLst/>
        </p:spPr>
        <p:txBody>
          <a:bodyPr/>
          <a:lstStyle/>
          <a:p>
            <a:endParaRPr lang="ar-SA"/>
          </a:p>
        </p:txBody>
      </p:sp>
      <p:sp>
        <p:nvSpPr>
          <p:cNvPr id="114719" name="Line 31"/>
          <p:cNvSpPr>
            <a:spLocks noChangeShapeType="1"/>
          </p:cNvSpPr>
          <p:nvPr/>
        </p:nvSpPr>
        <p:spPr bwMode="auto">
          <a:xfrm>
            <a:off x="2895600" y="4495800"/>
            <a:ext cx="1295400" cy="0"/>
          </a:xfrm>
          <a:prstGeom prst="line">
            <a:avLst/>
          </a:prstGeom>
          <a:noFill/>
          <a:ln w="9525">
            <a:solidFill>
              <a:schemeClr val="tx1"/>
            </a:solidFill>
            <a:round/>
            <a:headEnd/>
            <a:tailEnd type="triangle" w="med" len="med"/>
          </a:ln>
          <a:effectLst/>
        </p:spPr>
        <p:txBody>
          <a:bodyPr/>
          <a:lstStyle/>
          <a:p>
            <a:endParaRPr lang="ar-SA"/>
          </a:p>
        </p:txBody>
      </p:sp>
      <p:sp>
        <p:nvSpPr>
          <p:cNvPr id="114721" name="Line 33"/>
          <p:cNvSpPr>
            <a:spLocks noChangeShapeType="1"/>
          </p:cNvSpPr>
          <p:nvPr/>
        </p:nvSpPr>
        <p:spPr bwMode="auto">
          <a:xfrm>
            <a:off x="3962400" y="5410200"/>
            <a:ext cx="0" cy="609600"/>
          </a:xfrm>
          <a:prstGeom prst="line">
            <a:avLst/>
          </a:prstGeom>
          <a:noFill/>
          <a:ln w="9525">
            <a:solidFill>
              <a:schemeClr val="tx1"/>
            </a:solidFill>
            <a:round/>
            <a:headEnd/>
            <a:tailEnd/>
          </a:ln>
          <a:effectLst/>
        </p:spPr>
        <p:txBody>
          <a:bodyPr/>
          <a:lstStyle/>
          <a:p>
            <a:endParaRPr lang="ar-SA"/>
          </a:p>
        </p:txBody>
      </p:sp>
      <p:sp>
        <p:nvSpPr>
          <p:cNvPr id="114730" name="AutoShape 42"/>
          <p:cNvSpPr>
            <a:spLocks noChangeArrowheads="1"/>
          </p:cNvSpPr>
          <p:nvPr/>
        </p:nvSpPr>
        <p:spPr bwMode="auto">
          <a:xfrm>
            <a:off x="1905000" y="2057400"/>
            <a:ext cx="57912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4</a:t>
            </a:r>
            <a:r>
              <a:rPr lang="en-US" b="1">
                <a:solidFill>
                  <a:srgbClr val="000066"/>
                </a:solidFill>
              </a:rPr>
              <a:t>. Present Continuous Tense      </a:t>
            </a:r>
            <a:r>
              <a:rPr lang="ar-SA" b="1">
                <a:solidFill>
                  <a:srgbClr val="000066"/>
                </a:solidFill>
              </a:rPr>
              <a:t>   المضارع المستمر</a:t>
            </a:r>
            <a:endParaRPr lang="en-US" b="1">
              <a:solidFill>
                <a:srgbClr val="000066"/>
              </a:solidFill>
            </a:endParaRPr>
          </a:p>
        </p:txBody>
      </p:sp>
      <p:grpSp>
        <p:nvGrpSpPr>
          <p:cNvPr id="114731" name="Group 43"/>
          <p:cNvGrpSpPr>
            <a:grpSpLocks/>
          </p:cNvGrpSpPr>
          <p:nvPr/>
        </p:nvGrpSpPr>
        <p:grpSpPr bwMode="auto">
          <a:xfrm>
            <a:off x="3657600" y="6248400"/>
            <a:ext cx="2514600" cy="381000"/>
            <a:chOff x="2304" y="3936"/>
            <a:chExt cx="1584" cy="240"/>
          </a:xfrm>
        </p:grpSpPr>
        <p:sp>
          <p:nvSpPr>
            <p:cNvPr id="114732" name="AutoShape 44">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14733" name="AutoShape 45">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14734" name="AutoShape 46">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14752" name="AutoShape 64">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9" name="Rectangle 3"/>
          <p:cNvSpPr>
            <a:spLocks noGrp="1" noChangeArrowheads="1"/>
          </p:cNvSpPr>
          <p:nvPr>
            <p:ph type="title"/>
          </p:nvPr>
        </p:nvSpPr>
        <p:spPr/>
        <p:txBody>
          <a:bodyPr/>
          <a:lstStyle/>
          <a:p>
            <a:pPr algn="ctr"/>
            <a:r>
              <a:rPr lang="en-US" sz="3600">
                <a:solidFill>
                  <a:srgbClr val="FFFF00"/>
                </a:solidFill>
              </a:rPr>
              <a:t>TENSES </a:t>
            </a:r>
            <a:r>
              <a:rPr lang="ar-SA" sz="3600">
                <a:solidFill>
                  <a:srgbClr val="FFFF00"/>
                </a:solidFill>
              </a:rPr>
              <a:t>الأزمنة   </a:t>
            </a:r>
            <a:endParaRPr lang="en-US" sz="3600"/>
          </a:p>
        </p:txBody>
      </p:sp>
      <p:sp>
        <p:nvSpPr>
          <p:cNvPr id="121860" name="Rectangle 4"/>
          <p:cNvSpPr>
            <a:spLocks noGrp="1" noChangeArrowheads="1"/>
          </p:cNvSpPr>
          <p:nvPr>
            <p:ph type="body" sz="half" idx="1"/>
          </p:nvPr>
        </p:nvSpPr>
        <p:spPr>
          <a:xfrm>
            <a:off x="1143000" y="2895600"/>
            <a:ext cx="7696200" cy="3276600"/>
          </a:xfrm>
        </p:spPr>
        <p:txBody>
          <a:bodyPr/>
          <a:lstStyle/>
          <a:p>
            <a:pPr marL="533400" indent="-533400" algn="ctr">
              <a:buFontTx/>
              <a:buNone/>
            </a:pPr>
            <a:r>
              <a:rPr lang="ar-SA" u="sng"/>
              <a:t>أمثلــــــــــــــــــــــة</a:t>
            </a:r>
            <a:endParaRPr lang="ar-SA" sz="2000" u="sng"/>
          </a:p>
          <a:p>
            <a:pPr marL="533400" indent="-533400">
              <a:buFontTx/>
              <a:buAutoNum type="arabicPeriod"/>
            </a:pPr>
            <a:endParaRPr lang="ar-SA" sz="2000">
              <a:solidFill>
                <a:srgbClr val="FFFFCC"/>
              </a:solidFill>
            </a:endParaRPr>
          </a:p>
          <a:p>
            <a:pPr marL="533400" indent="-533400">
              <a:buFontTx/>
              <a:buAutoNum type="arabicPeriod"/>
            </a:pPr>
            <a:r>
              <a:rPr lang="en-US" sz="2400">
                <a:solidFill>
                  <a:srgbClr val="FFFFCC"/>
                </a:solidFill>
              </a:rPr>
              <a:t>I</a:t>
            </a:r>
            <a:r>
              <a:rPr lang="en-US" sz="2400">
                <a:solidFill>
                  <a:srgbClr val="FFFF00"/>
                </a:solidFill>
              </a:rPr>
              <a:t> </a:t>
            </a:r>
            <a:r>
              <a:rPr lang="en-US" sz="2400">
                <a:solidFill>
                  <a:srgbClr val="CC3300"/>
                </a:solidFill>
              </a:rPr>
              <a:t>am reading</a:t>
            </a:r>
            <a:r>
              <a:rPr lang="en-US" sz="2400">
                <a:solidFill>
                  <a:srgbClr val="FFFF00"/>
                </a:solidFill>
              </a:rPr>
              <a:t> </a:t>
            </a:r>
            <a:r>
              <a:rPr lang="en-US" sz="2400">
                <a:solidFill>
                  <a:srgbClr val="FFFFCC"/>
                </a:solidFill>
              </a:rPr>
              <a:t>a story </a:t>
            </a:r>
            <a:r>
              <a:rPr lang="en-US" sz="2400">
                <a:solidFill>
                  <a:srgbClr val="FFFF00"/>
                </a:solidFill>
              </a:rPr>
              <a:t>at the moment</a:t>
            </a:r>
            <a:r>
              <a:rPr lang="en-US" sz="2400"/>
              <a:t>.</a:t>
            </a:r>
          </a:p>
          <a:p>
            <a:pPr marL="533400" indent="-533400">
              <a:buFontTx/>
              <a:buAutoNum type="arabicPeriod"/>
            </a:pPr>
            <a:r>
              <a:rPr lang="en-US" sz="2400"/>
              <a:t>They </a:t>
            </a:r>
            <a:r>
              <a:rPr lang="en-US" sz="2400">
                <a:solidFill>
                  <a:srgbClr val="CC3300"/>
                </a:solidFill>
              </a:rPr>
              <a:t>are watching</a:t>
            </a:r>
            <a:r>
              <a:rPr lang="en-US" sz="2400"/>
              <a:t> television </a:t>
            </a:r>
            <a:r>
              <a:rPr lang="en-US" sz="2400">
                <a:solidFill>
                  <a:srgbClr val="FFFF00"/>
                </a:solidFill>
              </a:rPr>
              <a:t>now</a:t>
            </a:r>
            <a:r>
              <a:rPr lang="en-US" sz="2400"/>
              <a:t>.</a:t>
            </a:r>
          </a:p>
          <a:p>
            <a:pPr marL="533400" indent="-533400">
              <a:buFontTx/>
              <a:buAutoNum type="arabicPeriod"/>
            </a:pPr>
            <a:r>
              <a:rPr lang="en-US" sz="2400">
                <a:solidFill>
                  <a:srgbClr val="FFFF00"/>
                </a:solidFill>
              </a:rPr>
              <a:t>Look!</a:t>
            </a:r>
            <a:r>
              <a:rPr lang="en-US" sz="2400"/>
              <a:t> the bus </a:t>
            </a:r>
            <a:r>
              <a:rPr lang="en-US" sz="2400">
                <a:solidFill>
                  <a:srgbClr val="CC3300"/>
                </a:solidFill>
              </a:rPr>
              <a:t>is coming.</a:t>
            </a:r>
          </a:p>
        </p:txBody>
      </p:sp>
      <p:sp>
        <p:nvSpPr>
          <p:cNvPr id="121861" name="Text Box 5"/>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ar-SA">
              <a:solidFill>
                <a:srgbClr val="000066"/>
              </a:solidFill>
            </a:endParaRPr>
          </a:p>
        </p:txBody>
      </p:sp>
      <p:grpSp>
        <p:nvGrpSpPr>
          <p:cNvPr id="121862" name="Group 6"/>
          <p:cNvGrpSpPr>
            <a:grpSpLocks/>
          </p:cNvGrpSpPr>
          <p:nvPr/>
        </p:nvGrpSpPr>
        <p:grpSpPr bwMode="auto">
          <a:xfrm>
            <a:off x="3657600" y="6248400"/>
            <a:ext cx="2514600" cy="381000"/>
            <a:chOff x="2304" y="3936"/>
            <a:chExt cx="1584" cy="240"/>
          </a:xfrm>
        </p:grpSpPr>
        <p:sp>
          <p:nvSpPr>
            <p:cNvPr id="121863" name="AutoShape 7">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21864" name="AutoShape 8">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21865" name="AutoShape 9">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21866" name="AutoShape 10"/>
          <p:cNvSpPr>
            <a:spLocks noChangeArrowheads="1"/>
          </p:cNvSpPr>
          <p:nvPr/>
        </p:nvSpPr>
        <p:spPr bwMode="auto">
          <a:xfrm>
            <a:off x="1905000" y="2057400"/>
            <a:ext cx="57912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4</a:t>
            </a:r>
            <a:r>
              <a:rPr lang="en-US" b="1">
                <a:solidFill>
                  <a:srgbClr val="000066"/>
                </a:solidFill>
              </a:rPr>
              <a:t>. Present Continuous Tense      </a:t>
            </a:r>
            <a:r>
              <a:rPr lang="ar-SA" b="1">
                <a:solidFill>
                  <a:srgbClr val="000066"/>
                </a:solidFill>
              </a:rPr>
              <a:t>   المضارع المستمر</a:t>
            </a:r>
            <a:endParaRPr lang="en-US" b="1">
              <a:solidFill>
                <a:srgbClr val="000066"/>
              </a:solidFill>
            </a:endParaRPr>
          </a:p>
        </p:txBody>
      </p:sp>
      <p:sp>
        <p:nvSpPr>
          <p:cNvPr id="121867" name="AutoShape 11">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014" name="Rectangle 182"/>
          <p:cNvSpPr>
            <a:spLocks noGrp="1" noChangeArrowheads="1"/>
          </p:cNvSpPr>
          <p:nvPr>
            <p:ph type="title"/>
          </p:nvPr>
        </p:nvSpPr>
        <p:spPr>
          <a:noFill/>
          <a:ln/>
        </p:spPr>
        <p:txBody>
          <a:bodyPr/>
          <a:lstStyle/>
          <a:p>
            <a:pPr algn="ctr"/>
            <a:r>
              <a:rPr lang="en-US" sz="3600">
                <a:solidFill>
                  <a:srgbClr val="FFFF00"/>
                </a:solidFill>
              </a:rPr>
              <a:t>TENSES </a:t>
            </a:r>
            <a:r>
              <a:rPr lang="ar-SA" sz="3600">
                <a:solidFill>
                  <a:srgbClr val="FFFF00"/>
                </a:solidFill>
              </a:rPr>
              <a:t>الأزمنة</a:t>
            </a:r>
            <a:r>
              <a:rPr lang="ar-SA"/>
              <a:t>   </a:t>
            </a:r>
            <a:endParaRPr lang="en-US"/>
          </a:p>
        </p:txBody>
      </p:sp>
      <p:sp>
        <p:nvSpPr>
          <p:cNvPr id="120835" name="Rectangle 3"/>
          <p:cNvSpPr>
            <a:spLocks noGrp="1" noChangeArrowheads="1"/>
          </p:cNvSpPr>
          <p:nvPr>
            <p:ph type="body" sz="half" idx="1"/>
          </p:nvPr>
        </p:nvSpPr>
        <p:spPr>
          <a:xfrm>
            <a:off x="1066800" y="1981200"/>
            <a:ext cx="7696200" cy="762000"/>
          </a:xfrm>
        </p:spPr>
        <p:txBody>
          <a:bodyPr/>
          <a:lstStyle/>
          <a:p>
            <a:pPr algn="r">
              <a:lnSpc>
                <a:spcPct val="80000"/>
              </a:lnSpc>
              <a:buFont typeface="Wingdings" pitchFamily="2" charset="2"/>
              <a:buNone/>
            </a:pPr>
            <a:endParaRPr lang="en-US" sz="2400"/>
          </a:p>
          <a:p>
            <a:pPr>
              <a:lnSpc>
                <a:spcPct val="80000"/>
              </a:lnSpc>
              <a:buFont typeface="Wingdings" pitchFamily="2" charset="2"/>
              <a:buNone/>
            </a:pPr>
            <a:endParaRPr lang="en-US" sz="2400"/>
          </a:p>
        </p:txBody>
      </p:sp>
      <p:graphicFrame>
        <p:nvGraphicFramePr>
          <p:cNvPr id="121012" name="Group 180"/>
          <p:cNvGraphicFramePr>
            <a:graphicFrameLocks noGrp="1"/>
          </p:cNvGraphicFramePr>
          <p:nvPr>
            <p:ph sz="half" idx="2"/>
          </p:nvPr>
        </p:nvGraphicFramePr>
        <p:xfrm>
          <a:off x="1371600" y="3429000"/>
          <a:ext cx="7467600" cy="2667000"/>
        </p:xfrm>
        <a:graphic>
          <a:graphicData uri="http://schemas.openxmlformats.org/drawingml/2006/table">
            <a:tbl>
              <a:tblPr/>
              <a:tblGrid>
                <a:gridCol w="1905000"/>
                <a:gridCol w="1828800"/>
                <a:gridCol w="1866900"/>
                <a:gridCol w="1866900"/>
              </a:tblGrid>
              <a:tr h="533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like</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يحب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love</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يحب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want</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يريد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prefer</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يفضل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wish</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يتمنى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hate</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يكره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dislike</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يكره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feel</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يشعر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hope</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يأمل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hear</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يسمع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think</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يعتقد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seem</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يبدو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appear</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يظهر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fear</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يخشى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consider</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يعتبر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fit</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يناسب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believe</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يصدق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trust</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يثق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understand</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يفهم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SA"/>
                    </a:p>
                  </a:txBody>
                  <a:tcPr/>
                </a:tc>
              </a:tr>
            </a:tbl>
          </a:graphicData>
        </a:graphic>
      </p:graphicFrame>
      <p:sp>
        <p:nvSpPr>
          <p:cNvPr id="120988" name="Rectangle 156"/>
          <p:cNvSpPr>
            <a:spLocks noChangeArrowheads="1"/>
          </p:cNvSpPr>
          <p:nvPr/>
        </p:nvSpPr>
        <p:spPr bwMode="auto">
          <a:xfrm>
            <a:off x="1219200" y="2743200"/>
            <a:ext cx="7696200" cy="641350"/>
          </a:xfrm>
          <a:prstGeom prst="rect">
            <a:avLst/>
          </a:prstGeom>
          <a:noFill/>
          <a:ln w="9525" algn="ctr">
            <a:noFill/>
            <a:miter lim="800000"/>
            <a:headEnd/>
            <a:tailEnd/>
          </a:ln>
          <a:effectLst/>
        </p:spPr>
        <p:txBody>
          <a:bodyPr>
            <a:spAutoFit/>
          </a:bodyPr>
          <a:lstStyle/>
          <a:p>
            <a:r>
              <a:rPr lang="ar-SA"/>
              <a:t>بعض الأفعال لا يمكن أن تقع في الاستمرار سواء المضارع المستمر أو الماضي المستمر  وهذه الأفعال تعبر عن الشعور والأذى والإحساس ومن هذه الأفعال :</a:t>
            </a:r>
            <a:endParaRPr lang="en-US"/>
          </a:p>
        </p:txBody>
      </p:sp>
      <p:grpSp>
        <p:nvGrpSpPr>
          <p:cNvPr id="121003" name="Group 171"/>
          <p:cNvGrpSpPr>
            <a:grpSpLocks/>
          </p:cNvGrpSpPr>
          <p:nvPr/>
        </p:nvGrpSpPr>
        <p:grpSpPr bwMode="auto">
          <a:xfrm>
            <a:off x="3657600" y="6248400"/>
            <a:ext cx="2514600" cy="381000"/>
            <a:chOff x="2304" y="3936"/>
            <a:chExt cx="1584" cy="240"/>
          </a:xfrm>
        </p:grpSpPr>
        <p:sp>
          <p:nvSpPr>
            <p:cNvPr id="121004" name="AutoShape 172">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21005" name="AutoShape 173">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21006" name="AutoShape 174">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21007" name="AutoShape 175"/>
          <p:cNvSpPr>
            <a:spLocks noChangeArrowheads="1"/>
          </p:cNvSpPr>
          <p:nvPr/>
        </p:nvSpPr>
        <p:spPr bwMode="auto">
          <a:xfrm>
            <a:off x="1905000" y="2057400"/>
            <a:ext cx="57912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4</a:t>
            </a:r>
            <a:r>
              <a:rPr lang="en-US" b="1">
                <a:solidFill>
                  <a:srgbClr val="000066"/>
                </a:solidFill>
              </a:rPr>
              <a:t>. Present Continuous Tense      </a:t>
            </a:r>
            <a:r>
              <a:rPr lang="ar-SA" b="1">
                <a:solidFill>
                  <a:srgbClr val="000066"/>
                </a:solidFill>
              </a:rPr>
              <a:t>   المضارع المستمر</a:t>
            </a:r>
            <a:endParaRPr lang="en-US" b="1">
              <a:solidFill>
                <a:srgbClr val="000066"/>
              </a:solidFill>
            </a:endParaRPr>
          </a:p>
        </p:txBody>
      </p:sp>
      <p:sp>
        <p:nvSpPr>
          <p:cNvPr id="121015" name="AutoShape 183">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p:txBody>
          <a:bodyPr/>
          <a:lstStyle/>
          <a:p>
            <a:pPr algn="ctr"/>
            <a:r>
              <a:rPr lang="en-US" sz="3600">
                <a:solidFill>
                  <a:srgbClr val="FFFF00"/>
                </a:solidFill>
              </a:rPr>
              <a:t>TENSES </a:t>
            </a:r>
            <a:r>
              <a:rPr lang="ar-SA" sz="3600">
                <a:solidFill>
                  <a:srgbClr val="FFFF00"/>
                </a:solidFill>
              </a:rPr>
              <a:t>الأزمنة   </a:t>
            </a:r>
            <a:endParaRPr lang="en-US" sz="3600"/>
          </a:p>
        </p:txBody>
      </p:sp>
      <p:sp>
        <p:nvSpPr>
          <p:cNvPr id="122883" name="Rectangle 3"/>
          <p:cNvSpPr>
            <a:spLocks noGrp="1" noChangeArrowheads="1"/>
          </p:cNvSpPr>
          <p:nvPr>
            <p:ph type="body" sz="half" idx="1"/>
          </p:nvPr>
        </p:nvSpPr>
        <p:spPr>
          <a:xfrm>
            <a:off x="990600" y="2895600"/>
            <a:ext cx="7848600" cy="1447800"/>
          </a:xfrm>
        </p:spPr>
        <p:txBody>
          <a:bodyPr/>
          <a:lstStyle/>
          <a:p>
            <a:pPr algn="r">
              <a:lnSpc>
                <a:spcPct val="80000"/>
              </a:lnSpc>
              <a:buFontTx/>
              <a:buNone/>
            </a:pPr>
            <a:r>
              <a:rPr lang="ar-SA" sz="2000"/>
              <a:t>يستخدم هذا الزمن للتعبير عن فعل وقع في الماضي  أثناء وقوع فعل أخر .</a:t>
            </a:r>
            <a:endParaRPr lang="en-US" sz="2000"/>
          </a:p>
          <a:p>
            <a:pPr algn="r">
              <a:lnSpc>
                <a:spcPct val="80000"/>
              </a:lnSpc>
              <a:buFontTx/>
              <a:buNone/>
            </a:pPr>
            <a:r>
              <a:rPr lang="ar-SA" sz="2000"/>
              <a:t>يتكون هذا الزمن من :</a:t>
            </a:r>
          </a:p>
          <a:p>
            <a:pPr>
              <a:lnSpc>
                <a:spcPct val="80000"/>
              </a:lnSpc>
              <a:buFontTx/>
              <a:buNone/>
            </a:pPr>
            <a:endParaRPr lang="en-US" sz="2000"/>
          </a:p>
          <a:p>
            <a:pPr algn="r">
              <a:lnSpc>
                <a:spcPct val="80000"/>
              </a:lnSpc>
              <a:buFontTx/>
              <a:buNone/>
            </a:pPr>
            <a:r>
              <a:rPr lang="ar-SA" sz="2000"/>
              <a:t>يأتي هذا الزمن عادة مع كلمات مثل :</a:t>
            </a:r>
          </a:p>
          <a:p>
            <a:pPr algn="r">
              <a:lnSpc>
                <a:spcPct val="80000"/>
              </a:lnSpc>
              <a:buFontTx/>
              <a:buNone/>
            </a:pPr>
            <a:endParaRPr lang="ar-SA" sz="2000"/>
          </a:p>
          <a:p>
            <a:pPr algn="r">
              <a:lnSpc>
                <a:spcPct val="80000"/>
              </a:lnSpc>
              <a:buFontTx/>
              <a:buNone/>
            </a:pPr>
            <a:endParaRPr lang="ar-SA" sz="2000"/>
          </a:p>
          <a:p>
            <a:pPr algn="r">
              <a:lnSpc>
                <a:spcPct val="80000"/>
              </a:lnSpc>
              <a:buFontTx/>
              <a:buNone/>
            </a:pPr>
            <a:endParaRPr lang="ar-SA" sz="2000"/>
          </a:p>
          <a:p>
            <a:pPr algn="r">
              <a:lnSpc>
                <a:spcPct val="80000"/>
              </a:lnSpc>
              <a:buFontTx/>
              <a:buNone/>
            </a:pPr>
            <a:r>
              <a:rPr lang="ar-SA" sz="2000"/>
              <a:t>ملحوظة:</a:t>
            </a:r>
          </a:p>
          <a:p>
            <a:pPr algn="r">
              <a:lnSpc>
                <a:spcPct val="80000"/>
              </a:lnSpc>
              <a:buFontTx/>
              <a:buNone/>
            </a:pPr>
            <a:r>
              <a:rPr lang="ar-SA" sz="2000"/>
              <a:t>هذا الزمن عادة ما يأتي معه زمن الماضي البسيط و الذي تخلل الماضي المستمر أي الذي وقع أثناء حدوثه.</a:t>
            </a:r>
            <a:endParaRPr lang="en-US" sz="2000"/>
          </a:p>
          <a:p>
            <a:pPr>
              <a:lnSpc>
                <a:spcPct val="80000"/>
              </a:lnSpc>
              <a:buFontTx/>
              <a:buNone/>
            </a:pPr>
            <a:endParaRPr lang="en-US" sz="2000"/>
          </a:p>
          <a:p>
            <a:pPr>
              <a:lnSpc>
                <a:spcPct val="80000"/>
              </a:lnSpc>
              <a:buFont typeface="Wingdings" pitchFamily="2" charset="2"/>
              <a:buNone/>
            </a:pPr>
            <a:endParaRPr lang="en-US" sz="2000"/>
          </a:p>
        </p:txBody>
      </p:sp>
      <p:graphicFrame>
        <p:nvGraphicFramePr>
          <p:cNvPr id="122948" name="Group 68"/>
          <p:cNvGraphicFramePr>
            <a:graphicFrameLocks noGrp="1"/>
          </p:cNvGraphicFramePr>
          <p:nvPr/>
        </p:nvGraphicFramePr>
        <p:xfrm>
          <a:off x="1219200" y="4267200"/>
          <a:ext cx="7620000" cy="700088"/>
        </p:xfrm>
        <a:graphic>
          <a:graphicData uri="http://schemas.openxmlformats.org/drawingml/2006/table">
            <a:tbl>
              <a:tblPr/>
              <a:tblGrid>
                <a:gridCol w="2286000"/>
                <a:gridCol w="1757363"/>
                <a:gridCol w="1787525"/>
                <a:gridCol w="1789112"/>
              </a:tblGrid>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when</a:t>
                      </a: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عندما</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while</a:t>
                      </a: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بينما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as</a:t>
                      </a: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حيث أن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because</a:t>
                      </a: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لأن   </a:t>
                      </a: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2896" name="Text Box 16"/>
          <p:cNvSpPr txBox="1">
            <a:spLocks noChangeArrowheads="1"/>
          </p:cNvSpPr>
          <p:nvPr/>
        </p:nvSpPr>
        <p:spPr bwMode="auto">
          <a:xfrm>
            <a:off x="2590800" y="2057400"/>
            <a:ext cx="4953000" cy="701675"/>
          </a:xfrm>
          <a:prstGeom prst="rect">
            <a:avLst/>
          </a:prstGeom>
          <a:noFill/>
          <a:ln w="9525">
            <a:noFill/>
            <a:miter lim="800000"/>
            <a:headEnd/>
            <a:tailEnd/>
          </a:ln>
          <a:effectLst/>
        </p:spPr>
        <p:txBody>
          <a:bodyPr>
            <a:spAutoFit/>
          </a:bodyPr>
          <a:lstStyle/>
          <a:p>
            <a:pPr algn="l"/>
            <a:r>
              <a:rPr lang="en-US" sz="2000">
                <a:solidFill>
                  <a:schemeClr val="bg1"/>
                </a:solidFill>
              </a:rPr>
              <a:t>4</a:t>
            </a:r>
            <a:r>
              <a:rPr lang="en-US" sz="2000">
                <a:solidFill>
                  <a:srgbClr val="000066"/>
                </a:solidFill>
              </a:rPr>
              <a:t>. Present Continuous Tense                   </a:t>
            </a:r>
            <a:r>
              <a:rPr lang="ar-SA" sz="2000">
                <a:solidFill>
                  <a:srgbClr val="000066"/>
                </a:solidFill>
              </a:rPr>
              <a:t>   </a:t>
            </a:r>
            <a:r>
              <a:rPr lang="ar-SA" sz="2000" b="1">
                <a:solidFill>
                  <a:srgbClr val="000066"/>
                </a:solidFill>
              </a:rPr>
              <a:t>المضارع المستمر</a:t>
            </a:r>
            <a:r>
              <a:rPr lang="ar-SA">
                <a:solidFill>
                  <a:srgbClr val="000066"/>
                </a:solidFill>
              </a:rPr>
              <a:t> </a:t>
            </a:r>
            <a:r>
              <a:rPr lang="en-US">
                <a:solidFill>
                  <a:srgbClr val="000066"/>
                </a:solidFill>
              </a:rPr>
              <a:t>           </a:t>
            </a:r>
            <a:r>
              <a:rPr lang="ar-SA">
                <a:solidFill>
                  <a:srgbClr val="000066"/>
                </a:solidFill>
              </a:rPr>
              <a:t>           </a:t>
            </a:r>
            <a:endParaRPr lang="en-US">
              <a:solidFill>
                <a:srgbClr val="000066"/>
              </a:solidFill>
            </a:endParaRPr>
          </a:p>
        </p:txBody>
      </p:sp>
      <p:sp>
        <p:nvSpPr>
          <p:cNvPr id="122897" name="Text Box 17"/>
          <p:cNvSpPr txBox="1">
            <a:spLocks noChangeArrowheads="1"/>
          </p:cNvSpPr>
          <p:nvPr/>
        </p:nvSpPr>
        <p:spPr bwMode="auto">
          <a:xfrm>
            <a:off x="3505200" y="3276600"/>
            <a:ext cx="2779713" cy="396875"/>
          </a:xfrm>
          <a:prstGeom prst="rect">
            <a:avLst/>
          </a:prstGeom>
          <a:solidFill>
            <a:schemeClr val="tx1"/>
          </a:solidFill>
          <a:ln w="9525" algn="ctr">
            <a:noFill/>
            <a:miter lim="800000"/>
            <a:headEnd/>
            <a:tailEnd/>
          </a:ln>
          <a:effectLst/>
        </p:spPr>
        <p:txBody>
          <a:bodyPr wrap="none">
            <a:spAutoFit/>
          </a:bodyPr>
          <a:lstStyle/>
          <a:p>
            <a:pPr algn="l"/>
            <a:r>
              <a:rPr lang="en-US" sz="2000">
                <a:solidFill>
                  <a:srgbClr val="CC3300"/>
                </a:solidFill>
              </a:rPr>
              <a:t>was / were </a:t>
            </a:r>
            <a:r>
              <a:rPr lang="ar-SA" sz="2000">
                <a:solidFill>
                  <a:srgbClr val="CC3300"/>
                </a:solidFill>
              </a:rPr>
              <a:t>فعل+</a:t>
            </a:r>
            <a:r>
              <a:rPr lang="en-US" sz="2000">
                <a:solidFill>
                  <a:srgbClr val="CC3300"/>
                </a:solidFill>
              </a:rPr>
              <a:t> + ing</a:t>
            </a:r>
          </a:p>
        </p:txBody>
      </p:sp>
      <p:grpSp>
        <p:nvGrpSpPr>
          <p:cNvPr id="122933" name="Group 53"/>
          <p:cNvGrpSpPr>
            <a:grpSpLocks/>
          </p:cNvGrpSpPr>
          <p:nvPr/>
        </p:nvGrpSpPr>
        <p:grpSpPr bwMode="auto">
          <a:xfrm>
            <a:off x="3657600" y="6248400"/>
            <a:ext cx="2514600" cy="381000"/>
            <a:chOff x="2304" y="3936"/>
            <a:chExt cx="1584" cy="240"/>
          </a:xfrm>
        </p:grpSpPr>
        <p:sp>
          <p:nvSpPr>
            <p:cNvPr id="122934" name="AutoShape 54">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22935" name="AutoShape 55">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22936" name="AutoShape 56">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22937" name="AutoShape 57"/>
          <p:cNvSpPr>
            <a:spLocks noChangeArrowheads="1"/>
          </p:cNvSpPr>
          <p:nvPr/>
        </p:nvSpPr>
        <p:spPr bwMode="auto">
          <a:xfrm>
            <a:off x="1905000" y="2057400"/>
            <a:ext cx="57912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ar-SA" b="1">
                <a:solidFill>
                  <a:schemeClr val="bg1"/>
                </a:solidFill>
              </a:rPr>
              <a:t>5</a:t>
            </a:r>
            <a:r>
              <a:rPr lang="en-US" b="1">
                <a:solidFill>
                  <a:srgbClr val="000066"/>
                </a:solidFill>
              </a:rPr>
              <a:t>. Past Continuous Tense     </a:t>
            </a:r>
            <a:r>
              <a:rPr lang="ar-SA" b="1">
                <a:solidFill>
                  <a:srgbClr val="000066"/>
                </a:solidFill>
              </a:rPr>
              <a:t>   </a:t>
            </a:r>
            <a:r>
              <a:rPr lang="en-US" b="1">
                <a:solidFill>
                  <a:srgbClr val="000066"/>
                </a:solidFill>
              </a:rPr>
              <a:t> </a:t>
            </a:r>
            <a:r>
              <a:rPr lang="ar-SA" b="1">
                <a:solidFill>
                  <a:srgbClr val="000066"/>
                </a:solidFill>
              </a:rPr>
              <a:t>   الماضي المستمر</a:t>
            </a:r>
            <a:endParaRPr lang="en-US" b="1">
              <a:solidFill>
                <a:srgbClr val="000066"/>
              </a:solidFill>
            </a:endParaRPr>
          </a:p>
        </p:txBody>
      </p:sp>
      <p:sp>
        <p:nvSpPr>
          <p:cNvPr id="122949" name="AutoShape 69">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7" name="Rectangle 3"/>
          <p:cNvSpPr>
            <a:spLocks noGrp="1" noChangeArrowheads="1"/>
          </p:cNvSpPr>
          <p:nvPr>
            <p:ph type="title"/>
          </p:nvPr>
        </p:nvSpPr>
        <p:spPr/>
        <p:txBody>
          <a:bodyPr/>
          <a:lstStyle/>
          <a:p>
            <a:pPr algn="ctr"/>
            <a:r>
              <a:rPr lang="en-US" sz="3600">
                <a:solidFill>
                  <a:srgbClr val="FFFF00"/>
                </a:solidFill>
              </a:rPr>
              <a:t>TENSES </a:t>
            </a:r>
            <a:r>
              <a:rPr lang="ar-SA" sz="3600">
                <a:solidFill>
                  <a:srgbClr val="FFFF00"/>
                </a:solidFill>
              </a:rPr>
              <a:t>الأزمنة   </a:t>
            </a:r>
            <a:endParaRPr lang="en-US" sz="3600"/>
          </a:p>
        </p:txBody>
      </p:sp>
      <p:sp>
        <p:nvSpPr>
          <p:cNvPr id="123908" name="Rectangle 4"/>
          <p:cNvSpPr>
            <a:spLocks noGrp="1" noChangeArrowheads="1"/>
          </p:cNvSpPr>
          <p:nvPr>
            <p:ph type="body" sz="half" idx="1"/>
          </p:nvPr>
        </p:nvSpPr>
        <p:spPr>
          <a:xfrm>
            <a:off x="1143000" y="2895600"/>
            <a:ext cx="7696200" cy="3276600"/>
          </a:xfrm>
        </p:spPr>
        <p:txBody>
          <a:bodyPr/>
          <a:lstStyle/>
          <a:p>
            <a:pPr marL="533400" indent="-533400" algn="ctr">
              <a:lnSpc>
                <a:spcPct val="80000"/>
              </a:lnSpc>
              <a:buFontTx/>
              <a:buNone/>
            </a:pPr>
            <a:r>
              <a:rPr lang="ar-SA" u="sng"/>
              <a:t>أمثلــــــــــــــــــــــة</a:t>
            </a:r>
            <a:endParaRPr lang="ar-SA" sz="2000" u="sng"/>
          </a:p>
          <a:p>
            <a:pPr marL="533400" indent="-533400">
              <a:lnSpc>
                <a:spcPct val="80000"/>
              </a:lnSpc>
              <a:buFontTx/>
              <a:buNone/>
            </a:pPr>
            <a:r>
              <a:rPr lang="en-US" sz="2000">
                <a:solidFill>
                  <a:srgbClr val="FFFF00"/>
                </a:solidFill>
              </a:rPr>
              <a:t>While </a:t>
            </a:r>
            <a:r>
              <a:rPr lang="en-US" sz="2000"/>
              <a:t>I</a:t>
            </a:r>
            <a:r>
              <a:rPr lang="en-US" sz="2000">
                <a:solidFill>
                  <a:srgbClr val="FFFF00"/>
                </a:solidFill>
              </a:rPr>
              <a:t>  </a:t>
            </a:r>
            <a:r>
              <a:rPr lang="en-US" sz="2000" u="sng">
                <a:solidFill>
                  <a:srgbClr val="CC3300"/>
                </a:solidFill>
              </a:rPr>
              <a:t>was sleeping</a:t>
            </a:r>
            <a:r>
              <a:rPr lang="en-US" sz="2000">
                <a:solidFill>
                  <a:srgbClr val="CC3300"/>
                </a:solidFill>
              </a:rPr>
              <a:t> , </a:t>
            </a:r>
            <a:r>
              <a:rPr lang="en-US" sz="2000"/>
              <a:t>a thief</a:t>
            </a:r>
            <a:r>
              <a:rPr lang="en-US" sz="2000">
                <a:solidFill>
                  <a:srgbClr val="CC3300"/>
                </a:solidFill>
              </a:rPr>
              <a:t> </a:t>
            </a:r>
            <a:r>
              <a:rPr lang="en-US" sz="2000" u="sng">
                <a:solidFill>
                  <a:srgbClr val="CC3300"/>
                </a:solidFill>
              </a:rPr>
              <a:t>entered</a:t>
            </a:r>
            <a:r>
              <a:rPr lang="en-US" sz="2000">
                <a:solidFill>
                  <a:srgbClr val="CC3300"/>
                </a:solidFill>
              </a:rPr>
              <a:t> </a:t>
            </a:r>
            <a:r>
              <a:rPr lang="en-US" sz="2000"/>
              <a:t>my room.</a:t>
            </a:r>
          </a:p>
          <a:p>
            <a:pPr marL="533400" indent="-533400">
              <a:lnSpc>
                <a:spcPct val="80000"/>
              </a:lnSpc>
              <a:buFontTx/>
              <a:buNone/>
            </a:pPr>
            <a:endParaRPr lang="en-US" sz="2000"/>
          </a:p>
          <a:p>
            <a:pPr marL="533400" indent="-533400" algn="r">
              <a:lnSpc>
                <a:spcPct val="80000"/>
              </a:lnSpc>
              <a:buFontTx/>
              <a:buNone/>
            </a:pPr>
            <a:r>
              <a:rPr lang="ar-SA" sz="2000"/>
              <a:t>(بينما كنت نائماً ، دخل لص غرفتي)  هذه الجملة تحتوي على حدثين أحدهما ماضي مستمر وهو النوم والآخر دخول اللص الغرفة الذي حصل أثناء النوم .</a:t>
            </a:r>
          </a:p>
          <a:p>
            <a:pPr marL="533400" indent="-533400">
              <a:lnSpc>
                <a:spcPct val="80000"/>
              </a:lnSpc>
              <a:buFontTx/>
              <a:buNone/>
            </a:pPr>
            <a:r>
              <a:rPr lang="en-US" sz="2000">
                <a:solidFill>
                  <a:srgbClr val="FFFF00"/>
                </a:solidFill>
              </a:rPr>
              <a:t>When</a:t>
            </a:r>
            <a:r>
              <a:rPr lang="en-US" sz="2000"/>
              <a:t> we </a:t>
            </a:r>
            <a:r>
              <a:rPr lang="en-US" sz="2000" u="sng">
                <a:solidFill>
                  <a:srgbClr val="CC3300"/>
                </a:solidFill>
              </a:rPr>
              <a:t>were eating</a:t>
            </a:r>
            <a:r>
              <a:rPr lang="en-US" sz="2000"/>
              <a:t> ,  my father </a:t>
            </a:r>
            <a:r>
              <a:rPr lang="en-US" sz="2000" u="sng">
                <a:solidFill>
                  <a:srgbClr val="CC3300"/>
                </a:solidFill>
              </a:rPr>
              <a:t>came</a:t>
            </a:r>
            <a:r>
              <a:rPr lang="en-US" sz="2000">
                <a:solidFill>
                  <a:srgbClr val="CC3300"/>
                </a:solidFill>
              </a:rPr>
              <a:t> </a:t>
            </a:r>
            <a:r>
              <a:rPr lang="en-US" sz="2000"/>
              <a:t>.</a:t>
            </a:r>
            <a:endParaRPr lang="ar-SA" sz="2000"/>
          </a:p>
          <a:p>
            <a:pPr marL="533400" indent="-533400">
              <a:lnSpc>
                <a:spcPct val="80000"/>
              </a:lnSpc>
              <a:buFontTx/>
              <a:buNone/>
            </a:pPr>
            <a:r>
              <a:rPr lang="ar-SA" sz="2000"/>
              <a:t>                          </a:t>
            </a:r>
            <a:endParaRPr lang="en-US" sz="2000"/>
          </a:p>
          <a:p>
            <a:pPr marL="533400" indent="-533400" algn="r">
              <a:lnSpc>
                <a:spcPct val="80000"/>
              </a:lnSpc>
              <a:buFontTx/>
              <a:buNone/>
            </a:pPr>
            <a:r>
              <a:rPr lang="ar-SA" sz="2000"/>
              <a:t>( بينما كنا نأكل ، جاء والدي) هذه الجملة تحتوي على حدثين أحدهما ماضي مستمر وهو الأكل والآخر مجيء والدي الذي حصل أثناء الأكل .</a:t>
            </a:r>
            <a:endParaRPr lang="en-US" sz="2000"/>
          </a:p>
          <a:p>
            <a:pPr marL="533400" indent="-533400">
              <a:lnSpc>
                <a:spcPct val="80000"/>
              </a:lnSpc>
              <a:buFontTx/>
              <a:buNone/>
            </a:pPr>
            <a:r>
              <a:rPr lang="en-US" sz="2000"/>
              <a:t>   </a:t>
            </a:r>
            <a:endParaRPr lang="en-US" sz="2000">
              <a:solidFill>
                <a:srgbClr val="CC3300"/>
              </a:solidFill>
            </a:endParaRPr>
          </a:p>
        </p:txBody>
      </p:sp>
      <p:sp>
        <p:nvSpPr>
          <p:cNvPr id="123909" name="Text Box 5"/>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ar-SA">
              <a:solidFill>
                <a:srgbClr val="000066"/>
              </a:solidFill>
            </a:endParaRPr>
          </a:p>
        </p:txBody>
      </p:sp>
      <p:sp>
        <p:nvSpPr>
          <p:cNvPr id="123910" name="Text Box 6"/>
          <p:cNvSpPr txBox="1">
            <a:spLocks noChangeArrowheads="1"/>
          </p:cNvSpPr>
          <p:nvPr/>
        </p:nvSpPr>
        <p:spPr bwMode="auto">
          <a:xfrm>
            <a:off x="1981200" y="3657600"/>
            <a:ext cx="1752600" cy="304800"/>
          </a:xfrm>
          <a:prstGeom prst="rect">
            <a:avLst/>
          </a:prstGeom>
          <a:noFill/>
          <a:ln w="9525" algn="ctr">
            <a:noFill/>
            <a:miter lim="800000"/>
            <a:headEnd/>
            <a:tailEnd/>
          </a:ln>
          <a:effectLst/>
        </p:spPr>
        <p:txBody>
          <a:bodyPr>
            <a:spAutoFit/>
          </a:bodyPr>
          <a:lstStyle/>
          <a:p>
            <a:pPr>
              <a:spcBef>
                <a:spcPct val="50000"/>
              </a:spcBef>
            </a:pPr>
            <a:r>
              <a:rPr lang="ar-SA" sz="1400"/>
              <a:t>ماضي مستمر</a:t>
            </a:r>
            <a:endParaRPr lang="en-US" sz="1400"/>
          </a:p>
        </p:txBody>
      </p:sp>
      <p:sp>
        <p:nvSpPr>
          <p:cNvPr id="123911" name="Text Box 7"/>
          <p:cNvSpPr txBox="1">
            <a:spLocks noChangeArrowheads="1"/>
          </p:cNvSpPr>
          <p:nvPr/>
        </p:nvSpPr>
        <p:spPr bwMode="auto">
          <a:xfrm>
            <a:off x="4343400" y="3581400"/>
            <a:ext cx="1524000" cy="336550"/>
          </a:xfrm>
          <a:prstGeom prst="rect">
            <a:avLst/>
          </a:prstGeom>
          <a:noFill/>
          <a:ln w="9525" algn="ctr">
            <a:noFill/>
            <a:miter lim="800000"/>
            <a:headEnd/>
            <a:tailEnd/>
          </a:ln>
          <a:effectLst/>
        </p:spPr>
        <p:txBody>
          <a:bodyPr>
            <a:spAutoFit/>
          </a:bodyPr>
          <a:lstStyle/>
          <a:p>
            <a:pPr>
              <a:spcBef>
                <a:spcPct val="50000"/>
              </a:spcBef>
            </a:pPr>
            <a:r>
              <a:rPr lang="ar-SA" sz="1600"/>
              <a:t>ماضي بسيط</a:t>
            </a:r>
            <a:endParaRPr lang="en-US" sz="1600"/>
          </a:p>
        </p:txBody>
      </p:sp>
      <p:sp>
        <p:nvSpPr>
          <p:cNvPr id="123913" name="Text Box 9"/>
          <p:cNvSpPr txBox="1">
            <a:spLocks noChangeArrowheads="1"/>
          </p:cNvSpPr>
          <p:nvPr/>
        </p:nvSpPr>
        <p:spPr bwMode="auto">
          <a:xfrm>
            <a:off x="1981200" y="5029200"/>
            <a:ext cx="1981200" cy="336550"/>
          </a:xfrm>
          <a:prstGeom prst="rect">
            <a:avLst/>
          </a:prstGeom>
          <a:noFill/>
          <a:ln w="9525" algn="ctr">
            <a:noFill/>
            <a:miter lim="800000"/>
            <a:headEnd/>
            <a:tailEnd/>
          </a:ln>
          <a:effectLst/>
        </p:spPr>
        <p:txBody>
          <a:bodyPr>
            <a:spAutoFit/>
          </a:bodyPr>
          <a:lstStyle/>
          <a:p>
            <a:pPr>
              <a:spcBef>
                <a:spcPct val="50000"/>
              </a:spcBef>
            </a:pPr>
            <a:r>
              <a:rPr lang="ar-SA" sz="1600"/>
              <a:t>ماضي مستمر</a:t>
            </a:r>
            <a:endParaRPr lang="en-US" sz="1600"/>
          </a:p>
        </p:txBody>
      </p:sp>
      <p:sp>
        <p:nvSpPr>
          <p:cNvPr id="123914" name="Text Box 10"/>
          <p:cNvSpPr txBox="1">
            <a:spLocks noChangeArrowheads="1"/>
          </p:cNvSpPr>
          <p:nvPr/>
        </p:nvSpPr>
        <p:spPr bwMode="auto">
          <a:xfrm>
            <a:off x="4648200" y="5029200"/>
            <a:ext cx="1447800" cy="336550"/>
          </a:xfrm>
          <a:prstGeom prst="rect">
            <a:avLst/>
          </a:prstGeom>
          <a:noFill/>
          <a:ln w="9525" algn="ctr">
            <a:noFill/>
            <a:miter lim="800000"/>
            <a:headEnd/>
            <a:tailEnd/>
          </a:ln>
          <a:effectLst/>
        </p:spPr>
        <p:txBody>
          <a:bodyPr>
            <a:spAutoFit/>
          </a:bodyPr>
          <a:lstStyle/>
          <a:p>
            <a:pPr>
              <a:spcBef>
                <a:spcPct val="50000"/>
              </a:spcBef>
            </a:pPr>
            <a:r>
              <a:rPr lang="ar-SA" sz="1600"/>
              <a:t>ماضي بسيط</a:t>
            </a:r>
            <a:endParaRPr lang="en-US" sz="1600"/>
          </a:p>
        </p:txBody>
      </p:sp>
      <p:grpSp>
        <p:nvGrpSpPr>
          <p:cNvPr id="123915" name="Group 11"/>
          <p:cNvGrpSpPr>
            <a:grpSpLocks/>
          </p:cNvGrpSpPr>
          <p:nvPr/>
        </p:nvGrpSpPr>
        <p:grpSpPr bwMode="auto">
          <a:xfrm>
            <a:off x="3657600" y="6248400"/>
            <a:ext cx="2514600" cy="381000"/>
            <a:chOff x="2304" y="3936"/>
            <a:chExt cx="1584" cy="240"/>
          </a:xfrm>
        </p:grpSpPr>
        <p:sp>
          <p:nvSpPr>
            <p:cNvPr id="123916" name="AutoShape 12">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23917" name="AutoShape 13">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23918" name="AutoShape 14">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23919" name="AutoShape 15"/>
          <p:cNvSpPr>
            <a:spLocks noChangeArrowheads="1"/>
          </p:cNvSpPr>
          <p:nvPr/>
        </p:nvSpPr>
        <p:spPr bwMode="auto">
          <a:xfrm>
            <a:off x="1905000" y="2057400"/>
            <a:ext cx="57912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5</a:t>
            </a:r>
            <a:r>
              <a:rPr lang="en-US" b="1">
                <a:solidFill>
                  <a:srgbClr val="000066"/>
                </a:solidFill>
              </a:rPr>
              <a:t>. Past Continuous Tense         </a:t>
            </a:r>
            <a:r>
              <a:rPr lang="ar-SA" b="1">
                <a:solidFill>
                  <a:srgbClr val="000066"/>
                </a:solidFill>
              </a:rPr>
              <a:t>   الماضي المستمر</a:t>
            </a:r>
            <a:endParaRPr lang="en-US" b="1">
              <a:solidFill>
                <a:srgbClr val="000066"/>
              </a:solidFill>
            </a:endParaRPr>
          </a:p>
        </p:txBody>
      </p:sp>
      <p:sp>
        <p:nvSpPr>
          <p:cNvPr id="123920" name="AutoShape 16">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idx="1"/>
          </p:nvPr>
        </p:nvSpPr>
        <p:spPr/>
        <p:txBody>
          <a:bodyPr/>
          <a:lstStyle/>
          <a:p>
            <a:r>
              <a:rPr lang="en-US">
                <a:solidFill>
                  <a:srgbClr val="FFFF00"/>
                </a:solidFill>
              </a:rPr>
              <a:t>Simple Sentences</a:t>
            </a:r>
            <a:r>
              <a:rPr lang="en-US"/>
              <a:t>             </a:t>
            </a:r>
            <a:r>
              <a:rPr lang="ar-SA"/>
              <a:t>جمل بسيطة</a:t>
            </a:r>
            <a:endParaRPr lang="en-US"/>
          </a:p>
          <a:p>
            <a:endParaRPr lang="ar-SA">
              <a:solidFill>
                <a:srgbClr val="FFFF00"/>
              </a:solidFill>
            </a:endParaRPr>
          </a:p>
          <a:p>
            <a:r>
              <a:rPr lang="en-US">
                <a:solidFill>
                  <a:srgbClr val="FFFF00"/>
                </a:solidFill>
              </a:rPr>
              <a:t>Compound Sentences</a:t>
            </a:r>
            <a:r>
              <a:rPr lang="ar-SA"/>
              <a:t>       </a:t>
            </a:r>
            <a:r>
              <a:rPr lang="en-US"/>
              <a:t>  </a:t>
            </a:r>
            <a:r>
              <a:rPr lang="ar-SA"/>
              <a:t>جمل مركبة</a:t>
            </a:r>
            <a:endParaRPr lang="en-US"/>
          </a:p>
          <a:p>
            <a:endParaRPr lang="ar-SA">
              <a:solidFill>
                <a:srgbClr val="FFFF00"/>
              </a:solidFill>
            </a:endParaRPr>
          </a:p>
          <a:p>
            <a:r>
              <a:rPr lang="en-US">
                <a:solidFill>
                  <a:srgbClr val="FFFF00"/>
                </a:solidFill>
              </a:rPr>
              <a:t>Complex Sentences</a:t>
            </a:r>
            <a:r>
              <a:rPr lang="en-US"/>
              <a:t> </a:t>
            </a:r>
            <a:r>
              <a:rPr lang="ar-SA"/>
              <a:t>جمل معقدة                    </a:t>
            </a:r>
            <a:endParaRPr lang="en-US"/>
          </a:p>
        </p:txBody>
      </p:sp>
      <p:sp>
        <p:nvSpPr>
          <p:cNvPr id="13314" name="Rectangle 2"/>
          <p:cNvSpPr>
            <a:spLocks noGrp="1" noChangeArrowheads="1"/>
          </p:cNvSpPr>
          <p:nvPr>
            <p:ph type="title"/>
          </p:nvPr>
        </p:nvSpPr>
        <p:spPr/>
        <p:txBody>
          <a:bodyPr/>
          <a:lstStyle/>
          <a:p>
            <a:pPr algn="ctr"/>
            <a:r>
              <a:rPr lang="en-US" sz="3600">
                <a:solidFill>
                  <a:srgbClr val="FFFF00"/>
                </a:solidFill>
              </a:rPr>
              <a:t>Sentences</a:t>
            </a:r>
            <a:br>
              <a:rPr lang="en-US" sz="3600">
                <a:solidFill>
                  <a:srgbClr val="FFFF00"/>
                </a:solidFill>
              </a:rPr>
            </a:br>
            <a:r>
              <a:rPr lang="ar-SA" sz="3600">
                <a:solidFill>
                  <a:srgbClr val="FFFF00"/>
                </a:solidFill>
              </a:rPr>
              <a:t>أنواع الجُمل</a:t>
            </a:r>
            <a:endParaRPr lang="en-US" sz="3600">
              <a:solidFill>
                <a:srgbClr val="FFFF00"/>
              </a:solidFill>
            </a:endParaRPr>
          </a:p>
        </p:txBody>
      </p:sp>
      <p:grpSp>
        <p:nvGrpSpPr>
          <p:cNvPr id="13316" name="Group 4"/>
          <p:cNvGrpSpPr>
            <a:grpSpLocks/>
          </p:cNvGrpSpPr>
          <p:nvPr/>
        </p:nvGrpSpPr>
        <p:grpSpPr bwMode="auto">
          <a:xfrm>
            <a:off x="3657600" y="6248400"/>
            <a:ext cx="2514600" cy="381000"/>
            <a:chOff x="2304" y="3936"/>
            <a:chExt cx="1584" cy="240"/>
          </a:xfrm>
        </p:grpSpPr>
        <p:sp>
          <p:nvSpPr>
            <p:cNvPr id="13317"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3318"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3319"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3320" name="AutoShape 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7" name="Rectangle 3"/>
          <p:cNvSpPr>
            <a:spLocks noGrp="1" noChangeArrowheads="1"/>
          </p:cNvSpPr>
          <p:nvPr>
            <p:ph type="title"/>
          </p:nvPr>
        </p:nvSpPr>
        <p:spPr/>
        <p:txBody>
          <a:bodyPr/>
          <a:lstStyle/>
          <a:p>
            <a:pPr algn="ctr"/>
            <a:r>
              <a:rPr lang="en-US" sz="3600">
                <a:solidFill>
                  <a:srgbClr val="FFFF00"/>
                </a:solidFill>
              </a:rPr>
              <a:t>TENSES </a:t>
            </a:r>
            <a:r>
              <a:rPr lang="ar-SA" sz="3600">
                <a:solidFill>
                  <a:srgbClr val="FFFF00"/>
                </a:solidFill>
              </a:rPr>
              <a:t>الأزمنة   </a:t>
            </a:r>
            <a:endParaRPr lang="en-US" sz="3600"/>
          </a:p>
        </p:txBody>
      </p:sp>
      <p:sp>
        <p:nvSpPr>
          <p:cNvPr id="144388" name="Rectangle 4"/>
          <p:cNvSpPr>
            <a:spLocks noGrp="1" noChangeArrowheads="1"/>
          </p:cNvSpPr>
          <p:nvPr>
            <p:ph type="body" sz="half" idx="1"/>
          </p:nvPr>
        </p:nvSpPr>
        <p:spPr>
          <a:xfrm>
            <a:off x="1143000" y="2895600"/>
            <a:ext cx="7696200" cy="3276600"/>
          </a:xfrm>
        </p:spPr>
        <p:txBody>
          <a:bodyPr/>
          <a:lstStyle/>
          <a:p>
            <a:pPr marL="533400" indent="-533400" algn="ctr">
              <a:lnSpc>
                <a:spcPct val="80000"/>
              </a:lnSpc>
              <a:buFontTx/>
              <a:buNone/>
            </a:pPr>
            <a:r>
              <a:rPr lang="ar-SA" u="sng"/>
              <a:t>أمثلــــــــــــــــــــــة</a:t>
            </a:r>
            <a:endParaRPr lang="ar-SA" sz="2000" u="sng"/>
          </a:p>
          <a:p>
            <a:pPr marL="533400" indent="-533400" algn="r">
              <a:lnSpc>
                <a:spcPct val="80000"/>
              </a:lnSpc>
              <a:buFontTx/>
              <a:buNone/>
            </a:pPr>
            <a:r>
              <a:rPr lang="ar-SA" sz="2000"/>
              <a:t>ملاحظة: يمكن وضع أداة الربط وسط الجملة دون أن يتغير المعنى فتصبح الجملتان السابقة كما يلي :</a:t>
            </a:r>
          </a:p>
          <a:p>
            <a:pPr marL="533400" indent="-533400">
              <a:lnSpc>
                <a:spcPct val="80000"/>
              </a:lnSpc>
              <a:buFontTx/>
              <a:buNone/>
            </a:pPr>
            <a:endParaRPr lang="ar-SA" sz="2000">
              <a:cs typeface="Arial" pitchFamily="34" charset="0"/>
            </a:endParaRPr>
          </a:p>
          <a:p>
            <a:pPr marL="533400" indent="-533400">
              <a:lnSpc>
                <a:spcPct val="80000"/>
              </a:lnSpc>
              <a:buFontTx/>
              <a:buNone/>
            </a:pPr>
            <a:r>
              <a:rPr lang="en-US" sz="2000"/>
              <a:t>A thief  </a:t>
            </a:r>
            <a:r>
              <a:rPr lang="en-US" sz="2000" u="sng">
                <a:solidFill>
                  <a:srgbClr val="CC3300"/>
                </a:solidFill>
              </a:rPr>
              <a:t>entered</a:t>
            </a:r>
            <a:r>
              <a:rPr lang="en-US" sz="2000">
                <a:solidFill>
                  <a:srgbClr val="CC3300"/>
                </a:solidFill>
              </a:rPr>
              <a:t> </a:t>
            </a:r>
            <a:r>
              <a:rPr lang="en-US" sz="2000">
                <a:solidFill>
                  <a:srgbClr val="FFFFCC"/>
                </a:solidFill>
              </a:rPr>
              <a:t>my room </a:t>
            </a:r>
            <a:r>
              <a:rPr lang="en-US" sz="2000">
                <a:solidFill>
                  <a:srgbClr val="FFFF00"/>
                </a:solidFill>
              </a:rPr>
              <a:t>while </a:t>
            </a:r>
            <a:r>
              <a:rPr lang="en-US" sz="2000"/>
              <a:t>I</a:t>
            </a:r>
            <a:r>
              <a:rPr lang="en-US" sz="2000">
                <a:solidFill>
                  <a:srgbClr val="FFFF00"/>
                </a:solidFill>
              </a:rPr>
              <a:t>  </a:t>
            </a:r>
            <a:r>
              <a:rPr lang="en-US" sz="2000" u="sng">
                <a:solidFill>
                  <a:srgbClr val="CC3300"/>
                </a:solidFill>
              </a:rPr>
              <a:t>was sleeping</a:t>
            </a:r>
            <a:r>
              <a:rPr lang="en-US" sz="2000">
                <a:solidFill>
                  <a:srgbClr val="CC3300"/>
                </a:solidFill>
              </a:rPr>
              <a:t> .</a:t>
            </a:r>
            <a:endParaRPr lang="ar-SA" sz="2000">
              <a:solidFill>
                <a:srgbClr val="CC3300"/>
              </a:solidFill>
            </a:endParaRPr>
          </a:p>
          <a:p>
            <a:pPr marL="533400" indent="-533400" algn="r">
              <a:lnSpc>
                <a:spcPct val="80000"/>
              </a:lnSpc>
              <a:buFontTx/>
              <a:buNone/>
            </a:pPr>
            <a:endParaRPr lang="ar-SA" sz="2000">
              <a:cs typeface="Arial" pitchFamily="34" charset="0"/>
            </a:endParaRPr>
          </a:p>
          <a:p>
            <a:pPr marL="533400" indent="-533400" algn="r">
              <a:lnSpc>
                <a:spcPct val="80000"/>
              </a:lnSpc>
              <a:buFontTx/>
              <a:buNone/>
            </a:pPr>
            <a:r>
              <a:rPr lang="ar-SA" sz="2000"/>
              <a:t>دخل لص غرفتي بينما كنت نائماً </a:t>
            </a:r>
            <a:endParaRPr lang="en-US" sz="2000"/>
          </a:p>
          <a:p>
            <a:pPr marL="533400" indent="-533400" algn="r">
              <a:lnSpc>
                <a:spcPct val="80000"/>
              </a:lnSpc>
              <a:buFontTx/>
              <a:buNone/>
            </a:pPr>
            <a:endParaRPr lang="en-US" sz="2000">
              <a:solidFill>
                <a:srgbClr val="FFFF00"/>
              </a:solidFill>
            </a:endParaRPr>
          </a:p>
          <a:p>
            <a:pPr marL="533400" indent="-533400">
              <a:lnSpc>
                <a:spcPct val="80000"/>
              </a:lnSpc>
              <a:buFontTx/>
              <a:buNone/>
            </a:pPr>
            <a:r>
              <a:rPr lang="en-US" sz="2000"/>
              <a:t>My father </a:t>
            </a:r>
            <a:r>
              <a:rPr lang="en-US" sz="2000" u="sng">
                <a:solidFill>
                  <a:srgbClr val="CC3300"/>
                </a:solidFill>
              </a:rPr>
              <a:t>came</a:t>
            </a:r>
            <a:r>
              <a:rPr lang="en-US" sz="2000">
                <a:solidFill>
                  <a:srgbClr val="CC3300"/>
                </a:solidFill>
              </a:rPr>
              <a:t> </a:t>
            </a:r>
            <a:r>
              <a:rPr lang="en-US" sz="2000">
                <a:solidFill>
                  <a:srgbClr val="FFFF00"/>
                </a:solidFill>
              </a:rPr>
              <a:t>when</a:t>
            </a:r>
            <a:r>
              <a:rPr lang="en-US" sz="2000"/>
              <a:t> we </a:t>
            </a:r>
            <a:r>
              <a:rPr lang="en-US" sz="2000" u="sng">
                <a:solidFill>
                  <a:srgbClr val="CC3300"/>
                </a:solidFill>
              </a:rPr>
              <a:t>were eating</a:t>
            </a:r>
            <a:r>
              <a:rPr lang="en-US" sz="2000"/>
              <a:t> .</a:t>
            </a:r>
            <a:endParaRPr lang="ar-SA" sz="2000"/>
          </a:p>
          <a:p>
            <a:pPr marL="533400" indent="-533400" algn="r">
              <a:lnSpc>
                <a:spcPct val="80000"/>
              </a:lnSpc>
              <a:buFontTx/>
              <a:buNone/>
            </a:pPr>
            <a:r>
              <a:rPr lang="ar-SA" sz="2000"/>
              <a:t>جاء والدي بينما كنا نأكل</a:t>
            </a:r>
            <a:endParaRPr lang="en-US" sz="2000"/>
          </a:p>
        </p:txBody>
      </p:sp>
      <p:sp>
        <p:nvSpPr>
          <p:cNvPr id="144389" name="Text Box 5"/>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ar-SA">
              <a:solidFill>
                <a:srgbClr val="000066"/>
              </a:solidFill>
            </a:endParaRPr>
          </a:p>
        </p:txBody>
      </p:sp>
      <p:sp>
        <p:nvSpPr>
          <p:cNvPr id="144390" name="Text Box 6"/>
          <p:cNvSpPr txBox="1">
            <a:spLocks noChangeArrowheads="1"/>
          </p:cNvSpPr>
          <p:nvPr/>
        </p:nvSpPr>
        <p:spPr bwMode="auto">
          <a:xfrm>
            <a:off x="4876800" y="4495800"/>
            <a:ext cx="1828800" cy="304800"/>
          </a:xfrm>
          <a:prstGeom prst="rect">
            <a:avLst/>
          </a:prstGeom>
          <a:noFill/>
          <a:ln w="9525" algn="ctr">
            <a:noFill/>
            <a:miter lim="800000"/>
            <a:headEnd/>
            <a:tailEnd/>
          </a:ln>
          <a:effectLst/>
        </p:spPr>
        <p:txBody>
          <a:bodyPr>
            <a:spAutoFit/>
          </a:bodyPr>
          <a:lstStyle/>
          <a:p>
            <a:pPr>
              <a:spcBef>
                <a:spcPct val="50000"/>
              </a:spcBef>
            </a:pPr>
            <a:r>
              <a:rPr lang="ar-SA" sz="1400"/>
              <a:t>ماضي مستمر</a:t>
            </a:r>
            <a:endParaRPr lang="en-US" sz="1400"/>
          </a:p>
        </p:txBody>
      </p:sp>
      <p:sp>
        <p:nvSpPr>
          <p:cNvPr id="144391" name="Text Box 7"/>
          <p:cNvSpPr txBox="1">
            <a:spLocks noChangeArrowheads="1"/>
          </p:cNvSpPr>
          <p:nvPr/>
        </p:nvSpPr>
        <p:spPr bwMode="auto">
          <a:xfrm>
            <a:off x="1676400" y="4495800"/>
            <a:ext cx="1752600" cy="304800"/>
          </a:xfrm>
          <a:prstGeom prst="rect">
            <a:avLst/>
          </a:prstGeom>
          <a:noFill/>
          <a:ln w="9525" algn="ctr">
            <a:noFill/>
            <a:miter lim="800000"/>
            <a:headEnd/>
            <a:tailEnd/>
          </a:ln>
          <a:effectLst/>
        </p:spPr>
        <p:txBody>
          <a:bodyPr>
            <a:spAutoFit/>
          </a:bodyPr>
          <a:lstStyle/>
          <a:p>
            <a:pPr>
              <a:spcBef>
                <a:spcPct val="50000"/>
              </a:spcBef>
            </a:pPr>
            <a:r>
              <a:rPr lang="ar-SA" sz="1400"/>
              <a:t>ماضي بسيط</a:t>
            </a:r>
            <a:endParaRPr lang="en-US" sz="1400"/>
          </a:p>
        </p:txBody>
      </p:sp>
      <p:sp>
        <p:nvSpPr>
          <p:cNvPr id="144393" name="Text Box 9"/>
          <p:cNvSpPr txBox="1">
            <a:spLocks noChangeArrowheads="1"/>
          </p:cNvSpPr>
          <p:nvPr/>
        </p:nvSpPr>
        <p:spPr bwMode="auto">
          <a:xfrm>
            <a:off x="1905000" y="5638800"/>
            <a:ext cx="1524000" cy="304800"/>
          </a:xfrm>
          <a:prstGeom prst="rect">
            <a:avLst/>
          </a:prstGeom>
          <a:noFill/>
          <a:ln w="9525" algn="ctr">
            <a:noFill/>
            <a:miter lim="800000"/>
            <a:headEnd/>
            <a:tailEnd/>
          </a:ln>
          <a:effectLst/>
        </p:spPr>
        <p:txBody>
          <a:bodyPr>
            <a:spAutoFit/>
          </a:bodyPr>
          <a:lstStyle/>
          <a:p>
            <a:pPr>
              <a:spcBef>
                <a:spcPct val="50000"/>
              </a:spcBef>
            </a:pPr>
            <a:r>
              <a:rPr lang="ar-SA" sz="1400"/>
              <a:t>ماضي بسيط</a:t>
            </a:r>
            <a:endParaRPr lang="en-US" sz="1400"/>
          </a:p>
        </p:txBody>
      </p:sp>
      <p:grpSp>
        <p:nvGrpSpPr>
          <p:cNvPr id="144394" name="Group 10"/>
          <p:cNvGrpSpPr>
            <a:grpSpLocks/>
          </p:cNvGrpSpPr>
          <p:nvPr/>
        </p:nvGrpSpPr>
        <p:grpSpPr bwMode="auto">
          <a:xfrm>
            <a:off x="3657600" y="6248400"/>
            <a:ext cx="2514600" cy="381000"/>
            <a:chOff x="2304" y="3936"/>
            <a:chExt cx="1584" cy="240"/>
          </a:xfrm>
        </p:grpSpPr>
        <p:sp>
          <p:nvSpPr>
            <p:cNvPr id="144395" name="AutoShape 11">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44396" name="AutoShape 12">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44397" name="AutoShape 13">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44399" name="Text Box 15"/>
          <p:cNvSpPr txBox="1">
            <a:spLocks noChangeArrowheads="1"/>
          </p:cNvSpPr>
          <p:nvPr/>
        </p:nvSpPr>
        <p:spPr bwMode="auto">
          <a:xfrm>
            <a:off x="3886200" y="5715000"/>
            <a:ext cx="1981200" cy="304800"/>
          </a:xfrm>
          <a:prstGeom prst="rect">
            <a:avLst/>
          </a:prstGeom>
          <a:noFill/>
          <a:ln w="9525" algn="ctr">
            <a:noFill/>
            <a:miter lim="800000"/>
            <a:headEnd/>
            <a:tailEnd/>
          </a:ln>
          <a:effectLst/>
        </p:spPr>
        <p:txBody>
          <a:bodyPr>
            <a:spAutoFit/>
          </a:bodyPr>
          <a:lstStyle/>
          <a:p>
            <a:pPr>
              <a:spcBef>
                <a:spcPct val="50000"/>
              </a:spcBef>
            </a:pPr>
            <a:r>
              <a:rPr lang="ar-SA" sz="1400"/>
              <a:t>ماضي مستمر</a:t>
            </a:r>
            <a:endParaRPr lang="en-US" sz="1600"/>
          </a:p>
        </p:txBody>
      </p:sp>
      <p:sp>
        <p:nvSpPr>
          <p:cNvPr id="144400" name="AutoShape 16"/>
          <p:cNvSpPr>
            <a:spLocks noChangeArrowheads="1"/>
          </p:cNvSpPr>
          <p:nvPr/>
        </p:nvSpPr>
        <p:spPr bwMode="auto">
          <a:xfrm>
            <a:off x="1905000" y="2057400"/>
            <a:ext cx="57912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5</a:t>
            </a:r>
            <a:r>
              <a:rPr lang="en-US" b="1">
                <a:solidFill>
                  <a:srgbClr val="000066"/>
                </a:solidFill>
              </a:rPr>
              <a:t>. Past Continuous Tense         </a:t>
            </a:r>
            <a:r>
              <a:rPr lang="ar-SA" b="1">
                <a:solidFill>
                  <a:srgbClr val="000066"/>
                </a:solidFill>
              </a:rPr>
              <a:t>   الماضي المستمر</a:t>
            </a:r>
            <a:endParaRPr lang="en-US" b="1">
              <a:solidFill>
                <a:srgbClr val="000066"/>
              </a:solidFill>
            </a:endParaRPr>
          </a:p>
        </p:txBody>
      </p:sp>
      <p:sp>
        <p:nvSpPr>
          <p:cNvPr id="144401" name="AutoShape 17">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3" name="Rectangle 3"/>
          <p:cNvSpPr>
            <a:spLocks noGrp="1" noChangeArrowheads="1"/>
          </p:cNvSpPr>
          <p:nvPr>
            <p:ph type="title"/>
          </p:nvPr>
        </p:nvSpPr>
        <p:spPr/>
        <p:txBody>
          <a:bodyPr/>
          <a:lstStyle/>
          <a:p>
            <a:pPr algn="ctr"/>
            <a:r>
              <a:rPr lang="en-US" sz="3600">
                <a:solidFill>
                  <a:srgbClr val="FFFF00"/>
                </a:solidFill>
              </a:rPr>
              <a:t>TENSES </a:t>
            </a:r>
            <a:r>
              <a:rPr lang="ar-SA" sz="3600">
                <a:solidFill>
                  <a:srgbClr val="FFFF00"/>
                </a:solidFill>
              </a:rPr>
              <a:t>الأزمنة   </a:t>
            </a:r>
            <a:endParaRPr lang="en-US" sz="3600"/>
          </a:p>
        </p:txBody>
      </p:sp>
      <p:sp>
        <p:nvSpPr>
          <p:cNvPr id="148484" name="Rectangle 4"/>
          <p:cNvSpPr>
            <a:spLocks noGrp="1" noChangeArrowheads="1"/>
          </p:cNvSpPr>
          <p:nvPr>
            <p:ph type="body" sz="half" idx="1"/>
          </p:nvPr>
        </p:nvSpPr>
        <p:spPr>
          <a:xfrm>
            <a:off x="1219200" y="2895600"/>
            <a:ext cx="7696200" cy="3276600"/>
          </a:xfrm>
        </p:spPr>
        <p:txBody>
          <a:bodyPr/>
          <a:lstStyle/>
          <a:p>
            <a:pPr marL="533400" indent="-533400" algn="r">
              <a:buFontTx/>
              <a:buNone/>
            </a:pPr>
            <a:r>
              <a:rPr lang="ar-SA" sz="2800"/>
              <a:t>ملاحظة:</a:t>
            </a:r>
          </a:p>
          <a:p>
            <a:pPr marL="533400" indent="-533400" algn="r">
              <a:buFontTx/>
              <a:buNone/>
            </a:pPr>
            <a:r>
              <a:rPr lang="ar-SA" sz="2800"/>
              <a:t>تكتب الفاصلة إذا بدأت الجملة بكلمة        وتح</a:t>
            </a:r>
            <a:r>
              <a:rPr lang="ar-SA" sz="2800">
                <a:cs typeface="Tahoma" pitchFamily="34" charset="0"/>
              </a:rPr>
              <a:t>ذف</a:t>
            </a:r>
            <a:r>
              <a:rPr lang="ar-SA" sz="2800"/>
              <a:t> إذا وقعت في منتصف الجملة الأولى .</a:t>
            </a:r>
          </a:p>
          <a:p>
            <a:pPr marL="533400" indent="-533400" algn="r">
              <a:buFontTx/>
              <a:buNone/>
            </a:pPr>
            <a:r>
              <a:rPr lang="ar-SA" sz="2800"/>
              <a:t>تذكر دائماً أن قاعدة       </a:t>
            </a:r>
            <a:r>
              <a:rPr lang="ar-SA" sz="2800">
                <a:cs typeface="Tahoma" pitchFamily="34" charset="0"/>
              </a:rPr>
              <a:t> </a:t>
            </a:r>
            <a:r>
              <a:rPr lang="ar-SA" sz="2800"/>
              <a:t>بها فعلان الأول طويل مستمر و الآخر مفاجئ وهو ماضي بسيط.</a:t>
            </a:r>
            <a:endParaRPr lang="en-US" sz="2800"/>
          </a:p>
        </p:txBody>
      </p:sp>
      <p:sp>
        <p:nvSpPr>
          <p:cNvPr id="148485" name="Text Box 5"/>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ar-SA">
              <a:solidFill>
                <a:srgbClr val="000066"/>
              </a:solidFill>
            </a:endParaRPr>
          </a:p>
        </p:txBody>
      </p:sp>
      <p:sp>
        <p:nvSpPr>
          <p:cNvPr id="148488" name="Text Box 8"/>
          <p:cNvSpPr txBox="1">
            <a:spLocks noChangeArrowheads="1"/>
          </p:cNvSpPr>
          <p:nvPr/>
        </p:nvSpPr>
        <p:spPr bwMode="auto">
          <a:xfrm>
            <a:off x="2286000" y="5334000"/>
            <a:ext cx="1524000" cy="703263"/>
          </a:xfrm>
          <a:prstGeom prst="rect">
            <a:avLst/>
          </a:prstGeom>
          <a:noFill/>
          <a:ln w="9525" algn="ctr">
            <a:noFill/>
            <a:miter lim="800000"/>
            <a:headEnd/>
            <a:tailEnd/>
          </a:ln>
          <a:effectLst/>
        </p:spPr>
        <p:txBody>
          <a:bodyPr>
            <a:spAutoFit/>
          </a:bodyPr>
          <a:lstStyle/>
          <a:p>
            <a:pPr>
              <a:spcBef>
                <a:spcPct val="50000"/>
              </a:spcBef>
            </a:pPr>
            <a:endParaRPr lang="en-US" sz="1600"/>
          </a:p>
          <a:p>
            <a:pPr>
              <a:spcBef>
                <a:spcPct val="50000"/>
              </a:spcBef>
            </a:pPr>
            <a:endParaRPr lang="en-US" sz="1600"/>
          </a:p>
        </p:txBody>
      </p:sp>
      <p:grpSp>
        <p:nvGrpSpPr>
          <p:cNvPr id="148489" name="Group 9"/>
          <p:cNvGrpSpPr>
            <a:grpSpLocks/>
          </p:cNvGrpSpPr>
          <p:nvPr/>
        </p:nvGrpSpPr>
        <p:grpSpPr bwMode="auto">
          <a:xfrm>
            <a:off x="3657600" y="6248400"/>
            <a:ext cx="2514600" cy="381000"/>
            <a:chOff x="2304" y="3936"/>
            <a:chExt cx="1584" cy="240"/>
          </a:xfrm>
        </p:grpSpPr>
        <p:sp>
          <p:nvSpPr>
            <p:cNvPr id="148490" name="AutoShape 10">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48491" name="AutoShape 11">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48492" name="AutoShape 12">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48494" name="Text Box 14"/>
          <p:cNvSpPr txBox="1">
            <a:spLocks noChangeArrowheads="1"/>
          </p:cNvSpPr>
          <p:nvPr/>
        </p:nvSpPr>
        <p:spPr bwMode="auto">
          <a:xfrm>
            <a:off x="2667000" y="3429000"/>
            <a:ext cx="990600" cy="457200"/>
          </a:xfrm>
          <a:prstGeom prst="rect">
            <a:avLst/>
          </a:prstGeom>
          <a:noFill/>
          <a:ln w="9525" algn="ctr">
            <a:noFill/>
            <a:miter lim="800000"/>
            <a:headEnd/>
            <a:tailEnd/>
          </a:ln>
          <a:effectLst/>
        </p:spPr>
        <p:txBody>
          <a:bodyPr>
            <a:spAutoFit/>
          </a:bodyPr>
          <a:lstStyle/>
          <a:p>
            <a:pPr>
              <a:spcBef>
                <a:spcPct val="50000"/>
              </a:spcBef>
            </a:pPr>
            <a:r>
              <a:rPr lang="en-US" sz="2400">
                <a:solidFill>
                  <a:srgbClr val="CC3300"/>
                </a:solidFill>
              </a:rPr>
              <a:t>while</a:t>
            </a:r>
          </a:p>
        </p:txBody>
      </p:sp>
      <p:sp>
        <p:nvSpPr>
          <p:cNvPr id="148495" name="Text Box 15"/>
          <p:cNvSpPr txBox="1">
            <a:spLocks noChangeArrowheads="1"/>
          </p:cNvSpPr>
          <p:nvPr/>
        </p:nvSpPr>
        <p:spPr bwMode="auto">
          <a:xfrm>
            <a:off x="5181600" y="4419600"/>
            <a:ext cx="914400" cy="457200"/>
          </a:xfrm>
          <a:prstGeom prst="rect">
            <a:avLst/>
          </a:prstGeom>
          <a:noFill/>
          <a:ln w="9525" algn="ctr">
            <a:noFill/>
            <a:miter lim="800000"/>
            <a:headEnd/>
            <a:tailEnd/>
          </a:ln>
          <a:effectLst/>
        </p:spPr>
        <p:txBody>
          <a:bodyPr>
            <a:spAutoFit/>
          </a:bodyPr>
          <a:lstStyle/>
          <a:p>
            <a:pPr>
              <a:spcBef>
                <a:spcPct val="50000"/>
              </a:spcBef>
            </a:pPr>
            <a:r>
              <a:rPr lang="en-US" sz="2400">
                <a:solidFill>
                  <a:srgbClr val="CC3300"/>
                </a:solidFill>
              </a:rPr>
              <a:t>while</a:t>
            </a:r>
          </a:p>
        </p:txBody>
      </p:sp>
      <p:sp>
        <p:nvSpPr>
          <p:cNvPr id="148496" name="AutoShape 16"/>
          <p:cNvSpPr>
            <a:spLocks noChangeArrowheads="1"/>
          </p:cNvSpPr>
          <p:nvPr/>
        </p:nvSpPr>
        <p:spPr bwMode="auto">
          <a:xfrm>
            <a:off x="1905000" y="2057400"/>
            <a:ext cx="57912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5</a:t>
            </a:r>
            <a:r>
              <a:rPr lang="en-US" b="1">
                <a:solidFill>
                  <a:srgbClr val="000066"/>
                </a:solidFill>
              </a:rPr>
              <a:t>. Past Continuous Tense         </a:t>
            </a:r>
            <a:r>
              <a:rPr lang="ar-SA" b="1">
                <a:solidFill>
                  <a:srgbClr val="000066"/>
                </a:solidFill>
              </a:rPr>
              <a:t>   الماضي المستمر</a:t>
            </a:r>
            <a:endParaRPr lang="en-US" b="1">
              <a:solidFill>
                <a:srgbClr val="000066"/>
              </a:solidFill>
            </a:endParaRPr>
          </a:p>
        </p:txBody>
      </p:sp>
      <p:sp>
        <p:nvSpPr>
          <p:cNvPr id="148497" name="AutoShape 17">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p:txBody>
          <a:bodyPr/>
          <a:lstStyle/>
          <a:p>
            <a:pPr algn="ctr"/>
            <a:r>
              <a:rPr lang="en-US" sz="3600">
                <a:solidFill>
                  <a:srgbClr val="FFFF00"/>
                </a:solidFill>
              </a:rPr>
              <a:t>TENSES </a:t>
            </a:r>
            <a:r>
              <a:rPr lang="ar-SA" sz="3600">
                <a:solidFill>
                  <a:srgbClr val="FFFF00"/>
                </a:solidFill>
              </a:rPr>
              <a:t>الأزمنة   </a:t>
            </a:r>
            <a:endParaRPr lang="en-US" sz="3600"/>
          </a:p>
        </p:txBody>
      </p:sp>
      <p:sp>
        <p:nvSpPr>
          <p:cNvPr id="145411" name="Rectangle 3"/>
          <p:cNvSpPr>
            <a:spLocks noGrp="1" noChangeArrowheads="1"/>
          </p:cNvSpPr>
          <p:nvPr>
            <p:ph type="body" sz="half" idx="1"/>
          </p:nvPr>
        </p:nvSpPr>
        <p:spPr>
          <a:xfrm>
            <a:off x="1066800" y="2895600"/>
            <a:ext cx="7772400" cy="1447800"/>
          </a:xfrm>
        </p:spPr>
        <p:txBody>
          <a:bodyPr/>
          <a:lstStyle/>
          <a:p>
            <a:pPr algn="r">
              <a:lnSpc>
                <a:spcPct val="90000"/>
              </a:lnSpc>
              <a:buFontTx/>
              <a:buNone/>
            </a:pPr>
            <a:r>
              <a:rPr lang="ar-SA" sz="1800"/>
              <a:t>يستخدم هذا الزمن للتعبير عن شيء متوقع حدوثه في المستقبل ويستمر لفترة .</a:t>
            </a:r>
            <a:endParaRPr lang="en-US" sz="1800"/>
          </a:p>
          <a:p>
            <a:pPr algn="r">
              <a:lnSpc>
                <a:spcPct val="90000"/>
              </a:lnSpc>
              <a:buFontTx/>
              <a:buNone/>
            </a:pPr>
            <a:r>
              <a:rPr lang="ar-SA" sz="1800"/>
              <a:t>يتكون هذا الزمن من :</a:t>
            </a:r>
          </a:p>
          <a:p>
            <a:pPr>
              <a:lnSpc>
                <a:spcPct val="90000"/>
              </a:lnSpc>
              <a:buFontTx/>
              <a:buNone/>
            </a:pPr>
            <a:endParaRPr lang="en-US" sz="1800"/>
          </a:p>
          <a:p>
            <a:pPr algn="r">
              <a:lnSpc>
                <a:spcPct val="90000"/>
              </a:lnSpc>
              <a:buFontTx/>
              <a:buNone/>
            </a:pPr>
            <a:r>
              <a:rPr lang="ar-SA" sz="1800"/>
              <a:t>يأتي هذا الزمن عادة مع كلمات مثل :</a:t>
            </a:r>
          </a:p>
          <a:p>
            <a:pPr algn="r">
              <a:lnSpc>
                <a:spcPct val="90000"/>
              </a:lnSpc>
              <a:buFontTx/>
              <a:buNone/>
            </a:pPr>
            <a:endParaRPr lang="ar-SA" sz="1800"/>
          </a:p>
          <a:p>
            <a:pPr algn="r">
              <a:lnSpc>
                <a:spcPct val="90000"/>
              </a:lnSpc>
              <a:buFontTx/>
              <a:buNone/>
            </a:pPr>
            <a:endParaRPr lang="ar-SA" sz="1800"/>
          </a:p>
          <a:p>
            <a:pPr>
              <a:lnSpc>
                <a:spcPct val="90000"/>
              </a:lnSpc>
              <a:buFont typeface="Wingdings" pitchFamily="2" charset="2"/>
              <a:buNone/>
            </a:pPr>
            <a:endParaRPr lang="en-US" sz="1800"/>
          </a:p>
        </p:txBody>
      </p:sp>
      <p:graphicFrame>
        <p:nvGraphicFramePr>
          <p:cNvPr id="145494" name="Group 86"/>
          <p:cNvGraphicFramePr>
            <a:graphicFrameLocks noGrp="1"/>
          </p:cNvGraphicFramePr>
          <p:nvPr>
            <p:ph sz="half" idx="2"/>
          </p:nvPr>
        </p:nvGraphicFramePr>
        <p:xfrm>
          <a:off x="1981200" y="4495800"/>
          <a:ext cx="6743700" cy="1400175"/>
        </p:xfrm>
        <a:graphic>
          <a:graphicData uri="http://schemas.openxmlformats.org/drawingml/2006/table">
            <a:tbl>
              <a:tblPr/>
              <a:tblGrid>
                <a:gridCol w="3048000"/>
                <a:gridCol w="1828800"/>
                <a:gridCol w="1866900"/>
              </a:tblGrid>
              <a:tr h="533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at</a:t>
                      </a: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عند للزمن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by</a:t>
                      </a: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بحلول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a:t>
                      </a: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في غضون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from…to</a:t>
                      </a: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من..إلى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all</a:t>
                      </a: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كل ،جميع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after</a:t>
                      </a: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بعد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45424" name="Text Box 16"/>
          <p:cNvSpPr txBox="1">
            <a:spLocks noChangeArrowheads="1"/>
          </p:cNvSpPr>
          <p:nvPr/>
        </p:nvSpPr>
        <p:spPr bwMode="auto">
          <a:xfrm>
            <a:off x="2590800" y="2057400"/>
            <a:ext cx="4953000" cy="701675"/>
          </a:xfrm>
          <a:prstGeom prst="rect">
            <a:avLst/>
          </a:prstGeom>
          <a:noFill/>
          <a:ln w="9525">
            <a:noFill/>
            <a:miter lim="800000"/>
            <a:headEnd/>
            <a:tailEnd/>
          </a:ln>
          <a:effectLst/>
        </p:spPr>
        <p:txBody>
          <a:bodyPr>
            <a:spAutoFit/>
          </a:bodyPr>
          <a:lstStyle/>
          <a:p>
            <a:pPr algn="l"/>
            <a:r>
              <a:rPr lang="en-US" sz="2000">
                <a:solidFill>
                  <a:schemeClr val="bg1"/>
                </a:solidFill>
              </a:rPr>
              <a:t>4</a:t>
            </a:r>
            <a:r>
              <a:rPr lang="en-US" sz="2000">
                <a:solidFill>
                  <a:srgbClr val="000066"/>
                </a:solidFill>
              </a:rPr>
              <a:t>. Present Continuous Tense                   </a:t>
            </a:r>
            <a:r>
              <a:rPr lang="ar-SA" sz="2000">
                <a:solidFill>
                  <a:srgbClr val="000066"/>
                </a:solidFill>
              </a:rPr>
              <a:t>   </a:t>
            </a:r>
            <a:r>
              <a:rPr lang="ar-SA" sz="2000" b="1">
                <a:solidFill>
                  <a:srgbClr val="000066"/>
                </a:solidFill>
              </a:rPr>
              <a:t>المضارع المستمر</a:t>
            </a:r>
            <a:r>
              <a:rPr lang="ar-SA">
                <a:solidFill>
                  <a:srgbClr val="000066"/>
                </a:solidFill>
              </a:rPr>
              <a:t> </a:t>
            </a:r>
            <a:r>
              <a:rPr lang="en-US">
                <a:solidFill>
                  <a:srgbClr val="000066"/>
                </a:solidFill>
              </a:rPr>
              <a:t>           </a:t>
            </a:r>
            <a:r>
              <a:rPr lang="ar-SA">
                <a:solidFill>
                  <a:srgbClr val="000066"/>
                </a:solidFill>
              </a:rPr>
              <a:t>           </a:t>
            </a:r>
            <a:endParaRPr lang="en-US">
              <a:solidFill>
                <a:srgbClr val="000066"/>
              </a:solidFill>
            </a:endParaRPr>
          </a:p>
        </p:txBody>
      </p:sp>
      <p:sp>
        <p:nvSpPr>
          <p:cNvPr id="145425" name="Text Box 17"/>
          <p:cNvSpPr txBox="1">
            <a:spLocks noChangeArrowheads="1"/>
          </p:cNvSpPr>
          <p:nvPr/>
        </p:nvSpPr>
        <p:spPr bwMode="auto">
          <a:xfrm>
            <a:off x="3200400" y="3429000"/>
            <a:ext cx="2954338" cy="396875"/>
          </a:xfrm>
          <a:prstGeom prst="rect">
            <a:avLst/>
          </a:prstGeom>
          <a:solidFill>
            <a:schemeClr val="tx1"/>
          </a:solidFill>
          <a:ln w="9525" algn="ctr">
            <a:noFill/>
            <a:miter lim="800000"/>
            <a:headEnd/>
            <a:tailEnd/>
          </a:ln>
          <a:effectLst/>
        </p:spPr>
        <p:txBody>
          <a:bodyPr wrap="none">
            <a:spAutoFit/>
          </a:bodyPr>
          <a:lstStyle/>
          <a:p>
            <a:pPr algn="l"/>
            <a:r>
              <a:rPr lang="en-US" sz="2000">
                <a:solidFill>
                  <a:srgbClr val="CC3300"/>
                </a:solidFill>
              </a:rPr>
              <a:t> ( will + be </a:t>
            </a:r>
            <a:r>
              <a:rPr lang="ar-SA" sz="2000">
                <a:solidFill>
                  <a:srgbClr val="CC3300"/>
                </a:solidFill>
              </a:rPr>
              <a:t>فعل+</a:t>
            </a:r>
            <a:r>
              <a:rPr lang="en-US" sz="2000">
                <a:solidFill>
                  <a:srgbClr val="CC3300"/>
                </a:solidFill>
              </a:rPr>
              <a:t> </a:t>
            </a:r>
            <a:r>
              <a:rPr lang="ar-SA" sz="2000">
                <a:solidFill>
                  <a:srgbClr val="CC3300"/>
                </a:solidFill>
              </a:rPr>
              <a:t>+</a:t>
            </a:r>
            <a:r>
              <a:rPr lang="en-US" sz="2000">
                <a:solidFill>
                  <a:srgbClr val="CC3300"/>
                </a:solidFill>
              </a:rPr>
              <a:t> ing )</a:t>
            </a:r>
          </a:p>
        </p:txBody>
      </p:sp>
      <p:grpSp>
        <p:nvGrpSpPr>
          <p:cNvPr id="145432" name="Group 24"/>
          <p:cNvGrpSpPr>
            <a:grpSpLocks/>
          </p:cNvGrpSpPr>
          <p:nvPr/>
        </p:nvGrpSpPr>
        <p:grpSpPr bwMode="auto">
          <a:xfrm>
            <a:off x="3657600" y="6248400"/>
            <a:ext cx="2514600" cy="381000"/>
            <a:chOff x="2304" y="3936"/>
            <a:chExt cx="1584" cy="240"/>
          </a:xfrm>
        </p:grpSpPr>
        <p:sp>
          <p:nvSpPr>
            <p:cNvPr id="145433" name="AutoShape 2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45434" name="AutoShape 2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45435" name="AutoShape 2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45491" name="AutoShape 83"/>
          <p:cNvSpPr>
            <a:spLocks noChangeArrowheads="1"/>
          </p:cNvSpPr>
          <p:nvPr/>
        </p:nvSpPr>
        <p:spPr bwMode="auto">
          <a:xfrm>
            <a:off x="1905000" y="2057400"/>
            <a:ext cx="57912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6</a:t>
            </a:r>
            <a:r>
              <a:rPr lang="en-US" b="1">
                <a:solidFill>
                  <a:srgbClr val="000066"/>
                </a:solidFill>
              </a:rPr>
              <a:t>. Future Continuous Tense    </a:t>
            </a:r>
            <a:r>
              <a:rPr lang="ar-SA" b="1">
                <a:solidFill>
                  <a:srgbClr val="000066"/>
                </a:solidFill>
              </a:rPr>
              <a:t>   المستقبل المستمر</a:t>
            </a:r>
            <a:endParaRPr lang="en-US" b="1">
              <a:solidFill>
                <a:srgbClr val="000066"/>
              </a:solidFill>
            </a:endParaRPr>
          </a:p>
        </p:txBody>
      </p:sp>
      <p:sp>
        <p:nvSpPr>
          <p:cNvPr id="145495" name="AutoShape 87">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9" name="Rectangle 3"/>
          <p:cNvSpPr>
            <a:spLocks noGrp="1" noChangeArrowheads="1"/>
          </p:cNvSpPr>
          <p:nvPr>
            <p:ph type="title"/>
          </p:nvPr>
        </p:nvSpPr>
        <p:spPr/>
        <p:txBody>
          <a:bodyPr/>
          <a:lstStyle/>
          <a:p>
            <a:pPr algn="ctr"/>
            <a:r>
              <a:rPr lang="en-US" sz="3600">
                <a:solidFill>
                  <a:srgbClr val="FFFF00"/>
                </a:solidFill>
              </a:rPr>
              <a:t>TENSES </a:t>
            </a:r>
            <a:r>
              <a:rPr lang="ar-SA" sz="3600">
                <a:solidFill>
                  <a:srgbClr val="FFFF00"/>
                </a:solidFill>
              </a:rPr>
              <a:t>الأزمنة   </a:t>
            </a:r>
            <a:endParaRPr lang="en-US" sz="3600"/>
          </a:p>
        </p:txBody>
      </p:sp>
      <p:sp>
        <p:nvSpPr>
          <p:cNvPr id="147460" name="Rectangle 4"/>
          <p:cNvSpPr>
            <a:spLocks noGrp="1" noChangeArrowheads="1"/>
          </p:cNvSpPr>
          <p:nvPr>
            <p:ph type="body" sz="half" idx="1"/>
          </p:nvPr>
        </p:nvSpPr>
        <p:spPr>
          <a:xfrm>
            <a:off x="1143000" y="2895600"/>
            <a:ext cx="7696200" cy="3276600"/>
          </a:xfrm>
        </p:spPr>
        <p:txBody>
          <a:bodyPr/>
          <a:lstStyle/>
          <a:p>
            <a:pPr marL="533400" indent="-533400" algn="ctr">
              <a:buFontTx/>
              <a:buNone/>
            </a:pPr>
            <a:r>
              <a:rPr lang="ar-SA" u="sng"/>
              <a:t>أمثلــــــــــــــــــــــة</a:t>
            </a:r>
            <a:endParaRPr lang="ar-SA" sz="2000" u="sng"/>
          </a:p>
          <a:p>
            <a:pPr marL="533400" indent="-533400">
              <a:buFontTx/>
              <a:buAutoNum type="arabicPeriod"/>
            </a:pPr>
            <a:endParaRPr lang="en-US" sz="2400">
              <a:solidFill>
                <a:srgbClr val="FFFF00"/>
              </a:solidFill>
            </a:endParaRPr>
          </a:p>
          <a:p>
            <a:pPr marL="533400" indent="-533400">
              <a:buFontTx/>
              <a:buAutoNum type="arabicPeriod"/>
            </a:pPr>
            <a:r>
              <a:rPr lang="en-US" sz="2400">
                <a:solidFill>
                  <a:srgbClr val="FFFF00"/>
                </a:solidFill>
              </a:rPr>
              <a:t>By </a:t>
            </a:r>
            <a:r>
              <a:rPr lang="en-US" sz="2400">
                <a:solidFill>
                  <a:srgbClr val="FFFFCC"/>
                </a:solidFill>
              </a:rPr>
              <a:t>7.30 tomorrow, </a:t>
            </a:r>
            <a:r>
              <a:rPr lang="en-US" sz="2400"/>
              <a:t>I </a:t>
            </a:r>
            <a:r>
              <a:rPr lang="en-US" sz="2400">
                <a:solidFill>
                  <a:srgbClr val="CC3300"/>
                </a:solidFill>
              </a:rPr>
              <a:t>will be flying</a:t>
            </a:r>
            <a:r>
              <a:rPr lang="en-US" sz="2400">
                <a:solidFill>
                  <a:srgbClr val="FFFFCC"/>
                </a:solidFill>
              </a:rPr>
              <a:t> to Cairo</a:t>
            </a:r>
            <a:r>
              <a:rPr lang="en-US" sz="2400"/>
              <a:t>.</a:t>
            </a:r>
          </a:p>
          <a:p>
            <a:pPr marL="533400" indent="-533400">
              <a:buFontTx/>
              <a:buAutoNum type="arabicPeriod"/>
            </a:pPr>
            <a:r>
              <a:rPr lang="en-US" sz="2400"/>
              <a:t>They </a:t>
            </a:r>
            <a:r>
              <a:rPr lang="en-US" sz="2400">
                <a:solidFill>
                  <a:srgbClr val="CC3300"/>
                </a:solidFill>
              </a:rPr>
              <a:t>will be waiting</a:t>
            </a:r>
            <a:r>
              <a:rPr lang="en-US" sz="2400"/>
              <a:t> for you </a:t>
            </a:r>
            <a:r>
              <a:rPr lang="en-US" sz="2400">
                <a:solidFill>
                  <a:srgbClr val="FFFF00"/>
                </a:solidFill>
              </a:rPr>
              <a:t>at</a:t>
            </a:r>
            <a:r>
              <a:rPr lang="en-US" sz="2400">
                <a:solidFill>
                  <a:srgbClr val="FFFFCC"/>
                </a:solidFill>
              </a:rPr>
              <a:t> 5 o'clock  </a:t>
            </a:r>
            <a:r>
              <a:rPr lang="en-US" sz="2400"/>
              <a:t>.</a:t>
            </a:r>
          </a:p>
          <a:p>
            <a:pPr marL="533400" indent="-533400">
              <a:buFontTx/>
              <a:buAutoNum type="arabicPeriod"/>
            </a:pPr>
            <a:endParaRPr lang="en-US" sz="2400">
              <a:solidFill>
                <a:srgbClr val="CC3300"/>
              </a:solidFill>
            </a:endParaRPr>
          </a:p>
        </p:txBody>
      </p:sp>
      <p:sp>
        <p:nvSpPr>
          <p:cNvPr id="147461" name="Text Box 5"/>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ar-SA">
              <a:solidFill>
                <a:srgbClr val="000066"/>
              </a:solidFill>
            </a:endParaRPr>
          </a:p>
        </p:txBody>
      </p:sp>
      <p:grpSp>
        <p:nvGrpSpPr>
          <p:cNvPr id="147462" name="Group 6"/>
          <p:cNvGrpSpPr>
            <a:grpSpLocks/>
          </p:cNvGrpSpPr>
          <p:nvPr/>
        </p:nvGrpSpPr>
        <p:grpSpPr bwMode="auto">
          <a:xfrm>
            <a:off x="3657600" y="6248400"/>
            <a:ext cx="2514600" cy="381000"/>
            <a:chOff x="2304" y="3936"/>
            <a:chExt cx="1584" cy="240"/>
          </a:xfrm>
        </p:grpSpPr>
        <p:sp>
          <p:nvSpPr>
            <p:cNvPr id="147463" name="AutoShape 7">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47464" name="AutoShape 8">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47465" name="AutoShape 9">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47466" name="AutoShape 10"/>
          <p:cNvSpPr>
            <a:spLocks noChangeArrowheads="1"/>
          </p:cNvSpPr>
          <p:nvPr/>
        </p:nvSpPr>
        <p:spPr bwMode="auto">
          <a:xfrm>
            <a:off x="1905000" y="2057400"/>
            <a:ext cx="57912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6</a:t>
            </a:r>
            <a:r>
              <a:rPr lang="en-US" b="1">
                <a:solidFill>
                  <a:srgbClr val="000066"/>
                </a:solidFill>
              </a:rPr>
              <a:t>. Future Continuous Tense    </a:t>
            </a:r>
            <a:r>
              <a:rPr lang="ar-SA" b="1">
                <a:solidFill>
                  <a:srgbClr val="000066"/>
                </a:solidFill>
              </a:rPr>
              <a:t>   المستقبل المستمر</a:t>
            </a:r>
            <a:endParaRPr lang="en-US" b="1">
              <a:solidFill>
                <a:srgbClr val="000066"/>
              </a:solidFill>
            </a:endParaRPr>
          </a:p>
        </p:txBody>
      </p:sp>
      <p:sp>
        <p:nvSpPr>
          <p:cNvPr id="147467" name="AutoShape 11">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p:txBody>
          <a:bodyPr/>
          <a:lstStyle/>
          <a:p>
            <a:pPr algn="ctr"/>
            <a:r>
              <a:rPr lang="en-US" sz="3600">
                <a:solidFill>
                  <a:srgbClr val="FFFF00"/>
                </a:solidFill>
              </a:rPr>
              <a:t>TENSES </a:t>
            </a:r>
            <a:r>
              <a:rPr lang="ar-SA" sz="3600">
                <a:solidFill>
                  <a:srgbClr val="FFFF00"/>
                </a:solidFill>
              </a:rPr>
              <a:t>الأزمنة   </a:t>
            </a:r>
            <a:endParaRPr lang="en-US" sz="3600"/>
          </a:p>
        </p:txBody>
      </p:sp>
      <p:sp>
        <p:nvSpPr>
          <p:cNvPr id="152579" name="Rectangle 3"/>
          <p:cNvSpPr>
            <a:spLocks noGrp="1" noChangeArrowheads="1"/>
          </p:cNvSpPr>
          <p:nvPr>
            <p:ph type="body" sz="half" idx="1"/>
          </p:nvPr>
        </p:nvSpPr>
        <p:spPr>
          <a:xfrm>
            <a:off x="1143000" y="2819400"/>
            <a:ext cx="7696200" cy="1447800"/>
          </a:xfrm>
        </p:spPr>
        <p:txBody>
          <a:bodyPr/>
          <a:lstStyle/>
          <a:p>
            <a:pPr algn="r">
              <a:lnSpc>
                <a:spcPct val="90000"/>
              </a:lnSpc>
              <a:buFontTx/>
              <a:buNone/>
            </a:pPr>
            <a:r>
              <a:rPr lang="ar-SA" sz="1800"/>
              <a:t>يستخدم هذا الزمن للتعبير عن حدث حصل في الماضي و انتهى قبل لحظات أو انتهى في الماضي و لازالت آثاره موجودة حتى الآن.</a:t>
            </a:r>
            <a:endParaRPr lang="en-US" sz="1800"/>
          </a:p>
          <a:p>
            <a:pPr algn="r">
              <a:lnSpc>
                <a:spcPct val="90000"/>
              </a:lnSpc>
              <a:buFontTx/>
              <a:buNone/>
            </a:pPr>
            <a:r>
              <a:rPr lang="ar-SA" sz="1800"/>
              <a:t>يتكون هذا الزمن من:</a:t>
            </a:r>
          </a:p>
          <a:p>
            <a:pPr>
              <a:lnSpc>
                <a:spcPct val="90000"/>
              </a:lnSpc>
              <a:buFontTx/>
              <a:buNone/>
            </a:pPr>
            <a:endParaRPr lang="en-US" sz="1800"/>
          </a:p>
          <a:p>
            <a:pPr algn="r">
              <a:lnSpc>
                <a:spcPct val="90000"/>
              </a:lnSpc>
              <a:buFontTx/>
              <a:buNone/>
            </a:pPr>
            <a:r>
              <a:rPr lang="ar-SA" sz="1800"/>
              <a:t>يأتي هذا الزمن عادة مع كلمات مثل :</a:t>
            </a:r>
          </a:p>
          <a:p>
            <a:pPr algn="r">
              <a:lnSpc>
                <a:spcPct val="90000"/>
              </a:lnSpc>
              <a:buFontTx/>
              <a:buNone/>
            </a:pPr>
            <a:endParaRPr lang="ar-SA" sz="1800"/>
          </a:p>
          <a:p>
            <a:pPr algn="r">
              <a:lnSpc>
                <a:spcPct val="90000"/>
              </a:lnSpc>
              <a:buFontTx/>
              <a:buNone/>
            </a:pPr>
            <a:endParaRPr lang="ar-SA" sz="1800"/>
          </a:p>
          <a:p>
            <a:pPr>
              <a:lnSpc>
                <a:spcPct val="90000"/>
              </a:lnSpc>
              <a:buFont typeface="Wingdings" pitchFamily="2" charset="2"/>
              <a:buNone/>
            </a:pPr>
            <a:endParaRPr lang="en-US" sz="1800"/>
          </a:p>
        </p:txBody>
      </p:sp>
      <p:graphicFrame>
        <p:nvGraphicFramePr>
          <p:cNvPr id="152683" name="Group 107"/>
          <p:cNvGraphicFramePr>
            <a:graphicFrameLocks noGrp="1"/>
          </p:cNvGraphicFramePr>
          <p:nvPr>
            <p:ph sz="half" idx="2"/>
          </p:nvPr>
        </p:nvGraphicFramePr>
        <p:xfrm>
          <a:off x="1981200" y="4495800"/>
          <a:ext cx="6743700" cy="1368425"/>
        </p:xfrm>
        <a:graphic>
          <a:graphicData uri="http://schemas.openxmlformats.org/drawingml/2006/table">
            <a:tbl>
              <a:tblPr/>
              <a:tblGrid>
                <a:gridCol w="2362200"/>
                <a:gridCol w="2209800"/>
                <a:gridCol w="2171700"/>
              </a:tblGrid>
              <a:tr h="4540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since</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منذ</a:t>
                      </a:r>
                      <a:r>
                        <a:rPr kumimoji="0" lang="ar-SA"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endPar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for</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لمدة</a:t>
                      </a:r>
                      <a:r>
                        <a:rPr kumimoji="0" lang="ar-SA"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r>
                        <a:rPr kumimoji="0" lang="ar-SA"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cs typeface="Arial" pitchFamily="34" charset="0"/>
                        </a:rPr>
                        <a:t> </a:t>
                      </a:r>
                      <a:r>
                        <a:rPr kumimoji="0" lang="ar-SA"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endPar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just</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في التو</a:t>
                      </a:r>
                      <a:r>
                        <a:rPr kumimoji="0" lang="ar-SA"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endPar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yet</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حتى الآن</a:t>
                      </a:r>
                      <a:r>
                        <a:rPr kumimoji="0" lang="ar-SA"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endPar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ever</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في الأبد</a:t>
                      </a:r>
                      <a:r>
                        <a:rPr kumimoji="0" lang="ar-SA"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endPar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never     </a:t>
                      </a:r>
                      <a:r>
                        <a:rPr kumimoji="0" lang="ar-SA"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cs typeface="Arial" pitchFamily="34" charset="0"/>
                        </a:rPr>
                        <a:t>   </a:t>
                      </a: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r>
                        <a:rPr kumimoji="0" lang="ar-SA"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أبداً</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40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recently</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حديثاً </a:t>
                      </a:r>
                      <a:r>
                        <a:rPr kumimoji="0" lang="ar-SA"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endPar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already</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تماماً</a:t>
                      </a:r>
                      <a:r>
                        <a:rPr kumimoji="0" lang="ar-SA"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endPar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ar-SA"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52580" name="Text Box 4"/>
          <p:cNvSpPr txBox="1">
            <a:spLocks noChangeArrowheads="1"/>
          </p:cNvSpPr>
          <p:nvPr/>
        </p:nvSpPr>
        <p:spPr bwMode="auto">
          <a:xfrm>
            <a:off x="2590800" y="2057400"/>
            <a:ext cx="4953000" cy="701675"/>
          </a:xfrm>
          <a:prstGeom prst="rect">
            <a:avLst/>
          </a:prstGeom>
          <a:noFill/>
          <a:ln w="9525">
            <a:noFill/>
            <a:miter lim="800000"/>
            <a:headEnd/>
            <a:tailEnd/>
          </a:ln>
          <a:effectLst/>
        </p:spPr>
        <p:txBody>
          <a:bodyPr>
            <a:spAutoFit/>
          </a:bodyPr>
          <a:lstStyle/>
          <a:p>
            <a:pPr algn="l"/>
            <a:r>
              <a:rPr lang="en-US" sz="2000">
                <a:solidFill>
                  <a:schemeClr val="bg1"/>
                </a:solidFill>
              </a:rPr>
              <a:t>4</a:t>
            </a:r>
            <a:r>
              <a:rPr lang="en-US" sz="2000">
                <a:solidFill>
                  <a:srgbClr val="000066"/>
                </a:solidFill>
              </a:rPr>
              <a:t>. Present Continuous Tense                   </a:t>
            </a:r>
            <a:r>
              <a:rPr lang="ar-SA" sz="2000">
                <a:solidFill>
                  <a:srgbClr val="000066"/>
                </a:solidFill>
              </a:rPr>
              <a:t>   </a:t>
            </a:r>
            <a:r>
              <a:rPr lang="ar-SA" sz="2000" b="1">
                <a:solidFill>
                  <a:srgbClr val="000066"/>
                </a:solidFill>
              </a:rPr>
              <a:t>المضارع المستمر</a:t>
            </a:r>
            <a:r>
              <a:rPr lang="ar-SA">
                <a:solidFill>
                  <a:srgbClr val="000066"/>
                </a:solidFill>
              </a:rPr>
              <a:t> </a:t>
            </a:r>
            <a:r>
              <a:rPr lang="en-US">
                <a:solidFill>
                  <a:srgbClr val="000066"/>
                </a:solidFill>
              </a:rPr>
              <a:t>           </a:t>
            </a:r>
            <a:r>
              <a:rPr lang="ar-SA">
                <a:solidFill>
                  <a:srgbClr val="000066"/>
                </a:solidFill>
              </a:rPr>
              <a:t>           </a:t>
            </a:r>
            <a:endParaRPr lang="en-US">
              <a:solidFill>
                <a:srgbClr val="000066"/>
              </a:solidFill>
            </a:endParaRPr>
          </a:p>
        </p:txBody>
      </p:sp>
      <p:sp>
        <p:nvSpPr>
          <p:cNvPr id="152581" name="Text Box 5"/>
          <p:cNvSpPr txBox="1">
            <a:spLocks noChangeArrowheads="1"/>
          </p:cNvSpPr>
          <p:nvPr/>
        </p:nvSpPr>
        <p:spPr bwMode="auto">
          <a:xfrm>
            <a:off x="2819400" y="3505200"/>
            <a:ext cx="3890963" cy="396875"/>
          </a:xfrm>
          <a:prstGeom prst="rect">
            <a:avLst/>
          </a:prstGeom>
          <a:solidFill>
            <a:schemeClr val="tx1"/>
          </a:solidFill>
          <a:ln w="9525" algn="ctr">
            <a:noFill/>
            <a:miter lim="800000"/>
            <a:headEnd/>
            <a:tailEnd/>
          </a:ln>
          <a:effectLst/>
        </p:spPr>
        <p:txBody>
          <a:bodyPr wrap="none">
            <a:spAutoFit/>
          </a:bodyPr>
          <a:lstStyle/>
          <a:p>
            <a:pPr algn="l"/>
            <a:r>
              <a:rPr lang="en-US" sz="2000">
                <a:solidFill>
                  <a:srgbClr val="CC3300"/>
                </a:solidFill>
              </a:rPr>
              <a:t> has / have </a:t>
            </a:r>
            <a:r>
              <a:rPr lang="ar-SA" sz="2000">
                <a:solidFill>
                  <a:srgbClr val="CC3300"/>
                </a:solidFill>
              </a:rPr>
              <a:t>التصريف الثالث للفعل+</a:t>
            </a:r>
            <a:endParaRPr lang="en-US" sz="2000">
              <a:solidFill>
                <a:srgbClr val="CC3300"/>
              </a:solidFill>
            </a:endParaRPr>
          </a:p>
        </p:txBody>
      </p:sp>
      <p:sp>
        <p:nvSpPr>
          <p:cNvPr id="152582" name="Text Box 6"/>
          <p:cNvSpPr txBox="1">
            <a:spLocks noChangeArrowheads="1"/>
          </p:cNvSpPr>
          <p:nvPr/>
        </p:nvSpPr>
        <p:spPr bwMode="auto">
          <a:xfrm>
            <a:off x="6553200" y="3429000"/>
            <a:ext cx="184150" cy="366713"/>
          </a:xfrm>
          <a:prstGeom prst="rect">
            <a:avLst/>
          </a:prstGeom>
          <a:noFill/>
          <a:ln w="9525">
            <a:noFill/>
            <a:miter lim="800000"/>
            <a:headEnd/>
            <a:tailEnd/>
          </a:ln>
          <a:effectLst/>
        </p:spPr>
        <p:txBody>
          <a:bodyPr>
            <a:spAutoFit/>
          </a:bodyPr>
          <a:lstStyle/>
          <a:p>
            <a:pPr algn="l">
              <a:spcBef>
                <a:spcPct val="50000"/>
              </a:spcBef>
            </a:pPr>
            <a:r>
              <a:rPr lang="en-US"/>
              <a:t>I</a:t>
            </a:r>
          </a:p>
        </p:txBody>
      </p:sp>
      <p:sp>
        <p:nvSpPr>
          <p:cNvPr id="152583" name="Text Box 7"/>
          <p:cNvSpPr txBox="1">
            <a:spLocks noChangeArrowheads="1"/>
          </p:cNvSpPr>
          <p:nvPr/>
        </p:nvSpPr>
        <p:spPr bwMode="auto">
          <a:xfrm>
            <a:off x="6553200" y="3429000"/>
            <a:ext cx="184150" cy="366713"/>
          </a:xfrm>
          <a:prstGeom prst="rect">
            <a:avLst/>
          </a:prstGeom>
          <a:noFill/>
          <a:ln w="9525">
            <a:noFill/>
            <a:miter lim="800000"/>
            <a:headEnd/>
            <a:tailEnd/>
          </a:ln>
          <a:effectLst/>
        </p:spPr>
        <p:txBody>
          <a:bodyPr>
            <a:spAutoFit/>
          </a:bodyPr>
          <a:lstStyle/>
          <a:p>
            <a:pPr algn="l">
              <a:spcBef>
                <a:spcPct val="50000"/>
              </a:spcBef>
            </a:pPr>
            <a:r>
              <a:rPr lang="en-US"/>
              <a:t>I</a:t>
            </a:r>
          </a:p>
        </p:txBody>
      </p:sp>
      <p:sp>
        <p:nvSpPr>
          <p:cNvPr id="152585" name="Text Box 9"/>
          <p:cNvSpPr txBox="1">
            <a:spLocks noChangeArrowheads="1"/>
          </p:cNvSpPr>
          <p:nvPr/>
        </p:nvSpPr>
        <p:spPr bwMode="auto">
          <a:xfrm>
            <a:off x="6172200" y="3429000"/>
            <a:ext cx="184150" cy="366713"/>
          </a:xfrm>
          <a:prstGeom prst="rect">
            <a:avLst/>
          </a:prstGeom>
          <a:noFill/>
          <a:ln w="9525">
            <a:noFill/>
            <a:miter lim="800000"/>
            <a:headEnd/>
            <a:tailEnd/>
          </a:ln>
          <a:effectLst/>
        </p:spPr>
        <p:txBody>
          <a:bodyPr>
            <a:spAutoFit/>
          </a:bodyPr>
          <a:lstStyle/>
          <a:p>
            <a:pPr algn="l">
              <a:spcBef>
                <a:spcPct val="50000"/>
              </a:spcBef>
            </a:pPr>
            <a:endParaRPr lang="ar-SA"/>
          </a:p>
        </p:txBody>
      </p:sp>
      <p:grpSp>
        <p:nvGrpSpPr>
          <p:cNvPr id="152587" name="Group 11"/>
          <p:cNvGrpSpPr>
            <a:grpSpLocks/>
          </p:cNvGrpSpPr>
          <p:nvPr/>
        </p:nvGrpSpPr>
        <p:grpSpPr bwMode="auto">
          <a:xfrm>
            <a:off x="3657600" y="6248400"/>
            <a:ext cx="2514600" cy="381000"/>
            <a:chOff x="2304" y="3936"/>
            <a:chExt cx="1584" cy="240"/>
          </a:xfrm>
        </p:grpSpPr>
        <p:sp>
          <p:nvSpPr>
            <p:cNvPr id="152588" name="AutoShape 12">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52589" name="AutoShape 13">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52590" name="AutoShape 14">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52605" name="AutoShape 29"/>
          <p:cNvSpPr>
            <a:spLocks noChangeArrowheads="1"/>
          </p:cNvSpPr>
          <p:nvPr/>
        </p:nvSpPr>
        <p:spPr bwMode="auto">
          <a:xfrm>
            <a:off x="1905000" y="2057400"/>
            <a:ext cx="57912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7</a:t>
            </a:r>
            <a:r>
              <a:rPr lang="en-US" b="1">
                <a:solidFill>
                  <a:srgbClr val="000066"/>
                </a:solidFill>
              </a:rPr>
              <a:t>. Present Perfect Tense            </a:t>
            </a:r>
            <a:r>
              <a:rPr lang="ar-SA" b="1">
                <a:solidFill>
                  <a:srgbClr val="000066"/>
                </a:solidFill>
              </a:rPr>
              <a:t>   المضارع التام</a:t>
            </a:r>
            <a:endParaRPr lang="en-US" b="1">
              <a:solidFill>
                <a:srgbClr val="000066"/>
              </a:solidFill>
            </a:endParaRPr>
          </a:p>
        </p:txBody>
      </p:sp>
      <p:sp>
        <p:nvSpPr>
          <p:cNvPr id="152681" name="AutoShape 105">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p:txBody>
          <a:bodyPr/>
          <a:lstStyle/>
          <a:p>
            <a:pPr algn="ctr"/>
            <a:r>
              <a:rPr lang="en-US" sz="3600">
                <a:solidFill>
                  <a:srgbClr val="FFFF00"/>
                </a:solidFill>
              </a:rPr>
              <a:t>TENSES </a:t>
            </a:r>
            <a:r>
              <a:rPr lang="ar-SA" sz="3600">
                <a:solidFill>
                  <a:srgbClr val="FFFF00"/>
                </a:solidFill>
              </a:rPr>
              <a:t>الأزمنة   </a:t>
            </a:r>
            <a:endParaRPr lang="en-US" sz="3600"/>
          </a:p>
        </p:txBody>
      </p:sp>
      <p:sp>
        <p:nvSpPr>
          <p:cNvPr id="153603" name="Rectangle 3"/>
          <p:cNvSpPr>
            <a:spLocks noGrp="1" noChangeArrowheads="1"/>
          </p:cNvSpPr>
          <p:nvPr>
            <p:ph type="body" sz="half" idx="1"/>
          </p:nvPr>
        </p:nvSpPr>
        <p:spPr>
          <a:xfrm>
            <a:off x="1143000" y="2895600"/>
            <a:ext cx="7696200" cy="3276600"/>
          </a:xfrm>
        </p:spPr>
        <p:txBody>
          <a:bodyPr/>
          <a:lstStyle/>
          <a:p>
            <a:pPr marL="533400" indent="-533400" algn="ctr">
              <a:buFontTx/>
              <a:buNone/>
            </a:pPr>
            <a:r>
              <a:rPr lang="ar-SA" u="sng"/>
              <a:t>أمثلــــــــــــــــــــــة</a:t>
            </a:r>
            <a:endParaRPr lang="ar-SA" sz="2000" u="sng"/>
          </a:p>
          <a:p>
            <a:pPr marL="533400" indent="-533400">
              <a:buFontTx/>
              <a:buAutoNum type="arabicPeriod"/>
            </a:pPr>
            <a:endParaRPr lang="en-US" sz="2400"/>
          </a:p>
          <a:p>
            <a:pPr marL="533400" indent="-533400">
              <a:buFontTx/>
              <a:buAutoNum type="arabicPeriod"/>
            </a:pPr>
            <a:r>
              <a:rPr lang="en-US" sz="2400"/>
              <a:t>I </a:t>
            </a:r>
            <a:r>
              <a:rPr lang="en-US" sz="2400">
                <a:solidFill>
                  <a:srgbClr val="CC3300"/>
                </a:solidFill>
              </a:rPr>
              <a:t>have lived</a:t>
            </a:r>
            <a:r>
              <a:rPr lang="en-US" sz="2400"/>
              <a:t> in Riyadh </a:t>
            </a:r>
            <a:r>
              <a:rPr lang="en-US" sz="2400" i="1">
                <a:solidFill>
                  <a:srgbClr val="FFFF00"/>
                </a:solidFill>
              </a:rPr>
              <a:t>for</a:t>
            </a:r>
            <a:r>
              <a:rPr lang="en-US" sz="2400"/>
              <a:t> six years. </a:t>
            </a:r>
          </a:p>
          <a:p>
            <a:pPr marL="533400" indent="-533400">
              <a:buFontTx/>
              <a:buAutoNum type="arabicPeriod"/>
            </a:pPr>
            <a:r>
              <a:rPr lang="en-US" sz="2400">
                <a:solidFill>
                  <a:srgbClr val="FFFFCC"/>
                </a:solidFill>
              </a:rPr>
              <a:t>I </a:t>
            </a:r>
            <a:r>
              <a:rPr lang="en-US" sz="2400">
                <a:solidFill>
                  <a:srgbClr val="CC3300"/>
                </a:solidFill>
              </a:rPr>
              <a:t>have</a:t>
            </a:r>
            <a:r>
              <a:rPr lang="en-US" sz="2400">
                <a:solidFill>
                  <a:srgbClr val="FFFFCC"/>
                </a:solidFill>
              </a:rPr>
              <a:t> not </a:t>
            </a:r>
            <a:r>
              <a:rPr lang="en-US" sz="2400">
                <a:solidFill>
                  <a:srgbClr val="CC3300"/>
                </a:solidFill>
              </a:rPr>
              <a:t>visited</a:t>
            </a:r>
            <a:r>
              <a:rPr lang="en-US" sz="2400">
                <a:solidFill>
                  <a:srgbClr val="FFFFCC"/>
                </a:solidFill>
              </a:rPr>
              <a:t> him </a:t>
            </a:r>
            <a:r>
              <a:rPr lang="en-US" sz="2400" i="1">
                <a:solidFill>
                  <a:srgbClr val="FFFF00"/>
                </a:solidFill>
              </a:rPr>
              <a:t>since</a:t>
            </a:r>
            <a:r>
              <a:rPr lang="en-US" sz="2400">
                <a:solidFill>
                  <a:srgbClr val="FFFFCC"/>
                </a:solidFill>
              </a:rPr>
              <a:t> 1995.</a:t>
            </a:r>
          </a:p>
          <a:p>
            <a:pPr marL="533400" indent="-533400">
              <a:buFontTx/>
              <a:buAutoNum type="arabicPeriod"/>
            </a:pPr>
            <a:r>
              <a:rPr lang="en-US" sz="2400">
                <a:solidFill>
                  <a:srgbClr val="FFFFCC"/>
                </a:solidFill>
              </a:rPr>
              <a:t>Ahmed </a:t>
            </a:r>
            <a:r>
              <a:rPr lang="en-US" sz="2400">
                <a:solidFill>
                  <a:srgbClr val="CC3300"/>
                </a:solidFill>
              </a:rPr>
              <a:t>has</a:t>
            </a:r>
            <a:r>
              <a:rPr lang="en-US" sz="2400">
                <a:solidFill>
                  <a:srgbClr val="FFFFCC"/>
                </a:solidFill>
              </a:rPr>
              <a:t> </a:t>
            </a:r>
            <a:r>
              <a:rPr lang="en-US" sz="2400" i="1">
                <a:solidFill>
                  <a:srgbClr val="FFFF00"/>
                </a:solidFill>
              </a:rPr>
              <a:t>already</a:t>
            </a:r>
            <a:r>
              <a:rPr lang="en-US" sz="2400">
                <a:solidFill>
                  <a:srgbClr val="FFFFCC"/>
                </a:solidFill>
              </a:rPr>
              <a:t> </a:t>
            </a:r>
            <a:r>
              <a:rPr lang="en-US" sz="2400">
                <a:solidFill>
                  <a:srgbClr val="CC3300"/>
                </a:solidFill>
              </a:rPr>
              <a:t>finished</a:t>
            </a:r>
            <a:r>
              <a:rPr lang="en-US" sz="2400">
                <a:solidFill>
                  <a:srgbClr val="FFFFCC"/>
                </a:solidFill>
              </a:rPr>
              <a:t> his homework</a:t>
            </a:r>
            <a:r>
              <a:rPr lang="en-US" sz="2400"/>
              <a:t>.</a:t>
            </a:r>
          </a:p>
          <a:p>
            <a:pPr marL="533400" indent="-533400">
              <a:buFontTx/>
              <a:buAutoNum type="arabicPeriod"/>
            </a:pPr>
            <a:r>
              <a:rPr lang="en-US" sz="2400"/>
              <a:t>She </a:t>
            </a:r>
            <a:r>
              <a:rPr lang="en-US" sz="2400">
                <a:solidFill>
                  <a:srgbClr val="CC3300"/>
                </a:solidFill>
              </a:rPr>
              <a:t>has written</a:t>
            </a:r>
            <a:r>
              <a:rPr lang="en-US" sz="2400"/>
              <a:t> three letters </a:t>
            </a:r>
            <a:r>
              <a:rPr lang="en-US" sz="2400" i="1">
                <a:solidFill>
                  <a:srgbClr val="FFFF00"/>
                </a:solidFill>
              </a:rPr>
              <a:t>just</a:t>
            </a:r>
            <a:r>
              <a:rPr lang="en-US" sz="2400"/>
              <a:t> now.</a:t>
            </a:r>
          </a:p>
          <a:p>
            <a:pPr marL="533400" indent="-533400">
              <a:buFontTx/>
              <a:buAutoNum type="arabicPeriod"/>
            </a:pPr>
            <a:endParaRPr lang="en-US" sz="2400">
              <a:solidFill>
                <a:srgbClr val="CC3300"/>
              </a:solidFill>
            </a:endParaRPr>
          </a:p>
        </p:txBody>
      </p:sp>
      <p:sp>
        <p:nvSpPr>
          <p:cNvPr id="153604" name="Text Box 4"/>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ar-SA">
              <a:solidFill>
                <a:srgbClr val="000066"/>
              </a:solidFill>
            </a:endParaRPr>
          </a:p>
        </p:txBody>
      </p:sp>
      <p:grpSp>
        <p:nvGrpSpPr>
          <p:cNvPr id="153605" name="Group 5"/>
          <p:cNvGrpSpPr>
            <a:grpSpLocks/>
          </p:cNvGrpSpPr>
          <p:nvPr/>
        </p:nvGrpSpPr>
        <p:grpSpPr bwMode="auto">
          <a:xfrm>
            <a:off x="3657600" y="6248400"/>
            <a:ext cx="2514600" cy="381000"/>
            <a:chOff x="2304" y="3936"/>
            <a:chExt cx="1584" cy="240"/>
          </a:xfrm>
        </p:grpSpPr>
        <p:sp>
          <p:nvSpPr>
            <p:cNvPr id="153606" name="AutoShape 6">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53607" name="AutoShape 7">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53608" name="AutoShape 8">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53610" name="AutoShape 10"/>
          <p:cNvSpPr>
            <a:spLocks noChangeArrowheads="1"/>
          </p:cNvSpPr>
          <p:nvPr/>
        </p:nvSpPr>
        <p:spPr bwMode="auto">
          <a:xfrm>
            <a:off x="1905000" y="2057400"/>
            <a:ext cx="57912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7</a:t>
            </a:r>
            <a:r>
              <a:rPr lang="en-US" b="1">
                <a:solidFill>
                  <a:srgbClr val="000066"/>
                </a:solidFill>
              </a:rPr>
              <a:t>. Present Perfect Tense            </a:t>
            </a:r>
            <a:r>
              <a:rPr lang="ar-SA" b="1">
                <a:solidFill>
                  <a:srgbClr val="000066"/>
                </a:solidFill>
              </a:rPr>
              <a:t>   المضارع التام</a:t>
            </a:r>
            <a:endParaRPr lang="en-US" b="1">
              <a:solidFill>
                <a:srgbClr val="000066"/>
              </a:solidFill>
            </a:endParaRPr>
          </a:p>
        </p:txBody>
      </p:sp>
      <p:sp>
        <p:nvSpPr>
          <p:cNvPr id="153611" name="AutoShape 11">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p:txBody>
          <a:bodyPr/>
          <a:lstStyle/>
          <a:p>
            <a:pPr algn="ctr"/>
            <a:r>
              <a:rPr lang="en-US" sz="3600">
                <a:solidFill>
                  <a:srgbClr val="FFFF00"/>
                </a:solidFill>
              </a:rPr>
              <a:t>TENSES </a:t>
            </a:r>
            <a:r>
              <a:rPr lang="ar-SA" sz="3600">
                <a:solidFill>
                  <a:srgbClr val="FFFF00"/>
                </a:solidFill>
              </a:rPr>
              <a:t>الأزمنة   </a:t>
            </a:r>
            <a:endParaRPr lang="en-US" sz="3600"/>
          </a:p>
        </p:txBody>
      </p:sp>
      <p:sp>
        <p:nvSpPr>
          <p:cNvPr id="154627" name="Rectangle 3"/>
          <p:cNvSpPr>
            <a:spLocks noGrp="1" noChangeArrowheads="1"/>
          </p:cNvSpPr>
          <p:nvPr>
            <p:ph type="body" sz="half" idx="1"/>
          </p:nvPr>
        </p:nvSpPr>
        <p:spPr>
          <a:xfrm>
            <a:off x="1295400" y="2667000"/>
            <a:ext cx="7543800" cy="1219200"/>
          </a:xfrm>
        </p:spPr>
        <p:txBody>
          <a:bodyPr/>
          <a:lstStyle/>
          <a:p>
            <a:pPr>
              <a:lnSpc>
                <a:spcPct val="80000"/>
              </a:lnSpc>
              <a:buFontTx/>
              <a:buChar char="•"/>
            </a:pPr>
            <a:r>
              <a:rPr lang="en-US" sz="1400" b="1">
                <a:solidFill>
                  <a:srgbClr val="FFFF00"/>
                </a:solidFill>
              </a:rPr>
              <a:t>Since</a:t>
            </a:r>
            <a:r>
              <a:rPr lang="en-US" sz="1400"/>
              <a:t> means “from some definite point or period n the past up to now”</a:t>
            </a:r>
          </a:p>
          <a:p>
            <a:pPr algn="r">
              <a:lnSpc>
                <a:spcPct val="80000"/>
              </a:lnSpc>
              <a:buFontTx/>
              <a:buNone/>
            </a:pPr>
            <a:r>
              <a:rPr lang="ar-SA" sz="1400"/>
              <a:t>تعني كلمة ”</a:t>
            </a:r>
            <a:r>
              <a:rPr lang="ar-SA" sz="1400" b="1">
                <a:solidFill>
                  <a:srgbClr val="FFFF00"/>
                </a:solidFill>
              </a:rPr>
              <a:t>منذ</a:t>
            </a:r>
            <a:r>
              <a:rPr lang="ar-SA" sz="1400"/>
              <a:t>“ اعتباراً من نقطة أو فترة محددة في الماضي و حتى الآن.</a:t>
            </a:r>
            <a:endParaRPr lang="en-US" sz="1400"/>
          </a:p>
          <a:p>
            <a:pPr algn="r">
              <a:lnSpc>
                <a:spcPct val="80000"/>
              </a:lnSpc>
              <a:buFontTx/>
              <a:buNone/>
            </a:pPr>
            <a:endParaRPr lang="ar-SA" sz="1400"/>
          </a:p>
          <a:p>
            <a:pPr>
              <a:lnSpc>
                <a:spcPct val="80000"/>
              </a:lnSpc>
              <a:buFontTx/>
              <a:buChar char="•"/>
            </a:pPr>
            <a:r>
              <a:rPr lang="en-US" sz="1400" b="1">
                <a:solidFill>
                  <a:srgbClr val="FFFF00"/>
                </a:solidFill>
              </a:rPr>
              <a:t>For</a:t>
            </a:r>
            <a:r>
              <a:rPr lang="en-US" sz="1400"/>
              <a:t> means “a definite period of time”</a:t>
            </a:r>
          </a:p>
          <a:p>
            <a:pPr algn="r">
              <a:lnSpc>
                <a:spcPct val="80000"/>
              </a:lnSpc>
              <a:buFontTx/>
              <a:buNone/>
            </a:pPr>
            <a:r>
              <a:rPr lang="ar-SA" sz="1400"/>
              <a:t>تعني كلمة ”</a:t>
            </a:r>
            <a:r>
              <a:rPr lang="ar-SA" sz="1400" b="1">
                <a:solidFill>
                  <a:srgbClr val="FFFF00"/>
                </a:solidFill>
              </a:rPr>
              <a:t>لمدة</a:t>
            </a:r>
            <a:r>
              <a:rPr lang="ar-SA" sz="1400"/>
              <a:t>“ على فترة زمنية.</a:t>
            </a:r>
            <a:endParaRPr lang="en-US" sz="1400"/>
          </a:p>
          <a:p>
            <a:pPr algn="r">
              <a:lnSpc>
                <a:spcPct val="80000"/>
              </a:lnSpc>
              <a:buFontTx/>
              <a:buNone/>
            </a:pPr>
            <a:endParaRPr lang="ar-SA" sz="1400"/>
          </a:p>
          <a:p>
            <a:pPr algn="r">
              <a:lnSpc>
                <a:spcPct val="80000"/>
              </a:lnSpc>
              <a:buFontTx/>
              <a:buNone/>
            </a:pPr>
            <a:endParaRPr lang="ar-SA" sz="1400"/>
          </a:p>
          <a:p>
            <a:pPr>
              <a:lnSpc>
                <a:spcPct val="80000"/>
              </a:lnSpc>
              <a:buFont typeface="Wingdings" pitchFamily="2" charset="2"/>
              <a:buNone/>
            </a:pPr>
            <a:endParaRPr lang="en-US" sz="1400"/>
          </a:p>
        </p:txBody>
      </p:sp>
      <p:graphicFrame>
        <p:nvGraphicFramePr>
          <p:cNvPr id="154713" name="Group 89"/>
          <p:cNvGraphicFramePr>
            <a:graphicFrameLocks noGrp="1"/>
          </p:cNvGraphicFramePr>
          <p:nvPr>
            <p:ph sz="half" idx="2"/>
          </p:nvPr>
        </p:nvGraphicFramePr>
        <p:xfrm>
          <a:off x="2514600" y="3886200"/>
          <a:ext cx="4876800" cy="2247900"/>
        </p:xfrm>
        <a:graphic>
          <a:graphicData uri="http://schemas.openxmlformats.org/drawingml/2006/table">
            <a:tbl>
              <a:tblPr/>
              <a:tblGrid>
                <a:gridCol w="2362200"/>
                <a:gridCol w="2514600"/>
              </a:tblGrid>
              <a:tr h="304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since</a:t>
                      </a:r>
                      <a:r>
                        <a:rPr kumimoji="0" lang="ar-SA" sz="1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منذ                 </a:t>
                      </a:r>
                      <a:endParaRPr kumimoji="0" lang="en-US" sz="1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For</a:t>
                      </a:r>
                      <a:r>
                        <a:rPr kumimoji="0" lang="ar-SA" sz="1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لمدة      </a:t>
                      </a:r>
                      <a:endParaRPr kumimoji="0" lang="en-US" sz="1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2 o’clock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 moment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Monday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3 minutes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yesterday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an hour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last night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many hours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last week/ last month/ last year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3 days/ 5 weeks / 4 months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1996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 year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28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last century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10 years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 came…………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 century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54632" name="Text Box 8"/>
          <p:cNvSpPr txBox="1">
            <a:spLocks noChangeArrowheads="1"/>
          </p:cNvSpPr>
          <p:nvPr/>
        </p:nvSpPr>
        <p:spPr bwMode="auto">
          <a:xfrm>
            <a:off x="6172200" y="3429000"/>
            <a:ext cx="184150" cy="366713"/>
          </a:xfrm>
          <a:prstGeom prst="rect">
            <a:avLst/>
          </a:prstGeom>
          <a:noFill/>
          <a:ln w="9525">
            <a:noFill/>
            <a:miter lim="800000"/>
            <a:headEnd/>
            <a:tailEnd/>
          </a:ln>
          <a:effectLst/>
        </p:spPr>
        <p:txBody>
          <a:bodyPr>
            <a:spAutoFit/>
          </a:bodyPr>
          <a:lstStyle/>
          <a:p>
            <a:pPr algn="l">
              <a:spcBef>
                <a:spcPct val="50000"/>
              </a:spcBef>
            </a:pPr>
            <a:endParaRPr lang="ar-SA"/>
          </a:p>
        </p:txBody>
      </p:sp>
      <p:grpSp>
        <p:nvGrpSpPr>
          <p:cNvPr id="154633" name="Group 9"/>
          <p:cNvGrpSpPr>
            <a:grpSpLocks/>
          </p:cNvGrpSpPr>
          <p:nvPr/>
        </p:nvGrpSpPr>
        <p:grpSpPr bwMode="auto">
          <a:xfrm>
            <a:off x="3657600" y="6248400"/>
            <a:ext cx="2514600" cy="381000"/>
            <a:chOff x="2304" y="3936"/>
            <a:chExt cx="1584" cy="240"/>
          </a:xfrm>
        </p:grpSpPr>
        <p:sp>
          <p:nvSpPr>
            <p:cNvPr id="154634" name="AutoShape 10">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54635" name="AutoShape 11">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54636" name="AutoShape 12">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54655" name="AutoShape 31"/>
          <p:cNvSpPr>
            <a:spLocks noChangeArrowheads="1"/>
          </p:cNvSpPr>
          <p:nvPr/>
        </p:nvSpPr>
        <p:spPr bwMode="auto">
          <a:xfrm>
            <a:off x="3886200" y="2057400"/>
            <a:ext cx="1828800" cy="4572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Since &amp; For</a:t>
            </a:r>
            <a:endParaRPr lang="en-US" b="1">
              <a:solidFill>
                <a:srgbClr val="000066"/>
              </a:solidFill>
            </a:endParaRPr>
          </a:p>
        </p:txBody>
      </p:sp>
      <p:sp>
        <p:nvSpPr>
          <p:cNvPr id="154714" name="AutoShape 90">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p:txBody>
          <a:bodyPr/>
          <a:lstStyle/>
          <a:p>
            <a:pPr algn="ctr"/>
            <a:r>
              <a:rPr lang="en-US" sz="3600">
                <a:solidFill>
                  <a:srgbClr val="FFFF00"/>
                </a:solidFill>
              </a:rPr>
              <a:t>TENSES </a:t>
            </a:r>
            <a:r>
              <a:rPr lang="ar-SA" sz="3600">
                <a:solidFill>
                  <a:srgbClr val="FFFF00"/>
                </a:solidFill>
              </a:rPr>
              <a:t>الأزمنة   </a:t>
            </a:r>
            <a:endParaRPr lang="en-US" sz="3600"/>
          </a:p>
        </p:txBody>
      </p:sp>
      <p:sp>
        <p:nvSpPr>
          <p:cNvPr id="156675" name="Rectangle 3"/>
          <p:cNvSpPr>
            <a:spLocks noGrp="1" noChangeArrowheads="1"/>
          </p:cNvSpPr>
          <p:nvPr>
            <p:ph type="body" sz="half" idx="1"/>
          </p:nvPr>
        </p:nvSpPr>
        <p:spPr>
          <a:xfrm>
            <a:off x="1143000" y="2895600"/>
            <a:ext cx="7696200" cy="1447800"/>
          </a:xfrm>
        </p:spPr>
        <p:txBody>
          <a:bodyPr/>
          <a:lstStyle/>
          <a:p>
            <a:pPr algn="r">
              <a:lnSpc>
                <a:spcPct val="90000"/>
              </a:lnSpc>
              <a:buFontTx/>
              <a:buNone/>
            </a:pPr>
            <a:r>
              <a:rPr lang="ar-SA" sz="1800"/>
              <a:t>يستخدم هذا الزمن للتعبير عن حدث حصل و انتهى في لحظة ما في زمن الماضي. </a:t>
            </a:r>
            <a:endParaRPr lang="en-US" sz="1800"/>
          </a:p>
          <a:p>
            <a:pPr algn="r">
              <a:lnSpc>
                <a:spcPct val="90000"/>
              </a:lnSpc>
              <a:buFontTx/>
              <a:buNone/>
            </a:pPr>
            <a:r>
              <a:rPr lang="ar-SA" sz="1800"/>
              <a:t>يتكون هذا الزمن من:</a:t>
            </a:r>
          </a:p>
          <a:p>
            <a:pPr>
              <a:lnSpc>
                <a:spcPct val="90000"/>
              </a:lnSpc>
              <a:buFontTx/>
              <a:buNone/>
            </a:pPr>
            <a:endParaRPr lang="en-US" sz="1800"/>
          </a:p>
          <a:p>
            <a:pPr algn="r">
              <a:lnSpc>
                <a:spcPct val="90000"/>
              </a:lnSpc>
              <a:buFontTx/>
              <a:buNone/>
            </a:pPr>
            <a:r>
              <a:rPr lang="ar-SA" sz="1800"/>
              <a:t>يأتي هذا الزمن عادة مع كلمات مثل :</a:t>
            </a:r>
          </a:p>
          <a:p>
            <a:pPr algn="r">
              <a:lnSpc>
                <a:spcPct val="90000"/>
              </a:lnSpc>
              <a:buFontTx/>
              <a:buNone/>
            </a:pPr>
            <a:endParaRPr lang="ar-SA" sz="1800"/>
          </a:p>
          <a:p>
            <a:pPr algn="r">
              <a:lnSpc>
                <a:spcPct val="90000"/>
              </a:lnSpc>
              <a:buFontTx/>
              <a:buNone/>
            </a:pPr>
            <a:endParaRPr lang="ar-SA" sz="1800"/>
          </a:p>
          <a:p>
            <a:pPr>
              <a:lnSpc>
                <a:spcPct val="90000"/>
              </a:lnSpc>
              <a:buFont typeface="Wingdings" pitchFamily="2" charset="2"/>
              <a:buNone/>
            </a:pPr>
            <a:endParaRPr lang="en-US" sz="1800"/>
          </a:p>
        </p:txBody>
      </p:sp>
      <p:graphicFrame>
        <p:nvGraphicFramePr>
          <p:cNvPr id="156721" name="Group 49"/>
          <p:cNvGraphicFramePr>
            <a:graphicFrameLocks noGrp="1"/>
          </p:cNvGraphicFramePr>
          <p:nvPr>
            <p:ph sz="half" idx="2"/>
          </p:nvPr>
        </p:nvGraphicFramePr>
        <p:xfrm>
          <a:off x="2590800" y="4800600"/>
          <a:ext cx="4648200" cy="1279525"/>
        </p:xfrm>
        <a:graphic>
          <a:graphicData uri="http://schemas.openxmlformats.org/drawingml/2006/table">
            <a:tbl>
              <a:tblPr/>
              <a:tblGrid>
                <a:gridCol w="2362200"/>
                <a:gridCol w="2286000"/>
              </a:tblGrid>
              <a:tr h="533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after</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منذ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before</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لمدة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which</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حتى الآن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as soon as</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في الأبد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56676" name="Text Box 4"/>
          <p:cNvSpPr txBox="1">
            <a:spLocks noChangeArrowheads="1"/>
          </p:cNvSpPr>
          <p:nvPr/>
        </p:nvSpPr>
        <p:spPr bwMode="auto">
          <a:xfrm>
            <a:off x="2590800" y="2057400"/>
            <a:ext cx="4953000" cy="701675"/>
          </a:xfrm>
          <a:prstGeom prst="rect">
            <a:avLst/>
          </a:prstGeom>
          <a:noFill/>
          <a:ln w="9525">
            <a:noFill/>
            <a:miter lim="800000"/>
            <a:headEnd/>
            <a:tailEnd/>
          </a:ln>
          <a:effectLst/>
        </p:spPr>
        <p:txBody>
          <a:bodyPr>
            <a:spAutoFit/>
          </a:bodyPr>
          <a:lstStyle/>
          <a:p>
            <a:pPr algn="l"/>
            <a:r>
              <a:rPr lang="en-US" sz="2000">
                <a:solidFill>
                  <a:schemeClr val="bg1"/>
                </a:solidFill>
              </a:rPr>
              <a:t>4</a:t>
            </a:r>
            <a:r>
              <a:rPr lang="en-US" sz="2000">
                <a:solidFill>
                  <a:srgbClr val="000066"/>
                </a:solidFill>
              </a:rPr>
              <a:t>. Present Continuous Tense                   </a:t>
            </a:r>
            <a:r>
              <a:rPr lang="ar-SA" sz="2000">
                <a:solidFill>
                  <a:srgbClr val="000066"/>
                </a:solidFill>
              </a:rPr>
              <a:t>   </a:t>
            </a:r>
            <a:r>
              <a:rPr lang="ar-SA" sz="2000" b="1">
                <a:solidFill>
                  <a:srgbClr val="000066"/>
                </a:solidFill>
              </a:rPr>
              <a:t>المضارع المستمر</a:t>
            </a:r>
            <a:r>
              <a:rPr lang="ar-SA">
                <a:solidFill>
                  <a:srgbClr val="000066"/>
                </a:solidFill>
              </a:rPr>
              <a:t> </a:t>
            </a:r>
            <a:r>
              <a:rPr lang="en-US">
                <a:solidFill>
                  <a:srgbClr val="000066"/>
                </a:solidFill>
              </a:rPr>
              <a:t>           </a:t>
            </a:r>
            <a:r>
              <a:rPr lang="ar-SA">
                <a:solidFill>
                  <a:srgbClr val="000066"/>
                </a:solidFill>
              </a:rPr>
              <a:t>           </a:t>
            </a:r>
            <a:endParaRPr lang="en-US">
              <a:solidFill>
                <a:srgbClr val="000066"/>
              </a:solidFill>
            </a:endParaRPr>
          </a:p>
        </p:txBody>
      </p:sp>
      <p:sp>
        <p:nvSpPr>
          <p:cNvPr id="156677" name="Text Box 5"/>
          <p:cNvSpPr txBox="1">
            <a:spLocks noChangeArrowheads="1"/>
          </p:cNvSpPr>
          <p:nvPr/>
        </p:nvSpPr>
        <p:spPr bwMode="auto">
          <a:xfrm>
            <a:off x="3200400" y="3429000"/>
            <a:ext cx="3127375" cy="396875"/>
          </a:xfrm>
          <a:prstGeom prst="rect">
            <a:avLst/>
          </a:prstGeom>
          <a:solidFill>
            <a:schemeClr val="tx1"/>
          </a:solidFill>
          <a:ln w="9525" algn="ctr">
            <a:noFill/>
            <a:miter lim="800000"/>
            <a:headEnd/>
            <a:tailEnd/>
          </a:ln>
          <a:effectLst/>
        </p:spPr>
        <p:txBody>
          <a:bodyPr wrap="none">
            <a:spAutoFit/>
          </a:bodyPr>
          <a:lstStyle/>
          <a:p>
            <a:pPr algn="l"/>
            <a:r>
              <a:rPr lang="en-US" sz="2000">
                <a:solidFill>
                  <a:srgbClr val="CC3300"/>
                </a:solidFill>
              </a:rPr>
              <a:t> had </a:t>
            </a:r>
            <a:r>
              <a:rPr lang="ar-SA" sz="2000">
                <a:solidFill>
                  <a:srgbClr val="CC3300"/>
                </a:solidFill>
              </a:rPr>
              <a:t>التصريف الثالث للفعل+</a:t>
            </a:r>
            <a:endParaRPr lang="en-US" sz="2000">
              <a:solidFill>
                <a:srgbClr val="CC3300"/>
              </a:solidFill>
            </a:endParaRPr>
          </a:p>
        </p:txBody>
      </p:sp>
      <p:sp>
        <p:nvSpPr>
          <p:cNvPr id="156678" name="Text Box 6"/>
          <p:cNvSpPr txBox="1">
            <a:spLocks noChangeArrowheads="1"/>
          </p:cNvSpPr>
          <p:nvPr/>
        </p:nvSpPr>
        <p:spPr bwMode="auto">
          <a:xfrm>
            <a:off x="6553200" y="3429000"/>
            <a:ext cx="184150" cy="366713"/>
          </a:xfrm>
          <a:prstGeom prst="rect">
            <a:avLst/>
          </a:prstGeom>
          <a:noFill/>
          <a:ln w="9525">
            <a:noFill/>
            <a:miter lim="800000"/>
            <a:headEnd/>
            <a:tailEnd/>
          </a:ln>
          <a:effectLst/>
        </p:spPr>
        <p:txBody>
          <a:bodyPr>
            <a:spAutoFit/>
          </a:bodyPr>
          <a:lstStyle/>
          <a:p>
            <a:pPr algn="l">
              <a:spcBef>
                <a:spcPct val="50000"/>
              </a:spcBef>
            </a:pPr>
            <a:r>
              <a:rPr lang="en-US"/>
              <a:t>I</a:t>
            </a:r>
          </a:p>
        </p:txBody>
      </p:sp>
      <p:sp>
        <p:nvSpPr>
          <p:cNvPr id="156679" name="Text Box 7"/>
          <p:cNvSpPr txBox="1">
            <a:spLocks noChangeArrowheads="1"/>
          </p:cNvSpPr>
          <p:nvPr/>
        </p:nvSpPr>
        <p:spPr bwMode="auto">
          <a:xfrm>
            <a:off x="6553200" y="3429000"/>
            <a:ext cx="184150" cy="366713"/>
          </a:xfrm>
          <a:prstGeom prst="rect">
            <a:avLst/>
          </a:prstGeom>
          <a:noFill/>
          <a:ln w="9525">
            <a:noFill/>
            <a:miter lim="800000"/>
            <a:headEnd/>
            <a:tailEnd/>
          </a:ln>
          <a:effectLst/>
        </p:spPr>
        <p:txBody>
          <a:bodyPr>
            <a:spAutoFit/>
          </a:bodyPr>
          <a:lstStyle/>
          <a:p>
            <a:pPr algn="l">
              <a:spcBef>
                <a:spcPct val="50000"/>
              </a:spcBef>
            </a:pPr>
            <a:r>
              <a:rPr lang="en-US"/>
              <a:t>I</a:t>
            </a:r>
          </a:p>
        </p:txBody>
      </p:sp>
      <p:sp>
        <p:nvSpPr>
          <p:cNvPr id="156680" name="Text Box 8"/>
          <p:cNvSpPr txBox="1">
            <a:spLocks noChangeArrowheads="1"/>
          </p:cNvSpPr>
          <p:nvPr/>
        </p:nvSpPr>
        <p:spPr bwMode="auto">
          <a:xfrm>
            <a:off x="6172200" y="3429000"/>
            <a:ext cx="184150" cy="366713"/>
          </a:xfrm>
          <a:prstGeom prst="rect">
            <a:avLst/>
          </a:prstGeom>
          <a:noFill/>
          <a:ln w="9525">
            <a:noFill/>
            <a:miter lim="800000"/>
            <a:headEnd/>
            <a:tailEnd/>
          </a:ln>
          <a:effectLst/>
        </p:spPr>
        <p:txBody>
          <a:bodyPr>
            <a:spAutoFit/>
          </a:bodyPr>
          <a:lstStyle/>
          <a:p>
            <a:pPr algn="l">
              <a:spcBef>
                <a:spcPct val="50000"/>
              </a:spcBef>
            </a:pPr>
            <a:endParaRPr lang="ar-SA"/>
          </a:p>
        </p:txBody>
      </p:sp>
      <p:grpSp>
        <p:nvGrpSpPr>
          <p:cNvPr id="156681" name="Group 9"/>
          <p:cNvGrpSpPr>
            <a:grpSpLocks/>
          </p:cNvGrpSpPr>
          <p:nvPr/>
        </p:nvGrpSpPr>
        <p:grpSpPr bwMode="auto">
          <a:xfrm>
            <a:off x="3657600" y="6248400"/>
            <a:ext cx="2514600" cy="381000"/>
            <a:chOff x="2304" y="3936"/>
            <a:chExt cx="1584" cy="240"/>
          </a:xfrm>
        </p:grpSpPr>
        <p:sp>
          <p:nvSpPr>
            <p:cNvPr id="156682" name="AutoShape 10">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56683" name="AutoShape 11">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56684" name="AutoShape 12">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56703" name="AutoShape 31"/>
          <p:cNvSpPr>
            <a:spLocks noChangeArrowheads="1"/>
          </p:cNvSpPr>
          <p:nvPr/>
        </p:nvSpPr>
        <p:spPr bwMode="auto">
          <a:xfrm>
            <a:off x="1905000" y="2057400"/>
            <a:ext cx="57912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8</a:t>
            </a:r>
            <a:r>
              <a:rPr lang="en-US" b="1">
                <a:solidFill>
                  <a:srgbClr val="000066"/>
                </a:solidFill>
              </a:rPr>
              <a:t>. Past Perfect Tense                </a:t>
            </a:r>
            <a:r>
              <a:rPr lang="ar-SA" b="1">
                <a:solidFill>
                  <a:srgbClr val="000066"/>
                </a:solidFill>
              </a:rPr>
              <a:t>   الماضي التام</a:t>
            </a:r>
            <a:endParaRPr lang="en-US" b="1">
              <a:solidFill>
                <a:srgbClr val="000066"/>
              </a:solidFill>
            </a:endParaRPr>
          </a:p>
        </p:txBody>
      </p:sp>
      <p:sp>
        <p:nvSpPr>
          <p:cNvPr id="156722" name="AutoShape 50">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707" name="Rectangle 11"/>
          <p:cNvSpPr>
            <a:spLocks noChangeArrowheads="1"/>
          </p:cNvSpPr>
          <p:nvPr/>
        </p:nvSpPr>
        <p:spPr bwMode="auto">
          <a:xfrm>
            <a:off x="1219200" y="5257800"/>
            <a:ext cx="7696200" cy="685800"/>
          </a:xfrm>
          <a:prstGeom prst="rect">
            <a:avLst/>
          </a:prstGeom>
          <a:solidFill>
            <a:schemeClr val="tx1"/>
          </a:solidFill>
          <a:ln w="9525" algn="ctr">
            <a:solidFill>
              <a:schemeClr val="tx1"/>
            </a:solidFill>
            <a:miter lim="800000"/>
            <a:headEnd/>
            <a:tailEnd/>
          </a:ln>
          <a:effectLst>
            <a:outerShdw dist="107763" dir="2700000" algn="ctr" rotWithShape="0">
              <a:srgbClr val="000000">
                <a:alpha val="50000"/>
              </a:srgbClr>
            </a:outerShdw>
          </a:effectLst>
        </p:spPr>
        <p:txBody>
          <a:bodyPr wrap="none" anchor="ctr"/>
          <a:lstStyle/>
          <a:p>
            <a:endParaRPr lang="ar-SA"/>
          </a:p>
        </p:txBody>
      </p:sp>
      <p:sp>
        <p:nvSpPr>
          <p:cNvPr id="157698" name="Rectangle 2"/>
          <p:cNvSpPr>
            <a:spLocks noGrp="1" noChangeArrowheads="1"/>
          </p:cNvSpPr>
          <p:nvPr>
            <p:ph type="title"/>
          </p:nvPr>
        </p:nvSpPr>
        <p:spPr/>
        <p:txBody>
          <a:bodyPr/>
          <a:lstStyle/>
          <a:p>
            <a:pPr algn="ctr"/>
            <a:r>
              <a:rPr lang="en-US" sz="3600">
                <a:solidFill>
                  <a:srgbClr val="FFFF00"/>
                </a:solidFill>
              </a:rPr>
              <a:t>TENSES </a:t>
            </a:r>
            <a:r>
              <a:rPr lang="ar-SA" sz="3600">
                <a:solidFill>
                  <a:srgbClr val="FFFF00"/>
                </a:solidFill>
              </a:rPr>
              <a:t>الأزمنة   </a:t>
            </a:r>
            <a:endParaRPr lang="en-US" sz="3600"/>
          </a:p>
        </p:txBody>
      </p:sp>
      <p:sp>
        <p:nvSpPr>
          <p:cNvPr id="157699" name="Rectangle 3"/>
          <p:cNvSpPr>
            <a:spLocks noGrp="1" noChangeArrowheads="1"/>
          </p:cNvSpPr>
          <p:nvPr>
            <p:ph type="body" sz="half" idx="1"/>
          </p:nvPr>
        </p:nvSpPr>
        <p:spPr>
          <a:xfrm>
            <a:off x="1143000" y="2895600"/>
            <a:ext cx="7696200" cy="2667000"/>
          </a:xfrm>
        </p:spPr>
        <p:txBody>
          <a:bodyPr/>
          <a:lstStyle/>
          <a:p>
            <a:pPr marL="533400" indent="-533400" algn="ctr">
              <a:buFontTx/>
              <a:buNone/>
            </a:pPr>
            <a:r>
              <a:rPr lang="ar-SA" u="sng"/>
              <a:t>أمثلــــــــــــــــــــــة</a:t>
            </a:r>
            <a:endParaRPr lang="ar-SA" sz="2000" u="sng"/>
          </a:p>
          <a:p>
            <a:pPr marL="533400" indent="-533400">
              <a:buFontTx/>
              <a:buAutoNum type="arabicPeriod"/>
            </a:pPr>
            <a:r>
              <a:rPr lang="en-US" sz="2000"/>
              <a:t>I </a:t>
            </a:r>
            <a:r>
              <a:rPr lang="en-US" sz="2000">
                <a:solidFill>
                  <a:srgbClr val="CC3300"/>
                </a:solidFill>
              </a:rPr>
              <a:t>had washed</a:t>
            </a:r>
            <a:r>
              <a:rPr lang="en-US" sz="2000"/>
              <a:t> </a:t>
            </a:r>
            <a:r>
              <a:rPr lang="en-US" sz="2000" i="1">
                <a:solidFill>
                  <a:srgbClr val="FFFF00"/>
                </a:solidFill>
              </a:rPr>
              <a:t>before </a:t>
            </a:r>
            <a:r>
              <a:rPr lang="en-US" sz="2000"/>
              <a:t>I </a:t>
            </a:r>
            <a:r>
              <a:rPr lang="en-US" sz="2000">
                <a:solidFill>
                  <a:srgbClr val="CC3300"/>
                </a:solidFill>
              </a:rPr>
              <a:t>prayed</a:t>
            </a:r>
            <a:r>
              <a:rPr lang="en-US" sz="2000"/>
              <a:t>. </a:t>
            </a:r>
          </a:p>
          <a:p>
            <a:pPr marL="533400" indent="-533400">
              <a:buFontTx/>
              <a:buAutoNum type="arabicPeriod"/>
            </a:pPr>
            <a:r>
              <a:rPr lang="en-US" sz="2000">
                <a:solidFill>
                  <a:srgbClr val="FFFFCC"/>
                </a:solidFill>
              </a:rPr>
              <a:t>They </a:t>
            </a:r>
            <a:r>
              <a:rPr lang="en-US" sz="2000">
                <a:solidFill>
                  <a:srgbClr val="CC3300"/>
                </a:solidFill>
              </a:rPr>
              <a:t>went</a:t>
            </a:r>
            <a:r>
              <a:rPr lang="en-US" sz="2000">
                <a:solidFill>
                  <a:srgbClr val="FFFFCC"/>
                </a:solidFill>
              </a:rPr>
              <a:t> home </a:t>
            </a:r>
            <a:r>
              <a:rPr lang="en-US" sz="2000">
                <a:solidFill>
                  <a:srgbClr val="FFFF00"/>
                </a:solidFill>
              </a:rPr>
              <a:t>after</a:t>
            </a:r>
            <a:r>
              <a:rPr lang="en-US" sz="2000">
                <a:solidFill>
                  <a:srgbClr val="FFFFCC"/>
                </a:solidFill>
              </a:rPr>
              <a:t> they </a:t>
            </a:r>
            <a:r>
              <a:rPr lang="en-US" sz="2000">
                <a:solidFill>
                  <a:srgbClr val="CC3300"/>
                </a:solidFill>
              </a:rPr>
              <a:t>had finished</a:t>
            </a:r>
            <a:r>
              <a:rPr lang="en-US" sz="2000">
                <a:solidFill>
                  <a:srgbClr val="FFFFCC"/>
                </a:solidFill>
              </a:rPr>
              <a:t> their work</a:t>
            </a:r>
            <a:r>
              <a:rPr lang="en-US" sz="2000"/>
              <a:t>.</a:t>
            </a:r>
          </a:p>
          <a:p>
            <a:pPr marL="533400" indent="-533400">
              <a:buFontTx/>
              <a:buAutoNum type="arabicPeriod"/>
            </a:pPr>
            <a:r>
              <a:rPr lang="en-US" sz="2000"/>
              <a:t>Ahmed </a:t>
            </a:r>
            <a:r>
              <a:rPr lang="en-US" sz="2000">
                <a:solidFill>
                  <a:srgbClr val="CC3300"/>
                </a:solidFill>
              </a:rPr>
              <a:t>had eaten</a:t>
            </a:r>
            <a:r>
              <a:rPr lang="en-US" sz="2000"/>
              <a:t> the cake </a:t>
            </a:r>
            <a:r>
              <a:rPr lang="en-US" sz="2000">
                <a:solidFill>
                  <a:srgbClr val="FFFF00"/>
                </a:solidFill>
              </a:rPr>
              <a:t>which</a:t>
            </a:r>
            <a:r>
              <a:rPr lang="en-US" sz="2000"/>
              <a:t> he </a:t>
            </a:r>
            <a:r>
              <a:rPr lang="en-US" sz="2000">
                <a:solidFill>
                  <a:srgbClr val="CC3300"/>
                </a:solidFill>
              </a:rPr>
              <a:t>bought</a:t>
            </a:r>
            <a:r>
              <a:rPr lang="en-US" sz="2000"/>
              <a:t>.</a:t>
            </a:r>
          </a:p>
          <a:p>
            <a:pPr marL="533400" indent="-533400">
              <a:buFontTx/>
              <a:buAutoNum type="arabicPeriod"/>
            </a:pPr>
            <a:r>
              <a:rPr lang="en-US" sz="2000">
                <a:solidFill>
                  <a:srgbClr val="FFFF00"/>
                </a:solidFill>
              </a:rPr>
              <a:t>As soon as</a:t>
            </a:r>
            <a:r>
              <a:rPr lang="en-US" sz="2000"/>
              <a:t> they </a:t>
            </a:r>
            <a:r>
              <a:rPr lang="en-US" sz="2000">
                <a:solidFill>
                  <a:srgbClr val="CC3300"/>
                </a:solidFill>
              </a:rPr>
              <a:t>had bought</a:t>
            </a:r>
            <a:r>
              <a:rPr lang="en-US" sz="2000"/>
              <a:t> a car, they </a:t>
            </a:r>
            <a:r>
              <a:rPr lang="en-US" sz="2000">
                <a:solidFill>
                  <a:srgbClr val="CC3300"/>
                </a:solidFill>
              </a:rPr>
              <a:t>drove</a:t>
            </a:r>
            <a:r>
              <a:rPr lang="en-US" sz="2000"/>
              <a:t> to Makkah.</a:t>
            </a:r>
          </a:p>
          <a:p>
            <a:pPr marL="533400" indent="-533400" algn="r">
              <a:buFontTx/>
              <a:buNone/>
            </a:pPr>
            <a:endParaRPr lang="en-US" sz="2000">
              <a:solidFill>
                <a:schemeClr val="bg1"/>
              </a:solidFill>
            </a:endParaRPr>
          </a:p>
          <a:p>
            <a:pPr marL="533400" indent="-533400" algn="r">
              <a:buFontTx/>
              <a:buNone/>
            </a:pPr>
            <a:r>
              <a:rPr lang="ar-SA" sz="2000">
                <a:solidFill>
                  <a:srgbClr val="000000"/>
                </a:solidFill>
                <a:effectLst>
                  <a:outerShdw blurRad="38100" dist="38100" dir="2700000" algn="tl">
                    <a:srgbClr val="FFFFFF"/>
                  </a:outerShdw>
                </a:effectLst>
              </a:rPr>
              <a:t>لاحظ أن هذا الزمن غالباً ما يأتي معه زمن الماضي البسيط الذي حدث </a:t>
            </a:r>
            <a:r>
              <a:rPr lang="ar-SA" sz="2000">
                <a:solidFill>
                  <a:srgbClr val="CC3300"/>
                </a:solidFill>
              </a:rPr>
              <a:t>بعد</a:t>
            </a:r>
            <a:r>
              <a:rPr lang="ar-SA" sz="2000">
                <a:solidFill>
                  <a:srgbClr val="000000"/>
                </a:solidFill>
                <a:effectLst>
                  <a:outerShdw blurRad="38100" dist="38100" dir="2700000" algn="tl">
                    <a:srgbClr val="FFFFFF"/>
                  </a:outerShdw>
                </a:effectLst>
              </a:rPr>
              <a:t> انتهاء الماضي التام.</a:t>
            </a:r>
            <a:endParaRPr lang="en-US" sz="2000">
              <a:solidFill>
                <a:srgbClr val="000000"/>
              </a:solidFill>
              <a:effectLst>
                <a:outerShdw blurRad="38100" dist="38100" dir="2700000" algn="tl">
                  <a:srgbClr val="FFFFFF"/>
                </a:outerShdw>
              </a:effectLst>
            </a:endParaRPr>
          </a:p>
        </p:txBody>
      </p:sp>
      <p:sp>
        <p:nvSpPr>
          <p:cNvPr id="157700" name="Text Box 4"/>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ar-SA">
              <a:solidFill>
                <a:srgbClr val="000066"/>
              </a:solidFill>
            </a:endParaRPr>
          </a:p>
        </p:txBody>
      </p:sp>
      <p:grpSp>
        <p:nvGrpSpPr>
          <p:cNvPr id="157701" name="Group 5"/>
          <p:cNvGrpSpPr>
            <a:grpSpLocks/>
          </p:cNvGrpSpPr>
          <p:nvPr/>
        </p:nvGrpSpPr>
        <p:grpSpPr bwMode="auto">
          <a:xfrm>
            <a:off x="3657600" y="6248400"/>
            <a:ext cx="2514600" cy="381000"/>
            <a:chOff x="2304" y="3936"/>
            <a:chExt cx="1584" cy="240"/>
          </a:xfrm>
        </p:grpSpPr>
        <p:sp>
          <p:nvSpPr>
            <p:cNvPr id="157702" name="AutoShape 6">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57703" name="AutoShape 7">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57704" name="AutoShape 8">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57706" name="AutoShape 10"/>
          <p:cNvSpPr>
            <a:spLocks noChangeArrowheads="1"/>
          </p:cNvSpPr>
          <p:nvPr/>
        </p:nvSpPr>
        <p:spPr bwMode="auto">
          <a:xfrm>
            <a:off x="1905000" y="2057400"/>
            <a:ext cx="57912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8</a:t>
            </a:r>
            <a:r>
              <a:rPr lang="en-US" b="1">
                <a:solidFill>
                  <a:srgbClr val="000066"/>
                </a:solidFill>
              </a:rPr>
              <a:t>. Past Perfect Tense                </a:t>
            </a:r>
            <a:r>
              <a:rPr lang="ar-SA" b="1">
                <a:solidFill>
                  <a:srgbClr val="000066"/>
                </a:solidFill>
              </a:rPr>
              <a:t>   الماضي التام</a:t>
            </a:r>
            <a:endParaRPr lang="en-US" b="1">
              <a:solidFill>
                <a:srgbClr val="000066"/>
              </a:solidFill>
            </a:endParaRPr>
          </a:p>
        </p:txBody>
      </p:sp>
      <p:sp>
        <p:nvSpPr>
          <p:cNvPr id="157708" name="AutoShape 12">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p:txBody>
          <a:bodyPr/>
          <a:lstStyle/>
          <a:p>
            <a:pPr algn="ctr"/>
            <a:r>
              <a:rPr lang="en-US" sz="3600">
                <a:solidFill>
                  <a:srgbClr val="FFFF00"/>
                </a:solidFill>
              </a:rPr>
              <a:t>TENSES </a:t>
            </a:r>
            <a:r>
              <a:rPr lang="ar-SA" sz="3600">
                <a:solidFill>
                  <a:srgbClr val="FFFF00"/>
                </a:solidFill>
              </a:rPr>
              <a:t>الأزمنة   </a:t>
            </a:r>
            <a:endParaRPr lang="en-US" sz="3600"/>
          </a:p>
        </p:txBody>
      </p:sp>
      <p:sp>
        <p:nvSpPr>
          <p:cNvPr id="158723" name="Rectangle 3"/>
          <p:cNvSpPr>
            <a:spLocks noGrp="1" noChangeArrowheads="1"/>
          </p:cNvSpPr>
          <p:nvPr>
            <p:ph type="body" sz="half" idx="1"/>
          </p:nvPr>
        </p:nvSpPr>
        <p:spPr>
          <a:xfrm>
            <a:off x="1143000" y="2895600"/>
            <a:ext cx="7696200" cy="1447800"/>
          </a:xfrm>
        </p:spPr>
        <p:txBody>
          <a:bodyPr/>
          <a:lstStyle/>
          <a:p>
            <a:pPr algn="r">
              <a:lnSpc>
                <a:spcPct val="90000"/>
              </a:lnSpc>
              <a:buFontTx/>
              <a:buNone/>
            </a:pPr>
            <a:r>
              <a:rPr lang="ar-SA" sz="1800"/>
              <a:t>يستخدم هذا الزمن للتعبير عن حدث متوقع حدوثه و انتهاؤه في زمن ما في المستقبل. </a:t>
            </a:r>
            <a:endParaRPr lang="en-US" sz="1800"/>
          </a:p>
          <a:p>
            <a:pPr algn="r">
              <a:lnSpc>
                <a:spcPct val="90000"/>
              </a:lnSpc>
              <a:buFontTx/>
              <a:buNone/>
            </a:pPr>
            <a:r>
              <a:rPr lang="ar-SA" sz="1800"/>
              <a:t>يتكون هذا الزمن من:</a:t>
            </a:r>
          </a:p>
          <a:p>
            <a:pPr>
              <a:lnSpc>
                <a:spcPct val="90000"/>
              </a:lnSpc>
              <a:buFontTx/>
              <a:buNone/>
            </a:pPr>
            <a:endParaRPr lang="en-US" sz="1800"/>
          </a:p>
          <a:p>
            <a:pPr algn="r">
              <a:lnSpc>
                <a:spcPct val="90000"/>
              </a:lnSpc>
              <a:buFontTx/>
              <a:buNone/>
            </a:pPr>
            <a:r>
              <a:rPr lang="ar-SA" sz="1800"/>
              <a:t>يأتي هذا الزمن عادة مع كلمات مثل :</a:t>
            </a:r>
          </a:p>
          <a:p>
            <a:pPr algn="r">
              <a:lnSpc>
                <a:spcPct val="90000"/>
              </a:lnSpc>
              <a:buFontTx/>
              <a:buNone/>
            </a:pPr>
            <a:endParaRPr lang="ar-SA" sz="1800"/>
          </a:p>
          <a:p>
            <a:pPr algn="r">
              <a:lnSpc>
                <a:spcPct val="90000"/>
              </a:lnSpc>
              <a:buFontTx/>
              <a:buNone/>
            </a:pPr>
            <a:endParaRPr lang="ar-SA" sz="1800"/>
          </a:p>
          <a:p>
            <a:pPr>
              <a:lnSpc>
                <a:spcPct val="90000"/>
              </a:lnSpc>
              <a:buFont typeface="Wingdings" pitchFamily="2" charset="2"/>
              <a:buNone/>
            </a:pPr>
            <a:endParaRPr lang="en-US" sz="1800"/>
          </a:p>
        </p:txBody>
      </p:sp>
      <p:graphicFrame>
        <p:nvGraphicFramePr>
          <p:cNvPr id="158746" name="Group 26"/>
          <p:cNvGraphicFramePr>
            <a:graphicFrameLocks noGrp="1"/>
          </p:cNvGraphicFramePr>
          <p:nvPr>
            <p:ph sz="half" idx="2"/>
          </p:nvPr>
        </p:nvGraphicFramePr>
        <p:xfrm>
          <a:off x="2590800" y="4800600"/>
          <a:ext cx="4648200" cy="533400"/>
        </p:xfrm>
        <a:graphic>
          <a:graphicData uri="http://schemas.openxmlformats.org/drawingml/2006/table">
            <a:tbl>
              <a:tblPr/>
              <a:tblGrid>
                <a:gridCol w="2362200"/>
                <a:gridCol w="2286000"/>
              </a:tblGrid>
              <a:tr h="533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by</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بحلول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at</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عند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58724" name="Text Box 4"/>
          <p:cNvSpPr txBox="1">
            <a:spLocks noChangeArrowheads="1"/>
          </p:cNvSpPr>
          <p:nvPr/>
        </p:nvSpPr>
        <p:spPr bwMode="auto">
          <a:xfrm>
            <a:off x="2590800" y="2057400"/>
            <a:ext cx="4953000" cy="701675"/>
          </a:xfrm>
          <a:prstGeom prst="rect">
            <a:avLst/>
          </a:prstGeom>
          <a:noFill/>
          <a:ln w="9525">
            <a:noFill/>
            <a:miter lim="800000"/>
            <a:headEnd/>
            <a:tailEnd/>
          </a:ln>
          <a:effectLst/>
        </p:spPr>
        <p:txBody>
          <a:bodyPr>
            <a:spAutoFit/>
          </a:bodyPr>
          <a:lstStyle/>
          <a:p>
            <a:pPr algn="l"/>
            <a:r>
              <a:rPr lang="en-US" sz="2000">
                <a:solidFill>
                  <a:schemeClr val="bg1"/>
                </a:solidFill>
              </a:rPr>
              <a:t>4</a:t>
            </a:r>
            <a:r>
              <a:rPr lang="en-US" sz="2000">
                <a:solidFill>
                  <a:srgbClr val="000066"/>
                </a:solidFill>
              </a:rPr>
              <a:t>. Present Continuous Tense                   </a:t>
            </a:r>
            <a:r>
              <a:rPr lang="ar-SA" sz="2000">
                <a:solidFill>
                  <a:srgbClr val="000066"/>
                </a:solidFill>
              </a:rPr>
              <a:t>   </a:t>
            </a:r>
            <a:r>
              <a:rPr lang="ar-SA" sz="2000" b="1">
                <a:solidFill>
                  <a:srgbClr val="000066"/>
                </a:solidFill>
              </a:rPr>
              <a:t>المضارع المستمر</a:t>
            </a:r>
            <a:r>
              <a:rPr lang="ar-SA">
                <a:solidFill>
                  <a:srgbClr val="000066"/>
                </a:solidFill>
              </a:rPr>
              <a:t> </a:t>
            </a:r>
            <a:r>
              <a:rPr lang="en-US">
                <a:solidFill>
                  <a:srgbClr val="000066"/>
                </a:solidFill>
              </a:rPr>
              <a:t>           </a:t>
            </a:r>
            <a:r>
              <a:rPr lang="ar-SA">
                <a:solidFill>
                  <a:srgbClr val="000066"/>
                </a:solidFill>
              </a:rPr>
              <a:t>           </a:t>
            </a:r>
            <a:endParaRPr lang="en-US">
              <a:solidFill>
                <a:srgbClr val="000066"/>
              </a:solidFill>
            </a:endParaRPr>
          </a:p>
        </p:txBody>
      </p:sp>
      <p:sp>
        <p:nvSpPr>
          <p:cNvPr id="158725" name="Text Box 5"/>
          <p:cNvSpPr txBox="1">
            <a:spLocks noChangeArrowheads="1"/>
          </p:cNvSpPr>
          <p:nvPr/>
        </p:nvSpPr>
        <p:spPr bwMode="auto">
          <a:xfrm>
            <a:off x="2590800" y="3429000"/>
            <a:ext cx="3956050" cy="396875"/>
          </a:xfrm>
          <a:prstGeom prst="rect">
            <a:avLst/>
          </a:prstGeom>
          <a:solidFill>
            <a:schemeClr val="tx1"/>
          </a:solidFill>
          <a:ln w="9525" algn="ctr">
            <a:noFill/>
            <a:miter lim="800000"/>
            <a:headEnd/>
            <a:tailEnd/>
          </a:ln>
          <a:effectLst/>
        </p:spPr>
        <p:txBody>
          <a:bodyPr wrap="none">
            <a:spAutoFit/>
          </a:bodyPr>
          <a:lstStyle/>
          <a:p>
            <a:pPr algn="l"/>
            <a:r>
              <a:rPr lang="en-US" sz="2000">
                <a:solidFill>
                  <a:srgbClr val="CC3300"/>
                </a:solidFill>
              </a:rPr>
              <a:t> will + have </a:t>
            </a:r>
            <a:r>
              <a:rPr lang="ar-SA" sz="2000">
                <a:solidFill>
                  <a:srgbClr val="CC3300"/>
                </a:solidFill>
              </a:rPr>
              <a:t>التصريف الثالث للفعل+</a:t>
            </a:r>
            <a:endParaRPr lang="en-US" sz="2000">
              <a:solidFill>
                <a:srgbClr val="CC3300"/>
              </a:solidFill>
            </a:endParaRPr>
          </a:p>
        </p:txBody>
      </p:sp>
      <p:sp>
        <p:nvSpPr>
          <p:cNvPr id="158726" name="Text Box 6"/>
          <p:cNvSpPr txBox="1">
            <a:spLocks noChangeArrowheads="1"/>
          </p:cNvSpPr>
          <p:nvPr/>
        </p:nvSpPr>
        <p:spPr bwMode="auto">
          <a:xfrm>
            <a:off x="6553200" y="3429000"/>
            <a:ext cx="184150" cy="366713"/>
          </a:xfrm>
          <a:prstGeom prst="rect">
            <a:avLst/>
          </a:prstGeom>
          <a:noFill/>
          <a:ln w="9525">
            <a:noFill/>
            <a:miter lim="800000"/>
            <a:headEnd/>
            <a:tailEnd/>
          </a:ln>
          <a:effectLst/>
        </p:spPr>
        <p:txBody>
          <a:bodyPr>
            <a:spAutoFit/>
          </a:bodyPr>
          <a:lstStyle/>
          <a:p>
            <a:pPr algn="l">
              <a:spcBef>
                <a:spcPct val="50000"/>
              </a:spcBef>
            </a:pPr>
            <a:r>
              <a:rPr lang="en-US"/>
              <a:t>I</a:t>
            </a:r>
          </a:p>
        </p:txBody>
      </p:sp>
      <p:sp>
        <p:nvSpPr>
          <p:cNvPr id="158727" name="Text Box 7"/>
          <p:cNvSpPr txBox="1">
            <a:spLocks noChangeArrowheads="1"/>
          </p:cNvSpPr>
          <p:nvPr/>
        </p:nvSpPr>
        <p:spPr bwMode="auto">
          <a:xfrm>
            <a:off x="6553200" y="3429000"/>
            <a:ext cx="184150" cy="366713"/>
          </a:xfrm>
          <a:prstGeom prst="rect">
            <a:avLst/>
          </a:prstGeom>
          <a:noFill/>
          <a:ln w="9525">
            <a:noFill/>
            <a:miter lim="800000"/>
            <a:headEnd/>
            <a:tailEnd/>
          </a:ln>
          <a:effectLst/>
        </p:spPr>
        <p:txBody>
          <a:bodyPr>
            <a:spAutoFit/>
          </a:bodyPr>
          <a:lstStyle/>
          <a:p>
            <a:pPr algn="l">
              <a:spcBef>
                <a:spcPct val="50000"/>
              </a:spcBef>
            </a:pPr>
            <a:r>
              <a:rPr lang="en-US"/>
              <a:t>I</a:t>
            </a:r>
          </a:p>
        </p:txBody>
      </p:sp>
      <p:sp>
        <p:nvSpPr>
          <p:cNvPr id="158728" name="Text Box 8"/>
          <p:cNvSpPr txBox="1">
            <a:spLocks noChangeArrowheads="1"/>
          </p:cNvSpPr>
          <p:nvPr/>
        </p:nvSpPr>
        <p:spPr bwMode="auto">
          <a:xfrm>
            <a:off x="6172200" y="3429000"/>
            <a:ext cx="184150" cy="366713"/>
          </a:xfrm>
          <a:prstGeom prst="rect">
            <a:avLst/>
          </a:prstGeom>
          <a:noFill/>
          <a:ln w="9525">
            <a:noFill/>
            <a:miter lim="800000"/>
            <a:headEnd/>
            <a:tailEnd/>
          </a:ln>
          <a:effectLst/>
        </p:spPr>
        <p:txBody>
          <a:bodyPr>
            <a:spAutoFit/>
          </a:bodyPr>
          <a:lstStyle/>
          <a:p>
            <a:pPr algn="l">
              <a:spcBef>
                <a:spcPct val="50000"/>
              </a:spcBef>
            </a:pPr>
            <a:endParaRPr lang="ar-SA"/>
          </a:p>
        </p:txBody>
      </p:sp>
      <p:grpSp>
        <p:nvGrpSpPr>
          <p:cNvPr id="158729" name="Group 9"/>
          <p:cNvGrpSpPr>
            <a:grpSpLocks/>
          </p:cNvGrpSpPr>
          <p:nvPr/>
        </p:nvGrpSpPr>
        <p:grpSpPr bwMode="auto">
          <a:xfrm>
            <a:off x="3657600" y="6248400"/>
            <a:ext cx="2514600" cy="381000"/>
            <a:chOff x="2304" y="3936"/>
            <a:chExt cx="1584" cy="240"/>
          </a:xfrm>
        </p:grpSpPr>
        <p:sp>
          <p:nvSpPr>
            <p:cNvPr id="158730" name="AutoShape 10">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58731" name="AutoShape 11">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58732" name="AutoShape 12">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58744" name="AutoShape 24"/>
          <p:cNvSpPr>
            <a:spLocks noChangeArrowheads="1"/>
          </p:cNvSpPr>
          <p:nvPr/>
        </p:nvSpPr>
        <p:spPr bwMode="auto">
          <a:xfrm>
            <a:off x="1905000" y="2057400"/>
            <a:ext cx="57912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9</a:t>
            </a:r>
            <a:r>
              <a:rPr lang="en-US" b="1">
                <a:solidFill>
                  <a:srgbClr val="000066"/>
                </a:solidFill>
              </a:rPr>
              <a:t>. Future Perfect Tense               </a:t>
            </a:r>
            <a:r>
              <a:rPr lang="ar-SA" b="1">
                <a:solidFill>
                  <a:srgbClr val="000066"/>
                </a:solidFill>
              </a:rPr>
              <a:t>   المستقبل التام</a:t>
            </a:r>
            <a:endParaRPr lang="en-US" b="1">
              <a:solidFill>
                <a:srgbClr val="000066"/>
              </a:solidFill>
            </a:endParaRPr>
          </a:p>
        </p:txBody>
      </p:sp>
      <p:sp>
        <p:nvSpPr>
          <p:cNvPr id="158747" name="AutoShape 27">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p:txBody>
          <a:bodyPr/>
          <a:lstStyle/>
          <a:p>
            <a:pPr marL="609600" indent="-609600" algn="r">
              <a:buFont typeface="Wingdings" pitchFamily="2" charset="2"/>
              <a:buNone/>
            </a:pPr>
            <a:r>
              <a:rPr lang="ar-SA" sz="2800"/>
              <a:t>هي الجملة التي تحتوي على فعل واحد فقط:</a:t>
            </a:r>
          </a:p>
          <a:p>
            <a:pPr marL="609600" indent="-609600" algn="r">
              <a:buFont typeface="Wingdings" pitchFamily="2" charset="2"/>
              <a:buNone/>
            </a:pPr>
            <a:r>
              <a:rPr lang="ar-SA" sz="2800"/>
              <a:t>مثال:</a:t>
            </a:r>
          </a:p>
          <a:p>
            <a:pPr marL="609600" indent="-609600">
              <a:buFont typeface="Wingdings" pitchFamily="2" charset="2"/>
              <a:buAutoNum type="arabicParenR"/>
            </a:pPr>
            <a:r>
              <a:rPr lang="en-US" sz="2800"/>
              <a:t>I </a:t>
            </a:r>
            <a:r>
              <a:rPr lang="en-US" sz="2800">
                <a:solidFill>
                  <a:srgbClr val="CC3300"/>
                </a:solidFill>
              </a:rPr>
              <a:t>saw</a:t>
            </a:r>
            <a:r>
              <a:rPr lang="en-US" sz="2800"/>
              <a:t> a boy.</a:t>
            </a:r>
          </a:p>
          <a:p>
            <a:pPr marL="609600" indent="-609600">
              <a:buFont typeface="Wingdings" pitchFamily="2" charset="2"/>
              <a:buAutoNum type="arabicParenR"/>
            </a:pPr>
            <a:r>
              <a:rPr lang="en-US" sz="2800"/>
              <a:t>The boy </a:t>
            </a:r>
            <a:r>
              <a:rPr lang="en-US" sz="2800">
                <a:solidFill>
                  <a:srgbClr val="CC3300"/>
                </a:solidFill>
              </a:rPr>
              <a:t>was</a:t>
            </a:r>
            <a:r>
              <a:rPr lang="en-US" sz="2800"/>
              <a:t> riding a bicycle.</a:t>
            </a:r>
          </a:p>
          <a:p>
            <a:pPr marL="609600" indent="-609600" algn="r">
              <a:buFont typeface="Wingdings" pitchFamily="2" charset="2"/>
              <a:buNone/>
            </a:pPr>
            <a:endParaRPr lang="en-US" sz="2800"/>
          </a:p>
          <a:p>
            <a:pPr marL="609600" indent="-609600" algn="r">
              <a:buFont typeface="Wingdings" pitchFamily="2" charset="2"/>
              <a:buNone/>
            </a:pPr>
            <a:r>
              <a:rPr lang="ar-SA" sz="2800"/>
              <a:t>يمكن ربط الجملتين لنكون جملة واحدة بسيطة:</a:t>
            </a:r>
          </a:p>
          <a:p>
            <a:pPr marL="609600" indent="-609600">
              <a:buFont typeface="Wingdings" pitchFamily="2" charset="2"/>
              <a:buNone/>
            </a:pPr>
            <a:r>
              <a:rPr lang="en-US" sz="2800"/>
              <a:t>I </a:t>
            </a:r>
            <a:r>
              <a:rPr lang="en-US" sz="2800">
                <a:solidFill>
                  <a:srgbClr val="CC3300"/>
                </a:solidFill>
              </a:rPr>
              <a:t>saw</a:t>
            </a:r>
            <a:r>
              <a:rPr lang="en-US" sz="2800"/>
              <a:t> a boy riding a bicycle.</a:t>
            </a:r>
          </a:p>
        </p:txBody>
      </p:sp>
      <p:sp>
        <p:nvSpPr>
          <p:cNvPr id="14338" name="Rectangle 2"/>
          <p:cNvSpPr>
            <a:spLocks noGrp="1" noChangeArrowheads="1"/>
          </p:cNvSpPr>
          <p:nvPr>
            <p:ph type="title"/>
          </p:nvPr>
        </p:nvSpPr>
        <p:spPr/>
        <p:txBody>
          <a:bodyPr/>
          <a:lstStyle/>
          <a:p>
            <a:pPr algn="ctr"/>
            <a:r>
              <a:rPr lang="en-US" sz="3600">
                <a:solidFill>
                  <a:srgbClr val="FFFF00"/>
                </a:solidFill>
              </a:rPr>
              <a:t>Simple Sentences                       </a:t>
            </a:r>
            <a:r>
              <a:rPr lang="ar-SA" sz="3600">
                <a:solidFill>
                  <a:srgbClr val="FFFF00"/>
                </a:solidFill>
              </a:rPr>
              <a:t>جمل بسيطة</a:t>
            </a:r>
            <a:endParaRPr lang="en-US" sz="3600">
              <a:solidFill>
                <a:srgbClr val="FFFF00"/>
              </a:solidFill>
            </a:endParaRPr>
          </a:p>
        </p:txBody>
      </p:sp>
      <p:grpSp>
        <p:nvGrpSpPr>
          <p:cNvPr id="14340" name="Group 4"/>
          <p:cNvGrpSpPr>
            <a:grpSpLocks/>
          </p:cNvGrpSpPr>
          <p:nvPr/>
        </p:nvGrpSpPr>
        <p:grpSpPr bwMode="auto">
          <a:xfrm>
            <a:off x="3657600" y="6248400"/>
            <a:ext cx="2514600" cy="381000"/>
            <a:chOff x="2304" y="3936"/>
            <a:chExt cx="1584" cy="240"/>
          </a:xfrm>
        </p:grpSpPr>
        <p:sp>
          <p:nvSpPr>
            <p:cNvPr id="14341"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4342"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4343"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4344" name="AutoShape 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p:txBody>
          <a:bodyPr/>
          <a:lstStyle/>
          <a:p>
            <a:pPr algn="ctr"/>
            <a:r>
              <a:rPr lang="en-US" sz="3600">
                <a:solidFill>
                  <a:srgbClr val="FFFF00"/>
                </a:solidFill>
              </a:rPr>
              <a:t>TENSES </a:t>
            </a:r>
            <a:r>
              <a:rPr lang="ar-SA" sz="3600">
                <a:solidFill>
                  <a:srgbClr val="FFFF00"/>
                </a:solidFill>
              </a:rPr>
              <a:t>الأزمنة   </a:t>
            </a:r>
            <a:endParaRPr lang="en-US" sz="3600"/>
          </a:p>
        </p:txBody>
      </p:sp>
      <p:sp>
        <p:nvSpPr>
          <p:cNvPr id="159747" name="Rectangle 3"/>
          <p:cNvSpPr>
            <a:spLocks noGrp="1" noChangeArrowheads="1"/>
          </p:cNvSpPr>
          <p:nvPr>
            <p:ph type="body" sz="half" idx="1"/>
          </p:nvPr>
        </p:nvSpPr>
        <p:spPr>
          <a:xfrm>
            <a:off x="1143000" y="2895600"/>
            <a:ext cx="7696200" cy="3276600"/>
          </a:xfrm>
        </p:spPr>
        <p:txBody>
          <a:bodyPr/>
          <a:lstStyle/>
          <a:p>
            <a:pPr marL="533400" indent="-533400" algn="ctr">
              <a:buFontTx/>
              <a:buNone/>
            </a:pPr>
            <a:r>
              <a:rPr lang="ar-SA" u="sng"/>
              <a:t>أمثلــــــــــــــــــــــة</a:t>
            </a:r>
            <a:endParaRPr lang="ar-SA" sz="2000" u="sng"/>
          </a:p>
          <a:p>
            <a:pPr marL="533400" indent="-533400">
              <a:buFontTx/>
              <a:buAutoNum type="arabicPeriod"/>
            </a:pPr>
            <a:endParaRPr lang="ar-SA" sz="2400"/>
          </a:p>
          <a:p>
            <a:pPr marL="533400" indent="-533400">
              <a:buFontTx/>
              <a:buAutoNum type="arabicPeriod"/>
            </a:pPr>
            <a:r>
              <a:rPr lang="en-US" sz="2400">
                <a:solidFill>
                  <a:srgbClr val="FFFF00"/>
                </a:solidFill>
              </a:rPr>
              <a:t>By</a:t>
            </a:r>
            <a:r>
              <a:rPr lang="en-US" sz="2400"/>
              <a:t> 2.00 this afternoon, I  </a:t>
            </a:r>
            <a:r>
              <a:rPr lang="en-US" sz="2400">
                <a:solidFill>
                  <a:srgbClr val="CC3300"/>
                </a:solidFill>
              </a:rPr>
              <a:t>will have finished</a:t>
            </a:r>
            <a:r>
              <a:rPr lang="en-US" sz="2400"/>
              <a:t> my work.  </a:t>
            </a:r>
          </a:p>
          <a:p>
            <a:pPr marL="533400" indent="-533400">
              <a:buFontTx/>
              <a:buAutoNum type="arabicPeriod"/>
            </a:pPr>
            <a:r>
              <a:rPr lang="en-US" sz="2400">
                <a:solidFill>
                  <a:srgbClr val="FFFF00"/>
                </a:solidFill>
              </a:rPr>
              <a:t>At</a:t>
            </a:r>
            <a:r>
              <a:rPr lang="en-US" sz="2400">
                <a:solidFill>
                  <a:srgbClr val="FFFFCC"/>
                </a:solidFill>
              </a:rPr>
              <a:t> 10.00 tonight, she </a:t>
            </a:r>
            <a:r>
              <a:rPr lang="en-US" sz="2400">
                <a:solidFill>
                  <a:srgbClr val="CC3300"/>
                </a:solidFill>
              </a:rPr>
              <a:t>will have written</a:t>
            </a:r>
            <a:r>
              <a:rPr lang="en-US" sz="2400">
                <a:solidFill>
                  <a:srgbClr val="FFFFCC"/>
                </a:solidFill>
              </a:rPr>
              <a:t> five letters.  </a:t>
            </a:r>
            <a:endParaRPr lang="en-US" sz="2400">
              <a:solidFill>
                <a:srgbClr val="CC3300"/>
              </a:solidFill>
            </a:endParaRPr>
          </a:p>
        </p:txBody>
      </p:sp>
      <p:sp>
        <p:nvSpPr>
          <p:cNvPr id="159748" name="Text Box 4"/>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ar-SA">
              <a:solidFill>
                <a:srgbClr val="000066"/>
              </a:solidFill>
            </a:endParaRPr>
          </a:p>
        </p:txBody>
      </p:sp>
      <p:grpSp>
        <p:nvGrpSpPr>
          <p:cNvPr id="159749" name="Group 5"/>
          <p:cNvGrpSpPr>
            <a:grpSpLocks/>
          </p:cNvGrpSpPr>
          <p:nvPr/>
        </p:nvGrpSpPr>
        <p:grpSpPr bwMode="auto">
          <a:xfrm>
            <a:off x="3657600" y="6248400"/>
            <a:ext cx="2514600" cy="381000"/>
            <a:chOff x="2304" y="3936"/>
            <a:chExt cx="1584" cy="240"/>
          </a:xfrm>
        </p:grpSpPr>
        <p:sp>
          <p:nvSpPr>
            <p:cNvPr id="159750" name="AutoShape 6">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59751" name="AutoShape 7">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59752" name="AutoShape 8">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59754" name="AutoShape 10"/>
          <p:cNvSpPr>
            <a:spLocks noChangeArrowheads="1"/>
          </p:cNvSpPr>
          <p:nvPr/>
        </p:nvSpPr>
        <p:spPr bwMode="auto">
          <a:xfrm>
            <a:off x="1905000" y="2057400"/>
            <a:ext cx="57912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9</a:t>
            </a:r>
            <a:r>
              <a:rPr lang="en-US" b="1">
                <a:solidFill>
                  <a:srgbClr val="000066"/>
                </a:solidFill>
              </a:rPr>
              <a:t>. Future Perfect Tense               </a:t>
            </a:r>
            <a:r>
              <a:rPr lang="ar-SA" b="1">
                <a:solidFill>
                  <a:srgbClr val="000066"/>
                </a:solidFill>
              </a:rPr>
              <a:t>   المستقبل التام</a:t>
            </a:r>
            <a:endParaRPr lang="en-US" b="1">
              <a:solidFill>
                <a:srgbClr val="000066"/>
              </a:solidFill>
            </a:endParaRPr>
          </a:p>
        </p:txBody>
      </p:sp>
      <p:sp>
        <p:nvSpPr>
          <p:cNvPr id="159755" name="AutoShape 11">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p:txBody>
          <a:bodyPr/>
          <a:lstStyle/>
          <a:p>
            <a:pPr algn="ctr"/>
            <a:r>
              <a:rPr lang="en-US" sz="3600">
                <a:solidFill>
                  <a:srgbClr val="FFFF00"/>
                </a:solidFill>
              </a:rPr>
              <a:t>TENSES </a:t>
            </a:r>
            <a:r>
              <a:rPr lang="ar-SA" sz="3600">
                <a:solidFill>
                  <a:srgbClr val="FFFF00"/>
                </a:solidFill>
              </a:rPr>
              <a:t>الأزمنة   </a:t>
            </a:r>
            <a:endParaRPr lang="en-US" sz="3600"/>
          </a:p>
        </p:txBody>
      </p:sp>
      <p:sp>
        <p:nvSpPr>
          <p:cNvPr id="160771" name="Rectangle 3"/>
          <p:cNvSpPr>
            <a:spLocks noGrp="1" noChangeArrowheads="1"/>
          </p:cNvSpPr>
          <p:nvPr>
            <p:ph type="body" sz="half" idx="1"/>
          </p:nvPr>
        </p:nvSpPr>
        <p:spPr>
          <a:xfrm>
            <a:off x="1143000" y="2895600"/>
            <a:ext cx="7696200" cy="1447800"/>
          </a:xfrm>
        </p:spPr>
        <p:txBody>
          <a:bodyPr/>
          <a:lstStyle/>
          <a:p>
            <a:pPr algn="r">
              <a:lnSpc>
                <a:spcPct val="90000"/>
              </a:lnSpc>
              <a:buFontTx/>
              <a:buNone/>
            </a:pPr>
            <a:r>
              <a:rPr lang="ar-SA" sz="1800"/>
              <a:t>يستخدم هذا الزمن للتعبير عن حدث وقع جزء منه و تم في الماضي و لكنه مستمر حتى الآن. </a:t>
            </a:r>
            <a:endParaRPr lang="en-US" sz="1800"/>
          </a:p>
          <a:p>
            <a:pPr algn="r">
              <a:lnSpc>
                <a:spcPct val="90000"/>
              </a:lnSpc>
              <a:buFontTx/>
              <a:buNone/>
            </a:pPr>
            <a:r>
              <a:rPr lang="ar-SA" sz="1800"/>
              <a:t>يتكون هذا الزمن من:</a:t>
            </a:r>
          </a:p>
          <a:p>
            <a:pPr>
              <a:lnSpc>
                <a:spcPct val="90000"/>
              </a:lnSpc>
              <a:buFontTx/>
              <a:buNone/>
            </a:pPr>
            <a:endParaRPr lang="en-US" sz="1800"/>
          </a:p>
          <a:p>
            <a:pPr algn="r">
              <a:lnSpc>
                <a:spcPct val="90000"/>
              </a:lnSpc>
              <a:buFontTx/>
              <a:buNone/>
            </a:pPr>
            <a:r>
              <a:rPr lang="ar-SA" sz="1800"/>
              <a:t>يأتي هذا الزمن عادة مع كلمات مثل :</a:t>
            </a:r>
          </a:p>
          <a:p>
            <a:pPr algn="r">
              <a:lnSpc>
                <a:spcPct val="90000"/>
              </a:lnSpc>
              <a:buFontTx/>
              <a:buNone/>
            </a:pPr>
            <a:endParaRPr lang="ar-SA" sz="1800"/>
          </a:p>
          <a:p>
            <a:pPr algn="r">
              <a:lnSpc>
                <a:spcPct val="90000"/>
              </a:lnSpc>
              <a:buFontTx/>
              <a:buNone/>
            </a:pPr>
            <a:endParaRPr lang="ar-SA" sz="1800"/>
          </a:p>
          <a:p>
            <a:pPr>
              <a:lnSpc>
                <a:spcPct val="90000"/>
              </a:lnSpc>
              <a:buFont typeface="Wingdings" pitchFamily="2" charset="2"/>
              <a:buNone/>
            </a:pPr>
            <a:endParaRPr lang="en-US" sz="1800"/>
          </a:p>
        </p:txBody>
      </p:sp>
      <p:graphicFrame>
        <p:nvGraphicFramePr>
          <p:cNvPr id="160781" name="Group 13"/>
          <p:cNvGraphicFramePr>
            <a:graphicFrameLocks noGrp="1"/>
          </p:cNvGraphicFramePr>
          <p:nvPr>
            <p:ph sz="half" idx="2"/>
          </p:nvPr>
        </p:nvGraphicFramePr>
        <p:xfrm>
          <a:off x="2590800" y="4800600"/>
          <a:ext cx="4648200" cy="533400"/>
        </p:xfrm>
        <a:graphic>
          <a:graphicData uri="http://schemas.openxmlformats.org/drawingml/2006/table">
            <a:tbl>
              <a:tblPr/>
              <a:tblGrid>
                <a:gridCol w="2362200"/>
                <a:gridCol w="2286000"/>
              </a:tblGrid>
              <a:tr h="533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for</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لمدة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since</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منذ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60772" name="Text Box 4"/>
          <p:cNvSpPr txBox="1">
            <a:spLocks noChangeArrowheads="1"/>
          </p:cNvSpPr>
          <p:nvPr/>
        </p:nvSpPr>
        <p:spPr bwMode="auto">
          <a:xfrm>
            <a:off x="2590800" y="2057400"/>
            <a:ext cx="4953000" cy="701675"/>
          </a:xfrm>
          <a:prstGeom prst="rect">
            <a:avLst/>
          </a:prstGeom>
          <a:noFill/>
          <a:ln w="9525">
            <a:noFill/>
            <a:miter lim="800000"/>
            <a:headEnd/>
            <a:tailEnd/>
          </a:ln>
          <a:effectLst/>
        </p:spPr>
        <p:txBody>
          <a:bodyPr>
            <a:spAutoFit/>
          </a:bodyPr>
          <a:lstStyle/>
          <a:p>
            <a:pPr algn="l"/>
            <a:r>
              <a:rPr lang="en-US" sz="2000">
                <a:solidFill>
                  <a:schemeClr val="bg1"/>
                </a:solidFill>
              </a:rPr>
              <a:t>4</a:t>
            </a:r>
            <a:r>
              <a:rPr lang="en-US" sz="2000">
                <a:solidFill>
                  <a:srgbClr val="000066"/>
                </a:solidFill>
              </a:rPr>
              <a:t>. Present Continuous Tense                   </a:t>
            </a:r>
            <a:r>
              <a:rPr lang="ar-SA" sz="2000">
                <a:solidFill>
                  <a:srgbClr val="000066"/>
                </a:solidFill>
              </a:rPr>
              <a:t>   </a:t>
            </a:r>
            <a:r>
              <a:rPr lang="ar-SA" sz="2000" b="1">
                <a:solidFill>
                  <a:srgbClr val="000066"/>
                </a:solidFill>
              </a:rPr>
              <a:t>المضارع المستمر</a:t>
            </a:r>
            <a:r>
              <a:rPr lang="ar-SA">
                <a:solidFill>
                  <a:srgbClr val="000066"/>
                </a:solidFill>
              </a:rPr>
              <a:t> </a:t>
            </a:r>
            <a:r>
              <a:rPr lang="en-US">
                <a:solidFill>
                  <a:srgbClr val="000066"/>
                </a:solidFill>
              </a:rPr>
              <a:t>           </a:t>
            </a:r>
            <a:r>
              <a:rPr lang="ar-SA">
                <a:solidFill>
                  <a:srgbClr val="000066"/>
                </a:solidFill>
              </a:rPr>
              <a:t>           </a:t>
            </a:r>
            <a:endParaRPr lang="en-US">
              <a:solidFill>
                <a:srgbClr val="000066"/>
              </a:solidFill>
            </a:endParaRPr>
          </a:p>
        </p:txBody>
      </p:sp>
      <p:sp>
        <p:nvSpPr>
          <p:cNvPr id="160773" name="Text Box 5"/>
          <p:cNvSpPr txBox="1">
            <a:spLocks noChangeArrowheads="1"/>
          </p:cNvSpPr>
          <p:nvPr/>
        </p:nvSpPr>
        <p:spPr bwMode="auto">
          <a:xfrm>
            <a:off x="2590800" y="3429000"/>
            <a:ext cx="3609975" cy="396875"/>
          </a:xfrm>
          <a:prstGeom prst="rect">
            <a:avLst/>
          </a:prstGeom>
          <a:solidFill>
            <a:schemeClr val="tx1"/>
          </a:solidFill>
          <a:ln w="9525" algn="ctr">
            <a:noFill/>
            <a:miter lim="800000"/>
            <a:headEnd/>
            <a:tailEnd/>
          </a:ln>
          <a:effectLst/>
        </p:spPr>
        <p:txBody>
          <a:bodyPr wrap="none">
            <a:spAutoFit/>
          </a:bodyPr>
          <a:lstStyle/>
          <a:p>
            <a:pPr algn="l"/>
            <a:r>
              <a:rPr lang="en-US" sz="2000">
                <a:solidFill>
                  <a:srgbClr val="CC3300"/>
                </a:solidFill>
              </a:rPr>
              <a:t> has / have + been </a:t>
            </a:r>
            <a:r>
              <a:rPr lang="ar-SA" sz="2000">
                <a:solidFill>
                  <a:srgbClr val="CC3300"/>
                </a:solidFill>
              </a:rPr>
              <a:t>فعل+</a:t>
            </a:r>
            <a:r>
              <a:rPr lang="en-US" sz="2000">
                <a:solidFill>
                  <a:srgbClr val="CC3300"/>
                </a:solidFill>
              </a:rPr>
              <a:t>+ ing</a:t>
            </a:r>
          </a:p>
        </p:txBody>
      </p:sp>
      <p:sp>
        <p:nvSpPr>
          <p:cNvPr id="160774" name="Text Box 6"/>
          <p:cNvSpPr txBox="1">
            <a:spLocks noChangeArrowheads="1"/>
          </p:cNvSpPr>
          <p:nvPr/>
        </p:nvSpPr>
        <p:spPr bwMode="auto">
          <a:xfrm>
            <a:off x="6553200" y="3429000"/>
            <a:ext cx="184150" cy="366713"/>
          </a:xfrm>
          <a:prstGeom prst="rect">
            <a:avLst/>
          </a:prstGeom>
          <a:noFill/>
          <a:ln w="9525">
            <a:noFill/>
            <a:miter lim="800000"/>
            <a:headEnd/>
            <a:tailEnd/>
          </a:ln>
          <a:effectLst/>
        </p:spPr>
        <p:txBody>
          <a:bodyPr>
            <a:spAutoFit/>
          </a:bodyPr>
          <a:lstStyle/>
          <a:p>
            <a:pPr algn="l">
              <a:spcBef>
                <a:spcPct val="50000"/>
              </a:spcBef>
            </a:pPr>
            <a:r>
              <a:rPr lang="en-US"/>
              <a:t>I</a:t>
            </a:r>
          </a:p>
        </p:txBody>
      </p:sp>
      <p:sp>
        <p:nvSpPr>
          <p:cNvPr id="160775" name="Text Box 7"/>
          <p:cNvSpPr txBox="1">
            <a:spLocks noChangeArrowheads="1"/>
          </p:cNvSpPr>
          <p:nvPr/>
        </p:nvSpPr>
        <p:spPr bwMode="auto">
          <a:xfrm>
            <a:off x="6553200" y="3429000"/>
            <a:ext cx="184150" cy="366713"/>
          </a:xfrm>
          <a:prstGeom prst="rect">
            <a:avLst/>
          </a:prstGeom>
          <a:noFill/>
          <a:ln w="9525">
            <a:noFill/>
            <a:miter lim="800000"/>
            <a:headEnd/>
            <a:tailEnd/>
          </a:ln>
          <a:effectLst/>
        </p:spPr>
        <p:txBody>
          <a:bodyPr>
            <a:spAutoFit/>
          </a:bodyPr>
          <a:lstStyle/>
          <a:p>
            <a:pPr algn="l">
              <a:spcBef>
                <a:spcPct val="50000"/>
              </a:spcBef>
            </a:pPr>
            <a:r>
              <a:rPr lang="en-US"/>
              <a:t>I</a:t>
            </a:r>
          </a:p>
        </p:txBody>
      </p:sp>
      <p:sp>
        <p:nvSpPr>
          <p:cNvPr id="160776" name="Text Box 8"/>
          <p:cNvSpPr txBox="1">
            <a:spLocks noChangeArrowheads="1"/>
          </p:cNvSpPr>
          <p:nvPr/>
        </p:nvSpPr>
        <p:spPr bwMode="auto">
          <a:xfrm>
            <a:off x="6172200" y="3429000"/>
            <a:ext cx="184150" cy="366713"/>
          </a:xfrm>
          <a:prstGeom prst="rect">
            <a:avLst/>
          </a:prstGeom>
          <a:noFill/>
          <a:ln w="9525">
            <a:noFill/>
            <a:miter lim="800000"/>
            <a:headEnd/>
            <a:tailEnd/>
          </a:ln>
          <a:effectLst/>
        </p:spPr>
        <p:txBody>
          <a:bodyPr>
            <a:spAutoFit/>
          </a:bodyPr>
          <a:lstStyle/>
          <a:p>
            <a:pPr algn="l">
              <a:spcBef>
                <a:spcPct val="50000"/>
              </a:spcBef>
            </a:pPr>
            <a:endParaRPr lang="ar-SA"/>
          </a:p>
        </p:txBody>
      </p:sp>
      <p:grpSp>
        <p:nvGrpSpPr>
          <p:cNvPr id="160777" name="Group 9"/>
          <p:cNvGrpSpPr>
            <a:grpSpLocks/>
          </p:cNvGrpSpPr>
          <p:nvPr/>
        </p:nvGrpSpPr>
        <p:grpSpPr bwMode="auto">
          <a:xfrm>
            <a:off x="3657600" y="6248400"/>
            <a:ext cx="2514600" cy="381000"/>
            <a:chOff x="2304" y="3936"/>
            <a:chExt cx="1584" cy="240"/>
          </a:xfrm>
        </p:grpSpPr>
        <p:sp>
          <p:nvSpPr>
            <p:cNvPr id="160778" name="AutoShape 10">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60779" name="AutoShape 11">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60780" name="AutoShape 12">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60789" name="AutoShape 21"/>
          <p:cNvSpPr>
            <a:spLocks noChangeArrowheads="1"/>
          </p:cNvSpPr>
          <p:nvPr/>
        </p:nvSpPr>
        <p:spPr bwMode="auto">
          <a:xfrm>
            <a:off x="1219200" y="2057400"/>
            <a:ext cx="72390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ar-SA" b="1">
                <a:solidFill>
                  <a:schemeClr val="bg1"/>
                </a:solidFill>
                <a:cs typeface="Arial" pitchFamily="34" charset="0"/>
              </a:rPr>
              <a:t>10</a:t>
            </a:r>
            <a:r>
              <a:rPr lang="en-US" b="1">
                <a:solidFill>
                  <a:srgbClr val="000066"/>
                </a:solidFill>
              </a:rPr>
              <a:t>. Present Perfect Continuous Tense    </a:t>
            </a:r>
            <a:r>
              <a:rPr lang="ar-SA" b="1">
                <a:solidFill>
                  <a:srgbClr val="000066"/>
                </a:solidFill>
              </a:rPr>
              <a:t>المستمر</a:t>
            </a:r>
            <a:r>
              <a:rPr lang="en-US" b="1">
                <a:solidFill>
                  <a:srgbClr val="000066"/>
                </a:solidFill>
              </a:rPr>
              <a:t> </a:t>
            </a:r>
            <a:r>
              <a:rPr lang="ar-SA" b="1">
                <a:solidFill>
                  <a:srgbClr val="000066"/>
                </a:solidFill>
              </a:rPr>
              <a:t>  المضارع التام</a:t>
            </a:r>
            <a:endParaRPr lang="en-US" b="1">
              <a:solidFill>
                <a:srgbClr val="000066"/>
              </a:solidFill>
            </a:endParaRPr>
          </a:p>
        </p:txBody>
      </p:sp>
      <p:sp>
        <p:nvSpPr>
          <p:cNvPr id="160790" name="AutoShape 22">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p:txBody>
          <a:bodyPr/>
          <a:lstStyle/>
          <a:p>
            <a:pPr algn="ctr"/>
            <a:r>
              <a:rPr lang="en-US" sz="3600">
                <a:solidFill>
                  <a:srgbClr val="FFFF00"/>
                </a:solidFill>
              </a:rPr>
              <a:t>TENSES </a:t>
            </a:r>
            <a:r>
              <a:rPr lang="ar-SA" sz="3600">
                <a:solidFill>
                  <a:srgbClr val="FFFF00"/>
                </a:solidFill>
              </a:rPr>
              <a:t>الأزمنة   </a:t>
            </a:r>
            <a:endParaRPr lang="en-US" sz="3600"/>
          </a:p>
        </p:txBody>
      </p:sp>
      <p:sp>
        <p:nvSpPr>
          <p:cNvPr id="161795" name="Rectangle 3"/>
          <p:cNvSpPr>
            <a:spLocks noGrp="1" noChangeArrowheads="1"/>
          </p:cNvSpPr>
          <p:nvPr>
            <p:ph type="body" sz="half" idx="1"/>
          </p:nvPr>
        </p:nvSpPr>
        <p:spPr>
          <a:xfrm>
            <a:off x="1143000" y="2895600"/>
            <a:ext cx="7696200" cy="3276600"/>
          </a:xfrm>
        </p:spPr>
        <p:txBody>
          <a:bodyPr/>
          <a:lstStyle/>
          <a:p>
            <a:pPr marL="533400" indent="-533400" algn="ctr">
              <a:buFontTx/>
              <a:buNone/>
            </a:pPr>
            <a:r>
              <a:rPr lang="ar-SA" u="sng"/>
              <a:t>أمثلــــــــــــــــــــــة</a:t>
            </a:r>
            <a:endParaRPr lang="ar-SA" sz="2000" u="sng"/>
          </a:p>
          <a:p>
            <a:pPr marL="533400" indent="-533400">
              <a:buFontTx/>
              <a:buAutoNum type="arabicPeriod"/>
            </a:pPr>
            <a:endParaRPr lang="ar-SA" sz="2400"/>
          </a:p>
          <a:p>
            <a:pPr marL="533400" indent="-533400">
              <a:buFontTx/>
              <a:buAutoNum type="arabicPeriod"/>
            </a:pPr>
            <a:r>
              <a:rPr lang="en-US" sz="2400"/>
              <a:t>I </a:t>
            </a:r>
            <a:r>
              <a:rPr lang="en-US" sz="2400">
                <a:solidFill>
                  <a:srgbClr val="CC3300"/>
                </a:solidFill>
              </a:rPr>
              <a:t>have been studying</a:t>
            </a:r>
            <a:r>
              <a:rPr lang="en-US" sz="2400"/>
              <a:t> English </a:t>
            </a:r>
            <a:r>
              <a:rPr lang="en-US" sz="2400">
                <a:solidFill>
                  <a:srgbClr val="FFFF00"/>
                </a:solidFill>
              </a:rPr>
              <a:t>for</a:t>
            </a:r>
            <a:r>
              <a:rPr lang="en-US" sz="2400"/>
              <a:t> six years. </a:t>
            </a:r>
          </a:p>
          <a:p>
            <a:pPr marL="533400" indent="-533400">
              <a:buFontTx/>
              <a:buAutoNum type="arabicPeriod"/>
            </a:pPr>
            <a:r>
              <a:rPr lang="en-US" sz="2400">
                <a:solidFill>
                  <a:srgbClr val="FFFFCC"/>
                </a:solidFill>
              </a:rPr>
              <a:t>She </a:t>
            </a:r>
            <a:r>
              <a:rPr lang="en-US" sz="2400">
                <a:solidFill>
                  <a:srgbClr val="CC3300"/>
                </a:solidFill>
              </a:rPr>
              <a:t>has been sleeping</a:t>
            </a:r>
            <a:r>
              <a:rPr lang="en-US" sz="2400">
                <a:solidFill>
                  <a:srgbClr val="FFFFCC"/>
                </a:solidFill>
              </a:rPr>
              <a:t> </a:t>
            </a:r>
            <a:r>
              <a:rPr lang="en-US" sz="2400">
                <a:solidFill>
                  <a:srgbClr val="FFFF00"/>
                </a:solidFill>
              </a:rPr>
              <a:t>since</a:t>
            </a:r>
            <a:r>
              <a:rPr lang="en-US" sz="2400">
                <a:solidFill>
                  <a:srgbClr val="FFFFCC"/>
                </a:solidFill>
              </a:rPr>
              <a:t> 2 o’clock. </a:t>
            </a:r>
            <a:endParaRPr lang="en-US" sz="2400">
              <a:solidFill>
                <a:srgbClr val="CC3300"/>
              </a:solidFill>
            </a:endParaRPr>
          </a:p>
        </p:txBody>
      </p:sp>
      <p:sp>
        <p:nvSpPr>
          <p:cNvPr id="161796" name="Text Box 4"/>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ar-SA">
              <a:solidFill>
                <a:srgbClr val="000066"/>
              </a:solidFill>
            </a:endParaRPr>
          </a:p>
        </p:txBody>
      </p:sp>
      <p:grpSp>
        <p:nvGrpSpPr>
          <p:cNvPr id="161797" name="Group 5"/>
          <p:cNvGrpSpPr>
            <a:grpSpLocks/>
          </p:cNvGrpSpPr>
          <p:nvPr/>
        </p:nvGrpSpPr>
        <p:grpSpPr bwMode="auto">
          <a:xfrm>
            <a:off x="3657600" y="6248400"/>
            <a:ext cx="2514600" cy="381000"/>
            <a:chOff x="2304" y="3936"/>
            <a:chExt cx="1584" cy="240"/>
          </a:xfrm>
        </p:grpSpPr>
        <p:sp>
          <p:nvSpPr>
            <p:cNvPr id="161798" name="AutoShape 6">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61799" name="AutoShape 7">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61800" name="AutoShape 8">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61802" name="AutoShape 10"/>
          <p:cNvSpPr>
            <a:spLocks noChangeArrowheads="1"/>
          </p:cNvSpPr>
          <p:nvPr/>
        </p:nvSpPr>
        <p:spPr bwMode="auto">
          <a:xfrm>
            <a:off x="1219200" y="2057400"/>
            <a:ext cx="72390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ar-SA" b="1">
                <a:solidFill>
                  <a:schemeClr val="bg1"/>
                </a:solidFill>
                <a:cs typeface="Arial" pitchFamily="34" charset="0"/>
              </a:rPr>
              <a:t>10</a:t>
            </a:r>
            <a:r>
              <a:rPr lang="en-US" b="1">
                <a:solidFill>
                  <a:srgbClr val="000066"/>
                </a:solidFill>
              </a:rPr>
              <a:t>. Present Perfect Continuous Tense    </a:t>
            </a:r>
            <a:r>
              <a:rPr lang="ar-SA" b="1">
                <a:solidFill>
                  <a:srgbClr val="000066"/>
                </a:solidFill>
              </a:rPr>
              <a:t>المستمر</a:t>
            </a:r>
            <a:r>
              <a:rPr lang="en-US" b="1">
                <a:solidFill>
                  <a:srgbClr val="000066"/>
                </a:solidFill>
              </a:rPr>
              <a:t> </a:t>
            </a:r>
            <a:r>
              <a:rPr lang="ar-SA" b="1">
                <a:solidFill>
                  <a:srgbClr val="000066"/>
                </a:solidFill>
              </a:rPr>
              <a:t>  المضارع التام</a:t>
            </a:r>
            <a:endParaRPr lang="en-US" b="1">
              <a:solidFill>
                <a:srgbClr val="000066"/>
              </a:solidFill>
            </a:endParaRPr>
          </a:p>
        </p:txBody>
      </p:sp>
      <p:sp>
        <p:nvSpPr>
          <p:cNvPr id="161803" name="AutoShape 11">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p:txBody>
          <a:bodyPr/>
          <a:lstStyle/>
          <a:p>
            <a:pPr algn="ctr"/>
            <a:r>
              <a:rPr lang="en-US" sz="3600">
                <a:solidFill>
                  <a:srgbClr val="FFFF00"/>
                </a:solidFill>
              </a:rPr>
              <a:t>TENSES </a:t>
            </a:r>
            <a:r>
              <a:rPr lang="ar-SA" sz="3600">
                <a:solidFill>
                  <a:srgbClr val="FFFF00"/>
                </a:solidFill>
              </a:rPr>
              <a:t>الأزمنة   </a:t>
            </a:r>
            <a:endParaRPr lang="en-US" sz="3600"/>
          </a:p>
        </p:txBody>
      </p:sp>
      <p:sp>
        <p:nvSpPr>
          <p:cNvPr id="162819" name="Rectangle 3"/>
          <p:cNvSpPr>
            <a:spLocks noGrp="1" noChangeArrowheads="1"/>
          </p:cNvSpPr>
          <p:nvPr>
            <p:ph type="body" sz="half" idx="1"/>
          </p:nvPr>
        </p:nvSpPr>
        <p:spPr>
          <a:xfrm>
            <a:off x="1143000" y="2895600"/>
            <a:ext cx="7696200" cy="3276600"/>
          </a:xfrm>
        </p:spPr>
        <p:txBody>
          <a:bodyPr/>
          <a:lstStyle/>
          <a:p>
            <a:pPr marL="533400" indent="-533400" algn="r">
              <a:lnSpc>
                <a:spcPct val="90000"/>
              </a:lnSpc>
              <a:buFontTx/>
              <a:buNone/>
            </a:pPr>
            <a:r>
              <a:rPr lang="ar-SA" sz="2000"/>
              <a:t>لكي نفرق بين المضارع التام المستمر و المضارع التام                        :  لاحظ الأمثلة التالية:</a:t>
            </a:r>
            <a:endParaRPr lang="ar-SA" sz="1400"/>
          </a:p>
          <a:p>
            <a:pPr marL="533400" indent="-533400">
              <a:lnSpc>
                <a:spcPct val="90000"/>
              </a:lnSpc>
              <a:buFontTx/>
              <a:buAutoNum type="arabicPeriod"/>
            </a:pPr>
            <a:endParaRPr lang="ar-SA" sz="1600"/>
          </a:p>
          <a:p>
            <a:pPr marL="533400" indent="-533400">
              <a:lnSpc>
                <a:spcPct val="90000"/>
              </a:lnSpc>
              <a:buFontTx/>
              <a:buChar char="•"/>
            </a:pPr>
            <a:r>
              <a:rPr lang="en-US" sz="2000"/>
              <a:t>Maha started making cakes three hours ago. There are now one hundred cakes on the table. </a:t>
            </a:r>
          </a:p>
          <a:p>
            <a:pPr marL="533400" indent="-533400" algn="r">
              <a:lnSpc>
                <a:spcPct val="90000"/>
              </a:lnSpc>
              <a:buFontTx/>
              <a:buNone/>
            </a:pPr>
            <a:r>
              <a:rPr lang="ar-SA" sz="2000"/>
              <a:t>من هذه الجملتين نكوّن:</a:t>
            </a:r>
            <a:endParaRPr lang="en-US" sz="2000"/>
          </a:p>
          <a:p>
            <a:pPr marL="533400" indent="-533400">
              <a:lnSpc>
                <a:spcPct val="90000"/>
              </a:lnSpc>
              <a:spcBef>
                <a:spcPct val="0"/>
              </a:spcBef>
              <a:buClrTx/>
              <a:buSzTx/>
              <a:buFontTx/>
              <a:buNone/>
            </a:pPr>
            <a:r>
              <a:rPr lang="en-US" sz="1200" b="1">
                <a:effectLst/>
              </a:rPr>
              <a:t> Present Perfect Continuous Tense    </a:t>
            </a:r>
            <a:r>
              <a:rPr lang="ar-SA" sz="1200" b="1">
                <a:effectLst/>
              </a:rPr>
              <a:t>المستمر</a:t>
            </a:r>
            <a:r>
              <a:rPr lang="en-US" sz="1200" b="1">
                <a:effectLst/>
              </a:rPr>
              <a:t> </a:t>
            </a:r>
            <a:r>
              <a:rPr lang="ar-SA" sz="1200" b="1">
                <a:effectLst/>
              </a:rPr>
              <a:t>  المضارع</a:t>
            </a:r>
            <a:r>
              <a:rPr lang="ar-SA" sz="2400" b="1">
                <a:effectLst/>
              </a:rPr>
              <a:t> </a:t>
            </a:r>
            <a:r>
              <a:rPr lang="ar-SA" sz="1200" b="1">
                <a:effectLst/>
              </a:rPr>
              <a:t>التام</a:t>
            </a:r>
            <a:endParaRPr lang="en-US" sz="1200" b="1">
              <a:effectLst/>
            </a:endParaRPr>
          </a:p>
          <a:p>
            <a:pPr marL="533400" indent="-533400">
              <a:lnSpc>
                <a:spcPct val="90000"/>
              </a:lnSpc>
              <a:buFontTx/>
              <a:buChar char="•"/>
            </a:pPr>
            <a:r>
              <a:rPr lang="en-US" sz="1800">
                <a:solidFill>
                  <a:srgbClr val="FFFFCC"/>
                </a:solidFill>
              </a:rPr>
              <a:t>She </a:t>
            </a:r>
            <a:r>
              <a:rPr lang="en-US" sz="1800">
                <a:solidFill>
                  <a:srgbClr val="CC3300"/>
                </a:solidFill>
              </a:rPr>
              <a:t>has been making</a:t>
            </a:r>
            <a:r>
              <a:rPr lang="en-US" sz="1800">
                <a:solidFill>
                  <a:srgbClr val="FFFFCC"/>
                </a:solidFill>
              </a:rPr>
              <a:t> </a:t>
            </a:r>
            <a:r>
              <a:rPr lang="en-US" sz="1800"/>
              <a:t>cakes </a:t>
            </a:r>
            <a:r>
              <a:rPr lang="en-US" sz="1800">
                <a:solidFill>
                  <a:srgbClr val="FFFF00"/>
                </a:solidFill>
              </a:rPr>
              <a:t>for</a:t>
            </a:r>
            <a:r>
              <a:rPr lang="en-US" sz="1800">
                <a:solidFill>
                  <a:srgbClr val="FFFFCC"/>
                </a:solidFill>
              </a:rPr>
              <a:t> three hours. </a:t>
            </a:r>
            <a:endParaRPr lang="ar-SA" sz="1800">
              <a:solidFill>
                <a:srgbClr val="FFFFCC"/>
              </a:solidFill>
            </a:endParaRPr>
          </a:p>
          <a:p>
            <a:pPr marL="533400" indent="-533400">
              <a:lnSpc>
                <a:spcPct val="90000"/>
              </a:lnSpc>
              <a:spcBef>
                <a:spcPct val="0"/>
              </a:spcBef>
              <a:buClrTx/>
              <a:buSzTx/>
              <a:buFontTx/>
              <a:buNone/>
            </a:pPr>
            <a:r>
              <a:rPr lang="en-US" sz="1200" b="1">
                <a:effectLst/>
              </a:rPr>
              <a:t>Present Perfect Tense    </a:t>
            </a:r>
            <a:r>
              <a:rPr lang="ar-SA" sz="1200" b="1">
                <a:effectLst/>
              </a:rPr>
              <a:t>  المضارع</a:t>
            </a:r>
            <a:r>
              <a:rPr lang="ar-SA" sz="2400" b="1">
                <a:effectLst/>
              </a:rPr>
              <a:t> </a:t>
            </a:r>
            <a:r>
              <a:rPr lang="ar-SA" sz="1200" b="1">
                <a:effectLst/>
              </a:rPr>
              <a:t>التام</a:t>
            </a:r>
            <a:endParaRPr lang="en-US" sz="1200" b="1">
              <a:effectLst/>
            </a:endParaRPr>
          </a:p>
          <a:p>
            <a:pPr marL="533400" indent="-533400">
              <a:lnSpc>
                <a:spcPct val="90000"/>
              </a:lnSpc>
              <a:buFontTx/>
              <a:buChar char="•"/>
            </a:pPr>
            <a:r>
              <a:rPr lang="en-US" sz="1800">
                <a:solidFill>
                  <a:srgbClr val="FFFFCC"/>
                </a:solidFill>
              </a:rPr>
              <a:t>She </a:t>
            </a:r>
            <a:r>
              <a:rPr lang="en-US" sz="1800">
                <a:solidFill>
                  <a:srgbClr val="CC3300"/>
                </a:solidFill>
              </a:rPr>
              <a:t>has made</a:t>
            </a:r>
            <a:r>
              <a:rPr lang="en-US" sz="1800">
                <a:solidFill>
                  <a:srgbClr val="FFFFCC"/>
                </a:solidFill>
              </a:rPr>
              <a:t> 100 </a:t>
            </a:r>
            <a:r>
              <a:rPr lang="en-US" sz="1800"/>
              <a:t>cakes</a:t>
            </a:r>
            <a:r>
              <a:rPr lang="en-US" sz="1800">
                <a:solidFill>
                  <a:srgbClr val="FFFFCC"/>
                </a:solidFill>
              </a:rPr>
              <a:t>. </a:t>
            </a:r>
            <a:endParaRPr lang="ar-SA" sz="1800">
              <a:solidFill>
                <a:srgbClr val="FFFFCC"/>
              </a:solidFill>
            </a:endParaRPr>
          </a:p>
          <a:p>
            <a:pPr marL="533400" indent="-533400">
              <a:lnSpc>
                <a:spcPct val="90000"/>
              </a:lnSpc>
              <a:buFontTx/>
              <a:buAutoNum type="arabicPeriod"/>
            </a:pPr>
            <a:endParaRPr lang="en-US" sz="1800">
              <a:solidFill>
                <a:srgbClr val="FFFFCC"/>
              </a:solidFill>
            </a:endParaRPr>
          </a:p>
        </p:txBody>
      </p:sp>
      <p:sp>
        <p:nvSpPr>
          <p:cNvPr id="162820" name="Text Box 4"/>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ar-SA">
              <a:solidFill>
                <a:srgbClr val="000066"/>
              </a:solidFill>
            </a:endParaRPr>
          </a:p>
        </p:txBody>
      </p:sp>
      <p:sp>
        <p:nvSpPr>
          <p:cNvPr id="162822" name="AutoShape 6">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62824" name="AutoShape 8">
            <a:hlinkClick r:id="" action="ppaction://hlinkshowjump?jump=previousslide" highlightClick="1"/>
          </p:cNvPr>
          <p:cNvSpPr>
            <a:spLocks noChangeArrowheads="1"/>
          </p:cNvSpPr>
          <p:nvPr/>
        </p:nvSpPr>
        <p:spPr bwMode="auto">
          <a:xfrm>
            <a:off x="3657600" y="6248400"/>
            <a:ext cx="457200" cy="38100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sp>
        <p:nvSpPr>
          <p:cNvPr id="162825" name="AutoShape 9"/>
          <p:cNvSpPr>
            <a:spLocks noChangeArrowheads="1"/>
          </p:cNvSpPr>
          <p:nvPr/>
        </p:nvSpPr>
        <p:spPr bwMode="auto">
          <a:xfrm>
            <a:off x="1219200" y="2057400"/>
            <a:ext cx="72390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ar-SA" b="1">
                <a:solidFill>
                  <a:schemeClr val="bg1"/>
                </a:solidFill>
                <a:cs typeface="Arial" pitchFamily="34" charset="0"/>
              </a:rPr>
              <a:t>10</a:t>
            </a:r>
            <a:r>
              <a:rPr lang="en-US" b="1">
                <a:solidFill>
                  <a:srgbClr val="000066"/>
                </a:solidFill>
              </a:rPr>
              <a:t>. Present Perfect Continuous Tense    </a:t>
            </a:r>
            <a:r>
              <a:rPr lang="ar-SA" b="1">
                <a:solidFill>
                  <a:srgbClr val="000066"/>
                </a:solidFill>
              </a:rPr>
              <a:t>المستمر</a:t>
            </a:r>
            <a:r>
              <a:rPr lang="en-US" b="1">
                <a:solidFill>
                  <a:srgbClr val="000066"/>
                </a:solidFill>
              </a:rPr>
              <a:t> </a:t>
            </a:r>
            <a:r>
              <a:rPr lang="ar-SA" b="1">
                <a:solidFill>
                  <a:srgbClr val="000066"/>
                </a:solidFill>
              </a:rPr>
              <a:t>  المضارع التام</a:t>
            </a:r>
            <a:endParaRPr lang="en-US" b="1">
              <a:solidFill>
                <a:srgbClr val="000066"/>
              </a:solidFill>
            </a:endParaRPr>
          </a:p>
        </p:txBody>
      </p:sp>
      <p:sp>
        <p:nvSpPr>
          <p:cNvPr id="162826" name="Text Box 10"/>
          <p:cNvSpPr txBox="1">
            <a:spLocks noChangeArrowheads="1"/>
          </p:cNvSpPr>
          <p:nvPr/>
        </p:nvSpPr>
        <p:spPr bwMode="auto">
          <a:xfrm>
            <a:off x="1295400" y="2895600"/>
            <a:ext cx="2057400" cy="396875"/>
          </a:xfrm>
          <a:prstGeom prst="rect">
            <a:avLst/>
          </a:prstGeom>
          <a:noFill/>
          <a:ln w="9525" algn="ctr">
            <a:noFill/>
            <a:miter lim="800000"/>
            <a:headEnd/>
            <a:tailEnd/>
          </a:ln>
          <a:effectLst/>
        </p:spPr>
        <p:txBody>
          <a:bodyPr>
            <a:spAutoFit/>
          </a:bodyPr>
          <a:lstStyle/>
          <a:p>
            <a:pPr>
              <a:spcBef>
                <a:spcPct val="50000"/>
              </a:spcBef>
            </a:pPr>
            <a:r>
              <a:rPr lang="en-US" sz="2000"/>
              <a:t>Present Perfect</a:t>
            </a:r>
          </a:p>
        </p:txBody>
      </p:sp>
      <p:sp>
        <p:nvSpPr>
          <p:cNvPr id="162827" name="AutoShape 11">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p:txBody>
          <a:bodyPr/>
          <a:lstStyle/>
          <a:p>
            <a:pPr algn="ctr"/>
            <a:r>
              <a:rPr lang="en-US" sz="3600">
                <a:solidFill>
                  <a:srgbClr val="FFFF00"/>
                </a:solidFill>
              </a:rPr>
              <a:t>Imperatives </a:t>
            </a:r>
            <a:r>
              <a:rPr lang="ar-SA" sz="3600">
                <a:solidFill>
                  <a:srgbClr val="FFFF00"/>
                </a:solidFill>
              </a:rPr>
              <a:t>صيغة الأمر</a:t>
            </a:r>
            <a:r>
              <a:rPr lang="ar-SA">
                <a:solidFill>
                  <a:srgbClr val="FFFF00"/>
                </a:solidFill>
              </a:rPr>
              <a:t>   </a:t>
            </a:r>
            <a:endParaRPr lang="en-US"/>
          </a:p>
        </p:txBody>
      </p:sp>
      <p:sp>
        <p:nvSpPr>
          <p:cNvPr id="163843" name="Rectangle 3"/>
          <p:cNvSpPr>
            <a:spLocks noGrp="1" noChangeArrowheads="1"/>
          </p:cNvSpPr>
          <p:nvPr>
            <p:ph type="body" sz="half" idx="1"/>
          </p:nvPr>
        </p:nvSpPr>
        <p:spPr>
          <a:xfrm>
            <a:off x="1066800" y="2133600"/>
            <a:ext cx="7696200" cy="3276600"/>
          </a:xfrm>
        </p:spPr>
        <p:txBody>
          <a:bodyPr/>
          <a:lstStyle/>
          <a:p>
            <a:pPr marL="533400" indent="-533400">
              <a:lnSpc>
                <a:spcPct val="90000"/>
              </a:lnSpc>
              <a:buFontTx/>
              <a:buChar char="•"/>
            </a:pPr>
            <a:r>
              <a:rPr lang="en-US" sz="2000">
                <a:solidFill>
                  <a:srgbClr val="CC3300"/>
                </a:solidFill>
              </a:rPr>
              <a:t>Imperatives</a:t>
            </a:r>
            <a:r>
              <a:rPr lang="en-US" sz="2000"/>
              <a:t> are verbs used at the beginning of sentences either in  the affirmative or negative to indicate instructions, invitations, signs and notices or telling someone what to do.</a:t>
            </a:r>
            <a:endParaRPr lang="ar-SA" sz="2000"/>
          </a:p>
          <a:p>
            <a:pPr marL="533400" indent="-533400" algn="r">
              <a:lnSpc>
                <a:spcPct val="90000"/>
              </a:lnSpc>
              <a:buFontTx/>
              <a:buNone/>
            </a:pPr>
            <a:r>
              <a:rPr lang="ar-SA" sz="2000"/>
              <a:t>صيغة الأمر هي أفعال تستخدم في بداية الجمل أما تكون في الإثبات لتعبر عن التعليمات، الدعوى، الإشارات و الملاحظات أو إخبار شخص ماذا يفعل.</a:t>
            </a:r>
          </a:p>
          <a:p>
            <a:pPr marL="533400" indent="-533400">
              <a:lnSpc>
                <a:spcPct val="90000"/>
              </a:lnSpc>
              <a:buFontTx/>
              <a:buChar char="•"/>
            </a:pPr>
            <a:endParaRPr lang="en-US" sz="2000"/>
          </a:p>
          <a:p>
            <a:pPr marL="533400" indent="-533400">
              <a:lnSpc>
                <a:spcPct val="90000"/>
              </a:lnSpc>
              <a:buFontTx/>
              <a:buChar char="•"/>
            </a:pPr>
            <a:r>
              <a:rPr lang="en-US" sz="2000"/>
              <a:t>The Imperatives uses the simple form of the verb such as: walk, read, open,….etc.</a:t>
            </a:r>
            <a:endParaRPr lang="ar-SA" sz="2000"/>
          </a:p>
          <a:p>
            <a:pPr marL="533400" indent="-533400" algn="r">
              <a:lnSpc>
                <a:spcPct val="90000"/>
              </a:lnSpc>
              <a:buFontTx/>
              <a:buNone/>
            </a:pPr>
            <a:r>
              <a:rPr lang="en-US" sz="2000"/>
              <a:t> </a:t>
            </a:r>
            <a:r>
              <a:rPr lang="ar-SA" sz="2000"/>
              <a:t>تستخدم صيغة الأمر الصيغة البسيطة للفعل أي التصريف الأول. </a:t>
            </a:r>
            <a:endParaRPr lang="ar-SA" sz="1600"/>
          </a:p>
          <a:p>
            <a:pPr marL="533400" indent="-533400" algn="r">
              <a:lnSpc>
                <a:spcPct val="90000"/>
              </a:lnSpc>
              <a:buFontTx/>
              <a:buNone/>
            </a:pPr>
            <a:endParaRPr lang="ar-SA" sz="1600"/>
          </a:p>
          <a:p>
            <a:pPr marL="533400" indent="-533400">
              <a:lnSpc>
                <a:spcPct val="90000"/>
              </a:lnSpc>
              <a:buFontTx/>
              <a:buChar char="•"/>
            </a:pPr>
            <a:endParaRPr lang="en-US" sz="2000"/>
          </a:p>
        </p:txBody>
      </p:sp>
      <p:sp>
        <p:nvSpPr>
          <p:cNvPr id="163844" name="Text Box 4"/>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ar-SA">
              <a:solidFill>
                <a:srgbClr val="000066"/>
              </a:solidFill>
            </a:endParaRPr>
          </a:p>
        </p:txBody>
      </p:sp>
      <p:sp>
        <p:nvSpPr>
          <p:cNvPr id="163846" name="AutoShape 6">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63847" name="AutoShape 7">
            <a:hlinkClick r:id="" action="ppaction://hlinkshowjump?jump=nextslide" highlightClick="1"/>
          </p:cNvPr>
          <p:cNvSpPr>
            <a:spLocks noChangeArrowheads="1"/>
          </p:cNvSpPr>
          <p:nvPr/>
        </p:nvSpPr>
        <p:spPr bwMode="auto">
          <a:xfrm>
            <a:off x="5715000" y="6248400"/>
            <a:ext cx="457200" cy="38100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63851" name="AutoShape 11">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p:txBody>
          <a:bodyPr/>
          <a:lstStyle/>
          <a:p>
            <a:pPr algn="ctr"/>
            <a:r>
              <a:rPr lang="en-US" sz="3600">
                <a:solidFill>
                  <a:srgbClr val="FFFF00"/>
                </a:solidFill>
              </a:rPr>
              <a:t>Imperatives </a:t>
            </a:r>
            <a:r>
              <a:rPr lang="ar-SA" sz="3600">
                <a:solidFill>
                  <a:srgbClr val="FFFF00"/>
                </a:solidFill>
              </a:rPr>
              <a:t>صيغة الأمر</a:t>
            </a:r>
            <a:r>
              <a:rPr lang="ar-SA">
                <a:solidFill>
                  <a:srgbClr val="FFFF00"/>
                </a:solidFill>
              </a:rPr>
              <a:t>   </a:t>
            </a:r>
            <a:endParaRPr lang="en-US"/>
          </a:p>
        </p:txBody>
      </p:sp>
      <p:sp>
        <p:nvSpPr>
          <p:cNvPr id="164868" name="Text Box 4"/>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ar-SA">
              <a:solidFill>
                <a:srgbClr val="000066"/>
              </a:solidFill>
            </a:endParaRPr>
          </a:p>
        </p:txBody>
      </p:sp>
      <p:grpSp>
        <p:nvGrpSpPr>
          <p:cNvPr id="164869" name="Group 5"/>
          <p:cNvGrpSpPr>
            <a:grpSpLocks/>
          </p:cNvGrpSpPr>
          <p:nvPr/>
        </p:nvGrpSpPr>
        <p:grpSpPr bwMode="auto">
          <a:xfrm>
            <a:off x="3657600" y="6248400"/>
            <a:ext cx="2514600" cy="381000"/>
            <a:chOff x="2304" y="3936"/>
            <a:chExt cx="1584" cy="240"/>
          </a:xfrm>
        </p:grpSpPr>
        <p:sp>
          <p:nvSpPr>
            <p:cNvPr id="164870" name="AutoShape 6">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64871" name="AutoShape 7">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64872" name="AutoShape 8">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64873" name="Rectangle 9"/>
          <p:cNvSpPr>
            <a:spLocks noChangeArrowheads="1"/>
          </p:cNvSpPr>
          <p:nvPr/>
        </p:nvSpPr>
        <p:spPr bwMode="auto">
          <a:xfrm>
            <a:off x="1066800" y="1905000"/>
            <a:ext cx="7696200" cy="4114800"/>
          </a:xfrm>
          <a:prstGeom prst="rect">
            <a:avLst/>
          </a:prstGeom>
          <a:noFill/>
          <a:ln w="9525">
            <a:noFill/>
            <a:miter lim="800000"/>
            <a:headEnd/>
            <a:tailEnd/>
          </a:ln>
          <a:effectLst/>
        </p:spPr>
        <p:txBody>
          <a:bodyPr/>
          <a:lstStyle/>
          <a:p>
            <a:pPr marL="533400" indent="-533400">
              <a:spcBef>
                <a:spcPct val="20000"/>
              </a:spcBef>
              <a:buClr>
                <a:schemeClr val="hlink"/>
              </a:buClr>
              <a:buSzPct val="70000"/>
            </a:pPr>
            <a:r>
              <a:rPr lang="ar-SA" sz="2400" u="sng">
                <a:effectLst>
                  <a:outerShdw blurRad="38100" dist="38100" dir="2700000" algn="tl">
                    <a:srgbClr val="000000"/>
                  </a:outerShdw>
                </a:effectLst>
              </a:rPr>
              <a:t>أمثلــــــــــــــــــــــة</a:t>
            </a:r>
            <a:endParaRPr lang="ar-SA" sz="1600" u="sng">
              <a:effectLst>
                <a:outerShdw blurRad="38100" dist="38100" dir="2700000" algn="tl">
                  <a:srgbClr val="000000"/>
                </a:outerShdw>
              </a:effectLst>
            </a:endParaRPr>
          </a:p>
          <a:p>
            <a:pPr marL="533400" indent="-533400" algn="l">
              <a:spcBef>
                <a:spcPct val="20000"/>
              </a:spcBef>
              <a:buClr>
                <a:schemeClr val="hlink"/>
              </a:buClr>
              <a:buSzPct val="70000"/>
            </a:pPr>
            <a:r>
              <a:rPr lang="en-US">
                <a:solidFill>
                  <a:srgbClr val="FFFF00"/>
                </a:solidFill>
                <a:effectLst>
                  <a:outerShdw blurRad="38100" dist="38100" dir="2700000" algn="tl">
                    <a:srgbClr val="000000"/>
                  </a:outerShdw>
                </a:effectLst>
              </a:rPr>
              <a:t>Give Instructions</a:t>
            </a:r>
            <a:r>
              <a:rPr lang="ar-SA">
                <a:solidFill>
                  <a:srgbClr val="FFFF00"/>
                </a:solidFill>
                <a:effectLst>
                  <a:outerShdw blurRad="38100" dist="38100" dir="2700000" algn="tl">
                    <a:srgbClr val="000000"/>
                  </a:outerShdw>
                </a:effectLst>
              </a:rPr>
              <a:t>      </a:t>
            </a:r>
            <a:r>
              <a:rPr lang="en-US">
                <a:solidFill>
                  <a:srgbClr val="FFFF00"/>
                </a:solidFill>
                <a:effectLst>
                  <a:outerShdw blurRad="38100" dist="38100" dir="2700000" algn="tl">
                    <a:srgbClr val="000000"/>
                  </a:outerShdw>
                </a:effectLst>
              </a:rPr>
              <a:t> </a:t>
            </a:r>
            <a:r>
              <a:rPr lang="ar-SA">
                <a:solidFill>
                  <a:srgbClr val="FFFF00"/>
                </a:solidFill>
                <a:effectLst>
                  <a:outerShdw blurRad="38100" dist="38100" dir="2700000" algn="tl">
                    <a:srgbClr val="000000"/>
                  </a:outerShdw>
                </a:effectLst>
              </a:rPr>
              <a:t>            إعطاء تعليمات</a:t>
            </a:r>
          </a:p>
          <a:p>
            <a:pPr marL="533400" indent="-533400" algn="l">
              <a:spcBef>
                <a:spcPct val="20000"/>
              </a:spcBef>
              <a:buClr>
                <a:schemeClr val="hlink"/>
              </a:buClr>
              <a:buSzPct val="70000"/>
              <a:buFontTx/>
              <a:buChar char="•"/>
            </a:pPr>
            <a:r>
              <a:rPr lang="en-US">
                <a:solidFill>
                  <a:srgbClr val="CC3300"/>
                </a:solidFill>
                <a:effectLst>
                  <a:outerShdw blurRad="38100" dist="38100" dir="2700000" algn="tl">
                    <a:srgbClr val="000000"/>
                  </a:outerShdw>
                </a:effectLst>
              </a:rPr>
              <a:t>Mix </a:t>
            </a:r>
            <a:r>
              <a:rPr lang="en-US">
                <a:effectLst>
                  <a:outerShdw blurRad="38100" dist="38100" dir="2700000" algn="tl">
                    <a:srgbClr val="000000"/>
                  </a:outerShdw>
                </a:effectLst>
              </a:rPr>
              <a:t>the flour and the sugar. 		</a:t>
            </a:r>
            <a:r>
              <a:rPr lang="en-US" sz="1400">
                <a:effectLst>
                  <a:outerShdw blurRad="38100" dist="38100" dir="2700000" algn="tl">
                    <a:srgbClr val="000000"/>
                  </a:outerShdw>
                </a:effectLst>
              </a:rPr>
              <a:t>(Affirmative </a:t>
            </a:r>
            <a:r>
              <a:rPr lang="ar-SA" sz="1400">
                <a:effectLst>
                  <a:outerShdw blurRad="38100" dist="38100" dir="2700000" algn="tl">
                    <a:srgbClr val="000000"/>
                  </a:outerShdw>
                </a:effectLst>
              </a:rPr>
              <a:t>إثبات</a:t>
            </a:r>
            <a:r>
              <a:rPr lang="en-US" sz="1400">
                <a:effectLst>
                  <a:outerShdw blurRad="38100" dist="38100" dir="2700000" algn="tl">
                    <a:srgbClr val="000000"/>
                  </a:outerShdw>
                </a:effectLst>
              </a:rPr>
              <a:t>)</a:t>
            </a:r>
            <a:endParaRPr lang="en-US">
              <a:effectLst>
                <a:outerShdw blurRad="38100" dist="38100" dir="2700000" algn="tl">
                  <a:srgbClr val="000000"/>
                </a:outerShdw>
              </a:effectLst>
            </a:endParaRPr>
          </a:p>
          <a:p>
            <a:pPr marL="533400" indent="-533400" algn="l">
              <a:spcBef>
                <a:spcPct val="20000"/>
              </a:spcBef>
              <a:buClr>
                <a:schemeClr val="hlink"/>
              </a:buClr>
              <a:buSzPct val="70000"/>
              <a:buFontTx/>
              <a:buChar char="•"/>
            </a:pPr>
            <a:r>
              <a:rPr lang="en-US">
                <a:solidFill>
                  <a:srgbClr val="CC3300"/>
                </a:solidFill>
                <a:effectLst>
                  <a:outerShdw blurRad="38100" dist="38100" dir="2700000" algn="tl">
                    <a:srgbClr val="000000"/>
                  </a:outerShdw>
                </a:effectLst>
              </a:rPr>
              <a:t>Take </a:t>
            </a:r>
            <a:r>
              <a:rPr lang="en-US">
                <a:solidFill>
                  <a:srgbClr val="FFFFCC"/>
                </a:solidFill>
                <a:effectLst>
                  <a:outerShdw blurRad="38100" dist="38100" dir="2700000" algn="tl">
                    <a:srgbClr val="000000"/>
                  </a:outerShdw>
                </a:effectLst>
              </a:rPr>
              <a:t>two tablets every four hours. 	</a:t>
            </a:r>
            <a:r>
              <a:rPr lang="en-US" sz="1400">
                <a:effectLst>
                  <a:outerShdw blurRad="38100" dist="38100" dir="2700000" algn="tl">
                    <a:srgbClr val="000000"/>
                  </a:outerShdw>
                </a:effectLst>
              </a:rPr>
              <a:t>(Affirmative </a:t>
            </a:r>
            <a:r>
              <a:rPr lang="ar-SA" sz="1400">
                <a:effectLst>
                  <a:outerShdw blurRad="38100" dist="38100" dir="2700000" algn="tl">
                    <a:srgbClr val="000000"/>
                  </a:outerShdw>
                </a:effectLst>
              </a:rPr>
              <a:t>إثبات</a:t>
            </a:r>
            <a:r>
              <a:rPr lang="en-US" sz="1400">
                <a:effectLst>
                  <a:outerShdw blurRad="38100" dist="38100" dir="2700000" algn="tl">
                    <a:srgbClr val="000000"/>
                  </a:outerShdw>
                </a:effectLst>
              </a:rPr>
              <a:t>)</a:t>
            </a:r>
            <a:endParaRPr lang="ar-SA">
              <a:solidFill>
                <a:srgbClr val="FFFFCC"/>
              </a:solidFill>
              <a:effectLst>
                <a:outerShdw blurRad="38100" dist="38100" dir="2700000" algn="tl">
                  <a:srgbClr val="000000"/>
                </a:outerShdw>
              </a:effectLst>
            </a:endParaRPr>
          </a:p>
          <a:p>
            <a:pPr marL="533400" indent="-533400" algn="l">
              <a:spcBef>
                <a:spcPct val="20000"/>
              </a:spcBef>
              <a:buClr>
                <a:schemeClr val="hlink"/>
              </a:buClr>
              <a:buSzPct val="70000"/>
              <a:buFontTx/>
              <a:buAutoNum type="arabicPeriod"/>
            </a:pPr>
            <a:endParaRPr lang="ar-SA">
              <a:solidFill>
                <a:srgbClr val="FFFFCC"/>
              </a:solidFill>
              <a:effectLst>
                <a:outerShdw blurRad="38100" dist="38100" dir="2700000" algn="tl">
                  <a:srgbClr val="000000"/>
                </a:outerShdw>
              </a:effectLst>
            </a:endParaRPr>
          </a:p>
          <a:p>
            <a:pPr marL="533400" indent="-533400" algn="l">
              <a:spcBef>
                <a:spcPct val="20000"/>
              </a:spcBef>
              <a:buClr>
                <a:schemeClr val="hlink"/>
              </a:buClr>
              <a:buSzPct val="70000"/>
            </a:pPr>
            <a:r>
              <a:rPr lang="en-US">
                <a:solidFill>
                  <a:srgbClr val="FFFF00"/>
                </a:solidFill>
                <a:effectLst>
                  <a:outerShdw blurRad="38100" dist="38100" dir="2700000" algn="tl">
                    <a:srgbClr val="000000"/>
                  </a:outerShdw>
                </a:effectLst>
              </a:rPr>
              <a:t>Make Invitations </a:t>
            </a:r>
            <a:r>
              <a:rPr lang="ar-SA">
                <a:solidFill>
                  <a:srgbClr val="FFFF00"/>
                </a:solidFill>
                <a:effectLst>
                  <a:outerShdw blurRad="38100" dist="38100" dir="2700000" algn="tl">
                    <a:srgbClr val="000000"/>
                  </a:outerShdw>
                </a:effectLst>
              </a:rPr>
              <a:t>صيغة الدعوى       </a:t>
            </a:r>
          </a:p>
          <a:p>
            <a:pPr marL="533400" indent="-533400" algn="l">
              <a:spcBef>
                <a:spcPct val="20000"/>
              </a:spcBef>
              <a:buClr>
                <a:schemeClr val="hlink"/>
              </a:buClr>
              <a:buSzPct val="70000"/>
              <a:buFontTx/>
              <a:buChar char="•"/>
            </a:pPr>
            <a:r>
              <a:rPr lang="en-US">
                <a:solidFill>
                  <a:srgbClr val="CC3300"/>
                </a:solidFill>
                <a:effectLst>
                  <a:outerShdw blurRad="38100" dist="38100" dir="2700000" algn="tl">
                    <a:srgbClr val="000000"/>
                  </a:outerShdw>
                </a:effectLst>
              </a:rPr>
              <a:t>Come in; make </a:t>
            </a:r>
            <a:r>
              <a:rPr lang="en-US">
                <a:effectLst>
                  <a:outerShdw blurRad="38100" dist="38100" dir="2700000" algn="tl">
                    <a:srgbClr val="000000"/>
                  </a:outerShdw>
                </a:effectLst>
              </a:rPr>
              <a:t>yourselves at home. 	</a:t>
            </a:r>
            <a:r>
              <a:rPr lang="en-US" sz="1400">
                <a:effectLst>
                  <a:outerShdw blurRad="38100" dist="38100" dir="2700000" algn="tl">
                    <a:srgbClr val="000000"/>
                  </a:outerShdw>
                </a:effectLst>
              </a:rPr>
              <a:t>(Affirmative </a:t>
            </a:r>
            <a:r>
              <a:rPr lang="ar-SA" sz="1400">
                <a:effectLst>
                  <a:outerShdw blurRad="38100" dist="38100" dir="2700000" algn="tl">
                    <a:srgbClr val="000000"/>
                  </a:outerShdw>
                </a:effectLst>
              </a:rPr>
              <a:t>إثبات</a:t>
            </a:r>
            <a:r>
              <a:rPr lang="en-US" sz="1400">
                <a:effectLst>
                  <a:outerShdw blurRad="38100" dist="38100" dir="2700000" algn="tl">
                    <a:srgbClr val="000000"/>
                  </a:outerShdw>
                </a:effectLst>
              </a:rPr>
              <a:t>)</a:t>
            </a:r>
            <a:endParaRPr lang="en-US">
              <a:effectLst>
                <a:outerShdw blurRad="38100" dist="38100" dir="2700000" algn="tl">
                  <a:srgbClr val="000000"/>
                </a:outerShdw>
              </a:effectLst>
            </a:endParaRPr>
          </a:p>
          <a:p>
            <a:pPr marL="533400" indent="-533400" algn="l">
              <a:spcBef>
                <a:spcPct val="20000"/>
              </a:spcBef>
              <a:buClr>
                <a:schemeClr val="hlink"/>
              </a:buClr>
              <a:buSzPct val="70000"/>
              <a:buFontTx/>
              <a:buChar char="•"/>
            </a:pPr>
            <a:r>
              <a:rPr lang="en-US">
                <a:solidFill>
                  <a:srgbClr val="FFFFCC"/>
                </a:solidFill>
                <a:effectLst>
                  <a:outerShdw blurRad="38100" dist="38100" dir="2700000" algn="tl">
                    <a:srgbClr val="000000"/>
                  </a:outerShdw>
                </a:effectLst>
              </a:rPr>
              <a:t>Please </a:t>
            </a:r>
            <a:r>
              <a:rPr lang="en-US">
                <a:solidFill>
                  <a:srgbClr val="CC3300"/>
                </a:solidFill>
                <a:effectLst>
                  <a:outerShdw blurRad="38100" dist="38100" dir="2700000" algn="tl">
                    <a:srgbClr val="000000"/>
                  </a:outerShdw>
                </a:effectLst>
              </a:rPr>
              <a:t>start; do not wait</a:t>
            </a:r>
            <a:r>
              <a:rPr lang="en-US">
                <a:solidFill>
                  <a:srgbClr val="FFFFCC"/>
                </a:solidFill>
                <a:effectLst>
                  <a:outerShdw blurRad="38100" dist="38100" dir="2700000" algn="tl">
                    <a:srgbClr val="000000"/>
                  </a:outerShdw>
                </a:effectLst>
              </a:rPr>
              <a:t> for me. 	</a:t>
            </a:r>
            <a:r>
              <a:rPr lang="en-US" sz="1400">
                <a:effectLst>
                  <a:outerShdw blurRad="38100" dist="38100" dir="2700000" algn="tl">
                    <a:srgbClr val="000000"/>
                  </a:outerShdw>
                </a:effectLst>
              </a:rPr>
              <a:t>(Negative </a:t>
            </a:r>
            <a:r>
              <a:rPr lang="ar-SA" sz="1400">
                <a:effectLst>
                  <a:outerShdw blurRad="38100" dist="38100" dir="2700000" algn="tl">
                    <a:srgbClr val="000000"/>
                  </a:outerShdw>
                </a:effectLst>
              </a:rPr>
              <a:t>نفي</a:t>
            </a:r>
            <a:r>
              <a:rPr lang="en-US" sz="1400">
                <a:effectLst>
                  <a:outerShdw blurRad="38100" dist="38100" dir="2700000" algn="tl">
                    <a:srgbClr val="000000"/>
                  </a:outerShdw>
                </a:effectLst>
              </a:rPr>
              <a:t>)</a:t>
            </a:r>
            <a:endParaRPr lang="en-US">
              <a:solidFill>
                <a:srgbClr val="CC3300"/>
              </a:solidFill>
              <a:effectLst>
                <a:outerShdw blurRad="38100" dist="38100" dir="2700000" algn="tl">
                  <a:srgbClr val="000000"/>
                </a:outerShdw>
              </a:effectLst>
            </a:endParaRPr>
          </a:p>
          <a:p>
            <a:pPr marL="533400" indent="-533400" algn="l">
              <a:spcBef>
                <a:spcPct val="20000"/>
              </a:spcBef>
              <a:buClr>
                <a:schemeClr val="hlink"/>
              </a:buClr>
              <a:buSzPct val="70000"/>
            </a:pPr>
            <a:endParaRPr lang="en-US">
              <a:solidFill>
                <a:srgbClr val="FFFF00"/>
              </a:solidFill>
              <a:effectLst>
                <a:outerShdw blurRad="38100" dist="38100" dir="2700000" algn="tl">
                  <a:srgbClr val="000000"/>
                </a:outerShdw>
              </a:effectLst>
            </a:endParaRPr>
          </a:p>
          <a:p>
            <a:pPr marL="533400" indent="-533400" algn="l">
              <a:spcBef>
                <a:spcPct val="20000"/>
              </a:spcBef>
              <a:buClr>
                <a:schemeClr val="hlink"/>
              </a:buClr>
              <a:buSzPct val="70000"/>
            </a:pPr>
            <a:r>
              <a:rPr lang="en-US">
                <a:solidFill>
                  <a:srgbClr val="FFFF00"/>
                </a:solidFill>
                <a:effectLst>
                  <a:outerShdw blurRad="38100" dist="38100" dir="2700000" algn="tl">
                    <a:srgbClr val="000000"/>
                  </a:outerShdw>
                </a:effectLst>
              </a:rPr>
              <a:t>Tell someone what to do </a:t>
            </a:r>
            <a:r>
              <a:rPr lang="ar-SA">
                <a:solidFill>
                  <a:srgbClr val="FFFF00"/>
                </a:solidFill>
                <a:effectLst>
                  <a:outerShdw blurRad="38100" dist="38100" dir="2700000" algn="tl">
                    <a:srgbClr val="000000"/>
                  </a:outerShdw>
                </a:effectLst>
              </a:rPr>
              <a:t>إخبار شخص ما سيفعله      </a:t>
            </a:r>
          </a:p>
          <a:p>
            <a:pPr marL="533400" indent="-533400" algn="l">
              <a:spcBef>
                <a:spcPct val="20000"/>
              </a:spcBef>
              <a:buClr>
                <a:schemeClr val="hlink"/>
              </a:buClr>
              <a:buSzPct val="70000"/>
              <a:buFontTx/>
              <a:buChar char="•"/>
            </a:pPr>
            <a:r>
              <a:rPr lang="en-US">
                <a:solidFill>
                  <a:srgbClr val="CC3300"/>
                </a:solidFill>
                <a:effectLst>
                  <a:outerShdw blurRad="38100" dist="38100" dir="2700000" algn="tl">
                    <a:srgbClr val="000000"/>
                  </a:outerShdw>
                </a:effectLst>
              </a:rPr>
              <a:t>Open </a:t>
            </a:r>
            <a:r>
              <a:rPr lang="en-US">
                <a:effectLst>
                  <a:outerShdw blurRad="38100" dist="38100" dir="2700000" algn="tl">
                    <a:srgbClr val="000000"/>
                  </a:outerShdw>
                </a:effectLst>
              </a:rPr>
              <a:t>your book. 			</a:t>
            </a:r>
            <a:r>
              <a:rPr lang="en-US" sz="1400">
                <a:effectLst>
                  <a:outerShdw blurRad="38100" dist="38100" dir="2700000" algn="tl">
                    <a:srgbClr val="000000"/>
                  </a:outerShdw>
                </a:effectLst>
              </a:rPr>
              <a:t>(Affirmative </a:t>
            </a:r>
            <a:r>
              <a:rPr lang="ar-SA" sz="1400">
                <a:effectLst>
                  <a:outerShdw blurRad="38100" dist="38100" dir="2700000" algn="tl">
                    <a:srgbClr val="000000"/>
                  </a:outerShdw>
                </a:effectLst>
              </a:rPr>
              <a:t>إثبات</a:t>
            </a:r>
            <a:r>
              <a:rPr lang="en-US" sz="1400">
                <a:effectLst>
                  <a:outerShdw blurRad="38100" dist="38100" dir="2700000" algn="tl">
                    <a:srgbClr val="000000"/>
                  </a:outerShdw>
                </a:effectLst>
              </a:rPr>
              <a:t>)</a:t>
            </a:r>
            <a:endParaRPr lang="en-US">
              <a:effectLst>
                <a:outerShdw blurRad="38100" dist="38100" dir="2700000" algn="tl">
                  <a:srgbClr val="000000"/>
                </a:outerShdw>
              </a:effectLst>
            </a:endParaRPr>
          </a:p>
          <a:p>
            <a:pPr marL="533400" indent="-533400" algn="l">
              <a:spcBef>
                <a:spcPct val="20000"/>
              </a:spcBef>
              <a:buClr>
                <a:schemeClr val="hlink"/>
              </a:buClr>
              <a:buSzPct val="70000"/>
              <a:buFontTx/>
              <a:buChar char="•"/>
            </a:pPr>
            <a:r>
              <a:rPr lang="en-US">
                <a:solidFill>
                  <a:srgbClr val="CC3300"/>
                </a:solidFill>
                <a:effectLst>
                  <a:outerShdw blurRad="38100" dist="38100" dir="2700000" algn="tl">
                    <a:srgbClr val="000000"/>
                  </a:outerShdw>
                </a:effectLst>
              </a:rPr>
              <a:t>Do not forget </a:t>
            </a:r>
            <a:r>
              <a:rPr lang="en-US">
                <a:solidFill>
                  <a:srgbClr val="FFFFCC"/>
                </a:solidFill>
                <a:effectLst>
                  <a:outerShdw blurRad="38100" dist="38100" dir="2700000" algn="tl">
                    <a:srgbClr val="000000"/>
                  </a:outerShdw>
                </a:effectLst>
              </a:rPr>
              <a:t>to post the letter. </a:t>
            </a:r>
            <a:r>
              <a:rPr lang="ar-SA">
                <a:solidFill>
                  <a:srgbClr val="FFFFCC"/>
                </a:solidFill>
                <a:effectLst>
                  <a:outerShdw blurRad="38100" dist="38100" dir="2700000" algn="tl">
                    <a:srgbClr val="000000"/>
                  </a:outerShdw>
                </a:effectLst>
              </a:rPr>
              <a:t>	</a:t>
            </a:r>
            <a:r>
              <a:rPr lang="en-US" sz="1400">
                <a:effectLst>
                  <a:outerShdw blurRad="38100" dist="38100" dir="2700000" algn="tl">
                    <a:srgbClr val="000000"/>
                  </a:outerShdw>
                </a:effectLst>
              </a:rPr>
              <a:t>(Negative </a:t>
            </a:r>
            <a:r>
              <a:rPr lang="ar-SA" sz="1400">
                <a:effectLst>
                  <a:outerShdw blurRad="38100" dist="38100" dir="2700000" algn="tl">
                    <a:srgbClr val="000000"/>
                  </a:outerShdw>
                </a:effectLst>
              </a:rPr>
              <a:t>نفي</a:t>
            </a:r>
            <a:r>
              <a:rPr lang="en-US" sz="1400">
                <a:effectLst>
                  <a:outerShdw blurRad="38100" dist="38100" dir="2700000" algn="tl">
                    <a:srgbClr val="000000"/>
                  </a:outerShdw>
                </a:effectLst>
              </a:rPr>
              <a:t>)</a:t>
            </a:r>
            <a:endParaRPr lang="en-US">
              <a:solidFill>
                <a:srgbClr val="CC3300"/>
              </a:solidFill>
              <a:effectLst>
                <a:outerShdw blurRad="38100" dist="38100" dir="2700000" algn="tl">
                  <a:srgbClr val="000000"/>
                </a:outerShdw>
              </a:effectLst>
            </a:endParaRPr>
          </a:p>
          <a:p>
            <a:pPr marL="533400" indent="-533400" algn="l">
              <a:spcBef>
                <a:spcPct val="20000"/>
              </a:spcBef>
              <a:buClr>
                <a:schemeClr val="hlink"/>
              </a:buClr>
              <a:buSzPct val="70000"/>
              <a:buFontTx/>
              <a:buAutoNum type="arabicPeriod"/>
            </a:pPr>
            <a:endParaRPr lang="en-US">
              <a:solidFill>
                <a:srgbClr val="CC3300"/>
              </a:solidFill>
              <a:effectLst>
                <a:outerShdw blurRad="38100" dist="38100" dir="2700000" algn="tl">
                  <a:srgbClr val="000000"/>
                </a:outerShdw>
              </a:effectLst>
            </a:endParaRPr>
          </a:p>
        </p:txBody>
      </p:sp>
      <p:sp>
        <p:nvSpPr>
          <p:cNvPr id="164875" name="AutoShape 11">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lstStyle/>
          <a:p>
            <a:pPr algn="ctr"/>
            <a:r>
              <a:rPr lang="en-US" sz="3600">
                <a:solidFill>
                  <a:srgbClr val="FFFF00"/>
                </a:solidFill>
              </a:rPr>
              <a:t>Imperatives </a:t>
            </a:r>
            <a:r>
              <a:rPr lang="ar-SA" sz="3600">
                <a:solidFill>
                  <a:srgbClr val="FFFF00"/>
                </a:solidFill>
              </a:rPr>
              <a:t>صيغة الأمر</a:t>
            </a:r>
            <a:r>
              <a:rPr lang="ar-SA">
                <a:solidFill>
                  <a:srgbClr val="FFFF00"/>
                </a:solidFill>
              </a:rPr>
              <a:t>   </a:t>
            </a:r>
            <a:endParaRPr lang="en-US"/>
          </a:p>
        </p:txBody>
      </p:sp>
      <p:sp>
        <p:nvSpPr>
          <p:cNvPr id="165891" name="Text Box 3"/>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ar-SA">
              <a:solidFill>
                <a:srgbClr val="000066"/>
              </a:solidFill>
            </a:endParaRPr>
          </a:p>
        </p:txBody>
      </p:sp>
      <p:sp>
        <p:nvSpPr>
          <p:cNvPr id="165893" name="AutoShape 5">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65895" name="AutoShape 7">
            <a:hlinkClick r:id="" action="ppaction://hlinkshowjump?jump=previousslide" highlightClick="1"/>
          </p:cNvPr>
          <p:cNvSpPr>
            <a:spLocks noChangeArrowheads="1"/>
          </p:cNvSpPr>
          <p:nvPr/>
        </p:nvSpPr>
        <p:spPr bwMode="auto">
          <a:xfrm>
            <a:off x="3657600" y="6248400"/>
            <a:ext cx="457200" cy="38100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sp>
        <p:nvSpPr>
          <p:cNvPr id="165896" name="Rectangle 8"/>
          <p:cNvSpPr>
            <a:spLocks noChangeArrowheads="1"/>
          </p:cNvSpPr>
          <p:nvPr/>
        </p:nvSpPr>
        <p:spPr bwMode="auto">
          <a:xfrm>
            <a:off x="1066800" y="1905000"/>
            <a:ext cx="7696200" cy="4114800"/>
          </a:xfrm>
          <a:prstGeom prst="rect">
            <a:avLst/>
          </a:prstGeom>
          <a:noFill/>
          <a:ln w="9525">
            <a:noFill/>
            <a:miter lim="800000"/>
            <a:headEnd/>
            <a:tailEnd/>
          </a:ln>
          <a:effectLst/>
        </p:spPr>
        <p:txBody>
          <a:bodyPr/>
          <a:lstStyle/>
          <a:p>
            <a:pPr marL="533400" indent="-533400">
              <a:spcBef>
                <a:spcPct val="20000"/>
              </a:spcBef>
              <a:buClr>
                <a:schemeClr val="hlink"/>
              </a:buClr>
              <a:buSzPct val="70000"/>
            </a:pPr>
            <a:r>
              <a:rPr lang="ar-SA" sz="2400" u="sng">
                <a:effectLst>
                  <a:outerShdw blurRad="38100" dist="38100" dir="2700000" algn="tl">
                    <a:srgbClr val="000000"/>
                  </a:outerShdw>
                </a:effectLst>
              </a:rPr>
              <a:t>أمثلــــــــــــــــــــــة</a:t>
            </a:r>
            <a:endParaRPr lang="ar-SA" sz="1600" u="sng">
              <a:effectLst>
                <a:outerShdw blurRad="38100" dist="38100" dir="2700000" algn="tl">
                  <a:srgbClr val="000000"/>
                </a:outerShdw>
              </a:effectLst>
            </a:endParaRPr>
          </a:p>
          <a:p>
            <a:pPr marL="533400" indent="-533400" algn="l">
              <a:spcBef>
                <a:spcPct val="20000"/>
              </a:spcBef>
              <a:buClr>
                <a:schemeClr val="hlink"/>
              </a:buClr>
              <a:buSzPct val="70000"/>
            </a:pPr>
            <a:r>
              <a:rPr lang="en-US">
                <a:solidFill>
                  <a:srgbClr val="FFFF00"/>
                </a:solidFill>
                <a:effectLst>
                  <a:outerShdw blurRad="38100" dist="38100" dir="2700000" algn="tl">
                    <a:srgbClr val="000000"/>
                  </a:outerShdw>
                </a:effectLst>
              </a:rPr>
              <a:t>Give Warnings</a:t>
            </a:r>
            <a:r>
              <a:rPr lang="ar-SA">
                <a:solidFill>
                  <a:srgbClr val="FFFF00"/>
                </a:solidFill>
                <a:effectLst>
                  <a:outerShdw blurRad="38100" dist="38100" dir="2700000" algn="tl">
                    <a:srgbClr val="000000"/>
                  </a:outerShdw>
                </a:effectLst>
              </a:rPr>
              <a:t>      </a:t>
            </a:r>
            <a:r>
              <a:rPr lang="en-US">
                <a:solidFill>
                  <a:srgbClr val="FFFF00"/>
                </a:solidFill>
                <a:effectLst>
                  <a:outerShdw blurRad="38100" dist="38100" dir="2700000" algn="tl">
                    <a:srgbClr val="000000"/>
                  </a:outerShdw>
                </a:effectLst>
              </a:rPr>
              <a:t> </a:t>
            </a:r>
            <a:r>
              <a:rPr lang="ar-SA">
                <a:solidFill>
                  <a:srgbClr val="FFFF00"/>
                </a:solidFill>
                <a:effectLst>
                  <a:outerShdw blurRad="38100" dist="38100" dir="2700000" algn="tl">
                    <a:srgbClr val="000000"/>
                  </a:outerShdw>
                </a:effectLst>
              </a:rPr>
              <a:t>            إعطاء تحذيرات                          </a:t>
            </a:r>
          </a:p>
          <a:p>
            <a:pPr marL="533400" indent="-533400" algn="l">
              <a:spcBef>
                <a:spcPct val="20000"/>
              </a:spcBef>
              <a:buClr>
                <a:schemeClr val="hlink"/>
              </a:buClr>
              <a:buSzPct val="70000"/>
              <a:buFontTx/>
              <a:buChar char="•"/>
            </a:pPr>
            <a:r>
              <a:rPr lang="en-US">
                <a:solidFill>
                  <a:srgbClr val="CC3300"/>
                </a:solidFill>
                <a:effectLst>
                  <a:outerShdw blurRad="38100" dist="38100" dir="2700000" algn="tl">
                    <a:srgbClr val="000000"/>
                  </a:outerShdw>
                </a:effectLst>
              </a:rPr>
              <a:t>Keep out. </a:t>
            </a:r>
            <a:r>
              <a:rPr lang="en-US">
                <a:effectLst>
                  <a:outerShdw blurRad="38100" dist="38100" dir="2700000" algn="tl">
                    <a:srgbClr val="000000"/>
                  </a:outerShdw>
                </a:effectLst>
              </a:rPr>
              <a:t>Danger. 	</a:t>
            </a:r>
            <a:r>
              <a:rPr lang="en-US" sz="1400">
                <a:effectLst>
                  <a:outerShdw blurRad="38100" dist="38100" dir="2700000" algn="tl">
                    <a:srgbClr val="000000"/>
                  </a:outerShdw>
                </a:effectLst>
              </a:rPr>
              <a:t>(Affirmative </a:t>
            </a:r>
            <a:r>
              <a:rPr lang="ar-SA" sz="1400">
                <a:effectLst>
                  <a:outerShdw blurRad="38100" dist="38100" dir="2700000" algn="tl">
                    <a:srgbClr val="000000"/>
                  </a:outerShdw>
                </a:effectLst>
              </a:rPr>
              <a:t>إثبات</a:t>
            </a:r>
            <a:r>
              <a:rPr lang="en-US" sz="1400">
                <a:effectLst>
                  <a:outerShdw blurRad="38100" dist="38100" dir="2700000" algn="tl">
                    <a:srgbClr val="000000"/>
                  </a:outerShdw>
                </a:effectLst>
              </a:rPr>
              <a:t>)</a:t>
            </a:r>
            <a:endParaRPr lang="en-US">
              <a:effectLst>
                <a:outerShdw blurRad="38100" dist="38100" dir="2700000" algn="tl">
                  <a:srgbClr val="000000"/>
                </a:outerShdw>
              </a:effectLst>
            </a:endParaRPr>
          </a:p>
          <a:p>
            <a:pPr marL="533400" indent="-533400" algn="l">
              <a:spcBef>
                <a:spcPct val="20000"/>
              </a:spcBef>
              <a:buClr>
                <a:schemeClr val="hlink"/>
              </a:buClr>
              <a:buSzPct val="70000"/>
              <a:buFontTx/>
              <a:buAutoNum type="arabicPeriod"/>
            </a:pPr>
            <a:endParaRPr lang="en-US">
              <a:solidFill>
                <a:srgbClr val="FFFF00"/>
              </a:solidFill>
              <a:effectLst>
                <a:outerShdw blurRad="38100" dist="38100" dir="2700000" algn="tl">
                  <a:srgbClr val="000000"/>
                </a:outerShdw>
              </a:effectLst>
            </a:endParaRPr>
          </a:p>
          <a:p>
            <a:pPr marL="533400" indent="-533400" algn="l">
              <a:spcBef>
                <a:spcPct val="20000"/>
              </a:spcBef>
              <a:buClr>
                <a:schemeClr val="hlink"/>
              </a:buClr>
              <a:buSzPct val="70000"/>
            </a:pPr>
            <a:r>
              <a:rPr lang="en-US">
                <a:solidFill>
                  <a:srgbClr val="FFFF00"/>
                </a:solidFill>
                <a:effectLst>
                  <a:outerShdw blurRad="38100" dist="38100" dir="2700000" algn="tl">
                    <a:srgbClr val="000000"/>
                  </a:outerShdw>
                </a:effectLst>
              </a:rPr>
              <a:t>Make Signs &amp; Notices </a:t>
            </a:r>
            <a:r>
              <a:rPr lang="ar-SA">
                <a:solidFill>
                  <a:srgbClr val="FFFF00"/>
                </a:solidFill>
                <a:effectLst>
                  <a:outerShdw blurRad="38100" dist="38100" dir="2700000" algn="tl">
                    <a:srgbClr val="000000"/>
                  </a:outerShdw>
                </a:effectLst>
              </a:rPr>
              <a:t>تكوين إشارات و ملاحظات       </a:t>
            </a:r>
          </a:p>
          <a:p>
            <a:pPr marL="533400" indent="-533400" algn="l">
              <a:spcBef>
                <a:spcPct val="20000"/>
              </a:spcBef>
              <a:buClr>
                <a:schemeClr val="hlink"/>
              </a:buClr>
              <a:buSzPct val="70000"/>
              <a:buFontTx/>
              <a:buChar char="•"/>
            </a:pPr>
            <a:r>
              <a:rPr lang="en-US">
                <a:solidFill>
                  <a:srgbClr val="CC3300"/>
                </a:solidFill>
                <a:effectLst>
                  <a:outerShdw blurRad="38100" dist="38100" dir="2700000" algn="tl">
                    <a:srgbClr val="000000"/>
                  </a:outerShdw>
                </a:effectLst>
              </a:rPr>
              <a:t>Push.</a:t>
            </a:r>
            <a:r>
              <a:rPr lang="en-US">
                <a:effectLst>
                  <a:outerShdw blurRad="38100" dist="38100" dir="2700000" algn="tl">
                    <a:srgbClr val="000000"/>
                  </a:outerShdw>
                </a:effectLst>
              </a:rPr>
              <a:t> 		</a:t>
            </a:r>
            <a:r>
              <a:rPr lang="en-US" sz="1400">
                <a:effectLst>
                  <a:outerShdw blurRad="38100" dist="38100" dir="2700000" algn="tl">
                    <a:srgbClr val="000000"/>
                  </a:outerShdw>
                </a:effectLst>
              </a:rPr>
              <a:t>(Affirmative </a:t>
            </a:r>
            <a:r>
              <a:rPr lang="ar-SA" sz="1400">
                <a:effectLst>
                  <a:outerShdw blurRad="38100" dist="38100" dir="2700000" algn="tl">
                    <a:srgbClr val="000000"/>
                  </a:outerShdw>
                </a:effectLst>
              </a:rPr>
              <a:t>إثبات</a:t>
            </a:r>
            <a:r>
              <a:rPr lang="en-US" sz="1400">
                <a:effectLst>
                  <a:outerShdw blurRad="38100" dist="38100" dir="2700000" algn="tl">
                    <a:srgbClr val="000000"/>
                  </a:outerShdw>
                </a:effectLst>
              </a:rPr>
              <a:t>)</a:t>
            </a:r>
            <a:endParaRPr lang="en-US">
              <a:effectLst>
                <a:outerShdw blurRad="38100" dist="38100" dir="2700000" algn="tl">
                  <a:srgbClr val="000000"/>
                </a:outerShdw>
              </a:effectLst>
            </a:endParaRPr>
          </a:p>
          <a:p>
            <a:pPr marL="533400" indent="-533400" algn="l">
              <a:spcBef>
                <a:spcPct val="20000"/>
              </a:spcBef>
              <a:buClr>
                <a:schemeClr val="hlink"/>
              </a:buClr>
              <a:buSzPct val="70000"/>
              <a:buFontTx/>
              <a:buChar char="•"/>
            </a:pPr>
            <a:r>
              <a:rPr lang="en-US">
                <a:solidFill>
                  <a:srgbClr val="CC3300"/>
                </a:solidFill>
                <a:effectLst>
                  <a:outerShdw blurRad="38100" dist="38100" dir="2700000" algn="tl">
                    <a:srgbClr val="000000"/>
                  </a:outerShdw>
                </a:effectLst>
              </a:rPr>
              <a:t>Insert</a:t>
            </a:r>
            <a:r>
              <a:rPr lang="en-US">
                <a:solidFill>
                  <a:srgbClr val="FFFFCC"/>
                </a:solidFill>
                <a:effectLst>
                  <a:outerShdw blurRad="38100" dist="38100" dir="2700000" algn="tl">
                    <a:srgbClr val="000000"/>
                  </a:outerShdw>
                </a:effectLst>
              </a:rPr>
              <a:t> 2 X 50 SR. 	</a:t>
            </a:r>
            <a:r>
              <a:rPr lang="en-US" sz="1400">
                <a:effectLst>
                  <a:outerShdw blurRad="38100" dist="38100" dir="2700000" algn="tl">
                    <a:srgbClr val="000000"/>
                  </a:outerShdw>
                </a:effectLst>
              </a:rPr>
              <a:t>(Affirmative </a:t>
            </a:r>
            <a:r>
              <a:rPr lang="ar-SA" sz="1400">
                <a:effectLst>
                  <a:outerShdw blurRad="38100" dist="38100" dir="2700000" algn="tl">
                    <a:srgbClr val="000000"/>
                  </a:outerShdw>
                </a:effectLst>
              </a:rPr>
              <a:t>إثبات</a:t>
            </a:r>
            <a:r>
              <a:rPr lang="en-US" sz="1400">
                <a:effectLst>
                  <a:outerShdw blurRad="38100" dist="38100" dir="2700000" algn="tl">
                    <a:srgbClr val="000000"/>
                  </a:outerShdw>
                </a:effectLst>
              </a:rPr>
              <a:t>)</a:t>
            </a:r>
            <a:endParaRPr lang="en-US">
              <a:solidFill>
                <a:srgbClr val="FFFFCC"/>
              </a:solidFill>
              <a:effectLst>
                <a:outerShdw blurRad="38100" dist="38100" dir="2700000" algn="tl">
                  <a:srgbClr val="000000"/>
                </a:outerShdw>
              </a:effectLst>
            </a:endParaRPr>
          </a:p>
          <a:p>
            <a:pPr marL="533400" indent="-533400" algn="l">
              <a:spcBef>
                <a:spcPct val="20000"/>
              </a:spcBef>
              <a:buClr>
                <a:schemeClr val="hlink"/>
              </a:buClr>
              <a:buSzPct val="70000"/>
              <a:buFontTx/>
              <a:buChar char="•"/>
            </a:pPr>
            <a:r>
              <a:rPr lang="en-US">
                <a:solidFill>
                  <a:srgbClr val="CC3300"/>
                </a:solidFill>
                <a:effectLst>
                  <a:outerShdw blurRad="38100" dist="38100" dir="2700000" algn="tl">
                    <a:srgbClr val="000000"/>
                  </a:outerShdw>
                </a:effectLst>
              </a:rPr>
              <a:t>Keep off</a:t>
            </a:r>
            <a:r>
              <a:rPr lang="en-US">
                <a:solidFill>
                  <a:srgbClr val="FFFFCC"/>
                </a:solidFill>
                <a:effectLst>
                  <a:outerShdw blurRad="38100" dist="38100" dir="2700000" algn="tl">
                    <a:srgbClr val="000000"/>
                  </a:outerShdw>
                </a:effectLst>
              </a:rPr>
              <a:t> the grass. 	</a:t>
            </a:r>
            <a:r>
              <a:rPr lang="en-US" sz="1400">
                <a:effectLst>
                  <a:outerShdw blurRad="38100" dist="38100" dir="2700000" algn="tl">
                    <a:srgbClr val="000000"/>
                  </a:outerShdw>
                </a:effectLst>
              </a:rPr>
              <a:t>(Affirmative </a:t>
            </a:r>
            <a:r>
              <a:rPr lang="ar-SA" sz="1400">
                <a:effectLst>
                  <a:outerShdw blurRad="38100" dist="38100" dir="2700000" algn="tl">
                    <a:srgbClr val="000000"/>
                  </a:outerShdw>
                </a:effectLst>
              </a:rPr>
              <a:t>إثبات</a:t>
            </a:r>
            <a:r>
              <a:rPr lang="en-US" sz="1400">
                <a:effectLst>
                  <a:outerShdw blurRad="38100" dist="38100" dir="2700000" algn="tl">
                    <a:srgbClr val="000000"/>
                  </a:outerShdw>
                </a:effectLst>
              </a:rPr>
              <a:t>)</a:t>
            </a:r>
            <a:endParaRPr lang="en-US">
              <a:solidFill>
                <a:srgbClr val="CC3300"/>
              </a:solidFill>
              <a:effectLst>
                <a:outerShdw blurRad="38100" dist="38100" dir="2700000" algn="tl">
                  <a:srgbClr val="000000"/>
                </a:outerShdw>
              </a:effectLst>
            </a:endParaRPr>
          </a:p>
          <a:p>
            <a:pPr marL="533400" indent="-533400" algn="l">
              <a:spcBef>
                <a:spcPct val="20000"/>
              </a:spcBef>
              <a:buClr>
                <a:schemeClr val="hlink"/>
              </a:buClr>
              <a:buSzPct val="70000"/>
            </a:pPr>
            <a:endParaRPr lang="en-US">
              <a:solidFill>
                <a:srgbClr val="FFFF00"/>
              </a:solidFill>
              <a:effectLst>
                <a:outerShdw blurRad="38100" dist="38100" dir="2700000" algn="tl">
                  <a:srgbClr val="000000"/>
                </a:outerShdw>
              </a:effectLst>
            </a:endParaRPr>
          </a:p>
          <a:p>
            <a:pPr marL="533400" indent="-533400" algn="l">
              <a:spcBef>
                <a:spcPct val="20000"/>
              </a:spcBef>
              <a:buClr>
                <a:schemeClr val="hlink"/>
              </a:buClr>
              <a:buSzPct val="70000"/>
            </a:pPr>
            <a:r>
              <a:rPr lang="en-US">
                <a:solidFill>
                  <a:srgbClr val="FFFF00"/>
                </a:solidFill>
                <a:effectLst>
                  <a:outerShdw blurRad="38100" dist="38100" dir="2700000" algn="tl">
                    <a:srgbClr val="000000"/>
                  </a:outerShdw>
                </a:effectLst>
              </a:rPr>
              <a:t>Make Requests </a:t>
            </a:r>
            <a:r>
              <a:rPr lang="ar-SA">
                <a:solidFill>
                  <a:srgbClr val="FFFF00"/>
                </a:solidFill>
                <a:effectLst>
                  <a:outerShdw blurRad="38100" dist="38100" dir="2700000" algn="tl">
                    <a:srgbClr val="000000"/>
                  </a:outerShdw>
                </a:effectLst>
              </a:rPr>
              <a:t>تكوين الطلب                                </a:t>
            </a:r>
          </a:p>
          <a:p>
            <a:pPr marL="533400" indent="-533400" algn="l">
              <a:spcBef>
                <a:spcPct val="20000"/>
              </a:spcBef>
              <a:buClr>
                <a:schemeClr val="hlink"/>
              </a:buClr>
              <a:buSzPct val="70000"/>
              <a:buFontTx/>
              <a:buChar char="•"/>
            </a:pPr>
            <a:r>
              <a:rPr lang="en-US">
                <a:effectLst>
                  <a:outerShdw blurRad="38100" dist="38100" dir="2700000" algn="tl">
                    <a:srgbClr val="000000"/>
                  </a:outerShdw>
                </a:effectLst>
              </a:rPr>
              <a:t>Please </a:t>
            </a:r>
            <a:r>
              <a:rPr lang="en-US">
                <a:solidFill>
                  <a:srgbClr val="CC3300"/>
                </a:solidFill>
                <a:effectLst>
                  <a:outerShdw blurRad="38100" dist="38100" dir="2700000" algn="tl">
                    <a:srgbClr val="000000"/>
                  </a:outerShdw>
                </a:effectLst>
              </a:rPr>
              <a:t>open </a:t>
            </a:r>
            <a:r>
              <a:rPr lang="en-US">
                <a:effectLst>
                  <a:outerShdw blurRad="38100" dist="38100" dir="2700000" algn="tl">
                    <a:srgbClr val="000000"/>
                  </a:outerShdw>
                </a:effectLst>
              </a:rPr>
              <a:t>the door.  </a:t>
            </a:r>
            <a:r>
              <a:rPr lang="en-US" sz="1400">
                <a:effectLst>
                  <a:outerShdw blurRad="38100" dist="38100" dir="2700000" algn="tl">
                    <a:srgbClr val="000000"/>
                  </a:outerShdw>
                </a:effectLst>
              </a:rPr>
              <a:t>(Affirmative </a:t>
            </a:r>
            <a:r>
              <a:rPr lang="ar-SA" sz="1400">
                <a:effectLst>
                  <a:outerShdw blurRad="38100" dist="38100" dir="2700000" algn="tl">
                    <a:srgbClr val="000000"/>
                  </a:outerShdw>
                </a:effectLst>
              </a:rPr>
              <a:t>إثبات</a:t>
            </a:r>
            <a:r>
              <a:rPr lang="en-US" sz="1400">
                <a:effectLst>
                  <a:outerShdw blurRad="38100" dist="38100" dir="2700000" algn="tl">
                    <a:srgbClr val="000000"/>
                  </a:outerShdw>
                </a:effectLst>
              </a:rPr>
              <a:t>)</a:t>
            </a:r>
          </a:p>
        </p:txBody>
      </p:sp>
      <p:sp>
        <p:nvSpPr>
          <p:cNvPr id="165897" name="AutoShape 9">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p:txBody>
          <a:bodyPr/>
          <a:lstStyle/>
          <a:p>
            <a:pPr algn="ctr"/>
            <a:r>
              <a:rPr lang="en-US" sz="3600">
                <a:solidFill>
                  <a:srgbClr val="FFFF00"/>
                </a:solidFill>
              </a:rPr>
              <a:t>Modals </a:t>
            </a:r>
            <a:r>
              <a:rPr lang="ar-SA" sz="3600">
                <a:solidFill>
                  <a:srgbClr val="FFFF00"/>
                </a:solidFill>
              </a:rPr>
              <a:t>الأفعال الناقصة</a:t>
            </a:r>
            <a:r>
              <a:rPr lang="ar-SA">
                <a:solidFill>
                  <a:srgbClr val="FFFF00"/>
                </a:solidFill>
              </a:rPr>
              <a:t>   </a:t>
            </a:r>
            <a:endParaRPr lang="en-US"/>
          </a:p>
        </p:txBody>
      </p:sp>
      <p:sp>
        <p:nvSpPr>
          <p:cNvPr id="166921" name="Rectangle 9"/>
          <p:cNvSpPr>
            <a:spLocks noGrp="1" noChangeArrowheads="1"/>
          </p:cNvSpPr>
          <p:nvPr>
            <p:ph type="body" sz="half" idx="1"/>
          </p:nvPr>
        </p:nvSpPr>
        <p:spPr>
          <a:xfrm>
            <a:off x="1066800" y="2133600"/>
            <a:ext cx="7696200" cy="3962400"/>
          </a:xfrm>
          <a:noFill/>
          <a:ln/>
        </p:spPr>
        <p:txBody>
          <a:bodyPr/>
          <a:lstStyle/>
          <a:p>
            <a:pPr marL="287338" indent="-287338">
              <a:lnSpc>
                <a:spcPct val="80000"/>
              </a:lnSpc>
            </a:pPr>
            <a:r>
              <a:rPr lang="en-US" sz="2000"/>
              <a:t>A modal has only one form of the verb for all persons, but it can have several meanings and time frames, depending on the context in which it is used.</a:t>
            </a:r>
            <a:endParaRPr lang="ar-SA" sz="2000"/>
          </a:p>
          <a:p>
            <a:pPr marL="287338" indent="-287338" algn="r">
              <a:lnSpc>
                <a:spcPct val="80000"/>
              </a:lnSpc>
              <a:buFont typeface="Wingdings" pitchFamily="2" charset="2"/>
              <a:buNone/>
            </a:pPr>
            <a:r>
              <a:rPr lang="ar-SA" sz="2000"/>
              <a:t>الفعل الناقص له صيغة واحدة مع جميع الأشخاص ولكن له عدة معاني و أشكال زمنية حسب المحتوى الذي تستخدم فيه.</a:t>
            </a:r>
          </a:p>
          <a:p>
            <a:pPr marL="287338" indent="-287338">
              <a:lnSpc>
                <a:spcPct val="80000"/>
              </a:lnSpc>
            </a:pPr>
            <a:endParaRPr lang="en-US" sz="2000"/>
          </a:p>
          <a:p>
            <a:pPr marL="287338" indent="-287338">
              <a:lnSpc>
                <a:spcPct val="80000"/>
              </a:lnSpc>
            </a:pPr>
            <a:r>
              <a:rPr lang="en-US" sz="2000"/>
              <a:t>Form </a:t>
            </a:r>
            <a:r>
              <a:rPr lang="ar-SA" sz="2000"/>
              <a:t>الصيغة  </a:t>
            </a:r>
          </a:p>
          <a:p>
            <a:pPr marL="287338" indent="-287338">
              <a:lnSpc>
                <a:spcPct val="80000"/>
              </a:lnSpc>
              <a:buFont typeface="Wingdings" pitchFamily="2" charset="2"/>
              <a:buNone/>
            </a:pPr>
            <a:r>
              <a:rPr lang="en-US" sz="2000">
                <a:solidFill>
                  <a:srgbClr val="FFFF00"/>
                </a:solidFill>
              </a:rPr>
              <a:t>shall, should, will would, may, might, can, could, must, ought to + </a:t>
            </a:r>
            <a:r>
              <a:rPr lang="ar-SA" sz="2000">
                <a:solidFill>
                  <a:srgbClr val="FFFF00"/>
                </a:solidFill>
              </a:rPr>
              <a:t>(التصريف الأول للفعل)</a:t>
            </a:r>
            <a:endParaRPr lang="en-US" sz="2000">
              <a:solidFill>
                <a:srgbClr val="FFFF00"/>
              </a:solidFill>
            </a:endParaRPr>
          </a:p>
          <a:p>
            <a:pPr marL="287338" indent="-287338">
              <a:lnSpc>
                <a:spcPct val="80000"/>
              </a:lnSpc>
            </a:pPr>
            <a:endParaRPr lang="en-US" sz="2000"/>
          </a:p>
          <a:p>
            <a:pPr marL="287338" indent="-287338">
              <a:lnSpc>
                <a:spcPct val="80000"/>
              </a:lnSpc>
            </a:pPr>
            <a:r>
              <a:rPr lang="en-US" sz="2000"/>
              <a:t>Modals have no infinitives or past participles.</a:t>
            </a:r>
            <a:endParaRPr lang="ar-SA" sz="2000"/>
          </a:p>
          <a:p>
            <a:pPr marL="287338" indent="-287338" algn="r">
              <a:lnSpc>
                <a:spcPct val="80000"/>
              </a:lnSpc>
              <a:buFont typeface="Wingdings" pitchFamily="2" charset="2"/>
              <a:buNone/>
            </a:pPr>
            <a:r>
              <a:rPr lang="en-US" sz="2000"/>
              <a:t> </a:t>
            </a:r>
            <a:r>
              <a:rPr lang="ar-SA" sz="2000"/>
              <a:t>ليس للفعل الناقص مصدر أو تصريف ثالث.</a:t>
            </a:r>
            <a:endParaRPr lang="en-US" sz="2000"/>
          </a:p>
          <a:p>
            <a:pPr marL="287338" indent="-287338" algn="r">
              <a:lnSpc>
                <a:spcPct val="80000"/>
              </a:lnSpc>
              <a:buFont typeface="Wingdings" pitchFamily="2" charset="2"/>
              <a:buNone/>
            </a:pPr>
            <a:endParaRPr lang="ar-SA" sz="2000"/>
          </a:p>
          <a:p>
            <a:pPr marL="287338" indent="-287338">
              <a:lnSpc>
                <a:spcPct val="80000"/>
              </a:lnSpc>
              <a:buFontTx/>
              <a:buChar char="•"/>
            </a:pPr>
            <a:endParaRPr lang="en-US" sz="1800"/>
          </a:p>
        </p:txBody>
      </p:sp>
      <p:sp>
        <p:nvSpPr>
          <p:cNvPr id="166915" name="Text Box 3"/>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ar-SA">
              <a:solidFill>
                <a:srgbClr val="000066"/>
              </a:solidFill>
            </a:endParaRPr>
          </a:p>
        </p:txBody>
      </p:sp>
      <p:sp>
        <p:nvSpPr>
          <p:cNvPr id="166917" name="AutoShape 5">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66918" name="AutoShape 6">
            <a:hlinkClick r:id="" action="ppaction://hlinkshowjump?jump=nextslide" highlightClick="1"/>
          </p:cNvPr>
          <p:cNvSpPr>
            <a:spLocks noChangeArrowheads="1"/>
          </p:cNvSpPr>
          <p:nvPr/>
        </p:nvSpPr>
        <p:spPr bwMode="auto">
          <a:xfrm>
            <a:off x="5715000" y="6248400"/>
            <a:ext cx="457200" cy="38100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66920" name="Rectangle 8"/>
          <p:cNvSpPr>
            <a:spLocks noChangeArrowheads="1"/>
          </p:cNvSpPr>
          <p:nvPr/>
        </p:nvSpPr>
        <p:spPr bwMode="auto">
          <a:xfrm>
            <a:off x="1066800" y="1905000"/>
            <a:ext cx="7696200" cy="4114800"/>
          </a:xfrm>
          <a:prstGeom prst="rect">
            <a:avLst/>
          </a:prstGeom>
          <a:noFill/>
          <a:ln w="9525">
            <a:noFill/>
            <a:miter lim="800000"/>
            <a:headEnd/>
            <a:tailEnd/>
          </a:ln>
          <a:effectLst/>
        </p:spPr>
        <p:txBody>
          <a:bodyPr/>
          <a:lstStyle/>
          <a:p>
            <a:pPr marL="533400" indent="-533400">
              <a:spcBef>
                <a:spcPct val="20000"/>
              </a:spcBef>
              <a:buClr>
                <a:schemeClr val="hlink"/>
              </a:buClr>
              <a:buSzPct val="70000"/>
            </a:pPr>
            <a:endParaRPr lang="ar-SA" sz="1400">
              <a:effectLst>
                <a:outerShdw blurRad="38100" dist="38100" dir="2700000" algn="tl">
                  <a:srgbClr val="000000"/>
                </a:outerShdw>
              </a:effectLst>
            </a:endParaRPr>
          </a:p>
        </p:txBody>
      </p:sp>
      <p:sp>
        <p:nvSpPr>
          <p:cNvPr id="166922" name="AutoShape 10">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2"/>
          <p:cNvSpPr>
            <a:spLocks noGrp="1" noChangeArrowheads="1"/>
          </p:cNvSpPr>
          <p:nvPr>
            <p:ph type="title"/>
          </p:nvPr>
        </p:nvSpPr>
        <p:spPr/>
        <p:txBody>
          <a:bodyPr/>
          <a:lstStyle/>
          <a:p>
            <a:pPr algn="ctr"/>
            <a:r>
              <a:rPr lang="en-US" sz="3600">
                <a:solidFill>
                  <a:srgbClr val="FFFF00"/>
                </a:solidFill>
              </a:rPr>
              <a:t>Modals </a:t>
            </a:r>
            <a:r>
              <a:rPr lang="ar-SA" sz="3600">
                <a:solidFill>
                  <a:srgbClr val="FFFF00"/>
                </a:solidFill>
              </a:rPr>
              <a:t>الأفعال الناقصة</a:t>
            </a:r>
            <a:r>
              <a:rPr lang="ar-SA">
                <a:solidFill>
                  <a:srgbClr val="FFFF00"/>
                </a:solidFill>
              </a:rPr>
              <a:t>   </a:t>
            </a:r>
            <a:endParaRPr lang="en-US"/>
          </a:p>
        </p:txBody>
      </p:sp>
      <p:graphicFrame>
        <p:nvGraphicFramePr>
          <p:cNvPr id="236690" name="Group 146"/>
          <p:cNvGraphicFramePr>
            <a:graphicFrameLocks noGrp="1"/>
          </p:cNvGraphicFramePr>
          <p:nvPr>
            <p:ph type="tbl" idx="1"/>
          </p:nvPr>
        </p:nvGraphicFramePr>
        <p:xfrm>
          <a:off x="1066800" y="1905000"/>
          <a:ext cx="7543800" cy="4279900"/>
        </p:xfrm>
        <a:graphic>
          <a:graphicData uri="http://schemas.openxmlformats.org/drawingml/2006/table">
            <a:tbl>
              <a:tblPr/>
              <a:tblGrid>
                <a:gridCol w="1524000"/>
                <a:gridCol w="2971800"/>
                <a:gridCol w="3048000"/>
              </a:tblGrid>
              <a:tr h="5334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Modals</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r>
                      <a:b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b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الأفعال الناقصة</a:t>
                      </a:r>
                      <a:endParaRPr kumimoji="0" lang="en-US" sz="14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Expresses:</a:t>
                      </a:r>
                      <a:endPar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تعبر عن:</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Example</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مثال</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shall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Promise</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وعد</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 </a:t>
                      </a:r>
                      <a:r>
                        <a:rPr kumimoji="0" lang="en-US" sz="12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shall</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take a reward.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ar-SA"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Determination</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تصميم</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 does not want to obey me: but he </a:t>
                      </a:r>
                      <a:r>
                        <a:rPr kumimoji="0" lang="en-US" sz="12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shall</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61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ar-SA"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Threat</a:t>
                      </a:r>
                      <a:endPar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تهديد</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 </a:t>
                      </a:r>
                      <a:r>
                        <a:rPr kumimoji="0" lang="en-US" sz="12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shall</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be punished if you come late.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should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Duty</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الواجب</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 </a:t>
                      </a:r>
                      <a:r>
                        <a:rPr kumimoji="0" lang="en-US" sz="12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should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obey your teachers.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ar-SA" sz="28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Advice or opinion</a:t>
                      </a:r>
                      <a:endPar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النصيحة أو الرأي</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 </a:t>
                      </a:r>
                      <a:r>
                        <a:rPr kumimoji="0" lang="en-US" sz="12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should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stop smoking.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will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simple future tense.</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صيغة المستقبل البسيط</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 </a:t>
                      </a:r>
                      <a:r>
                        <a:rPr kumimoji="0" lang="en-US" sz="12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will </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visit us tomorrow.</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ar-SA" sz="28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Determination or promise</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التصميم أو الوعد</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a:t>
                      </a:r>
                      <a:r>
                        <a:rPr kumimoji="0" lang="en-US" sz="12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will</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travel when I like.</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We </a:t>
                      </a:r>
                      <a:r>
                        <a:rPr kumimoji="0" lang="en-US" sz="12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will</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do as you wish.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36547" name="Text Box 3"/>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ar-SA">
              <a:solidFill>
                <a:srgbClr val="000066"/>
              </a:solidFill>
            </a:endParaRPr>
          </a:p>
        </p:txBody>
      </p:sp>
      <p:grpSp>
        <p:nvGrpSpPr>
          <p:cNvPr id="236548" name="Group 4"/>
          <p:cNvGrpSpPr>
            <a:grpSpLocks/>
          </p:cNvGrpSpPr>
          <p:nvPr/>
        </p:nvGrpSpPr>
        <p:grpSpPr bwMode="auto">
          <a:xfrm>
            <a:off x="3657600" y="6248400"/>
            <a:ext cx="2514600" cy="381000"/>
            <a:chOff x="2304" y="3936"/>
            <a:chExt cx="1584" cy="240"/>
          </a:xfrm>
        </p:grpSpPr>
        <p:sp>
          <p:nvSpPr>
            <p:cNvPr id="236549"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36550"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36551"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36552" name="Rectangle 8"/>
          <p:cNvSpPr>
            <a:spLocks noChangeArrowheads="1"/>
          </p:cNvSpPr>
          <p:nvPr/>
        </p:nvSpPr>
        <p:spPr bwMode="auto">
          <a:xfrm>
            <a:off x="1066800" y="1905000"/>
            <a:ext cx="7696200" cy="4114800"/>
          </a:xfrm>
          <a:prstGeom prst="rect">
            <a:avLst/>
          </a:prstGeom>
          <a:noFill/>
          <a:ln w="9525">
            <a:noFill/>
            <a:miter lim="800000"/>
            <a:headEnd/>
            <a:tailEnd/>
          </a:ln>
          <a:effectLst/>
        </p:spPr>
        <p:txBody>
          <a:bodyPr/>
          <a:lstStyle/>
          <a:p>
            <a:pPr marL="533400" indent="-533400">
              <a:spcBef>
                <a:spcPct val="20000"/>
              </a:spcBef>
              <a:buClr>
                <a:schemeClr val="hlink"/>
              </a:buClr>
              <a:buSzPct val="70000"/>
            </a:pPr>
            <a:endParaRPr lang="ar-SA" sz="1400">
              <a:effectLst>
                <a:outerShdw blurRad="38100" dist="38100" dir="2700000" algn="tl">
                  <a:srgbClr val="000000"/>
                </a:outerShdw>
              </a:effectLst>
            </a:endParaRPr>
          </a:p>
        </p:txBody>
      </p:sp>
      <p:sp>
        <p:nvSpPr>
          <p:cNvPr id="236691" name="AutoShape 147">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ChangeArrowheads="1"/>
          </p:cNvSpPr>
          <p:nvPr>
            <p:ph type="title"/>
          </p:nvPr>
        </p:nvSpPr>
        <p:spPr/>
        <p:txBody>
          <a:bodyPr/>
          <a:lstStyle/>
          <a:p>
            <a:pPr algn="ctr"/>
            <a:r>
              <a:rPr lang="en-US" sz="3600">
                <a:solidFill>
                  <a:srgbClr val="FFFF00"/>
                </a:solidFill>
              </a:rPr>
              <a:t>Modals </a:t>
            </a:r>
            <a:r>
              <a:rPr lang="ar-SA" sz="3600">
                <a:solidFill>
                  <a:srgbClr val="FFFF00"/>
                </a:solidFill>
              </a:rPr>
              <a:t>الأفعال الناقصة</a:t>
            </a:r>
            <a:r>
              <a:rPr lang="ar-SA">
                <a:solidFill>
                  <a:srgbClr val="FFFF00"/>
                </a:solidFill>
              </a:rPr>
              <a:t>   </a:t>
            </a:r>
            <a:endParaRPr lang="en-US"/>
          </a:p>
        </p:txBody>
      </p:sp>
      <p:graphicFrame>
        <p:nvGraphicFramePr>
          <p:cNvPr id="239730" name="Group 114"/>
          <p:cNvGraphicFramePr>
            <a:graphicFrameLocks noGrp="1"/>
          </p:cNvGraphicFramePr>
          <p:nvPr>
            <p:ph type="tbl" idx="1"/>
          </p:nvPr>
        </p:nvGraphicFramePr>
        <p:xfrm>
          <a:off x="1066800" y="1905000"/>
          <a:ext cx="7543800" cy="3975100"/>
        </p:xfrm>
        <a:graphic>
          <a:graphicData uri="http://schemas.openxmlformats.org/drawingml/2006/table">
            <a:tbl>
              <a:tblPr/>
              <a:tblGrid>
                <a:gridCol w="1600200"/>
                <a:gridCol w="2895600"/>
                <a:gridCol w="3048000"/>
              </a:tblGrid>
              <a:tr h="5334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Modals</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r>
                      <a:b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b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الأفعال الناقصة</a:t>
                      </a:r>
                      <a:endParaRPr kumimoji="0" lang="en-US" sz="14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Expresses:</a:t>
                      </a:r>
                      <a:endPar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تعبر عن:</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Example</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مثال</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might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Possibility</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الإمكانية</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hoped that I </a:t>
                      </a:r>
                      <a:r>
                        <a:rPr kumimoji="0" lang="en-US" sz="12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might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succeed.</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thought that the weather</a:t>
                      </a:r>
                      <a:r>
                        <a:rPr kumimoji="0" lang="en-US" sz="12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 migh</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 change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can, am/is/are able to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Ability</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المقدرة</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 </a:t>
                      </a:r>
                      <a:r>
                        <a:rPr kumimoji="0" lang="en-US" sz="12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can </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do it carefully.</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 </a:t>
                      </a:r>
                      <a:r>
                        <a:rPr kumimoji="0" lang="en-US" sz="12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is able to</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solve the problem.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61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shall be able, will be able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Ability in the future</a:t>
                      </a:r>
                      <a:endPar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المقدرة على المستقبل</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a:t>
                      </a:r>
                      <a:r>
                        <a:rPr kumimoji="0" lang="en-US" sz="12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shall be able</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to help you.</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could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Past, present or future possibility</a:t>
                      </a:r>
                      <a:endParaRPr kumimoji="0" lang="en-US" sz="1200" b="0" i="0" u="none" strike="noStrike" cap="none" normalizeH="0" baseline="0" smtClean="0">
                        <a:ln>
                          <a:noFill/>
                        </a:ln>
                        <a:solidFill>
                          <a:srgbClr val="CC3300"/>
                        </a:solidFill>
                        <a:effectLst>
                          <a:outerShdw blurRad="38100" dist="38100" dir="2700000" algn="tl">
                            <a:srgbClr val="000000"/>
                          </a:outerShdw>
                        </a:effectLst>
                        <a:latin typeface="Tahoma" pitchFamily="34" charset="0"/>
                      </a:endParaRPr>
                    </a:p>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الإمكانية في الماضي/ المضارع / المستقبل</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Fahad </a:t>
                      </a:r>
                      <a:r>
                        <a:rPr kumimoji="0" lang="en-US" sz="12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could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drive his car a year ago.</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Ali is not in class today. He </a:t>
                      </a:r>
                      <a:r>
                        <a:rPr kumimoji="0" lang="en-US" sz="12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could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be sick.</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Do not leave now. It </a:t>
                      </a:r>
                      <a:r>
                        <a:rPr kumimoji="0" lang="en-US" sz="12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could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rain now.</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must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Necessity</a:t>
                      </a:r>
                      <a:endPar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الضرورة</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a:t>
                      </a:r>
                      <a:r>
                        <a:rPr kumimoji="0" lang="en-US" sz="12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 must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listen to your teachers.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had to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past form of must :past necessity</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الضرورة في الماضي</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Faisal could not come to our dinner party.  </a:t>
                      </a:r>
                      <a:r>
                        <a:rPr kumimoji="0" lang="en-US" sz="12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He had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to stay home to study.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39619" name="Text Box 3"/>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ar-SA">
              <a:solidFill>
                <a:srgbClr val="000066"/>
              </a:solidFill>
            </a:endParaRPr>
          </a:p>
        </p:txBody>
      </p:sp>
      <p:grpSp>
        <p:nvGrpSpPr>
          <p:cNvPr id="239620" name="Group 4"/>
          <p:cNvGrpSpPr>
            <a:grpSpLocks/>
          </p:cNvGrpSpPr>
          <p:nvPr/>
        </p:nvGrpSpPr>
        <p:grpSpPr bwMode="auto">
          <a:xfrm>
            <a:off x="3657600" y="6248400"/>
            <a:ext cx="2514600" cy="381000"/>
            <a:chOff x="2304" y="3936"/>
            <a:chExt cx="1584" cy="240"/>
          </a:xfrm>
        </p:grpSpPr>
        <p:sp>
          <p:nvSpPr>
            <p:cNvPr id="239621"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39622"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39623"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39624" name="Rectangle 8"/>
          <p:cNvSpPr>
            <a:spLocks noChangeArrowheads="1"/>
          </p:cNvSpPr>
          <p:nvPr/>
        </p:nvSpPr>
        <p:spPr bwMode="auto">
          <a:xfrm>
            <a:off x="1066800" y="1905000"/>
            <a:ext cx="7696200" cy="4114800"/>
          </a:xfrm>
          <a:prstGeom prst="rect">
            <a:avLst/>
          </a:prstGeom>
          <a:noFill/>
          <a:ln w="9525">
            <a:noFill/>
            <a:miter lim="800000"/>
            <a:headEnd/>
            <a:tailEnd/>
          </a:ln>
          <a:effectLst/>
        </p:spPr>
        <p:txBody>
          <a:bodyPr/>
          <a:lstStyle/>
          <a:p>
            <a:pPr marL="533400" indent="-533400">
              <a:spcBef>
                <a:spcPct val="20000"/>
              </a:spcBef>
              <a:buClr>
                <a:schemeClr val="hlink"/>
              </a:buClr>
              <a:buSzPct val="70000"/>
            </a:pPr>
            <a:endParaRPr lang="ar-SA" sz="1400">
              <a:effectLst>
                <a:outerShdw blurRad="38100" dist="38100" dir="2700000" algn="tl">
                  <a:srgbClr val="000000"/>
                </a:outerShdw>
              </a:effectLst>
            </a:endParaRPr>
          </a:p>
        </p:txBody>
      </p:sp>
      <p:sp>
        <p:nvSpPr>
          <p:cNvPr id="239731" name="AutoShape 115">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ورق">
  <a:themeElements>
    <a:clrScheme name="ورق">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ورق">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ورق">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5558</TotalTime>
  <Words>13944</Words>
  <Application>Microsoft PowerPoint</Application>
  <PresentationFormat>عرض على الشاشة (3:4)‏</PresentationFormat>
  <Paragraphs>3426</Paragraphs>
  <Slides>162</Slides>
  <Notes>0</Notes>
  <HiddenSlides>0</HiddenSlides>
  <MMClips>0</MMClips>
  <ScaleCrop>false</ScaleCrop>
  <HeadingPairs>
    <vt:vector size="4" baseType="variant">
      <vt:variant>
        <vt:lpstr>سمة</vt:lpstr>
      </vt:variant>
      <vt:variant>
        <vt:i4>1</vt:i4>
      </vt:variant>
      <vt:variant>
        <vt:lpstr>عناوين الشرائح</vt:lpstr>
      </vt:variant>
      <vt:variant>
        <vt:i4>162</vt:i4>
      </vt:variant>
    </vt:vector>
  </HeadingPairs>
  <TitlesOfParts>
    <vt:vector size="163" baseType="lpstr">
      <vt:lpstr>ورق</vt:lpstr>
      <vt:lpstr>GRAMMAR  قواعد اللغــــــــــة الإنجليزية</vt:lpstr>
      <vt:lpstr> Main Menu        القائمة الرئيسية </vt:lpstr>
      <vt:lpstr>  English Alphabetic  الأبجدية الإنجليزية   </vt:lpstr>
      <vt:lpstr>Parts of Speech  أقسام الكلام</vt:lpstr>
      <vt:lpstr>Parts of Speech  أقسام الكلام</vt:lpstr>
      <vt:lpstr>Parts of Speech  أقسام الكلام</vt:lpstr>
      <vt:lpstr>ملاحظة :</vt:lpstr>
      <vt:lpstr>Sentences أنواع الجُمل</vt:lpstr>
      <vt:lpstr>Simple Sentences                       جمل بسيطة</vt:lpstr>
      <vt:lpstr>Compound Sentences جمل مركبة</vt:lpstr>
      <vt:lpstr>Compound Sentences جمل مركبة</vt:lpstr>
      <vt:lpstr>Complex Sentences جمل معقدة</vt:lpstr>
      <vt:lpstr>Clause &amp; Phrase الجملة و شبه الجملة</vt:lpstr>
      <vt:lpstr>Verb to BE “فعل ”يكون</vt:lpstr>
      <vt:lpstr>Verb to BE “فعل ”يكون</vt:lpstr>
      <vt:lpstr>Negative Sentences with the verb to BE   الجمل المنفية بالفعل ”يكون“</vt:lpstr>
      <vt:lpstr>Making Questions with the verb to BE   تكوين السؤال مع فعل ”يكون“</vt:lpstr>
      <vt:lpstr>Verb to DO “فعل ”يعمل</vt:lpstr>
      <vt:lpstr>Verb to HAVE “فعل ”يملك</vt:lpstr>
      <vt:lpstr>Negative Sentences with verb to HAVE  as a main verb    الجمل المنفية مع فعل ”يملك“ كفعل رئيسي</vt:lpstr>
      <vt:lpstr>Making Questions with the verb to HAVE as a main verb   تكوين السؤال مع فعل ”يملك“ كفعل رئيسي </vt:lpstr>
      <vt:lpstr>Verb to HAVE as a helping verb  فعل ”يملك “ كفعل مساعد</vt:lpstr>
      <vt:lpstr>Negative Sentences with verb to HAVE as a helping verb  الجمل المنفية مع فعل ”يملك“ كفعل مساعد </vt:lpstr>
      <vt:lpstr>Making Questions with verb to HAVE as a helping verb   تكوين السؤال مع فعل ”يملك“ كفعل مساعد</vt:lpstr>
      <vt:lpstr>Other Uses of Verb to HAVE   استخدامات أخرى مع فعل ”يملك“ </vt:lpstr>
      <vt:lpstr>Nouns الأسماء </vt:lpstr>
      <vt:lpstr>Countable &amp; Uncountable Nouns   الأسماء المعدودة و غير المعدودة</vt:lpstr>
      <vt:lpstr>Countable Nouns   الأسماء المعدودة</vt:lpstr>
      <vt:lpstr>Spelling Rules for Plurals   قواعد إملاء الجمع</vt:lpstr>
      <vt:lpstr>Spelling Rules for Plurals   قواعد إملاء الجمع</vt:lpstr>
      <vt:lpstr>Spelling Rules for Plurals   قواعد إملاء الجمع</vt:lpstr>
      <vt:lpstr>Spelling Rules for Plurals   قواعد إملاء الجمع</vt:lpstr>
      <vt:lpstr>Spelling Rules for Plurals   قواعد إملاء الجمع</vt:lpstr>
      <vt:lpstr>Spelling Rules for Plurals   قواعد إملاء الجمع</vt:lpstr>
      <vt:lpstr>Uncountable Nouns   الأسماء الغير المعدودة</vt:lpstr>
      <vt:lpstr>Uncountable Nouns   الأسماء الغير المعدودة</vt:lpstr>
      <vt:lpstr>Uncountable Nouns   الأسماء الغير المعدودة</vt:lpstr>
      <vt:lpstr>Definite &amp; Indefinite Articles   أدوات التعريف و النكرة</vt:lpstr>
      <vt:lpstr>Indefinite Articles “a” &amp; “an”  أدوات النكرة</vt:lpstr>
      <vt:lpstr>Indefinite Articles “a” &amp; “an”  أدوات النكرة</vt:lpstr>
      <vt:lpstr>Indefinite Articles “a” &amp; “an”  أدوات النكرة</vt:lpstr>
      <vt:lpstr>The Definite Article “The”  أدوات التعريف ”أل“</vt:lpstr>
      <vt:lpstr>The Definite Article “The”  أدوات التعريف ”أل“</vt:lpstr>
      <vt:lpstr>The Definite Article “The”  أدوات التعريف ”أل“</vt:lpstr>
      <vt:lpstr>Pronouns الضمائر   </vt:lpstr>
      <vt:lpstr>Pronouns الضمائر   </vt:lpstr>
      <vt:lpstr>Object Pronouns   ضمائر المفعول به</vt:lpstr>
      <vt:lpstr>Reflexive Pronouns   ضمائر الانعكاسية</vt:lpstr>
      <vt:lpstr>Relative Pronouns   ضمائر الوصل</vt:lpstr>
      <vt:lpstr>Relative Pronouns   ضمائر الوصل</vt:lpstr>
      <vt:lpstr>Relative Pronouns   ضمائر الوصل</vt:lpstr>
      <vt:lpstr>Relative Pronouns   ضمائر الوصل</vt:lpstr>
      <vt:lpstr>Relative Pronouns   ضمائر الوصل</vt:lpstr>
      <vt:lpstr>Relative Pronouns   ضمائر الوصل</vt:lpstr>
      <vt:lpstr>Making Questions   تكوين الأسئلة</vt:lpstr>
      <vt:lpstr>Making Questions   تكوين الأسئلة</vt:lpstr>
      <vt:lpstr>Making Questions   تكوين الأسئلة</vt:lpstr>
      <vt:lpstr>Making Questions   تكوين الأسئلة</vt:lpstr>
      <vt:lpstr>Making Questions   تكوين الأسئلة</vt:lpstr>
      <vt:lpstr>Steps for Making a Question   خطوات تكوين السؤال</vt:lpstr>
      <vt:lpstr>Steps for Making a Question   خطوات تكوين السؤال</vt:lpstr>
      <vt:lpstr>Steps for Making a Question   خطوات تكوين السؤال</vt:lpstr>
      <vt:lpstr>استعمالات  How </vt:lpstr>
      <vt:lpstr>استعمالات  How </vt:lpstr>
      <vt:lpstr>some/بعض   any/أي </vt:lpstr>
      <vt:lpstr>Making Negative   تكوين النفي</vt:lpstr>
      <vt:lpstr>Long forms &amp; Short forms of Verb to be  </vt:lpstr>
      <vt:lpstr>Making Negative   تكوين النفي</vt:lpstr>
      <vt:lpstr>TENSES الأزمنة   </vt:lpstr>
      <vt:lpstr>TENSES الأزمنة   </vt:lpstr>
      <vt:lpstr>TENSES الأزمنة   </vt:lpstr>
      <vt:lpstr>TENSES الأزمنة   </vt:lpstr>
      <vt:lpstr>TENSES الأزمنة   </vt:lpstr>
      <vt:lpstr>TENSES الأزمنة   </vt:lpstr>
      <vt:lpstr>TENSES الأزمنة   </vt:lpstr>
      <vt:lpstr>TENSES الأزمنة   </vt:lpstr>
      <vt:lpstr>TENSES الأزمنة   </vt:lpstr>
      <vt:lpstr>TENSES الأزمنة   </vt:lpstr>
      <vt:lpstr>TENSES الأزمنة   </vt:lpstr>
      <vt:lpstr>TENSES الأزمنة   </vt:lpstr>
      <vt:lpstr>TENSES الأزمنة   </vt:lpstr>
      <vt:lpstr>TENSES الأزمنة   </vt:lpstr>
      <vt:lpstr>TENSES الأزمنة   </vt:lpstr>
      <vt:lpstr>TENSES الأزمنة   </vt:lpstr>
      <vt:lpstr>TENSES الأزمنة   </vt:lpstr>
      <vt:lpstr>TENSES الأزمنة   </vt:lpstr>
      <vt:lpstr>TENSES الأزمنة   </vt:lpstr>
      <vt:lpstr>TENSES الأزمنة   </vt:lpstr>
      <vt:lpstr>TENSES الأزمنة   </vt:lpstr>
      <vt:lpstr>TENSES الأزمنة   </vt:lpstr>
      <vt:lpstr>TENSES الأزمنة   </vt:lpstr>
      <vt:lpstr>TENSES الأزمنة   </vt:lpstr>
      <vt:lpstr>TENSES الأزمنة   </vt:lpstr>
      <vt:lpstr>Imperatives صيغة الأمر   </vt:lpstr>
      <vt:lpstr>Imperatives صيغة الأمر   </vt:lpstr>
      <vt:lpstr>Imperatives صيغة الأمر   </vt:lpstr>
      <vt:lpstr>Modals الأفعال الناقصة   </vt:lpstr>
      <vt:lpstr>Modals الأفعال الناقصة   </vt:lpstr>
      <vt:lpstr>Modals الأفعال الناقصة   </vt:lpstr>
      <vt:lpstr>Modals الأفعال الناقصة   </vt:lpstr>
      <vt:lpstr>Modals الأفعال الناقصة   </vt:lpstr>
      <vt:lpstr>Modals الأفعال الناقصة   </vt:lpstr>
      <vt:lpstr>Comparing Adjectives مقارنة الصفات</vt:lpstr>
      <vt:lpstr>Comparing Adjectives مقارنة الصفات</vt:lpstr>
      <vt:lpstr>Comparing Adjectives مقارنة الصفات</vt:lpstr>
      <vt:lpstr>Comparing Adjectives مقارنة الصفات</vt:lpstr>
      <vt:lpstr>Comparing Adjectives مقارنة الصفات</vt:lpstr>
      <vt:lpstr>as……..as       مثله مثل (بالضبط)   not as….as ليس مثله مثل            </vt:lpstr>
      <vt:lpstr>Adverbsالظروف [الأحوال]     </vt:lpstr>
      <vt:lpstr>Adverbsالظروف [الأحوال]     </vt:lpstr>
      <vt:lpstr>Adverbsالظروف [الأحوال]     </vt:lpstr>
      <vt:lpstr>Adverbsالظروف [الأحوال]     </vt:lpstr>
      <vt:lpstr>Adverbial Clause of Time الجمل الظرفية الدالة على الوقت</vt:lpstr>
      <vt:lpstr>Adverbial Clause of Place الجمل الظرفية الدالة على المكان</vt:lpstr>
      <vt:lpstr>Adverbial Clause of Cause الجمل الظرفية الدالة على السبب</vt:lpstr>
      <vt:lpstr>Adverbial Clause of Manner الجمل الظرفية الدالة على السلوك</vt:lpstr>
      <vt:lpstr>Adverbial Clause of Purpose الجمل الظرفية الدالة على الغرض</vt:lpstr>
      <vt:lpstr>Adverbial Clause of Result الجمل الظرفية الدالة على النتيجة</vt:lpstr>
      <vt:lpstr>Adverbial Clause of Contrast الجمل الظرفية الدالة على التناقض</vt:lpstr>
      <vt:lpstr>Adverbial Clause of Contrast الجمل الظرفية الدالة على المقارنة</vt:lpstr>
      <vt:lpstr>Adverbial Clause of Condition الجمل الظرفية الدالة على الحالة</vt:lpstr>
      <vt:lpstr>as……..as       مثله مثل [بالضبط ]   not as….as ليس مثله مثل            </vt:lpstr>
      <vt:lpstr>Active &amp; Passive  المبني للمعلوم و المبني للمجهول</vt:lpstr>
      <vt:lpstr>Active &amp; Passive  المبني للمعلوم و المبني للمجهول</vt:lpstr>
      <vt:lpstr>Active &amp; Passive  المبني للمعلوم و المبني للمجهول</vt:lpstr>
      <vt:lpstr>Active &amp; Passive  المبني للمعلوم و المبني للمجهول</vt:lpstr>
      <vt:lpstr>Active &amp; Passive  المبني للمعلوم و المبني للمجهول</vt:lpstr>
      <vt:lpstr>Active &amp; Passive  المبني للمعلوم و المبني للمجهول</vt:lpstr>
      <vt:lpstr>Active &amp; Passive  المبني للمعلوم و المبني للمجهول</vt:lpstr>
      <vt:lpstr>Active &amp; Passive  المبني للمعلوم و المبني للمجهول</vt:lpstr>
      <vt:lpstr>Active &amp; Passive  المبني للمعلوم و المبني للمجهول</vt:lpstr>
      <vt:lpstr>Active &amp; Passive  المبني للمعلوم و المبني للمجهول</vt:lpstr>
      <vt:lpstr>Transitive &amp; Intransitive Verbs  الأفعال اللازمة و الأفعال المتعدية</vt:lpstr>
      <vt:lpstr>Prepositions  حروف الجر</vt:lpstr>
      <vt:lpstr>Use of Prepositions  استخدام حروف الجر</vt:lpstr>
      <vt:lpstr>Use of Prepositions  استخدام حروف الجر</vt:lpstr>
      <vt:lpstr>Use of Prepositions  استخدام حروف الجر</vt:lpstr>
      <vt:lpstr>Use of Prepositions  استخدام حروف الجر</vt:lpstr>
      <vt:lpstr>Use of Prepositions  استخدام حروف الجر</vt:lpstr>
      <vt:lpstr>Use of Prepositions  استخدام حروف الجر</vt:lpstr>
      <vt:lpstr>Use of Prepositions  استخدام حروف الجر</vt:lpstr>
      <vt:lpstr>Use of Prepositions  استخدام حروف الجر</vt:lpstr>
      <vt:lpstr>Use of Prepositions  استخدام حروف الجر</vt:lpstr>
      <vt:lpstr>Use of Prepositions  استخدام حروف الجر</vt:lpstr>
      <vt:lpstr>Question-Tags  الأسئلة المذيلة</vt:lpstr>
      <vt:lpstr>Question-Tags  الأسئلة المذيلة</vt:lpstr>
      <vt:lpstr>Question-Tags  الأسئلة المذيلة</vt:lpstr>
      <vt:lpstr>Conditional “if” ”لو“ الشرطية</vt:lpstr>
      <vt:lpstr>Conditional “if” ”لو“ الشرطية</vt:lpstr>
      <vt:lpstr>Conditional “if” ”لو“ الشرطية</vt:lpstr>
      <vt:lpstr>Conditional “if” ”لو“ الشرطية</vt:lpstr>
      <vt:lpstr>Reported Speech الكلام المنقول</vt:lpstr>
      <vt:lpstr>Reported Speech الكلام المنقول</vt:lpstr>
      <vt:lpstr>Reported Speech الكلام المنقول</vt:lpstr>
      <vt:lpstr>Reported Speech الكلام المنقول</vt:lpstr>
      <vt:lpstr>Reported Speech الكلام المنقول</vt:lpstr>
      <vt:lpstr>Reported Speech الكلام المنقول</vt:lpstr>
      <vt:lpstr>Reported Speech الكلام المنقول</vt:lpstr>
      <vt:lpstr>Reported Speech الكلام المنقول</vt:lpstr>
      <vt:lpstr>Reported Speech الكلام المنقول</vt:lpstr>
      <vt:lpstr>Reported Speech الكلام المنقول</vt:lpstr>
      <vt:lpstr>Countries and Nationalities البلدان و الجنسيات</vt:lpstr>
    </vt:vector>
  </TitlesOfParts>
  <Company>Saudi Aramco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Parts of Speech أقسام الكلام </dc:title>
  <dc:creator>muhanad mayous</dc:creator>
  <cp:lastModifiedBy>مستخدم</cp:lastModifiedBy>
  <cp:revision>345</cp:revision>
  <dcterms:created xsi:type="dcterms:W3CDTF">2002-04-11T11:36:01Z</dcterms:created>
  <dcterms:modified xsi:type="dcterms:W3CDTF">2009-08-02T14:18:55Z</dcterms:modified>
</cp:coreProperties>
</file>