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68" r:id="rId3"/>
    <p:sldId id="269" r:id="rId4"/>
    <p:sldId id="270" r:id="rId5"/>
    <p:sldId id="271" r:id="rId6"/>
    <p:sldId id="272" r:id="rId7"/>
    <p:sldId id="273" r:id="rId8"/>
    <p:sldId id="274" r:id="rId9"/>
    <p:sldId id="275" r:id="rId10"/>
    <p:sldId id="276" r:id="rId11"/>
    <p:sldId id="257" r:id="rId12"/>
    <p:sldId id="258" r:id="rId13"/>
    <p:sldId id="259" r:id="rId14"/>
    <p:sldId id="260" r:id="rId15"/>
    <p:sldId id="261" r:id="rId16"/>
    <p:sldId id="262" r:id="rId17"/>
    <p:sldId id="263" r:id="rId18"/>
    <p:sldId id="264" r:id="rId19"/>
    <p:sldId id="288" r:id="rId20"/>
    <p:sldId id="289" r:id="rId21"/>
    <p:sldId id="290" r:id="rId22"/>
    <p:sldId id="267" r:id="rId23"/>
    <p:sldId id="265" r:id="rId24"/>
    <p:sldId id="266" r:id="rId25"/>
    <p:sldId id="291" r:id="rId26"/>
    <p:sldId id="292" r:id="rId27"/>
    <p:sldId id="293" r:id="rId28"/>
    <p:sldId id="294" r:id="rId29"/>
    <p:sldId id="277" r:id="rId30"/>
    <p:sldId id="278" r:id="rId31"/>
    <p:sldId id="279" r:id="rId32"/>
    <p:sldId id="280" r:id="rId33"/>
    <p:sldId id="287" r:id="rId34"/>
    <p:sldId id="286" r:id="rId35"/>
    <p:sldId id="281" r:id="rId36"/>
    <p:sldId id="282" r:id="rId37"/>
    <p:sldId id="283" r:id="rId38"/>
    <p:sldId id="284" r:id="rId39"/>
    <p:sldId id="285"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90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Book3"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3"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manualLayout>
          <c:layoutTarget val="inner"/>
          <c:xMode val="edge"/>
          <c:yMode val="edge"/>
          <c:x val="0.13309951881014873"/>
          <c:y val="9.7696850393700782E-2"/>
          <c:w val="0.81522003499562556"/>
          <c:h val="0.7076195683872849"/>
        </c:manualLayout>
      </c:layout>
      <c:scatterChart>
        <c:scatterStyle val="lineMarker"/>
        <c:varyColors val="0"/>
        <c:ser>
          <c:idx val="0"/>
          <c:order val="0"/>
          <c:spPr>
            <a:ln w="66675">
              <a:noFill/>
            </a:ln>
          </c:spPr>
          <c:xVal>
            <c:numRef>
              <c:f>Sheet1!$M$1:$M$8</c:f>
              <c:numCache>
                <c:formatCode>General</c:formatCode>
                <c:ptCount val="8"/>
                <c:pt idx="0">
                  <c:v>100</c:v>
                </c:pt>
                <c:pt idx="1">
                  <c:v>150</c:v>
                </c:pt>
                <c:pt idx="2">
                  <c:v>190</c:v>
                </c:pt>
                <c:pt idx="3">
                  <c:v>280</c:v>
                </c:pt>
                <c:pt idx="4">
                  <c:v>350</c:v>
                </c:pt>
                <c:pt idx="5">
                  <c:v>488</c:v>
                </c:pt>
                <c:pt idx="6">
                  <c:v>500</c:v>
                </c:pt>
                <c:pt idx="7">
                  <c:v>550</c:v>
                </c:pt>
              </c:numCache>
            </c:numRef>
          </c:xVal>
          <c:yVal>
            <c:numRef>
              <c:f>Sheet1!$N$1:$N$8</c:f>
              <c:numCache>
                <c:formatCode>General</c:formatCode>
                <c:ptCount val="8"/>
                <c:pt idx="0">
                  <c:v>9.39</c:v>
                </c:pt>
                <c:pt idx="1">
                  <c:v>5.21</c:v>
                </c:pt>
                <c:pt idx="2">
                  <c:v>3.59</c:v>
                </c:pt>
                <c:pt idx="3">
                  <c:v>1.77</c:v>
                </c:pt>
                <c:pt idx="4">
                  <c:v>1.77</c:v>
                </c:pt>
                <c:pt idx="5">
                  <c:v>4.91</c:v>
                </c:pt>
                <c:pt idx="6">
                  <c:v>6.68</c:v>
                </c:pt>
                <c:pt idx="7">
                  <c:v>9.66</c:v>
                </c:pt>
              </c:numCache>
            </c:numRef>
          </c:yVal>
          <c:smooth val="0"/>
        </c:ser>
        <c:dLbls>
          <c:showLegendKey val="0"/>
          <c:showVal val="0"/>
          <c:showCatName val="0"/>
          <c:showSerName val="0"/>
          <c:showPercent val="0"/>
          <c:showBubbleSize val="0"/>
        </c:dLbls>
        <c:axId val="77057408"/>
        <c:axId val="77497472"/>
      </c:scatterChart>
      <c:valAx>
        <c:axId val="77057408"/>
        <c:scaling>
          <c:orientation val="minMax"/>
        </c:scaling>
        <c:delete val="0"/>
        <c:axPos val="b"/>
        <c:numFmt formatCode="General" sourceLinked="1"/>
        <c:majorTickMark val="in"/>
        <c:minorTickMark val="none"/>
        <c:tickLblPos val="nextTo"/>
        <c:crossAx val="77497472"/>
        <c:crosses val="autoZero"/>
        <c:crossBetween val="midCat"/>
      </c:valAx>
      <c:valAx>
        <c:axId val="77497472"/>
        <c:scaling>
          <c:orientation val="minMax"/>
        </c:scaling>
        <c:delete val="0"/>
        <c:axPos val="l"/>
        <c:majorGridlines/>
        <c:numFmt formatCode="General" sourceLinked="1"/>
        <c:majorTickMark val="in"/>
        <c:minorTickMark val="none"/>
        <c:tickLblPos val="nextTo"/>
        <c:crossAx val="77057408"/>
        <c:crosses val="autoZero"/>
        <c:crossBetween val="midCat"/>
      </c:valAx>
      <c:spPr>
        <a:solidFill>
          <a:srgbClr val="FFFF00"/>
        </a:solidFill>
      </c:spPr>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Sheet1!$Q$1</c:f>
              <c:strCache>
                <c:ptCount val="1"/>
                <c:pt idx="0">
                  <c:v>Observed</c:v>
                </c:pt>
              </c:strCache>
            </c:strRef>
          </c:tx>
          <c:val>
            <c:numRef>
              <c:f>Sheet1!$Q$2:$Q$10</c:f>
              <c:numCache>
                <c:formatCode>General</c:formatCode>
                <c:ptCount val="9"/>
                <c:pt idx="0">
                  <c:v>44</c:v>
                </c:pt>
                <c:pt idx="1">
                  <c:v>66</c:v>
                </c:pt>
                <c:pt idx="2">
                  <c:v>80</c:v>
                </c:pt>
                <c:pt idx="3">
                  <c:v>100</c:v>
                </c:pt>
                <c:pt idx="4">
                  <c:v>200</c:v>
                </c:pt>
                <c:pt idx="5">
                  <c:v>390</c:v>
                </c:pt>
                <c:pt idx="6">
                  <c:v>500</c:v>
                </c:pt>
                <c:pt idx="7">
                  <c:v>700</c:v>
                </c:pt>
                <c:pt idx="8">
                  <c:v>900</c:v>
                </c:pt>
              </c:numCache>
            </c:numRef>
          </c:val>
          <c:smooth val="0"/>
        </c:ser>
        <c:ser>
          <c:idx val="1"/>
          <c:order val="1"/>
          <c:tx>
            <c:strRef>
              <c:f>Sheet1!$R$1</c:f>
              <c:strCache>
                <c:ptCount val="1"/>
                <c:pt idx="0">
                  <c:v>Predicted</c:v>
                </c:pt>
              </c:strCache>
            </c:strRef>
          </c:tx>
          <c:val>
            <c:numRef>
              <c:f>Sheet1!$R$2:$R$10</c:f>
              <c:numCache>
                <c:formatCode>General</c:formatCode>
                <c:ptCount val="9"/>
                <c:pt idx="0">
                  <c:v>35.29</c:v>
                </c:pt>
                <c:pt idx="1">
                  <c:v>48.32</c:v>
                </c:pt>
                <c:pt idx="2">
                  <c:v>89.45</c:v>
                </c:pt>
                <c:pt idx="3">
                  <c:v>158.51</c:v>
                </c:pt>
                <c:pt idx="4">
                  <c:v>210.52</c:v>
                </c:pt>
                <c:pt idx="5">
                  <c:v>341.88</c:v>
                </c:pt>
                <c:pt idx="6">
                  <c:v>486.74</c:v>
                </c:pt>
                <c:pt idx="7">
                  <c:v>686.5</c:v>
                </c:pt>
                <c:pt idx="8">
                  <c:v>922.74</c:v>
                </c:pt>
              </c:numCache>
            </c:numRef>
          </c:val>
          <c:smooth val="0"/>
        </c:ser>
        <c:dLbls>
          <c:showLegendKey val="0"/>
          <c:showVal val="0"/>
          <c:showCatName val="0"/>
          <c:showSerName val="0"/>
          <c:showPercent val="0"/>
          <c:showBubbleSize val="0"/>
        </c:dLbls>
        <c:marker val="1"/>
        <c:smooth val="0"/>
        <c:axId val="77385728"/>
        <c:axId val="77387264"/>
      </c:lineChart>
      <c:catAx>
        <c:axId val="77385728"/>
        <c:scaling>
          <c:orientation val="minMax"/>
        </c:scaling>
        <c:delete val="0"/>
        <c:axPos val="b"/>
        <c:majorTickMark val="out"/>
        <c:minorTickMark val="none"/>
        <c:tickLblPos val="nextTo"/>
        <c:spPr>
          <a:ln w="28575">
            <a:solidFill>
              <a:srgbClr val="0070C0"/>
            </a:solidFill>
          </a:ln>
        </c:spPr>
        <c:crossAx val="77387264"/>
        <c:crosses val="autoZero"/>
        <c:auto val="1"/>
        <c:lblAlgn val="ctr"/>
        <c:lblOffset val="100"/>
        <c:noMultiLvlLbl val="0"/>
      </c:catAx>
      <c:valAx>
        <c:axId val="77387264"/>
        <c:scaling>
          <c:orientation val="minMax"/>
        </c:scaling>
        <c:delete val="0"/>
        <c:axPos val="l"/>
        <c:majorGridlines/>
        <c:numFmt formatCode="General" sourceLinked="1"/>
        <c:majorTickMark val="in"/>
        <c:minorTickMark val="none"/>
        <c:tickLblPos val="nextTo"/>
        <c:spPr>
          <a:ln w="28575">
            <a:solidFill>
              <a:srgbClr val="0070C0"/>
            </a:solidFill>
          </a:ln>
        </c:spPr>
        <c:crossAx val="77385728"/>
        <c:crosses val="autoZero"/>
        <c:crossBetween val="between"/>
      </c:valAx>
      <c:spPr>
        <a:solidFill>
          <a:srgbClr val="FFFF00"/>
        </a:solidFill>
      </c:spPr>
    </c:plotArea>
    <c:legend>
      <c:legendPos val="r"/>
      <c:layout/>
      <c:overlay val="0"/>
      <c:txPr>
        <a:bodyPr/>
        <a:lstStyle/>
        <a:p>
          <a:pPr>
            <a:defRPr>
              <a:solidFill>
                <a:srgbClr val="FFFF00"/>
              </a:solidFill>
            </a:defRPr>
          </a:pPr>
          <a:endParaRPr lang="en-US"/>
        </a:p>
      </c:txPr>
    </c:legend>
    <c:plotVisOnly val="1"/>
    <c:dispBlanksAs val="gap"/>
    <c:showDLblsOverMax val="0"/>
  </c:chart>
  <c:spPr>
    <a:ln w="38100">
      <a:solidFill>
        <a:srgbClr val="C00000"/>
      </a:solidFill>
    </a:ln>
  </c:spPr>
  <c:txPr>
    <a:bodyPr/>
    <a:lstStyle/>
    <a:p>
      <a:pPr>
        <a:defRPr b="1"/>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Sheet1!$Z$1</c:f>
              <c:strCache>
                <c:ptCount val="1"/>
                <c:pt idx="0">
                  <c:v>Observed</c:v>
                </c:pt>
              </c:strCache>
            </c:strRef>
          </c:tx>
          <c:val>
            <c:numRef>
              <c:f>Sheet1!$Z$2:$Z$10</c:f>
              <c:numCache>
                <c:formatCode>General</c:formatCode>
                <c:ptCount val="9"/>
                <c:pt idx="0">
                  <c:v>44</c:v>
                </c:pt>
                <c:pt idx="1">
                  <c:v>66</c:v>
                </c:pt>
                <c:pt idx="2">
                  <c:v>80</c:v>
                </c:pt>
                <c:pt idx="3">
                  <c:v>100</c:v>
                </c:pt>
                <c:pt idx="4">
                  <c:v>200</c:v>
                </c:pt>
                <c:pt idx="5">
                  <c:v>390</c:v>
                </c:pt>
                <c:pt idx="6">
                  <c:v>500</c:v>
                </c:pt>
                <c:pt idx="7">
                  <c:v>700</c:v>
                </c:pt>
                <c:pt idx="8">
                  <c:v>900</c:v>
                </c:pt>
              </c:numCache>
            </c:numRef>
          </c:val>
          <c:smooth val="0"/>
        </c:ser>
        <c:ser>
          <c:idx val="1"/>
          <c:order val="1"/>
          <c:tx>
            <c:strRef>
              <c:f>Sheet1!$AA$1</c:f>
              <c:strCache>
                <c:ptCount val="1"/>
                <c:pt idx="0">
                  <c:v>Predicted</c:v>
                </c:pt>
              </c:strCache>
            </c:strRef>
          </c:tx>
          <c:val>
            <c:numRef>
              <c:f>Sheet1!$AA$2:$AA$10</c:f>
              <c:numCache>
                <c:formatCode>General</c:formatCode>
                <c:ptCount val="9"/>
                <c:pt idx="0">
                  <c:v>38.979999999999997</c:v>
                </c:pt>
                <c:pt idx="1">
                  <c:v>60.41</c:v>
                </c:pt>
                <c:pt idx="2">
                  <c:v>99.57</c:v>
                </c:pt>
                <c:pt idx="3">
                  <c:v>161.08000000000001</c:v>
                </c:pt>
                <c:pt idx="4">
                  <c:v>209.48</c:v>
                </c:pt>
                <c:pt idx="5">
                  <c:v>341.22</c:v>
                </c:pt>
                <c:pt idx="6">
                  <c:v>495.2</c:v>
                </c:pt>
                <c:pt idx="7">
                  <c:v>700.92</c:v>
                </c:pt>
                <c:pt idx="8">
                  <c:v>906.58</c:v>
                </c:pt>
              </c:numCache>
            </c:numRef>
          </c:val>
          <c:smooth val="0"/>
        </c:ser>
        <c:dLbls>
          <c:showLegendKey val="0"/>
          <c:showVal val="0"/>
          <c:showCatName val="0"/>
          <c:showSerName val="0"/>
          <c:showPercent val="0"/>
          <c:showBubbleSize val="0"/>
        </c:dLbls>
        <c:marker val="1"/>
        <c:smooth val="0"/>
        <c:axId val="78465664"/>
        <c:axId val="78467456"/>
      </c:lineChart>
      <c:catAx>
        <c:axId val="78465664"/>
        <c:scaling>
          <c:orientation val="minMax"/>
        </c:scaling>
        <c:delete val="0"/>
        <c:axPos val="b"/>
        <c:majorTickMark val="out"/>
        <c:minorTickMark val="none"/>
        <c:tickLblPos val="nextTo"/>
        <c:spPr>
          <a:ln w="28575">
            <a:solidFill>
              <a:srgbClr val="0070C0"/>
            </a:solidFill>
          </a:ln>
        </c:spPr>
        <c:crossAx val="78467456"/>
        <c:crosses val="autoZero"/>
        <c:auto val="1"/>
        <c:lblAlgn val="ctr"/>
        <c:lblOffset val="100"/>
        <c:noMultiLvlLbl val="0"/>
      </c:catAx>
      <c:valAx>
        <c:axId val="78467456"/>
        <c:scaling>
          <c:orientation val="minMax"/>
        </c:scaling>
        <c:delete val="0"/>
        <c:axPos val="l"/>
        <c:majorGridlines/>
        <c:numFmt formatCode="General" sourceLinked="1"/>
        <c:majorTickMark val="out"/>
        <c:minorTickMark val="none"/>
        <c:tickLblPos val="nextTo"/>
        <c:spPr>
          <a:ln w="28575">
            <a:solidFill>
              <a:srgbClr val="0070C0"/>
            </a:solidFill>
          </a:ln>
        </c:spPr>
        <c:crossAx val="78465664"/>
        <c:crosses val="autoZero"/>
        <c:crossBetween val="between"/>
      </c:valAx>
      <c:spPr>
        <a:solidFill>
          <a:srgbClr val="FFC000"/>
        </a:solidFill>
      </c:spPr>
    </c:plotArea>
    <c:legend>
      <c:legendPos val="r"/>
      <c:layout/>
      <c:overlay val="0"/>
      <c:txPr>
        <a:bodyPr/>
        <a:lstStyle/>
        <a:p>
          <a:pPr>
            <a:defRPr>
              <a:solidFill>
                <a:srgbClr val="FFFF00"/>
              </a:solidFill>
            </a:defRPr>
          </a:pPr>
          <a:endParaRPr lang="en-US"/>
        </a:p>
      </c:txPr>
    </c:legend>
    <c:plotVisOnly val="1"/>
    <c:dispBlanksAs val="gap"/>
    <c:showDLblsOverMax val="0"/>
  </c:chart>
  <c:spPr>
    <a:ln w="38100">
      <a:solidFill>
        <a:srgbClr val="C00000"/>
      </a:solidFill>
    </a:ln>
  </c:spPr>
  <c:txPr>
    <a:bodyPr/>
    <a:lstStyle/>
    <a:p>
      <a:pPr>
        <a:defRPr b="1"/>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Sheet1!$E$1</c:f>
              <c:strCache>
                <c:ptCount val="1"/>
                <c:pt idx="0">
                  <c:v>Observed</c:v>
                </c:pt>
              </c:strCache>
            </c:strRef>
          </c:tx>
          <c:val>
            <c:numRef>
              <c:f>Sheet1!$E$2:$E$10</c:f>
              <c:numCache>
                <c:formatCode>General</c:formatCode>
                <c:ptCount val="9"/>
                <c:pt idx="0">
                  <c:v>44</c:v>
                </c:pt>
                <c:pt idx="1">
                  <c:v>66</c:v>
                </c:pt>
                <c:pt idx="2">
                  <c:v>80</c:v>
                </c:pt>
                <c:pt idx="3">
                  <c:v>100</c:v>
                </c:pt>
                <c:pt idx="4">
                  <c:v>200</c:v>
                </c:pt>
                <c:pt idx="5">
                  <c:v>390</c:v>
                </c:pt>
                <c:pt idx="6">
                  <c:v>500</c:v>
                </c:pt>
                <c:pt idx="7">
                  <c:v>700</c:v>
                </c:pt>
                <c:pt idx="8">
                  <c:v>900</c:v>
                </c:pt>
              </c:numCache>
            </c:numRef>
          </c:val>
          <c:smooth val="0"/>
        </c:ser>
        <c:ser>
          <c:idx val="1"/>
          <c:order val="1"/>
          <c:tx>
            <c:strRef>
              <c:f>Sheet1!$F$1</c:f>
              <c:strCache>
                <c:ptCount val="1"/>
                <c:pt idx="0">
                  <c:v>Predicted</c:v>
                </c:pt>
              </c:strCache>
            </c:strRef>
          </c:tx>
          <c:val>
            <c:numRef>
              <c:f>Sheet1!$F$2:$F$10</c:f>
              <c:numCache>
                <c:formatCode>General</c:formatCode>
                <c:ptCount val="9"/>
                <c:pt idx="0">
                  <c:v>45.92</c:v>
                </c:pt>
                <c:pt idx="1">
                  <c:v>62.41</c:v>
                </c:pt>
                <c:pt idx="2">
                  <c:v>81.650000000000006</c:v>
                </c:pt>
                <c:pt idx="3">
                  <c:v>103.54</c:v>
                </c:pt>
                <c:pt idx="4">
                  <c:v>192.97</c:v>
                </c:pt>
                <c:pt idx="5">
                  <c:v>371.84</c:v>
                </c:pt>
                <c:pt idx="6">
                  <c:v>528.34</c:v>
                </c:pt>
                <c:pt idx="7">
                  <c:v>707.21</c:v>
                </c:pt>
                <c:pt idx="8">
                  <c:v>886.07</c:v>
                </c:pt>
              </c:numCache>
            </c:numRef>
          </c:val>
          <c:smooth val="0"/>
        </c:ser>
        <c:dLbls>
          <c:showLegendKey val="0"/>
          <c:showVal val="0"/>
          <c:showCatName val="0"/>
          <c:showSerName val="0"/>
          <c:showPercent val="0"/>
          <c:showBubbleSize val="0"/>
        </c:dLbls>
        <c:marker val="1"/>
        <c:smooth val="0"/>
        <c:axId val="78509568"/>
        <c:axId val="78511104"/>
      </c:lineChart>
      <c:catAx>
        <c:axId val="78509568"/>
        <c:scaling>
          <c:orientation val="minMax"/>
        </c:scaling>
        <c:delete val="0"/>
        <c:axPos val="b"/>
        <c:majorTickMark val="out"/>
        <c:minorTickMark val="none"/>
        <c:tickLblPos val="nextTo"/>
        <c:spPr>
          <a:ln w="28575">
            <a:solidFill>
              <a:srgbClr val="0070C0"/>
            </a:solidFill>
          </a:ln>
        </c:spPr>
        <c:txPr>
          <a:bodyPr/>
          <a:lstStyle/>
          <a:p>
            <a:pPr>
              <a:defRPr b="1"/>
            </a:pPr>
            <a:endParaRPr lang="en-US"/>
          </a:p>
        </c:txPr>
        <c:crossAx val="78511104"/>
        <c:crosses val="autoZero"/>
        <c:auto val="1"/>
        <c:lblAlgn val="ctr"/>
        <c:lblOffset val="100"/>
        <c:noMultiLvlLbl val="0"/>
      </c:catAx>
      <c:valAx>
        <c:axId val="78511104"/>
        <c:scaling>
          <c:orientation val="minMax"/>
        </c:scaling>
        <c:delete val="0"/>
        <c:axPos val="l"/>
        <c:majorGridlines/>
        <c:numFmt formatCode="General" sourceLinked="1"/>
        <c:majorTickMark val="out"/>
        <c:minorTickMark val="none"/>
        <c:tickLblPos val="nextTo"/>
        <c:spPr>
          <a:ln w="28575">
            <a:solidFill>
              <a:srgbClr val="0070C0"/>
            </a:solidFill>
          </a:ln>
        </c:spPr>
        <c:txPr>
          <a:bodyPr/>
          <a:lstStyle/>
          <a:p>
            <a:pPr>
              <a:defRPr b="1"/>
            </a:pPr>
            <a:endParaRPr lang="en-US"/>
          </a:p>
        </c:txPr>
        <c:crossAx val="78509568"/>
        <c:crosses val="autoZero"/>
        <c:crossBetween val="between"/>
      </c:valAx>
      <c:spPr>
        <a:solidFill>
          <a:srgbClr val="FFFF00"/>
        </a:solidFill>
      </c:spPr>
    </c:plotArea>
    <c:legend>
      <c:legendPos val="r"/>
      <c:layout/>
      <c:overlay val="0"/>
      <c:spPr>
        <a:solidFill>
          <a:srgbClr val="FFFF00"/>
        </a:solidFill>
      </c:spPr>
    </c:legend>
    <c:plotVisOnly val="1"/>
    <c:dispBlanksAs val="gap"/>
    <c:showDLblsOverMax val="0"/>
  </c:chart>
  <c:spPr>
    <a:ln w="38100">
      <a:solidFill>
        <a:srgbClr val="C00000"/>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plotArea>
      <c:layout/>
      <c:lineChart>
        <c:grouping val="standard"/>
        <c:varyColors val="0"/>
        <c:ser>
          <c:idx val="0"/>
          <c:order val="0"/>
          <c:tx>
            <c:strRef>
              <c:f>Sheet1!$A$1</c:f>
              <c:strCache>
                <c:ptCount val="1"/>
                <c:pt idx="0">
                  <c:v>Observed</c:v>
                </c:pt>
              </c:strCache>
            </c:strRef>
          </c:tx>
          <c:spPr>
            <a:ln w="38100">
              <a:solidFill>
                <a:srgbClr val="FFFF00"/>
              </a:solidFill>
            </a:ln>
          </c:spPr>
          <c:marker>
            <c:spPr>
              <a:ln w="38100">
                <a:solidFill>
                  <a:srgbClr val="FFFF00"/>
                </a:solidFill>
              </a:ln>
            </c:spPr>
          </c:marker>
          <c:val>
            <c:numRef>
              <c:f>Sheet1!$A$2:$A$9</c:f>
              <c:numCache>
                <c:formatCode>General</c:formatCode>
                <c:ptCount val="8"/>
                <c:pt idx="0">
                  <c:v>2.23</c:v>
                </c:pt>
                <c:pt idx="1">
                  <c:v>1.65</c:v>
                </c:pt>
                <c:pt idx="2">
                  <c:v>1.27</c:v>
                </c:pt>
                <c:pt idx="3">
                  <c:v>0.56999999999999995</c:v>
                </c:pt>
                <c:pt idx="4">
                  <c:v>0.56999999999999995</c:v>
                </c:pt>
                <c:pt idx="5">
                  <c:v>1.59</c:v>
                </c:pt>
                <c:pt idx="6">
                  <c:v>1.89</c:v>
                </c:pt>
                <c:pt idx="7">
                  <c:v>2.2599999999999998</c:v>
                </c:pt>
              </c:numCache>
            </c:numRef>
          </c:val>
          <c:smooth val="0"/>
        </c:ser>
        <c:ser>
          <c:idx val="1"/>
          <c:order val="1"/>
          <c:tx>
            <c:strRef>
              <c:f>Sheet1!$B$1</c:f>
              <c:strCache>
                <c:ptCount val="1"/>
                <c:pt idx="0">
                  <c:v>Predicted</c:v>
                </c:pt>
              </c:strCache>
            </c:strRef>
          </c:tx>
          <c:spPr>
            <a:ln w="38100">
              <a:solidFill>
                <a:srgbClr val="FF0000"/>
              </a:solidFill>
            </a:ln>
          </c:spPr>
          <c:marker>
            <c:spPr>
              <a:ln w="38100">
                <a:solidFill>
                  <a:srgbClr val="FF0000"/>
                </a:solidFill>
              </a:ln>
            </c:spPr>
          </c:marker>
          <c:val>
            <c:numRef>
              <c:f>Sheet1!$B$2:$B$9</c:f>
              <c:numCache>
                <c:formatCode>General</c:formatCode>
                <c:ptCount val="8"/>
                <c:pt idx="0">
                  <c:v>1.57</c:v>
                </c:pt>
                <c:pt idx="1">
                  <c:v>1.54</c:v>
                </c:pt>
                <c:pt idx="2">
                  <c:v>1.53</c:v>
                </c:pt>
                <c:pt idx="3">
                  <c:v>1.5</c:v>
                </c:pt>
                <c:pt idx="4">
                  <c:v>1.49</c:v>
                </c:pt>
                <c:pt idx="5">
                  <c:v>1.47</c:v>
                </c:pt>
                <c:pt idx="6">
                  <c:v>1.47</c:v>
                </c:pt>
                <c:pt idx="7">
                  <c:v>1.46</c:v>
                </c:pt>
              </c:numCache>
            </c:numRef>
          </c:val>
          <c:smooth val="0"/>
        </c:ser>
        <c:dLbls>
          <c:showLegendKey val="0"/>
          <c:showVal val="0"/>
          <c:showCatName val="0"/>
          <c:showSerName val="0"/>
          <c:showPercent val="0"/>
          <c:showBubbleSize val="0"/>
        </c:dLbls>
        <c:marker val="1"/>
        <c:smooth val="0"/>
        <c:axId val="77522432"/>
        <c:axId val="77524352"/>
      </c:lineChart>
      <c:catAx>
        <c:axId val="77522432"/>
        <c:scaling>
          <c:orientation val="minMax"/>
        </c:scaling>
        <c:delete val="0"/>
        <c:axPos val="b"/>
        <c:majorTickMark val="in"/>
        <c:minorTickMark val="none"/>
        <c:tickLblPos val="nextTo"/>
        <c:crossAx val="77524352"/>
        <c:crosses val="autoZero"/>
        <c:auto val="1"/>
        <c:lblAlgn val="ctr"/>
        <c:lblOffset val="100"/>
        <c:noMultiLvlLbl val="0"/>
      </c:catAx>
      <c:valAx>
        <c:axId val="77524352"/>
        <c:scaling>
          <c:orientation val="minMax"/>
        </c:scaling>
        <c:delete val="0"/>
        <c:axPos val="l"/>
        <c:majorGridlines/>
        <c:numFmt formatCode="General" sourceLinked="1"/>
        <c:majorTickMark val="in"/>
        <c:minorTickMark val="none"/>
        <c:tickLblPos val="nextTo"/>
        <c:crossAx val="77522432"/>
        <c:crosses val="autoZero"/>
        <c:crossBetween val="between"/>
      </c:valAx>
      <c:spPr>
        <a:solidFill>
          <a:srgbClr val="00B0F0"/>
        </a:solidFill>
      </c:spPr>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940185108440394E-2"/>
          <c:y val="0.10795517867958813"/>
          <c:w val="0.79000899193156415"/>
          <c:h val="0.84063032505552193"/>
        </c:manualLayout>
      </c:layout>
      <c:lineChart>
        <c:grouping val="standard"/>
        <c:varyColors val="0"/>
        <c:ser>
          <c:idx val="0"/>
          <c:order val="0"/>
          <c:tx>
            <c:strRef>
              <c:f>Sheet1!$C$1</c:f>
              <c:strCache>
                <c:ptCount val="1"/>
                <c:pt idx="0">
                  <c:v>Observed</c:v>
                </c:pt>
              </c:strCache>
            </c:strRef>
          </c:tx>
          <c:val>
            <c:numRef>
              <c:f>Sheet1!$C$2:$C$9</c:f>
              <c:numCache>
                <c:formatCode>General</c:formatCode>
                <c:ptCount val="8"/>
                <c:pt idx="0">
                  <c:v>2.23</c:v>
                </c:pt>
                <c:pt idx="1">
                  <c:v>1.65</c:v>
                </c:pt>
                <c:pt idx="2">
                  <c:v>1.27</c:v>
                </c:pt>
                <c:pt idx="3">
                  <c:v>0.56999999999999995</c:v>
                </c:pt>
                <c:pt idx="4">
                  <c:v>0.56999999999999995</c:v>
                </c:pt>
                <c:pt idx="5">
                  <c:v>1.59</c:v>
                </c:pt>
                <c:pt idx="6">
                  <c:v>1.89</c:v>
                </c:pt>
                <c:pt idx="7">
                  <c:v>2.2599999999999998</c:v>
                </c:pt>
              </c:numCache>
            </c:numRef>
          </c:val>
          <c:smooth val="0"/>
        </c:ser>
        <c:ser>
          <c:idx val="1"/>
          <c:order val="1"/>
          <c:tx>
            <c:strRef>
              <c:f>Sheet1!$D$1</c:f>
              <c:strCache>
                <c:ptCount val="1"/>
                <c:pt idx="0">
                  <c:v>Predicted</c:v>
                </c:pt>
              </c:strCache>
            </c:strRef>
          </c:tx>
          <c:val>
            <c:numRef>
              <c:f>Sheet1!$D$2:$D$9</c:f>
              <c:numCache>
                <c:formatCode>General</c:formatCode>
                <c:ptCount val="8"/>
                <c:pt idx="0">
                  <c:v>1.38</c:v>
                </c:pt>
                <c:pt idx="1">
                  <c:v>1.41</c:v>
                </c:pt>
                <c:pt idx="2">
                  <c:v>1.43</c:v>
                </c:pt>
                <c:pt idx="3">
                  <c:v>1.48</c:v>
                </c:pt>
                <c:pt idx="4">
                  <c:v>1.52</c:v>
                </c:pt>
                <c:pt idx="5">
                  <c:v>1.59</c:v>
                </c:pt>
                <c:pt idx="6">
                  <c:v>1.6</c:v>
                </c:pt>
                <c:pt idx="7">
                  <c:v>1.62</c:v>
                </c:pt>
              </c:numCache>
            </c:numRef>
          </c:val>
          <c:smooth val="0"/>
        </c:ser>
        <c:dLbls>
          <c:showLegendKey val="0"/>
          <c:showVal val="0"/>
          <c:showCatName val="0"/>
          <c:showSerName val="0"/>
          <c:showPercent val="0"/>
          <c:showBubbleSize val="0"/>
        </c:dLbls>
        <c:marker val="1"/>
        <c:smooth val="0"/>
        <c:axId val="78370688"/>
        <c:axId val="78372224"/>
      </c:lineChart>
      <c:catAx>
        <c:axId val="78370688"/>
        <c:scaling>
          <c:orientation val="minMax"/>
        </c:scaling>
        <c:delete val="0"/>
        <c:axPos val="b"/>
        <c:majorTickMark val="out"/>
        <c:minorTickMark val="none"/>
        <c:tickLblPos val="nextTo"/>
        <c:crossAx val="78372224"/>
        <c:crosses val="autoZero"/>
        <c:auto val="1"/>
        <c:lblAlgn val="ctr"/>
        <c:lblOffset val="100"/>
        <c:noMultiLvlLbl val="0"/>
      </c:catAx>
      <c:valAx>
        <c:axId val="78372224"/>
        <c:scaling>
          <c:orientation val="minMax"/>
        </c:scaling>
        <c:delete val="0"/>
        <c:axPos val="l"/>
        <c:majorGridlines/>
        <c:numFmt formatCode="General" sourceLinked="1"/>
        <c:majorTickMark val="out"/>
        <c:minorTickMark val="none"/>
        <c:tickLblPos val="nextTo"/>
        <c:crossAx val="78370688"/>
        <c:crosses val="autoZero"/>
        <c:crossBetween val="between"/>
      </c:valAx>
      <c:spPr>
        <a:solidFill>
          <a:srgbClr val="92D050"/>
        </a:solidFill>
      </c:spPr>
    </c:plotArea>
    <c:legend>
      <c:legendPos val="r"/>
      <c:layout/>
      <c:overlay val="0"/>
    </c:legend>
    <c:plotVisOnly val="1"/>
    <c:dispBlanksAs val="gap"/>
    <c:showDLblsOverMax val="0"/>
  </c:chart>
  <c:spPr>
    <a:solidFill>
      <a:sysClr val="window" lastClr="FFFFFF"/>
    </a:solidFill>
    <a:ln w="38100">
      <a:solidFill>
        <a:srgbClr val="C00000"/>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Sheet1!$P$1</c:f>
              <c:strCache>
                <c:ptCount val="1"/>
                <c:pt idx="0">
                  <c:v>Observed</c:v>
                </c:pt>
              </c:strCache>
            </c:strRef>
          </c:tx>
          <c:spPr>
            <a:ln w="47625"/>
          </c:spPr>
          <c:val>
            <c:numRef>
              <c:f>Sheet1!$P$2:$P$9</c:f>
              <c:numCache>
                <c:formatCode>General</c:formatCode>
                <c:ptCount val="8"/>
                <c:pt idx="0">
                  <c:v>9.39</c:v>
                </c:pt>
                <c:pt idx="1">
                  <c:v>5.21</c:v>
                </c:pt>
                <c:pt idx="2">
                  <c:v>3.59</c:v>
                </c:pt>
                <c:pt idx="3">
                  <c:v>1.77</c:v>
                </c:pt>
                <c:pt idx="4">
                  <c:v>1.77</c:v>
                </c:pt>
                <c:pt idx="5">
                  <c:v>4.91</c:v>
                </c:pt>
                <c:pt idx="6">
                  <c:v>6.68</c:v>
                </c:pt>
                <c:pt idx="7">
                  <c:v>9.66</c:v>
                </c:pt>
              </c:numCache>
            </c:numRef>
          </c:val>
          <c:smooth val="0"/>
        </c:ser>
        <c:ser>
          <c:idx val="1"/>
          <c:order val="1"/>
          <c:tx>
            <c:strRef>
              <c:f>Sheet1!$Q$1</c:f>
              <c:strCache>
                <c:ptCount val="1"/>
                <c:pt idx="0">
                  <c:v>Predicted</c:v>
                </c:pt>
              </c:strCache>
            </c:strRef>
          </c:tx>
          <c:spPr>
            <a:ln w="47625"/>
          </c:spPr>
          <c:val>
            <c:numRef>
              <c:f>Sheet1!$Q$2:$Q$9</c:f>
              <c:numCache>
                <c:formatCode>General</c:formatCode>
                <c:ptCount val="8"/>
                <c:pt idx="0">
                  <c:v>8.8800000000000008</c:v>
                </c:pt>
                <c:pt idx="1">
                  <c:v>5.8</c:v>
                </c:pt>
                <c:pt idx="2">
                  <c:v>3.91</c:v>
                </c:pt>
                <c:pt idx="3">
                  <c:v>1.49</c:v>
                </c:pt>
                <c:pt idx="4">
                  <c:v>1.37</c:v>
                </c:pt>
                <c:pt idx="5">
                  <c:v>5.65</c:v>
                </c:pt>
                <c:pt idx="6">
                  <c:v>6.31</c:v>
                </c:pt>
                <c:pt idx="7">
                  <c:v>9.5299999999999994</c:v>
                </c:pt>
              </c:numCache>
            </c:numRef>
          </c:val>
          <c:smooth val="0"/>
        </c:ser>
        <c:dLbls>
          <c:showLegendKey val="0"/>
          <c:showVal val="0"/>
          <c:showCatName val="0"/>
          <c:showSerName val="0"/>
          <c:showPercent val="0"/>
          <c:showBubbleSize val="0"/>
        </c:dLbls>
        <c:marker val="1"/>
        <c:smooth val="0"/>
        <c:axId val="78406784"/>
        <c:axId val="78408320"/>
      </c:lineChart>
      <c:catAx>
        <c:axId val="78406784"/>
        <c:scaling>
          <c:orientation val="minMax"/>
        </c:scaling>
        <c:delete val="0"/>
        <c:axPos val="b"/>
        <c:majorTickMark val="out"/>
        <c:minorTickMark val="none"/>
        <c:tickLblPos val="nextTo"/>
        <c:spPr>
          <a:ln w="28575">
            <a:solidFill>
              <a:srgbClr val="C00000"/>
            </a:solidFill>
          </a:ln>
        </c:spPr>
        <c:crossAx val="78408320"/>
        <c:crosses val="autoZero"/>
        <c:auto val="1"/>
        <c:lblAlgn val="ctr"/>
        <c:lblOffset val="100"/>
        <c:noMultiLvlLbl val="0"/>
      </c:catAx>
      <c:valAx>
        <c:axId val="78408320"/>
        <c:scaling>
          <c:orientation val="minMax"/>
        </c:scaling>
        <c:delete val="0"/>
        <c:axPos val="l"/>
        <c:majorGridlines/>
        <c:numFmt formatCode="General" sourceLinked="1"/>
        <c:majorTickMark val="out"/>
        <c:minorTickMark val="none"/>
        <c:tickLblPos val="nextTo"/>
        <c:spPr>
          <a:ln w="28575">
            <a:solidFill>
              <a:srgbClr val="C00000"/>
            </a:solidFill>
          </a:ln>
        </c:spPr>
        <c:crossAx val="78406784"/>
        <c:crosses val="autoZero"/>
        <c:crossBetween val="between"/>
      </c:valAx>
      <c:spPr>
        <a:solidFill>
          <a:srgbClr val="FFFF00"/>
        </a:solidFill>
      </c:spPr>
    </c:plotArea>
    <c:legend>
      <c:legendPos val="r"/>
      <c:layout>
        <c:manualLayout>
          <c:xMode val="edge"/>
          <c:yMode val="edge"/>
          <c:x val="0.87069986876640415"/>
          <c:y val="0.37857850155094247"/>
          <c:w val="0.12930013123359579"/>
          <c:h val="0.16708542114053926"/>
        </c:manualLayout>
      </c:layout>
      <c:overlay val="0"/>
    </c:legend>
    <c:plotVisOnly val="1"/>
    <c:dispBlanksAs val="gap"/>
    <c:showDLblsOverMax val="0"/>
  </c:chart>
  <c:spPr>
    <a:ln w="38100">
      <a:solidFill>
        <a:srgbClr val="FFC000"/>
      </a:solidFill>
    </a:ln>
  </c:spPr>
  <c:txPr>
    <a:bodyPr/>
    <a:lstStyle/>
    <a:p>
      <a:pPr>
        <a:defRPr sz="1200">
          <a:solidFill>
            <a:srgbClr val="FFFF00"/>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manualLayout>
          <c:layoutTarget val="inner"/>
          <c:xMode val="edge"/>
          <c:yMode val="edge"/>
          <c:x val="0.11365507436570428"/>
          <c:y val="5.1400554097404488E-2"/>
          <c:w val="0.77652559055118109"/>
          <c:h val="0.8326195683872849"/>
        </c:manualLayout>
      </c:layout>
      <c:scatterChart>
        <c:scatterStyle val="lineMarker"/>
        <c:varyColors val="0"/>
        <c:ser>
          <c:idx val="0"/>
          <c:order val="0"/>
          <c:spPr>
            <a:ln w="66675">
              <a:noFill/>
            </a:ln>
          </c:spPr>
          <c:xVal>
            <c:numRef>
              <c:f>Sheet1!$N$1:$N$11</c:f>
              <c:numCache>
                <c:formatCode>General</c:formatCode>
                <c:ptCount val="11"/>
                <c:pt idx="0">
                  <c:v>1</c:v>
                </c:pt>
                <c:pt idx="1">
                  <c:v>1.1399999999999999</c:v>
                </c:pt>
                <c:pt idx="2">
                  <c:v>2</c:v>
                </c:pt>
                <c:pt idx="3">
                  <c:v>2.1</c:v>
                </c:pt>
                <c:pt idx="4">
                  <c:v>3</c:v>
                </c:pt>
                <c:pt idx="5">
                  <c:v>3.04</c:v>
                </c:pt>
                <c:pt idx="6">
                  <c:v>4.24</c:v>
                </c:pt>
                <c:pt idx="7">
                  <c:v>5</c:v>
                </c:pt>
                <c:pt idx="8">
                  <c:v>5.04</c:v>
                </c:pt>
                <c:pt idx="9">
                  <c:v>6.24</c:v>
                </c:pt>
                <c:pt idx="10">
                  <c:v>7.14</c:v>
                </c:pt>
              </c:numCache>
            </c:numRef>
          </c:xVal>
          <c:yVal>
            <c:numRef>
              <c:f>Sheet1!$O$1:$O$11</c:f>
              <c:numCache>
                <c:formatCode>General</c:formatCode>
                <c:ptCount val="11"/>
                <c:pt idx="0">
                  <c:v>9.16</c:v>
                </c:pt>
                <c:pt idx="1">
                  <c:v>9.36</c:v>
                </c:pt>
                <c:pt idx="2">
                  <c:v>9.25</c:v>
                </c:pt>
                <c:pt idx="3">
                  <c:v>11.21</c:v>
                </c:pt>
                <c:pt idx="4">
                  <c:v>11.74</c:v>
                </c:pt>
                <c:pt idx="5">
                  <c:v>9.9700000000000006</c:v>
                </c:pt>
                <c:pt idx="6">
                  <c:v>10.52</c:v>
                </c:pt>
                <c:pt idx="7">
                  <c:v>11.93</c:v>
                </c:pt>
                <c:pt idx="8">
                  <c:v>11.34</c:v>
                </c:pt>
                <c:pt idx="9">
                  <c:v>9.51</c:v>
                </c:pt>
                <c:pt idx="10">
                  <c:v>10.73</c:v>
                </c:pt>
              </c:numCache>
            </c:numRef>
          </c:yVal>
          <c:smooth val="0"/>
        </c:ser>
        <c:dLbls>
          <c:showLegendKey val="0"/>
          <c:showVal val="0"/>
          <c:showCatName val="0"/>
          <c:showSerName val="0"/>
          <c:showPercent val="0"/>
          <c:showBubbleSize val="0"/>
        </c:dLbls>
        <c:axId val="78437376"/>
        <c:axId val="77202176"/>
      </c:scatterChart>
      <c:valAx>
        <c:axId val="78437376"/>
        <c:scaling>
          <c:orientation val="minMax"/>
        </c:scaling>
        <c:delete val="0"/>
        <c:axPos val="b"/>
        <c:numFmt formatCode="General" sourceLinked="1"/>
        <c:majorTickMark val="out"/>
        <c:minorTickMark val="none"/>
        <c:tickLblPos val="nextTo"/>
        <c:crossAx val="77202176"/>
        <c:crosses val="autoZero"/>
        <c:crossBetween val="midCat"/>
      </c:valAx>
      <c:valAx>
        <c:axId val="77202176"/>
        <c:scaling>
          <c:orientation val="minMax"/>
        </c:scaling>
        <c:delete val="0"/>
        <c:axPos val="l"/>
        <c:majorGridlines/>
        <c:numFmt formatCode="General" sourceLinked="1"/>
        <c:majorTickMark val="out"/>
        <c:minorTickMark val="none"/>
        <c:tickLblPos val="nextTo"/>
        <c:crossAx val="78437376"/>
        <c:crosses val="autoZero"/>
        <c:crossBetween val="midCat"/>
      </c:valAx>
      <c:spPr>
        <a:solidFill>
          <a:srgbClr val="FFFF00"/>
        </a:solidFill>
      </c:spPr>
    </c:plotArea>
    <c:plotVisOnly val="1"/>
    <c:dispBlanksAs val="gap"/>
    <c:showDLblsOverMax val="0"/>
  </c:chart>
  <c:spPr>
    <a:solidFill>
      <a:srgbClr val="92D050"/>
    </a:solidFill>
  </c:spPr>
  <c:txPr>
    <a:bodyPr/>
    <a:lstStyle/>
    <a:p>
      <a:pPr>
        <a:defRPr sz="1800">
          <a:solidFill>
            <a:srgbClr val="FFFF00"/>
          </a:solidFil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Sheet1!$Q$1</c:f>
              <c:strCache>
                <c:ptCount val="1"/>
                <c:pt idx="0">
                  <c:v>observed</c:v>
                </c:pt>
              </c:strCache>
            </c:strRef>
          </c:tx>
          <c:val>
            <c:numRef>
              <c:f>Sheet1!$Q$2:$Q$12</c:f>
              <c:numCache>
                <c:formatCode>General</c:formatCode>
                <c:ptCount val="11"/>
                <c:pt idx="0">
                  <c:v>2.21</c:v>
                </c:pt>
                <c:pt idx="1">
                  <c:v>2.23</c:v>
                </c:pt>
                <c:pt idx="2">
                  <c:v>2.2200000000000002</c:v>
                </c:pt>
                <c:pt idx="3">
                  <c:v>2.41</c:v>
                </c:pt>
                <c:pt idx="4">
                  <c:v>2.46</c:v>
                </c:pt>
                <c:pt idx="5">
                  <c:v>2.29</c:v>
                </c:pt>
                <c:pt idx="6">
                  <c:v>2.35</c:v>
                </c:pt>
                <c:pt idx="7">
                  <c:v>2.4700000000000002</c:v>
                </c:pt>
                <c:pt idx="8">
                  <c:v>2.42</c:v>
                </c:pt>
                <c:pt idx="9">
                  <c:v>2.25</c:v>
                </c:pt>
                <c:pt idx="10">
                  <c:v>2.37</c:v>
                </c:pt>
              </c:numCache>
            </c:numRef>
          </c:val>
          <c:smooth val="0"/>
        </c:ser>
        <c:ser>
          <c:idx val="1"/>
          <c:order val="1"/>
          <c:tx>
            <c:strRef>
              <c:f>Sheet1!$R$1</c:f>
              <c:strCache>
                <c:ptCount val="1"/>
                <c:pt idx="0">
                  <c:v>predicted</c:v>
                </c:pt>
              </c:strCache>
            </c:strRef>
          </c:tx>
          <c:val>
            <c:numRef>
              <c:f>Sheet1!$R$2:$R$12</c:f>
              <c:numCache>
                <c:formatCode>General</c:formatCode>
                <c:ptCount val="11"/>
                <c:pt idx="0">
                  <c:v>2.25</c:v>
                </c:pt>
                <c:pt idx="1">
                  <c:v>2.2599999999999998</c:v>
                </c:pt>
                <c:pt idx="2">
                  <c:v>2.2999999999999998</c:v>
                </c:pt>
                <c:pt idx="3">
                  <c:v>2.31</c:v>
                </c:pt>
                <c:pt idx="4">
                  <c:v>2.33</c:v>
                </c:pt>
                <c:pt idx="5">
                  <c:v>2.34</c:v>
                </c:pt>
                <c:pt idx="6">
                  <c:v>2.36</c:v>
                </c:pt>
                <c:pt idx="7">
                  <c:v>2.37</c:v>
                </c:pt>
                <c:pt idx="8">
                  <c:v>2.37</c:v>
                </c:pt>
                <c:pt idx="9">
                  <c:v>2.39</c:v>
                </c:pt>
                <c:pt idx="10">
                  <c:v>2.4</c:v>
                </c:pt>
              </c:numCache>
            </c:numRef>
          </c:val>
          <c:smooth val="0"/>
        </c:ser>
        <c:dLbls>
          <c:showLegendKey val="0"/>
          <c:showVal val="0"/>
          <c:showCatName val="0"/>
          <c:showSerName val="0"/>
          <c:showPercent val="0"/>
          <c:showBubbleSize val="0"/>
        </c:dLbls>
        <c:marker val="1"/>
        <c:smooth val="0"/>
        <c:axId val="77227520"/>
        <c:axId val="77229056"/>
      </c:lineChart>
      <c:catAx>
        <c:axId val="77227520"/>
        <c:scaling>
          <c:orientation val="minMax"/>
        </c:scaling>
        <c:delete val="0"/>
        <c:axPos val="b"/>
        <c:majorTickMark val="out"/>
        <c:minorTickMark val="none"/>
        <c:tickLblPos val="nextTo"/>
        <c:crossAx val="77229056"/>
        <c:crosses val="autoZero"/>
        <c:auto val="1"/>
        <c:lblAlgn val="ctr"/>
        <c:lblOffset val="100"/>
        <c:noMultiLvlLbl val="0"/>
      </c:catAx>
      <c:valAx>
        <c:axId val="77229056"/>
        <c:scaling>
          <c:orientation val="minMax"/>
        </c:scaling>
        <c:delete val="0"/>
        <c:axPos val="l"/>
        <c:majorGridlines/>
        <c:numFmt formatCode="General" sourceLinked="1"/>
        <c:majorTickMark val="out"/>
        <c:minorTickMark val="none"/>
        <c:tickLblPos val="nextTo"/>
        <c:crossAx val="77227520"/>
        <c:crosses val="autoZero"/>
        <c:crossBetween val="between"/>
      </c:valAx>
      <c:spPr>
        <a:solidFill>
          <a:srgbClr val="FFFF00"/>
        </a:solidFill>
      </c:spPr>
    </c:plotArea>
    <c:legend>
      <c:legendPos val="r"/>
      <c:layout/>
      <c:overlay val="0"/>
    </c:legend>
    <c:plotVisOnly val="1"/>
    <c:dispBlanksAs val="gap"/>
    <c:showDLblsOverMax val="0"/>
  </c:chart>
  <c:spPr>
    <a:solidFill>
      <a:schemeClr val="accent3">
        <a:lumMod val="60000"/>
        <a:lumOff val="40000"/>
      </a:schemeClr>
    </a:solidFill>
    <a:ln w="38100">
      <a:solidFill>
        <a:srgbClr val="C00000"/>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Sheet1!$X$1</c:f>
              <c:strCache>
                <c:ptCount val="1"/>
                <c:pt idx="0">
                  <c:v>Observed</c:v>
                </c:pt>
              </c:strCache>
            </c:strRef>
          </c:tx>
          <c:marker>
            <c:spPr>
              <a:solidFill>
                <a:srgbClr val="92D050"/>
              </a:solidFill>
            </c:spPr>
          </c:marker>
          <c:val>
            <c:numRef>
              <c:f>Sheet1!$X$2:$X$12</c:f>
              <c:numCache>
                <c:formatCode>General</c:formatCode>
                <c:ptCount val="11"/>
                <c:pt idx="0">
                  <c:v>9.16</c:v>
                </c:pt>
                <c:pt idx="1">
                  <c:v>9.36</c:v>
                </c:pt>
                <c:pt idx="2">
                  <c:v>9.25</c:v>
                </c:pt>
                <c:pt idx="3">
                  <c:v>11.21</c:v>
                </c:pt>
                <c:pt idx="4">
                  <c:v>11.74</c:v>
                </c:pt>
                <c:pt idx="5">
                  <c:v>9.9700000000000006</c:v>
                </c:pt>
                <c:pt idx="6">
                  <c:v>10.52</c:v>
                </c:pt>
                <c:pt idx="7">
                  <c:v>11.93</c:v>
                </c:pt>
                <c:pt idx="8">
                  <c:v>11.34</c:v>
                </c:pt>
                <c:pt idx="9">
                  <c:v>9.51</c:v>
                </c:pt>
                <c:pt idx="10">
                  <c:v>10.73</c:v>
                </c:pt>
              </c:numCache>
            </c:numRef>
          </c:val>
          <c:smooth val="0"/>
        </c:ser>
        <c:ser>
          <c:idx val="1"/>
          <c:order val="1"/>
          <c:tx>
            <c:strRef>
              <c:f>Sheet1!$Y$1</c:f>
              <c:strCache>
                <c:ptCount val="1"/>
                <c:pt idx="0">
                  <c:v>Predicted</c:v>
                </c:pt>
              </c:strCache>
            </c:strRef>
          </c:tx>
          <c:spPr>
            <a:ln>
              <a:solidFill>
                <a:srgbClr val="C00000"/>
              </a:solidFill>
            </a:ln>
          </c:spPr>
          <c:marker>
            <c:spPr>
              <a:ln>
                <a:solidFill>
                  <a:srgbClr val="C00000"/>
                </a:solidFill>
              </a:ln>
            </c:spPr>
          </c:marker>
          <c:val>
            <c:numRef>
              <c:f>Sheet1!$Y$2:$Y$12</c:f>
              <c:numCache>
                <c:formatCode>General</c:formatCode>
                <c:ptCount val="11"/>
                <c:pt idx="0">
                  <c:v>10.26</c:v>
                </c:pt>
                <c:pt idx="1">
                  <c:v>9.01</c:v>
                </c:pt>
                <c:pt idx="2">
                  <c:v>9.2100000000000009</c:v>
                </c:pt>
                <c:pt idx="3">
                  <c:v>10.1</c:v>
                </c:pt>
                <c:pt idx="4">
                  <c:v>10.95</c:v>
                </c:pt>
                <c:pt idx="5">
                  <c:v>10.6</c:v>
                </c:pt>
                <c:pt idx="6">
                  <c:v>10.65</c:v>
                </c:pt>
                <c:pt idx="7">
                  <c:v>11.57</c:v>
                </c:pt>
                <c:pt idx="8">
                  <c:v>11.26</c:v>
                </c:pt>
                <c:pt idx="9">
                  <c:v>9.9499999999999993</c:v>
                </c:pt>
                <c:pt idx="10">
                  <c:v>11.09</c:v>
                </c:pt>
              </c:numCache>
            </c:numRef>
          </c:val>
          <c:smooth val="0"/>
        </c:ser>
        <c:dLbls>
          <c:showLegendKey val="0"/>
          <c:showVal val="0"/>
          <c:showCatName val="0"/>
          <c:showSerName val="0"/>
          <c:showPercent val="0"/>
          <c:showBubbleSize val="0"/>
        </c:dLbls>
        <c:marker val="1"/>
        <c:smooth val="0"/>
        <c:axId val="77279232"/>
        <c:axId val="77281152"/>
      </c:lineChart>
      <c:catAx>
        <c:axId val="77279232"/>
        <c:scaling>
          <c:orientation val="minMax"/>
        </c:scaling>
        <c:delete val="0"/>
        <c:axPos val="b"/>
        <c:majorTickMark val="out"/>
        <c:minorTickMark val="none"/>
        <c:tickLblPos val="nextTo"/>
        <c:crossAx val="77281152"/>
        <c:crosses val="autoZero"/>
        <c:auto val="1"/>
        <c:lblAlgn val="ctr"/>
        <c:lblOffset val="100"/>
        <c:noMultiLvlLbl val="0"/>
      </c:catAx>
      <c:valAx>
        <c:axId val="77281152"/>
        <c:scaling>
          <c:orientation val="minMax"/>
        </c:scaling>
        <c:delete val="0"/>
        <c:axPos val="l"/>
        <c:majorGridlines/>
        <c:numFmt formatCode="General" sourceLinked="1"/>
        <c:majorTickMark val="out"/>
        <c:minorTickMark val="none"/>
        <c:tickLblPos val="nextTo"/>
        <c:crossAx val="77279232"/>
        <c:crosses val="autoZero"/>
        <c:crossBetween val="between"/>
      </c:valAx>
      <c:spPr>
        <a:solidFill>
          <a:srgbClr val="92D050"/>
        </a:solidFill>
      </c:spPr>
    </c:plotArea>
    <c:legend>
      <c:legendPos val="r"/>
      <c:layout/>
      <c:overlay val="0"/>
      <c:spPr>
        <a:solidFill>
          <a:srgbClr val="92D050"/>
        </a:solidFill>
        <a:ln>
          <a:solidFill>
            <a:srgbClr val="C00000"/>
          </a:solidFill>
        </a:ln>
      </c:spPr>
      <c:txPr>
        <a:bodyPr/>
        <a:lstStyle/>
        <a:p>
          <a:pPr>
            <a:defRPr b="1"/>
          </a:pPr>
          <a:endParaRPr lang="en-US"/>
        </a:p>
      </c:txPr>
    </c:legend>
    <c:plotVisOnly val="1"/>
    <c:dispBlanksAs val="gap"/>
    <c:showDLblsOverMax val="0"/>
  </c:chart>
  <c:spPr>
    <a:solidFill>
      <a:srgbClr val="FFFF00"/>
    </a:solidFill>
    <a:ln w="38100">
      <a:solidFill>
        <a:srgbClr val="C00000"/>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manualLayout>
          <c:layoutTarget val="inner"/>
          <c:xMode val="edge"/>
          <c:yMode val="edge"/>
          <c:x val="0.16089151356080489"/>
          <c:y val="5.0867964421114027E-2"/>
          <c:w val="0.79544881889763774"/>
          <c:h val="0.78755030621172351"/>
        </c:manualLayout>
      </c:layout>
      <c:scatterChart>
        <c:scatterStyle val="lineMarker"/>
        <c:varyColors val="0"/>
        <c:ser>
          <c:idx val="0"/>
          <c:order val="0"/>
          <c:spPr>
            <a:ln w="66675">
              <a:noFill/>
            </a:ln>
          </c:spPr>
          <c:xVal>
            <c:numRef>
              <c:f>Sheet1!$D$1:$D$9</c:f>
              <c:numCache>
                <c:formatCode>General</c:formatCode>
                <c:ptCount val="9"/>
                <c:pt idx="0">
                  <c:v>1</c:v>
                </c:pt>
                <c:pt idx="1">
                  <c:v>7</c:v>
                </c:pt>
                <c:pt idx="2">
                  <c:v>14</c:v>
                </c:pt>
                <c:pt idx="3">
                  <c:v>21</c:v>
                </c:pt>
                <c:pt idx="4">
                  <c:v>25</c:v>
                </c:pt>
                <c:pt idx="5">
                  <c:v>33</c:v>
                </c:pt>
                <c:pt idx="6">
                  <c:v>40</c:v>
                </c:pt>
                <c:pt idx="7">
                  <c:v>48</c:v>
                </c:pt>
                <c:pt idx="8">
                  <c:v>56</c:v>
                </c:pt>
              </c:numCache>
            </c:numRef>
          </c:xVal>
          <c:yVal>
            <c:numRef>
              <c:f>Sheet1!$E$1:$E$9</c:f>
              <c:numCache>
                <c:formatCode>General</c:formatCode>
                <c:ptCount val="9"/>
                <c:pt idx="0">
                  <c:v>44</c:v>
                </c:pt>
                <c:pt idx="1">
                  <c:v>66</c:v>
                </c:pt>
                <c:pt idx="2">
                  <c:v>80</c:v>
                </c:pt>
                <c:pt idx="3">
                  <c:v>100</c:v>
                </c:pt>
                <c:pt idx="4">
                  <c:v>200</c:v>
                </c:pt>
                <c:pt idx="5">
                  <c:v>390</c:v>
                </c:pt>
                <c:pt idx="6">
                  <c:v>500</c:v>
                </c:pt>
                <c:pt idx="7">
                  <c:v>700</c:v>
                </c:pt>
                <c:pt idx="8">
                  <c:v>900</c:v>
                </c:pt>
              </c:numCache>
            </c:numRef>
          </c:yVal>
          <c:smooth val="0"/>
        </c:ser>
        <c:dLbls>
          <c:showLegendKey val="0"/>
          <c:showVal val="0"/>
          <c:showCatName val="0"/>
          <c:showSerName val="0"/>
          <c:showPercent val="0"/>
          <c:showBubbleSize val="0"/>
        </c:dLbls>
        <c:axId val="77318784"/>
        <c:axId val="77320576"/>
      </c:scatterChart>
      <c:valAx>
        <c:axId val="77318784"/>
        <c:scaling>
          <c:orientation val="minMax"/>
        </c:scaling>
        <c:delete val="0"/>
        <c:axPos val="b"/>
        <c:numFmt formatCode="General" sourceLinked="1"/>
        <c:majorTickMark val="in"/>
        <c:minorTickMark val="none"/>
        <c:tickLblPos val="nextTo"/>
        <c:spPr>
          <a:ln w="57150">
            <a:solidFill>
              <a:srgbClr val="C00000"/>
            </a:solidFill>
          </a:ln>
        </c:spPr>
        <c:txPr>
          <a:bodyPr/>
          <a:lstStyle/>
          <a:p>
            <a:pPr>
              <a:defRPr b="1">
                <a:solidFill>
                  <a:srgbClr val="FFFF00"/>
                </a:solidFill>
              </a:defRPr>
            </a:pPr>
            <a:endParaRPr lang="en-US"/>
          </a:p>
        </c:txPr>
        <c:crossAx val="77320576"/>
        <c:crosses val="autoZero"/>
        <c:crossBetween val="midCat"/>
      </c:valAx>
      <c:valAx>
        <c:axId val="77320576"/>
        <c:scaling>
          <c:orientation val="minMax"/>
        </c:scaling>
        <c:delete val="0"/>
        <c:axPos val="l"/>
        <c:majorGridlines/>
        <c:numFmt formatCode="General" sourceLinked="1"/>
        <c:majorTickMark val="in"/>
        <c:minorTickMark val="none"/>
        <c:tickLblPos val="nextTo"/>
        <c:spPr>
          <a:ln w="57150">
            <a:solidFill>
              <a:srgbClr val="FF0000"/>
            </a:solidFill>
          </a:ln>
        </c:spPr>
        <c:txPr>
          <a:bodyPr/>
          <a:lstStyle/>
          <a:p>
            <a:pPr>
              <a:defRPr b="1">
                <a:solidFill>
                  <a:srgbClr val="FFFF00"/>
                </a:solidFill>
              </a:defRPr>
            </a:pPr>
            <a:endParaRPr lang="en-US"/>
          </a:p>
        </c:txPr>
        <c:crossAx val="77318784"/>
        <c:crosses val="autoZero"/>
        <c:crossBetween val="midCat"/>
      </c:valAx>
      <c:spPr>
        <a:solidFill>
          <a:schemeClr val="accent6">
            <a:lumMod val="40000"/>
            <a:lumOff val="60000"/>
          </a:schemeClr>
        </a:solidFill>
      </c:spPr>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Sheet1!$C$1</c:f>
              <c:strCache>
                <c:ptCount val="1"/>
                <c:pt idx="0">
                  <c:v>Observed</c:v>
                </c:pt>
              </c:strCache>
            </c:strRef>
          </c:tx>
          <c:val>
            <c:numRef>
              <c:f>Sheet1!$C$2:$C$10</c:f>
              <c:numCache>
                <c:formatCode>General</c:formatCode>
                <c:ptCount val="9"/>
                <c:pt idx="0">
                  <c:v>3.78</c:v>
                </c:pt>
                <c:pt idx="1">
                  <c:v>4.18</c:v>
                </c:pt>
                <c:pt idx="2">
                  <c:v>4.38</c:v>
                </c:pt>
                <c:pt idx="3">
                  <c:v>4.5999999999999996</c:v>
                </c:pt>
                <c:pt idx="4">
                  <c:v>5.29</c:v>
                </c:pt>
                <c:pt idx="5">
                  <c:v>5.96</c:v>
                </c:pt>
                <c:pt idx="6">
                  <c:v>6.21</c:v>
                </c:pt>
                <c:pt idx="7">
                  <c:v>6.55</c:v>
                </c:pt>
                <c:pt idx="8">
                  <c:v>6.8</c:v>
                </c:pt>
              </c:numCache>
            </c:numRef>
          </c:val>
          <c:smooth val="0"/>
        </c:ser>
        <c:ser>
          <c:idx val="1"/>
          <c:order val="1"/>
          <c:tx>
            <c:strRef>
              <c:f>Sheet1!$D$1</c:f>
              <c:strCache>
                <c:ptCount val="1"/>
                <c:pt idx="0">
                  <c:v>Predected</c:v>
                </c:pt>
              </c:strCache>
            </c:strRef>
          </c:tx>
          <c:val>
            <c:numRef>
              <c:f>Sheet1!$D$2:$D$10</c:f>
              <c:numCache>
                <c:formatCode>General</c:formatCode>
                <c:ptCount val="9"/>
                <c:pt idx="0">
                  <c:v>3.76</c:v>
                </c:pt>
                <c:pt idx="1">
                  <c:v>4.1100000000000003</c:v>
                </c:pt>
                <c:pt idx="2">
                  <c:v>4.53</c:v>
                </c:pt>
                <c:pt idx="3">
                  <c:v>4.9400000000000004</c:v>
                </c:pt>
                <c:pt idx="4">
                  <c:v>5.17</c:v>
                </c:pt>
                <c:pt idx="5">
                  <c:v>5.65</c:v>
                </c:pt>
                <c:pt idx="6">
                  <c:v>6.06</c:v>
                </c:pt>
                <c:pt idx="7">
                  <c:v>6.53</c:v>
                </c:pt>
                <c:pt idx="8">
                  <c:v>7</c:v>
                </c:pt>
              </c:numCache>
            </c:numRef>
          </c:val>
          <c:smooth val="0"/>
        </c:ser>
        <c:dLbls>
          <c:showLegendKey val="0"/>
          <c:showVal val="0"/>
          <c:showCatName val="0"/>
          <c:showSerName val="0"/>
          <c:showPercent val="0"/>
          <c:showBubbleSize val="0"/>
        </c:dLbls>
        <c:marker val="1"/>
        <c:smooth val="0"/>
        <c:axId val="77341824"/>
        <c:axId val="77343360"/>
      </c:lineChart>
      <c:catAx>
        <c:axId val="77341824"/>
        <c:scaling>
          <c:orientation val="minMax"/>
        </c:scaling>
        <c:delete val="0"/>
        <c:axPos val="b"/>
        <c:majorTickMark val="out"/>
        <c:minorTickMark val="none"/>
        <c:tickLblPos val="nextTo"/>
        <c:spPr>
          <a:ln w="28575">
            <a:solidFill>
              <a:schemeClr val="accent1"/>
            </a:solidFill>
          </a:ln>
        </c:spPr>
        <c:crossAx val="77343360"/>
        <c:crosses val="autoZero"/>
        <c:auto val="1"/>
        <c:lblAlgn val="ctr"/>
        <c:lblOffset val="100"/>
        <c:noMultiLvlLbl val="0"/>
      </c:catAx>
      <c:valAx>
        <c:axId val="77343360"/>
        <c:scaling>
          <c:orientation val="minMax"/>
        </c:scaling>
        <c:delete val="0"/>
        <c:axPos val="l"/>
        <c:majorGridlines/>
        <c:numFmt formatCode="General" sourceLinked="1"/>
        <c:majorTickMark val="out"/>
        <c:minorTickMark val="none"/>
        <c:tickLblPos val="nextTo"/>
        <c:spPr>
          <a:ln w="28575">
            <a:solidFill>
              <a:schemeClr val="accent1"/>
            </a:solidFill>
          </a:ln>
        </c:spPr>
        <c:crossAx val="77341824"/>
        <c:crosses val="autoZero"/>
        <c:crossBetween val="between"/>
      </c:valAx>
      <c:spPr>
        <a:solidFill>
          <a:srgbClr val="FFFF00"/>
        </a:solidFill>
      </c:spPr>
    </c:plotArea>
    <c:legend>
      <c:legendPos val="r"/>
      <c:layout/>
      <c:overlay val="0"/>
    </c:legend>
    <c:plotVisOnly val="1"/>
    <c:dispBlanksAs val="gap"/>
    <c:showDLblsOverMax val="0"/>
  </c:chart>
  <c:spPr>
    <a:ln w="38100">
      <a:solidFill>
        <a:srgbClr val="C00000"/>
      </a:solid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B90BAB-DEFA-4177-B0EC-50CB757BEE4D}" type="datetimeFigureOut">
              <a:rPr lang="en-US" smtClean="0"/>
              <a:t>4/18/2013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E2D7EE-923E-4641-8845-8D26BF61B328}" type="slidenum">
              <a:rPr lang="en-US" smtClean="0"/>
              <a:t>‹#›</a:t>
            </a:fld>
            <a:endParaRPr lang="en-US"/>
          </a:p>
        </p:txBody>
      </p:sp>
    </p:spTree>
    <p:extLst>
      <p:ext uri="{BB962C8B-B14F-4D97-AF65-F5344CB8AC3E}">
        <p14:creationId xmlns:p14="http://schemas.microsoft.com/office/powerpoint/2010/main" val="1305508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E2D7EE-923E-4641-8845-8D26BF61B328}" type="slidenum">
              <a:rPr lang="en-US" smtClean="0"/>
              <a:t>18</a:t>
            </a:fld>
            <a:endParaRPr lang="en-US"/>
          </a:p>
        </p:txBody>
      </p:sp>
    </p:spTree>
    <p:extLst>
      <p:ext uri="{BB962C8B-B14F-4D97-AF65-F5344CB8AC3E}">
        <p14:creationId xmlns:p14="http://schemas.microsoft.com/office/powerpoint/2010/main" val="2437026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210FC15-1ED9-4333-A69F-D6D67D8C05E0}" type="datetimeFigureOut">
              <a:rPr lang="en-US" smtClean="0"/>
              <a:t>4/18/2013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2B409E2-D954-49EE-B132-0829DDA0B03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10FC15-1ED9-4333-A69F-D6D67D8C05E0}"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409E2-D954-49EE-B132-0829DDA0B0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10FC15-1ED9-4333-A69F-D6D67D8C05E0}"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409E2-D954-49EE-B132-0829DDA0B03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10FC15-1ED9-4333-A69F-D6D67D8C05E0}"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409E2-D954-49EE-B132-0829DDA0B0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10FC15-1ED9-4333-A69F-D6D67D8C05E0}"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409E2-D954-49EE-B132-0829DDA0B03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10FC15-1ED9-4333-A69F-D6D67D8C05E0}" type="datetimeFigureOut">
              <a:rPr lang="en-US" smtClean="0"/>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409E2-D954-49EE-B132-0829DDA0B03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210FC15-1ED9-4333-A69F-D6D67D8C05E0}" type="datetimeFigureOut">
              <a:rPr lang="en-US" smtClean="0"/>
              <a:t>4/18/2013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B409E2-D954-49EE-B132-0829DDA0B03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10FC15-1ED9-4333-A69F-D6D67D8C05E0}" type="datetimeFigureOut">
              <a:rPr lang="en-US" smtClean="0"/>
              <a:t>4/18/2013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B409E2-D954-49EE-B132-0829DDA0B03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10FC15-1ED9-4333-A69F-D6D67D8C05E0}" type="datetimeFigureOut">
              <a:rPr lang="en-US" smtClean="0"/>
              <a:t>4/18/2013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B409E2-D954-49EE-B132-0829DDA0B0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210FC15-1ED9-4333-A69F-D6D67D8C05E0}" type="datetimeFigureOut">
              <a:rPr lang="en-US" smtClean="0"/>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409E2-D954-49EE-B132-0829DDA0B03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10FC15-1ED9-4333-A69F-D6D67D8C05E0}" type="datetimeFigureOut">
              <a:rPr lang="en-US" smtClean="0"/>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2B409E2-D954-49EE-B132-0829DDA0B03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10FC15-1ED9-4333-A69F-D6D67D8C05E0}" type="datetimeFigureOut">
              <a:rPr lang="en-US" smtClean="0"/>
              <a:t>4/18/2013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B409E2-D954-49EE-B132-0829DDA0B03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7851648" cy="1371600"/>
          </a:xfrm>
          <a:solidFill>
            <a:srgbClr val="00B0F0"/>
          </a:solidFill>
          <a:ln>
            <a:solidFill>
              <a:srgbClr val="FFC000"/>
            </a:solidFill>
          </a:ln>
        </p:spPr>
        <p:txBody>
          <a:bodyPr>
            <a:normAutofit/>
          </a:bodyPr>
          <a:lstStyle/>
          <a:p>
            <a:pPr algn="ctr"/>
            <a:r>
              <a:rPr lang="ar-IQ" dirty="0" smtClean="0">
                <a:solidFill>
                  <a:srgbClr val="FF0000"/>
                </a:solidFill>
              </a:rPr>
              <a:t>تطبيقات في بعض انواع الانحدار</a:t>
            </a:r>
            <a:endParaRPr lang="en-US" dirty="0">
              <a:solidFill>
                <a:srgbClr val="FF0000"/>
              </a:solidFill>
            </a:endParaRPr>
          </a:p>
        </p:txBody>
      </p:sp>
      <p:sp>
        <p:nvSpPr>
          <p:cNvPr id="3" name="Subtitle 2"/>
          <p:cNvSpPr>
            <a:spLocks noGrp="1"/>
          </p:cNvSpPr>
          <p:nvPr>
            <p:ph type="subTitle" idx="1"/>
          </p:nvPr>
        </p:nvSpPr>
        <p:spPr>
          <a:xfrm>
            <a:off x="533400" y="3733800"/>
            <a:ext cx="7854696" cy="1247336"/>
          </a:xfrm>
          <a:solidFill>
            <a:srgbClr val="FFFF00"/>
          </a:solidFill>
          <a:ln>
            <a:solidFill>
              <a:srgbClr val="FFFF00"/>
            </a:solidFill>
          </a:ln>
        </p:spPr>
        <p:txBody>
          <a:bodyPr>
            <a:normAutofit fontScale="85000" lnSpcReduction="20000"/>
          </a:bodyPr>
          <a:lstStyle/>
          <a:p>
            <a:endParaRPr lang="ar-IQ" dirty="0" smtClean="0"/>
          </a:p>
          <a:p>
            <a:endParaRPr lang="ar-IQ" dirty="0"/>
          </a:p>
          <a:p>
            <a:r>
              <a:rPr lang="ar-IQ" dirty="0" smtClean="0"/>
              <a:t>                         </a:t>
            </a:r>
            <a:r>
              <a:rPr lang="ar-IQ" sz="3600" b="1" dirty="0" smtClean="0">
                <a:solidFill>
                  <a:srgbClr val="FF0000"/>
                </a:solidFill>
              </a:rPr>
              <a:t>أ.م.د. فراس رشاد عبداللطيف</a:t>
            </a:r>
            <a:endParaRPr lang="en-US" sz="3600" b="1" dirty="0">
              <a:solidFill>
                <a:srgbClr val="FF0000"/>
              </a:solidFill>
            </a:endParaRPr>
          </a:p>
        </p:txBody>
      </p:sp>
    </p:spTree>
    <p:extLst>
      <p:ext uri="{BB962C8B-B14F-4D97-AF65-F5344CB8AC3E}">
        <p14:creationId xmlns:p14="http://schemas.microsoft.com/office/powerpoint/2010/main" val="10572442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381000"/>
            <a:ext cx="8839200" cy="6096000"/>
          </a:xfrm>
          <a:ln>
            <a:solidFill>
              <a:srgbClr val="FFC000"/>
            </a:solidFill>
          </a:ln>
        </p:spPr>
        <p:txBody>
          <a:bodyPr>
            <a:normAutofit lnSpcReduction="10000"/>
          </a:bodyPr>
          <a:lstStyle/>
          <a:p>
            <a:pPr lvl="0" rtl="1"/>
            <a:r>
              <a:rPr lang="ar-SA" sz="3200" b="1" dirty="0">
                <a:solidFill>
                  <a:srgbClr val="FFFF00"/>
                </a:solidFill>
              </a:rPr>
              <a:t>هذه بعض من اهم طرق الانحدار المهمة والقائمة يمكن ان تشتمل على الكثير غيرها مثل:</a:t>
            </a:r>
            <a:endParaRPr lang="en-US" sz="3200" b="1" dirty="0">
              <a:solidFill>
                <a:srgbClr val="FFFF00"/>
              </a:solidFill>
            </a:endParaRPr>
          </a:p>
          <a:p>
            <a:pPr lvl="0" algn="l" rtl="1"/>
            <a:r>
              <a:rPr lang="en-US" sz="3200" b="1" dirty="0">
                <a:solidFill>
                  <a:srgbClr val="FFFF00"/>
                </a:solidFill>
              </a:rPr>
              <a:t>Least absolute deviation regression</a:t>
            </a:r>
            <a:r>
              <a:rPr lang="ar-IQ" sz="3200" b="1" dirty="0">
                <a:solidFill>
                  <a:srgbClr val="FFFF00"/>
                </a:solidFill>
              </a:rPr>
              <a:t> </a:t>
            </a:r>
            <a:endParaRPr lang="ar-IQ" sz="3200" b="1" dirty="0" smtClean="0">
              <a:solidFill>
                <a:srgbClr val="FFFF00"/>
              </a:solidFill>
            </a:endParaRPr>
          </a:p>
          <a:p>
            <a:pPr lvl="0" algn="l" rtl="1"/>
            <a:r>
              <a:rPr lang="en-US" sz="3200" b="1" dirty="0" smtClean="0">
                <a:solidFill>
                  <a:srgbClr val="FFFF00"/>
                </a:solidFill>
              </a:rPr>
              <a:t>Bayesian </a:t>
            </a:r>
            <a:r>
              <a:rPr lang="en-US" sz="3200" b="1" dirty="0">
                <a:solidFill>
                  <a:srgbClr val="FFFF00"/>
                </a:solidFill>
              </a:rPr>
              <a:t>linear regression</a:t>
            </a:r>
            <a:r>
              <a:rPr lang="ar-IQ" sz="3200" b="1" dirty="0">
                <a:solidFill>
                  <a:srgbClr val="FFFF00"/>
                </a:solidFill>
              </a:rPr>
              <a:t> </a:t>
            </a:r>
            <a:endParaRPr lang="ar-IQ" sz="3200" b="1" dirty="0" smtClean="0">
              <a:solidFill>
                <a:srgbClr val="FFFF00"/>
              </a:solidFill>
            </a:endParaRPr>
          </a:p>
          <a:p>
            <a:pPr lvl="0" algn="l" rtl="1"/>
            <a:r>
              <a:rPr lang="en-US" sz="3200" b="1" dirty="0" err="1" smtClean="0">
                <a:solidFill>
                  <a:srgbClr val="FFFF00"/>
                </a:solidFill>
              </a:rPr>
              <a:t>Quantile</a:t>
            </a:r>
            <a:r>
              <a:rPr lang="en-US" sz="3200" b="1" dirty="0" smtClean="0">
                <a:solidFill>
                  <a:srgbClr val="FFFF00"/>
                </a:solidFill>
              </a:rPr>
              <a:t> regression</a:t>
            </a:r>
            <a:endParaRPr lang="ar-IQ" sz="3200" b="1" dirty="0" smtClean="0">
              <a:solidFill>
                <a:srgbClr val="FFFF00"/>
              </a:solidFill>
            </a:endParaRPr>
          </a:p>
          <a:p>
            <a:pPr lvl="0" algn="l" rtl="1"/>
            <a:r>
              <a:rPr lang="en-US" sz="3200" b="1" dirty="0" smtClean="0">
                <a:solidFill>
                  <a:srgbClr val="FFFF00"/>
                </a:solidFill>
              </a:rPr>
              <a:t>Principle </a:t>
            </a:r>
            <a:r>
              <a:rPr lang="en-US" sz="3200" b="1" dirty="0">
                <a:solidFill>
                  <a:srgbClr val="FFFF00"/>
                </a:solidFill>
              </a:rPr>
              <a:t>component </a:t>
            </a:r>
            <a:r>
              <a:rPr lang="en-US" sz="3200" b="1" dirty="0" smtClean="0">
                <a:solidFill>
                  <a:srgbClr val="FFFF00"/>
                </a:solidFill>
              </a:rPr>
              <a:t>regression</a:t>
            </a:r>
            <a:endParaRPr lang="ar-IQ" sz="3200" b="1" dirty="0" smtClean="0">
              <a:solidFill>
                <a:srgbClr val="FFFF00"/>
              </a:solidFill>
            </a:endParaRPr>
          </a:p>
          <a:p>
            <a:pPr lvl="0" algn="l" rtl="1"/>
            <a:r>
              <a:rPr lang="en-US" sz="3200" b="1" dirty="0" smtClean="0">
                <a:solidFill>
                  <a:srgbClr val="FFFF00"/>
                </a:solidFill>
              </a:rPr>
              <a:t>Least </a:t>
            </a:r>
            <a:r>
              <a:rPr lang="en-US" sz="3200" b="1" dirty="0">
                <a:solidFill>
                  <a:srgbClr val="FFFF00"/>
                </a:solidFill>
              </a:rPr>
              <a:t>angle </a:t>
            </a:r>
            <a:r>
              <a:rPr lang="en-US" sz="3200" b="1" dirty="0" smtClean="0">
                <a:solidFill>
                  <a:srgbClr val="FFFF00"/>
                </a:solidFill>
              </a:rPr>
              <a:t>regression</a:t>
            </a:r>
            <a:endParaRPr lang="ar-IQ" sz="3200" b="1" dirty="0" smtClean="0">
              <a:solidFill>
                <a:srgbClr val="FFFF00"/>
              </a:solidFill>
            </a:endParaRPr>
          </a:p>
          <a:p>
            <a:pPr lvl="0" algn="l" rtl="1"/>
            <a:r>
              <a:rPr lang="en-US" sz="3200" b="1" dirty="0" smtClean="0">
                <a:solidFill>
                  <a:srgbClr val="FFFF00"/>
                </a:solidFill>
              </a:rPr>
              <a:t>Diagnosis regression</a:t>
            </a:r>
            <a:r>
              <a:rPr lang="ar-IQ" sz="3200" b="1" dirty="0" smtClean="0">
                <a:solidFill>
                  <a:srgbClr val="FFFF00"/>
                </a:solidFill>
              </a:rPr>
              <a:t> </a:t>
            </a:r>
            <a:endParaRPr lang="en-US" sz="3200" b="1" dirty="0" smtClean="0">
              <a:solidFill>
                <a:srgbClr val="FFFF00"/>
              </a:solidFill>
            </a:endParaRPr>
          </a:p>
          <a:p>
            <a:pPr lvl="0" algn="l" rtl="1"/>
            <a:r>
              <a:rPr lang="en-US" sz="3200" b="1" dirty="0" smtClean="0">
                <a:solidFill>
                  <a:srgbClr val="FFFF00"/>
                </a:solidFill>
              </a:rPr>
              <a:t>Stepwise regression         </a:t>
            </a:r>
            <a:endParaRPr lang="ar-IQ" sz="3200" b="1" dirty="0" smtClean="0">
              <a:solidFill>
                <a:srgbClr val="FFFF00"/>
              </a:solidFill>
            </a:endParaRPr>
          </a:p>
          <a:p>
            <a:pPr lvl="0" algn="l" rtl="1"/>
            <a:r>
              <a:rPr lang="en-US" sz="3200" b="1" dirty="0" smtClean="0">
                <a:solidFill>
                  <a:srgbClr val="FFFF00"/>
                </a:solidFill>
              </a:rPr>
              <a:t>Exponential regression</a:t>
            </a:r>
            <a:endParaRPr lang="ar-IQ" sz="3200" b="1" dirty="0" smtClean="0">
              <a:solidFill>
                <a:srgbClr val="FFFF00"/>
              </a:solidFill>
            </a:endParaRPr>
          </a:p>
          <a:p>
            <a:pPr lvl="0" algn="l" rtl="1"/>
            <a:r>
              <a:rPr lang="en-US" sz="3200" b="1" dirty="0" smtClean="0">
                <a:solidFill>
                  <a:srgbClr val="FFFF00"/>
                </a:solidFill>
              </a:rPr>
              <a:t>Ridge </a:t>
            </a:r>
            <a:r>
              <a:rPr lang="en-US" sz="3200" b="1" dirty="0">
                <a:solidFill>
                  <a:srgbClr val="FFFF00"/>
                </a:solidFill>
              </a:rPr>
              <a:t>regression</a:t>
            </a:r>
          </a:p>
          <a:p>
            <a:endParaRPr lang="en-US" dirty="0"/>
          </a:p>
        </p:txBody>
      </p:sp>
    </p:spTree>
    <p:extLst>
      <p:ext uri="{BB962C8B-B14F-4D97-AF65-F5344CB8AC3E}">
        <p14:creationId xmlns:p14="http://schemas.microsoft.com/office/powerpoint/2010/main" val="936900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530352" y="990600"/>
            <a:ext cx="7772400" cy="4724400"/>
          </a:xfrm>
        </p:spPr>
        <p:txBody>
          <a:bodyPr>
            <a:normAutofit fontScale="85000" lnSpcReduction="20000"/>
          </a:bodyPr>
          <a:lstStyle/>
          <a:p>
            <a:pPr algn="just" rtl="1"/>
            <a:r>
              <a:rPr lang="ar-IQ" sz="3500" b="1" dirty="0">
                <a:solidFill>
                  <a:srgbClr val="FFFF00"/>
                </a:solidFill>
              </a:rPr>
              <a:t>ان التمثيل البياني </a:t>
            </a:r>
            <a:r>
              <a:rPr lang="ar-IQ" sz="3500" b="1" dirty="0" smtClean="0">
                <a:solidFill>
                  <a:srgbClr val="FFFF00"/>
                </a:solidFill>
              </a:rPr>
              <a:t>امر </a:t>
            </a:r>
            <a:r>
              <a:rPr lang="ar-IQ" sz="3500" b="1" dirty="0">
                <a:solidFill>
                  <a:srgbClr val="FFFF00"/>
                </a:solidFill>
              </a:rPr>
              <a:t>بالغ الاهمية لغرض تحديد نوع الانحدار المناسب لوصف </a:t>
            </a:r>
            <a:r>
              <a:rPr lang="ar-IQ" sz="3500" b="1" dirty="0" smtClean="0">
                <a:solidFill>
                  <a:srgbClr val="FFFF00"/>
                </a:solidFill>
              </a:rPr>
              <a:t>البيانات. وعندما تكون العلاقة لاخطية مثل</a:t>
            </a:r>
            <a:endParaRPr lang="en-US" sz="3500" b="1" dirty="0">
              <a:solidFill>
                <a:srgbClr val="FFFF00"/>
              </a:solidFill>
            </a:endParaRPr>
          </a:p>
          <a:p>
            <a:pPr algn="just" rtl="1"/>
            <a:r>
              <a:rPr lang="ar-IQ" sz="3200" b="1" dirty="0" smtClean="0">
                <a:solidFill>
                  <a:srgbClr val="FFC000"/>
                </a:solidFill>
              </a:rPr>
              <a:t>العلاقة </a:t>
            </a:r>
            <a:r>
              <a:rPr lang="ar-IQ" sz="3200" b="1" dirty="0">
                <a:solidFill>
                  <a:srgbClr val="FFC000"/>
                </a:solidFill>
              </a:rPr>
              <a:t>بين الجرعة والاستجابة التي تأخذ شكل الحرف يو والتي يطلق عليها عادة </a:t>
            </a:r>
            <a:r>
              <a:rPr lang="en-US" sz="3200" b="1" dirty="0" err="1">
                <a:solidFill>
                  <a:srgbClr val="FFC000"/>
                </a:solidFill>
              </a:rPr>
              <a:t>Hormesis</a:t>
            </a:r>
            <a:r>
              <a:rPr lang="ar-IQ" sz="3200" b="1" dirty="0">
                <a:solidFill>
                  <a:srgbClr val="FFC000"/>
                </a:solidFill>
              </a:rPr>
              <a:t> - مصطلح اغريقي </a:t>
            </a:r>
            <a:r>
              <a:rPr lang="ar-IQ" sz="3200" b="1" dirty="0" smtClean="0">
                <a:solidFill>
                  <a:srgbClr val="FFC000"/>
                </a:solidFill>
              </a:rPr>
              <a:t>– فان وصف مثل هذذه العلاقة من الامور المهمة.</a:t>
            </a:r>
          </a:p>
          <a:p>
            <a:pPr algn="just" rtl="1"/>
            <a:r>
              <a:rPr lang="ar-IQ" sz="3200" b="1" dirty="0" smtClean="0">
                <a:solidFill>
                  <a:srgbClr val="FFC000"/>
                </a:solidFill>
              </a:rPr>
              <a:t> نشر الباحث </a:t>
            </a:r>
            <a:r>
              <a:rPr lang="en-US" sz="3200" b="1" dirty="0">
                <a:solidFill>
                  <a:srgbClr val="FFC000"/>
                </a:solidFill>
              </a:rPr>
              <a:t>Schulz</a:t>
            </a:r>
            <a:r>
              <a:rPr lang="ar-IQ" sz="3200" b="1" dirty="0">
                <a:solidFill>
                  <a:srgbClr val="FFC000"/>
                </a:solidFill>
              </a:rPr>
              <a:t> من جامعة </a:t>
            </a:r>
            <a:r>
              <a:rPr lang="en-US" sz="3200" b="1" dirty="0">
                <a:solidFill>
                  <a:srgbClr val="FFC000"/>
                </a:solidFill>
              </a:rPr>
              <a:t>Greifswald</a:t>
            </a:r>
            <a:r>
              <a:rPr lang="ar-IQ" sz="3200" b="1" dirty="0">
                <a:solidFill>
                  <a:srgbClr val="FFC000"/>
                </a:solidFill>
              </a:rPr>
              <a:t> في المانيا </a:t>
            </a:r>
            <a:r>
              <a:rPr lang="ar-IQ" sz="3200" b="1" dirty="0" smtClean="0">
                <a:solidFill>
                  <a:srgbClr val="FFC000"/>
                </a:solidFill>
              </a:rPr>
              <a:t>بحثا </a:t>
            </a:r>
            <a:r>
              <a:rPr lang="ar-IQ" sz="3200" b="1" dirty="0">
                <a:solidFill>
                  <a:srgbClr val="FFC000"/>
                </a:solidFill>
              </a:rPr>
              <a:t>عام 1887 أشار فيه الى ان هنالك العديد من السموم التي تؤدي الى تحسين فعالية الفطريات عند استعمالها بتراكيز منخفضة ولكنها تقوم بتثبيط فعالية الفطريات عند استعمالها بجرع عالية وبذلك فقد فتح الباب للمزيد من النقاشات حول علاقة الجرعة بالاستجابة من حيث كونها خطية او حدية (</a:t>
            </a:r>
            <a:r>
              <a:rPr lang="en-US" sz="3200" b="1" dirty="0">
                <a:solidFill>
                  <a:srgbClr val="FFC000"/>
                </a:solidFill>
              </a:rPr>
              <a:t>Threshold</a:t>
            </a:r>
            <a:r>
              <a:rPr lang="ar-IQ" sz="3200" b="1" dirty="0">
                <a:solidFill>
                  <a:srgbClr val="FFC000"/>
                </a:solidFill>
              </a:rPr>
              <a:t>) او ثنائية (</a:t>
            </a:r>
            <a:r>
              <a:rPr lang="en-US" sz="3200" b="1" dirty="0" err="1">
                <a:solidFill>
                  <a:srgbClr val="FFC000"/>
                </a:solidFill>
              </a:rPr>
              <a:t>Biphase</a:t>
            </a:r>
            <a:r>
              <a:rPr lang="ar-IQ" sz="3200" b="1" dirty="0">
                <a:solidFill>
                  <a:srgbClr val="FFC000"/>
                </a:solidFill>
              </a:rPr>
              <a:t>) مثل المنحنى </a:t>
            </a:r>
            <a:r>
              <a:rPr lang="en-US" sz="3200" b="1" dirty="0">
                <a:solidFill>
                  <a:srgbClr val="FFC000"/>
                </a:solidFill>
              </a:rPr>
              <a:t>U</a:t>
            </a:r>
            <a:r>
              <a:rPr lang="ar-IQ" sz="3200" b="1" dirty="0">
                <a:solidFill>
                  <a:srgbClr val="FFC000"/>
                </a:solidFill>
              </a:rPr>
              <a:t> و </a:t>
            </a:r>
            <a:r>
              <a:rPr lang="en-US" sz="3200" b="1" dirty="0">
                <a:solidFill>
                  <a:srgbClr val="FFC000"/>
                </a:solidFill>
              </a:rPr>
              <a:t>J</a:t>
            </a:r>
            <a:r>
              <a:rPr lang="ar-IQ" sz="3200" b="1" dirty="0">
                <a:solidFill>
                  <a:srgbClr val="FFC000"/>
                </a:solidFill>
              </a:rPr>
              <a:t>.</a:t>
            </a:r>
            <a:endParaRPr lang="en-US" sz="3200" b="1" dirty="0">
              <a:solidFill>
                <a:srgbClr val="FFC000"/>
              </a:solidFill>
            </a:endParaRPr>
          </a:p>
          <a:p>
            <a:pPr algn="r" rtl="1"/>
            <a:endParaRPr lang="en-US" dirty="0"/>
          </a:p>
        </p:txBody>
      </p:sp>
    </p:spTree>
    <p:extLst>
      <p:ext uri="{BB962C8B-B14F-4D97-AF65-F5344CB8AC3E}">
        <p14:creationId xmlns:p14="http://schemas.microsoft.com/office/powerpoint/2010/main" val="11500325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81000"/>
            <a:ext cx="8534400" cy="5943600"/>
          </a:xfrm>
        </p:spPr>
        <p:txBody>
          <a:bodyPr>
            <a:normAutofit fontScale="92500"/>
          </a:bodyPr>
          <a:lstStyle/>
          <a:p>
            <a:pPr rtl="1"/>
            <a:r>
              <a:rPr lang="ar-IQ" sz="3200" b="1" dirty="0">
                <a:solidFill>
                  <a:srgbClr val="FFFF00"/>
                </a:solidFill>
              </a:rPr>
              <a:t>وهذا الباحث هو من وضع اساس </a:t>
            </a:r>
            <a:r>
              <a:rPr lang="ar-IQ" sz="3200" b="1" dirty="0" smtClean="0">
                <a:solidFill>
                  <a:srgbClr val="FFFF00"/>
                </a:solidFill>
              </a:rPr>
              <a:t>نظرية</a:t>
            </a:r>
            <a:r>
              <a:rPr lang="en-US" sz="3200" b="1" dirty="0" smtClean="0">
                <a:solidFill>
                  <a:srgbClr val="FFFF00"/>
                </a:solidFill>
              </a:rPr>
              <a:t> </a:t>
            </a:r>
            <a:r>
              <a:rPr lang="ar-IQ" sz="3200" b="1" dirty="0" smtClean="0">
                <a:solidFill>
                  <a:srgbClr val="FFFF00"/>
                </a:solidFill>
              </a:rPr>
              <a:t> تحفيز </a:t>
            </a:r>
            <a:r>
              <a:rPr lang="ar-IQ" sz="3200" b="1" dirty="0">
                <a:solidFill>
                  <a:srgbClr val="FFFF00"/>
                </a:solidFill>
              </a:rPr>
              <a:t>الجرعة المنخفضة </a:t>
            </a:r>
            <a:r>
              <a:rPr lang="ar-IQ" sz="3200" b="1" dirty="0" smtClean="0">
                <a:solidFill>
                  <a:srgbClr val="FFFF00"/>
                </a:solidFill>
              </a:rPr>
              <a:t>وتثبيط الجرعة </a:t>
            </a:r>
            <a:r>
              <a:rPr lang="ar-IQ" sz="3200" b="1" dirty="0">
                <a:solidFill>
                  <a:srgbClr val="FFFF00"/>
                </a:solidFill>
              </a:rPr>
              <a:t>العالية </a:t>
            </a:r>
            <a:r>
              <a:rPr lang="ar-IQ" sz="3200" b="1" dirty="0" smtClean="0">
                <a:solidFill>
                  <a:srgbClr val="FFFF00"/>
                </a:solidFill>
              </a:rPr>
              <a:t>.</a:t>
            </a:r>
            <a:endParaRPr lang="en-US" sz="3200" b="1" dirty="0">
              <a:solidFill>
                <a:srgbClr val="FFFF00"/>
              </a:solidFill>
            </a:endParaRPr>
          </a:p>
          <a:p>
            <a:pPr rtl="1"/>
            <a:r>
              <a:rPr lang="en-US" sz="3200" b="1" dirty="0">
                <a:solidFill>
                  <a:srgbClr val="FFFF00"/>
                </a:solidFill>
              </a:rPr>
              <a:t> ( Low-dose stimulation/High-dose inhibition)</a:t>
            </a:r>
          </a:p>
          <a:p>
            <a:pPr algn="just" rtl="1"/>
            <a:r>
              <a:rPr lang="ar-IQ" sz="3200" b="1" dirty="0">
                <a:solidFill>
                  <a:srgbClr val="FFFF00"/>
                </a:solidFill>
              </a:rPr>
              <a:t>وقد استحوذت ظاهرة </a:t>
            </a:r>
            <a:r>
              <a:rPr lang="en-US" sz="3200" b="1" dirty="0" err="1">
                <a:solidFill>
                  <a:srgbClr val="FFFF00"/>
                </a:solidFill>
              </a:rPr>
              <a:t>Hormesis</a:t>
            </a:r>
            <a:r>
              <a:rPr lang="ar-IQ" sz="3200" b="1" dirty="0">
                <a:solidFill>
                  <a:srgbClr val="FFFF00"/>
                </a:solidFill>
              </a:rPr>
              <a:t> على اهتمام الكثير من الباحثين اذ تم الاشارة اليها في العديد من بحوث السموم والادوية فضلا عن بحوث الصحة العامة مثل علاقة وزن الجسم بمستوى الكوليستيرول او علاقة التمارين الرياضية بالاستجابة المناعية. وقد </a:t>
            </a:r>
            <a:r>
              <a:rPr lang="ar-IQ" sz="3200" b="1" dirty="0" smtClean="0">
                <a:solidFill>
                  <a:srgbClr val="FFFF00"/>
                </a:solidFill>
              </a:rPr>
              <a:t>اشار </a:t>
            </a:r>
            <a:r>
              <a:rPr lang="ar-IQ" sz="3200" b="1" dirty="0">
                <a:solidFill>
                  <a:srgbClr val="FFFF00"/>
                </a:solidFill>
              </a:rPr>
              <a:t>العديد من </a:t>
            </a:r>
            <a:r>
              <a:rPr lang="ar-IQ" sz="3200" b="1" dirty="0" smtClean="0">
                <a:solidFill>
                  <a:srgbClr val="FFFF00"/>
                </a:solidFill>
              </a:rPr>
              <a:t>الباحثين </a:t>
            </a:r>
            <a:r>
              <a:rPr lang="ar-IQ" sz="3200" b="1" dirty="0">
                <a:solidFill>
                  <a:srgbClr val="FFFF00"/>
                </a:solidFill>
              </a:rPr>
              <a:t>الى ان الجرع المنخفضة من المضادات الحيوية كالبنسلين والستربتوميسين تعمل كمحفزات نمو للبكتريا فيما تكون عوامل مثبطة في الجرع العالية </a:t>
            </a:r>
            <a:r>
              <a:rPr lang="ar-IQ" sz="3200" b="1" dirty="0" smtClean="0">
                <a:solidFill>
                  <a:srgbClr val="FFFF00"/>
                </a:solidFill>
              </a:rPr>
              <a:t>واشار فريق آخر </a:t>
            </a:r>
            <a:r>
              <a:rPr lang="ar-IQ" sz="3200" b="1" dirty="0">
                <a:solidFill>
                  <a:srgbClr val="FFFF00"/>
                </a:solidFill>
              </a:rPr>
              <a:t>الى ان الجرع المنخفضة من فيتامين </a:t>
            </a:r>
            <a:r>
              <a:rPr lang="en-US" sz="3200" b="1" dirty="0">
                <a:solidFill>
                  <a:srgbClr val="FFFF00"/>
                </a:solidFill>
              </a:rPr>
              <a:t>D</a:t>
            </a:r>
            <a:r>
              <a:rPr lang="ar-IQ" sz="3200" b="1" dirty="0">
                <a:solidFill>
                  <a:srgbClr val="FFFF00"/>
                </a:solidFill>
              </a:rPr>
              <a:t> تسرع من شفاء الجروح فيما تعمل الجرع العالية على تقليل معدل الشفاء.</a:t>
            </a:r>
            <a:endParaRPr lang="en-US" sz="3200" b="1" dirty="0">
              <a:solidFill>
                <a:srgbClr val="FFFF00"/>
              </a:solidFill>
            </a:endParaRPr>
          </a:p>
          <a:p>
            <a:endParaRPr lang="en-US" dirty="0"/>
          </a:p>
        </p:txBody>
      </p:sp>
    </p:spTree>
    <p:extLst>
      <p:ext uri="{BB962C8B-B14F-4D97-AF65-F5344CB8AC3E}">
        <p14:creationId xmlns:p14="http://schemas.microsoft.com/office/powerpoint/2010/main" val="5584070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914400"/>
            <a:ext cx="7854696" cy="5410200"/>
          </a:xfrm>
        </p:spPr>
        <p:txBody>
          <a:bodyPr/>
          <a:lstStyle/>
          <a:p>
            <a:pPr algn="just" rtl="1"/>
            <a:r>
              <a:rPr lang="ar-IQ" sz="3200" b="1" dirty="0">
                <a:solidFill>
                  <a:srgbClr val="FFFF00"/>
                </a:solidFill>
              </a:rPr>
              <a:t>الذي يهمنا في هذا المجال هو اختيار نوع الانحدار الذي يكون اكثر قدرة على وصف العلاقة بين </a:t>
            </a:r>
            <a:r>
              <a:rPr lang="ar-IQ" sz="3200" b="1" dirty="0" smtClean="0">
                <a:solidFill>
                  <a:srgbClr val="FFFF00"/>
                </a:solidFill>
              </a:rPr>
              <a:t>المتغيرين عندما يكون شكل المنحنى لاخطي مثل الشكل</a:t>
            </a:r>
            <a:r>
              <a:rPr lang="en-US" sz="3200" b="1" dirty="0" smtClean="0">
                <a:solidFill>
                  <a:srgbClr val="FFFF00"/>
                </a:solidFill>
              </a:rPr>
              <a:t>U</a:t>
            </a:r>
            <a:r>
              <a:rPr lang="ar-IQ" sz="3200" b="1" dirty="0" smtClean="0">
                <a:solidFill>
                  <a:srgbClr val="FFFF00"/>
                </a:solidFill>
              </a:rPr>
              <a:t>او </a:t>
            </a:r>
            <a:r>
              <a:rPr lang="ar-IQ" sz="3200" b="1" dirty="0" smtClean="0">
                <a:solidFill>
                  <a:srgbClr val="FFFF00"/>
                </a:solidFill>
                <a:latin typeface="Arial" pitchFamily="34" charset="0"/>
                <a:cs typeface="Arial" pitchFamily="34" charset="0"/>
              </a:rPr>
              <a:t>مقلوبه او </a:t>
            </a:r>
            <a:r>
              <a:rPr lang="en-US" sz="3200" b="1" dirty="0" smtClean="0">
                <a:solidFill>
                  <a:srgbClr val="FFFF00"/>
                </a:solidFill>
                <a:latin typeface="Arial" pitchFamily="34" charset="0"/>
                <a:cs typeface="Arial" pitchFamily="34" charset="0"/>
              </a:rPr>
              <a:t>J</a:t>
            </a:r>
          </a:p>
          <a:p>
            <a:pPr algn="just" rtl="1"/>
            <a:r>
              <a:rPr lang="ar-IQ" sz="3200" b="1" dirty="0" smtClean="0">
                <a:solidFill>
                  <a:srgbClr val="FFFF00"/>
                </a:solidFill>
              </a:rPr>
              <a:t>واول مايقوم به الباحث هو رسم العلاقة بين المتغيرين بيانيا لأخذ فكرة عن شكل العلاقة.</a:t>
            </a:r>
            <a:endParaRPr lang="en-US" sz="3200" b="1" dirty="0" smtClean="0">
              <a:solidFill>
                <a:srgbClr val="FFFF00"/>
              </a:solidFill>
            </a:endParaRPr>
          </a:p>
          <a:p>
            <a:pPr algn="just" rtl="1"/>
            <a:r>
              <a:rPr lang="ar-IQ" sz="3200" b="1" dirty="0" smtClean="0">
                <a:solidFill>
                  <a:srgbClr val="FFFF00"/>
                </a:solidFill>
              </a:rPr>
              <a:t>ولكي </a:t>
            </a:r>
            <a:r>
              <a:rPr lang="ar-IQ" sz="3200" b="1" dirty="0">
                <a:solidFill>
                  <a:srgbClr val="FFFF00"/>
                </a:solidFill>
              </a:rPr>
              <a:t>تكون الصورة اوضح سنستعين بمثال افتراضي يتضمن متغيران احدهما مستقل والاخر تابع وسننفذ عمليات الرسم باستعمال الاكسل فيما سننفذ التحليل باستعمال برنامج ساس.</a:t>
            </a:r>
            <a:endParaRPr lang="en-US" sz="3200" b="1" dirty="0">
              <a:solidFill>
                <a:srgbClr val="FFFF00"/>
              </a:solidFill>
            </a:endParaRPr>
          </a:p>
          <a:p>
            <a:endParaRPr lang="en-US" dirty="0"/>
          </a:p>
        </p:txBody>
      </p:sp>
    </p:spTree>
    <p:extLst>
      <p:ext uri="{BB962C8B-B14F-4D97-AF65-F5344CB8AC3E}">
        <p14:creationId xmlns:p14="http://schemas.microsoft.com/office/powerpoint/2010/main" val="1200674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1807928"/>
              </p:ext>
            </p:extLst>
          </p:nvPr>
        </p:nvGraphicFramePr>
        <p:xfrm>
          <a:off x="2209800" y="762001"/>
          <a:ext cx="4572000" cy="4486656"/>
        </p:xfrm>
        <a:graphic>
          <a:graphicData uri="http://schemas.openxmlformats.org/drawingml/2006/table">
            <a:tbl>
              <a:tblPr firstRow="1" firstCol="1" bandRow="1">
                <a:tableStyleId>{5C22544A-7EE6-4342-B048-85BDC9FD1C3A}</a:tableStyleId>
              </a:tblPr>
              <a:tblGrid>
                <a:gridCol w="2286000"/>
                <a:gridCol w="2286000"/>
              </a:tblGrid>
              <a:tr h="544683">
                <a:tc>
                  <a:txBody>
                    <a:bodyPr/>
                    <a:lstStyle/>
                    <a:p>
                      <a:pPr marL="0" marR="0" algn="ctr">
                        <a:lnSpc>
                          <a:spcPct val="115000"/>
                        </a:lnSpc>
                        <a:spcBef>
                          <a:spcPts val="0"/>
                        </a:spcBef>
                        <a:spcAft>
                          <a:spcPts val="0"/>
                        </a:spcAft>
                      </a:pPr>
                      <a:r>
                        <a:rPr lang="en-US" sz="3200" b="1" dirty="0">
                          <a:solidFill>
                            <a:srgbClr val="FFFF00"/>
                          </a:solidFill>
                          <a:effectLst/>
                          <a:latin typeface="Times New Roman" pitchFamily="18" charset="0"/>
                          <a:cs typeface="Times New Roman" pitchFamily="18" charset="0"/>
                        </a:rPr>
                        <a:t>100</a:t>
                      </a:r>
                      <a:endParaRPr lang="en-US" sz="3200" b="1" dirty="0">
                        <a:solidFill>
                          <a:srgbClr val="FFFF00"/>
                        </a:solidFill>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3200" b="1" dirty="0">
                          <a:solidFill>
                            <a:srgbClr val="FF0000"/>
                          </a:solidFill>
                          <a:effectLst/>
                          <a:latin typeface="Times New Roman" pitchFamily="18" charset="0"/>
                          <a:cs typeface="Times New Roman" pitchFamily="18" charset="0"/>
                        </a:rPr>
                        <a:t>9.39</a:t>
                      </a:r>
                      <a:endParaRPr lang="en-US" sz="3200" b="1" dirty="0">
                        <a:solidFill>
                          <a:srgbClr val="FF0000"/>
                        </a:solidFill>
                        <a:effectLst/>
                        <a:latin typeface="Times New Roman" pitchFamily="18" charset="0"/>
                        <a:ea typeface="Calibri"/>
                        <a:cs typeface="Times New Roman" pitchFamily="18" charset="0"/>
                      </a:endParaRPr>
                    </a:p>
                  </a:txBody>
                  <a:tcPr marL="68580" marR="68580" marT="0" marB="0" anchor="b"/>
                </a:tc>
              </a:tr>
              <a:tr h="544683">
                <a:tc>
                  <a:txBody>
                    <a:bodyPr/>
                    <a:lstStyle/>
                    <a:p>
                      <a:pPr marL="0" marR="0" algn="ctr">
                        <a:lnSpc>
                          <a:spcPct val="115000"/>
                        </a:lnSpc>
                        <a:spcBef>
                          <a:spcPts val="0"/>
                        </a:spcBef>
                        <a:spcAft>
                          <a:spcPts val="0"/>
                        </a:spcAft>
                      </a:pPr>
                      <a:r>
                        <a:rPr lang="en-US" sz="3200" b="1" dirty="0">
                          <a:solidFill>
                            <a:srgbClr val="FFFF00"/>
                          </a:solidFill>
                          <a:effectLst/>
                          <a:latin typeface="Times New Roman" pitchFamily="18" charset="0"/>
                          <a:cs typeface="Times New Roman" pitchFamily="18" charset="0"/>
                        </a:rPr>
                        <a:t>150</a:t>
                      </a:r>
                      <a:endParaRPr lang="en-US" sz="3200" b="1" dirty="0">
                        <a:solidFill>
                          <a:srgbClr val="FFFF00"/>
                        </a:solidFill>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3200" b="1" dirty="0">
                          <a:solidFill>
                            <a:srgbClr val="FF0000"/>
                          </a:solidFill>
                          <a:effectLst/>
                          <a:latin typeface="Times New Roman" pitchFamily="18" charset="0"/>
                          <a:cs typeface="Times New Roman" pitchFamily="18" charset="0"/>
                        </a:rPr>
                        <a:t>5.21</a:t>
                      </a:r>
                      <a:endParaRPr lang="en-US" sz="3200" b="1" dirty="0">
                        <a:solidFill>
                          <a:srgbClr val="FF0000"/>
                        </a:solidFill>
                        <a:effectLst/>
                        <a:latin typeface="Times New Roman" pitchFamily="18" charset="0"/>
                        <a:ea typeface="Calibri"/>
                        <a:cs typeface="Times New Roman" pitchFamily="18" charset="0"/>
                      </a:endParaRPr>
                    </a:p>
                  </a:txBody>
                  <a:tcPr marL="68580" marR="68580" marT="0" marB="0" anchor="b"/>
                </a:tc>
              </a:tr>
              <a:tr h="544683">
                <a:tc>
                  <a:txBody>
                    <a:bodyPr/>
                    <a:lstStyle/>
                    <a:p>
                      <a:pPr marL="0" marR="0" algn="ctr">
                        <a:lnSpc>
                          <a:spcPct val="115000"/>
                        </a:lnSpc>
                        <a:spcBef>
                          <a:spcPts val="0"/>
                        </a:spcBef>
                        <a:spcAft>
                          <a:spcPts val="0"/>
                        </a:spcAft>
                      </a:pPr>
                      <a:r>
                        <a:rPr lang="en-US" sz="3200" b="1" dirty="0">
                          <a:solidFill>
                            <a:srgbClr val="FFFF00"/>
                          </a:solidFill>
                          <a:effectLst/>
                          <a:latin typeface="Times New Roman" pitchFamily="18" charset="0"/>
                          <a:cs typeface="Times New Roman" pitchFamily="18" charset="0"/>
                        </a:rPr>
                        <a:t>190</a:t>
                      </a:r>
                      <a:endParaRPr lang="en-US" sz="3200" b="1" dirty="0">
                        <a:solidFill>
                          <a:srgbClr val="FFFF00"/>
                        </a:solidFill>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3200" b="1" dirty="0">
                          <a:solidFill>
                            <a:srgbClr val="FF0000"/>
                          </a:solidFill>
                          <a:effectLst/>
                          <a:latin typeface="Times New Roman" pitchFamily="18" charset="0"/>
                          <a:cs typeface="Times New Roman" pitchFamily="18" charset="0"/>
                        </a:rPr>
                        <a:t>3.59</a:t>
                      </a:r>
                      <a:endParaRPr lang="en-US" sz="3200" b="1" dirty="0">
                        <a:solidFill>
                          <a:srgbClr val="FF0000"/>
                        </a:solidFill>
                        <a:effectLst/>
                        <a:latin typeface="Times New Roman" pitchFamily="18" charset="0"/>
                        <a:ea typeface="Calibri"/>
                        <a:cs typeface="Times New Roman" pitchFamily="18" charset="0"/>
                      </a:endParaRPr>
                    </a:p>
                  </a:txBody>
                  <a:tcPr marL="68580" marR="68580" marT="0" marB="0" anchor="b"/>
                </a:tc>
              </a:tr>
              <a:tr h="544683">
                <a:tc>
                  <a:txBody>
                    <a:bodyPr/>
                    <a:lstStyle/>
                    <a:p>
                      <a:pPr marL="0" marR="0" algn="ctr">
                        <a:lnSpc>
                          <a:spcPct val="115000"/>
                        </a:lnSpc>
                        <a:spcBef>
                          <a:spcPts val="0"/>
                        </a:spcBef>
                        <a:spcAft>
                          <a:spcPts val="0"/>
                        </a:spcAft>
                      </a:pPr>
                      <a:r>
                        <a:rPr lang="en-US" sz="3200" b="1">
                          <a:solidFill>
                            <a:srgbClr val="FFFF00"/>
                          </a:solidFill>
                          <a:effectLst/>
                          <a:latin typeface="Times New Roman" pitchFamily="18" charset="0"/>
                          <a:cs typeface="Times New Roman" pitchFamily="18" charset="0"/>
                        </a:rPr>
                        <a:t>280</a:t>
                      </a:r>
                      <a:endParaRPr lang="en-US" sz="3200" b="1">
                        <a:solidFill>
                          <a:srgbClr val="FFFF00"/>
                        </a:solidFill>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3200" b="1" dirty="0">
                          <a:solidFill>
                            <a:srgbClr val="FF0000"/>
                          </a:solidFill>
                          <a:effectLst/>
                          <a:latin typeface="Times New Roman" pitchFamily="18" charset="0"/>
                          <a:cs typeface="Times New Roman" pitchFamily="18" charset="0"/>
                        </a:rPr>
                        <a:t>1.77</a:t>
                      </a:r>
                      <a:endParaRPr lang="en-US" sz="3200" b="1" dirty="0">
                        <a:solidFill>
                          <a:srgbClr val="FF0000"/>
                        </a:solidFill>
                        <a:effectLst/>
                        <a:latin typeface="Times New Roman" pitchFamily="18" charset="0"/>
                        <a:ea typeface="Calibri"/>
                        <a:cs typeface="Times New Roman" pitchFamily="18" charset="0"/>
                      </a:endParaRPr>
                    </a:p>
                  </a:txBody>
                  <a:tcPr marL="68580" marR="68580" marT="0" marB="0" anchor="b"/>
                </a:tc>
              </a:tr>
              <a:tr h="544683">
                <a:tc>
                  <a:txBody>
                    <a:bodyPr/>
                    <a:lstStyle/>
                    <a:p>
                      <a:pPr marL="0" marR="0" algn="ctr">
                        <a:lnSpc>
                          <a:spcPct val="115000"/>
                        </a:lnSpc>
                        <a:spcBef>
                          <a:spcPts val="0"/>
                        </a:spcBef>
                        <a:spcAft>
                          <a:spcPts val="0"/>
                        </a:spcAft>
                      </a:pPr>
                      <a:r>
                        <a:rPr lang="en-US" sz="3200" b="1">
                          <a:solidFill>
                            <a:srgbClr val="FFFF00"/>
                          </a:solidFill>
                          <a:effectLst/>
                          <a:latin typeface="Times New Roman" pitchFamily="18" charset="0"/>
                          <a:cs typeface="Times New Roman" pitchFamily="18" charset="0"/>
                        </a:rPr>
                        <a:t>350</a:t>
                      </a:r>
                      <a:endParaRPr lang="en-US" sz="3200" b="1">
                        <a:solidFill>
                          <a:srgbClr val="FFFF00"/>
                        </a:solidFill>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3200" b="1" dirty="0">
                          <a:solidFill>
                            <a:srgbClr val="FF0000"/>
                          </a:solidFill>
                          <a:effectLst/>
                          <a:latin typeface="Times New Roman" pitchFamily="18" charset="0"/>
                          <a:cs typeface="Times New Roman" pitchFamily="18" charset="0"/>
                        </a:rPr>
                        <a:t>1.77</a:t>
                      </a:r>
                      <a:endParaRPr lang="en-US" sz="3200" b="1" dirty="0">
                        <a:solidFill>
                          <a:srgbClr val="FF0000"/>
                        </a:solidFill>
                        <a:effectLst/>
                        <a:latin typeface="Times New Roman" pitchFamily="18" charset="0"/>
                        <a:ea typeface="Calibri"/>
                        <a:cs typeface="Times New Roman" pitchFamily="18" charset="0"/>
                      </a:endParaRPr>
                    </a:p>
                  </a:txBody>
                  <a:tcPr marL="68580" marR="68580" marT="0" marB="0" anchor="b"/>
                </a:tc>
              </a:tr>
              <a:tr h="544683">
                <a:tc>
                  <a:txBody>
                    <a:bodyPr/>
                    <a:lstStyle/>
                    <a:p>
                      <a:pPr marL="0" marR="0" algn="ctr">
                        <a:lnSpc>
                          <a:spcPct val="115000"/>
                        </a:lnSpc>
                        <a:spcBef>
                          <a:spcPts val="0"/>
                        </a:spcBef>
                        <a:spcAft>
                          <a:spcPts val="0"/>
                        </a:spcAft>
                      </a:pPr>
                      <a:r>
                        <a:rPr lang="en-US" sz="3200" b="1">
                          <a:solidFill>
                            <a:srgbClr val="FFFF00"/>
                          </a:solidFill>
                          <a:effectLst/>
                          <a:latin typeface="Times New Roman" pitchFamily="18" charset="0"/>
                          <a:cs typeface="Times New Roman" pitchFamily="18" charset="0"/>
                        </a:rPr>
                        <a:t>488</a:t>
                      </a:r>
                      <a:endParaRPr lang="en-US" sz="3200" b="1">
                        <a:solidFill>
                          <a:srgbClr val="FFFF00"/>
                        </a:solidFill>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3200" b="1" dirty="0">
                          <a:solidFill>
                            <a:srgbClr val="FF0000"/>
                          </a:solidFill>
                          <a:effectLst/>
                          <a:latin typeface="Times New Roman" pitchFamily="18" charset="0"/>
                          <a:cs typeface="Times New Roman" pitchFamily="18" charset="0"/>
                        </a:rPr>
                        <a:t>4.91</a:t>
                      </a:r>
                      <a:endParaRPr lang="en-US" sz="3200" b="1" dirty="0">
                        <a:solidFill>
                          <a:srgbClr val="FF0000"/>
                        </a:solidFill>
                        <a:effectLst/>
                        <a:latin typeface="Times New Roman" pitchFamily="18" charset="0"/>
                        <a:ea typeface="Calibri"/>
                        <a:cs typeface="Times New Roman" pitchFamily="18" charset="0"/>
                      </a:endParaRPr>
                    </a:p>
                  </a:txBody>
                  <a:tcPr marL="68580" marR="68580" marT="0" marB="0" anchor="b"/>
                </a:tc>
              </a:tr>
              <a:tr h="544683">
                <a:tc>
                  <a:txBody>
                    <a:bodyPr/>
                    <a:lstStyle/>
                    <a:p>
                      <a:pPr marL="0" marR="0" algn="ctr">
                        <a:lnSpc>
                          <a:spcPct val="115000"/>
                        </a:lnSpc>
                        <a:spcBef>
                          <a:spcPts val="0"/>
                        </a:spcBef>
                        <a:spcAft>
                          <a:spcPts val="0"/>
                        </a:spcAft>
                      </a:pPr>
                      <a:r>
                        <a:rPr lang="en-US" sz="3200" b="1">
                          <a:solidFill>
                            <a:srgbClr val="FFFF00"/>
                          </a:solidFill>
                          <a:effectLst/>
                          <a:latin typeface="Times New Roman" pitchFamily="18" charset="0"/>
                          <a:cs typeface="Times New Roman" pitchFamily="18" charset="0"/>
                        </a:rPr>
                        <a:t>500</a:t>
                      </a:r>
                      <a:endParaRPr lang="en-US" sz="3200" b="1">
                        <a:solidFill>
                          <a:srgbClr val="FFFF00"/>
                        </a:solidFill>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3200" b="1" dirty="0">
                          <a:solidFill>
                            <a:srgbClr val="FF0000"/>
                          </a:solidFill>
                          <a:effectLst/>
                          <a:latin typeface="Times New Roman" pitchFamily="18" charset="0"/>
                          <a:cs typeface="Times New Roman" pitchFamily="18" charset="0"/>
                        </a:rPr>
                        <a:t>6.68</a:t>
                      </a:r>
                      <a:endParaRPr lang="en-US" sz="3200" b="1" dirty="0">
                        <a:solidFill>
                          <a:srgbClr val="FF0000"/>
                        </a:solidFill>
                        <a:effectLst/>
                        <a:latin typeface="Times New Roman" pitchFamily="18" charset="0"/>
                        <a:ea typeface="Calibri"/>
                        <a:cs typeface="Times New Roman" pitchFamily="18" charset="0"/>
                      </a:endParaRPr>
                    </a:p>
                  </a:txBody>
                  <a:tcPr marL="68580" marR="68580" marT="0" marB="0" anchor="b"/>
                </a:tc>
              </a:tr>
              <a:tr h="544683">
                <a:tc>
                  <a:txBody>
                    <a:bodyPr/>
                    <a:lstStyle/>
                    <a:p>
                      <a:pPr marL="0" marR="0" algn="ctr">
                        <a:lnSpc>
                          <a:spcPct val="115000"/>
                        </a:lnSpc>
                        <a:spcBef>
                          <a:spcPts val="0"/>
                        </a:spcBef>
                        <a:spcAft>
                          <a:spcPts val="0"/>
                        </a:spcAft>
                      </a:pPr>
                      <a:r>
                        <a:rPr lang="en-US" sz="3200" b="1" dirty="0">
                          <a:solidFill>
                            <a:srgbClr val="FFFF00"/>
                          </a:solidFill>
                          <a:effectLst/>
                          <a:latin typeface="Times New Roman" pitchFamily="18" charset="0"/>
                          <a:cs typeface="Times New Roman" pitchFamily="18" charset="0"/>
                        </a:rPr>
                        <a:t>550</a:t>
                      </a:r>
                      <a:endParaRPr lang="en-US" sz="3200" b="1" dirty="0">
                        <a:solidFill>
                          <a:srgbClr val="FFFF00"/>
                        </a:solidFill>
                        <a:effectLst/>
                        <a:latin typeface="Times New Roman" pitchFamily="18" charset="0"/>
                        <a:ea typeface="Calibri"/>
                        <a:cs typeface="Times New Roman" pitchFamily="18" charset="0"/>
                      </a:endParaRPr>
                    </a:p>
                  </a:txBody>
                  <a:tcPr marL="68580" marR="68580" marT="0" marB="0" anchor="b"/>
                </a:tc>
                <a:tc>
                  <a:txBody>
                    <a:bodyPr/>
                    <a:lstStyle/>
                    <a:p>
                      <a:pPr marL="0" marR="0" algn="ctr">
                        <a:lnSpc>
                          <a:spcPct val="115000"/>
                        </a:lnSpc>
                        <a:spcBef>
                          <a:spcPts val="0"/>
                        </a:spcBef>
                        <a:spcAft>
                          <a:spcPts val="0"/>
                        </a:spcAft>
                      </a:pPr>
                      <a:r>
                        <a:rPr lang="en-US" sz="3200" b="1" dirty="0">
                          <a:solidFill>
                            <a:srgbClr val="FF0000"/>
                          </a:solidFill>
                          <a:effectLst/>
                          <a:latin typeface="Times New Roman" pitchFamily="18" charset="0"/>
                          <a:cs typeface="Times New Roman" pitchFamily="18" charset="0"/>
                        </a:rPr>
                        <a:t>9.66</a:t>
                      </a:r>
                      <a:endParaRPr lang="en-US" sz="3200" b="1" dirty="0">
                        <a:solidFill>
                          <a:srgbClr val="FF0000"/>
                        </a:solidFill>
                        <a:effectLst/>
                        <a:latin typeface="Times New Roman" pitchFamily="18" charset="0"/>
                        <a:ea typeface="Calibri"/>
                        <a:cs typeface="Times New Roman" pitchFamily="18" charset="0"/>
                      </a:endParaRPr>
                    </a:p>
                  </a:txBody>
                  <a:tcPr marL="68580" marR="68580" marT="0" marB="0" anchor="b"/>
                </a:tc>
              </a:tr>
            </a:tbl>
          </a:graphicData>
        </a:graphic>
      </p:graphicFrame>
      <p:sp>
        <p:nvSpPr>
          <p:cNvPr id="6" name="Rectangle 5"/>
          <p:cNvSpPr/>
          <p:nvPr/>
        </p:nvSpPr>
        <p:spPr>
          <a:xfrm>
            <a:off x="2209800" y="152400"/>
            <a:ext cx="4800600" cy="1077218"/>
          </a:xfrm>
          <a:prstGeom prst="rect">
            <a:avLst/>
          </a:prstGeom>
        </p:spPr>
        <p:txBody>
          <a:bodyPr wrap="square">
            <a:spAutoFit/>
          </a:bodyPr>
          <a:lstStyle/>
          <a:p>
            <a:pPr fontAlgn="base">
              <a:spcBef>
                <a:spcPct val="0"/>
              </a:spcBef>
              <a:spcAft>
                <a:spcPct val="0"/>
              </a:spcAft>
            </a:pPr>
            <a:r>
              <a:rPr lang="en-US" sz="3200" dirty="0" smtClean="0">
                <a:solidFill>
                  <a:prstClr val="white"/>
                </a:solidFill>
                <a:latin typeface="Times New Roman" pitchFamily="18" charset="0"/>
                <a:ea typeface="Calibri" pitchFamily="34" charset="0"/>
                <a:cs typeface="Times New Roman" pitchFamily="18" charset="0"/>
              </a:rPr>
              <a:t>Dose</a:t>
            </a:r>
            <a:r>
              <a:rPr lang="ar-IQ" sz="3200" dirty="0" smtClean="0">
                <a:solidFill>
                  <a:prstClr val="white"/>
                </a:solidFill>
                <a:latin typeface="Times New Roman" pitchFamily="18" charset="0"/>
                <a:ea typeface="Calibri" pitchFamily="34" charset="0"/>
                <a:cs typeface="Times New Roman" pitchFamily="18" charset="0"/>
              </a:rPr>
              <a:t>                  </a:t>
            </a:r>
            <a:r>
              <a:rPr lang="en-US" sz="3200" dirty="0">
                <a:solidFill>
                  <a:prstClr val="white"/>
                </a:solidFill>
                <a:latin typeface="Times New Roman" pitchFamily="18" charset="0"/>
                <a:ea typeface="Calibri" pitchFamily="34" charset="0"/>
                <a:cs typeface="Times New Roman" pitchFamily="18" charset="0"/>
              </a:rPr>
              <a:t>response</a:t>
            </a:r>
            <a:endParaRPr lang="en-US" sz="3200" dirty="0">
              <a:solidFill>
                <a:prstClr val="white"/>
              </a:solidFill>
              <a:latin typeface="Arial" pitchFamily="34" charset="0"/>
              <a:cs typeface="Arial" pitchFamily="34" charset="0"/>
            </a:endParaRPr>
          </a:p>
          <a:p>
            <a:pPr lvl="0" fontAlgn="base">
              <a:spcBef>
                <a:spcPct val="0"/>
              </a:spcBef>
              <a:spcAft>
                <a:spcPct val="0"/>
              </a:spcAft>
            </a:pPr>
            <a:endParaRPr lang="en-US" sz="3200" dirty="0">
              <a:solidFill>
                <a:prstClr val="white"/>
              </a:solidFill>
              <a:latin typeface="Arial" pitchFamily="34" charset="0"/>
              <a:cs typeface="Arial" pitchFamily="34" charset="0"/>
            </a:endParaRPr>
          </a:p>
        </p:txBody>
      </p:sp>
      <p:sp>
        <p:nvSpPr>
          <p:cNvPr id="7" name="Rectangle 6"/>
          <p:cNvSpPr/>
          <p:nvPr/>
        </p:nvSpPr>
        <p:spPr>
          <a:xfrm>
            <a:off x="609600" y="5638800"/>
            <a:ext cx="8305800" cy="584775"/>
          </a:xfrm>
          <a:prstGeom prst="rect">
            <a:avLst/>
          </a:prstGeom>
        </p:spPr>
        <p:txBody>
          <a:bodyPr wrap="square">
            <a:spAutoFit/>
          </a:bodyPr>
          <a:lstStyle/>
          <a:p>
            <a:pPr rtl="1"/>
            <a:r>
              <a:rPr lang="ar-IQ" sz="3200" b="1" dirty="0">
                <a:solidFill>
                  <a:srgbClr val="FFFF00"/>
                </a:solidFill>
              </a:rPr>
              <a:t>عند تمثيل المتغيران بيانيا فأن الشكل سيكون كالآتي</a:t>
            </a:r>
            <a:r>
              <a:rPr lang="ar-IQ" sz="3200" b="1" dirty="0"/>
              <a:t>:</a:t>
            </a:r>
            <a:endParaRPr lang="en-US" sz="3200" b="1" dirty="0"/>
          </a:p>
        </p:txBody>
      </p:sp>
    </p:spTree>
    <p:extLst>
      <p:ext uri="{BB962C8B-B14F-4D97-AF65-F5344CB8AC3E}">
        <p14:creationId xmlns:p14="http://schemas.microsoft.com/office/powerpoint/2010/main" val="536772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914400"/>
            <a:ext cx="7854696" cy="5410200"/>
          </a:xfrm>
          <a:ln w="57150">
            <a:solidFill>
              <a:schemeClr val="tx1"/>
            </a:solidFill>
          </a:ln>
        </p:spPr>
        <p:txBody>
          <a:bodyPr/>
          <a:lstStyle/>
          <a:p>
            <a:r>
              <a:rPr lang="ar-IQ" b="1" dirty="0" smtClean="0">
                <a:solidFill>
                  <a:srgbClr val="FFFF00"/>
                </a:solidFill>
              </a:rPr>
              <a:t>المخطط المبعثر للعلاقة بين المتغيرين</a:t>
            </a:r>
            <a:endParaRPr lang="en-US" b="1" dirty="0">
              <a:solidFill>
                <a:srgbClr val="FFFF00"/>
              </a:solidFill>
            </a:endParaRPr>
          </a:p>
        </p:txBody>
      </p:sp>
      <p:graphicFrame>
        <p:nvGraphicFramePr>
          <p:cNvPr id="8" name="Chart 7"/>
          <p:cNvGraphicFramePr/>
          <p:nvPr>
            <p:extLst>
              <p:ext uri="{D42A27DB-BD31-4B8C-83A1-F6EECF244321}">
                <p14:modId xmlns:p14="http://schemas.microsoft.com/office/powerpoint/2010/main" val="2439076500"/>
              </p:ext>
            </p:extLst>
          </p:nvPr>
        </p:nvGraphicFramePr>
        <p:xfrm>
          <a:off x="990600" y="1219200"/>
          <a:ext cx="68580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54346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905000"/>
            <a:ext cx="7854696" cy="3962400"/>
          </a:xfrm>
        </p:spPr>
        <p:txBody>
          <a:bodyPr/>
          <a:lstStyle/>
          <a:p>
            <a:pPr algn="just" rtl="1"/>
            <a:r>
              <a:rPr lang="ar-IQ" sz="3200" b="1" dirty="0">
                <a:solidFill>
                  <a:srgbClr val="FFFF00"/>
                </a:solidFill>
              </a:rPr>
              <a:t>ان العلاقة كما تبدو من الرسم علاقة لاخطية فهل يمكن اجراء تحويل لوغاريتمي </a:t>
            </a:r>
            <a:r>
              <a:rPr lang="ar-IQ" sz="3200" b="1" dirty="0" smtClean="0">
                <a:solidFill>
                  <a:srgbClr val="FFFF00"/>
                </a:solidFill>
              </a:rPr>
              <a:t>للبيانات ونستعمل الانحدار الخطي </a:t>
            </a:r>
            <a:r>
              <a:rPr lang="ar-IQ" sz="3200" b="1" dirty="0">
                <a:solidFill>
                  <a:srgbClr val="FFFF00"/>
                </a:solidFill>
              </a:rPr>
              <a:t>ونحصل على نتائج مناسبة هذا ماسنحاول معرفته. </a:t>
            </a:r>
            <a:endParaRPr lang="ar-IQ" sz="3200" b="1" dirty="0" smtClean="0">
              <a:solidFill>
                <a:srgbClr val="FFFF00"/>
              </a:solidFill>
            </a:endParaRPr>
          </a:p>
          <a:p>
            <a:pPr algn="just" rtl="1"/>
            <a:r>
              <a:rPr lang="ar-IQ" sz="3200" b="1" dirty="0" smtClean="0">
                <a:solidFill>
                  <a:srgbClr val="FFFF00"/>
                </a:solidFill>
              </a:rPr>
              <a:t>سنقوم </a:t>
            </a:r>
            <a:r>
              <a:rPr lang="ar-IQ" sz="3200" b="1" dirty="0">
                <a:solidFill>
                  <a:srgbClr val="FFFF00"/>
                </a:solidFill>
              </a:rPr>
              <a:t>بتحويل </a:t>
            </a:r>
            <a:r>
              <a:rPr lang="ar-IQ" sz="3200" b="1" dirty="0" smtClean="0">
                <a:solidFill>
                  <a:srgbClr val="FFFF00"/>
                </a:solidFill>
              </a:rPr>
              <a:t>البيانات</a:t>
            </a:r>
            <a:r>
              <a:rPr lang="en-US" sz="3200" b="1" dirty="0" smtClean="0">
                <a:solidFill>
                  <a:srgbClr val="FFFF00"/>
                </a:solidFill>
              </a:rPr>
              <a:t> </a:t>
            </a:r>
            <a:r>
              <a:rPr lang="ar-IQ" sz="3200" b="1" dirty="0" smtClean="0">
                <a:solidFill>
                  <a:srgbClr val="FFFF00"/>
                </a:solidFill>
              </a:rPr>
              <a:t>للمتغير المستقل </a:t>
            </a:r>
            <a:r>
              <a:rPr lang="ar-IQ" sz="3200" b="1" dirty="0">
                <a:solidFill>
                  <a:srgbClr val="FFFF00"/>
                </a:solidFill>
              </a:rPr>
              <a:t>الى لوغاريتيم الاساس </a:t>
            </a:r>
            <a:r>
              <a:rPr lang="ar-IQ" sz="3200" b="1" dirty="0" smtClean="0">
                <a:solidFill>
                  <a:srgbClr val="FFFF00"/>
                </a:solidFill>
              </a:rPr>
              <a:t>الطبيعي.</a:t>
            </a:r>
          </a:p>
          <a:p>
            <a:pPr algn="just" rtl="1"/>
            <a:r>
              <a:rPr lang="ar-IQ" sz="3200" b="1" dirty="0" smtClean="0">
                <a:solidFill>
                  <a:srgbClr val="FFFF00"/>
                </a:solidFill>
              </a:rPr>
              <a:t>وسننفذ التحليل باستعمال البرنامج ساس:</a:t>
            </a:r>
            <a:endParaRPr lang="en-US" sz="3200" b="1" dirty="0">
              <a:solidFill>
                <a:srgbClr val="FFFF00"/>
              </a:solidFill>
            </a:endParaRPr>
          </a:p>
          <a:p>
            <a:endParaRPr lang="en-US" dirty="0"/>
          </a:p>
        </p:txBody>
      </p:sp>
    </p:spTree>
    <p:extLst>
      <p:ext uri="{BB962C8B-B14F-4D97-AF65-F5344CB8AC3E}">
        <p14:creationId xmlns:p14="http://schemas.microsoft.com/office/powerpoint/2010/main" val="579824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04800"/>
            <a:ext cx="7854696" cy="6553200"/>
          </a:xfrm>
        </p:spPr>
        <p:txBody>
          <a:bodyPr>
            <a:normAutofit lnSpcReduction="10000"/>
          </a:bodyPr>
          <a:lstStyle/>
          <a:p>
            <a:pPr algn="l" rtl="1"/>
            <a:r>
              <a:rPr lang="en-US" b="1" dirty="0">
                <a:solidFill>
                  <a:srgbClr val="FFFF00"/>
                </a:solidFill>
              </a:rPr>
              <a:t>DATA </a:t>
            </a:r>
            <a:r>
              <a:rPr lang="en-US" b="1" dirty="0" err="1">
                <a:solidFill>
                  <a:srgbClr val="FFFF00"/>
                </a:solidFill>
              </a:rPr>
              <a:t>guad</a:t>
            </a:r>
            <a:r>
              <a:rPr lang="en-US" b="1" dirty="0">
                <a:solidFill>
                  <a:srgbClr val="FFFF00"/>
                </a:solidFill>
              </a:rPr>
              <a:t>;</a:t>
            </a:r>
          </a:p>
          <a:p>
            <a:pPr algn="l" rtl="1"/>
            <a:r>
              <a:rPr lang="en-US" b="1" dirty="0">
                <a:solidFill>
                  <a:srgbClr val="FFFF00"/>
                </a:solidFill>
              </a:rPr>
              <a:t>INPUT dose response ;</a:t>
            </a:r>
          </a:p>
          <a:p>
            <a:pPr algn="l" rtl="1"/>
            <a:r>
              <a:rPr lang="en-US" b="1" dirty="0" err="1">
                <a:solidFill>
                  <a:srgbClr val="FFFF00"/>
                </a:solidFill>
              </a:rPr>
              <a:t>ldose</a:t>
            </a:r>
            <a:r>
              <a:rPr lang="en-US" b="1" dirty="0">
                <a:solidFill>
                  <a:srgbClr val="FFFF00"/>
                </a:solidFill>
              </a:rPr>
              <a:t>=log(dose);</a:t>
            </a:r>
          </a:p>
          <a:p>
            <a:pPr algn="l" rtl="1"/>
            <a:r>
              <a:rPr lang="en-US" b="1" dirty="0">
                <a:solidFill>
                  <a:srgbClr val="FFFF00"/>
                </a:solidFill>
              </a:rPr>
              <a:t>cards;</a:t>
            </a:r>
          </a:p>
          <a:p>
            <a:pPr algn="l" rtl="1"/>
            <a:r>
              <a:rPr lang="en-US" b="1" dirty="0">
                <a:solidFill>
                  <a:srgbClr val="FFFF00"/>
                </a:solidFill>
              </a:rPr>
              <a:t>100      9.39</a:t>
            </a:r>
          </a:p>
          <a:p>
            <a:pPr algn="l" rtl="1"/>
            <a:r>
              <a:rPr lang="en-US" b="1" dirty="0">
                <a:solidFill>
                  <a:srgbClr val="FFFF00"/>
                </a:solidFill>
              </a:rPr>
              <a:t>150      5.21</a:t>
            </a:r>
          </a:p>
          <a:p>
            <a:pPr algn="l" rtl="1"/>
            <a:r>
              <a:rPr lang="en-US" b="1" dirty="0">
                <a:solidFill>
                  <a:srgbClr val="FFFF00"/>
                </a:solidFill>
              </a:rPr>
              <a:t>190      3.59</a:t>
            </a:r>
          </a:p>
          <a:p>
            <a:pPr algn="l" rtl="1"/>
            <a:r>
              <a:rPr lang="en-US" b="1" dirty="0">
                <a:solidFill>
                  <a:srgbClr val="FFFF00"/>
                </a:solidFill>
              </a:rPr>
              <a:t>280      1.77</a:t>
            </a:r>
          </a:p>
          <a:p>
            <a:pPr algn="l" rtl="1"/>
            <a:r>
              <a:rPr lang="en-US" b="1" dirty="0">
                <a:solidFill>
                  <a:srgbClr val="FFFF00"/>
                </a:solidFill>
              </a:rPr>
              <a:t>350      1.77</a:t>
            </a:r>
          </a:p>
          <a:p>
            <a:pPr algn="l" rtl="1"/>
            <a:r>
              <a:rPr lang="en-US" b="1" dirty="0">
                <a:solidFill>
                  <a:srgbClr val="FFFF00"/>
                </a:solidFill>
              </a:rPr>
              <a:t>488      4.91</a:t>
            </a:r>
          </a:p>
          <a:p>
            <a:pPr algn="l" rtl="1"/>
            <a:r>
              <a:rPr lang="en-US" b="1" dirty="0">
                <a:solidFill>
                  <a:srgbClr val="FFFF00"/>
                </a:solidFill>
              </a:rPr>
              <a:t>500      6.68</a:t>
            </a:r>
          </a:p>
          <a:p>
            <a:pPr algn="l" rtl="1"/>
            <a:r>
              <a:rPr lang="en-US" b="1" dirty="0">
                <a:solidFill>
                  <a:srgbClr val="FFFF00"/>
                </a:solidFill>
              </a:rPr>
              <a:t>550      9.66</a:t>
            </a:r>
          </a:p>
          <a:p>
            <a:pPr algn="l" rtl="1"/>
            <a:r>
              <a:rPr lang="en-US" b="1" dirty="0" err="1">
                <a:solidFill>
                  <a:srgbClr val="FFFF00"/>
                </a:solidFill>
              </a:rPr>
              <a:t>proc</a:t>
            </a:r>
            <a:r>
              <a:rPr lang="en-US" b="1" dirty="0">
                <a:solidFill>
                  <a:srgbClr val="FFFF00"/>
                </a:solidFill>
              </a:rPr>
              <a:t> </a:t>
            </a:r>
            <a:r>
              <a:rPr lang="en-US" b="1" dirty="0" err="1">
                <a:solidFill>
                  <a:srgbClr val="FFFF00"/>
                </a:solidFill>
              </a:rPr>
              <a:t>reg</a:t>
            </a:r>
            <a:r>
              <a:rPr lang="en-US" b="1" dirty="0">
                <a:solidFill>
                  <a:srgbClr val="FFFF00"/>
                </a:solidFill>
              </a:rPr>
              <a:t>;</a:t>
            </a:r>
          </a:p>
          <a:p>
            <a:pPr algn="l" rtl="1"/>
            <a:r>
              <a:rPr lang="en-US" b="1" dirty="0">
                <a:solidFill>
                  <a:srgbClr val="FFFF00"/>
                </a:solidFill>
              </a:rPr>
              <a:t>model response=</a:t>
            </a:r>
            <a:r>
              <a:rPr lang="en-US" b="1" dirty="0" err="1">
                <a:solidFill>
                  <a:srgbClr val="FFFF00"/>
                </a:solidFill>
              </a:rPr>
              <a:t>ldose</a:t>
            </a:r>
            <a:r>
              <a:rPr lang="en-US" b="1" dirty="0">
                <a:solidFill>
                  <a:srgbClr val="FFFF00"/>
                </a:solidFill>
              </a:rPr>
              <a:t>/</a:t>
            </a:r>
            <a:r>
              <a:rPr lang="en-US" b="1" dirty="0" err="1">
                <a:solidFill>
                  <a:srgbClr val="FFFF00"/>
                </a:solidFill>
              </a:rPr>
              <a:t>clm;run</a:t>
            </a:r>
            <a:r>
              <a:rPr lang="en-US" b="1" dirty="0">
                <a:solidFill>
                  <a:srgbClr val="FFFF00"/>
                </a:solidFill>
              </a:rPr>
              <a:t>;</a:t>
            </a:r>
          </a:p>
          <a:p>
            <a:pPr algn="l"/>
            <a:endParaRPr lang="en-US" b="1" dirty="0">
              <a:solidFill>
                <a:srgbClr val="FFFF00"/>
              </a:solidFill>
            </a:endParaRPr>
          </a:p>
        </p:txBody>
      </p:sp>
    </p:spTree>
    <p:extLst>
      <p:ext uri="{BB962C8B-B14F-4D97-AF65-F5344CB8AC3E}">
        <p14:creationId xmlns:p14="http://schemas.microsoft.com/office/powerpoint/2010/main" val="36776090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7854696" cy="6172200"/>
          </a:xfrm>
        </p:spPr>
        <p:txBody>
          <a:bodyPr/>
          <a:lstStyle/>
          <a:p>
            <a:r>
              <a:rPr lang="en-US" b="1" dirty="0" smtClean="0">
                <a:solidFill>
                  <a:srgbClr val="FFFF00"/>
                </a:solidFill>
              </a:rPr>
              <a:t>(R²= 0.003 </a:t>
            </a:r>
            <a:r>
              <a:rPr lang="ar-IQ" b="1" dirty="0" smtClean="0">
                <a:solidFill>
                  <a:srgbClr val="FFFF00"/>
                </a:solidFill>
              </a:rPr>
              <a:t>معادلة الانحدار الخطي بعد التحويل اللوغاريتمي للبيانات (</a:t>
            </a:r>
            <a:r>
              <a:rPr lang="ar-IQ" dirty="0" smtClean="0"/>
              <a:t> </a:t>
            </a:r>
            <a:r>
              <a:rPr lang="en-US" dirty="0"/>
              <a:t> </a:t>
            </a:r>
          </a:p>
        </p:txBody>
      </p:sp>
      <p:graphicFrame>
        <p:nvGraphicFramePr>
          <p:cNvPr id="4" name="Chart 3"/>
          <p:cNvGraphicFramePr/>
          <p:nvPr>
            <p:extLst>
              <p:ext uri="{D42A27DB-BD31-4B8C-83A1-F6EECF244321}">
                <p14:modId xmlns:p14="http://schemas.microsoft.com/office/powerpoint/2010/main" val="984760280"/>
              </p:ext>
            </p:extLst>
          </p:nvPr>
        </p:nvGraphicFramePr>
        <p:xfrm>
          <a:off x="533400" y="1066800"/>
          <a:ext cx="7924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4837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851648" cy="990600"/>
          </a:xfrm>
        </p:spPr>
        <p:txBody>
          <a:bodyPr>
            <a:normAutofit fontScale="90000"/>
          </a:bodyPr>
          <a:lstStyle/>
          <a:p>
            <a:pPr algn="l"/>
            <a:r>
              <a:rPr lang="ar-IQ" sz="2800" dirty="0" smtClean="0"/>
              <a:t/>
            </a:r>
            <a:br>
              <a:rPr lang="ar-IQ" sz="2800" dirty="0" smtClean="0"/>
            </a:br>
            <a:r>
              <a:rPr lang="ar-IQ" sz="2800" dirty="0"/>
              <a:t/>
            </a:r>
            <a:br>
              <a:rPr lang="ar-IQ" sz="2800" dirty="0"/>
            </a:br>
            <a:r>
              <a:rPr lang="ar-IQ" sz="2800" dirty="0" smtClean="0"/>
              <a:t/>
            </a:r>
            <a:br>
              <a:rPr lang="ar-IQ" sz="2800" dirty="0" smtClean="0"/>
            </a:br>
            <a:r>
              <a:rPr lang="ar-IQ" sz="2800" dirty="0"/>
              <a:t/>
            </a:r>
            <a:br>
              <a:rPr lang="ar-IQ" sz="2800" dirty="0"/>
            </a:br>
            <a:r>
              <a:rPr lang="en-US" sz="3600" dirty="0" smtClean="0">
                <a:solidFill>
                  <a:srgbClr val="FFFF00"/>
                </a:solidFill>
              </a:rPr>
              <a:t>R²=0.019 </a:t>
            </a:r>
            <a:r>
              <a:rPr lang="en-US" sz="3600" dirty="0" smtClean="0">
                <a:solidFill>
                  <a:srgbClr val="FFFF00"/>
                </a:solidFill>
              </a:rPr>
              <a:t>(log response</a:t>
            </a:r>
            <a:r>
              <a:rPr lang="en-US" sz="3600" dirty="0" smtClean="0">
                <a:solidFill>
                  <a:srgbClr val="FFFF00"/>
                </a:solidFill>
              </a:rPr>
              <a:t>)</a:t>
            </a:r>
            <a:r>
              <a:rPr lang="ar-IQ" sz="3600" dirty="0" smtClean="0">
                <a:solidFill>
                  <a:srgbClr val="FFFF00"/>
                </a:solidFill>
              </a:rPr>
              <a:t>  تحويل لوغارتيمي للعامل التابع             </a:t>
            </a:r>
            <a:r>
              <a:rPr lang="ar-IQ" sz="2800" dirty="0" smtClean="0"/>
              <a:t>   </a:t>
            </a:r>
            <a:endParaRPr lang="en-US" sz="2800" dirty="0"/>
          </a:p>
        </p:txBody>
      </p:sp>
      <p:sp>
        <p:nvSpPr>
          <p:cNvPr id="3" name="Subtitle 2"/>
          <p:cNvSpPr>
            <a:spLocks noGrp="1"/>
          </p:cNvSpPr>
          <p:nvPr>
            <p:ph type="subTitle" idx="1"/>
          </p:nvPr>
        </p:nvSpPr>
        <p:spPr/>
        <p:txBody>
          <a:bodyPr/>
          <a:lstStyle/>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506632907"/>
              </p:ext>
            </p:extLst>
          </p:nvPr>
        </p:nvGraphicFramePr>
        <p:xfrm>
          <a:off x="533400" y="1219200"/>
          <a:ext cx="7848600"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2526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609600"/>
            <a:ext cx="8839200" cy="5638800"/>
          </a:xfrm>
        </p:spPr>
        <p:txBody>
          <a:bodyPr>
            <a:normAutofit lnSpcReduction="10000"/>
          </a:bodyPr>
          <a:lstStyle/>
          <a:p>
            <a:pPr rtl="1"/>
            <a:r>
              <a:rPr lang="ar-IQ" sz="4000" b="1" dirty="0">
                <a:solidFill>
                  <a:srgbClr val="92D050"/>
                </a:solidFill>
              </a:rPr>
              <a:t>الانحدار</a:t>
            </a:r>
            <a:endParaRPr lang="en-US" sz="4000" b="1" dirty="0">
              <a:solidFill>
                <a:srgbClr val="92D050"/>
              </a:solidFill>
            </a:endParaRPr>
          </a:p>
          <a:p>
            <a:pPr algn="just" rtl="1"/>
            <a:r>
              <a:rPr lang="ar-IQ" sz="3200" b="1" dirty="0">
                <a:solidFill>
                  <a:srgbClr val="FFFF00"/>
                </a:solidFill>
              </a:rPr>
              <a:t>هو وسيلة احصائية تستخدم لتحليل العلاقة بين متغير مستقل </a:t>
            </a:r>
          </a:p>
          <a:p>
            <a:pPr algn="just" rtl="1"/>
            <a:r>
              <a:rPr lang="ar-IQ" sz="3200" b="1" dirty="0" smtClean="0">
                <a:solidFill>
                  <a:srgbClr val="FFFF00"/>
                </a:solidFill>
              </a:rPr>
              <a:t>( </a:t>
            </a:r>
            <a:r>
              <a:rPr lang="en-US" sz="3200" b="1" dirty="0">
                <a:solidFill>
                  <a:srgbClr val="FFFF00"/>
                </a:solidFill>
              </a:rPr>
              <a:t>Independent</a:t>
            </a:r>
            <a:r>
              <a:rPr lang="ar-IQ" sz="3200" b="1" dirty="0">
                <a:solidFill>
                  <a:srgbClr val="FFFF00"/>
                </a:solidFill>
              </a:rPr>
              <a:t> ) واحد او اكثر ومتغير تابع </a:t>
            </a:r>
            <a:endParaRPr lang="ar-IQ" sz="3200" b="1" dirty="0" smtClean="0">
              <a:solidFill>
                <a:srgbClr val="FFFF00"/>
              </a:solidFill>
            </a:endParaRPr>
          </a:p>
          <a:p>
            <a:pPr algn="just" rtl="1"/>
            <a:r>
              <a:rPr lang="ar-IQ" sz="3200" b="1" dirty="0" smtClean="0">
                <a:solidFill>
                  <a:srgbClr val="FFFF00"/>
                </a:solidFill>
              </a:rPr>
              <a:t>( </a:t>
            </a:r>
            <a:r>
              <a:rPr lang="en-US" sz="3200" b="1" dirty="0">
                <a:solidFill>
                  <a:srgbClr val="FFFF00"/>
                </a:solidFill>
              </a:rPr>
              <a:t>Dependent</a:t>
            </a:r>
            <a:r>
              <a:rPr lang="ar-IQ" sz="3200" b="1" dirty="0">
                <a:solidFill>
                  <a:srgbClr val="FFFF00"/>
                </a:solidFill>
              </a:rPr>
              <a:t>).</a:t>
            </a:r>
            <a:endParaRPr lang="en-US" sz="3200" b="1" dirty="0">
              <a:solidFill>
                <a:srgbClr val="FFFF00"/>
              </a:solidFill>
            </a:endParaRPr>
          </a:p>
          <a:p>
            <a:pPr algn="just" rtl="1"/>
            <a:r>
              <a:rPr lang="ar-IQ" sz="3200" b="1" dirty="0">
                <a:solidFill>
                  <a:srgbClr val="FFFF00"/>
                </a:solidFill>
              </a:rPr>
              <a:t>يعد الانحدار من اكثر الطرق الاحصائية استعمالا في مختلف العلوم لانه يصف العلاقة بين المتغيرات بهيئة معادلة.</a:t>
            </a:r>
            <a:endParaRPr lang="en-US" sz="3200" b="1" dirty="0">
              <a:solidFill>
                <a:srgbClr val="FFFF00"/>
              </a:solidFill>
            </a:endParaRPr>
          </a:p>
          <a:p>
            <a:pPr algn="just" rtl="1"/>
            <a:r>
              <a:rPr lang="ar-IQ" sz="3200" b="1" dirty="0">
                <a:solidFill>
                  <a:srgbClr val="FF0000"/>
                </a:solidFill>
              </a:rPr>
              <a:t>استعمالات الانحدار</a:t>
            </a:r>
            <a:endParaRPr lang="en-US" sz="3200" b="1" dirty="0">
              <a:solidFill>
                <a:srgbClr val="FF0000"/>
              </a:solidFill>
            </a:endParaRPr>
          </a:p>
          <a:p>
            <a:pPr lvl="0" algn="just" rtl="1"/>
            <a:r>
              <a:rPr lang="ar-IQ" sz="3200" b="1" dirty="0" smtClean="0">
                <a:solidFill>
                  <a:srgbClr val="FF00FF"/>
                </a:solidFill>
              </a:rPr>
              <a:t>1- وصف </a:t>
            </a:r>
            <a:r>
              <a:rPr lang="ar-IQ" sz="3200" b="1" dirty="0">
                <a:solidFill>
                  <a:srgbClr val="FF00FF"/>
                </a:solidFill>
              </a:rPr>
              <a:t>البيانات</a:t>
            </a:r>
            <a:endParaRPr lang="en-US" sz="3200" b="1" dirty="0">
              <a:solidFill>
                <a:srgbClr val="FF00FF"/>
              </a:solidFill>
            </a:endParaRPr>
          </a:p>
          <a:p>
            <a:pPr algn="just" rtl="1"/>
            <a:r>
              <a:rPr lang="ar-IQ" sz="3200" b="1" dirty="0">
                <a:solidFill>
                  <a:srgbClr val="FFFF00"/>
                </a:solidFill>
              </a:rPr>
              <a:t>    يمكن تلخيص ووصف مجموعة من البيانات بايجاد معادلة الانحدار التي تصف </a:t>
            </a:r>
            <a:r>
              <a:rPr lang="ar-IQ" sz="3200" b="1" dirty="0" smtClean="0">
                <a:solidFill>
                  <a:srgbClr val="FFFF00"/>
                </a:solidFill>
              </a:rPr>
              <a:t>تلك </a:t>
            </a:r>
            <a:r>
              <a:rPr lang="ar-IQ" sz="3200" b="1" dirty="0">
                <a:solidFill>
                  <a:srgbClr val="FFFF00"/>
                </a:solidFill>
              </a:rPr>
              <a:t>العلاقة.</a:t>
            </a:r>
            <a:endParaRPr lang="en-US" sz="3200" b="1" dirty="0">
              <a:solidFill>
                <a:srgbClr val="FFFF00"/>
              </a:solidFill>
            </a:endParaRPr>
          </a:p>
          <a:p>
            <a:endParaRPr lang="en-US" dirty="0"/>
          </a:p>
        </p:txBody>
      </p:sp>
    </p:spTree>
    <p:extLst>
      <p:ext uri="{BB962C8B-B14F-4D97-AF65-F5344CB8AC3E}">
        <p14:creationId xmlns:p14="http://schemas.microsoft.com/office/powerpoint/2010/main" val="17982423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00200"/>
            <a:ext cx="7854696" cy="3380936"/>
          </a:xfrm>
        </p:spPr>
        <p:txBody>
          <a:bodyPr/>
          <a:lstStyle/>
          <a:p>
            <a:r>
              <a:rPr lang="ar-IQ" sz="3200" b="1" dirty="0" smtClean="0">
                <a:solidFill>
                  <a:srgbClr val="FFC000"/>
                </a:solidFill>
              </a:rPr>
              <a:t>عند اجراء تحويل لوغاريتمي للعاملين التابع والمستقل فأن معادلة التوقع كانت ايضا غير مناسبة لوصف البيانات وبلغ معامل التحديد </a:t>
            </a:r>
            <a:r>
              <a:rPr lang="ar-IQ" sz="3200" b="1" dirty="0" smtClean="0">
                <a:solidFill>
                  <a:srgbClr val="92D050"/>
                </a:solidFill>
              </a:rPr>
              <a:t>0.0036</a:t>
            </a:r>
            <a:endParaRPr lang="en-US" sz="3200" b="1" dirty="0">
              <a:solidFill>
                <a:srgbClr val="92D050"/>
              </a:solidFill>
            </a:endParaRPr>
          </a:p>
        </p:txBody>
      </p:sp>
    </p:spTree>
    <p:extLst>
      <p:ext uri="{BB962C8B-B14F-4D97-AF65-F5344CB8AC3E}">
        <p14:creationId xmlns:p14="http://schemas.microsoft.com/office/powerpoint/2010/main" val="1237619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838200"/>
            <a:ext cx="7854696" cy="4142936"/>
          </a:xfrm>
        </p:spPr>
        <p:txBody>
          <a:bodyPr>
            <a:normAutofit/>
          </a:bodyPr>
          <a:lstStyle/>
          <a:p>
            <a:r>
              <a:rPr lang="ar-IQ" sz="3600" b="1" dirty="0" smtClean="0">
                <a:solidFill>
                  <a:srgbClr val="FFFF00"/>
                </a:solidFill>
              </a:rPr>
              <a:t>لقد اكدت النتائج ان التحويل اللوغاريتمي لايمكن ان يصف البيانات بصورة دقيقة عندما تكون العلاقة بين العامل المستقل والتابع لاخطية كما ان التحويل اللوغاريتمي يجعل من معادلة التوقع في التطبيق اكثر صعوبة لان النتائج يجب تحويلها للحصول على القيم الطبيعية فضلا عن ان هناك العديد من طرق التحويل </a:t>
            </a:r>
            <a:endParaRPr lang="en-US" sz="3600" b="1" dirty="0">
              <a:solidFill>
                <a:srgbClr val="FFFF00"/>
              </a:solidFill>
            </a:endParaRPr>
          </a:p>
        </p:txBody>
      </p:sp>
    </p:spTree>
    <p:extLst>
      <p:ext uri="{BB962C8B-B14F-4D97-AF65-F5344CB8AC3E}">
        <p14:creationId xmlns:p14="http://schemas.microsoft.com/office/powerpoint/2010/main" val="13712996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219200"/>
            <a:ext cx="7854696" cy="3761936"/>
          </a:xfrm>
        </p:spPr>
        <p:txBody>
          <a:bodyPr>
            <a:normAutofit/>
          </a:bodyPr>
          <a:lstStyle/>
          <a:p>
            <a:pPr algn="just" rtl="1"/>
            <a:r>
              <a:rPr lang="ar-IQ" sz="3200" b="1" dirty="0" smtClean="0">
                <a:solidFill>
                  <a:srgbClr val="FFFF00"/>
                </a:solidFill>
                <a:latin typeface="Times New Roman" pitchFamily="18" charset="0"/>
                <a:cs typeface="Times New Roman" pitchFamily="18" charset="0"/>
              </a:rPr>
              <a:t>وعند تنفيذ معادلة الانحدار من الدرجة الثانية والثالثة فأن:</a:t>
            </a:r>
          </a:p>
          <a:p>
            <a:pPr algn="just" rtl="1"/>
            <a:r>
              <a:rPr lang="en-US" sz="3200" b="1" dirty="0" smtClean="0">
                <a:solidFill>
                  <a:srgbClr val="FFFF00"/>
                </a:solidFill>
                <a:latin typeface="Times New Roman" pitchFamily="18" charset="0"/>
                <a:cs typeface="Times New Roman" pitchFamily="18" charset="0"/>
              </a:rPr>
              <a:t>R²</a:t>
            </a:r>
            <a:r>
              <a:rPr lang="ar-IQ" sz="3200" b="1" dirty="0" smtClean="0">
                <a:solidFill>
                  <a:srgbClr val="FFFF00"/>
                </a:solidFill>
                <a:latin typeface="Times New Roman" pitchFamily="18" charset="0"/>
                <a:cs typeface="Times New Roman" pitchFamily="18" charset="0"/>
              </a:rPr>
              <a:t> بلغت 0.09 و0.17 على التوالي.</a:t>
            </a:r>
            <a:endParaRPr lang="ar-IQ" sz="3200" b="1" dirty="0">
              <a:solidFill>
                <a:srgbClr val="FFFF00"/>
              </a:solidFill>
              <a:latin typeface="Times New Roman" pitchFamily="18" charset="0"/>
              <a:cs typeface="Times New Roman" pitchFamily="18" charset="0"/>
            </a:endParaRPr>
          </a:p>
          <a:p>
            <a:pPr algn="just" rtl="1"/>
            <a:r>
              <a:rPr lang="ar-IQ" sz="3200" b="1" dirty="0" smtClean="0">
                <a:solidFill>
                  <a:srgbClr val="FFFF00"/>
                </a:solidFill>
                <a:latin typeface="Times New Roman" pitchFamily="18" charset="0"/>
                <a:cs typeface="Times New Roman" pitchFamily="18" charset="0"/>
              </a:rPr>
              <a:t>الآن سننفذ الانحدار اللاخطي على البيانات نفسها دون اجراء تحويل لوغاريتمي باستعمال البرنامج ساس</a:t>
            </a:r>
          </a:p>
          <a:p>
            <a:pPr algn="just" rtl="1"/>
            <a:r>
              <a:rPr lang="ar-IQ" sz="3200" b="1" dirty="0" smtClean="0">
                <a:solidFill>
                  <a:srgbClr val="FFFF00"/>
                </a:solidFill>
                <a:latin typeface="Times New Roman" pitchFamily="18" charset="0"/>
                <a:cs typeface="Times New Roman" pitchFamily="18" charset="0"/>
              </a:rPr>
              <a:t> </a:t>
            </a:r>
            <a:endParaRPr lang="en-US" sz="3200"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8442720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7854696" cy="5943600"/>
          </a:xfrm>
        </p:spPr>
        <p:txBody>
          <a:bodyPr>
            <a:normAutofit fontScale="85000" lnSpcReduction="20000"/>
          </a:bodyPr>
          <a:lstStyle/>
          <a:p>
            <a:pPr algn="l" rtl="1"/>
            <a:r>
              <a:rPr lang="en-US" b="1" dirty="0">
                <a:solidFill>
                  <a:srgbClr val="FFFF00"/>
                </a:solidFill>
              </a:rPr>
              <a:t>DATA </a:t>
            </a:r>
            <a:r>
              <a:rPr lang="en-US" b="1" dirty="0" err="1">
                <a:solidFill>
                  <a:srgbClr val="FFFF00"/>
                </a:solidFill>
              </a:rPr>
              <a:t>guad</a:t>
            </a:r>
            <a:r>
              <a:rPr lang="en-US" b="1" dirty="0">
                <a:solidFill>
                  <a:srgbClr val="FFFF00"/>
                </a:solidFill>
              </a:rPr>
              <a:t>;</a:t>
            </a:r>
          </a:p>
          <a:p>
            <a:pPr algn="l" rtl="1"/>
            <a:r>
              <a:rPr lang="en-US" b="1" dirty="0">
                <a:solidFill>
                  <a:srgbClr val="FFFF00"/>
                </a:solidFill>
              </a:rPr>
              <a:t>INPUT </a:t>
            </a:r>
            <a:r>
              <a:rPr lang="en-US" b="1" dirty="0" smtClean="0">
                <a:solidFill>
                  <a:srgbClr val="FFFF00"/>
                </a:solidFill>
              </a:rPr>
              <a:t>dose  response </a:t>
            </a:r>
            <a:r>
              <a:rPr lang="en-US" b="1" dirty="0">
                <a:solidFill>
                  <a:srgbClr val="FFFF00"/>
                </a:solidFill>
              </a:rPr>
              <a:t>;</a:t>
            </a:r>
          </a:p>
          <a:p>
            <a:pPr algn="l" rtl="1"/>
            <a:r>
              <a:rPr lang="en-US" b="1" dirty="0">
                <a:solidFill>
                  <a:srgbClr val="FFFF00"/>
                </a:solidFill>
              </a:rPr>
              <a:t>cards;</a:t>
            </a:r>
          </a:p>
          <a:p>
            <a:pPr algn="l" rtl="1"/>
            <a:r>
              <a:rPr lang="en-US" b="1" dirty="0">
                <a:solidFill>
                  <a:srgbClr val="FFFF00"/>
                </a:solidFill>
                <a:latin typeface="Times New Roman" pitchFamily="18" charset="0"/>
                <a:cs typeface="Times New Roman" pitchFamily="18" charset="0"/>
              </a:rPr>
              <a:t>100      9.39</a:t>
            </a:r>
          </a:p>
          <a:p>
            <a:pPr algn="l" rtl="1"/>
            <a:r>
              <a:rPr lang="en-US" b="1" dirty="0">
                <a:solidFill>
                  <a:srgbClr val="FFFF00"/>
                </a:solidFill>
                <a:latin typeface="Times New Roman" pitchFamily="18" charset="0"/>
                <a:cs typeface="Times New Roman" pitchFamily="18" charset="0"/>
              </a:rPr>
              <a:t>150      5.21</a:t>
            </a:r>
          </a:p>
          <a:p>
            <a:pPr algn="l" rtl="1"/>
            <a:r>
              <a:rPr lang="en-US" b="1" dirty="0">
                <a:solidFill>
                  <a:srgbClr val="FFFF00"/>
                </a:solidFill>
                <a:latin typeface="Times New Roman" pitchFamily="18" charset="0"/>
                <a:cs typeface="Times New Roman" pitchFamily="18" charset="0"/>
              </a:rPr>
              <a:t>190      3.59</a:t>
            </a:r>
          </a:p>
          <a:p>
            <a:pPr algn="l" rtl="1"/>
            <a:r>
              <a:rPr lang="en-US" b="1" dirty="0">
                <a:solidFill>
                  <a:srgbClr val="FFFF00"/>
                </a:solidFill>
                <a:latin typeface="Times New Roman" pitchFamily="18" charset="0"/>
                <a:cs typeface="Times New Roman" pitchFamily="18" charset="0"/>
              </a:rPr>
              <a:t>280      1.77</a:t>
            </a:r>
          </a:p>
          <a:p>
            <a:pPr algn="l" rtl="1"/>
            <a:r>
              <a:rPr lang="en-US" b="1" dirty="0">
                <a:solidFill>
                  <a:srgbClr val="FFFF00"/>
                </a:solidFill>
                <a:latin typeface="Times New Roman" pitchFamily="18" charset="0"/>
                <a:cs typeface="Times New Roman" pitchFamily="18" charset="0"/>
              </a:rPr>
              <a:t>350      1.77</a:t>
            </a:r>
          </a:p>
          <a:p>
            <a:pPr algn="l" rtl="1"/>
            <a:r>
              <a:rPr lang="en-US" b="1" dirty="0">
                <a:solidFill>
                  <a:srgbClr val="FFFF00"/>
                </a:solidFill>
                <a:latin typeface="Times New Roman" pitchFamily="18" charset="0"/>
                <a:cs typeface="Times New Roman" pitchFamily="18" charset="0"/>
              </a:rPr>
              <a:t>488      4.91</a:t>
            </a:r>
          </a:p>
          <a:p>
            <a:pPr algn="l" rtl="1"/>
            <a:r>
              <a:rPr lang="en-US" b="1" dirty="0">
                <a:solidFill>
                  <a:srgbClr val="FFFF00"/>
                </a:solidFill>
                <a:latin typeface="Times New Roman" pitchFamily="18" charset="0"/>
                <a:cs typeface="Times New Roman" pitchFamily="18" charset="0"/>
              </a:rPr>
              <a:t>500      6.68</a:t>
            </a:r>
          </a:p>
          <a:p>
            <a:pPr algn="l" rtl="1"/>
            <a:r>
              <a:rPr lang="en-US" b="1" dirty="0">
                <a:solidFill>
                  <a:srgbClr val="FFFF00"/>
                </a:solidFill>
                <a:latin typeface="Times New Roman" pitchFamily="18" charset="0"/>
                <a:cs typeface="Times New Roman" pitchFamily="18" charset="0"/>
              </a:rPr>
              <a:t>550      9.66</a:t>
            </a:r>
          </a:p>
          <a:p>
            <a:pPr algn="l" rtl="1"/>
            <a:r>
              <a:rPr lang="en-US" b="1" dirty="0">
                <a:solidFill>
                  <a:srgbClr val="FFFF00"/>
                </a:solidFill>
                <a:latin typeface="Times New Roman" pitchFamily="18" charset="0"/>
                <a:cs typeface="Times New Roman" pitchFamily="18" charset="0"/>
              </a:rPr>
              <a:t>PROC NLIN;</a:t>
            </a:r>
          </a:p>
          <a:p>
            <a:pPr algn="l" rtl="1"/>
            <a:r>
              <a:rPr lang="en-US" b="1" dirty="0">
                <a:solidFill>
                  <a:srgbClr val="FFFF00"/>
                </a:solidFill>
                <a:latin typeface="Times New Roman" pitchFamily="18" charset="0"/>
                <a:cs typeface="Times New Roman" pitchFamily="18" charset="0"/>
              </a:rPr>
              <a:t>PARMS c=15 </a:t>
            </a:r>
            <a:r>
              <a:rPr lang="en-US" b="1" dirty="0">
                <a:solidFill>
                  <a:srgbClr val="FFFF00"/>
                </a:solidFill>
              </a:rPr>
              <a:t>b=0.4 d=0.6;</a:t>
            </a:r>
          </a:p>
          <a:p>
            <a:pPr algn="l" rtl="1"/>
            <a:r>
              <a:rPr lang="en-US" b="1" dirty="0">
                <a:solidFill>
                  <a:srgbClr val="FFFF00"/>
                </a:solidFill>
              </a:rPr>
              <a:t>MODEL response = c + b*(dose-d)**2;;</a:t>
            </a:r>
          </a:p>
          <a:p>
            <a:pPr algn="l" rtl="1"/>
            <a:r>
              <a:rPr lang="en-US" b="1" dirty="0">
                <a:solidFill>
                  <a:srgbClr val="FFFF00"/>
                </a:solidFill>
              </a:rPr>
              <a:t>OUTPUT OUT=</a:t>
            </a:r>
            <a:r>
              <a:rPr lang="en-US" b="1" dirty="0" err="1">
                <a:solidFill>
                  <a:srgbClr val="FFFF00"/>
                </a:solidFill>
              </a:rPr>
              <a:t>ff</a:t>
            </a:r>
            <a:r>
              <a:rPr lang="en-US" b="1" dirty="0">
                <a:solidFill>
                  <a:srgbClr val="FFFF00"/>
                </a:solidFill>
              </a:rPr>
              <a:t> PREDICTED=</a:t>
            </a:r>
            <a:r>
              <a:rPr lang="en-US" b="1" dirty="0" err="1">
                <a:solidFill>
                  <a:srgbClr val="FFFF00"/>
                </a:solidFill>
              </a:rPr>
              <a:t>Pff</a:t>
            </a:r>
            <a:r>
              <a:rPr lang="en-US" b="1" dirty="0">
                <a:solidFill>
                  <a:srgbClr val="FFFF00"/>
                </a:solidFill>
              </a:rPr>
              <a:t>;</a:t>
            </a:r>
          </a:p>
          <a:p>
            <a:pPr algn="l" rtl="1"/>
            <a:r>
              <a:rPr lang="en-US" b="1" dirty="0">
                <a:solidFill>
                  <a:srgbClr val="FFFF00"/>
                </a:solidFill>
              </a:rPr>
              <a:t>PROC PRINT;</a:t>
            </a:r>
          </a:p>
          <a:p>
            <a:pPr algn="l" rtl="1"/>
            <a:r>
              <a:rPr lang="en-US" b="1" dirty="0">
                <a:solidFill>
                  <a:srgbClr val="FFFF00"/>
                </a:solidFill>
              </a:rPr>
              <a:t>RUN;</a:t>
            </a:r>
          </a:p>
          <a:p>
            <a:endParaRPr lang="en-US" b="1" dirty="0">
              <a:solidFill>
                <a:srgbClr val="FFFF00"/>
              </a:solidFill>
            </a:endParaRPr>
          </a:p>
        </p:txBody>
      </p:sp>
    </p:spTree>
    <p:extLst>
      <p:ext uri="{BB962C8B-B14F-4D97-AF65-F5344CB8AC3E}">
        <p14:creationId xmlns:p14="http://schemas.microsoft.com/office/powerpoint/2010/main" val="4081096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
            <a:ext cx="7854696" cy="6324600"/>
          </a:xfrm>
        </p:spPr>
        <p:txBody>
          <a:bodyPr/>
          <a:lstStyle/>
          <a:p>
            <a:r>
              <a:rPr lang="en-US" dirty="0" smtClean="0"/>
              <a:t> </a:t>
            </a:r>
            <a:r>
              <a:rPr lang="en-US" b="1" dirty="0" smtClean="0">
                <a:solidFill>
                  <a:srgbClr val="FFFF00"/>
                </a:solidFill>
              </a:rPr>
              <a:t>R²=0.99</a:t>
            </a:r>
            <a:r>
              <a:rPr lang="ar-IQ" b="1" dirty="0" smtClean="0">
                <a:solidFill>
                  <a:srgbClr val="FFFF00"/>
                </a:solidFill>
              </a:rPr>
              <a:t>القيم المتوقعة والقيم المشاهدة عند استعمال الانحدار اللاخطي</a:t>
            </a:r>
            <a:r>
              <a:rPr lang="en-US" b="1" dirty="0" smtClean="0">
                <a:solidFill>
                  <a:srgbClr val="FFFF00"/>
                </a:solidFill>
              </a:rPr>
              <a:t> </a:t>
            </a:r>
            <a:endParaRPr lang="en-US" dirty="0"/>
          </a:p>
        </p:txBody>
      </p:sp>
      <p:graphicFrame>
        <p:nvGraphicFramePr>
          <p:cNvPr id="4" name="Chart 3"/>
          <p:cNvGraphicFramePr/>
          <p:nvPr>
            <p:extLst>
              <p:ext uri="{D42A27DB-BD31-4B8C-83A1-F6EECF244321}">
                <p14:modId xmlns:p14="http://schemas.microsoft.com/office/powerpoint/2010/main" val="3857014618"/>
              </p:ext>
            </p:extLst>
          </p:nvPr>
        </p:nvGraphicFramePr>
        <p:xfrm>
          <a:off x="685800" y="1219200"/>
          <a:ext cx="76200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2068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851648" cy="838200"/>
          </a:xfrm>
        </p:spPr>
        <p:txBody>
          <a:bodyPr>
            <a:normAutofit/>
          </a:bodyPr>
          <a:lstStyle/>
          <a:p>
            <a:r>
              <a:rPr lang="ar-IQ" sz="3600" dirty="0" smtClean="0">
                <a:solidFill>
                  <a:srgbClr val="FFFF00"/>
                </a:solidFill>
                <a:latin typeface="Times New Roman" pitchFamily="18" charset="0"/>
                <a:cs typeface="Times New Roman" pitchFamily="18" charset="0"/>
              </a:rPr>
              <a:t>سنحاول اجراء التحويل لنوع اخر من البيانات</a:t>
            </a:r>
            <a:endParaRPr lang="en-US" sz="3600"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533400" y="1371600"/>
            <a:ext cx="7854696" cy="5181600"/>
          </a:xfrm>
        </p:spPr>
        <p:txBody>
          <a:bodyPr>
            <a:normAutofit fontScale="92500" lnSpcReduction="10000"/>
          </a:bodyPr>
          <a:lstStyle/>
          <a:p>
            <a:pPr algn="l"/>
            <a:r>
              <a:rPr lang="en-US" b="1" dirty="0" smtClean="0">
                <a:solidFill>
                  <a:srgbClr val="FFFF00"/>
                </a:solidFill>
                <a:latin typeface="Times New Roman" pitchFamily="18" charset="0"/>
                <a:cs typeface="Times New Roman" pitchFamily="18" charset="0"/>
              </a:rPr>
              <a:t>Dose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response</a:t>
            </a:r>
          </a:p>
          <a:p>
            <a:pPr algn="l"/>
            <a:r>
              <a:rPr lang="en-US" b="1" dirty="0" smtClean="0">
                <a:solidFill>
                  <a:srgbClr val="FFFF00"/>
                </a:solidFill>
                <a:latin typeface="Times New Roman" pitchFamily="18" charset="0"/>
                <a:cs typeface="Times New Roman" pitchFamily="18" charset="0"/>
              </a:rPr>
              <a:t>1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9.16</a:t>
            </a:r>
            <a:endParaRPr lang="en-US" b="1" dirty="0">
              <a:solidFill>
                <a:srgbClr val="FFFF00"/>
              </a:solidFill>
              <a:latin typeface="Times New Roman" pitchFamily="18" charset="0"/>
              <a:cs typeface="Times New Roman" pitchFamily="18" charset="0"/>
            </a:endParaRPr>
          </a:p>
          <a:p>
            <a:pPr algn="l"/>
            <a:r>
              <a:rPr lang="en-US" b="1" dirty="0">
                <a:solidFill>
                  <a:srgbClr val="FFFF00"/>
                </a:solidFill>
                <a:latin typeface="Times New Roman" pitchFamily="18" charset="0"/>
                <a:cs typeface="Times New Roman" pitchFamily="18" charset="0"/>
              </a:rPr>
              <a:t>1.14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9.36</a:t>
            </a:r>
          </a:p>
          <a:p>
            <a:pPr algn="l"/>
            <a:r>
              <a:rPr lang="en-US" b="1" dirty="0">
                <a:solidFill>
                  <a:srgbClr val="FFFF00"/>
                </a:solidFill>
                <a:latin typeface="Times New Roman" pitchFamily="18" charset="0"/>
                <a:cs typeface="Times New Roman" pitchFamily="18" charset="0"/>
              </a:rPr>
              <a:t>2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9.25</a:t>
            </a:r>
          </a:p>
          <a:p>
            <a:pPr algn="l"/>
            <a:r>
              <a:rPr lang="en-US" b="1" dirty="0">
                <a:solidFill>
                  <a:srgbClr val="FFFF00"/>
                </a:solidFill>
                <a:latin typeface="Times New Roman" pitchFamily="18" charset="0"/>
                <a:cs typeface="Times New Roman" pitchFamily="18" charset="0"/>
              </a:rPr>
              <a:t>2.1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11.21</a:t>
            </a:r>
          </a:p>
          <a:p>
            <a:pPr algn="l"/>
            <a:r>
              <a:rPr lang="en-US" b="1" dirty="0">
                <a:solidFill>
                  <a:srgbClr val="FFFF00"/>
                </a:solidFill>
                <a:latin typeface="Times New Roman" pitchFamily="18" charset="0"/>
                <a:cs typeface="Times New Roman" pitchFamily="18" charset="0"/>
              </a:rPr>
              <a:t>3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11.74</a:t>
            </a:r>
          </a:p>
          <a:p>
            <a:pPr algn="l"/>
            <a:r>
              <a:rPr lang="en-US" b="1" dirty="0">
                <a:solidFill>
                  <a:srgbClr val="FFFF00"/>
                </a:solidFill>
                <a:latin typeface="Times New Roman" pitchFamily="18" charset="0"/>
                <a:cs typeface="Times New Roman" pitchFamily="18" charset="0"/>
              </a:rPr>
              <a:t>3.04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9.97</a:t>
            </a:r>
          </a:p>
          <a:p>
            <a:pPr algn="l"/>
            <a:r>
              <a:rPr lang="en-US" b="1" dirty="0">
                <a:solidFill>
                  <a:srgbClr val="FFFF00"/>
                </a:solidFill>
                <a:latin typeface="Times New Roman" pitchFamily="18" charset="0"/>
                <a:cs typeface="Times New Roman" pitchFamily="18" charset="0"/>
              </a:rPr>
              <a:t>4.24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10.52</a:t>
            </a:r>
            <a:endParaRPr lang="en-US" b="1" dirty="0">
              <a:solidFill>
                <a:srgbClr val="FFFF00"/>
              </a:solidFill>
              <a:latin typeface="Times New Roman" pitchFamily="18" charset="0"/>
              <a:cs typeface="Times New Roman" pitchFamily="18" charset="0"/>
            </a:endParaRPr>
          </a:p>
          <a:p>
            <a:pPr algn="l"/>
            <a:r>
              <a:rPr lang="en-US" b="1" dirty="0">
                <a:solidFill>
                  <a:srgbClr val="FFFF00"/>
                </a:solidFill>
                <a:latin typeface="Times New Roman" pitchFamily="18" charset="0"/>
                <a:cs typeface="Times New Roman" pitchFamily="18" charset="0"/>
              </a:rPr>
              <a:t>5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11.93</a:t>
            </a:r>
          </a:p>
          <a:p>
            <a:pPr algn="l"/>
            <a:r>
              <a:rPr lang="en-US" b="1" dirty="0">
                <a:solidFill>
                  <a:srgbClr val="FFFF00"/>
                </a:solidFill>
                <a:latin typeface="Times New Roman" pitchFamily="18" charset="0"/>
                <a:cs typeface="Times New Roman" pitchFamily="18" charset="0"/>
              </a:rPr>
              <a:t>5.04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11.34</a:t>
            </a:r>
            <a:endParaRPr lang="en-US" b="1" dirty="0">
              <a:solidFill>
                <a:srgbClr val="FFFF00"/>
              </a:solidFill>
              <a:latin typeface="Times New Roman" pitchFamily="18" charset="0"/>
              <a:cs typeface="Times New Roman" pitchFamily="18" charset="0"/>
            </a:endParaRPr>
          </a:p>
          <a:p>
            <a:pPr algn="l"/>
            <a:r>
              <a:rPr lang="en-US" b="1" dirty="0">
                <a:solidFill>
                  <a:srgbClr val="FFFF00"/>
                </a:solidFill>
                <a:latin typeface="Times New Roman" pitchFamily="18" charset="0"/>
                <a:cs typeface="Times New Roman" pitchFamily="18" charset="0"/>
              </a:rPr>
              <a:t>6.24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9.51</a:t>
            </a:r>
          </a:p>
          <a:p>
            <a:pPr algn="l"/>
            <a:r>
              <a:rPr lang="en-US" b="1" dirty="0">
                <a:solidFill>
                  <a:srgbClr val="FFFF00"/>
                </a:solidFill>
                <a:latin typeface="Times New Roman" pitchFamily="18" charset="0"/>
                <a:cs typeface="Times New Roman" pitchFamily="18" charset="0"/>
              </a:rPr>
              <a:t>7.14 </a:t>
            </a:r>
            <a:r>
              <a:rPr lang="ar-IQ" b="1" dirty="0" smtClean="0">
                <a:solidFill>
                  <a:srgbClr val="FFFF00"/>
                </a:solidFill>
                <a:latin typeface="Times New Roman" pitchFamily="18" charset="0"/>
                <a:cs typeface="Times New Roman" pitchFamily="18" charset="0"/>
              </a:rPr>
              <a:t>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10.73</a:t>
            </a:r>
          </a:p>
        </p:txBody>
      </p:sp>
    </p:spTree>
    <p:extLst>
      <p:ext uri="{BB962C8B-B14F-4D97-AF65-F5344CB8AC3E}">
        <p14:creationId xmlns:p14="http://schemas.microsoft.com/office/powerpoint/2010/main" val="18856019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204062562"/>
              </p:ext>
            </p:extLst>
          </p:nvPr>
        </p:nvGraphicFramePr>
        <p:xfrm>
          <a:off x="533400" y="457200"/>
          <a:ext cx="7848600" cy="609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47580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6200"/>
            <a:ext cx="7851648" cy="1905000"/>
          </a:xfrm>
        </p:spPr>
        <p:txBody>
          <a:bodyPr>
            <a:noAutofit/>
          </a:bodyPr>
          <a:lstStyle/>
          <a:p>
            <a:r>
              <a:rPr lang="ar-IQ" sz="3200" dirty="0" smtClean="0">
                <a:solidFill>
                  <a:srgbClr val="FFFF00"/>
                </a:solidFill>
                <a:latin typeface="Times New Roman" pitchFamily="18" charset="0"/>
                <a:cs typeface="Times New Roman" pitchFamily="18" charset="0"/>
              </a:rPr>
              <a:t>عند اجراء التحويل اللوغاريتمي للمتغير المستقل فقط فأن قيمة معامل التحديد بلغت 0.25 وعند اجراء التحويل للمتغير التابع فقط بلغ المعامل 0.16 وعند التحويل لكلا المتغيرين بلغ المعامل </a:t>
            </a:r>
            <a:r>
              <a:rPr lang="ar-IQ" sz="3200" dirty="0" smtClean="0">
                <a:solidFill>
                  <a:srgbClr val="FFFF00"/>
                </a:solidFill>
              </a:rPr>
              <a:t>0.27</a:t>
            </a:r>
            <a:endParaRPr lang="en-US" sz="3200" dirty="0">
              <a:solidFill>
                <a:srgbClr val="FFFF00"/>
              </a:solidFill>
            </a:endParaRPr>
          </a:p>
        </p:txBody>
      </p:sp>
      <p:sp>
        <p:nvSpPr>
          <p:cNvPr id="3" name="Subtitle 2"/>
          <p:cNvSpPr>
            <a:spLocks noGrp="1"/>
          </p:cNvSpPr>
          <p:nvPr>
            <p:ph type="subTitle" idx="1"/>
          </p:nvPr>
        </p:nvSpPr>
        <p:spPr>
          <a:xfrm>
            <a:off x="4038600" y="2133600"/>
            <a:ext cx="3124200" cy="581464"/>
          </a:xfrm>
        </p:spPr>
        <p:txBody>
          <a:bodyPr/>
          <a:lstStyle/>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71833097"/>
              </p:ext>
            </p:extLst>
          </p:nvPr>
        </p:nvGraphicFramePr>
        <p:xfrm>
          <a:off x="685800" y="2057400"/>
          <a:ext cx="77724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451273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7851648" cy="609600"/>
          </a:xfrm>
        </p:spPr>
        <p:txBody>
          <a:bodyPr>
            <a:normAutofit/>
          </a:bodyPr>
          <a:lstStyle/>
          <a:p>
            <a:r>
              <a:rPr lang="ar-IQ" sz="3200" dirty="0" smtClean="0">
                <a:solidFill>
                  <a:srgbClr val="FFFF00"/>
                </a:solidFill>
                <a:latin typeface="Times New Roman" pitchFamily="18" charset="0"/>
                <a:cs typeface="Times New Roman" pitchFamily="18" charset="0"/>
              </a:rPr>
              <a:t>عند استعمال الانحدار اللاخطي بلغ معامل التحديد 0.99</a:t>
            </a:r>
            <a:endParaRPr lang="en-US" sz="3200"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5257800" y="1905000"/>
            <a:ext cx="2901696" cy="838200"/>
          </a:xfrm>
        </p:spPr>
        <p:txBody>
          <a:bodyPr/>
          <a:lstStyle/>
          <a:p>
            <a:endParaRPr lang="en-US" dirty="0"/>
          </a:p>
        </p:txBody>
      </p:sp>
      <p:graphicFrame>
        <p:nvGraphicFramePr>
          <p:cNvPr id="5" name="Chart 4"/>
          <p:cNvGraphicFramePr>
            <a:graphicFrameLocks/>
          </p:cNvGraphicFramePr>
          <p:nvPr>
            <p:extLst>
              <p:ext uri="{D42A27DB-BD31-4B8C-83A1-F6EECF244321}">
                <p14:modId xmlns:p14="http://schemas.microsoft.com/office/powerpoint/2010/main" val="792547076"/>
              </p:ext>
            </p:extLst>
          </p:nvPr>
        </p:nvGraphicFramePr>
        <p:xfrm>
          <a:off x="533400" y="1143000"/>
          <a:ext cx="7620000"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413407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7854696" cy="5943600"/>
          </a:xfrm>
        </p:spPr>
        <p:txBody>
          <a:bodyPr>
            <a:normAutofit lnSpcReduction="10000"/>
          </a:bodyPr>
          <a:lstStyle/>
          <a:p>
            <a:pPr algn="just" rtl="1"/>
            <a:r>
              <a:rPr lang="ar-IQ" sz="3200" b="1" dirty="0">
                <a:solidFill>
                  <a:srgbClr val="FFFF00"/>
                </a:solidFill>
              </a:rPr>
              <a:t>هل الانحدار اللاخطي </a:t>
            </a:r>
            <a:r>
              <a:rPr lang="ar-IQ" sz="3200" b="1" dirty="0" smtClean="0">
                <a:solidFill>
                  <a:srgbClr val="FFFF00"/>
                </a:solidFill>
              </a:rPr>
              <a:t>هو افضل انواع الانحدار </a:t>
            </a:r>
            <a:r>
              <a:rPr lang="ar-IQ" sz="3200" b="1" dirty="0">
                <a:solidFill>
                  <a:srgbClr val="FFFF00"/>
                </a:solidFill>
              </a:rPr>
              <a:t>في وصف العلاقة </a:t>
            </a:r>
            <a:r>
              <a:rPr lang="ar-IQ" sz="3200" b="1" dirty="0" smtClean="0">
                <a:solidFill>
                  <a:srgbClr val="FFFF00"/>
                </a:solidFill>
              </a:rPr>
              <a:t>اللاخطية بين المتغيرات</a:t>
            </a:r>
            <a:r>
              <a:rPr lang="ar-IQ" sz="3200" b="1" dirty="0">
                <a:solidFill>
                  <a:srgbClr val="FFFF00"/>
                </a:solidFill>
              </a:rPr>
              <a:t>.</a:t>
            </a:r>
            <a:endParaRPr lang="en-US" sz="3200" b="1" dirty="0">
              <a:solidFill>
                <a:srgbClr val="FFFF00"/>
              </a:solidFill>
            </a:endParaRPr>
          </a:p>
          <a:p>
            <a:pPr algn="just" rtl="1"/>
            <a:r>
              <a:rPr lang="ar-IQ" sz="3200" b="1" dirty="0">
                <a:solidFill>
                  <a:srgbClr val="FFFF00"/>
                </a:solidFill>
              </a:rPr>
              <a:t>سنعرف الجواب بعد ان نأخذ مثال على </a:t>
            </a:r>
            <a:r>
              <a:rPr lang="ar-IQ" sz="3200" b="1" dirty="0" smtClean="0">
                <a:solidFill>
                  <a:srgbClr val="FFFF00"/>
                </a:solidFill>
              </a:rPr>
              <a:t>ذلك:</a:t>
            </a:r>
            <a:endParaRPr lang="en-US" sz="3200" b="1" dirty="0" smtClean="0">
              <a:solidFill>
                <a:srgbClr val="FFFF00"/>
              </a:solidFill>
            </a:endParaRPr>
          </a:p>
          <a:p>
            <a:pPr algn="l" rtl="1"/>
            <a:r>
              <a:rPr lang="en-US" b="1" dirty="0" smtClean="0">
                <a:solidFill>
                  <a:srgbClr val="FFFF00"/>
                </a:solidFill>
              </a:rPr>
              <a:t>dose   response</a:t>
            </a:r>
          </a:p>
          <a:p>
            <a:pPr algn="l" rtl="1"/>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1        44</a:t>
            </a:r>
          </a:p>
          <a:p>
            <a:pPr algn="l" rtl="1"/>
            <a:r>
              <a:rPr lang="en-US" b="1" dirty="0">
                <a:solidFill>
                  <a:srgbClr val="FFFF00"/>
                </a:solidFill>
                <a:latin typeface="Times New Roman" pitchFamily="18" charset="0"/>
                <a:cs typeface="Times New Roman" pitchFamily="18" charset="0"/>
              </a:rPr>
              <a:t>7         66   </a:t>
            </a:r>
          </a:p>
          <a:p>
            <a:pPr algn="l" rtl="1"/>
            <a:r>
              <a:rPr lang="en-US" b="1" dirty="0">
                <a:solidFill>
                  <a:srgbClr val="FFFF00"/>
                </a:solidFill>
                <a:latin typeface="Times New Roman" pitchFamily="18" charset="0"/>
                <a:cs typeface="Times New Roman" pitchFamily="18" charset="0"/>
              </a:rPr>
              <a:t>14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80</a:t>
            </a:r>
          </a:p>
          <a:p>
            <a:pPr algn="l" rtl="1"/>
            <a:r>
              <a:rPr lang="en-US" b="1" dirty="0">
                <a:solidFill>
                  <a:srgbClr val="FFFF00"/>
                </a:solidFill>
                <a:latin typeface="Times New Roman" pitchFamily="18" charset="0"/>
                <a:cs typeface="Times New Roman" pitchFamily="18" charset="0"/>
              </a:rPr>
              <a:t>21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100</a:t>
            </a:r>
          </a:p>
          <a:p>
            <a:pPr algn="l" rtl="1"/>
            <a:r>
              <a:rPr lang="en-US" b="1" dirty="0">
                <a:solidFill>
                  <a:srgbClr val="FFFF00"/>
                </a:solidFill>
                <a:latin typeface="Times New Roman" pitchFamily="18" charset="0"/>
                <a:cs typeface="Times New Roman" pitchFamily="18" charset="0"/>
              </a:rPr>
              <a:t>25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200</a:t>
            </a:r>
          </a:p>
          <a:p>
            <a:pPr algn="l" rtl="1"/>
            <a:r>
              <a:rPr lang="en-US" b="1" dirty="0">
                <a:solidFill>
                  <a:srgbClr val="FFFF00"/>
                </a:solidFill>
                <a:latin typeface="Times New Roman" pitchFamily="18" charset="0"/>
                <a:cs typeface="Times New Roman" pitchFamily="18" charset="0"/>
              </a:rPr>
              <a:t>33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390</a:t>
            </a:r>
          </a:p>
          <a:p>
            <a:pPr algn="l" rtl="1"/>
            <a:r>
              <a:rPr lang="en-US" b="1" dirty="0">
                <a:solidFill>
                  <a:srgbClr val="FFFF00"/>
                </a:solidFill>
                <a:latin typeface="Times New Roman" pitchFamily="18" charset="0"/>
                <a:cs typeface="Times New Roman" pitchFamily="18" charset="0"/>
              </a:rPr>
              <a:t>40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500</a:t>
            </a:r>
          </a:p>
          <a:p>
            <a:pPr algn="l" rtl="1"/>
            <a:r>
              <a:rPr lang="en-US" b="1" dirty="0">
                <a:solidFill>
                  <a:srgbClr val="FFFF00"/>
                </a:solidFill>
                <a:latin typeface="Times New Roman" pitchFamily="18" charset="0"/>
                <a:cs typeface="Times New Roman" pitchFamily="18" charset="0"/>
              </a:rPr>
              <a:t>48     </a:t>
            </a:r>
            <a:r>
              <a:rPr lang="en-US" b="1" dirty="0" smtClean="0">
                <a:solidFill>
                  <a:srgbClr val="FFFF00"/>
                </a:solidFill>
                <a:latin typeface="Times New Roman" pitchFamily="18" charset="0"/>
                <a:cs typeface="Times New Roman" pitchFamily="18" charset="0"/>
              </a:rPr>
              <a:t>  </a:t>
            </a:r>
            <a:r>
              <a:rPr lang="en-US" b="1" dirty="0">
                <a:solidFill>
                  <a:srgbClr val="FFFF00"/>
                </a:solidFill>
                <a:latin typeface="Times New Roman" pitchFamily="18" charset="0"/>
                <a:cs typeface="Times New Roman" pitchFamily="18" charset="0"/>
              </a:rPr>
              <a:t>700   </a:t>
            </a:r>
          </a:p>
          <a:p>
            <a:pPr algn="l" rtl="1"/>
            <a:r>
              <a:rPr lang="en-US" b="1" dirty="0" smtClean="0">
                <a:solidFill>
                  <a:srgbClr val="FFFF00"/>
                </a:solidFill>
                <a:latin typeface="Times New Roman" pitchFamily="18" charset="0"/>
                <a:cs typeface="Times New Roman" pitchFamily="18" charset="0"/>
              </a:rPr>
              <a:t> 56      900</a:t>
            </a:r>
            <a:endParaRPr lang="en-US"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53430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229600" cy="5867400"/>
          </a:xfrm>
        </p:spPr>
        <p:txBody>
          <a:bodyPr>
            <a:normAutofit lnSpcReduction="10000"/>
          </a:bodyPr>
          <a:lstStyle/>
          <a:p>
            <a:pPr algn="just" rtl="1"/>
            <a:r>
              <a:rPr lang="ar-IQ" sz="3200" b="1" dirty="0" smtClean="0">
                <a:solidFill>
                  <a:srgbClr val="FF00FF"/>
                </a:solidFill>
              </a:rPr>
              <a:t>2- </a:t>
            </a:r>
            <a:r>
              <a:rPr lang="ar-IQ" sz="3200" b="1" dirty="0">
                <a:solidFill>
                  <a:srgbClr val="FF00FF"/>
                </a:solidFill>
              </a:rPr>
              <a:t>تقدير المعلمات</a:t>
            </a:r>
            <a:endParaRPr lang="en-US" sz="3200" b="1" dirty="0">
              <a:solidFill>
                <a:srgbClr val="FF00FF"/>
              </a:solidFill>
            </a:endParaRPr>
          </a:p>
          <a:p>
            <a:pPr algn="just" rtl="1"/>
            <a:r>
              <a:rPr lang="ar-IQ" sz="3200" b="1" dirty="0">
                <a:solidFill>
                  <a:srgbClr val="FFFF00"/>
                </a:solidFill>
              </a:rPr>
              <a:t>    يمكن تقدير المعلمة او المعلمات المجهولة التي تصف البيانات ومنها يمكن الاستدلال على قوة واتجاه العلاقة بين المتغيرات.</a:t>
            </a:r>
            <a:endParaRPr lang="en-US" sz="3200" b="1" dirty="0">
              <a:solidFill>
                <a:srgbClr val="FFFF00"/>
              </a:solidFill>
            </a:endParaRPr>
          </a:p>
          <a:p>
            <a:pPr lvl="0" algn="just" rtl="1"/>
            <a:r>
              <a:rPr lang="ar-IQ" sz="3200" b="1" dirty="0" smtClean="0">
                <a:solidFill>
                  <a:srgbClr val="FF00FF"/>
                </a:solidFill>
              </a:rPr>
              <a:t>3- التنبوء</a:t>
            </a:r>
            <a:endParaRPr lang="en-US" sz="3200" b="1" dirty="0">
              <a:solidFill>
                <a:srgbClr val="FF00FF"/>
              </a:solidFill>
            </a:endParaRPr>
          </a:p>
          <a:p>
            <a:pPr algn="just" rtl="1"/>
            <a:r>
              <a:rPr lang="ar-IQ" sz="3200" b="1" dirty="0">
                <a:solidFill>
                  <a:srgbClr val="FFFF00"/>
                </a:solidFill>
              </a:rPr>
              <a:t>يمكن تقدير الاستجابة والتنبوء بها بما يساعد في اتخاذ القرارات</a:t>
            </a:r>
            <a:endParaRPr lang="en-US" sz="3200" b="1" dirty="0">
              <a:solidFill>
                <a:srgbClr val="FFFF00"/>
              </a:solidFill>
            </a:endParaRPr>
          </a:p>
          <a:p>
            <a:pPr lvl="0" algn="just" rtl="1"/>
            <a:r>
              <a:rPr lang="ar-IQ" sz="3200" b="1" dirty="0" smtClean="0">
                <a:solidFill>
                  <a:srgbClr val="FF00FF"/>
                </a:solidFill>
              </a:rPr>
              <a:t>4- السيطرة </a:t>
            </a:r>
            <a:endParaRPr lang="en-US" sz="3200" b="1" dirty="0">
              <a:solidFill>
                <a:srgbClr val="FF00FF"/>
              </a:solidFill>
            </a:endParaRPr>
          </a:p>
          <a:p>
            <a:pPr algn="just" rtl="1"/>
            <a:r>
              <a:rPr lang="ar-IQ" sz="3200" b="1" dirty="0">
                <a:solidFill>
                  <a:srgbClr val="FFFF00"/>
                </a:solidFill>
              </a:rPr>
              <a:t>    عند ايجاد معادلة الانحدار التي تصف البيانات فأن من الممكن السيطرة على قيم المتغير التابع بتغيير قيم المتغيرات المستقلة.</a:t>
            </a:r>
            <a:endParaRPr lang="en-US" sz="3200" b="1" dirty="0">
              <a:solidFill>
                <a:srgbClr val="FFFF00"/>
              </a:solidFill>
            </a:endParaRPr>
          </a:p>
          <a:p>
            <a:endParaRPr lang="en-US" dirty="0"/>
          </a:p>
        </p:txBody>
      </p:sp>
    </p:spTree>
    <p:extLst>
      <p:ext uri="{BB962C8B-B14F-4D97-AF65-F5344CB8AC3E}">
        <p14:creationId xmlns:p14="http://schemas.microsoft.com/office/powerpoint/2010/main" val="5083178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7854696" cy="5638800"/>
          </a:xfrm>
        </p:spPr>
        <p:txBody>
          <a:bodyPr/>
          <a:lstStyle/>
          <a:p>
            <a:r>
              <a:rPr lang="ar-IQ" sz="3200" b="1" dirty="0">
                <a:solidFill>
                  <a:srgbClr val="FFFF00"/>
                </a:solidFill>
              </a:rPr>
              <a:t>الخطوة الاولى رسم العلاقة بين المتغيرين</a:t>
            </a:r>
            <a:endParaRPr lang="en-US" sz="3200" b="1" dirty="0">
              <a:solidFill>
                <a:srgbClr val="FFFF00"/>
              </a:solidFill>
            </a:endParaRPr>
          </a:p>
          <a:p>
            <a:endParaRPr lang="en-US" dirty="0"/>
          </a:p>
        </p:txBody>
      </p:sp>
      <p:graphicFrame>
        <p:nvGraphicFramePr>
          <p:cNvPr id="4" name="Chart 3"/>
          <p:cNvGraphicFramePr/>
          <p:nvPr>
            <p:extLst>
              <p:ext uri="{D42A27DB-BD31-4B8C-83A1-F6EECF244321}">
                <p14:modId xmlns:p14="http://schemas.microsoft.com/office/powerpoint/2010/main" val="1718240563"/>
              </p:ext>
            </p:extLst>
          </p:nvPr>
        </p:nvGraphicFramePr>
        <p:xfrm>
          <a:off x="457200" y="1447800"/>
          <a:ext cx="79248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29792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7854696" cy="6096000"/>
          </a:xfrm>
        </p:spPr>
        <p:txBody>
          <a:bodyPr/>
          <a:lstStyle/>
          <a:p>
            <a:r>
              <a:rPr lang="ar-IQ" b="1" dirty="0" smtClean="0">
                <a:solidFill>
                  <a:srgbClr val="FFFF00"/>
                </a:solidFill>
              </a:rPr>
              <a:t>ونستعمل الانحدار الخطي</a:t>
            </a:r>
            <a:r>
              <a:rPr lang="en-US" b="1" dirty="0" smtClean="0">
                <a:solidFill>
                  <a:srgbClr val="FFFF00"/>
                </a:solidFill>
              </a:rPr>
              <a:t> </a:t>
            </a:r>
            <a:r>
              <a:rPr lang="ar-IQ" b="1" dirty="0" smtClean="0">
                <a:solidFill>
                  <a:srgbClr val="FFFF00"/>
                </a:solidFill>
              </a:rPr>
              <a:t> نحول المتغير </a:t>
            </a:r>
            <a:r>
              <a:rPr lang="ar-IQ" b="1" dirty="0">
                <a:solidFill>
                  <a:srgbClr val="FFFF00"/>
                </a:solidFill>
              </a:rPr>
              <a:t>التابع الى لوغاريتيم</a:t>
            </a:r>
            <a:endParaRPr lang="en-US" b="1" dirty="0">
              <a:solidFill>
                <a:srgbClr val="FFFF00"/>
              </a:solidFill>
            </a:endParaRPr>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pPr algn="l" rtl="1"/>
            <a:r>
              <a:rPr lang="en-US" dirty="0" smtClean="0"/>
              <a:t>R²=0.96</a:t>
            </a:r>
            <a:endParaRPr lang="en-US" dirty="0"/>
          </a:p>
        </p:txBody>
      </p:sp>
      <p:graphicFrame>
        <p:nvGraphicFramePr>
          <p:cNvPr id="4" name="Chart 3"/>
          <p:cNvGraphicFramePr/>
          <p:nvPr>
            <p:extLst>
              <p:ext uri="{D42A27DB-BD31-4B8C-83A1-F6EECF244321}">
                <p14:modId xmlns:p14="http://schemas.microsoft.com/office/powerpoint/2010/main" val="3814841940"/>
              </p:ext>
            </p:extLst>
          </p:nvPr>
        </p:nvGraphicFramePr>
        <p:xfrm>
          <a:off x="457200" y="1219200"/>
          <a:ext cx="80010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61152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52400"/>
            <a:ext cx="7854696" cy="6477000"/>
          </a:xfrm>
        </p:spPr>
        <p:txBody>
          <a:bodyPr>
            <a:normAutofit lnSpcReduction="10000"/>
          </a:bodyPr>
          <a:lstStyle/>
          <a:p>
            <a:r>
              <a:rPr lang="ar-IQ" sz="3200" b="1" dirty="0" smtClean="0">
                <a:solidFill>
                  <a:srgbClr val="FFFF00"/>
                </a:solidFill>
              </a:rPr>
              <a:t>استعمال الانحدار اللاخطي بدون تحويل لوغاريتمي</a:t>
            </a:r>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pPr algn="l" rtl="1"/>
            <a:endParaRPr lang="en-US" dirty="0" smtClean="0">
              <a:solidFill>
                <a:srgbClr val="FFFF00"/>
              </a:solidFill>
            </a:endParaRPr>
          </a:p>
          <a:p>
            <a:pPr algn="l" rtl="1"/>
            <a:r>
              <a:rPr lang="en-US" smtClean="0">
                <a:solidFill>
                  <a:srgbClr val="FFFF00"/>
                </a:solidFill>
              </a:rPr>
              <a:t> MSE = 1200.45       R²=0.99</a:t>
            </a:r>
            <a:endParaRPr lang="en-US" dirty="0">
              <a:solidFill>
                <a:srgbClr val="FFFF00"/>
              </a:solidFill>
            </a:endParaRPr>
          </a:p>
        </p:txBody>
      </p:sp>
      <p:graphicFrame>
        <p:nvGraphicFramePr>
          <p:cNvPr id="4" name="Chart 3"/>
          <p:cNvGraphicFramePr/>
          <p:nvPr>
            <p:extLst>
              <p:ext uri="{D42A27DB-BD31-4B8C-83A1-F6EECF244321}">
                <p14:modId xmlns:p14="http://schemas.microsoft.com/office/powerpoint/2010/main" val="3875114906"/>
              </p:ext>
            </p:extLst>
          </p:nvPr>
        </p:nvGraphicFramePr>
        <p:xfrm>
          <a:off x="685800" y="990600"/>
          <a:ext cx="7467600" cy="4419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7980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828800"/>
            <a:ext cx="7854696" cy="3152336"/>
          </a:xfrm>
        </p:spPr>
        <p:txBody>
          <a:bodyPr/>
          <a:lstStyle/>
          <a:p>
            <a:r>
              <a:rPr lang="ar-IQ" sz="2800" b="1" dirty="0">
                <a:solidFill>
                  <a:srgbClr val="FFFF00"/>
                </a:solidFill>
              </a:rPr>
              <a:t>والآن سنحاول تطبيق الانحدار المجزء من الدرجة الاولى </a:t>
            </a:r>
          </a:p>
          <a:p>
            <a:pPr algn="l" rtl="1"/>
            <a:r>
              <a:rPr lang="en-US" sz="2800" b="1" dirty="0">
                <a:solidFill>
                  <a:srgbClr val="FFFF00"/>
                </a:solidFill>
              </a:rPr>
              <a:t>Spline regression</a:t>
            </a:r>
          </a:p>
          <a:p>
            <a:endParaRPr lang="en-US" dirty="0"/>
          </a:p>
        </p:txBody>
      </p:sp>
    </p:spTree>
    <p:extLst>
      <p:ext uri="{BB962C8B-B14F-4D97-AF65-F5344CB8AC3E}">
        <p14:creationId xmlns:p14="http://schemas.microsoft.com/office/powerpoint/2010/main" val="31318103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
            <a:ext cx="7854696" cy="6324600"/>
          </a:xfrm>
        </p:spPr>
        <p:txBody>
          <a:bodyPr>
            <a:normAutofit fontScale="70000" lnSpcReduction="20000"/>
          </a:bodyPr>
          <a:lstStyle/>
          <a:p>
            <a:pPr algn="l" rtl="1"/>
            <a:r>
              <a:rPr lang="en-US" b="1" dirty="0">
                <a:solidFill>
                  <a:srgbClr val="FFFF00"/>
                </a:solidFill>
              </a:rPr>
              <a:t>DATA t;</a:t>
            </a:r>
          </a:p>
          <a:p>
            <a:pPr algn="l" rtl="1"/>
            <a:r>
              <a:rPr lang="en-US" b="1" dirty="0">
                <a:solidFill>
                  <a:srgbClr val="FFFF00"/>
                </a:solidFill>
              </a:rPr>
              <a:t>INPUT dose response </a:t>
            </a:r>
            <a:r>
              <a:rPr lang="en-US" b="1" dirty="0" smtClean="0">
                <a:solidFill>
                  <a:srgbClr val="FFFF00"/>
                </a:solidFill>
              </a:rPr>
              <a:t>;</a:t>
            </a:r>
            <a:endParaRPr lang="en-US" b="1" dirty="0">
              <a:solidFill>
                <a:srgbClr val="FFFF00"/>
              </a:solidFill>
            </a:endParaRPr>
          </a:p>
          <a:p>
            <a:pPr algn="l" rtl="1"/>
            <a:r>
              <a:rPr lang="en-US" b="1" dirty="0">
                <a:solidFill>
                  <a:srgbClr val="FFFF00"/>
                </a:solidFill>
              </a:rPr>
              <a:t>cards;</a:t>
            </a:r>
          </a:p>
          <a:p>
            <a:pPr algn="l" rtl="1"/>
            <a:r>
              <a:rPr lang="en-US" b="1" dirty="0">
                <a:solidFill>
                  <a:srgbClr val="FFFF00"/>
                </a:solidFill>
              </a:rPr>
              <a:t>1        44</a:t>
            </a:r>
          </a:p>
          <a:p>
            <a:pPr algn="l" rtl="1"/>
            <a:r>
              <a:rPr lang="en-US" b="1" dirty="0">
                <a:solidFill>
                  <a:srgbClr val="FFFF00"/>
                </a:solidFill>
              </a:rPr>
              <a:t>7         66</a:t>
            </a:r>
          </a:p>
          <a:p>
            <a:pPr algn="l" rtl="1"/>
            <a:r>
              <a:rPr lang="en-US" b="1" dirty="0">
                <a:solidFill>
                  <a:srgbClr val="FFFF00"/>
                </a:solidFill>
              </a:rPr>
              <a:t>14       80</a:t>
            </a:r>
          </a:p>
          <a:p>
            <a:pPr algn="l" rtl="1"/>
            <a:r>
              <a:rPr lang="en-US" b="1" dirty="0">
                <a:solidFill>
                  <a:srgbClr val="FFFF00"/>
                </a:solidFill>
              </a:rPr>
              <a:t>21       100</a:t>
            </a:r>
          </a:p>
          <a:p>
            <a:pPr algn="l" rtl="1"/>
            <a:r>
              <a:rPr lang="en-US" b="1" dirty="0">
                <a:solidFill>
                  <a:srgbClr val="FFFF00"/>
                </a:solidFill>
              </a:rPr>
              <a:t>25      200</a:t>
            </a:r>
          </a:p>
          <a:p>
            <a:pPr algn="l" rtl="1"/>
            <a:r>
              <a:rPr lang="en-US" b="1" dirty="0">
                <a:solidFill>
                  <a:srgbClr val="FFFF00"/>
                </a:solidFill>
              </a:rPr>
              <a:t>33       390</a:t>
            </a:r>
          </a:p>
          <a:p>
            <a:pPr algn="l" rtl="1"/>
            <a:r>
              <a:rPr lang="en-US" b="1" dirty="0">
                <a:solidFill>
                  <a:srgbClr val="FFFF00"/>
                </a:solidFill>
              </a:rPr>
              <a:t>40       500</a:t>
            </a:r>
          </a:p>
          <a:p>
            <a:pPr algn="l" rtl="1"/>
            <a:r>
              <a:rPr lang="en-US" b="1" dirty="0">
                <a:solidFill>
                  <a:srgbClr val="FFFF00"/>
                </a:solidFill>
              </a:rPr>
              <a:t>48       700</a:t>
            </a:r>
          </a:p>
          <a:p>
            <a:pPr algn="l" rtl="1"/>
            <a:r>
              <a:rPr lang="en-US" b="1" dirty="0">
                <a:solidFill>
                  <a:srgbClr val="FFFF00"/>
                </a:solidFill>
              </a:rPr>
              <a:t> 56      900</a:t>
            </a:r>
          </a:p>
          <a:p>
            <a:pPr algn="l" rtl="1"/>
            <a:r>
              <a:rPr lang="en-US" b="1" dirty="0">
                <a:solidFill>
                  <a:srgbClr val="FFFF00"/>
                </a:solidFill>
              </a:rPr>
              <a:t>PROC NLIN DATA = t;</a:t>
            </a:r>
          </a:p>
          <a:p>
            <a:pPr algn="l" rtl="1"/>
            <a:r>
              <a:rPr lang="en-US" b="1" dirty="0">
                <a:solidFill>
                  <a:srgbClr val="FFFF00"/>
                </a:solidFill>
              </a:rPr>
              <a:t>PARMS a = 56 b = 1 c = 4 x0 = 21;</a:t>
            </a:r>
          </a:p>
          <a:p>
            <a:pPr algn="l" rtl="1"/>
            <a:r>
              <a:rPr lang="en-US" b="1" dirty="0">
                <a:solidFill>
                  <a:srgbClr val="FFFF00"/>
                </a:solidFill>
              </a:rPr>
              <a:t>IF dose LE x0 THEN do;</a:t>
            </a:r>
          </a:p>
          <a:p>
            <a:pPr algn="l" rtl="1"/>
            <a:r>
              <a:rPr lang="en-US" b="1" dirty="0">
                <a:solidFill>
                  <a:srgbClr val="FFFF00"/>
                </a:solidFill>
              </a:rPr>
              <a:t>MODEL response = </a:t>
            </a:r>
            <a:r>
              <a:rPr lang="en-US" b="1" dirty="0" err="1">
                <a:solidFill>
                  <a:srgbClr val="FFFF00"/>
                </a:solidFill>
              </a:rPr>
              <a:t>a+b</a:t>
            </a:r>
            <a:r>
              <a:rPr lang="en-US" b="1" dirty="0">
                <a:solidFill>
                  <a:srgbClr val="FFFF00"/>
                </a:solidFill>
              </a:rPr>
              <a:t>*</a:t>
            </a:r>
            <a:r>
              <a:rPr lang="en-US" b="1" dirty="0" err="1">
                <a:solidFill>
                  <a:srgbClr val="FFFF00"/>
                </a:solidFill>
              </a:rPr>
              <a:t>dose;end</a:t>
            </a:r>
            <a:r>
              <a:rPr lang="en-US" b="1" dirty="0">
                <a:solidFill>
                  <a:srgbClr val="FFFF00"/>
                </a:solidFill>
              </a:rPr>
              <a:t>;</a:t>
            </a:r>
          </a:p>
          <a:p>
            <a:pPr algn="l" rtl="1"/>
            <a:r>
              <a:rPr lang="en-US" b="1" dirty="0">
                <a:solidFill>
                  <a:srgbClr val="FFFF00"/>
                </a:solidFill>
              </a:rPr>
              <a:t>if dose </a:t>
            </a:r>
            <a:r>
              <a:rPr lang="en-US" b="1" dirty="0" err="1">
                <a:solidFill>
                  <a:srgbClr val="FFFF00"/>
                </a:solidFill>
              </a:rPr>
              <a:t>gt</a:t>
            </a:r>
            <a:r>
              <a:rPr lang="en-US" b="1" dirty="0">
                <a:solidFill>
                  <a:srgbClr val="FFFF00"/>
                </a:solidFill>
              </a:rPr>
              <a:t> x0 then do;</a:t>
            </a:r>
          </a:p>
          <a:p>
            <a:pPr algn="l" rtl="1"/>
            <a:r>
              <a:rPr lang="en-US" b="1" dirty="0">
                <a:solidFill>
                  <a:srgbClr val="FFFF00"/>
                </a:solidFill>
              </a:rPr>
              <a:t>MODEL response = a-c*x0+(</a:t>
            </a:r>
            <a:r>
              <a:rPr lang="en-US" b="1" dirty="0" err="1">
                <a:solidFill>
                  <a:srgbClr val="FFFF00"/>
                </a:solidFill>
              </a:rPr>
              <a:t>b+c</a:t>
            </a:r>
            <a:r>
              <a:rPr lang="en-US" b="1" dirty="0">
                <a:solidFill>
                  <a:srgbClr val="FFFF00"/>
                </a:solidFill>
              </a:rPr>
              <a:t>)*dose;</a:t>
            </a:r>
          </a:p>
          <a:p>
            <a:pPr algn="l" rtl="1"/>
            <a:r>
              <a:rPr lang="en-US" b="1" dirty="0">
                <a:solidFill>
                  <a:srgbClr val="FFFF00"/>
                </a:solidFill>
              </a:rPr>
              <a:t>end;</a:t>
            </a:r>
          </a:p>
          <a:p>
            <a:pPr algn="l" rtl="1"/>
            <a:r>
              <a:rPr lang="en-US" b="1" dirty="0">
                <a:solidFill>
                  <a:srgbClr val="FFFF00"/>
                </a:solidFill>
              </a:rPr>
              <a:t>output out=g predicted=</a:t>
            </a:r>
            <a:r>
              <a:rPr lang="en-US" b="1" dirty="0" err="1">
                <a:solidFill>
                  <a:srgbClr val="FFFF00"/>
                </a:solidFill>
              </a:rPr>
              <a:t>yhat</a:t>
            </a:r>
            <a:r>
              <a:rPr lang="en-US" b="1" dirty="0">
                <a:solidFill>
                  <a:srgbClr val="FFFF00"/>
                </a:solidFill>
              </a:rPr>
              <a:t>;</a:t>
            </a:r>
          </a:p>
          <a:p>
            <a:pPr algn="l" rtl="1"/>
            <a:r>
              <a:rPr lang="en-US" b="1" dirty="0" err="1">
                <a:solidFill>
                  <a:srgbClr val="FFFF00"/>
                </a:solidFill>
              </a:rPr>
              <a:t>proc</a:t>
            </a:r>
            <a:r>
              <a:rPr lang="en-US" b="1" dirty="0">
                <a:solidFill>
                  <a:srgbClr val="FFFF00"/>
                </a:solidFill>
              </a:rPr>
              <a:t> print;</a:t>
            </a:r>
          </a:p>
          <a:p>
            <a:pPr algn="l" rtl="1"/>
            <a:r>
              <a:rPr lang="en-US" b="1" dirty="0">
                <a:solidFill>
                  <a:srgbClr val="FFFF00"/>
                </a:solidFill>
              </a:rPr>
              <a:t>RUN;</a:t>
            </a:r>
          </a:p>
          <a:p>
            <a:endParaRPr lang="en-US" dirty="0"/>
          </a:p>
          <a:p>
            <a:endParaRPr lang="en-US" dirty="0"/>
          </a:p>
        </p:txBody>
      </p:sp>
    </p:spTree>
    <p:extLst>
      <p:ext uri="{BB962C8B-B14F-4D97-AF65-F5344CB8AC3E}">
        <p14:creationId xmlns:p14="http://schemas.microsoft.com/office/powerpoint/2010/main" val="10230220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09600"/>
            <a:ext cx="7854696" cy="6248400"/>
          </a:xfrm>
        </p:spPr>
        <p:txBody>
          <a:bodyPr>
            <a:normAutofit fontScale="92500" lnSpcReduction="10000"/>
          </a:bodyPr>
          <a:lstStyle/>
          <a:p>
            <a:endParaRPr lang="ar-IQ" sz="3200" b="1" dirty="0" smtClean="0">
              <a:solidFill>
                <a:srgbClr val="FFFF00"/>
              </a:solidFill>
            </a:endParaRPr>
          </a:p>
          <a:p>
            <a:endParaRPr lang="ar-IQ" sz="3200" b="1" dirty="0">
              <a:solidFill>
                <a:srgbClr val="FFFF00"/>
              </a:solidFill>
            </a:endParaRPr>
          </a:p>
          <a:p>
            <a:endParaRPr lang="ar-IQ" sz="3200" b="1" dirty="0" smtClean="0">
              <a:solidFill>
                <a:srgbClr val="FFFF00"/>
              </a:solidFill>
            </a:endParaRPr>
          </a:p>
          <a:p>
            <a:endParaRPr lang="en-US" sz="3200" b="1" dirty="0" smtClean="0">
              <a:solidFill>
                <a:srgbClr val="FFFF00"/>
              </a:solidFill>
            </a:endParaRPr>
          </a:p>
          <a:p>
            <a:endParaRPr lang="en-US" sz="3200" b="1" dirty="0">
              <a:solidFill>
                <a:srgbClr val="FFFF00"/>
              </a:solidFill>
            </a:endParaRPr>
          </a:p>
          <a:p>
            <a:endParaRPr lang="en-US" sz="3200" b="1" dirty="0" smtClean="0">
              <a:solidFill>
                <a:srgbClr val="FFFF00"/>
              </a:solidFill>
            </a:endParaRPr>
          </a:p>
          <a:p>
            <a:endParaRPr lang="en-US" sz="3200" b="1" dirty="0">
              <a:solidFill>
                <a:srgbClr val="FFFF00"/>
              </a:solidFill>
            </a:endParaRPr>
          </a:p>
          <a:p>
            <a:endParaRPr lang="en-US" sz="3200" b="1" dirty="0" smtClean="0">
              <a:solidFill>
                <a:srgbClr val="FFFF00"/>
              </a:solidFill>
            </a:endParaRPr>
          </a:p>
          <a:p>
            <a:endParaRPr lang="en-US" sz="3200" b="1" dirty="0">
              <a:solidFill>
                <a:srgbClr val="FFFF00"/>
              </a:solidFill>
            </a:endParaRPr>
          </a:p>
          <a:p>
            <a:endParaRPr lang="en-US" sz="3200" b="1" dirty="0" smtClean="0">
              <a:solidFill>
                <a:srgbClr val="FFFF00"/>
              </a:solidFill>
            </a:endParaRPr>
          </a:p>
          <a:p>
            <a:r>
              <a:rPr lang="en-US" sz="3200" b="1" dirty="0" smtClean="0">
                <a:solidFill>
                  <a:srgbClr val="FFFF00"/>
                </a:solidFill>
              </a:rPr>
              <a:t>R²=0.99        MSE=292.07</a:t>
            </a:r>
            <a:endParaRPr lang="ar-IQ" sz="3200" b="1" dirty="0" smtClean="0">
              <a:solidFill>
                <a:srgbClr val="FFFF00"/>
              </a:solidFill>
            </a:endParaRPr>
          </a:p>
          <a:p>
            <a:r>
              <a:rPr lang="ar-IQ" sz="3200" b="1" dirty="0" smtClean="0">
                <a:solidFill>
                  <a:srgbClr val="FFFF00"/>
                </a:solidFill>
              </a:rPr>
              <a:t>   الانحدار يشمل معادلتي خط مستقيم</a:t>
            </a:r>
          </a:p>
          <a:p>
            <a:endParaRPr lang="en-US" sz="3200" b="1" dirty="0">
              <a:solidFill>
                <a:srgbClr val="FFFF00"/>
              </a:solidFill>
            </a:endParaRPr>
          </a:p>
        </p:txBody>
      </p:sp>
      <p:graphicFrame>
        <p:nvGraphicFramePr>
          <p:cNvPr id="4" name="Chart 3"/>
          <p:cNvGraphicFramePr/>
          <p:nvPr>
            <p:extLst>
              <p:ext uri="{D42A27DB-BD31-4B8C-83A1-F6EECF244321}">
                <p14:modId xmlns:p14="http://schemas.microsoft.com/office/powerpoint/2010/main" val="3324608614"/>
              </p:ext>
            </p:extLst>
          </p:nvPr>
        </p:nvGraphicFramePr>
        <p:xfrm>
          <a:off x="685800" y="609600"/>
          <a:ext cx="76200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75557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ctr" rtl="1"/>
            <a:r>
              <a:rPr lang="ar-IQ" sz="4000" b="1" dirty="0" smtClean="0">
                <a:solidFill>
                  <a:srgbClr val="FFFF00"/>
                </a:solidFill>
              </a:rPr>
              <a:t>هل </a:t>
            </a:r>
            <a:r>
              <a:rPr lang="ar-IQ" sz="4000" b="1" dirty="0">
                <a:solidFill>
                  <a:srgbClr val="FFFF00"/>
                </a:solidFill>
              </a:rPr>
              <a:t>هناك طريقة اخرى اكثر </a:t>
            </a:r>
            <a:r>
              <a:rPr lang="ar-IQ" sz="4000" b="1" dirty="0" smtClean="0">
                <a:solidFill>
                  <a:srgbClr val="FFFF00"/>
                </a:solidFill>
              </a:rPr>
              <a:t>دقة ؟</a:t>
            </a:r>
            <a:endParaRPr lang="en-US" sz="4000" b="1" dirty="0">
              <a:solidFill>
                <a:srgbClr val="FFFF00"/>
              </a:solidFill>
            </a:endParaRPr>
          </a:p>
          <a:p>
            <a:endParaRPr lang="en-US" dirty="0"/>
          </a:p>
        </p:txBody>
      </p:sp>
    </p:spTree>
    <p:extLst>
      <p:ext uri="{BB962C8B-B14F-4D97-AF65-F5344CB8AC3E}">
        <p14:creationId xmlns:p14="http://schemas.microsoft.com/office/powerpoint/2010/main" val="25534013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04800"/>
            <a:ext cx="7854696" cy="6477000"/>
          </a:xfrm>
        </p:spPr>
        <p:txBody>
          <a:bodyPr>
            <a:normAutofit fontScale="62500" lnSpcReduction="20000"/>
          </a:bodyPr>
          <a:lstStyle/>
          <a:p>
            <a:r>
              <a:rPr lang="ar-IQ" sz="4500" b="1" dirty="0" smtClean="0">
                <a:solidFill>
                  <a:srgbClr val="FFFF00"/>
                </a:solidFill>
              </a:rPr>
              <a:t>سنستعمل طريقة انحدار المربعات الصغرى الموزونة اللاخطية</a:t>
            </a:r>
          </a:p>
          <a:p>
            <a:pPr algn="l" rtl="1"/>
            <a:r>
              <a:rPr lang="en-US" b="1" dirty="0">
                <a:solidFill>
                  <a:srgbClr val="FFFF00"/>
                </a:solidFill>
              </a:rPr>
              <a:t>data mold;</a:t>
            </a:r>
          </a:p>
          <a:p>
            <a:pPr algn="l" rtl="1"/>
            <a:r>
              <a:rPr lang="en-US" sz="2900" b="1" dirty="0">
                <a:solidFill>
                  <a:srgbClr val="FFFF00"/>
                </a:solidFill>
              </a:rPr>
              <a:t>input </a:t>
            </a:r>
            <a:r>
              <a:rPr lang="en-US" sz="2900" b="1" dirty="0" smtClean="0">
                <a:solidFill>
                  <a:srgbClr val="FFFF00"/>
                </a:solidFill>
              </a:rPr>
              <a:t> y </a:t>
            </a:r>
            <a:r>
              <a:rPr lang="en-US" sz="2900" b="1" dirty="0">
                <a:solidFill>
                  <a:srgbClr val="FFFF00"/>
                </a:solidFill>
              </a:rPr>
              <a:t>time  </a:t>
            </a:r>
            <a:r>
              <a:rPr lang="en-US" sz="2900" b="1" dirty="0" smtClean="0">
                <a:solidFill>
                  <a:srgbClr val="FFFF00"/>
                </a:solidFill>
              </a:rPr>
              <a:t>;</a:t>
            </a:r>
            <a:endParaRPr lang="en-US" sz="2900" b="1" dirty="0">
              <a:solidFill>
                <a:srgbClr val="FFFF00"/>
              </a:solidFill>
            </a:endParaRPr>
          </a:p>
          <a:p>
            <a:pPr algn="l" rtl="1"/>
            <a:r>
              <a:rPr lang="en-US" sz="2900" b="1" dirty="0">
                <a:solidFill>
                  <a:srgbClr val="FFFF00"/>
                </a:solidFill>
              </a:rPr>
              <a:t>w = 1/time;</a:t>
            </a:r>
          </a:p>
          <a:p>
            <a:pPr algn="l" rtl="1"/>
            <a:r>
              <a:rPr lang="en-US" sz="2900" b="1" dirty="0" err="1">
                <a:solidFill>
                  <a:srgbClr val="FFFF00"/>
                </a:solidFill>
              </a:rPr>
              <a:t>datalines</a:t>
            </a:r>
            <a:r>
              <a:rPr lang="en-US" sz="2900" b="1" dirty="0" smtClean="0">
                <a:solidFill>
                  <a:srgbClr val="FFFF00"/>
                </a:solidFill>
              </a:rPr>
              <a:t>;</a:t>
            </a:r>
            <a:endParaRPr lang="en-US" sz="2900" b="1" dirty="0">
              <a:solidFill>
                <a:srgbClr val="FFFF00"/>
              </a:solidFill>
            </a:endParaRPr>
          </a:p>
          <a:p>
            <a:pPr algn="l" rtl="1"/>
            <a:r>
              <a:rPr lang="en-US" sz="2800" b="1" dirty="0">
                <a:solidFill>
                  <a:srgbClr val="FFFF00"/>
                </a:solidFill>
                <a:latin typeface="Times New Roman" pitchFamily="18" charset="0"/>
                <a:cs typeface="Times New Roman" pitchFamily="18" charset="0"/>
              </a:rPr>
              <a:t> 1        44</a:t>
            </a:r>
          </a:p>
          <a:p>
            <a:pPr algn="l" rtl="1"/>
            <a:r>
              <a:rPr lang="en-US" sz="2800" b="1" dirty="0">
                <a:solidFill>
                  <a:srgbClr val="FFFF00"/>
                </a:solidFill>
                <a:latin typeface="Times New Roman" pitchFamily="18" charset="0"/>
                <a:cs typeface="Times New Roman" pitchFamily="18" charset="0"/>
              </a:rPr>
              <a:t>7         66   </a:t>
            </a:r>
          </a:p>
          <a:p>
            <a:pPr algn="l" rtl="1"/>
            <a:r>
              <a:rPr lang="en-US" sz="2800" b="1" dirty="0">
                <a:solidFill>
                  <a:srgbClr val="FFFF00"/>
                </a:solidFill>
                <a:latin typeface="Times New Roman" pitchFamily="18" charset="0"/>
                <a:cs typeface="Times New Roman" pitchFamily="18" charset="0"/>
              </a:rPr>
              <a:t>14       80</a:t>
            </a:r>
          </a:p>
          <a:p>
            <a:pPr algn="l" rtl="1"/>
            <a:r>
              <a:rPr lang="en-US" sz="2800" b="1" dirty="0">
                <a:solidFill>
                  <a:srgbClr val="FFFF00"/>
                </a:solidFill>
                <a:latin typeface="Times New Roman" pitchFamily="18" charset="0"/>
                <a:cs typeface="Times New Roman" pitchFamily="18" charset="0"/>
              </a:rPr>
              <a:t>21       100</a:t>
            </a:r>
          </a:p>
          <a:p>
            <a:pPr algn="l" rtl="1"/>
            <a:r>
              <a:rPr lang="en-US" sz="2800" b="1" dirty="0">
                <a:solidFill>
                  <a:srgbClr val="FFFF00"/>
                </a:solidFill>
                <a:latin typeface="Times New Roman" pitchFamily="18" charset="0"/>
                <a:cs typeface="Times New Roman" pitchFamily="18" charset="0"/>
              </a:rPr>
              <a:t>25      200</a:t>
            </a:r>
          </a:p>
          <a:p>
            <a:pPr algn="l" rtl="1"/>
            <a:r>
              <a:rPr lang="en-US" sz="2800" b="1" dirty="0">
                <a:solidFill>
                  <a:srgbClr val="FFFF00"/>
                </a:solidFill>
                <a:latin typeface="Times New Roman" pitchFamily="18" charset="0"/>
                <a:cs typeface="Times New Roman" pitchFamily="18" charset="0"/>
              </a:rPr>
              <a:t>33       390</a:t>
            </a:r>
          </a:p>
          <a:p>
            <a:pPr algn="l" rtl="1"/>
            <a:r>
              <a:rPr lang="en-US" sz="2800" b="1" dirty="0">
                <a:solidFill>
                  <a:srgbClr val="FFFF00"/>
                </a:solidFill>
                <a:latin typeface="Times New Roman" pitchFamily="18" charset="0"/>
                <a:cs typeface="Times New Roman" pitchFamily="18" charset="0"/>
              </a:rPr>
              <a:t>40       500</a:t>
            </a:r>
          </a:p>
          <a:p>
            <a:pPr algn="l" rtl="1"/>
            <a:r>
              <a:rPr lang="en-US" sz="2800" b="1" dirty="0">
                <a:solidFill>
                  <a:srgbClr val="FFFF00"/>
                </a:solidFill>
                <a:latin typeface="Times New Roman" pitchFamily="18" charset="0"/>
                <a:cs typeface="Times New Roman" pitchFamily="18" charset="0"/>
              </a:rPr>
              <a:t>48       700   </a:t>
            </a:r>
          </a:p>
          <a:p>
            <a:pPr algn="l" rtl="1"/>
            <a:r>
              <a:rPr lang="en-US" sz="2800" b="1" dirty="0">
                <a:solidFill>
                  <a:srgbClr val="FFFF00"/>
                </a:solidFill>
                <a:latin typeface="Times New Roman" pitchFamily="18" charset="0"/>
                <a:cs typeface="Times New Roman" pitchFamily="18" charset="0"/>
              </a:rPr>
              <a:t> 56      900</a:t>
            </a:r>
          </a:p>
          <a:p>
            <a:pPr algn="l" rtl="1"/>
            <a:r>
              <a:rPr lang="en-US" sz="2900" b="1" dirty="0" err="1" smtClean="0">
                <a:solidFill>
                  <a:srgbClr val="FFFF00"/>
                </a:solidFill>
              </a:rPr>
              <a:t>proc</a:t>
            </a:r>
            <a:r>
              <a:rPr lang="en-US" sz="2900" b="1" dirty="0" smtClean="0">
                <a:solidFill>
                  <a:srgbClr val="FFFF00"/>
                </a:solidFill>
              </a:rPr>
              <a:t> </a:t>
            </a:r>
            <a:r>
              <a:rPr lang="en-US" sz="2900" b="1" dirty="0" err="1">
                <a:solidFill>
                  <a:srgbClr val="FFFF00"/>
                </a:solidFill>
              </a:rPr>
              <a:t>nlin</a:t>
            </a:r>
            <a:r>
              <a:rPr lang="en-US" sz="2900" b="1" dirty="0">
                <a:solidFill>
                  <a:srgbClr val="FFFF00"/>
                </a:solidFill>
              </a:rPr>
              <a:t> method=</a:t>
            </a:r>
            <a:r>
              <a:rPr lang="en-US" sz="2900" b="1" dirty="0" err="1">
                <a:solidFill>
                  <a:srgbClr val="FFFF00"/>
                </a:solidFill>
              </a:rPr>
              <a:t>marquardt</a:t>
            </a:r>
            <a:r>
              <a:rPr lang="en-US" sz="2900" b="1" dirty="0">
                <a:solidFill>
                  <a:srgbClr val="FFFF00"/>
                </a:solidFill>
              </a:rPr>
              <a:t> ;</a:t>
            </a:r>
          </a:p>
          <a:p>
            <a:pPr algn="l" rtl="1"/>
            <a:r>
              <a:rPr lang="en-US" sz="2900" b="1" dirty="0">
                <a:solidFill>
                  <a:srgbClr val="FFFF00"/>
                </a:solidFill>
              </a:rPr>
              <a:t>parameters b0 = 456.33</a:t>
            </a:r>
          </a:p>
          <a:p>
            <a:pPr algn="l" rtl="1"/>
            <a:r>
              <a:rPr lang="en-US" sz="2900" b="1" dirty="0">
                <a:solidFill>
                  <a:srgbClr val="FFFF00"/>
                </a:solidFill>
              </a:rPr>
              <a:t>b1 = -13.9130705492334</a:t>
            </a:r>
          </a:p>
          <a:p>
            <a:pPr algn="l" rtl="1"/>
            <a:r>
              <a:rPr lang="en-US" sz="2900" b="1" dirty="0">
                <a:solidFill>
                  <a:srgbClr val="FFFF00"/>
                </a:solidFill>
              </a:rPr>
              <a:t>b2 = 1.29775227563122 ;</a:t>
            </a:r>
          </a:p>
          <a:p>
            <a:pPr algn="l" rtl="1"/>
            <a:r>
              <a:rPr lang="es-ES" sz="2900" b="1" dirty="0" err="1">
                <a:solidFill>
                  <a:srgbClr val="FFFF00"/>
                </a:solidFill>
              </a:rPr>
              <a:t>model</a:t>
            </a:r>
            <a:r>
              <a:rPr lang="es-ES" sz="2900" b="1" dirty="0">
                <a:solidFill>
                  <a:srgbClr val="FFFF00"/>
                </a:solidFill>
              </a:rPr>
              <a:t> Y = b0/(1+exp(-b1-b2*time)) ;</a:t>
            </a:r>
          </a:p>
          <a:p>
            <a:pPr algn="l" rtl="1"/>
            <a:r>
              <a:rPr lang="en-US" sz="2900" b="1" dirty="0">
                <a:solidFill>
                  <a:srgbClr val="FFFF00"/>
                </a:solidFill>
              </a:rPr>
              <a:t>_weight_= w;</a:t>
            </a:r>
          </a:p>
          <a:p>
            <a:pPr algn="l" rtl="1"/>
            <a:r>
              <a:rPr lang="en-US" sz="2900" b="1" dirty="0">
                <a:solidFill>
                  <a:srgbClr val="FFFF00"/>
                </a:solidFill>
              </a:rPr>
              <a:t>output out=n1 p=phat1;</a:t>
            </a:r>
          </a:p>
          <a:p>
            <a:pPr algn="l" rtl="1"/>
            <a:r>
              <a:rPr lang="en-US" sz="2900" b="1" dirty="0" err="1">
                <a:solidFill>
                  <a:srgbClr val="FFFF00"/>
                </a:solidFill>
              </a:rPr>
              <a:t>proc</a:t>
            </a:r>
            <a:r>
              <a:rPr lang="en-US" sz="2900" b="1" dirty="0">
                <a:solidFill>
                  <a:srgbClr val="FFFF00"/>
                </a:solidFill>
              </a:rPr>
              <a:t> print;</a:t>
            </a:r>
          </a:p>
          <a:p>
            <a:pPr algn="l" rtl="1"/>
            <a:r>
              <a:rPr lang="en-US" sz="2900" b="1" dirty="0">
                <a:solidFill>
                  <a:srgbClr val="FFFF00"/>
                </a:solidFill>
              </a:rPr>
              <a:t>run</a:t>
            </a:r>
            <a:r>
              <a:rPr lang="en-US" sz="2900" dirty="0"/>
              <a:t>;</a:t>
            </a:r>
          </a:p>
        </p:txBody>
      </p:sp>
    </p:spTree>
    <p:extLst>
      <p:ext uri="{BB962C8B-B14F-4D97-AF65-F5344CB8AC3E}">
        <p14:creationId xmlns:p14="http://schemas.microsoft.com/office/powerpoint/2010/main" val="10294869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28600"/>
            <a:ext cx="7854696" cy="6096000"/>
          </a:xfrm>
        </p:spPr>
        <p:txBody>
          <a:bodyPr>
            <a:normAutofit lnSpcReduction="10000"/>
          </a:bodyPr>
          <a:lstStyle/>
          <a:p>
            <a:endParaRPr lang="ar-IQ" dirty="0" smtClean="0"/>
          </a:p>
          <a:p>
            <a:r>
              <a:rPr lang="ar-IQ" dirty="0" smtClean="0"/>
              <a:t>ا</a:t>
            </a:r>
          </a:p>
          <a:p>
            <a:endParaRPr lang="ar-IQ" dirty="0"/>
          </a:p>
          <a:p>
            <a:endParaRPr lang="ar-IQ" dirty="0" smtClean="0"/>
          </a:p>
          <a:p>
            <a:endParaRPr lang="ar-IQ" dirty="0"/>
          </a:p>
          <a:p>
            <a:endParaRPr lang="ar-IQ" dirty="0" smtClean="0"/>
          </a:p>
          <a:p>
            <a:endParaRPr lang="ar-IQ" dirty="0"/>
          </a:p>
          <a:p>
            <a:endParaRPr lang="ar-IQ" dirty="0" smtClean="0"/>
          </a:p>
          <a:p>
            <a:endParaRPr lang="ar-IQ" dirty="0"/>
          </a:p>
          <a:p>
            <a:endParaRPr lang="ar-IQ" dirty="0" smtClean="0"/>
          </a:p>
          <a:p>
            <a:endParaRPr lang="en-US" dirty="0" smtClean="0"/>
          </a:p>
          <a:p>
            <a:endParaRPr lang="en-US" dirty="0"/>
          </a:p>
          <a:p>
            <a:pPr algn="l" rtl="1"/>
            <a:r>
              <a:rPr lang="en-US" b="1" dirty="0" smtClean="0">
                <a:solidFill>
                  <a:srgbClr val="FFFF00"/>
                </a:solidFill>
              </a:rPr>
              <a:t>R²= o.99   MSE=51.95</a:t>
            </a:r>
            <a:endParaRPr lang="en-US" b="1" dirty="0">
              <a:solidFill>
                <a:srgbClr val="FFFF00"/>
              </a:solidFill>
            </a:endParaRPr>
          </a:p>
        </p:txBody>
      </p:sp>
      <p:graphicFrame>
        <p:nvGraphicFramePr>
          <p:cNvPr id="4" name="Chart 3"/>
          <p:cNvGraphicFramePr/>
          <p:nvPr>
            <p:extLst>
              <p:ext uri="{D42A27DB-BD31-4B8C-83A1-F6EECF244321}">
                <p14:modId xmlns:p14="http://schemas.microsoft.com/office/powerpoint/2010/main" val="2348747170"/>
              </p:ext>
            </p:extLst>
          </p:nvPr>
        </p:nvGraphicFramePr>
        <p:xfrm>
          <a:off x="609600" y="685800"/>
          <a:ext cx="73152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40849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143000"/>
            <a:ext cx="7854696" cy="3838136"/>
          </a:xfrm>
        </p:spPr>
        <p:txBody>
          <a:bodyPr/>
          <a:lstStyle/>
          <a:p>
            <a:pPr>
              <a:lnSpc>
                <a:spcPct val="150000"/>
              </a:lnSpc>
            </a:pPr>
            <a:r>
              <a:rPr lang="ar-IQ" sz="3200" b="1" dirty="0" smtClean="0">
                <a:solidFill>
                  <a:srgbClr val="FFFF00"/>
                </a:solidFill>
              </a:rPr>
              <a:t>  اعتمادا </a:t>
            </a:r>
            <a:r>
              <a:rPr lang="ar-IQ" sz="3200" b="1" dirty="0" smtClean="0">
                <a:solidFill>
                  <a:srgbClr val="FFFF00"/>
                </a:solidFill>
              </a:rPr>
              <a:t>على متوسط مربعات الخطأ يلاحظ ان </a:t>
            </a:r>
            <a:r>
              <a:rPr lang="ar-IQ" sz="3200" b="1" dirty="0" smtClean="0">
                <a:solidFill>
                  <a:srgbClr val="FFFF00"/>
                </a:solidFill>
              </a:rPr>
              <a:t>الانحدار اللاخطي لمتوسط </a:t>
            </a:r>
            <a:r>
              <a:rPr lang="ar-IQ" sz="3200" b="1" dirty="0" smtClean="0">
                <a:solidFill>
                  <a:srgbClr val="FFFF00"/>
                </a:solidFill>
              </a:rPr>
              <a:t>المربعات  الموزونة هي الطريقة الافضل لوصف </a:t>
            </a:r>
            <a:r>
              <a:rPr lang="ar-IQ" sz="3200" b="1" dirty="0" smtClean="0">
                <a:solidFill>
                  <a:srgbClr val="FFFF00"/>
                </a:solidFill>
              </a:rPr>
              <a:t>العلاقة اللاخطية.</a:t>
            </a:r>
            <a:endParaRPr lang="ar-IQ" sz="3200" b="1" dirty="0" smtClean="0">
              <a:solidFill>
                <a:srgbClr val="FFFF00"/>
              </a:solidFill>
            </a:endParaRPr>
          </a:p>
          <a:p>
            <a:r>
              <a:rPr lang="ar-IQ" dirty="0" smtClean="0"/>
              <a:t> </a:t>
            </a:r>
            <a:endParaRPr lang="en-US" dirty="0"/>
          </a:p>
        </p:txBody>
      </p:sp>
    </p:spTree>
    <p:extLst>
      <p:ext uri="{BB962C8B-B14F-4D97-AF65-F5344CB8AC3E}">
        <p14:creationId xmlns:p14="http://schemas.microsoft.com/office/powerpoint/2010/main" val="1557147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8305800" cy="6019800"/>
          </a:xfrm>
        </p:spPr>
        <p:txBody>
          <a:bodyPr/>
          <a:lstStyle/>
          <a:p>
            <a:pPr lvl="0" rtl="1">
              <a:lnSpc>
                <a:spcPct val="150000"/>
              </a:lnSpc>
            </a:pPr>
            <a:r>
              <a:rPr lang="ar-IQ" sz="3200" b="1" dirty="0" smtClean="0">
                <a:solidFill>
                  <a:srgbClr val="FF00FF"/>
                </a:solidFill>
              </a:rPr>
              <a:t>5- </a:t>
            </a:r>
            <a:r>
              <a:rPr lang="ar-IQ" sz="3200" b="1" dirty="0">
                <a:solidFill>
                  <a:srgbClr val="FF00FF"/>
                </a:solidFill>
              </a:rPr>
              <a:t>تقدير قيم العامل المستقل</a:t>
            </a:r>
            <a:endParaRPr lang="en-US" sz="3200" b="1" dirty="0">
              <a:solidFill>
                <a:srgbClr val="FF00FF"/>
              </a:solidFill>
            </a:endParaRPr>
          </a:p>
          <a:p>
            <a:pPr rtl="1">
              <a:lnSpc>
                <a:spcPct val="150000"/>
              </a:lnSpc>
            </a:pPr>
            <a:r>
              <a:rPr lang="ar-IQ" sz="3200" b="1" dirty="0">
                <a:solidFill>
                  <a:srgbClr val="FFFF00"/>
                </a:solidFill>
              </a:rPr>
              <a:t>  يمكن الاعتماد على قيم العامل التابع لتقدير قيم العامل المستقل كما في حالة تقدير المكافىء الوراثي اعتمادا على التركيب المظهري او تقدير </a:t>
            </a:r>
            <a:r>
              <a:rPr lang="en-US" sz="3200" b="1" dirty="0">
                <a:solidFill>
                  <a:srgbClr val="FFFF00"/>
                </a:solidFill>
              </a:rPr>
              <a:t>LD50</a:t>
            </a:r>
            <a:r>
              <a:rPr lang="ar-IQ" sz="3200" b="1" dirty="0">
                <a:solidFill>
                  <a:srgbClr val="FFFF00"/>
                </a:solidFill>
              </a:rPr>
              <a:t> ( الجرعة الوسيطية المميتة لنصف العشيرة) اعتمادا على نسبة الهلاكات.</a:t>
            </a:r>
            <a:endParaRPr lang="en-US" sz="3200" b="1" dirty="0">
              <a:solidFill>
                <a:srgbClr val="FFFF00"/>
              </a:solidFill>
            </a:endParaRPr>
          </a:p>
          <a:p>
            <a:endParaRPr lang="en-US" dirty="0"/>
          </a:p>
        </p:txBody>
      </p:sp>
    </p:spTree>
    <p:extLst>
      <p:ext uri="{BB962C8B-B14F-4D97-AF65-F5344CB8AC3E}">
        <p14:creationId xmlns:p14="http://schemas.microsoft.com/office/powerpoint/2010/main" val="12439000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7200" dirty="0" smtClean="0">
                <a:solidFill>
                  <a:srgbClr val="FFFF00"/>
                </a:solidFill>
              </a:rPr>
              <a:t>شكرا لأصغائكم</a:t>
            </a:r>
            <a:endParaRPr lang="en-US" sz="7200" dirty="0">
              <a:solidFill>
                <a:srgbClr val="FFFF00"/>
              </a:solidFill>
            </a:endParaRPr>
          </a:p>
        </p:txBody>
      </p:sp>
    </p:spTree>
    <p:extLst>
      <p:ext uri="{BB962C8B-B14F-4D97-AF65-F5344CB8AC3E}">
        <p14:creationId xmlns:p14="http://schemas.microsoft.com/office/powerpoint/2010/main" val="2318751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09600"/>
            <a:ext cx="8153400" cy="5943600"/>
          </a:xfrm>
        </p:spPr>
        <p:txBody>
          <a:bodyPr>
            <a:normAutofit/>
          </a:bodyPr>
          <a:lstStyle/>
          <a:p>
            <a:pPr algn="just" rtl="1"/>
            <a:r>
              <a:rPr lang="ar-IQ" sz="3600" b="1" dirty="0">
                <a:solidFill>
                  <a:srgbClr val="FF00FF"/>
                </a:solidFill>
              </a:rPr>
              <a:t>الانحدار والعلاقة السببية</a:t>
            </a:r>
            <a:endParaRPr lang="en-US" sz="3600" b="1" dirty="0">
              <a:solidFill>
                <a:srgbClr val="FF00FF"/>
              </a:solidFill>
            </a:endParaRPr>
          </a:p>
          <a:p>
            <a:pPr algn="just" rtl="1"/>
            <a:r>
              <a:rPr lang="ar-IQ" sz="3200" b="1" dirty="0">
                <a:solidFill>
                  <a:srgbClr val="FFFF00"/>
                </a:solidFill>
              </a:rPr>
              <a:t>اذا وجدنا من خلال استعمال معادلة </a:t>
            </a:r>
            <a:r>
              <a:rPr lang="ar-IQ" sz="3200" b="1" dirty="0" smtClean="0">
                <a:solidFill>
                  <a:srgbClr val="FFFF00"/>
                </a:solidFill>
              </a:rPr>
              <a:t>الانحدارعلاقة </a:t>
            </a:r>
            <a:r>
              <a:rPr lang="ar-IQ" sz="3200" b="1" dirty="0">
                <a:solidFill>
                  <a:srgbClr val="FFFF00"/>
                </a:solidFill>
              </a:rPr>
              <a:t>قوية بين المتغير التابع والمستقل فأن ذلك لايعني بالضرورة ان العامل المستقل هو المسبب للعامل التابع بمعنى اخر ان الانحدار قد يساعد في اثبات العلاقة السببية بين المتغير المستقل والتابع ولكنه لن يكون السبب </a:t>
            </a:r>
            <a:r>
              <a:rPr lang="ar-IQ" sz="3200" b="1" dirty="0" smtClean="0">
                <a:solidFill>
                  <a:srgbClr val="FFFF00"/>
                </a:solidFill>
              </a:rPr>
              <a:t>الوحيد </a:t>
            </a:r>
            <a:r>
              <a:rPr lang="ar-IQ" sz="3200" b="1" dirty="0">
                <a:solidFill>
                  <a:srgbClr val="FFFF00"/>
                </a:solidFill>
              </a:rPr>
              <a:t>في تلك العلاقة الا اذا اخذت بنظر الاعتبار متغيرات اخرى وتجارب اخرى تؤكد وجود تلك العلاقة. فمثلا لو وجدنا ان معامل الانحدار كان </a:t>
            </a:r>
            <a:r>
              <a:rPr lang="ar-IQ" sz="3200" b="1" dirty="0" smtClean="0">
                <a:solidFill>
                  <a:srgbClr val="FFFF00"/>
                </a:solidFill>
              </a:rPr>
              <a:t>سالبا </a:t>
            </a:r>
            <a:r>
              <a:rPr lang="ar-IQ" sz="3200" b="1" dirty="0">
                <a:solidFill>
                  <a:srgbClr val="FFFF00"/>
                </a:solidFill>
              </a:rPr>
              <a:t>ومعنويا بالنسبة لتأثير العمر في نسبة الكوليستيرول لدى الاطفال فيما كان معامل الانحدار موجبا ومعنويا لدى النساء بعمر اكبر من 50 . اي من النتائج يمكن اعتمادها؟</a:t>
            </a:r>
            <a:endParaRPr lang="en-US" sz="3200" b="1" dirty="0">
              <a:solidFill>
                <a:srgbClr val="FFFF00"/>
              </a:solidFill>
            </a:endParaRPr>
          </a:p>
          <a:p>
            <a:endParaRPr lang="en-US" dirty="0"/>
          </a:p>
        </p:txBody>
      </p:sp>
    </p:spTree>
    <p:extLst>
      <p:ext uri="{BB962C8B-B14F-4D97-AF65-F5344CB8AC3E}">
        <p14:creationId xmlns:p14="http://schemas.microsoft.com/office/powerpoint/2010/main" val="2090043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229600" cy="6096000"/>
          </a:xfrm>
        </p:spPr>
        <p:txBody>
          <a:bodyPr>
            <a:normAutofit/>
          </a:bodyPr>
          <a:lstStyle/>
          <a:p>
            <a:pPr algn="just" rtl="1"/>
            <a:r>
              <a:rPr lang="ar-IQ" sz="3600" b="1" dirty="0">
                <a:solidFill>
                  <a:srgbClr val="FF00FF"/>
                </a:solidFill>
              </a:rPr>
              <a:t>أنواع الانحدار</a:t>
            </a:r>
            <a:endParaRPr lang="en-US" sz="3600" b="1" dirty="0">
              <a:solidFill>
                <a:srgbClr val="FF00FF"/>
              </a:solidFill>
            </a:endParaRPr>
          </a:p>
          <a:p>
            <a:pPr algn="just" rtl="1"/>
            <a:r>
              <a:rPr lang="ar-IQ" sz="2800" b="1" dirty="0">
                <a:solidFill>
                  <a:srgbClr val="FFFF00"/>
                </a:solidFill>
              </a:rPr>
              <a:t>يمكن تصنيف الانحدار الى:</a:t>
            </a:r>
            <a:endParaRPr lang="en-US" sz="2800" b="1" dirty="0">
              <a:solidFill>
                <a:srgbClr val="FFFF00"/>
              </a:solidFill>
            </a:endParaRPr>
          </a:p>
          <a:p>
            <a:pPr lvl="0" algn="just" rtl="1"/>
            <a:r>
              <a:rPr lang="ar-IQ" sz="2800" b="1" dirty="0" smtClean="0">
                <a:solidFill>
                  <a:srgbClr val="FFFF00"/>
                </a:solidFill>
              </a:rPr>
              <a:t>1</a:t>
            </a:r>
            <a:r>
              <a:rPr lang="ar-IQ" sz="2800" b="1" dirty="0" smtClean="0">
                <a:solidFill>
                  <a:srgbClr val="92D050"/>
                </a:solidFill>
              </a:rPr>
              <a:t>- انحدار </a:t>
            </a:r>
            <a:r>
              <a:rPr lang="ar-IQ" sz="2800" b="1" dirty="0">
                <a:solidFill>
                  <a:srgbClr val="92D050"/>
                </a:solidFill>
              </a:rPr>
              <a:t>خطي ويشتمل على:</a:t>
            </a:r>
            <a:endParaRPr lang="en-US" sz="2800" b="1" dirty="0">
              <a:solidFill>
                <a:srgbClr val="92D050"/>
              </a:solidFill>
            </a:endParaRPr>
          </a:p>
          <a:p>
            <a:pPr lvl="0" algn="just" rtl="1"/>
            <a:r>
              <a:rPr lang="ar-IQ" sz="2800" b="1" dirty="0" smtClean="0">
                <a:solidFill>
                  <a:srgbClr val="FFFF00"/>
                </a:solidFill>
              </a:rPr>
              <a:t>أ- انحدار </a:t>
            </a:r>
            <a:r>
              <a:rPr lang="ar-IQ" sz="2800" b="1" dirty="0">
                <a:solidFill>
                  <a:srgbClr val="FFFF00"/>
                </a:solidFill>
              </a:rPr>
              <a:t>خطي بسيط من الدرجة الاولى ويضم متغير مستقل واحد مثال ذلك دراسة العلاقة بين العمر وضغط الدم لعدد من العوائل في البصرة. </a:t>
            </a:r>
            <a:endParaRPr lang="en-US" sz="2800" b="1" dirty="0" smtClean="0">
              <a:solidFill>
                <a:srgbClr val="FFFF00"/>
              </a:solidFill>
            </a:endParaRPr>
          </a:p>
          <a:p>
            <a:pPr lvl="0" algn="just" rtl="1"/>
            <a:r>
              <a:rPr lang="ar-IQ" sz="2800" b="1" dirty="0" smtClean="0">
                <a:solidFill>
                  <a:srgbClr val="FFFF00"/>
                </a:solidFill>
              </a:rPr>
              <a:t>ب- انحدار </a:t>
            </a:r>
            <a:r>
              <a:rPr lang="ar-IQ" sz="2800" b="1" dirty="0">
                <a:solidFill>
                  <a:srgbClr val="FFFF00"/>
                </a:solidFill>
              </a:rPr>
              <a:t>خطي متعدد ويضم عدة متغيرات مستقلة.</a:t>
            </a:r>
            <a:endParaRPr lang="en-US" sz="2800" b="1" dirty="0">
              <a:solidFill>
                <a:srgbClr val="FFFF00"/>
              </a:solidFill>
            </a:endParaRPr>
          </a:p>
          <a:p>
            <a:pPr lvl="0" algn="just" rtl="1"/>
            <a:r>
              <a:rPr lang="ar-IQ" sz="2800" b="1" dirty="0" smtClean="0">
                <a:solidFill>
                  <a:srgbClr val="92D050"/>
                </a:solidFill>
              </a:rPr>
              <a:t>2- انحدار </a:t>
            </a:r>
            <a:r>
              <a:rPr lang="ar-IQ" sz="2800" b="1" dirty="0">
                <a:solidFill>
                  <a:srgbClr val="92D050"/>
                </a:solidFill>
              </a:rPr>
              <a:t>لاخطي ويضم:</a:t>
            </a:r>
            <a:endParaRPr lang="en-US" sz="2800" b="1" dirty="0">
              <a:solidFill>
                <a:srgbClr val="92D050"/>
              </a:solidFill>
            </a:endParaRPr>
          </a:p>
          <a:p>
            <a:pPr lvl="0" algn="just" rtl="1"/>
            <a:r>
              <a:rPr lang="ar-IQ" sz="2800" b="1" dirty="0" smtClean="0">
                <a:solidFill>
                  <a:srgbClr val="FFFF00"/>
                </a:solidFill>
              </a:rPr>
              <a:t>أ- انحدار </a:t>
            </a:r>
            <a:r>
              <a:rPr lang="ar-IQ" sz="2800" b="1" dirty="0">
                <a:solidFill>
                  <a:srgbClr val="FFFF00"/>
                </a:solidFill>
              </a:rPr>
              <a:t>لاخطي بسيط : وفيه يتم استعمال معادلات لاخطية لوصف العلاقة بين متغير مستقل ومتغير تابع .</a:t>
            </a:r>
            <a:endParaRPr lang="en-US" sz="2800" b="1" dirty="0">
              <a:solidFill>
                <a:srgbClr val="FFFF00"/>
              </a:solidFill>
            </a:endParaRPr>
          </a:p>
          <a:p>
            <a:pPr lvl="0" rtl="1"/>
            <a:r>
              <a:rPr lang="ar-IQ" sz="2800" b="1" dirty="0">
                <a:solidFill>
                  <a:srgbClr val="FFFF00"/>
                </a:solidFill>
              </a:rPr>
              <a:t>ب- انحدار لاخطي متعدد ويضم عدة متغيرات مستقلة.</a:t>
            </a:r>
            <a:endParaRPr lang="en-US" sz="2800" b="1" dirty="0">
              <a:solidFill>
                <a:srgbClr val="FFFF00"/>
              </a:solidFill>
            </a:endParaRPr>
          </a:p>
          <a:p>
            <a:endParaRPr lang="en-US" dirty="0"/>
          </a:p>
        </p:txBody>
      </p:sp>
    </p:spTree>
    <p:extLst>
      <p:ext uri="{BB962C8B-B14F-4D97-AF65-F5344CB8AC3E}">
        <p14:creationId xmlns:p14="http://schemas.microsoft.com/office/powerpoint/2010/main" val="1617305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600200"/>
            <a:ext cx="7854696" cy="4953000"/>
          </a:xfrm>
        </p:spPr>
        <p:txBody>
          <a:bodyPr>
            <a:normAutofit/>
          </a:bodyPr>
          <a:lstStyle/>
          <a:p>
            <a:pPr algn="ctr"/>
            <a:r>
              <a:rPr lang="ar-IQ" sz="4400" b="1" dirty="0" smtClean="0">
                <a:solidFill>
                  <a:srgbClr val="FFFF00"/>
                </a:solidFill>
              </a:rPr>
              <a:t>تصنيف نوع </a:t>
            </a:r>
            <a:r>
              <a:rPr lang="ar-IQ" sz="4400" b="1" dirty="0">
                <a:solidFill>
                  <a:srgbClr val="FFFF00"/>
                </a:solidFill>
              </a:rPr>
              <a:t>الانحدار </a:t>
            </a:r>
            <a:endParaRPr lang="ar-IQ" sz="4400" b="1" dirty="0" smtClean="0">
              <a:solidFill>
                <a:srgbClr val="FFFF00"/>
              </a:solidFill>
            </a:endParaRPr>
          </a:p>
          <a:p>
            <a:pPr algn="ctr"/>
            <a:r>
              <a:rPr lang="ar-IQ" sz="4400" b="1" dirty="0" smtClean="0">
                <a:solidFill>
                  <a:srgbClr val="FFFF00"/>
                </a:solidFill>
              </a:rPr>
              <a:t>حسب </a:t>
            </a:r>
            <a:r>
              <a:rPr lang="ar-IQ" sz="4400" b="1" dirty="0">
                <a:solidFill>
                  <a:srgbClr val="FFFF00"/>
                </a:solidFill>
              </a:rPr>
              <a:t>نوع المتغيرات</a:t>
            </a:r>
            <a:endParaRPr lang="en-US" sz="4400" b="1" dirty="0">
              <a:solidFill>
                <a:srgbClr val="FFFF00"/>
              </a:solidFill>
            </a:endParaRPr>
          </a:p>
          <a:p>
            <a:endParaRPr lang="en-US" sz="4400" dirty="0"/>
          </a:p>
        </p:txBody>
      </p:sp>
    </p:spTree>
    <p:extLst>
      <p:ext uri="{BB962C8B-B14F-4D97-AF65-F5344CB8AC3E}">
        <p14:creationId xmlns:p14="http://schemas.microsoft.com/office/powerpoint/2010/main" val="3123678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09600"/>
            <a:ext cx="7854696" cy="5715000"/>
          </a:xfrm>
        </p:spPr>
        <p:txBody>
          <a:bodyPr>
            <a:normAutofit/>
          </a:bodyPr>
          <a:lstStyle/>
          <a:p>
            <a:pPr lvl="0" rtl="1"/>
            <a:r>
              <a:rPr lang="ar-IQ" sz="3200" b="1" dirty="0" smtClean="0">
                <a:solidFill>
                  <a:srgbClr val="FFFF00"/>
                </a:solidFill>
              </a:rPr>
              <a:t>1- المتغيرات </a:t>
            </a:r>
            <a:r>
              <a:rPr lang="ar-IQ" sz="3200" b="1" dirty="0">
                <a:solidFill>
                  <a:srgbClr val="FFFF00"/>
                </a:solidFill>
              </a:rPr>
              <a:t>مستمرة </a:t>
            </a:r>
            <a:r>
              <a:rPr lang="ar-IQ" sz="3200" b="1" dirty="0" smtClean="0">
                <a:solidFill>
                  <a:srgbClr val="FFFF00"/>
                </a:solidFill>
              </a:rPr>
              <a:t>(</a:t>
            </a:r>
            <a:r>
              <a:rPr lang="en-US" sz="3200" b="1" dirty="0" smtClean="0">
                <a:solidFill>
                  <a:srgbClr val="FFFF00"/>
                </a:solidFill>
              </a:rPr>
              <a:t>Continuous</a:t>
            </a:r>
            <a:r>
              <a:rPr lang="ar-IQ" sz="3200" b="1" dirty="0" smtClean="0">
                <a:solidFill>
                  <a:srgbClr val="FFFF00"/>
                </a:solidFill>
              </a:rPr>
              <a:t>) </a:t>
            </a:r>
            <a:r>
              <a:rPr lang="ar-IQ" sz="3200" b="1" dirty="0">
                <a:solidFill>
                  <a:srgbClr val="FFFF00"/>
                </a:solidFill>
              </a:rPr>
              <a:t>والتي تأخذ قيم ضمن حدود مثل الوزن والطول/ الانحدار البسيط</a:t>
            </a:r>
            <a:endParaRPr lang="en-US" sz="3200" b="1" dirty="0">
              <a:solidFill>
                <a:srgbClr val="FFFF00"/>
              </a:solidFill>
            </a:endParaRPr>
          </a:p>
          <a:p>
            <a:pPr lvl="0" rtl="1"/>
            <a:r>
              <a:rPr lang="ar-IQ" sz="3200" b="1" dirty="0" smtClean="0">
                <a:solidFill>
                  <a:srgbClr val="FFFF00"/>
                </a:solidFill>
              </a:rPr>
              <a:t>2- المتغيرات </a:t>
            </a:r>
            <a:r>
              <a:rPr lang="ar-IQ" sz="3200" b="1" dirty="0">
                <a:solidFill>
                  <a:srgbClr val="FFFF00"/>
                </a:solidFill>
              </a:rPr>
              <a:t>عددية  (</a:t>
            </a:r>
            <a:r>
              <a:rPr lang="en-US" sz="3200" b="1" dirty="0">
                <a:solidFill>
                  <a:srgbClr val="FFFF00"/>
                </a:solidFill>
              </a:rPr>
              <a:t>Count</a:t>
            </a:r>
            <a:r>
              <a:rPr lang="ar-IQ" sz="3200" b="1" dirty="0">
                <a:solidFill>
                  <a:srgbClr val="FFFF00"/>
                </a:solidFill>
              </a:rPr>
              <a:t>)/ وهي المتغيرات التي تأخذ ارقام صحيحة ولاتتضمن ارقام سالبة مثل عدد افراد الاسرة او عدد الاشجار /</a:t>
            </a:r>
            <a:r>
              <a:rPr lang="en-US" sz="3200" b="1" dirty="0">
                <a:solidFill>
                  <a:srgbClr val="FFFF00"/>
                </a:solidFill>
              </a:rPr>
              <a:t> Poisson regression </a:t>
            </a:r>
            <a:r>
              <a:rPr lang="ar-SA" sz="3200" b="1" dirty="0">
                <a:solidFill>
                  <a:srgbClr val="FFFF00"/>
                </a:solidFill>
              </a:rPr>
              <a:t> و </a:t>
            </a:r>
            <a:r>
              <a:rPr lang="en-US" sz="3200" b="1" dirty="0">
                <a:solidFill>
                  <a:srgbClr val="FFFF00"/>
                </a:solidFill>
              </a:rPr>
              <a:t>Negative binomial regression. </a:t>
            </a:r>
          </a:p>
          <a:p>
            <a:pPr lvl="0" rtl="1"/>
            <a:r>
              <a:rPr lang="ar-IQ" sz="3200" b="1" dirty="0" smtClean="0">
                <a:solidFill>
                  <a:srgbClr val="FFFF00"/>
                </a:solidFill>
              </a:rPr>
              <a:t>3- المتغيرات </a:t>
            </a:r>
            <a:r>
              <a:rPr lang="ar-IQ" sz="3200" b="1" dirty="0">
                <a:solidFill>
                  <a:srgbClr val="FFFF00"/>
                </a:solidFill>
              </a:rPr>
              <a:t>التي تتضمن الرقم صفر بتكرار عالي مثل عدد الافراد المصابين بالسرطان اذ ان عدد كبير غير </a:t>
            </a:r>
            <a:r>
              <a:rPr lang="ar-IQ" sz="3200" b="1" dirty="0" smtClean="0">
                <a:solidFill>
                  <a:srgbClr val="FFFF00"/>
                </a:solidFill>
              </a:rPr>
              <a:t>مصاب </a:t>
            </a:r>
            <a:r>
              <a:rPr lang="ar-IQ" sz="3200" b="1" dirty="0">
                <a:solidFill>
                  <a:srgbClr val="FFFF00"/>
                </a:solidFill>
              </a:rPr>
              <a:t>ويأخذ القيمة صفر/</a:t>
            </a:r>
            <a:r>
              <a:rPr lang="en-US" sz="3200" b="1" dirty="0">
                <a:solidFill>
                  <a:srgbClr val="FFFF00"/>
                </a:solidFill>
              </a:rPr>
              <a:t>Zero-inflated Poisson regression </a:t>
            </a:r>
            <a:r>
              <a:rPr lang="ar-SA" sz="3200" b="1" dirty="0">
                <a:solidFill>
                  <a:srgbClr val="FFFF00"/>
                </a:solidFill>
              </a:rPr>
              <a:t> و </a:t>
            </a:r>
            <a:r>
              <a:rPr lang="en-US" sz="3200" b="1" dirty="0">
                <a:solidFill>
                  <a:srgbClr val="FFFF00"/>
                </a:solidFill>
              </a:rPr>
              <a:t>Zero-inflated negative binomial regression.</a:t>
            </a:r>
          </a:p>
          <a:p>
            <a:endParaRPr lang="en-US" dirty="0"/>
          </a:p>
        </p:txBody>
      </p:sp>
    </p:spTree>
    <p:extLst>
      <p:ext uri="{BB962C8B-B14F-4D97-AF65-F5344CB8AC3E}">
        <p14:creationId xmlns:p14="http://schemas.microsoft.com/office/powerpoint/2010/main" val="2382098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85800"/>
            <a:ext cx="7854696" cy="5638800"/>
          </a:xfrm>
        </p:spPr>
        <p:txBody>
          <a:bodyPr>
            <a:normAutofit fontScale="92500"/>
          </a:bodyPr>
          <a:lstStyle/>
          <a:p>
            <a:pPr lvl="0" rtl="1"/>
            <a:r>
              <a:rPr lang="ar-IQ" sz="3500" b="1" dirty="0" smtClean="0">
                <a:solidFill>
                  <a:srgbClr val="FFFF00"/>
                </a:solidFill>
              </a:rPr>
              <a:t>4</a:t>
            </a:r>
            <a:r>
              <a:rPr lang="ar-IQ" sz="3200" b="1" dirty="0" smtClean="0">
                <a:solidFill>
                  <a:srgbClr val="FFFF00"/>
                </a:solidFill>
              </a:rPr>
              <a:t>- بعض </a:t>
            </a:r>
            <a:r>
              <a:rPr lang="ar-IQ" sz="3200" b="1" dirty="0">
                <a:solidFill>
                  <a:srgbClr val="FFFF00"/>
                </a:solidFill>
              </a:rPr>
              <a:t>المتغيرات تكون ثنائية مثل مصاب او سليم ميت او حي /</a:t>
            </a:r>
            <a:r>
              <a:rPr lang="en-US" sz="3200" b="1" dirty="0">
                <a:solidFill>
                  <a:srgbClr val="FFFF00"/>
                </a:solidFill>
              </a:rPr>
              <a:t>Binary logistic regression </a:t>
            </a:r>
          </a:p>
          <a:p>
            <a:pPr lvl="0" rtl="1"/>
            <a:r>
              <a:rPr lang="ar-IQ" sz="3200" b="1" dirty="0" smtClean="0">
                <a:solidFill>
                  <a:srgbClr val="FFFF00"/>
                </a:solidFill>
              </a:rPr>
              <a:t>5- بعض </a:t>
            </a:r>
            <a:r>
              <a:rPr lang="ar-IQ" sz="3200" b="1" dirty="0">
                <a:solidFill>
                  <a:srgbClr val="FFFF00"/>
                </a:solidFill>
              </a:rPr>
              <a:t>المتغيرات اسمية ( </a:t>
            </a:r>
            <a:r>
              <a:rPr lang="en-US" sz="3200" b="1" dirty="0">
                <a:solidFill>
                  <a:srgbClr val="FFFF00"/>
                </a:solidFill>
              </a:rPr>
              <a:t>Nominal</a:t>
            </a:r>
            <a:r>
              <a:rPr lang="ar-IQ" sz="3200" b="1" dirty="0">
                <a:solidFill>
                  <a:srgbClr val="FFFF00"/>
                </a:solidFill>
              </a:rPr>
              <a:t>)/ </a:t>
            </a:r>
            <a:r>
              <a:rPr lang="en-US" sz="3200" b="1" dirty="0">
                <a:solidFill>
                  <a:srgbClr val="FFFF00"/>
                </a:solidFill>
              </a:rPr>
              <a:t>Multinomial logistic regression</a:t>
            </a:r>
            <a:r>
              <a:rPr lang="ar-IQ" sz="3200" b="1" dirty="0">
                <a:solidFill>
                  <a:srgbClr val="FFFF00"/>
                </a:solidFill>
              </a:rPr>
              <a:t> او اسمية ذات ترتيب (</a:t>
            </a:r>
            <a:r>
              <a:rPr lang="en-US" sz="3200" b="1" dirty="0">
                <a:solidFill>
                  <a:srgbClr val="FFFF00"/>
                </a:solidFill>
              </a:rPr>
              <a:t>Ordinal</a:t>
            </a:r>
            <a:r>
              <a:rPr lang="ar-IQ" sz="3200" b="1" dirty="0">
                <a:solidFill>
                  <a:srgbClr val="FFFF00"/>
                </a:solidFill>
              </a:rPr>
              <a:t>) / </a:t>
            </a:r>
            <a:r>
              <a:rPr lang="en-US" sz="3200" b="1" dirty="0">
                <a:solidFill>
                  <a:srgbClr val="FFFF00"/>
                </a:solidFill>
              </a:rPr>
              <a:t>Ordinal logistic regression</a:t>
            </a:r>
          </a:p>
          <a:p>
            <a:pPr lvl="0" rtl="1"/>
            <a:r>
              <a:rPr lang="ar-IQ" sz="3200" b="1" dirty="0" smtClean="0">
                <a:solidFill>
                  <a:srgbClr val="FFFF00"/>
                </a:solidFill>
              </a:rPr>
              <a:t>6- بعض </a:t>
            </a:r>
            <a:r>
              <a:rPr lang="ar-IQ" sz="3200" b="1" dirty="0">
                <a:solidFill>
                  <a:srgbClr val="FFFF00"/>
                </a:solidFill>
              </a:rPr>
              <a:t>المتغيرات تحتاج الى وقت لحين حدوثها مثل الوقت المستغرق لحين حصول الموت او الوقت المستغرق لحين الحصول على درجة علمية وهذا يعني ان بعض الافراد لم يحصل لديهم الحادث بعد وهم تحت فترة الدراسة ولكن مسألة حصوله بعد الدراسة امر حتمي مثل عمر الانسان </a:t>
            </a:r>
            <a:r>
              <a:rPr lang="ar-IQ" sz="3200" b="1" dirty="0" smtClean="0">
                <a:solidFill>
                  <a:srgbClr val="FFFF00"/>
                </a:solidFill>
              </a:rPr>
              <a:t>و </a:t>
            </a:r>
            <a:r>
              <a:rPr lang="ar-IQ" sz="3200" b="1" dirty="0">
                <a:solidFill>
                  <a:srgbClr val="FFFF00"/>
                </a:solidFill>
              </a:rPr>
              <a:t>الحيوان </a:t>
            </a:r>
            <a:r>
              <a:rPr lang="ar-IQ" sz="3200" b="1" dirty="0" smtClean="0">
                <a:solidFill>
                  <a:srgbClr val="FFFF00"/>
                </a:solidFill>
              </a:rPr>
              <a:t>والماكنة </a:t>
            </a:r>
            <a:r>
              <a:rPr lang="ar-IQ" sz="3200" b="1" dirty="0">
                <a:solidFill>
                  <a:srgbClr val="FFFF00"/>
                </a:solidFill>
              </a:rPr>
              <a:t>/ </a:t>
            </a:r>
            <a:r>
              <a:rPr lang="en-US" sz="3200" b="1" dirty="0">
                <a:solidFill>
                  <a:srgbClr val="FFFF00"/>
                </a:solidFill>
              </a:rPr>
              <a:t>Cox proportional hazards regression</a:t>
            </a:r>
            <a:r>
              <a:rPr lang="en-US" dirty="0"/>
              <a:t>.</a:t>
            </a:r>
          </a:p>
          <a:p>
            <a:endParaRPr lang="en-US" dirty="0"/>
          </a:p>
        </p:txBody>
      </p:sp>
    </p:spTree>
    <p:extLst>
      <p:ext uri="{BB962C8B-B14F-4D97-AF65-F5344CB8AC3E}">
        <p14:creationId xmlns:p14="http://schemas.microsoft.com/office/powerpoint/2010/main" val="27634677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592</TotalTime>
  <Words>1418</Words>
  <Application>Microsoft Office PowerPoint</Application>
  <PresentationFormat>On-screen Show (4:3)</PresentationFormat>
  <Paragraphs>250</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تطبيقات في بعض انواع الانحدار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R²=0.019 (log response)  تحويل لوغارتيمي للعامل التابع                </vt:lpstr>
      <vt:lpstr>PowerPoint Presentation</vt:lpstr>
      <vt:lpstr>PowerPoint Presentation</vt:lpstr>
      <vt:lpstr>PowerPoint Presentation</vt:lpstr>
      <vt:lpstr>PowerPoint Presentation</vt:lpstr>
      <vt:lpstr>PowerPoint Presentation</vt:lpstr>
      <vt:lpstr>سنحاول اجراء التحويل لنوع اخر من البيانات</vt:lpstr>
      <vt:lpstr>PowerPoint Presentation</vt:lpstr>
      <vt:lpstr>عند اجراء التحويل اللوغاريتمي للمتغير المستقل فقط فأن قيمة معامل التحديد بلغت 0.25 وعند اجراء التحويل للمتغير التابع فقط بلغ المعامل 0.16 وعند التحويل لكلا المتغيرين بلغ المعامل 0.27</vt:lpstr>
      <vt:lpstr>عند استعمال الانحدار اللاخطي بلغ معامل التحديد 0.99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شكرا لأصغائكم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تطبيقات في الانحدار الخطي واللاخطي والمجزء</dc:title>
  <dc:creator>google</dc:creator>
  <cp:lastModifiedBy>google</cp:lastModifiedBy>
  <cp:revision>51</cp:revision>
  <dcterms:created xsi:type="dcterms:W3CDTF">2013-03-03T19:55:18Z</dcterms:created>
  <dcterms:modified xsi:type="dcterms:W3CDTF">2013-04-18T18:00:54Z</dcterms:modified>
</cp:coreProperties>
</file>