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4"/>
  </p:handoutMasterIdLst>
  <p:sldIdLst>
    <p:sldId id="257" r:id="rId2"/>
    <p:sldId id="281" r:id="rId3"/>
    <p:sldId id="275" r:id="rId4"/>
    <p:sldId id="297" r:id="rId5"/>
    <p:sldId id="276" r:id="rId6"/>
    <p:sldId id="277" r:id="rId7"/>
    <p:sldId id="278" r:id="rId8"/>
    <p:sldId id="279" r:id="rId9"/>
    <p:sldId id="280" r:id="rId10"/>
    <p:sldId id="256" r:id="rId11"/>
    <p:sldId id="285" r:id="rId12"/>
    <p:sldId id="258" r:id="rId13"/>
    <p:sldId id="290" r:id="rId14"/>
    <p:sldId id="296" r:id="rId15"/>
    <p:sldId id="294" r:id="rId16"/>
    <p:sldId id="295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86" r:id="rId26"/>
    <p:sldId id="288" r:id="rId27"/>
    <p:sldId id="289" r:id="rId28"/>
    <p:sldId id="267" r:id="rId29"/>
    <p:sldId id="268" r:id="rId30"/>
    <p:sldId id="269" r:id="rId31"/>
    <p:sldId id="270" r:id="rId32"/>
    <p:sldId id="287" r:id="rId33"/>
    <p:sldId id="271" r:id="rId34"/>
    <p:sldId id="272" r:id="rId35"/>
    <p:sldId id="274" r:id="rId36"/>
    <p:sldId id="273" r:id="rId37"/>
    <p:sldId id="282" r:id="rId38"/>
    <p:sldId id="283" r:id="rId39"/>
    <p:sldId id="291" r:id="rId40"/>
    <p:sldId id="292" r:id="rId41"/>
    <p:sldId id="293" r:id="rId42"/>
    <p:sldId id="284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99"/>
    <a:srgbClr val="00CCFF"/>
    <a:srgbClr val="0033CC"/>
    <a:srgbClr val="0000FF"/>
    <a:srgbClr val="0000CC"/>
    <a:srgbClr val="008000"/>
    <a:srgbClr val="D5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0929"/>
  </p:normalViewPr>
  <p:slideViewPr>
    <p:cSldViewPr>
      <p:cViewPr varScale="1">
        <p:scale>
          <a:sx n="70" d="100"/>
          <a:sy n="70" d="100"/>
        </p:scale>
        <p:origin x="-12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2" Type="http://schemas.openxmlformats.org/officeDocument/2006/relationships/slide" Target="slides/slide17.xml"/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BA2FC2-A257-4DD3-8625-C8F77B0BA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7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E1514-1D96-4ABA-9FF5-58004BD92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6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03196-2F0A-4C40-B193-05B1A8240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2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F244A-83D1-4260-AE56-1C1A4AE19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0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977A6-857E-4B86-B566-71A2BF0ED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4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FAB4C-B0C6-46FB-AC6A-2A5934867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05CEF-02C0-4DA3-AF80-229B0601C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0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F6DA9-E7FF-4B94-A382-D9A898ED3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A4AF2-B7BE-4FDA-A0F7-4B3E56D4F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2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EADD1-77AC-4746-83FD-A953A9BB5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2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3F732-4E9F-4BFC-8412-B522B3907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4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40EEE-82D9-4E37-9254-3957BC1C5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3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1EF732-E1E8-4869-9632-FF5EC7DE5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oof.com/vb/t24706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oof.com/vb/t24706.html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oof.com/vb/t24706.html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oof.com/vb/t24706.html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Callout 3"/>
          <p:cNvSpPr>
            <a:spLocks noChangeArrowheads="1"/>
          </p:cNvSpPr>
          <p:nvPr/>
        </p:nvSpPr>
        <p:spPr bwMode="auto">
          <a:xfrm>
            <a:off x="7369175" y="3775075"/>
            <a:ext cx="1368425" cy="5222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2800">
                <a:solidFill>
                  <a:schemeClr val="bg1"/>
                </a:solidFill>
              </a:rPr>
              <a:t>إعداد :</a:t>
            </a:r>
          </a:p>
          <a:p>
            <a:endParaRPr lang="ar-SA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95536" y="3190875"/>
            <a:ext cx="3333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4000" b="1" dirty="0">
                <a:solidFill>
                  <a:srgbClr val="FF3300"/>
                </a:solidFill>
                <a:latin typeface="Arial" pitchFamily="34" charset="0"/>
              </a:rPr>
              <a:t>File system</a:t>
            </a:r>
            <a:endParaRPr lang="en-US" sz="3600" b="1" dirty="0">
              <a:latin typeface="Arial" pitchFamily="34" charset="0"/>
            </a:endParaRPr>
          </a:p>
          <a:p>
            <a:pPr algn="ctr" eaLnBrk="0" hangingPunct="0"/>
            <a:endParaRPr lang="en-US" sz="2000" b="1" u="sng" dirty="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70918" y="2375768"/>
            <a:ext cx="45275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ar-SA" sz="2800" b="1" dirty="0">
                <a:latin typeface="Arial" pitchFamily="34" charset="0"/>
              </a:rPr>
              <a:t>كلية علوم الحاسوب وتقانة المعلومات</a:t>
            </a:r>
            <a:endParaRPr lang="en-US" sz="2800" b="1" dirty="0">
              <a:latin typeface="Arial" pitchFamily="34" charset="0"/>
            </a:endParaRPr>
          </a:p>
        </p:txBody>
      </p: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1320800" y="150835"/>
            <a:ext cx="6427788" cy="1011540"/>
            <a:chOff x="912" y="137"/>
            <a:chExt cx="4049" cy="802"/>
          </a:xfrm>
        </p:grpSpPr>
        <p:sp>
          <p:nvSpPr>
            <p:cNvPr id="2057" name="Oval 5"/>
            <p:cNvSpPr>
              <a:spLocks noChangeArrowheads="1"/>
            </p:cNvSpPr>
            <p:nvPr/>
          </p:nvSpPr>
          <p:spPr bwMode="auto">
            <a:xfrm>
              <a:off x="1519" y="137"/>
              <a:ext cx="2676" cy="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912" y="275"/>
              <a:ext cx="4049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ar-SA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rebuchet MS" pitchFamily="34" charset="0"/>
                </a:rPr>
                <a:t>بسم الله الرحمن الرحيم</a:t>
              </a:r>
              <a:endPara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endParaRPr>
            </a:p>
          </p:txBody>
        </p:sp>
      </p:grp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129756" y="1301006"/>
            <a:ext cx="28098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sz="4800" b="1" u="sng" dirty="0">
                <a:solidFill>
                  <a:srgbClr val="FF3300"/>
                </a:solidFill>
                <a:latin typeface="Arial" pitchFamily="34" charset="0"/>
              </a:rPr>
              <a:t>جامعة النيلين</a:t>
            </a:r>
            <a:endParaRPr lang="en-US" sz="4800" b="1" u="sng" dirty="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93608" y="4493438"/>
            <a:ext cx="3934776" cy="181588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1">
            <a:spAutoFit/>
          </a:bodyPr>
          <a:lstStyle/>
          <a:p>
            <a:pPr algn="r" rtl="1">
              <a:defRPr/>
            </a:pPr>
            <a:r>
              <a:rPr lang="ar-SA" sz="2800" dirty="0"/>
              <a:t>أمين السر جبرالسيد </a:t>
            </a:r>
            <a:endParaRPr lang="ar-SA" sz="2800" dirty="0" smtClean="0"/>
          </a:p>
          <a:p>
            <a:pPr algn="r" rtl="1">
              <a:defRPr/>
            </a:pPr>
            <a:r>
              <a:rPr lang="ar-SA" sz="2800" dirty="0"/>
              <a:t>محمد خلف الله </a:t>
            </a:r>
            <a:r>
              <a:rPr lang="ar-SA" sz="2800" dirty="0" smtClean="0"/>
              <a:t>علي</a:t>
            </a:r>
          </a:p>
          <a:p>
            <a:pPr algn="r" rtl="1">
              <a:defRPr/>
            </a:pPr>
            <a:r>
              <a:rPr lang="ar-SA" sz="2800" dirty="0"/>
              <a:t>محمد عثمان محمد دياب  </a:t>
            </a:r>
            <a:r>
              <a:rPr lang="ar-SA" sz="2800" dirty="0" smtClean="0"/>
              <a:t> </a:t>
            </a:r>
          </a:p>
          <a:p>
            <a:pPr algn="r" rtl="1">
              <a:defRPr/>
            </a:pPr>
            <a:r>
              <a:rPr lang="ar-SA" sz="2800" dirty="0" smtClean="0"/>
              <a:t>محمد </a:t>
            </a:r>
            <a:r>
              <a:rPr lang="ar-SA" sz="2800" dirty="0"/>
              <a:t>علي بدوي </a:t>
            </a:r>
            <a:r>
              <a:rPr lang="ar-SA" sz="2800" dirty="0" smtClean="0"/>
              <a:t>العوض</a:t>
            </a:r>
            <a:endParaRPr lang="ar-SA" sz="2800" dirty="0"/>
          </a:p>
        </p:txBody>
      </p:sp>
      <p:sp>
        <p:nvSpPr>
          <p:cNvPr id="2056" name="TextBox 1"/>
          <p:cNvSpPr txBox="1">
            <a:spLocks noChangeArrowheads="1"/>
          </p:cNvSpPr>
          <p:nvPr/>
        </p:nvSpPr>
        <p:spPr bwMode="auto">
          <a:xfrm>
            <a:off x="674688" y="5608269"/>
            <a:ext cx="1736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ar-SA" b="1"/>
              <a:t>إشراف د: عادل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28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283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284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498725" y="260350"/>
            <a:ext cx="4089400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مستويات أنظمة الملفات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1763713" y="1268413"/>
            <a:ext cx="2819400" cy="515937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التطبيقات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1763713" y="2251075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نظام الملفات المنطقي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1270" name="Rectangle 11"/>
          <p:cNvSpPr>
            <a:spLocks noChangeArrowheads="1"/>
          </p:cNvSpPr>
          <p:nvPr/>
        </p:nvSpPr>
        <p:spPr bwMode="auto">
          <a:xfrm>
            <a:off x="1771650" y="3187700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جزء تنظيم الملف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1271" name="Rectangle 12"/>
          <p:cNvSpPr>
            <a:spLocks noChangeArrowheads="1"/>
          </p:cNvSpPr>
          <p:nvPr/>
        </p:nvSpPr>
        <p:spPr bwMode="auto">
          <a:xfrm>
            <a:off x="1771650" y="4238625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نظام الملفات الاساسي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771650" y="5203825"/>
            <a:ext cx="2819400" cy="5540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التحكم بادخل / الخرج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766888" y="6181725"/>
            <a:ext cx="28194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تجهيزات التخزين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1274" name="Down Arrow 13"/>
          <p:cNvSpPr>
            <a:spLocks noChangeArrowheads="1"/>
          </p:cNvSpPr>
          <p:nvPr/>
        </p:nvSpPr>
        <p:spPr bwMode="auto">
          <a:xfrm>
            <a:off x="2990850" y="1809750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1275" name="Down Arrow 14"/>
          <p:cNvSpPr>
            <a:spLocks noChangeArrowheads="1"/>
          </p:cNvSpPr>
          <p:nvPr/>
        </p:nvSpPr>
        <p:spPr bwMode="auto">
          <a:xfrm>
            <a:off x="2990850" y="2784475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1276" name="Down Arrow 15"/>
          <p:cNvSpPr>
            <a:spLocks noChangeArrowheads="1"/>
          </p:cNvSpPr>
          <p:nvPr/>
        </p:nvSpPr>
        <p:spPr bwMode="auto">
          <a:xfrm>
            <a:off x="3006725" y="3744913"/>
            <a:ext cx="174625" cy="496887"/>
          </a:xfrm>
          <a:prstGeom prst="downArrow">
            <a:avLst>
              <a:gd name="adj1" fmla="val 50000"/>
              <a:gd name="adj2" fmla="val 5005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1277" name="Down Arrow 16"/>
          <p:cNvSpPr>
            <a:spLocks noChangeArrowheads="1"/>
          </p:cNvSpPr>
          <p:nvPr/>
        </p:nvSpPr>
        <p:spPr bwMode="auto">
          <a:xfrm>
            <a:off x="2990850" y="4772025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8" name="Down Arrow 17"/>
          <p:cNvSpPr>
            <a:spLocks noChangeArrowheads="1"/>
          </p:cNvSpPr>
          <p:nvPr/>
        </p:nvSpPr>
        <p:spPr bwMode="auto">
          <a:xfrm>
            <a:off x="2990850" y="5740400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cxnSp>
        <p:nvCxnSpPr>
          <p:cNvPr id="19" name="Curved Connector 18"/>
          <p:cNvCxnSpPr>
            <a:cxnSpLocks noChangeShapeType="1"/>
          </p:cNvCxnSpPr>
          <p:nvPr/>
        </p:nvCxnSpPr>
        <p:spPr bwMode="auto">
          <a:xfrm flipV="1">
            <a:off x="4591050" y="5259388"/>
            <a:ext cx="1276350" cy="220662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5867400" y="4251325"/>
            <a:ext cx="2940050" cy="15684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r" rtl="1">
              <a:defRPr/>
            </a:pPr>
            <a:r>
              <a:rPr lang="ar-SA" b="1" dirty="0">
                <a:solidFill>
                  <a:schemeClr val="bg1"/>
                </a:solidFill>
              </a:rPr>
              <a:t>عباره عن الطبقة الدنيا لنظام الملفات ، تهتم بعملية نقل الملفات من نظام القرص الصلب إلى الذاكرة .</a:t>
            </a:r>
          </a:p>
        </p:txBody>
      </p:sp>
      <p:cxnSp>
        <p:nvCxnSpPr>
          <p:cNvPr id="24" name="Curved Connector 23"/>
          <p:cNvCxnSpPr>
            <a:cxnSpLocks noChangeShapeType="1"/>
            <a:stCxn id="13" idx="3"/>
          </p:cNvCxnSpPr>
          <p:nvPr/>
        </p:nvCxnSpPr>
        <p:spPr bwMode="auto">
          <a:xfrm flipV="1">
            <a:off x="4586288" y="5302250"/>
            <a:ext cx="1266825" cy="1146175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174750"/>
            <a:ext cx="3779837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291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29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29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296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97088" y="395288"/>
            <a:ext cx="5032375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en-US" altLang="ko-KR" sz="4000" dirty="0">
                <a:solidFill>
                  <a:schemeClr val="bg1"/>
                </a:solidFill>
                <a:ea typeface="Gulim" pitchFamily="34" charset="-127"/>
              </a:rPr>
              <a:t>Physical Disk Structure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12293" name="Picture 5" descr="Fig10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74750"/>
            <a:ext cx="4105275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1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31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3319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667000" y="395288"/>
            <a:ext cx="3892550" cy="585787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وظائف انظمة الملفات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915988" y="1452563"/>
            <a:ext cx="8104187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lnSpc>
                <a:spcPct val="200000"/>
              </a:lnSpc>
              <a:buFont typeface="+mj-lt"/>
              <a:buAutoNum type="arabicParenR"/>
              <a:defRPr/>
            </a:pPr>
            <a:r>
              <a:rPr lang="ar-SA" sz="2600" b="1" dirty="0"/>
              <a:t>تحديد المساحة الحرة و المستخدمة من إجمالي مساحة القرص الصلب .</a:t>
            </a:r>
          </a:p>
          <a:p>
            <a:pPr marL="457200" indent="-457200" algn="r" rtl="1">
              <a:lnSpc>
                <a:spcPct val="200000"/>
              </a:lnSpc>
              <a:buFont typeface="+mj-lt"/>
              <a:buAutoNum type="arabicParenR"/>
              <a:defRPr/>
            </a:pPr>
            <a:r>
              <a:rPr lang="ar-SA" sz="2600" b="1" dirty="0"/>
              <a:t>حفظ أو معرفة أسماء الأدلة والملفات</a:t>
            </a:r>
            <a:r>
              <a:rPr lang="ar-SA" sz="2600" b="1" dirty="0">
                <a:hlinkClick r:id="rId2"/>
              </a:rPr>
              <a:t> </a:t>
            </a:r>
            <a:r>
              <a:rPr lang="ar-SA" sz="2600" b="1" dirty="0"/>
              <a:t>.</a:t>
            </a:r>
          </a:p>
          <a:p>
            <a:pPr marL="457200" indent="-457200" algn="r" rtl="1">
              <a:lnSpc>
                <a:spcPct val="200000"/>
              </a:lnSpc>
              <a:buFont typeface="+mj-lt"/>
              <a:buAutoNum type="arabicParenR"/>
              <a:defRPr/>
            </a:pPr>
            <a:r>
              <a:rPr lang="ar-SA" sz="2600" b="1" dirty="0"/>
              <a:t>معرفة أو تحديد الموقع الفيزيائي للملف على القرص الصلب .</a:t>
            </a:r>
            <a:endParaRPr lang="en-US" sz="2600" b="1" dirty="0"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34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34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4343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19250" y="115888"/>
            <a:ext cx="7002463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طرق حجز كتل المعطيات في نظام الملفات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827088" y="793750"/>
            <a:ext cx="828675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2600" b="1">
                <a:solidFill>
                  <a:srgbClr val="333399"/>
                </a:solidFill>
                <a:latin typeface="Trebuchet MS" pitchFamily="34" charset="0"/>
              </a:rPr>
              <a:t>حجز مستمر :-</a:t>
            </a:r>
            <a:r>
              <a:rPr lang="ar-SA" sz="2600" b="1">
                <a:latin typeface="Trebuchet MS" pitchFamily="34" charset="0"/>
              </a:rPr>
              <a:t> يحتاج كل ملف إلى حجز مجموعة متتالية من كتل المعطيات من أجل تخزينة . وبالتالي فأن عملية القراء من القرص تتم بشكل تسلسلي أيضاً . المشكلة الاساسية في هذه الطريقة هي ايجاد عدد كافي من الكتل لتخزين الملف .</a:t>
            </a:r>
          </a:p>
          <a:p>
            <a:pPr marL="457200" indent="-4572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2600" b="1">
                <a:solidFill>
                  <a:srgbClr val="333399"/>
                </a:solidFill>
                <a:latin typeface="Trebuchet MS" pitchFamily="34" charset="0"/>
              </a:rPr>
              <a:t>حجز مترابط : </a:t>
            </a:r>
            <a:r>
              <a:rPr lang="ar-SA" sz="2600" b="1">
                <a:latin typeface="Trebuchet MS" pitchFamily="34" charset="0"/>
              </a:rPr>
              <a:t>كل ملف عباره عن مجموعة من الكتل المترابطه ، حيث يحتوي المجلد على مؤشر إلى أول وأخر كتلة في الملف ، كما أن كل كتلة تشير إلى الكتلة التي تليها .</a:t>
            </a:r>
          </a:p>
          <a:p>
            <a:pPr marL="457200" indent="-4572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2600" b="1">
                <a:solidFill>
                  <a:srgbClr val="333399"/>
                </a:solidFill>
                <a:latin typeface="Trebuchet MS" pitchFamily="34" charset="0"/>
              </a:rPr>
              <a:t>حجز مفهرس : </a:t>
            </a:r>
            <a:r>
              <a:rPr lang="ar-SA" sz="2600" b="1">
                <a:latin typeface="Trebuchet MS" pitchFamily="34" charset="0"/>
              </a:rPr>
              <a:t>يوجد لكل ملف كتلة فهرس تحتوي على عناوين الكتل الخاصه بهذا الملف . وبالتالي فأن الوصول الي اي كتلة يتم بشكل مباشر من خلال كتلة الفهرس ، وهذا يسرع عملية الوصول .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536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ar-SA"/>
            </a:p>
          </p:txBody>
        </p:sp>
        <p:sp>
          <p:nvSpPr>
            <p:cNvPr id="1536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ar-SA"/>
            </a:p>
          </p:txBody>
        </p:sp>
        <p:sp>
          <p:nvSpPr>
            <p:cNvPr id="15367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ar-SA"/>
            </a:p>
          </p:txBody>
        </p:sp>
      </p:grp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3851275" y="273050"/>
            <a:ext cx="2593975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ar-SA" sz="4000" b="1">
                <a:solidFill>
                  <a:schemeClr val="bg1"/>
                </a:solidFill>
              </a:rPr>
              <a:t>تنظيم الاقراص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1042988" y="1308100"/>
            <a:ext cx="7770812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Low" rtl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ar-SA" sz="3200"/>
              <a:t>قبل القيام بعمليات التخزين على الاقراص سواء المرنه او الصلبه يجب تهيئة الاقراص وتنظيمها لاستقبال المعلومات </a:t>
            </a:r>
          </a:p>
          <a:p>
            <a:pPr algn="justLow" rtl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ar-SA" sz="3200"/>
              <a:t>تتم هذه العملية عن طريق نظام التشغيل من خلال امر يعرف ب </a:t>
            </a:r>
            <a:r>
              <a:rPr lang="en-US" sz="3200"/>
              <a:t>Format</a:t>
            </a:r>
            <a:r>
              <a:rPr lang="ar-SA" sz="3200"/>
              <a:t>.</a:t>
            </a:r>
            <a:endParaRPr lang="en-US" sz="3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 txBox="1">
            <a:spLocks noChangeArrowheads="1"/>
          </p:cNvSpPr>
          <p:nvPr/>
        </p:nvSpPr>
        <p:spPr bwMode="auto">
          <a:xfrm>
            <a:off x="1042988" y="1125538"/>
            <a:ext cx="7643812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Low" rtl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ar-SA" sz="3000"/>
              <a:t>تقسيم القرص الى مقاطع </a:t>
            </a:r>
            <a:r>
              <a:rPr lang="en-US" sz="3000"/>
              <a:t>sectors</a:t>
            </a:r>
            <a:endParaRPr lang="ar-SA" sz="3000"/>
          </a:p>
          <a:p>
            <a:pPr algn="justLow" rtl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ar-SA" sz="3000"/>
              <a:t>يتم تجميع هذه المقاطع الى </a:t>
            </a:r>
            <a:r>
              <a:rPr lang="en-US" sz="3000"/>
              <a:t>clusters</a:t>
            </a:r>
            <a:endParaRPr lang="ar-SA" sz="3000"/>
          </a:p>
          <a:p>
            <a:pPr algn="justLow" rtl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ar-JO" sz="3000"/>
              <a:t>جميع</a:t>
            </a:r>
            <a:r>
              <a:rPr lang="ar-SA" sz="3000"/>
              <a:t> ال</a:t>
            </a:r>
            <a:r>
              <a:rPr lang="en-US" sz="3000"/>
              <a:t>clusters  </a:t>
            </a:r>
            <a:r>
              <a:rPr lang="ar-SA" sz="3000"/>
              <a:t>تعطى نفس الحجم اثناء عملية الفورمات</a:t>
            </a:r>
          </a:p>
          <a:p>
            <a:pPr algn="justLow" rtl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ar-SA" sz="3000"/>
              <a:t>حجم ال </a:t>
            </a:r>
            <a:r>
              <a:rPr lang="en-US" sz="3000"/>
              <a:t>cluster </a:t>
            </a:r>
            <a:r>
              <a:rPr lang="ar-SA" sz="3000"/>
              <a:t>يعتمد على عوامل منها نوع نظام التشغيل وحجم القرص وعدد اجزاؤه</a:t>
            </a:r>
          </a:p>
          <a:p>
            <a:pPr algn="justLow" rtl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ar-SA" sz="3000"/>
              <a:t>يمكن لاي ملف ان يحتل </a:t>
            </a:r>
            <a:r>
              <a:rPr lang="en-US" sz="3000"/>
              <a:t>cluster </a:t>
            </a:r>
            <a:r>
              <a:rPr lang="ar-SA" sz="3000"/>
              <a:t>او اكثر</a:t>
            </a:r>
            <a:endParaRPr lang="en-US" sz="3000"/>
          </a:p>
        </p:txBody>
      </p:sp>
      <p:grpSp>
        <p:nvGrpSpPr>
          <p:cNvPr id="16387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638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ar-SA"/>
            </a:p>
          </p:txBody>
        </p:sp>
        <p:sp>
          <p:nvSpPr>
            <p:cNvPr id="1639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ar-SA"/>
            </a:p>
          </p:txBody>
        </p:sp>
        <p:sp>
          <p:nvSpPr>
            <p:cNvPr id="16391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ar-SA"/>
            </a:p>
          </p:txBody>
        </p:sp>
      </p:grp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2578100" y="273050"/>
            <a:ext cx="4297363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ar-SA" sz="4000" b="1">
                <a:solidFill>
                  <a:schemeClr val="bg1"/>
                </a:solidFill>
              </a:rPr>
              <a:t>كيف تتم عمليةالفورمات: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900113" y="1268413"/>
            <a:ext cx="8135937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>
              <a:spcBef>
                <a:spcPct val="20000"/>
              </a:spcBef>
              <a:buFontTx/>
              <a:buChar char="•"/>
            </a:pPr>
            <a:r>
              <a:rPr lang="ar-SA" sz="2800" dirty="0"/>
              <a:t> بعد عملية ال</a:t>
            </a:r>
            <a:r>
              <a:rPr lang="en-US" sz="2800" dirty="0"/>
              <a:t>format  </a:t>
            </a:r>
            <a:r>
              <a:rPr lang="ar-SA" sz="2800" dirty="0"/>
              <a:t>يصبح </a:t>
            </a:r>
            <a:r>
              <a:rPr lang="ar-SA" sz="2800" dirty="0" smtClean="0"/>
              <a:t>القرص </a:t>
            </a:r>
            <a:r>
              <a:rPr lang="ar-SA" sz="2800" dirty="0"/>
              <a:t>مقسم الى مناطق منها:</a:t>
            </a:r>
          </a:p>
          <a:p>
            <a:pPr lvl="1" algn="r" rtl="1">
              <a:spcBef>
                <a:spcPct val="20000"/>
              </a:spcBef>
              <a:buFontTx/>
              <a:buChar char="–"/>
            </a:pPr>
            <a:r>
              <a:rPr lang="ar-SA" dirty="0"/>
              <a:t>مناطق لتخزين الملفات والبيانات والبرامج</a:t>
            </a:r>
          </a:p>
          <a:p>
            <a:pPr lvl="1" algn="r" rtl="1">
              <a:spcBef>
                <a:spcPct val="20000"/>
              </a:spcBef>
              <a:buFontTx/>
              <a:buChar char="–"/>
            </a:pPr>
            <a:r>
              <a:rPr lang="ar-SA" dirty="0"/>
              <a:t>مناطق لعمليات ال </a:t>
            </a:r>
            <a:r>
              <a:rPr lang="en-US" u="sng" dirty="0"/>
              <a:t>for boot processes</a:t>
            </a:r>
            <a:endParaRPr lang="ar-SA" dirty="0"/>
          </a:p>
          <a:p>
            <a:pPr lvl="1" algn="r" rtl="1">
              <a:spcBef>
                <a:spcPct val="20000"/>
              </a:spcBef>
              <a:buFontTx/>
              <a:buChar char="–"/>
            </a:pPr>
            <a:r>
              <a:rPr lang="ar-SA" dirty="0"/>
              <a:t>مناطق لتخزين المعلومات عن المواقع الملفات والبيانات على القرص وخصائصها </a:t>
            </a:r>
          </a:p>
          <a:p>
            <a:pPr algn="r" rtl="1">
              <a:spcBef>
                <a:spcPct val="20000"/>
              </a:spcBef>
              <a:buFontTx/>
              <a:buChar char="•"/>
            </a:pPr>
            <a:r>
              <a:rPr lang="ar-SA" sz="2800" dirty="0"/>
              <a:t>بعد انتهاء البيوس من عمله </a:t>
            </a:r>
            <a:r>
              <a:rPr lang="en-US" sz="2800" dirty="0"/>
              <a:t>booting </a:t>
            </a:r>
            <a:r>
              <a:rPr lang="ar-SA" sz="2800" dirty="0"/>
              <a:t>يبدا عمل المنطقة المخصصة فى القرص لعمليات </a:t>
            </a:r>
            <a:r>
              <a:rPr lang="en-US" sz="2800" dirty="0"/>
              <a:t>boot </a:t>
            </a:r>
            <a:r>
              <a:rPr lang="ar-SA" sz="2800" dirty="0"/>
              <a:t> حيث بساعد في تحميل نظام التشغيل  الى الذاكرة</a:t>
            </a:r>
          </a:p>
          <a:p>
            <a:pPr algn="r" rtl="1">
              <a:spcBef>
                <a:spcPct val="20000"/>
              </a:spcBef>
              <a:buFontTx/>
              <a:buChar char="•"/>
            </a:pPr>
            <a:r>
              <a:rPr lang="ar-SA" sz="2800" dirty="0"/>
              <a:t>كل نظام تشغيل يعتمد نظام ملفات معين لتخزين واسترجاع الملفات المخزنة .</a:t>
            </a:r>
          </a:p>
        </p:txBody>
      </p:sp>
      <p:grpSp>
        <p:nvGrpSpPr>
          <p:cNvPr id="17411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41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ar-SA"/>
            </a:p>
          </p:txBody>
        </p:sp>
        <p:sp>
          <p:nvSpPr>
            <p:cNvPr id="1741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ar-SA"/>
            </a:p>
          </p:txBody>
        </p:sp>
        <p:sp>
          <p:nvSpPr>
            <p:cNvPr id="17415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ar-SA"/>
            </a:p>
          </p:txBody>
        </p:sp>
      </p:grp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2578100" y="273050"/>
            <a:ext cx="4297363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/>
            <a:r>
              <a:rPr lang="ar-SA" sz="4000" b="1">
                <a:solidFill>
                  <a:schemeClr val="bg1"/>
                </a:solidFill>
              </a:rPr>
              <a:t>كيف تتم عمليةالفورمات: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44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441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442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484438" y="273050"/>
            <a:ext cx="4922837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أنواع أنظمة الملفات الشهيره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2682875" y="1268413"/>
            <a:ext cx="6137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 eaLnBrk="1" hangingPunct="1"/>
            <a:r>
              <a:rPr lang="ar-SA" b="1"/>
              <a:t>نظام الملفات </a:t>
            </a:r>
            <a:r>
              <a:rPr lang="en-US" b="1"/>
              <a:t>ISO9660</a:t>
            </a:r>
            <a:r>
              <a:rPr lang="ar-SA" b="1"/>
              <a:t> المستخدم لتنظيم الــ </a:t>
            </a:r>
            <a:r>
              <a:rPr lang="en-US" b="1"/>
              <a:t>CD-ROM</a:t>
            </a:r>
            <a:r>
              <a:rPr lang="ar-SA" b="1"/>
              <a:t> </a:t>
            </a:r>
          </a:p>
        </p:txBody>
      </p:sp>
      <p:sp>
        <p:nvSpPr>
          <p:cNvPr id="18437" name="TextBox 3"/>
          <p:cNvSpPr txBox="1">
            <a:spLocks noChangeArrowheads="1"/>
          </p:cNvSpPr>
          <p:nvPr/>
        </p:nvSpPr>
        <p:spPr bwMode="auto">
          <a:xfrm>
            <a:off x="3752850" y="1958975"/>
            <a:ext cx="4995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 eaLnBrk="1" hangingPunct="1"/>
            <a:r>
              <a:rPr lang="ar-SA" b="1"/>
              <a:t>نظام الملفات على جدول تخصيص الملفات </a:t>
            </a:r>
            <a:r>
              <a:rPr lang="en-US" b="1"/>
              <a:t>FAT</a:t>
            </a:r>
            <a:endParaRPr lang="ar-SA" b="1"/>
          </a:p>
        </p:txBody>
      </p:sp>
      <p:sp>
        <p:nvSpPr>
          <p:cNvPr id="18438" name="TextBox 4"/>
          <p:cNvSpPr txBox="1">
            <a:spLocks noChangeArrowheads="1"/>
          </p:cNvSpPr>
          <p:nvPr/>
        </p:nvSpPr>
        <p:spPr bwMode="auto">
          <a:xfrm>
            <a:off x="2733675" y="2598738"/>
            <a:ext cx="60150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 eaLnBrk="1" hangingPunct="1"/>
            <a:r>
              <a:rPr lang="ar-SA" b="1"/>
              <a:t>نظام الملفات </a:t>
            </a:r>
            <a:r>
              <a:rPr lang="en-US" b="1"/>
              <a:t>NTFS</a:t>
            </a:r>
            <a:r>
              <a:rPr lang="ar-SA" b="1"/>
              <a:t> الذي تم تطويره من الاقراص الصلبه </a:t>
            </a:r>
          </a:p>
          <a:p>
            <a:pPr algn="r" rtl="1" eaLnBrk="1" hangingPunct="1"/>
            <a:r>
              <a:rPr lang="ar-SA" b="1"/>
              <a:t>التي تتعامل مع نظام التشغيل  </a:t>
            </a:r>
            <a:r>
              <a:rPr lang="en-US" b="1"/>
              <a:t>Windows</a:t>
            </a:r>
            <a:endParaRPr lang="ar-SA" b="1"/>
          </a:p>
        </p:txBody>
      </p:sp>
      <p:sp>
        <p:nvSpPr>
          <p:cNvPr id="18439" name="TextBox 5"/>
          <p:cNvSpPr txBox="1">
            <a:spLocks noChangeArrowheads="1"/>
          </p:cNvSpPr>
          <p:nvPr/>
        </p:nvSpPr>
        <p:spPr bwMode="auto">
          <a:xfrm>
            <a:off x="2274888" y="3573463"/>
            <a:ext cx="6473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 eaLnBrk="1" hangingPunct="1"/>
            <a:r>
              <a:rPr lang="ar-SA" b="1"/>
              <a:t>نظام ملفات لينكس </a:t>
            </a:r>
            <a:r>
              <a:rPr lang="en-US" b="1"/>
              <a:t>Linux Ext2 and Linux Swap Ext2</a:t>
            </a:r>
            <a:endParaRPr lang="ar-SA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946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46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463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915988" y="1524000"/>
            <a:ext cx="7770812" cy="455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Low" rtl="1">
              <a:spcBef>
                <a:spcPct val="50000"/>
              </a:spcBef>
              <a:buFont typeface="Wingdings" pitchFamily="2" charset="2"/>
              <a:buChar char="ü"/>
            </a:pPr>
            <a:r>
              <a:rPr lang="ar-SA" sz="2000">
                <a:latin typeface="Trebuchet MS" pitchFamily="34" charset="0"/>
              </a:rPr>
              <a:t>بنية </a:t>
            </a:r>
            <a:r>
              <a:rPr lang="en-US" sz="2000">
                <a:latin typeface="Trebuchet MS" pitchFamily="34" charset="0"/>
              </a:rPr>
              <a:t>CD</a:t>
            </a:r>
            <a:r>
              <a:rPr lang="ar-SA" sz="2000">
                <a:latin typeface="Trebuchet MS" pitchFamily="34" charset="0"/>
              </a:rPr>
              <a:t> عباره عن حلزون واحد مستمر، ومفصل الي كتل منطقية (تدعى قطاعات ) مؤلفة من </a:t>
            </a:r>
            <a:r>
              <a:rPr lang="en-US" sz="2000">
                <a:latin typeface="Trebuchet MS" pitchFamily="34" charset="0"/>
              </a:rPr>
              <a:t>2352</a:t>
            </a:r>
            <a:r>
              <a:rPr lang="ar-SA" sz="2000">
                <a:latin typeface="Trebuchet MS" pitchFamily="34" charset="0"/>
              </a:rPr>
              <a:t> بايت .</a:t>
            </a:r>
          </a:p>
          <a:p>
            <a:pPr marL="342900" indent="-342900" algn="justLow" rtl="1">
              <a:spcBef>
                <a:spcPct val="50000"/>
              </a:spcBef>
              <a:buFont typeface="Wingdings" pitchFamily="2" charset="2"/>
              <a:buChar char="ü"/>
            </a:pPr>
            <a:r>
              <a:rPr lang="ar-SA" sz="2000">
                <a:latin typeface="Trebuchet MS" pitchFamily="34" charset="0"/>
              </a:rPr>
              <a:t>يبدأ كل </a:t>
            </a:r>
            <a:r>
              <a:rPr lang="en-US" sz="2000">
                <a:latin typeface="Trebuchet MS" pitchFamily="34" charset="0"/>
              </a:rPr>
              <a:t>CD</a:t>
            </a:r>
            <a:r>
              <a:rPr lang="ar-SA" sz="2000">
                <a:latin typeface="Trebuchet MS" pitchFamily="34" charset="0"/>
              </a:rPr>
              <a:t> بـ </a:t>
            </a:r>
            <a:r>
              <a:rPr lang="en-US" sz="2000">
                <a:latin typeface="Trebuchet MS" pitchFamily="34" charset="0"/>
              </a:rPr>
              <a:t>16</a:t>
            </a:r>
            <a:r>
              <a:rPr lang="ar-SA" sz="2000">
                <a:latin typeface="Trebuchet MS" pitchFamily="34" charset="0"/>
              </a:rPr>
              <a:t> كتلة محجوزه لاتستخدم من قبل نظام الملفات </a:t>
            </a:r>
            <a:r>
              <a:rPr lang="en-US" sz="2000">
                <a:latin typeface="Trebuchet MS" pitchFamily="34" charset="0"/>
              </a:rPr>
              <a:t>ISO9660</a:t>
            </a:r>
            <a:r>
              <a:rPr lang="ar-SA" sz="2000">
                <a:latin typeface="Trebuchet MS" pitchFamily="34" charset="0"/>
              </a:rPr>
              <a:t> وانما تستخدم من قبل مصنع الــ</a:t>
            </a:r>
            <a:r>
              <a:rPr lang="en-US" sz="2000">
                <a:latin typeface="Trebuchet MS" pitchFamily="34" charset="0"/>
              </a:rPr>
              <a:t>CD</a:t>
            </a:r>
            <a:r>
              <a:rPr lang="ar-SA" sz="2000">
                <a:latin typeface="Trebuchet MS" pitchFamily="34" charset="0"/>
              </a:rPr>
              <a:t> وذالك لتخزين برنامج الاقلاع .</a:t>
            </a:r>
          </a:p>
          <a:p>
            <a:pPr marL="342900" indent="-342900" algn="justLow" rtl="1">
              <a:spcBef>
                <a:spcPct val="50000"/>
              </a:spcBef>
              <a:buFont typeface="Wingdings" pitchFamily="2" charset="2"/>
              <a:buChar char="ü"/>
            </a:pPr>
            <a:r>
              <a:rPr lang="ar-SA" sz="2000">
                <a:latin typeface="Trebuchet MS" pitchFamily="34" charset="0"/>
              </a:rPr>
              <a:t>يأتي بعد الــ </a:t>
            </a:r>
            <a:r>
              <a:rPr lang="en-US" sz="2000">
                <a:latin typeface="Trebuchet MS" pitchFamily="34" charset="0"/>
              </a:rPr>
              <a:t>16 </a:t>
            </a:r>
            <a:r>
              <a:rPr lang="ar-SA" sz="2000">
                <a:latin typeface="Trebuchet MS" pitchFamily="34" charset="0"/>
              </a:rPr>
              <a:t>كتلة كتلة واحدة (تدعي بواصف الحجم الرئيسي) تحتوي على معلومات عامة عن الــ</a:t>
            </a:r>
            <a:r>
              <a:rPr lang="en-US" sz="2000">
                <a:latin typeface="Trebuchet MS" pitchFamily="34" charset="0"/>
              </a:rPr>
              <a:t> CD</a:t>
            </a:r>
            <a:r>
              <a:rPr lang="ar-SA" sz="2000">
                <a:latin typeface="Trebuchet MS" pitchFamily="34" charset="0"/>
              </a:rPr>
              <a:t> .</a:t>
            </a:r>
          </a:p>
          <a:p>
            <a:pPr marL="342900" indent="-342900" algn="justLow" rtl="1">
              <a:spcBef>
                <a:spcPct val="50000"/>
              </a:spcBef>
              <a:buFont typeface="Wingdings" pitchFamily="2" charset="2"/>
              <a:buChar char="ü"/>
            </a:pPr>
            <a:r>
              <a:rPr lang="ar-SA" sz="2000">
                <a:latin typeface="Trebuchet MS" pitchFamily="34" charset="0"/>
              </a:rPr>
              <a:t>يحتوي واصف الحجم الرئيسي على : اسم ثلاث ملفات يمكن ان تحوي معلومات عن الــ</a:t>
            </a:r>
            <a:r>
              <a:rPr lang="en-US" sz="2000">
                <a:latin typeface="Trebuchet MS" pitchFamily="34" charset="0"/>
              </a:rPr>
              <a:t>CD</a:t>
            </a:r>
            <a:r>
              <a:rPr lang="ar-SA" sz="2000">
                <a:latin typeface="Trebuchet MS" pitchFamily="34" charset="0"/>
              </a:rPr>
              <a:t> ، وهي : حجم الكلتلة المنطقية ،عدد كتل المعطيات ، زمن إنتهاء صلاحية الــ</a:t>
            </a:r>
            <a:r>
              <a:rPr lang="en-US" sz="2000">
                <a:latin typeface="Trebuchet MS" pitchFamily="34" charset="0"/>
              </a:rPr>
              <a:t>CD </a:t>
            </a:r>
            <a:r>
              <a:rPr lang="ar-SA" sz="2000">
                <a:latin typeface="Trebuchet MS" pitchFamily="34" charset="0"/>
              </a:rPr>
              <a:t>، بالاضافة الي مدخل يؤشر إلي المجلد الجزر ضمن الــ</a:t>
            </a:r>
            <a:r>
              <a:rPr lang="en-US" sz="2000">
                <a:latin typeface="Trebuchet MS" pitchFamily="34" charset="0"/>
              </a:rPr>
              <a:t>CD</a:t>
            </a:r>
            <a:r>
              <a:rPr lang="ar-SA" sz="2000">
                <a:latin typeface="Trebuchet MS" pitchFamily="34" charset="0"/>
              </a:rPr>
              <a:t> .</a:t>
            </a:r>
          </a:p>
          <a:p>
            <a:pPr marL="342900" indent="-342900" algn="justLow" rtl="1">
              <a:spcBef>
                <a:spcPct val="50000"/>
              </a:spcBef>
              <a:buFont typeface="Wingdings" pitchFamily="2" charset="2"/>
              <a:buChar char="ü"/>
            </a:pPr>
            <a:r>
              <a:rPr lang="ar-SA" sz="2000">
                <a:latin typeface="Trebuchet MS" pitchFamily="34" charset="0"/>
              </a:rPr>
              <a:t>من خلال المجلد الجزر يمكن الوصول الي بقية الملفات على الــ</a:t>
            </a:r>
            <a:r>
              <a:rPr lang="en-US" sz="2000">
                <a:latin typeface="Trebuchet MS" pitchFamily="34" charset="0"/>
              </a:rPr>
              <a:t>CD</a:t>
            </a:r>
            <a:r>
              <a:rPr lang="ar-SA" sz="2000">
                <a:latin typeface="Trebuchet MS" pitchFamily="34" charset="0"/>
              </a:rPr>
              <a:t> .</a:t>
            </a:r>
          </a:p>
          <a:p>
            <a:pPr marL="342900" indent="-342900" algn="justLow" rtl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ar-SA" sz="2000">
                <a:latin typeface="Trebuchet MS" pitchFamily="34" charset="0"/>
              </a:rPr>
              <a:t>إن بنية الــ</a:t>
            </a:r>
            <a:r>
              <a:rPr lang="en-US" sz="2000">
                <a:latin typeface="Trebuchet MS" pitchFamily="34" charset="0"/>
              </a:rPr>
              <a:t>CD-ROM </a:t>
            </a:r>
            <a:r>
              <a:rPr lang="ar-SA" sz="2000">
                <a:latin typeface="Trebuchet MS" pitchFamily="34" charset="0"/>
              </a:rPr>
              <a:t> مختلفة عن بنية القرص الصلب ، فألمسارات الموجوده في القرص الصلب غير موجوده في الــ</a:t>
            </a:r>
            <a:r>
              <a:rPr lang="en-US" sz="2000">
                <a:latin typeface="Trebuchet MS" pitchFamily="34" charset="0"/>
              </a:rPr>
              <a:t>CD</a:t>
            </a:r>
            <a:r>
              <a:rPr lang="ar-SA" sz="2000">
                <a:latin typeface="Trebuchet MS" pitchFamily="34" charset="0"/>
              </a:rPr>
              <a:t> .</a:t>
            </a:r>
            <a:endParaRPr lang="en-US" sz="2000">
              <a:latin typeface="Trebuchet MS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699668" y="260350"/>
            <a:ext cx="4392612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نظام الملفات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ISO9660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48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48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487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915988" y="1052513"/>
            <a:ext cx="7770812" cy="551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Low" rtl="1">
              <a:defRPr/>
            </a:pPr>
            <a:r>
              <a:rPr lang="ar-SA" sz="2200" dirty="0">
                <a:latin typeface="Trebuchet MS" pitchFamily="34" charset="0"/>
                <a:cs typeface="Times New Roman" pitchFamily="18" charset="0"/>
              </a:rPr>
              <a:t>بنية المجلد في نظام الــ</a:t>
            </a:r>
            <a:r>
              <a:rPr lang="en-US" sz="2200" dirty="0">
                <a:latin typeface="Trebuchet MS" pitchFamily="34" charset="0"/>
                <a:cs typeface="Times New Roman" pitchFamily="18" charset="0"/>
              </a:rPr>
              <a:t>ISO9660</a:t>
            </a:r>
            <a:r>
              <a:rPr lang="ar-SA" sz="2200" dirty="0">
                <a:latin typeface="Trebuchet MS" pitchFamily="34" charset="0"/>
                <a:cs typeface="Times New Roman" pitchFamily="18" charset="0"/>
              </a:rPr>
              <a:t> :</a:t>
            </a:r>
          </a:p>
          <a:p>
            <a:pPr marL="342900" indent="-342900" algn="justLow" rtl="1">
              <a:buFont typeface="Wingdings" pitchFamily="2" charset="2"/>
              <a:buChar char="v"/>
              <a:defRPr/>
            </a:pPr>
            <a:r>
              <a:rPr lang="ar-SA" sz="2200" dirty="0">
                <a:latin typeface="Trebuchet MS" pitchFamily="34" charset="0"/>
                <a:cs typeface="Times New Roman" pitchFamily="18" charset="0"/>
              </a:rPr>
              <a:t>يتألف المجلد الجزر وجميع المجلدات الاخرى من عدد متغير من الداخل ، حيت يحتوي المدخل الاخير منها على </a:t>
            </a:r>
            <a:r>
              <a:rPr lang="en-US" sz="2200" dirty="0">
                <a:latin typeface="Trebuchet MS" pitchFamily="34" charset="0"/>
                <a:cs typeface="Times New Roman" pitchFamily="18" charset="0"/>
              </a:rPr>
              <a:t>Bit</a:t>
            </a:r>
            <a:r>
              <a:rPr lang="ar-SA" sz="2200" dirty="0">
                <a:latin typeface="Trebuchet MS" pitchFamily="34" charset="0"/>
                <a:cs typeface="Times New Roman" pitchFamily="18" charset="0"/>
              </a:rPr>
              <a:t> للدلاله على نهاية هذه المداخل .</a:t>
            </a:r>
          </a:p>
          <a:p>
            <a:pPr marL="342900" indent="-342900" algn="justLow" rtl="1">
              <a:buFont typeface="Wingdings" pitchFamily="2" charset="2"/>
              <a:buChar char="v"/>
              <a:defRPr/>
            </a:pPr>
            <a:r>
              <a:rPr lang="ar-SA" sz="2200" dirty="0">
                <a:latin typeface="Trebuchet MS" pitchFamily="34" charset="0"/>
                <a:cs typeface="Times New Roman" pitchFamily="18" charset="0"/>
              </a:rPr>
              <a:t>مداخل المجلد نفسه متغيرة الطول وكل مدخل يتألف من </a:t>
            </a:r>
            <a:r>
              <a:rPr lang="en-US" sz="2200" dirty="0">
                <a:latin typeface="Trebuchet MS" pitchFamily="34" charset="0"/>
                <a:cs typeface="Times New Roman" pitchFamily="18" charset="0"/>
              </a:rPr>
              <a:t>10</a:t>
            </a:r>
            <a:r>
              <a:rPr lang="ar-SA" sz="2200" dirty="0">
                <a:latin typeface="Trebuchet MS" pitchFamily="34" charset="0"/>
                <a:cs typeface="Times New Roman" pitchFamily="18" charset="0"/>
              </a:rPr>
              <a:t>-</a:t>
            </a:r>
            <a:r>
              <a:rPr lang="en-US" sz="2200" dirty="0">
                <a:latin typeface="Trebuchet MS" pitchFamily="34" charset="0"/>
                <a:cs typeface="Times New Roman" pitchFamily="18" charset="0"/>
              </a:rPr>
              <a:t>12</a:t>
            </a:r>
            <a:r>
              <a:rPr lang="ar-SA" sz="2200" dirty="0">
                <a:latin typeface="Trebuchet MS" pitchFamily="34" charset="0"/>
                <a:cs typeface="Times New Roman" pitchFamily="18" charset="0"/>
              </a:rPr>
              <a:t> حقل حيث يشير البايت الاول من المدخل الي طول هذا المدخل .</a:t>
            </a:r>
          </a:p>
          <a:p>
            <a:pPr marL="342900" indent="-342900" algn="justLow" rtl="1">
              <a:buFont typeface="Wingdings" pitchFamily="2" charset="2"/>
              <a:buChar char="v"/>
              <a:defRPr/>
            </a:pPr>
            <a:r>
              <a:rPr lang="ar-SA" sz="2200" dirty="0">
                <a:latin typeface="Trebuchet MS" pitchFamily="34" charset="0"/>
                <a:cs typeface="Times New Roman" pitchFamily="18" charset="0"/>
              </a:rPr>
              <a:t>تحتوي حقول المدخل على :</a:t>
            </a:r>
          </a:p>
          <a:p>
            <a:pPr marL="514350" indent="-514350" algn="justLow" rtl="1">
              <a:buFont typeface="+mj-lt"/>
              <a:buAutoNum type="romanUcPeriod"/>
              <a:defRPr/>
            </a:pPr>
            <a:r>
              <a:rPr lang="ar-SA" sz="2200" dirty="0">
                <a:latin typeface="Trebuchet MS" pitchFamily="34" charset="0"/>
                <a:cs typeface="Times New Roman" pitchFamily="18" charset="0"/>
              </a:rPr>
              <a:t> الكتلة الاولى من الملف ،وبما أن الملفات مخزنة بشكل تسلسلي على الــ</a:t>
            </a:r>
            <a:r>
              <a:rPr lang="en-US" sz="2200" dirty="0">
                <a:latin typeface="Trebuchet MS" pitchFamily="34" charset="0"/>
                <a:cs typeface="Times New Roman" pitchFamily="18" charset="0"/>
              </a:rPr>
              <a:t>CD</a:t>
            </a:r>
            <a:r>
              <a:rPr lang="ar-SA" sz="2200" dirty="0">
                <a:latin typeface="Trebuchet MS" pitchFamily="34" charset="0"/>
                <a:cs typeface="Times New Roman" pitchFamily="18" charset="0"/>
              </a:rPr>
              <a:t> فإن الكتلة الاولى من الملف تعبر عن مسار الملف بشكل كامل .</a:t>
            </a:r>
          </a:p>
          <a:p>
            <a:pPr marL="514350" indent="-514350" algn="justLow" rtl="1">
              <a:buFont typeface="+mj-lt"/>
              <a:buAutoNum type="romanUcPeriod"/>
              <a:defRPr/>
            </a:pPr>
            <a:r>
              <a:rPr lang="ar-SA" sz="2200" dirty="0">
                <a:latin typeface="Trebuchet MS" pitchFamily="34" charset="0"/>
                <a:cs typeface="Times New Roman" pitchFamily="18" charset="0"/>
              </a:rPr>
              <a:t>الوقت والتاريخ .</a:t>
            </a:r>
          </a:p>
          <a:p>
            <a:pPr marL="514350" indent="-514350" algn="justLow" rtl="1">
              <a:buFont typeface="+mj-lt"/>
              <a:buAutoNum type="romanUcPeriod"/>
              <a:defRPr/>
            </a:pPr>
            <a:r>
              <a:rPr lang="ar-SA" sz="2200" dirty="0">
                <a:latin typeface="Trebuchet MS" pitchFamily="34" charset="0"/>
                <a:cs typeface="Times New Roman" pitchFamily="18" charset="0"/>
              </a:rPr>
              <a:t> حقل لي المؤاشرات ( للتميز بين مدخل ملف ومدخل مجلد للدلالة على المدخل الاخير بألاضافة الي مؤاشرات اخري ) .</a:t>
            </a:r>
          </a:p>
          <a:p>
            <a:pPr marL="514350" indent="-514350" algn="justLow" rtl="1">
              <a:buFont typeface="+mj-lt"/>
              <a:buAutoNum type="romanUcPeriod"/>
              <a:defRPr/>
            </a:pPr>
            <a:r>
              <a:rPr lang="ar-SA" sz="2200" dirty="0">
                <a:latin typeface="Trebuchet MS" pitchFamily="34" charset="0"/>
                <a:cs typeface="Times New Roman" pitchFamily="18" charset="0"/>
              </a:rPr>
              <a:t> حقل للدلالة الي الــ</a:t>
            </a:r>
            <a:r>
              <a:rPr lang="en-US" sz="2200" dirty="0">
                <a:latin typeface="Trebuchet MS" pitchFamily="34" charset="0"/>
                <a:cs typeface="Times New Roman" pitchFamily="18" charset="0"/>
              </a:rPr>
              <a:t>CD</a:t>
            </a:r>
            <a:r>
              <a:rPr lang="ar-SA" sz="2200" dirty="0">
                <a:latin typeface="Trebuchet MS" pitchFamily="34" charset="0"/>
                <a:cs typeface="Times New Roman" pitchFamily="18" charset="0"/>
              </a:rPr>
              <a:t> الذي يحتوي الملف ، وحقل لحجم الملف ، وحقل لاسم الملف .</a:t>
            </a:r>
          </a:p>
          <a:p>
            <a:pPr marL="514350" indent="-514350" algn="justLow" rtl="1">
              <a:buFont typeface="+mj-lt"/>
              <a:buAutoNum type="romanUcPeriod"/>
              <a:defRPr/>
            </a:pPr>
            <a:r>
              <a:rPr lang="ar-SA" sz="2200" dirty="0">
                <a:latin typeface="Trebuchet MS" pitchFamily="34" charset="0"/>
                <a:cs typeface="Times New Roman" pitchFamily="18" charset="0"/>
              </a:rPr>
              <a:t>حقل الي حجم الملف .</a:t>
            </a:r>
          </a:p>
          <a:p>
            <a:pPr marL="514350" indent="-514350" algn="justLow" rtl="1">
              <a:buFont typeface="+mj-lt"/>
              <a:buAutoNum type="romanUcPeriod"/>
              <a:defRPr/>
            </a:pPr>
            <a:r>
              <a:rPr lang="ar-SA" sz="2200" dirty="0">
                <a:latin typeface="Trebuchet MS" pitchFamily="34" charset="0"/>
                <a:cs typeface="Times New Roman" pitchFamily="18" charset="0"/>
              </a:rPr>
              <a:t>حقل لاسم الملف حيث يتألف من الاسم الاساسي ، (.) ، من ثم لاحقة الملف ثم( </a:t>
            </a:r>
            <a:r>
              <a:rPr lang="en-US" sz="2200" dirty="0">
                <a:latin typeface="Trebuchet MS" pitchFamily="34" charset="0"/>
                <a:cs typeface="Times New Roman" pitchFamily="18" charset="0"/>
              </a:rPr>
              <a:t>;</a:t>
            </a:r>
            <a:r>
              <a:rPr lang="ar-SA" sz="2200" dirty="0">
                <a:latin typeface="Trebuchet MS" pitchFamily="34" charset="0"/>
                <a:cs typeface="Times New Roman" pitchFamily="18" charset="0"/>
              </a:rPr>
              <a:t> ) يليها رقم ثنائي .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843213" y="260350"/>
            <a:ext cx="4392612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نظام الملفات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ISO9660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ounded Rectangle 1"/>
          <p:cNvSpPr>
            <a:spLocks noChangeArrowheads="1"/>
          </p:cNvSpPr>
          <p:nvPr/>
        </p:nvSpPr>
        <p:spPr bwMode="auto">
          <a:xfrm>
            <a:off x="822325" y="1628775"/>
            <a:ext cx="8321675" cy="4608513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 sz="2500"/>
          </a:p>
        </p:txBody>
      </p:sp>
      <p:grpSp>
        <p:nvGrpSpPr>
          <p:cNvPr id="3075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8" name="Rectangle 1027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79" name="Rectangle 1028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80" name="AutoShape 1029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2774" name="Rectangle 1030"/>
          <p:cNvSpPr>
            <a:spLocks noChangeArrowheads="1"/>
          </p:cNvSpPr>
          <p:nvPr/>
        </p:nvSpPr>
        <p:spPr bwMode="auto">
          <a:xfrm>
            <a:off x="3417888" y="331788"/>
            <a:ext cx="2727325" cy="70167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Overview </a:t>
            </a:r>
          </a:p>
        </p:txBody>
      </p:sp>
      <p:sp>
        <p:nvSpPr>
          <p:cNvPr id="32777" name="Rectangle 1033"/>
          <p:cNvSpPr>
            <a:spLocks noChangeArrowheads="1"/>
          </p:cNvSpPr>
          <p:nvPr/>
        </p:nvSpPr>
        <p:spPr bwMode="auto">
          <a:xfrm>
            <a:off x="822325" y="1789113"/>
            <a:ext cx="807085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r" rtl="1">
              <a:spcBef>
                <a:spcPct val="10000"/>
              </a:spcBef>
              <a:buFont typeface="Wingdings" pitchFamily="2" charset="2"/>
              <a:buChar char="ü"/>
            </a:pPr>
            <a:r>
              <a:rPr lang="ar-SA" sz="2300" dirty="0">
                <a:solidFill>
                  <a:schemeClr val="bg1"/>
                </a:solidFill>
                <a:latin typeface="Trebuchet MS" pitchFamily="34" charset="0"/>
              </a:rPr>
              <a:t>تعريف نظام الملفات .</a:t>
            </a:r>
          </a:p>
          <a:p>
            <a:pPr marL="342900" indent="-342900" algn="r" rtl="1">
              <a:spcBef>
                <a:spcPct val="10000"/>
              </a:spcBef>
              <a:buFont typeface="Wingdings" pitchFamily="2" charset="2"/>
              <a:buChar char="ü"/>
            </a:pPr>
            <a:r>
              <a:rPr lang="ar-SA" sz="2300" dirty="0">
                <a:solidFill>
                  <a:schemeClr val="bg1"/>
                </a:solidFill>
                <a:latin typeface="Trebuchet MS" pitchFamily="34" charset="0"/>
              </a:rPr>
              <a:t>المشاكل التي يعالجها نظام الملفات .</a:t>
            </a:r>
          </a:p>
          <a:p>
            <a:pPr marL="342900" indent="-342900" algn="r" rtl="1">
              <a:spcBef>
                <a:spcPct val="10000"/>
              </a:spcBef>
              <a:buFont typeface="Wingdings" pitchFamily="2" charset="2"/>
              <a:buChar char="ü"/>
            </a:pPr>
            <a:r>
              <a:rPr lang="ar-SA" sz="2300" dirty="0">
                <a:solidFill>
                  <a:schemeClr val="bg1"/>
                </a:solidFill>
                <a:latin typeface="Trebuchet MS" pitchFamily="34" charset="0"/>
              </a:rPr>
              <a:t>مستويات أنظمة الملفات .</a:t>
            </a:r>
          </a:p>
          <a:p>
            <a:pPr marL="342900" indent="-342900" algn="r" rtl="1">
              <a:spcBef>
                <a:spcPct val="10000"/>
              </a:spcBef>
              <a:buFont typeface="Wingdings" pitchFamily="2" charset="2"/>
              <a:buChar char="ü"/>
            </a:pPr>
            <a:r>
              <a:rPr lang="ar-SA" sz="2300" dirty="0">
                <a:solidFill>
                  <a:schemeClr val="bg1"/>
                </a:solidFill>
                <a:latin typeface="Trebuchet MS" pitchFamily="34" charset="0"/>
              </a:rPr>
              <a:t>وظائف نظام الملفات .</a:t>
            </a:r>
          </a:p>
          <a:p>
            <a:pPr marL="342900" indent="-342900" algn="r" rtl="1">
              <a:spcBef>
                <a:spcPct val="10000"/>
              </a:spcBef>
              <a:buFont typeface="Wingdings" pitchFamily="2" charset="2"/>
              <a:buChar char="ü"/>
            </a:pPr>
            <a:r>
              <a:rPr lang="ar-SA" sz="2300" dirty="0">
                <a:solidFill>
                  <a:schemeClr val="bg1"/>
                </a:solidFill>
                <a:latin typeface="Trebuchet MS" pitchFamily="34" charset="0"/>
              </a:rPr>
              <a:t>انواع انظمة الملفات :</a:t>
            </a:r>
          </a:p>
          <a:p>
            <a:pPr marL="342900" indent="-342900" algn="r" rtl="1">
              <a:spcBef>
                <a:spcPct val="10000"/>
              </a:spcBef>
              <a:buFont typeface="Wingdings" pitchFamily="2" charset="2"/>
              <a:buChar char="Ø"/>
            </a:pPr>
            <a:r>
              <a:rPr lang="ar-SA" sz="2300" dirty="0">
                <a:solidFill>
                  <a:schemeClr val="bg1"/>
                </a:solidFill>
                <a:latin typeface="Trebuchet MS" pitchFamily="34" charset="0"/>
              </a:rPr>
              <a:t>  </a:t>
            </a:r>
            <a:r>
              <a:rPr lang="ar-SA" sz="2300" b="1" dirty="0">
                <a:solidFill>
                  <a:schemeClr val="bg1"/>
                </a:solidFill>
              </a:rPr>
              <a:t>جدول تخصيص  الملفات</a:t>
            </a:r>
            <a:r>
              <a:rPr lang="ar-SA" sz="2300" b="1" dirty="0">
                <a:solidFill>
                  <a:schemeClr val="bg1"/>
                </a:solidFill>
                <a:hlinkClick r:id="rId2"/>
              </a:rPr>
              <a:t> </a:t>
            </a:r>
            <a:r>
              <a:rPr lang="en-US" sz="2300" b="1" dirty="0">
                <a:solidFill>
                  <a:schemeClr val="bg1"/>
                </a:solidFill>
              </a:rPr>
              <a:t>FAT</a:t>
            </a:r>
          </a:p>
          <a:p>
            <a:pPr marL="342900" indent="-342900" algn="r" rtl="1">
              <a:spcBef>
                <a:spcPct val="10000"/>
              </a:spcBef>
              <a:buFont typeface="Wingdings" pitchFamily="2" charset="2"/>
              <a:buChar char="Ø"/>
            </a:pPr>
            <a:r>
              <a:rPr lang="ar-SA" sz="2300" b="1" dirty="0">
                <a:solidFill>
                  <a:schemeClr val="bg1"/>
                </a:solidFill>
              </a:rPr>
              <a:t>نظام ملفات التقنية الجديدة </a:t>
            </a:r>
            <a:r>
              <a:rPr lang="en-US" sz="2300" b="1" dirty="0">
                <a:solidFill>
                  <a:schemeClr val="bg1"/>
                </a:solidFill>
              </a:rPr>
              <a:t>New Technology File system (NTFS)</a:t>
            </a:r>
          </a:p>
          <a:p>
            <a:pPr marL="342900" indent="-342900" algn="r" rtl="1">
              <a:spcBef>
                <a:spcPct val="10000"/>
              </a:spcBef>
              <a:buFont typeface="Wingdings" pitchFamily="2" charset="2"/>
              <a:buChar char="Ø"/>
            </a:pPr>
            <a:r>
              <a:rPr lang="ar-SA" sz="2300" b="1" dirty="0">
                <a:solidFill>
                  <a:schemeClr val="bg1"/>
                </a:solidFill>
              </a:rPr>
              <a:t>نظام ملفات لينكس (</a:t>
            </a:r>
            <a:r>
              <a:rPr lang="en-US" sz="2300" b="1" dirty="0">
                <a:solidFill>
                  <a:schemeClr val="bg1"/>
                </a:solidFill>
              </a:rPr>
              <a:t>Linux Ext2 and Linux Swap (Ext2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50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51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1511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843213" y="331788"/>
            <a:ext cx="4392612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نظام الملفات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ISO9660</a:t>
            </a:r>
          </a:p>
        </p:txBody>
      </p:sp>
      <p:pic>
        <p:nvPicPr>
          <p:cNvPr id="2150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989138"/>
            <a:ext cx="8321675" cy="263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253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53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536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276600" y="188913"/>
            <a:ext cx="3295650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نظام الملفات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FAT</a:t>
            </a:r>
          </a:p>
        </p:txBody>
      </p:sp>
      <p:sp>
        <p:nvSpPr>
          <p:cNvPr id="22532" name="TextBox 1"/>
          <p:cNvSpPr txBox="1">
            <a:spLocks noChangeArrowheads="1"/>
          </p:cNvSpPr>
          <p:nvPr/>
        </p:nvSpPr>
        <p:spPr bwMode="auto">
          <a:xfrm>
            <a:off x="3276600" y="19161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ar-SA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79475" y="1125538"/>
            <a:ext cx="8229600" cy="48244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Low" rtl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ar-SA" sz="2800" b="1" dirty="0" smtClean="0"/>
              <a:t>اختصار ل </a:t>
            </a:r>
            <a:r>
              <a:rPr lang="en-US" sz="2800" b="1" dirty="0" smtClean="0"/>
              <a:t>file allocation Table </a:t>
            </a:r>
            <a:r>
              <a:rPr lang="ar-SA" sz="2800" b="1" dirty="0" smtClean="0"/>
              <a:t> وهو عباره عن قاعدة بيانات(جدول) مقسمة الى سجلات كل سجل يخص </a:t>
            </a:r>
            <a:r>
              <a:rPr lang="en-US" sz="2800" b="1" dirty="0" smtClean="0"/>
              <a:t>cluster </a:t>
            </a:r>
            <a:endParaRPr lang="ar-SA" sz="2800" b="1" dirty="0" smtClean="0"/>
          </a:p>
          <a:p>
            <a:pPr marL="0" indent="0" algn="justLow" rtl="1">
              <a:lnSpc>
                <a:spcPct val="80000"/>
              </a:lnSpc>
              <a:buFontTx/>
              <a:buNone/>
              <a:defRPr/>
            </a:pPr>
            <a:r>
              <a:rPr lang="ar-SA" sz="2800" b="1" dirty="0" smtClean="0"/>
              <a:t> تم استخدام هذا النظام  من قبل شركة ميكروسوفت قبل نظام </a:t>
            </a:r>
            <a:r>
              <a:rPr lang="en-US" sz="2800" u="sng" dirty="0" smtClean="0"/>
              <a:t>DOS1</a:t>
            </a:r>
            <a:r>
              <a:rPr lang="ar-SA" sz="2800" dirty="0" smtClean="0"/>
              <a:t> .</a:t>
            </a:r>
          </a:p>
          <a:p>
            <a:pPr algn="justLow" rtl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ar-SA" sz="2800" dirty="0" smtClean="0"/>
              <a:t>اول نسخة من هذا النظام تم استحداثها من قبل </a:t>
            </a:r>
            <a:r>
              <a:rPr lang="en-US" sz="2800" u="sng" dirty="0" smtClean="0"/>
              <a:t>Bill Gates</a:t>
            </a:r>
            <a:r>
              <a:rPr lang="ar-SA" sz="2800" dirty="0" smtClean="0"/>
              <a:t> ثم قام بعد ذلك باستحداث نسخ اخرى منه </a:t>
            </a:r>
            <a:r>
              <a:rPr lang="en-US" sz="2800" u="sng" dirty="0" smtClean="0"/>
              <a:t>FAT16, and FAT32</a:t>
            </a:r>
            <a:endParaRPr lang="ar-SA" sz="2800" dirty="0" smtClean="0"/>
          </a:p>
          <a:p>
            <a:pPr algn="justLow" rtl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ar-SA" sz="2800" dirty="0" smtClean="0"/>
              <a:t>الرقم يدل على عدد البت المستخدمة في تمثيل  ارقام </a:t>
            </a:r>
            <a:r>
              <a:rPr lang="en-US" sz="2800" dirty="0" smtClean="0"/>
              <a:t>cluster </a:t>
            </a:r>
            <a:r>
              <a:rPr lang="ar-JO" sz="2800" dirty="0" smtClean="0"/>
              <a:t> داخل الجدول</a:t>
            </a:r>
            <a:r>
              <a:rPr lang="ar-SA" sz="2800" dirty="0" smtClean="0"/>
              <a:t> .</a:t>
            </a:r>
            <a:endParaRPr lang="ar-JO" sz="2800" dirty="0" smtClean="0"/>
          </a:p>
          <a:p>
            <a:pPr algn="justLow" rtl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ar-JO" sz="2800" dirty="0" smtClean="0"/>
              <a:t>يمكن </a:t>
            </a:r>
            <a:r>
              <a:rPr lang="ar-JO" sz="2800" dirty="0" smtClean="0"/>
              <a:t>استخدام</a:t>
            </a:r>
            <a:r>
              <a:rPr lang="ar-SA" sz="2800" smtClean="0"/>
              <a:t>ه</a:t>
            </a:r>
            <a:r>
              <a:rPr lang="ar-JO" sz="2800" smtClean="0"/>
              <a:t> </a:t>
            </a:r>
            <a:r>
              <a:rPr lang="ar-JO" sz="2800" dirty="0" smtClean="0"/>
              <a:t>مع الاقراص ووحدات التخزين ذات المساحات التخزينية الصغيرة</a:t>
            </a:r>
            <a:r>
              <a:rPr lang="en-US" sz="2800" dirty="0" smtClean="0"/>
              <a:t> </a:t>
            </a:r>
            <a:r>
              <a:rPr lang="ar-SA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355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55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559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560638" y="273050"/>
            <a:ext cx="3868737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نظام الملفات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FAT16</a:t>
            </a: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915988" y="1125538"/>
            <a:ext cx="7923212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>
              <a:lnSpc>
                <a:spcPct val="80000"/>
              </a:lnSpc>
              <a:spcBef>
                <a:spcPct val="20000"/>
              </a:spcBef>
            </a:pPr>
            <a:r>
              <a:rPr lang="ar-SA" sz="2600" b="1"/>
              <a:t>يستخدم هذا النظام من قبل الـ</a:t>
            </a:r>
            <a:r>
              <a:rPr lang="en-US" sz="2600" b="1"/>
              <a:t> DOS </a:t>
            </a:r>
            <a:r>
              <a:rPr lang="ar-SA" sz="2600" b="1"/>
              <a:t>وايضاً</a:t>
            </a:r>
            <a:r>
              <a:rPr lang="en-US" sz="2600" b="1"/>
              <a:t> Windows </a:t>
            </a:r>
            <a:r>
              <a:rPr lang="ar-SA" sz="2600" b="1"/>
              <a:t>ومعناه ان النظام يقرأ </a:t>
            </a:r>
            <a:r>
              <a:rPr lang="en-US" sz="2600" b="1"/>
              <a:t>16 bit</a:t>
            </a:r>
            <a:r>
              <a:rPr lang="ar-SA" sz="2600" b="1"/>
              <a:t> من</a:t>
            </a:r>
            <a:r>
              <a:rPr lang="en-US" sz="2600" b="1"/>
              <a:t> </a:t>
            </a:r>
            <a:r>
              <a:rPr lang="ar-SA" sz="2600" b="1"/>
              <a:t>البيانات مرة وأحدة أو في كل مرة</a:t>
            </a:r>
            <a:r>
              <a:rPr lang="en-US" sz="2600" b="1"/>
              <a:t> </a:t>
            </a:r>
            <a:r>
              <a:rPr lang="ar-SA" sz="2600" b="1"/>
              <a:t>.</a:t>
            </a:r>
            <a:r>
              <a:rPr lang="en-US" sz="2600" b="1"/>
              <a:t/>
            </a:r>
            <a:br>
              <a:rPr lang="en-US" sz="2600" b="1"/>
            </a:br>
            <a:r>
              <a:rPr lang="ar-SA" sz="2600" b="1"/>
              <a:t>خواص الــ</a:t>
            </a:r>
            <a:r>
              <a:rPr lang="en-US" sz="2600" b="1"/>
              <a:t> FAT 16</a:t>
            </a:r>
          </a:p>
          <a:p>
            <a:pPr algn="r" rtl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</a:pPr>
            <a:r>
              <a:rPr lang="en-US" sz="2600" b="1"/>
              <a:t> </a:t>
            </a:r>
            <a:r>
              <a:rPr lang="ar-SA" sz="2600" b="1"/>
              <a:t>اقصى مساحة </a:t>
            </a:r>
            <a:r>
              <a:rPr lang="en-US" sz="2600" b="1"/>
              <a:t> Partitions </a:t>
            </a:r>
            <a:r>
              <a:rPr lang="ar-SA" sz="2600" b="1"/>
              <a:t>كانت 2.1</a:t>
            </a:r>
            <a:r>
              <a:rPr lang="en-US" sz="2600" b="1"/>
              <a:t> GB </a:t>
            </a:r>
            <a:r>
              <a:rPr lang="ar-SA" sz="2600" b="1"/>
              <a:t>في </a:t>
            </a:r>
            <a:r>
              <a:rPr lang="en-US" sz="2600" b="1"/>
              <a:t>Dos</a:t>
            </a:r>
            <a:r>
              <a:rPr lang="ar-SA" sz="2600" b="1"/>
              <a:t> و 4</a:t>
            </a:r>
            <a:r>
              <a:rPr lang="en-US" sz="2600" b="1"/>
              <a:t>GB </a:t>
            </a:r>
            <a:r>
              <a:rPr lang="ar-SA" sz="2600" b="1"/>
              <a:t> في </a:t>
            </a:r>
            <a:r>
              <a:rPr lang="en-US" sz="2600" b="1"/>
              <a:t>Windows</a:t>
            </a:r>
            <a:r>
              <a:rPr lang="ar-SA" sz="2600" b="1"/>
              <a:t>.</a:t>
            </a:r>
          </a:p>
          <a:p>
            <a:pPr algn="r" rtl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</a:pPr>
            <a:r>
              <a:rPr lang="ar-SA" sz="2600" b="1"/>
              <a:t>اقصى عدد للملفات علي الـ</a:t>
            </a:r>
            <a:r>
              <a:rPr lang="en-US" sz="2600" b="1"/>
              <a:t> Partition </a:t>
            </a:r>
            <a:r>
              <a:rPr lang="ar-SA" sz="2600" b="1"/>
              <a:t>هو 65,536 ملف</a:t>
            </a:r>
            <a:r>
              <a:rPr lang="en-US" sz="2600" b="1"/>
              <a:t> </a:t>
            </a:r>
            <a:r>
              <a:rPr lang="ar-SA" sz="2600" b="1"/>
              <a:t>.</a:t>
            </a:r>
          </a:p>
          <a:p>
            <a:pPr algn="r" rtl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</a:pPr>
            <a:r>
              <a:rPr lang="ar-SA" sz="2600" b="1"/>
              <a:t>لا يدعم الملفات ذات الاسماء الطويلة</a:t>
            </a:r>
            <a:r>
              <a:rPr lang="en-US" sz="2600" b="1"/>
              <a:t> Long File Names </a:t>
            </a:r>
            <a:endParaRPr lang="ar-SA" sz="2600" b="1"/>
          </a:p>
          <a:p>
            <a:pPr algn="r" rtl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</a:pPr>
            <a:r>
              <a:rPr lang="ar-SA" sz="2600" b="1"/>
              <a:t>لا يمكنه معالجة البيانات بكفاءة على الـ</a:t>
            </a:r>
            <a:r>
              <a:rPr lang="en-US" sz="2600" b="1"/>
              <a:t> Large Clusters </a:t>
            </a:r>
            <a:r>
              <a:rPr lang="ar-SA" sz="2600" b="1"/>
              <a:t>في الـ</a:t>
            </a:r>
            <a:r>
              <a:rPr lang="en-US" sz="2600" b="1"/>
              <a:t> Partitions </a:t>
            </a:r>
            <a:r>
              <a:rPr lang="ar-SA" sz="2600" b="1"/>
              <a:t>الكبيرة</a:t>
            </a:r>
            <a:r>
              <a:rPr lang="en-US" sz="2600" b="1"/>
              <a:t> </a:t>
            </a:r>
            <a:br>
              <a:rPr lang="en-US" sz="2600" b="1"/>
            </a:br>
            <a:r>
              <a:rPr lang="ar-SA" sz="2600" b="1"/>
              <a:t>5. </a:t>
            </a:r>
            <a:r>
              <a:rPr lang="en-US" sz="2600" b="1"/>
              <a:t> </a:t>
            </a:r>
            <a:r>
              <a:rPr lang="ar-SA" sz="2600" b="1"/>
              <a:t>لا يدعم أمن المعلومات</a:t>
            </a:r>
            <a:r>
              <a:rPr lang="en-US" sz="2600" b="1"/>
              <a:t> Security </a:t>
            </a:r>
            <a:br>
              <a:rPr lang="en-US" sz="2600" b="1"/>
            </a:br>
            <a:r>
              <a:rPr lang="ar-SA" sz="2600" b="1"/>
              <a:t>6. يصبح القرص الصلب اكثر بطئاً عندما تكبر مساحة الـ</a:t>
            </a:r>
            <a:r>
              <a:rPr lang="en-US" sz="2600" b="1"/>
              <a:t> Partition</a:t>
            </a:r>
            <a:br>
              <a:rPr lang="en-US" sz="2600" b="1"/>
            </a:br>
            <a:r>
              <a:rPr lang="en-US" sz="2600" b="1"/>
              <a:t/>
            </a:r>
            <a:br>
              <a:rPr lang="en-US" sz="2600" b="1"/>
            </a:br>
            <a:endParaRPr lang="en-US" sz="26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458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8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83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705100" y="273050"/>
            <a:ext cx="3867150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نظام الملفات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FAT32</a:t>
            </a:r>
          </a:p>
        </p:txBody>
      </p:sp>
      <p:sp>
        <p:nvSpPr>
          <p:cNvPr id="24580" name="TextBox 1"/>
          <p:cNvSpPr txBox="1">
            <a:spLocks noChangeArrowheads="1"/>
          </p:cNvSpPr>
          <p:nvPr/>
        </p:nvSpPr>
        <p:spPr bwMode="auto">
          <a:xfrm>
            <a:off x="900113" y="1125538"/>
            <a:ext cx="820896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Low" rtl="1" eaLnBrk="1" hangingPunct="1"/>
            <a:r>
              <a:rPr lang="ar-SA" sz="3200"/>
              <a:t>نظام الملفات </a:t>
            </a:r>
            <a:r>
              <a:rPr lang="fr-FR" sz="3200"/>
              <a:t>FAT32 </a:t>
            </a:r>
            <a:r>
              <a:rPr lang="ar-SA" sz="3200"/>
              <a:t>هو تحسين لنظام الملفات السابق</a:t>
            </a:r>
            <a:r>
              <a:rPr lang="fr-FR" sz="3200"/>
              <a:t> FAT </a:t>
            </a:r>
            <a:r>
              <a:rPr lang="ar-SA" sz="3200"/>
              <a:t>ويعتمد على 32 بت لجدول تخصيص الملفات </a:t>
            </a:r>
            <a:r>
              <a:rPr lang="fr-FR" sz="3200"/>
              <a:t>(file allocation table) </a:t>
            </a:r>
            <a:r>
              <a:rPr lang="ar-SA" sz="3200"/>
              <a:t>و هو أفضل من 16 بت الموجود في نظام</a:t>
            </a:r>
            <a:r>
              <a:rPr lang="fr-FR" sz="3200"/>
              <a:t> FAT </a:t>
            </a:r>
            <a:r>
              <a:rPr lang="ar-SA" sz="3200"/>
              <a:t>نتيجة لذلك فإن نظام الملفات </a:t>
            </a:r>
            <a:r>
              <a:rPr lang="fr-FR" sz="3200"/>
              <a:t>FAT32 </a:t>
            </a:r>
            <a:r>
              <a:rPr lang="ar-SA" sz="3200"/>
              <a:t>يدعم أحجام أكبر كثيراً للأقراص الصلبة من نظام الملفات </a:t>
            </a:r>
            <a:r>
              <a:rPr lang="fr-FR" sz="3200"/>
              <a:t>FAT </a:t>
            </a:r>
            <a:r>
              <a:rPr lang="ar-SA" sz="3200"/>
              <a:t>لتصل إلى 30</a:t>
            </a:r>
            <a:r>
              <a:rPr lang="fr-FR" sz="3200"/>
              <a:t>GB </a:t>
            </a:r>
            <a:r>
              <a:rPr lang="ar-SA" sz="3200"/>
              <a:t>بالنسبة للتقسيم الواحد، ونظام الملفات </a:t>
            </a:r>
            <a:r>
              <a:rPr lang="fr-FR" sz="3200"/>
              <a:t>FAT32 </a:t>
            </a:r>
            <a:r>
              <a:rPr lang="ar-SA" sz="3200"/>
              <a:t>يستخدم حجم عناقيد (كلسترات) أصغر من التي يستخدمها نظام الملفات </a:t>
            </a:r>
            <a:r>
              <a:rPr lang="fr-FR" sz="3200"/>
              <a:t>FAT </a:t>
            </a:r>
            <a:r>
              <a:rPr lang="ar-SA" sz="3200"/>
              <a:t>و لديه سجلات استنهاض مزدوجة و يتميز الدليل الجذري</a:t>
            </a:r>
            <a:r>
              <a:rPr lang="fr-FR" sz="3200"/>
              <a:t> (Root directory) </a:t>
            </a:r>
            <a:r>
              <a:rPr lang="ar-SA" sz="3200"/>
              <a:t>لنظام الملفات </a:t>
            </a:r>
            <a:r>
              <a:rPr lang="fr-FR" sz="3200"/>
              <a:t>FAT32 </a:t>
            </a:r>
            <a:r>
              <a:rPr lang="ar-SA" sz="3200"/>
              <a:t>بأنه يمكن أن يكون بأي حجم ويمكن أن يتواجد في أي مكان من القرص أو القسم</a:t>
            </a:r>
            <a:r>
              <a:rPr lang="fr-FR" sz="3200"/>
              <a:t> .</a:t>
            </a:r>
            <a:endParaRPr lang="ar-SA" sz="3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60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607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49500" y="273050"/>
            <a:ext cx="4670425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مميزات نظام الملفات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FAT</a:t>
            </a:r>
          </a:p>
        </p:txBody>
      </p:sp>
      <p:pic>
        <p:nvPicPr>
          <p:cNvPr id="2560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1484313"/>
            <a:ext cx="8048625" cy="409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662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63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631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73313" y="273050"/>
            <a:ext cx="4646612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مساؤي نظام الملفات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FAT</a:t>
            </a:r>
          </a:p>
        </p:txBody>
      </p: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879475" y="981075"/>
            <a:ext cx="8085138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Low" rtl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ar-JO" sz="2700" b="1"/>
              <a:t>عدد المدخلات في الجدول محدودة بعدد </a:t>
            </a:r>
            <a:r>
              <a:rPr lang="en-US" sz="2700" b="1"/>
              <a:t>Bits</a:t>
            </a:r>
            <a:r>
              <a:rPr lang="ar-SA" sz="2700" b="1"/>
              <a:t> ا</a:t>
            </a:r>
            <a:r>
              <a:rPr lang="ar-JO" sz="2700" b="1"/>
              <a:t>لمستخدمة لتمثيل كل </a:t>
            </a:r>
            <a:r>
              <a:rPr lang="en-US" sz="2700" b="1"/>
              <a:t> cluster </a:t>
            </a:r>
            <a:r>
              <a:rPr lang="ar-JO" sz="2700" b="1"/>
              <a:t> في الجدول مثال:اكبر عدد من  </a:t>
            </a:r>
            <a:r>
              <a:rPr lang="en-US" sz="2700" b="1"/>
              <a:t>clusters </a:t>
            </a:r>
            <a:r>
              <a:rPr lang="ar-JO" sz="2700" b="1"/>
              <a:t> التي يمكن انشاؤها في نظام </a:t>
            </a:r>
            <a:r>
              <a:rPr lang="en-US" sz="2700" b="1"/>
              <a:t>FAT16 </a:t>
            </a:r>
            <a:r>
              <a:rPr lang="ar-JO" sz="2700" b="1"/>
              <a:t>هو  </a:t>
            </a:r>
            <a:r>
              <a:rPr lang="en-US" sz="2700" b="1" u="sng"/>
              <a:t>2^16 or 65,526 cluster entries</a:t>
            </a:r>
            <a:endParaRPr lang="ar-JO" sz="2700" b="1"/>
          </a:p>
          <a:p>
            <a:pPr algn="justLow" rtl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ar-JO" sz="2700" b="1"/>
              <a:t>عدد </a:t>
            </a:r>
            <a:r>
              <a:rPr lang="en-US" sz="2700" b="1"/>
              <a:t>sectors </a:t>
            </a:r>
            <a:r>
              <a:rPr lang="ar-JO" sz="2700" b="1"/>
              <a:t>داخل كل </a:t>
            </a:r>
            <a:r>
              <a:rPr lang="en-US" sz="2700" b="1"/>
              <a:t>cluster </a:t>
            </a:r>
            <a:r>
              <a:rPr lang="ar-JO" sz="2700" b="1"/>
              <a:t> محدود</a:t>
            </a:r>
            <a:endParaRPr lang="en-US" sz="2700" b="1"/>
          </a:p>
          <a:p>
            <a:pPr algn="justLow" rtl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700" b="1"/>
              <a:t>file fragmentation:</a:t>
            </a:r>
            <a:r>
              <a:rPr lang="ar-JO" sz="2700" b="1"/>
              <a:t> :قد يتم تخزين الملفات على اكثر من </a:t>
            </a:r>
            <a:r>
              <a:rPr lang="en-US" sz="2700" b="1"/>
              <a:t>cluster </a:t>
            </a:r>
            <a:r>
              <a:rPr lang="ar-JO" sz="2700" b="1"/>
              <a:t> وبالعادة تكون غير متجاورة . عند تخزين ملف فان نظام التشغيل يختار </a:t>
            </a:r>
            <a:r>
              <a:rPr lang="en-US" sz="2700" b="1"/>
              <a:t>clusters</a:t>
            </a:r>
            <a:r>
              <a:rPr lang="ar-JO" sz="2700" b="1"/>
              <a:t> عشوائيا . سيكون سرعة استرجاع الملف عند الحاجة اليها بطيئ.</a:t>
            </a:r>
            <a:endParaRPr lang="en-US" sz="27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412875"/>
            <a:ext cx="5976938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651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65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65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7656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635375" y="273050"/>
            <a:ext cx="2894013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خصائص الملف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6296" y="764704"/>
            <a:ext cx="183896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مثال عملي :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6296" y="764704"/>
            <a:ext cx="183896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مثال عملي :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28675" name="Group 2"/>
          <p:cNvGrpSpPr>
            <a:grpSpLocks/>
          </p:cNvGrpSpPr>
          <p:nvPr/>
        </p:nvGrpSpPr>
        <p:grpSpPr bwMode="auto">
          <a:xfrm>
            <a:off x="0" y="-26988"/>
            <a:ext cx="9144000" cy="6858001"/>
            <a:chOff x="0" y="0"/>
            <a:chExt cx="5760" cy="4320"/>
          </a:xfrm>
        </p:grpSpPr>
        <p:sp>
          <p:nvSpPr>
            <p:cNvPr id="2867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679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8680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551238" y="246063"/>
            <a:ext cx="2892425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خصائص الملف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28677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647825"/>
            <a:ext cx="7324725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70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70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9703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68613" y="188913"/>
            <a:ext cx="3703637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نظام الملفات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NTFS</a:t>
            </a:r>
          </a:p>
        </p:txBody>
      </p:sp>
      <p:sp>
        <p:nvSpPr>
          <p:cNvPr id="29700" name="TextBox 2"/>
          <p:cNvSpPr txBox="1">
            <a:spLocks noChangeArrowheads="1"/>
          </p:cNvSpPr>
          <p:nvPr/>
        </p:nvSpPr>
        <p:spPr bwMode="auto">
          <a:xfrm>
            <a:off x="889000" y="1225550"/>
            <a:ext cx="8075613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Low" rtl="1" eaLnBrk="1" hangingPunct="1"/>
            <a:r>
              <a:rPr lang="ar-SA" sz="3600"/>
              <a:t>إن نظام ملفات التقنية الجديدة</a:t>
            </a:r>
            <a:r>
              <a:rPr lang="fr-FR" sz="3600"/>
              <a:t> (NTFS) </a:t>
            </a:r>
            <a:r>
              <a:rPr lang="ar-SA" sz="3600"/>
              <a:t>تم تطويره عن النظام السابق</a:t>
            </a:r>
            <a:r>
              <a:rPr lang="fr-FR" sz="3600"/>
              <a:t> (HPFS) </a:t>
            </a:r>
            <a:endParaRPr lang="ar-SA" sz="3600"/>
          </a:p>
          <a:p>
            <a:pPr algn="justLow" rtl="1" eaLnBrk="1" hangingPunct="1"/>
            <a:r>
              <a:rPr lang="ar-SA" sz="3600"/>
              <a:t>و الجزء المركزي الأساسي لنظام الملفات</a:t>
            </a:r>
            <a:r>
              <a:rPr lang="fr-FR" sz="3600"/>
              <a:t>(NTFS) </a:t>
            </a:r>
            <a:r>
              <a:rPr lang="ar-SA" sz="3600"/>
              <a:t>هو جدول الملف الرئيسي أو</a:t>
            </a:r>
            <a:r>
              <a:rPr lang="fr-FR" sz="3600"/>
              <a:t> (Master file table (MFT </a:t>
            </a:r>
            <a:r>
              <a:rPr lang="ar-SA" sz="3600"/>
              <a:t>يقوم نظام الملفات</a:t>
            </a:r>
            <a:r>
              <a:rPr lang="fr-FR" sz="3600"/>
              <a:t>(NTFS) </a:t>
            </a:r>
            <a:r>
              <a:rPr lang="ar-SA" sz="3600"/>
              <a:t>بحفظ عدة نسخ للأجزاء الحرجة و المهمة من جدول الملف الرئيسي لحمايتها من الفساد أو ضياع البيانات 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2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72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727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68613" y="188913"/>
            <a:ext cx="3703637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نظام الملفات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NTFS</a:t>
            </a:r>
          </a:p>
        </p:txBody>
      </p:sp>
      <p:sp>
        <p:nvSpPr>
          <p:cNvPr id="30724" name="TextBox 2"/>
          <p:cNvSpPr txBox="1">
            <a:spLocks noChangeArrowheads="1"/>
          </p:cNvSpPr>
          <p:nvPr/>
        </p:nvSpPr>
        <p:spPr bwMode="auto">
          <a:xfrm>
            <a:off x="987425" y="1423988"/>
            <a:ext cx="78327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 eaLnBrk="1" hangingPunct="1"/>
            <a:r>
              <a:rPr lang="ar-SA" b="1"/>
              <a:t>1-  يدعم أسماء الملفات الطويلة</a:t>
            </a:r>
            <a:r>
              <a:rPr lang="en-US" b="1"/>
              <a:t> </a:t>
            </a:r>
            <a:br>
              <a:rPr lang="en-US" b="1"/>
            </a:br>
            <a:r>
              <a:rPr lang="en-US" b="1"/>
              <a:t> </a:t>
            </a:r>
            <a:r>
              <a:rPr lang="ar-SA" b="1"/>
              <a:t>2- حجم الـ</a:t>
            </a:r>
            <a:r>
              <a:rPr lang="en-US" b="1"/>
              <a:t> Cluster</a:t>
            </a:r>
            <a:r>
              <a:rPr lang="ar-SA" b="1"/>
              <a:t>صغير جدا</a:t>
            </a:r>
            <a:r>
              <a:rPr lang="en-US" b="1"/>
              <a:t> </a:t>
            </a:r>
            <a:br>
              <a:rPr lang="en-US" b="1"/>
            </a:br>
            <a:r>
              <a:rPr lang="en-US" b="1"/>
              <a:t> </a:t>
            </a:r>
            <a:r>
              <a:rPr lang="ar-SA" b="1"/>
              <a:t>3- لا يتأثر أداء القرص بحجم الـ</a:t>
            </a:r>
            <a:r>
              <a:rPr lang="en-US" b="1"/>
              <a:t> Partition </a:t>
            </a:r>
            <a:br>
              <a:rPr lang="en-US" b="1"/>
            </a:br>
            <a:r>
              <a:rPr lang="en-US" b="1"/>
              <a:t> </a:t>
            </a:r>
            <a:r>
              <a:rPr lang="ar-SA" b="1"/>
              <a:t>4- يدعم ضغط الملفات</a:t>
            </a:r>
            <a:r>
              <a:rPr lang="en-US" b="1"/>
              <a:t> </a:t>
            </a:r>
            <a:br>
              <a:rPr lang="en-US" b="1"/>
            </a:br>
            <a:r>
              <a:rPr lang="en-US" b="1"/>
              <a:t> </a:t>
            </a:r>
            <a:r>
              <a:rPr lang="ar-SA" b="1"/>
              <a:t>4- يدعم عزل الـ</a:t>
            </a:r>
            <a:r>
              <a:rPr lang="en-US" b="1"/>
              <a:t> Bad Clusters </a:t>
            </a:r>
            <a:r>
              <a:rPr lang="ar-SA" b="1"/>
              <a:t>أوتوماتيكياً</a:t>
            </a:r>
            <a:r>
              <a:rPr lang="en-US" b="1"/>
              <a:t> </a:t>
            </a:r>
            <a:br>
              <a:rPr lang="en-US" b="1"/>
            </a:br>
            <a:r>
              <a:rPr lang="ar-SA" b="1"/>
              <a:t>ولكن ايضاً هناك بعض المشاكل</a:t>
            </a:r>
            <a:r>
              <a:rPr lang="en-US" b="1"/>
              <a:t>!</a:t>
            </a:r>
            <a:br>
              <a:rPr lang="en-US" b="1"/>
            </a:br>
            <a:r>
              <a:rPr lang="ar-SA" b="1"/>
              <a:t>1- </a:t>
            </a:r>
            <a:r>
              <a:rPr lang="en-US" b="1"/>
              <a:t> </a:t>
            </a:r>
            <a:r>
              <a:rPr lang="ar-SA" b="1"/>
              <a:t>انه لا يدعم سوى انظمة التشغيل</a:t>
            </a:r>
            <a:r>
              <a:rPr lang="en-US" b="1"/>
              <a:t> Windows NT, 2000, XP</a:t>
            </a:r>
            <a:br>
              <a:rPr lang="en-US" b="1"/>
            </a:br>
            <a:r>
              <a:rPr lang="ar-SA" b="1"/>
              <a:t>2- </a:t>
            </a:r>
            <a:r>
              <a:rPr lang="en-US" b="1"/>
              <a:t> </a:t>
            </a:r>
            <a:r>
              <a:rPr lang="ar-SA" b="1"/>
              <a:t>لا يستحسن استخدامه مع الاقراص التي تقل </a:t>
            </a:r>
            <a:r>
              <a:rPr lang="en-US" b="1"/>
              <a:t>400 MB </a:t>
            </a:r>
            <a:br>
              <a:rPr lang="en-US" b="1"/>
            </a:br>
            <a:r>
              <a:rPr lang="ar-SA" b="1"/>
              <a:t>3- </a:t>
            </a:r>
            <a:r>
              <a:rPr lang="en-US" b="1"/>
              <a:t> </a:t>
            </a:r>
            <a:r>
              <a:rPr lang="ar-SA" b="1"/>
              <a:t>لا يمكن ان يتم عمل</a:t>
            </a:r>
            <a:r>
              <a:rPr lang="en-US" b="1"/>
              <a:t> Format </a:t>
            </a:r>
            <a:r>
              <a:rPr lang="ar-SA" b="1"/>
              <a:t>لـ</a:t>
            </a:r>
            <a:r>
              <a:rPr lang="en-US" b="1"/>
              <a:t> Floppy </a:t>
            </a:r>
            <a:r>
              <a:rPr lang="ar-SA" b="1"/>
              <a:t>أو</a:t>
            </a:r>
            <a:r>
              <a:rPr lang="en-US" b="1"/>
              <a:t> Zip drive </a:t>
            </a:r>
            <a:r>
              <a:rPr lang="ar-SA" b="1"/>
              <a:t>بهذا النظام .</a:t>
            </a:r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05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862237" y="272703"/>
            <a:ext cx="3509963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تعريف نظام الملفات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16113" y="3284984"/>
            <a:ext cx="7847012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Low" rtl="1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ar-SA" sz="3200" b="1" dirty="0"/>
              <a:t>نظام الملفات يتألف من بناء أو هيكلية ضرورية لتخزين و إدارة البيانات هذه الهياكل البيانية تتضمن سجل استنهاض نظام التشغيل </a:t>
            </a:r>
            <a:r>
              <a:rPr lang="en-US" sz="3200" b="1" dirty="0"/>
              <a:t>(</a:t>
            </a:r>
            <a:r>
              <a:rPr lang="en-US" b="1" dirty="0"/>
              <a:t>Operating system</a:t>
            </a:r>
            <a:r>
              <a:rPr lang="en-US" b="1" dirty="0">
                <a:hlinkClick r:id="rId2"/>
              </a:rPr>
              <a:t> </a:t>
            </a:r>
            <a:r>
              <a:rPr lang="en-US" b="1" dirty="0"/>
              <a:t>Boot Record</a:t>
            </a:r>
            <a:r>
              <a:rPr lang="en-US" sz="3200" b="1" dirty="0"/>
              <a:t>) </a:t>
            </a:r>
            <a:r>
              <a:rPr lang="ar-SA" sz="3200" b="1" dirty="0"/>
              <a:t>والملفات و الأدلة .</a:t>
            </a:r>
            <a:endParaRPr lang="en-US" sz="3200" dirty="0">
              <a:latin typeface="Trebuchet MS" pitchFamily="34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899592" y="1268760"/>
            <a:ext cx="78470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Low" rtl="1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ar-SA" sz="2800" b="1" dirty="0"/>
              <a:t>نظام الملفات هوالطريقة التي يستعملها نظام التشغيل لتخزين وإدارة البيانات (في صورة ملفات) على وحدة التخزين (القرص الصلب). هذه الطريقة هي التي تعينه فيما بعد على سرعة استعادة البيانات.</a:t>
            </a:r>
            <a:endParaRPr lang="en-US" sz="2800" dirty="0">
              <a:latin typeface="Trebuchet MS" pitchFamily="34" charset="0"/>
            </a:endParaRPr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915988" y="5516563"/>
            <a:ext cx="79676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ar-SA" sz="2800" b="1" dirty="0" smtClean="0"/>
              <a:t>يُعريف </a:t>
            </a:r>
            <a:r>
              <a:rPr lang="ar-SA" sz="2800" b="1" dirty="0"/>
              <a:t>نظام الملفات بأنه بيئة </a:t>
            </a:r>
            <a:r>
              <a:rPr lang="ar-SA" sz="2800" b="1" dirty="0" smtClean="0"/>
              <a:t>معينة </a:t>
            </a:r>
            <a:r>
              <a:rPr lang="ar-SA" sz="2800" b="1" dirty="0"/>
              <a:t>يتم تهيئتها لتتمكن من حفظ الملفات و المجلدات.</a:t>
            </a:r>
            <a:endParaRPr lang="en-US" sz="2800" b="1" dirty="0"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  <p:bldP spid="26634" grpId="0" autoUpdateAnimBg="0"/>
      <p:bldP spid="410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174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75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1751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14463" y="200025"/>
            <a:ext cx="6481762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البنية الفيزيائية لنظام الملفات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NTFS</a:t>
            </a:r>
          </a:p>
        </p:txBody>
      </p:sp>
      <p:pic>
        <p:nvPicPr>
          <p:cNvPr id="3174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1052513"/>
            <a:ext cx="8037512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277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77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775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70038" y="433388"/>
            <a:ext cx="6602412" cy="52387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ما الذي يجعل نظام الملفات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NTFS</a:t>
            </a:r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افضل من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FAT32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049338" y="1279525"/>
            <a:ext cx="7770812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Low" rtl="1">
              <a:lnSpc>
                <a:spcPct val="90000"/>
              </a:lnSpc>
              <a:buFontTx/>
              <a:buAutoNum type="arabicPeriod"/>
              <a:defRPr/>
            </a:pPr>
            <a:r>
              <a:rPr lang="ar-SA" dirty="0" smtClean="0"/>
              <a:t>كي تتم المحافظة على التحكم بالوصول إلى الملفات والمجلدات ودعم حسابات محدودة، </a:t>
            </a:r>
            <a:br>
              <a:rPr lang="ar-SA" dirty="0" smtClean="0"/>
            </a:br>
            <a:r>
              <a:rPr lang="ar-SA" dirty="0" smtClean="0"/>
              <a:t>عليك استخدام </a:t>
            </a:r>
            <a:r>
              <a:rPr lang="en-US" dirty="0" smtClean="0"/>
              <a:t>NTFS </a:t>
            </a:r>
            <a:r>
              <a:rPr lang="ar-SA" dirty="0" smtClean="0"/>
              <a:t>إذا استخدمت </a:t>
            </a:r>
            <a:r>
              <a:rPr lang="en-US" dirty="0" smtClean="0"/>
              <a:t>FAT32</a:t>
            </a:r>
            <a:r>
              <a:rPr lang="ar-SA" dirty="0" smtClean="0"/>
              <a:t>، سيكون لكافة المستخدمين حق الوصول إلى كافة الملفات على</a:t>
            </a:r>
            <a:br>
              <a:rPr lang="ar-SA" dirty="0" smtClean="0"/>
            </a:br>
            <a:r>
              <a:rPr lang="ar-SA" dirty="0" smtClean="0"/>
              <a:t>محرك الأقراص الثابتة لديك، بغض النظر عن نوع الحساب الخاص بهم (مسؤول، أو محدود، أو قياسي.)</a:t>
            </a:r>
            <a:br>
              <a:rPr lang="ar-SA" dirty="0" smtClean="0"/>
            </a:br>
            <a:endParaRPr lang="en-US" dirty="0"/>
          </a:p>
          <a:p>
            <a:pPr algn="justLow" rtl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b="1" dirty="0" smtClean="0"/>
              <a:t>NTFS </a:t>
            </a:r>
            <a:r>
              <a:rPr lang="ar-SA" sz="2400" b="1" dirty="0" smtClean="0"/>
              <a:t>هو نظام الملفات الذي يعمل بالشكل الأفضل مع الأقراص الكبيرة. </a:t>
            </a:r>
            <a:br>
              <a:rPr lang="ar-SA" sz="2400" b="1" dirty="0" smtClean="0"/>
            </a:br>
            <a:r>
              <a:rPr lang="ar-SA" sz="2400" b="1" dirty="0" smtClean="0"/>
              <a:t/>
            </a:r>
            <a:br>
              <a:rPr lang="ar-SA" sz="2400" b="1" dirty="0" smtClean="0"/>
            </a:br>
            <a:endParaRPr lang="ar-SA" sz="2400" b="1" dirty="0" smtClean="0"/>
          </a:p>
          <a:p>
            <a:pPr marL="0" indent="0" algn="justLow" rtl="1">
              <a:lnSpc>
                <a:spcPct val="90000"/>
              </a:lnSpc>
              <a:buFontTx/>
              <a:buNone/>
              <a:defRPr/>
            </a:pPr>
            <a:endParaRPr lang="en-US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379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79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3799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70038" y="433388"/>
            <a:ext cx="6602412" cy="52387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ما الذي يجعل نظام الملفات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NTFS</a:t>
            </a:r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افضل من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FAT32</a:t>
            </a:r>
          </a:p>
        </p:txBody>
      </p:sp>
      <p:sp>
        <p:nvSpPr>
          <p:cNvPr id="33796" name="Rectangle 3"/>
          <p:cNvSpPr txBox="1">
            <a:spLocks noChangeArrowheads="1"/>
          </p:cNvSpPr>
          <p:nvPr/>
        </p:nvSpPr>
        <p:spPr bwMode="auto">
          <a:xfrm>
            <a:off x="915988" y="1052513"/>
            <a:ext cx="7977187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>
              <a:spcBef>
                <a:spcPct val="20000"/>
              </a:spcBef>
            </a:pPr>
            <a:r>
              <a:rPr lang="ar-JO" sz="3200"/>
              <a:t>3</a:t>
            </a:r>
            <a:r>
              <a:rPr lang="ar-SA" sz="3200"/>
              <a:t>- الثبات : فنظام الملفات </a:t>
            </a:r>
            <a:r>
              <a:rPr lang="en-US" sz="3200"/>
              <a:t>NTFS </a:t>
            </a:r>
            <a:r>
              <a:rPr lang="ar-SA" sz="3200"/>
              <a:t>يحتوي على نسختين مشابهتين لنظام الملفات </a:t>
            </a:r>
            <a:r>
              <a:rPr lang="en-US" sz="3200"/>
              <a:t>FAT </a:t>
            </a:r>
            <a:r>
              <a:rPr lang="ar-SA" sz="3200"/>
              <a:t>و تسمى كل  نسخة منها (</a:t>
            </a:r>
            <a:r>
              <a:rPr lang="en-US" sz="3200"/>
              <a:t>MFT</a:t>
            </a:r>
            <a:r>
              <a:rPr lang="ar-SA" sz="3200"/>
              <a:t>(</a:t>
            </a:r>
            <a:r>
              <a:rPr lang="en-US" sz="3200"/>
              <a:t>Master File Table</a:t>
            </a:r>
            <a:r>
              <a:rPr lang="ar-SA" sz="3200"/>
              <a:t> و هو يشبه قاعدة البيانات ، فإذا تشوهت النسخة الأصلية من </a:t>
            </a:r>
            <a:r>
              <a:rPr lang="en-US" sz="3200"/>
              <a:t>MFT </a:t>
            </a:r>
            <a:r>
              <a:rPr lang="ar-SA" sz="3200"/>
              <a:t> نتيجة لظهور </a:t>
            </a:r>
            <a:r>
              <a:rPr lang="en-US" sz="3200"/>
              <a:t>bad sector</a:t>
            </a:r>
            <a:r>
              <a:rPr lang="ar-SA" sz="3200"/>
              <a:t> </a:t>
            </a:r>
            <a:br>
              <a:rPr lang="ar-SA" sz="3200"/>
            </a:br>
            <a:r>
              <a:rPr lang="ar-SA" sz="3200"/>
              <a:t>فإن النظام عند التشغيل التالي للجهاز يستخدم النسخة الأخرى من </a:t>
            </a:r>
            <a:r>
              <a:rPr lang="en-US" sz="3200"/>
              <a:t>MFT </a:t>
            </a:r>
            <a:r>
              <a:rPr lang="ar-SA" sz="3200"/>
              <a:t>و ينشئ تلقائيا نسخة جديدة </a:t>
            </a:r>
            <a:br>
              <a:rPr lang="ar-SA" sz="3200"/>
            </a:br>
            <a:r>
              <a:rPr lang="ar-SA" sz="3200"/>
              <a:t>مع الأخذ بعين الإعتبار وجود الباد سيكتر ، لهذا فإن هذا النظام يضمن حفظ البيانات من الضياع أو الخراب. </a:t>
            </a:r>
            <a:endParaRPr lang="en-US" sz="3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482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2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23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19" name="Rectangle 1"/>
          <p:cNvSpPr>
            <a:spLocks noChangeArrowheads="1"/>
          </p:cNvSpPr>
          <p:nvPr/>
        </p:nvSpPr>
        <p:spPr bwMode="auto">
          <a:xfrm>
            <a:off x="915988" y="1185863"/>
            <a:ext cx="7832725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Low" rtl="1"/>
            <a:r>
              <a:rPr lang="ar-JO" sz="3000" b="1"/>
              <a:t>4</a:t>
            </a:r>
            <a:r>
              <a:rPr lang="ar-SA" sz="3000" b="1"/>
              <a:t> - ضغط البيانات فهذا النظام يسمح لك بضغظ الملفات أو المجلدات و تصغير حجمها بشكل ملحوظ </a:t>
            </a:r>
            <a:br>
              <a:rPr lang="ar-SA" sz="3000" b="1"/>
            </a:br>
            <a:r>
              <a:rPr lang="ar-JO" sz="3000" b="1"/>
              <a:t>5</a:t>
            </a:r>
            <a:r>
              <a:rPr lang="ar-SA" sz="3000" b="1"/>
              <a:t>- و من المميزات الممتازة دعمه لل </a:t>
            </a:r>
            <a:r>
              <a:rPr lang="en-US" sz="3000" b="1"/>
              <a:t>ISO Unicode</a:t>
            </a:r>
            <a:r>
              <a:rPr lang="ar-SA" sz="3000" b="1"/>
              <a:t> و الذي يسمح باستخدام 16 بت لترميز كل حرف أو رمز </a:t>
            </a:r>
            <a:br>
              <a:rPr lang="ar-SA" sz="3000" b="1"/>
            </a:br>
            <a:r>
              <a:rPr lang="ar-SA" sz="3000" b="1"/>
              <a:t>و ليس كما في </a:t>
            </a:r>
            <a:r>
              <a:rPr lang="en-US" sz="3000" b="1"/>
              <a:t>ASCII</a:t>
            </a:r>
            <a:r>
              <a:rPr lang="ar-SA" sz="3000" b="1"/>
              <a:t> و الذي يستخدم 8 أو 7 بت فقط ، و هذا يعني باختصار أنك تستطيع تسمية ملفاتك بأي لغة كانت حتى الصينية </a:t>
            </a:r>
            <a:endParaRPr lang="en-US" sz="3000" b="1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70038" y="433388"/>
            <a:ext cx="6602412" cy="52387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ما الذي يجعل نظام الملفات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NTFS</a:t>
            </a:r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افضل من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FAT32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584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47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5848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92300" y="260350"/>
            <a:ext cx="6135688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التحويل من نظام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FAT</a:t>
            </a: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الي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NTFS</a:t>
            </a:r>
          </a:p>
        </p:txBody>
      </p:sp>
      <p:sp>
        <p:nvSpPr>
          <p:cNvPr id="35844" name="Rectangle 3"/>
          <p:cNvSpPr txBox="1">
            <a:spLocks noChangeArrowheads="1"/>
          </p:cNvSpPr>
          <p:nvPr/>
        </p:nvSpPr>
        <p:spPr bwMode="auto">
          <a:xfrm>
            <a:off x="879475" y="1052513"/>
            <a:ext cx="82296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Low" rtl="1">
              <a:spcBef>
                <a:spcPct val="20000"/>
              </a:spcBef>
              <a:buFontTx/>
              <a:buChar char="•"/>
            </a:pPr>
            <a:r>
              <a:rPr lang="ar-SA" sz="3200"/>
              <a:t>وللتحويل من نظام </a:t>
            </a:r>
            <a:r>
              <a:rPr lang="en-US" sz="3200"/>
              <a:t>Fat</a:t>
            </a:r>
            <a:r>
              <a:rPr lang="ar-SA" sz="3200"/>
              <a:t> الى نظام </a:t>
            </a:r>
            <a:r>
              <a:rPr lang="en-US" sz="3200"/>
              <a:t>NTFS</a:t>
            </a:r>
            <a:r>
              <a:rPr lang="ar-SA" sz="3200"/>
              <a:t> يمكنم استخدام برنامج </a:t>
            </a:r>
            <a:r>
              <a:rPr lang="en-US" sz="3200"/>
              <a:t>Partition Magic</a:t>
            </a:r>
            <a:r>
              <a:rPr lang="ar-SA" sz="3200"/>
              <a:t> </a:t>
            </a:r>
            <a:r>
              <a:rPr lang="ar-JO" sz="3200"/>
              <a:t>.</a:t>
            </a:r>
          </a:p>
          <a:p>
            <a:pPr algn="justLow" rtl="1">
              <a:spcBef>
                <a:spcPct val="20000"/>
              </a:spcBef>
              <a:buFontTx/>
              <a:buChar char="•"/>
            </a:pPr>
            <a:r>
              <a:rPr lang="ar-SA" sz="3200"/>
              <a:t>ايضآ يمكن استخدام نظام </a:t>
            </a:r>
            <a:r>
              <a:rPr lang="en-US" sz="3200"/>
              <a:t>DOS </a:t>
            </a:r>
            <a:r>
              <a:rPr lang="ar-SA" sz="3200"/>
              <a:t>ولكنه يسمح بالتحويل من </a:t>
            </a:r>
            <a:r>
              <a:rPr lang="en-US" sz="3200"/>
              <a:t>FAT</a:t>
            </a:r>
            <a:r>
              <a:rPr lang="ar-SA" sz="3200"/>
              <a:t> الى </a:t>
            </a:r>
            <a:r>
              <a:rPr lang="en-US" sz="3200"/>
              <a:t>NTFS</a:t>
            </a:r>
            <a:r>
              <a:rPr lang="ar-SA" sz="3200"/>
              <a:t> فقط ولا يسمح بالعكس وذلك من خلال الاتي : 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871538" y="3644900"/>
            <a:ext cx="8229600" cy="30241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 rtl="1">
              <a:lnSpc>
                <a:spcPct val="90000"/>
              </a:lnSpc>
              <a:defRPr/>
            </a:pPr>
            <a:r>
              <a:rPr lang="ar-SA" sz="2400" b="1" dirty="0" smtClean="0"/>
              <a:t>اذهب الى قائمة ابدأ ثم البرامج </a:t>
            </a:r>
            <a:r>
              <a:rPr lang="en-US" sz="2400" b="1" dirty="0" smtClean="0"/>
              <a:t>Programs </a:t>
            </a:r>
            <a:r>
              <a:rPr lang="ar-SA" sz="2400" b="1" dirty="0" smtClean="0"/>
              <a:t>ثم البرامج الملحقه </a:t>
            </a:r>
            <a:r>
              <a:rPr lang="en-US" sz="2400" b="1" dirty="0" err="1" smtClean="0"/>
              <a:t>AccessorieS</a:t>
            </a:r>
            <a:r>
              <a:rPr lang="en-US" sz="2400" b="1" dirty="0" smtClean="0"/>
              <a:t> </a:t>
            </a:r>
            <a:r>
              <a:rPr lang="ar-SA" sz="2400" b="1" dirty="0" smtClean="0"/>
              <a:t> ثم اختر </a:t>
            </a:r>
            <a:r>
              <a:rPr lang="en-US" sz="2400" b="1" dirty="0" smtClean="0"/>
              <a:t>command prompt</a:t>
            </a:r>
          </a:p>
          <a:p>
            <a:pPr algn="r" rtl="1">
              <a:lnSpc>
                <a:spcPct val="90000"/>
              </a:lnSpc>
              <a:buFontTx/>
              <a:buNone/>
              <a:defRPr/>
            </a:pPr>
            <a:r>
              <a:rPr lang="ar-SA" sz="2400" b="1" dirty="0" smtClean="0"/>
              <a:t>واكتب السطر التالي</a:t>
            </a:r>
          </a:p>
          <a:p>
            <a:pPr rtl="1">
              <a:lnSpc>
                <a:spcPct val="90000"/>
              </a:lnSpc>
              <a:buFontTx/>
              <a:buNone/>
              <a:defRPr/>
            </a:pPr>
            <a:r>
              <a:rPr lang="ar-JO" sz="2400" b="1" u="sng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convert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drive_letter</a:t>
            </a:r>
            <a:r>
              <a:rPr lang="en-US" sz="2400" b="1" u="sng" dirty="0" smtClean="0">
                <a:solidFill>
                  <a:srgbClr val="FF0000"/>
                </a:solidFill>
              </a:rPr>
              <a:t> : /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fs:ntfs</a:t>
            </a:r>
            <a:r>
              <a:rPr lang="en-US" sz="2400" b="1" u="sng" dirty="0" smtClean="0">
                <a:solidFill>
                  <a:srgbClr val="FF0000"/>
                </a:solidFill>
              </a:rPr>
              <a:t> </a:t>
            </a:r>
            <a:endParaRPr lang="ar-JO" sz="2400" b="1" u="sng" dirty="0" smtClean="0">
              <a:solidFill>
                <a:srgbClr val="FF0000"/>
              </a:solidFill>
            </a:endParaRPr>
          </a:p>
          <a:p>
            <a:pPr algn="r" rtl="1">
              <a:lnSpc>
                <a:spcPct val="90000"/>
              </a:lnSpc>
              <a:defRPr/>
            </a:pPr>
            <a:r>
              <a:rPr lang="ar-SA" sz="2400" b="1" dirty="0" smtClean="0"/>
              <a:t>مع ملاحظة انك سوف تستبدل جمله </a:t>
            </a:r>
            <a:r>
              <a:rPr lang="en-US" sz="2400" b="1" dirty="0" err="1" smtClean="0"/>
              <a:t>drive_letter</a:t>
            </a:r>
            <a:r>
              <a:rPr lang="ar-SA" sz="2400" b="1" dirty="0" smtClean="0"/>
              <a:t> برمز </a:t>
            </a:r>
            <a:r>
              <a:rPr lang="en-US" sz="2400" b="1" dirty="0" smtClean="0"/>
              <a:t>Partitions </a:t>
            </a:r>
            <a:r>
              <a:rPr lang="ar-SA" sz="2400" b="1" dirty="0" smtClean="0"/>
              <a:t> الذي تريد تحويل نظامه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ar-SA" sz="2400" b="1" dirty="0" smtClean="0"/>
              <a:t>مثال : تؤدي كتابة</a:t>
            </a:r>
            <a:r>
              <a:rPr lang="en-US" sz="2400" b="1" dirty="0" smtClean="0"/>
              <a:t> convert D: /</a:t>
            </a:r>
            <a:r>
              <a:rPr lang="en-US" sz="2400" b="1" dirty="0" err="1" smtClean="0"/>
              <a:t>fs:ntfs</a:t>
            </a:r>
            <a:r>
              <a:rPr lang="en-US" sz="2400" b="1" dirty="0" smtClean="0"/>
              <a:t> </a:t>
            </a:r>
            <a:r>
              <a:rPr lang="ar-SA" sz="2400" b="1" dirty="0" smtClean="0"/>
              <a:t>إلى تهيئة محرك الأقراص </a:t>
            </a:r>
            <a:r>
              <a:rPr lang="en-US" sz="2400" b="1" dirty="0" smtClean="0"/>
              <a:t>‎D:‎</a:t>
            </a:r>
            <a:r>
              <a:rPr lang="ar-SA" sz="2400" b="1" dirty="0" smtClean="0"/>
              <a:t> بالتنسيق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ntfs</a:t>
            </a:r>
            <a:r>
              <a:rPr lang="en-US" sz="2400" b="1" dirty="0" smtClean="0"/>
              <a:t>.</a:t>
            </a:r>
            <a:r>
              <a:rPr lang="ar-SA" sz="2400" b="1" dirty="0" smtClean="0"/>
              <a:t>.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686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87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6871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pic>
        <p:nvPicPr>
          <p:cNvPr id="36867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268413"/>
            <a:ext cx="3590925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92300" y="260350"/>
            <a:ext cx="6135688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التحويل من نظام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FAT</a:t>
            </a: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الي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NTFS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789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89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7895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892300" y="260350"/>
            <a:ext cx="6135688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التحويل من نظام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FAT</a:t>
            </a: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الي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NTFS</a:t>
            </a:r>
          </a:p>
        </p:txBody>
      </p:sp>
      <p:pic>
        <p:nvPicPr>
          <p:cNvPr id="37892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1103313"/>
            <a:ext cx="7858125" cy="54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91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91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8919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92300" y="260350"/>
            <a:ext cx="6135688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التحويل من نظام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FAT</a:t>
            </a: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الي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NTFS</a:t>
            </a:r>
          </a:p>
        </p:txBody>
      </p:sp>
      <p:pic>
        <p:nvPicPr>
          <p:cNvPr id="3891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268413"/>
            <a:ext cx="5873750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4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94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9943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9939" name="Rectangle 3"/>
          <p:cNvSpPr txBox="1">
            <a:spLocks noChangeArrowheads="1"/>
          </p:cNvSpPr>
          <p:nvPr/>
        </p:nvSpPr>
        <p:spPr bwMode="auto">
          <a:xfrm>
            <a:off x="879475" y="1341438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Low" rtl="1">
              <a:spcBef>
                <a:spcPct val="20000"/>
              </a:spcBef>
            </a:pPr>
            <a:r>
              <a:rPr lang="ar-SA" sz="3200"/>
              <a:t>التحويل العكسي من</a:t>
            </a:r>
            <a:r>
              <a:rPr lang="en-US" sz="3200"/>
              <a:t> NTFS </a:t>
            </a:r>
            <a:r>
              <a:rPr lang="ar-SA" sz="3200"/>
              <a:t>الى</a:t>
            </a:r>
            <a:r>
              <a:rPr lang="en-US" sz="3200"/>
              <a:t> FAT32 </a:t>
            </a:r>
            <a:r>
              <a:rPr lang="ar-SA" sz="3200"/>
              <a:t>غير ممكن وسيسبب ضياع للبيانات الا في حالة استخدام برنامج مثل</a:t>
            </a:r>
            <a:r>
              <a:rPr lang="en-US" sz="3200"/>
              <a:t> PARTITION MAGIC </a:t>
            </a:r>
            <a:r>
              <a:rPr lang="ar-SA" sz="3200"/>
              <a:t> .</a:t>
            </a:r>
            <a:endParaRPr lang="en-US" sz="32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79613" y="260350"/>
            <a:ext cx="5992812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التحويل من نظام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NTFS</a:t>
            </a: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الي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FAT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3113088" y="319881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ar-SA"/>
          </a:p>
        </p:txBody>
      </p:sp>
      <p:grpSp>
        <p:nvGrpSpPr>
          <p:cNvPr id="40963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6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967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968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1636713" y="260350"/>
            <a:ext cx="6823075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ar-SY" sz="4000" b="1">
                <a:solidFill>
                  <a:schemeClr val="bg1"/>
                </a:solidFill>
                <a:ea typeface="DecoType Naskh Special"/>
                <a:cs typeface="DecoType Naskh Special"/>
              </a:rPr>
              <a:t>أشهر  أنواع أنظمة الملفات في </a:t>
            </a:r>
            <a:r>
              <a:rPr lang="en-US" sz="3200" b="1">
                <a:solidFill>
                  <a:schemeClr val="bg1"/>
                </a:solidFill>
                <a:ea typeface="DecoType Naskh Special"/>
                <a:cs typeface="DecoType Naskh Special"/>
              </a:rPr>
              <a:t>Linux</a:t>
            </a:r>
            <a:endParaRPr lang="ar-SA" sz="4000">
              <a:solidFill>
                <a:schemeClr val="bg1"/>
              </a:solidFill>
            </a:endParaRPr>
          </a:p>
        </p:txBody>
      </p:sp>
      <p:sp>
        <p:nvSpPr>
          <p:cNvPr id="40965" name="عنصر نائب للمحتوى 2"/>
          <p:cNvSpPr txBox="1">
            <a:spLocks/>
          </p:cNvSpPr>
          <p:nvPr/>
        </p:nvSpPr>
        <p:spPr bwMode="auto">
          <a:xfrm>
            <a:off x="857250" y="1071563"/>
            <a:ext cx="8035925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71500" indent="-5143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>
              <a:spcBef>
                <a:spcPct val="20000"/>
              </a:spcBef>
              <a:buFont typeface="Verdana" pitchFamily="34" charset="0"/>
              <a:buAutoNum type="arabicParenR"/>
            </a:pPr>
            <a:r>
              <a:rPr lang="en-US" sz="3000">
                <a:solidFill>
                  <a:srgbClr val="FF0000"/>
                </a:solidFill>
                <a:cs typeface="Times New Roman" pitchFamily="18" charset="0"/>
              </a:rPr>
              <a:t>EXT2</a:t>
            </a:r>
            <a:r>
              <a:rPr lang="ar-SY" sz="3000">
                <a:solidFill>
                  <a:srgbClr val="FF0000"/>
                </a:solidFill>
                <a:cs typeface="Times New Roman" pitchFamily="18" charset="0"/>
              </a:rPr>
              <a:t> هو النظام القياسي (كذلك </a:t>
            </a:r>
            <a:r>
              <a:rPr lang="en-US" sz="3000">
                <a:solidFill>
                  <a:srgbClr val="FF0000"/>
                </a:solidFill>
                <a:cs typeface="Times New Roman" pitchFamily="18" charset="0"/>
              </a:rPr>
              <a:t>EXT3</a:t>
            </a:r>
            <a:r>
              <a:rPr lang="ar-SY" sz="3000">
                <a:solidFill>
                  <a:srgbClr val="FF0000"/>
                </a:solidFill>
                <a:cs typeface="Times New Roman" pitchFamily="18" charset="0"/>
              </a:rPr>
              <a:t>و</a:t>
            </a:r>
            <a:r>
              <a:rPr lang="en-US" sz="3000">
                <a:solidFill>
                  <a:srgbClr val="FF0000"/>
                </a:solidFill>
                <a:cs typeface="Times New Roman" pitchFamily="18" charset="0"/>
              </a:rPr>
              <a:t>EXT4</a:t>
            </a:r>
            <a:r>
              <a:rPr lang="ar-SY" sz="3000">
                <a:solidFill>
                  <a:srgbClr val="FF0000"/>
                </a:solidFill>
                <a:cs typeface="Times New Roman" pitchFamily="18" charset="0"/>
              </a:rPr>
              <a:t>)</a:t>
            </a:r>
            <a:endParaRPr lang="en-US" sz="3000">
              <a:solidFill>
                <a:srgbClr val="FF0000"/>
              </a:solidFill>
              <a:cs typeface="Times New Roman" pitchFamily="18" charset="0"/>
            </a:endParaRPr>
          </a:p>
          <a:p>
            <a:pPr algn="r" rtl="1">
              <a:spcBef>
                <a:spcPct val="20000"/>
              </a:spcBef>
              <a:buFont typeface="Verdana" pitchFamily="34" charset="0"/>
              <a:buAutoNum type="arabicParenR"/>
            </a:pPr>
            <a:r>
              <a:rPr lang="en-US" sz="3000">
                <a:solidFill>
                  <a:srgbClr val="FF0000"/>
                </a:solidFill>
                <a:cs typeface="Times New Roman" pitchFamily="18" charset="0"/>
              </a:rPr>
              <a:t>VFAT</a:t>
            </a:r>
            <a:r>
              <a:rPr lang="ar-SY" sz="3000">
                <a:cs typeface="Times New Roman" pitchFamily="18" charset="0"/>
              </a:rPr>
              <a:t> و هو يدعم أنظمة الملفات </a:t>
            </a:r>
            <a:r>
              <a:rPr lang="en-US" sz="3000">
                <a:cs typeface="Times New Roman" pitchFamily="18" charset="0"/>
              </a:rPr>
              <a:t>Fat</a:t>
            </a:r>
            <a:r>
              <a:rPr lang="ar-SY" sz="3000">
                <a:cs typeface="Times New Roman" pitchFamily="18" charset="0"/>
              </a:rPr>
              <a:t> و </a:t>
            </a:r>
            <a:r>
              <a:rPr lang="en-US" sz="3000">
                <a:cs typeface="Times New Roman" pitchFamily="18" charset="0"/>
              </a:rPr>
              <a:t>FAT32</a:t>
            </a:r>
          </a:p>
          <a:p>
            <a:pPr algn="r" rtl="1">
              <a:spcBef>
                <a:spcPct val="20000"/>
              </a:spcBef>
              <a:buFont typeface="Verdana" pitchFamily="34" charset="0"/>
              <a:buAutoNum type="arabicParenR"/>
            </a:pPr>
            <a:r>
              <a:rPr lang="en-US" sz="3000">
                <a:solidFill>
                  <a:srgbClr val="FF0000"/>
                </a:solidFill>
                <a:cs typeface="Times New Roman" pitchFamily="18" charset="0"/>
              </a:rPr>
              <a:t>proc</a:t>
            </a:r>
            <a:r>
              <a:rPr lang="en-US" sz="3000">
                <a:cs typeface="Times New Roman" pitchFamily="18" charset="0"/>
              </a:rPr>
              <a:t> </a:t>
            </a:r>
            <a:r>
              <a:rPr lang="ar-SY" sz="3000">
                <a:cs typeface="Times New Roman" pitchFamily="18" charset="0"/>
              </a:rPr>
              <a:t> وهو نظام ملفات ظاهري أو </a:t>
            </a:r>
            <a:r>
              <a:rPr lang="en-US" sz="3000">
                <a:cs typeface="Times New Roman" pitchFamily="18" charset="0"/>
              </a:rPr>
              <a:t>virtual </a:t>
            </a:r>
            <a:r>
              <a:rPr lang="ar-SY" sz="3000">
                <a:cs typeface="Times New Roman" pitchFamily="18" charset="0"/>
              </a:rPr>
              <a:t> مما يعني أنه لا يتم تخصيص مساحة معينة من القرص لهذا النظام.</a:t>
            </a:r>
          </a:p>
          <a:p>
            <a:pPr algn="r" rtl="1">
              <a:spcBef>
                <a:spcPct val="20000"/>
              </a:spcBef>
              <a:buFont typeface="Verdana" pitchFamily="34" charset="0"/>
              <a:buAutoNum type="arabicParenR"/>
            </a:pPr>
            <a:r>
              <a:rPr lang="en-US" sz="3000">
                <a:solidFill>
                  <a:srgbClr val="FF0000"/>
                </a:solidFill>
                <a:cs typeface="Times New Roman" pitchFamily="18" charset="0"/>
              </a:rPr>
              <a:t>UNMSDOS</a:t>
            </a:r>
            <a:r>
              <a:rPr lang="en-US" sz="3000">
                <a:cs typeface="Times New Roman" pitchFamily="18" charset="0"/>
              </a:rPr>
              <a:t> </a:t>
            </a:r>
            <a:r>
              <a:rPr lang="ar-SY" sz="3000">
                <a:cs typeface="Times New Roman" pitchFamily="18" charset="0"/>
              </a:rPr>
              <a:t> وهو يسمح لكل من </a:t>
            </a:r>
            <a:r>
              <a:rPr lang="en-US" sz="3000">
                <a:cs typeface="Times New Roman" pitchFamily="18" charset="0"/>
              </a:rPr>
              <a:t>Linux</a:t>
            </a:r>
            <a:r>
              <a:rPr lang="ar-SY" sz="3000">
                <a:cs typeface="Times New Roman" pitchFamily="18" charset="0"/>
              </a:rPr>
              <a:t> و</a:t>
            </a:r>
            <a:r>
              <a:rPr lang="en-US" sz="3000">
                <a:cs typeface="Times New Roman" pitchFamily="18" charset="0"/>
              </a:rPr>
              <a:t>MS-DOS </a:t>
            </a:r>
            <a:r>
              <a:rPr lang="ar-SY" sz="3000">
                <a:cs typeface="Times New Roman" pitchFamily="18" charset="0"/>
              </a:rPr>
              <a:t> بالتواجد والتعايش على نفس القسم من القرص الصلب.</a:t>
            </a:r>
          </a:p>
          <a:p>
            <a:pPr algn="r" rtl="1">
              <a:spcBef>
                <a:spcPct val="20000"/>
              </a:spcBef>
              <a:buFont typeface="Verdana" pitchFamily="34" charset="0"/>
              <a:buAutoNum type="arabicParenR"/>
            </a:pPr>
            <a:r>
              <a:rPr lang="en-US" sz="3000">
                <a:solidFill>
                  <a:srgbClr val="FF0000"/>
                </a:solidFill>
                <a:cs typeface="Times New Roman" pitchFamily="18" charset="0"/>
              </a:rPr>
              <a:t>iso9660</a:t>
            </a:r>
            <a:r>
              <a:rPr lang="en-US" sz="3000">
                <a:cs typeface="Times New Roman" pitchFamily="18" charset="0"/>
              </a:rPr>
              <a:t> </a:t>
            </a:r>
            <a:r>
              <a:rPr lang="ar-SY" sz="3000">
                <a:cs typeface="Times New Roman" pitchFamily="18" charset="0"/>
              </a:rPr>
              <a:t> وهو مخصص للأقراص المضغوطة</a:t>
            </a:r>
          </a:p>
          <a:p>
            <a:pPr algn="r" rtl="1">
              <a:spcBef>
                <a:spcPct val="20000"/>
              </a:spcBef>
              <a:buFont typeface="Verdana" pitchFamily="34" charset="0"/>
              <a:buAutoNum type="arabicParenR"/>
            </a:pPr>
            <a:r>
              <a:rPr lang="en-US" sz="3000">
                <a:solidFill>
                  <a:srgbClr val="FF0000"/>
                </a:solidFill>
                <a:cs typeface="Times New Roman" pitchFamily="18" charset="0"/>
              </a:rPr>
              <a:t>NFS</a:t>
            </a:r>
            <a:r>
              <a:rPr lang="ar-SY" sz="3000">
                <a:cs typeface="Times New Roman" pitchFamily="18" charset="0"/>
              </a:rPr>
              <a:t> يستخدم للوصول إلى الملفات عن بعد كما يسمح للملفات المخزنة على الجهاز بأن تكون متوفرة عبر الشبكة</a:t>
            </a:r>
          </a:p>
          <a:p>
            <a:pPr algn="r" rtl="1">
              <a:spcBef>
                <a:spcPct val="20000"/>
              </a:spcBef>
              <a:buFont typeface="Verdana" pitchFamily="34" charset="0"/>
              <a:buAutoNum type="arabicParenR"/>
            </a:pPr>
            <a:r>
              <a:rPr lang="en-US" sz="3000">
                <a:solidFill>
                  <a:srgbClr val="FF0000"/>
                </a:solidFill>
                <a:cs typeface="Times New Roman" pitchFamily="18" charset="0"/>
              </a:rPr>
              <a:t>Swap Partition</a:t>
            </a:r>
            <a:r>
              <a:rPr lang="ar-SY" sz="300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ar-SY" sz="3000">
                <a:cs typeface="Times New Roman" pitchFamily="18" charset="0"/>
              </a:rPr>
              <a:t>يستخدم كذاكرة تخيلية إضافة للذاكرة الرئيسية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127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128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74925" y="331788"/>
            <a:ext cx="3509963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تعريف نظام الملفات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5124" name="Picture 5" descr="Fig10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066800"/>
            <a:ext cx="3527425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Fig10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25538"/>
            <a:ext cx="3992562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98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99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1991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38500" y="260350"/>
            <a:ext cx="3676650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Y" sz="4000" b="1" dirty="0">
                <a:solidFill>
                  <a:schemeClr val="bg1"/>
                </a:solidFill>
                <a:cs typeface="+mj-cs"/>
              </a:rPr>
              <a:t>نظام الملفات </a:t>
            </a:r>
            <a:r>
              <a:rPr lang="en-US" sz="4000" b="1" dirty="0">
                <a:solidFill>
                  <a:schemeClr val="bg1"/>
                </a:solidFill>
                <a:cs typeface="+mj-cs"/>
              </a:rPr>
              <a:t>EXT2</a:t>
            </a:r>
            <a:endParaRPr lang="ar-SA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41988" name="عنصر نائب للمحتوى 2"/>
          <p:cNvSpPr txBox="1">
            <a:spLocks/>
          </p:cNvSpPr>
          <p:nvPr/>
        </p:nvSpPr>
        <p:spPr bwMode="auto">
          <a:xfrm>
            <a:off x="928688" y="1125538"/>
            <a:ext cx="8035925" cy="56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71550" indent="-5143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rtl="1">
              <a:spcBef>
                <a:spcPct val="20000"/>
              </a:spcBef>
              <a:buFont typeface="Wingdings" pitchFamily="2" charset="2"/>
              <a:buChar char="Ø"/>
            </a:pPr>
            <a:r>
              <a:rPr lang="ar-SY" sz="3200">
                <a:cs typeface="Times New Roman" pitchFamily="18" charset="0"/>
              </a:rPr>
              <a:t> يدعم تقسيمات تتجاوز سعتها </a:t>
            </a:r>
            <a:r>
              <a:rPr lang="en-US" sz="3200">
                <a:cs typeface="Times New Roman" pitchFamily="18" charset="0"/>
              </a:rPr>
              <a:t>4Tera Byte</a:t>
            </a:r>
          </a:p>
          <a:p>
            <a:pPr algn="r" rtl="1">
              <a:spcBef>
                <a:spcPct val="20000"/>
              </a:spcBef>
              <a:buFont typeface="Wingdings" pitchFamily="2" charset="2"/>
              <a:buChar char="Ø"/>
            </a:pPr>
            <a:r>
              <a:rPr lang="ar-SY" sz="3200">
                <a:cs typeface="Times New Roman" pitchFamily="18" charset="0"/>
              </a:rPr>
              <a:t>يصل حجم الملف المخزن على هذه التقسيمات إلى </a:t>
            </a:r>
            <a:r>
              <a:rPr lang="en-US" sz="3200">
                <a:cs typeface="Times New Roman" pitchFamily="18" charset="0"/>
              </a:rPr>
              <a:t>2GB</a:t>
            </a:r>
            <a:r>
              <a:rPr lang="ar-SY" sz="3200">
                <a:cs typeface="Times New Roman" pitchFamily="18" charset="0"/>
              </a:rPr>
              <a:t> ويمكن أن يصل حتى </a:t>
            </a:r>
            <a:r>
              <a:rPr lang="en-US" sz="3200">
                <a:cs typeface="Times New Roman" pitchFamily="18" charset="0"/>
              </a:rPr>
              <a:t>2TB</a:t>
            </a:r>
            <a:r>
              <a:rPr lang="ar-SY" sz="3200">
                <a:cs typeface="Times New Roman" pitchFamily="18" charset="0"/>
              </a:rPr>
              <a:t> حسب نوع النواة</a:t>
            </a:r>
            <a:endParaRPr lang="en-US" sz="3200">
              <a:cs typeface="Times New Roman" pitchFamily="18" charset="0"/>
            </a:endParaRPr>
          </a:p>
          <a:p>
            <a:pPr algn="r" rtl="1">
              <a:spcBef>
                <a:spcPct val="20000"/>
              </a:spcBef>
              <a:buFont typeface="Wingdings" pitchFamily="2" charset="2"/>
              <a:buChar char="Ø"/>
            </a:pPr>
            <a:r>
              <a:rPr lang="ar-SY" sz="3200">
                <a:cs typeface="Times New Roman" pitchFamily="18" charset="0"/>
              </a:rPr>
              <a:t>اسم الملف يصل إلى 255 محرف</a:t>
            </a:r>
          </a:p>
          <a:p>
            <a:pPr algn="r" rtl="1">
              <a:spcBef>
                <a:spcPct val="20000"/>
              </a:spcBef>
              <a:buFont typeface="Wingdings" pitchFamily="2" charset="2"/>
              <a:buChar char="Ø"/>
            </a:pPr>
            <a:r>
              <a:rPr lang="ar-SY" sz="3200">
                <a:cs typeface="Times New Roman" pitchFamily="18" charset="0"/>
              </a:rPr>
              <a:t>إذا قمت قمت بحذف ملف مخزن على قرص </a:t>
            </a:r>
            <a:r>
              <a:rPr lang="en-US" sz="3200">
                <a:cs typeface="Times New Roman" pitchFamily="18" charset="0"/>
              </a:rPr>
              <a:t>EXT2</a:t>
            </a:r>
            <a:r>
              <a:rPr lang="ar-SY" sz="3200">
                <a:cs typeface="Times New Roman" pitchFamily="18" charset="0"/>
              </a:rPr>
              <a:t> يقوم نظام الملفات بما يلي :</a:t>
            </a:r>
          </a:p>
          <a:p>
            <a:pPr lvl="1" algn="r" rtl="1">
              <a:spcBef>
                <a:spcPct val="20000"/>
              </a:spcBef>
              <a:buFont typeface="Verdana" pitchFamily="34" charset="0"/>
              <a:buAutoNum type="arabicParenR"/>
            </a:pPr>
            <a:r>
              <a:rPr lang="ar-SY" sz="2800">
                <a:solidFill>
                  <a:srgbClr val="FF0000"/>
                </a:solidFill>
                <a:cs typeface="Times New Roman" pitchFamily="18" charset="0"/>
              </a:rPr>
              <a:t>حذف الوصلات الفيزيائية للملف</a:t>
            </a:r>
          </a:p>
          <a:p>
            <a:pPr lvl="1" algn="r" rtl="1">
              <a:spcBef>
                <a:spcPct val="20000"/>
              </a:spcBef>
              <a:buFont typeface="Verdana" pitchFamily="34" charset="0"/>
              <a:buAutoNum type="arabicParenR"/>
            </a:pPr>
            <a:r>
              <a:rPr lang="ar-SY" sz="2800">
                <a:solidFill>
                  <a:srgbClr val="FF0000"/>
                </a:solidFill>
                <a:cs typeface="Times New Roman" pitchFamily="18" charset="0"/>
              </a:rPr>
              <a:t>تسجيل تاريخ ووقت الحذف</a:t>
            </a:r>
          </a:p>
          <a:p>
            <a:pPr lvl="1" algn="r" rtl="1">
              <a:spcBef>
                <a:spcPct val="20000"/>
              </a:spcBef>
              <a:buFont typeface="Verdana" pitchFamily="34" charset="0"/>
              <a:buAutoNum type="arabicParenR"/>
            </a:pPr>
            <a:r>
              <a:rPr lang="ar-SY" sz="2800">
                <a:solidFill>
                  <a:srgbClr val="FF0000"/>
                </a:solidFill>
                <a:cs typeface="Times New Roman" pitchFamily="18" charset="0"/>
              </a:rPr>
              <a:t>يلغي اسم الملف من المجلد</a:t>
            </a:r>
            <a:endParaRPr lang="ar-SY" sz="2800">
              <a:cs typeface="Times New Roman" pitchFamily="18" charset="0"/>
            </a:endParaRPr>
          </a:p>
          <a:p>
            <a:pPr algn="r" rtl="1">
              <a:spcBef>
                <a:spcPct val="20000"/>
              </a:spcBef>
              <a:buFont typeface="Wingdings" pitchFamily="2" charset="2"/>
              <a:buChar char="Ø"/>
            </a:pPr>
            <a:r>
              <a:rPr lang="ar-SY" sz="3200">
                <a:cs typeface="Times New Roman" pitchFamily="18" charset="0"/>
              </a:rPr>
              <a:t>نلاحظ أنه بالإمكان استرجاع ملف محذوف حديثاً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301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01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3015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08438" y="292100"/>
            <a:ext cx="1571625" cy="6445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الخلاصه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973138" y="1196975"/>
            <a:ext cx="7847012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Low" rtl="1" eaLnBrk="1" hangingPunct="1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ar-SA" dirty="0" smtClean="0"/>
              <a:t>نظام الملفات هوالطريقة التي يستعملها نظام التشغيل لتخزين وإدارة البيانات (في صورة ملفات) على وحدة التخزين (القرص الصلب). هذه الطريقة هي التي تعينه فيما بعد على سرعة استعادة البيانات.</a:t>
            </a:r>
          </a:p>
          <a:p>
            <a:pPr marL="285750" indent="-285750" algn="r" rtl="1">
              <a:buFont typeface="Wingdings" pitchFamily="2" charset="2"/>
              <a:buChar char="v"/>
              <a:defRPr/>
            </a:pPr>
            <a:r>
              <a:rPr lang="ar-SA" dirty="0" smtClean="0"/>
              <a:t>الوظائف الاساسية لنظام الملفات تتلخص في تحديد </a:t>
            </a:r>
            <a:r>
              <a:rPr lang="ar-SA" dirty="0"/>
              <a:t>المساحة الحرة و المستخدمة من إجمالي مساحة القرص الصلب </a:t>
            </a:r>
            <a:r>
              <a:rPr lang="ar-SA" dirty="0" smtClean="0"/>
              <a:t>وحفظ </a:t>
            </a:r>
            <a:r>
              <a:rPr lang="ar-SA" dirty="0"/>
              <a:t>أو معرفة أسماء الأدلة والملفات</a:t>
            </a:r>
            <a:r>
              <a:rPr lang="ar-SA" dirty="0">
                <a:hlinkClick r:id="rId2"/>
              </a:rPr>
              <a:t> </a:t>
            </a:r>
            <a:r>
              <a:rPr lang="ar-SA" dirty="0" smtClean="0"/>
              <a:t>ومعرفة </a:t>
            </a:r>
            <a:r>
              <a:rPr lang="ar-SA" dirty="0"/>
              <a:t>أو تحديد الموقع الفيزيائي للملف على القرص الصلب .</a:t>
            </a:r>
            <a:endParaRPr lang="en-US" dirty="0">
              <a:latin typeface="Trebuchet MS" pitchFamily="34" charset="0"/>
            </a:endParaRPr>
          </a:p>
          <a:p>
            <a:pPr algn="justLow" rtl="1" eaLnBrk="1" hangingPunct="1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ar-SA" dirty="0" smtClean="0">
                <a:latin typeface="Trebuchet MS" pitchFamily="34" charset="0"/>
              </a:rPr>
              <a:t>تم التطرق لبعض انظمة الملفات الشائعة الاستخدام من حيث نظام التشغيل ومن حيث المميزات والمساؤي</a:t>
            </a:r>
          </a:p>
          <a:p>
            <a:pPr algn="justLow" rtl="1" eaLnBrk="1" hangingPunct="1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ar-SA" dirty="0" smtClean="0">
                <a:latin typeface="Trebuchet MS" pitchFamily="34" charset="0"/>
              </a:rPr>
              <a:t>تم التطرق  الي  كيفيه التحويل بين انظمه  الملفات (</a:t>
            </a:r>
            <a:r>
              <a:rPr lang="en-US" dirty="0" smtClean="0">
                <a:latin typeface="Trebuchet MS" pitchFamily="34" charset="0"/>
              </a:rPr>
              <a:t>NTFS</a:t>
            </a:r>
            <a:r>
              <a:rPr lang="ar-SA" dirty="0" smtClean="0">
                <a:latin typeface="Trebuchet MS" pitchFamily="34" charset="0"/>
              </a:rPr>
              <a:t> و</a:t>
            </a:r>
            <a:r>
              <a:rPr lang="en-US" dirty="0" smtClean="0">
                <a:latin typeface="Trebuchet MS" pitchFamily="34" charset="0"/>
              </a:rPr>
              <a:t> (FAT</a:t>
            </a:r>
            <a:endParaRPr lang="ar-SA" dirty="0" smtClean="0">
              <a:latin typeface="Trebuchet MS" pitchFamily="34" charset="0"/>
            </a:endParaRPr>
          </a:p>
          <a:p>
            <a:pPr marL="0" indent="0" algn="justLow" rtl="1" eaLnBrk="1" hangingPunct="1">
              <a:spcBef>
                <a:spcPct val="50000"/>
              </a:spcBef>
              <a:defRPr/>
            </a:pPr>
            <a:endParaRPr lang="ar-SA" dirty="0" smtClean="0">
              <a:latin typeface="Trebuchet MS" pitchFamily="34" charset="0"/>
            </a:endParaRPr>
          </a:p>
          <a:p>
            <a:pPr algn="justLow" rtl="1" eaLnBrk="1" hangingPunct="1">
              <a:spcBef>
                <a:spcPct val="50000"/>
              </a:spcBef>
              <a:buFont typeface="Wingdings" pitchFamily="2" charset="2"/>
              <a:buChar char="v"/>
              <a:defRPr/>
            </a:pPr>
            <a:endParaRPr lang="en-US" dirty="0" smtClean="0"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4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037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4038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pic>
        <p:nvPicPr>
          <p:cNvPr id="44035" name="Picture 7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341563"/>
            <a:ext cx="2286000" cy="223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5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151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152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971800" y="331788"/>
            <a:ext cx="3687763" cy="461962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ar-S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المشاكل التي يعالجها نظام الملفات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046163" y="1196975"/>
            <a:ext cx="7847012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Low" rtl="1" eaLnBrk="1" hangingPunct="1">
              <a:lnSpc>
                <a:spcPct val="150000"/>
              </a:lnSpc>
              <a:spcBef>
                <a:spcPct val="50000"/>
              </a:spcBef>
              <a:buFont typeface="Times New Roman" pitchFamily="18" charset="0"/>
              <a:buAutoNum type="romanLcPeriod"/>
            </a:pPr>
            <a:r>
              <a:rPr lang="ar-SA" b="1" dirty="0">
                <a:latin typeface="Trebuchet MS" pitchFamily="34" charset="0"/>
              </a:rPr>
              <a:t>كيفية ظهور الملفات بالنسبة للمستخدم وهذا يتضمن تعريف الملف، ومواصفات الملف ،وتحديد المعطيات المتاحة علية ، توصيف بنية المجلدات و توصيف طريقة تنظيم الملفات .</a:t>
            </a:r>
          </a:p>
          <a:p>
            <a:pPr algn="justLow" rtl="1" eaLnBrk="1" hangingPunct="1">
              <a:lnSpc>
                <a:spcPct val="150000"/>
              </a:lnSpc>
              <a:spcBef>
                <a:spcPct val="50000"/>
              </a:spcBef>
              <a:buFont typeface="Times New Roman" pitchFamily="18" charset="0"/>
              <a:buAutoNum type="romanLcPeriod"/>
            </a:pPr>
            <a:r>
              <a:rPr lang="ar-SA" b="1" smtClean="0">
                <a:latin typeface="Trebuchet MS" pitchFamily="34" charset="0"/>
              </a:rPr>
              <a:t>الطرق التي </a:t>
            </a:r>
            <a:r>
              <a:rPr lang="ar-SA" b="1" dirty="0">
                <a:latin typeface="Trebuchet MS" pitchFamily="34" charset="0"/>
              </a:rPr>
              <a:t>يجب خلقها ، لتحقيق التقابل بين نظام الملفات المنطقي ، وأجهزة التخزين الفيزيائية .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6149" name="TextBox 1"/>
          <p:cNvSpPr txBox="1">
            <a:spLocks noChangeArrowheads="1"/>
          </p:cNvSpPr>
          <p:nvPr/>
        </p:nvSpPr>
        <p:spPr bwMode="auto">
          <a:xfrm>
            <a:off x="1046163" y="4244975"/>
            <a:ext cx="78470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Low" rtl="1" eaLnBrk="1" hangingPunct="1"/>
            <a:r>
              <a:rPr lang="ar-SA" b="1"/>
              <a:t>يستخدم نظام التشغيل ما يسمى نظام الملفات ، من اجل تأمين وصول ملائم وفعال إلى القرص ، والسماح بتخزين المعطيات ، وتحديد مكانها بالإضافة إلى استرجاعها بسهولة 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18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7185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843213" y="260350"/>
            <a:ext cx="3857625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مستويات نظام الملفات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344863" y="1293813"/>
            <a:ext cx="2819400" cy="515937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التطبيقات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344863" y="2276475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نظام الملفات المنطقي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352800" y="3213100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جزء تنظيم الملف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352800" y="4264025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نظام الملفات الاساسي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352800" y="5229225"/>
            <a:ext cx="2819400" cy="554038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التحكم بادخل / الخرج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348038" y="6208713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تجهيزات التخزين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" name="Down Arrow 1"/>
          <p:cNvSpPr>
            <a:spLocks noChangeArrowheads="1"/>
          </p:cNvSpPr>
          <p:nvPr/>
        </p:nvSpPr>
        <p:spPr bwMode="auto">
          <a:xfrm>
            <a:off x="4572000" y="1835150"/>
            <a:ext cx="200025" cy="441325"/>
          </a:xfrm>
          <a:prstGeom prst="downArrow">
            <a:avLst>
              <a:gd name="adj1" fmla="val 50000"/>
              <a:gd name="adj2" fmla="val 5009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7" name="Down Arrow 16"/>
          <p:cNvSpPr>
            <a:spLocks noChangeArrowheads="1"/>
          </p:cNvSpPr>
          <p:nvPr/>
        </p:nvSpPr>
        <p:spPr bwMode="auto">
          <a:xfrm>
            <a:off x="4572000" y="2809875"/>
            <a:ext cx="200025" cy="441325"/>
          </a:xfrm>
          <a:prstGeom prst="downArrow">
            <a:avLst>
              <a:gd name="adj1" fmla="val 50000"/>
              <a:gd name="adj2" fmla="val 5009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8" name="Down Arrow 17"/>
          <p:cNvSpPr>
            <a:spLocks noChangeArrowheads="1"/>
          </p:cNvSpPr>
          <p:nvPr/>
        </p:nvSpPr>
        <p:spPr bwMode="auto">
          <a:xfrm>
            <a:off x="4587875" y="3771900"/>
            <a:ext cx="174625" cy="496888"/>
          </a:xfrm>
          <a:prstGeom prst="downArrow">
            <a:avLst>
              <a:gd name="adj1" fmla="val 50000"/>
              <a:gd name="adj2" fmla="val 5005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9" name="Down Arrow 18"/>
          <p:cNvSpPr>
            <a:spLocks noChangeArrowheads="1"/>
          </p:cNvSpPr>
          <p:nvPr/>
        </p:nvSpPr>
        <p:spPr bwMode="auto">
          <a:xfrm>
            <a:off x="4572000" y="4797425"/>
            <a:ext cx="200025" cy="441325"/>
          </a:xfrm>
          <a:prstGeom prst="downArrow">
            <a:avLst>
              <a:gd name="adj1" fmla="val 50000"/>
              <a:gd name="adj2" fmla="val 5009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0" name="Down Arrow 19"/>
          <p:cNvSpPr>
            <a:spLocks noChangeArrowheads="1"/>
          </p:cNvSpPr>
          <p:nvPr/>
        </p:nvSpPr>
        <p:spPr bwMode="auto">
          <a:xfrm>
            <a:off x="4572000" y="5767388"/>
            <a:ext cx="200025" cy="441325"/>
          </a:xfrm>
          <a:prstGeom prst="downArrow">
            <a:avLst>
              <a:gd name="adj1" fmla="val 50000"/>
              <a:gd name="adj2" fmla="val 5009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20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21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211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743200" y="331788"/>
            <a:ext cx="4089400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مستويات انظمة الملفات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1763713" y="1268413"/>
            <a:ext cx="2819400" cy="515937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التطبيقات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763713" y="2251075"/>
            <a:ext cx="28194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نظام الملفات المنطقي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771650" y="3187700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جزء تنظيم الملف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771650" y="4238625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نظام الملفات الاساسي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771650" y="5203825"/>
            <a:ext cx="2819400" cy="554038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التحكم بادخل / الخرج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766888" y="6181725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تجهيزات التخزين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8202" name="Down Arrow 14"/>
          <p:cNvSpPr>
            <a:spLocks noChangeArrowheads="1"/>
          </p:cNvSpPr>
          <p:nvPr/>
        </p:nvSpPr>
        <p:spPr bwMode="auto">
          <a:xfrm>
            <a:off x="2990850" y="1809750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6" name="Down Arrow 15"/>
          <p:cNvSpPr>
            <a:spLocks noChangeArrowheads="1"/>
          </p:cNvSpPr>
          <p:nvPr/>
        </p:nvSpPr>
        <p:spPr bwMode="auto">
          <a:xfrm>
            <a:off x="2990850" y="2784475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7" name="Down Arrow 16"/>
          <p:cNvSpPr>
            <a:spLocks noChangeArrowheads="1"/>
          </p:cNvSpPr>
          <p:nvPr/>
        </p:nvSpPr>
        <p:spPr bwMode="auto">
          <a:xfrm>
            <a:off x="3006725" y="3744913"/>
            <a:ext cx="174625" cy="496887"/>
          </a:xfrm>
          <a:prstGeom prst="downArrow">
            <a:avLst>
              <a:gd name="adj1" fmla="val 50000"/>
              <a:gd name="adj2" fmla="val 5005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8" name="Down Arrow 17"/>
          <p:cNvSpPr>
            <a:spLocks noChangeArrowheads="1"/>
          </p:cNvSpPr>
          <p:nvPr/>
        </p:nvSpPr>
        <p:spPr bwMode="auto">
          <a:xfrm>
            <a:off x="2990850" y="4772025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9" name="Down Arrow 18"/>
          <p:cNvSpPr>
            <a:spLocks noChangeArrowheads="1"/>
          </p:cNvSpPr>
          <p:nvPr/>
        </p:nvSpPr>
        <p:spPr bwMode="auto">
          <a:xfrm>
            <a:off x="2990850" y="5740400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cxnSp>
        <p:nvCxnSpPr>
          <p:cNvPr id="4" name="Curved Connector 3"/>
          <p:cNvCxnSpPr>
            <a:cxnSpLocks noChangeShapeType="1"/>
            <a:stCxn id="10" idx="3"/>
            <a:endCxn id="21" idx="1"/>
          </p:cNvCxnSpPr>
          <p:nvPr/>
        </p:nvCxnSpPr>
        <p:spPr bwMode="auto">
          <a:xfrm flipV="1">
            <a:off x="4583113" y="2311400"/>
            <a:ext cx="1333500" cy="206375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5916613" y="1303338"/>
            <a:ext cx="2938462" cy="20161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r" rtl="1">
              <a:defRPr/>
            </a:pPr>
            <a:r>
              <a:rPr lang="ar-SA" b="1" dirty="0">
                <a:solidFill>
                  <a:schemeClr val="bg1"/>
                </a:solidFill>
              </a:rPr>
              <a:t>يستخدم بنية المجلد من أجل</a:t>
            </a:r>
          </a:p>
          <a:p>
            <a:pPr algn="r" rtl="1">
              <a:defRPr/>
            </a:pPr>
            <a:r>
              <a:rPr lang="ar-SA" b="1" dirty="0">
                <a:solidFill>
                  <a:schemeClr val="bg1"/>
                </a:solidFill>
              </a:rPr>
              <a:t> تزويد جزء تنظيم الملف ،</a:t>
            </a:r>
          </a:p>
          <a:p>
            <a:pPr algn="r" rtl="1">
              <a:defRPr/>
            </a:pPr>
            <a:r>
              <a:rPr lang="ar-SA" b="1" dirty="0">
                <a:solidFill>
                  <a:schemeClr val="bg1"/>
                </a:solidFill>
              </a:rPr>
              <a:t> بالمعلومات التي يحتاجها .</a:t>
            </a:r>
          </a:p>
          <a:p>
            <a:pPr algn="r" rtl="1">
              <a:defRPr/>
            </a:pPr>
            <a:r>
              <a:rPr lang="ar-SA" b="1" dirty="0">
                <a:solidFill>
                  <a:schemeClr val="bg1"/>
                </a:solidFill>
              </a:rPr>
              <a:t>كما أنه مسؤول عن حماية وأمن الملفات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23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235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11488" y="388938"/>
            <a:ext cx="4089400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مستويات أنظمة الملفات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1763713" y="1268413"/>
            <a:ext cx="2819400" cy="515937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التطبيقات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1763713" y="2251075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نظام الملفات المنطقي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771650" y="3187700"/>
            <a:ext cx="28194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جزء تنظيم الملف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771650" y="4238625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نظام الملفات الاساسي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771650" y="5203825"/>
            <a:ext cx="2819400" cy="554038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التحكم بادخل / الخرج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766888" y="6181725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تجهيزات التخزين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9226" name="Down Arrow 13"/>
          <p:cNvSpPr>
            <a:spLocks noChangeArrowheads="1"/>
          </p:cNvSpPr>
          <p:nvPr/>
        </p:nvSpPr>
        <p:spPr bwMode="auto">
          <a:xfrm>
            <a:off x="2990850" y="1809750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9227" name="Down Arrow 14"/>
          <p:cNvSpPr>
            <a:spLocks noChangeArrowheads="1"/>
          </p:cNvSpPr>
          <p:nvPr/>
        </p:nvSpPr>
        <p:spPr bwMode="auto">
          <a:xfrm>
            <a:off x="2990850" y="2784475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6" name="Down Arrow 15"/>
          <p:cNvSpPr>
            <a:spLocks noChangeArrowheads="1"/>
          </p:cNvSpPr>
          <p:nvPr/>
        </p:nvSpPr>
        <p:spPr bwMode="auto">
          <a:xfrm>
            <a:off x="3006725" y="3744913"/>
            <a:ext cx="174625" cy="496887"/>
          </a:xfrm>
          <a:prstGeom prst="downArrow">
            <a:avLst>
              <a:gd name="adj1" fmla="val 50000"/>
              <a:gd name="adj2" fmla="val 5005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7" name="Down Arrow 16"/>
          <p:cNvSpPr>
            <a:spLocks noChangeArrowheads="1"/>
          </p:cNvSpPr>
          <p:nvPr/>
        </p:nvSpPr>
        <p:spPr bwMode="auto">
          <a:xfrm>
            <a:off x="2990850" y="4772025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8" name="Down Arrow 17"/>
          <p:cNvSpPr>
            <a:spLocks noChangeArrowheads="1"/>
          </p:cNvSpPr>
          <p:nvPr/>
        </p:nvSpPr>
        <p:spPr bwMode="auto">
          <a:xfrm>
            <a:off x="2990850" y="5740400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cxnSp>
        <p:nvCxnSpPr>
          <p:cNvPr id="19" name="Curved Connector 18"/>
          <p:cNvCxnSpPr>
            <a:cxnSpLocks noChangeShapeType="1"/>
            <a:stCxn id="10" idx="3"/>
            <a:endCxn id="20" idx="1"/>
          </p:cNvCxnSpPr>
          <p:nvPr/>
        </p:nvCxnSpPr>
        <p:spPr bwMode="auto">
          <a:xfrm flipV="1">
            <a:off x="4591050" y="3255963"/>
            <a:ext cx="1325563" cy="198437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5916613" y="2841625"/>
            <a:ext cx="2938462" cy="830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r" rtl="1">
              <a:defRPr/>
            </a:pPr>
            <a:r>
              <a:rPr lang="ar-SA" b="1" dirty="0">
                <a:solidFill>
                  <a:schemeClr val="bg1"/>
                </a:solidFill>
              </a:rPr>
              <a:t>يهتم بالملف وكتلتة المنطقية والفيزيائية 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5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8" cy="432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25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68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259" name="AutoShape 5"/>
            <p:cNvSpPr>
              <a:spLocks noChangeArrowheads="1"/>
            </p:cNvSpPr>
            <p:nvPr/>
          </p:nvSpPr>
          <p:spPr bwMode="auto">
            <a:xfrm rot="2700000">
              <a:off x="354" y="220"/>
              <a:ext cx="446" cy="608"/>
            </a:xfrm>
            <a:prstGeom prst="moon">
              <a:avLst>
                <a:gd name="adj" fmla="val 66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590800" y="331788"/>
            <a:ext cx="4089400" cy="708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S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مستويات أنظمة الملفات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763713" y="1268413"/>
            <a:ext cx="2819400" cy="515937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التطبيقات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1763713" y="2251075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نظام الملفات المنطقي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1771650" y="3187700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جزء تنظيم الملف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771650" y="4238625"/>
            <a:ext cx="28194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نظام الملفات الاساسي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771650" y="5203825"/>
            <a:ext cx="2819400" cy="554038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التحكم بادخل / الخرج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766888" y="6181725"/>
            <a:ext cx="2819400" cy="5334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تجهيزات التخزين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0250" name="Down Arrow 13"/>
          <p:cNvSpPr>
            <a:spLocks noChangeArrowheads="1"/>
          </p:cNvSpPr>
          <p:nvPr/>
        </p:nvSpPr>
        <p:spPr bwMode="auto">
          <a:xfrm>
            <a:off x="2990850" y="1809750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0251" name="Down Arrow 14"/>
          <p:cNvSpPr>
            <a:spLocks noChangeArrowheads="1"/>
          </p:cNvSpPr>
          <p:nvPr/>
        </p:nvSpPr>
        <p:spPr bwMode="auto">
          <a:xfrm>
            <a:off x="2990850" y="2784475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0252" name="Down Arrow 15"/>
          <p:cNvSpPr>
            <a:spLocks noChangeArrowheads="1"/>
          </p:cNvSpPr>
          <p:nvPr/>
        </p:nvSpPr>
        <p:spPr bwMode="auto">
          <a:xfrm>
            <a:off x="3006725" y="3744913"/>
            <a:ext cx="174625" cy="496887"/>
          </a:xfrm>
          <a:prstGeom prst="downArrow">
            <a:avLst>
              <a:gd name="adj1" fmla="val 50000"/>
              <a:gd name="adj2" fmla="val 5005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7" name="Down Arrow 16"/>
          <p:cNvSpPr>
            <a:spLocks noChangeArrowheads="1"/>
          </p:cNvSpPr>
          <p:nvPr/>
        </p:nvSpPr>
        <p:spPr bwMode="auto">
          <a:xfrm>
            <a:off x="2990850" y="4772025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8" name="Down Arrow 17"/>
          <p:cNvSpPr>
            <a:spLocks noChangeArrowheads="1"/>
          </p:cNvSpPr>
          <p:nvPr/>
        </p:nvSpPr>
        <p:spPr bwMode="auto">
          <a:xfrm>
            <a:off x="2990850" y="5740400"/>
            <a:ext cx="201613" cy="441325"/>
          </a:xfrm>
          <a:prstGeom prst="downArrow">
            <a:avLst>
              <a:gd name="adj1" fmla="val 50000"/>
              <a:gd name="adj2" fmla="val 496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cxnSp>
        <p:nvCxnSpPr>
          <p:cNvPr id="19" name="Curved Connector 18"/>
          <p:cNvCxnSpPr>
            <a:cxnSpLocks noChangeShapeType="1"/>
            <a:stCxn id="11" idx="3"/>
          </p:cNvCxnSpPr>
          <p:nvPr/>
        </p:nvCxnSpPr>
        <p:spPr bwMode="auto">
          <a:xfrm flipV="1">
            <a:off x="4591050" y="4132263"/>
            <a:ext cx="1349375" cy="373062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5940425" y="3357563"/>
            <a:ext cx="2938463" cy="15684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r" rtl="1">
              <a:defRPr/>
            </a:pPr>
            <a:r>
              <a:rPr lang="ar-SA" b="1" dirty="0">
                <a:solidFill>
                  <a:schemeClr val="bg1"/>
                </a:solidFill>
              </a:rPr>
              <a:t>يقوم بإعطاء تعليمات عامة إلى القرص المناسب ، من أجل قراءة وكتابة كتل فيزيائية على القرص 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7" grpId="0" animBg="1"/>
      <p:bldP spid="18" grpId="0" animBg="1"/>
      <p:bldP spid="2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1829</Words>
  <Application>Microsoft Office PowerPoint</Application>
  <PresentationFormat>On-screen Show (4:3)</PresentationFormat>
  <Paragraphs>190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ECE Dept.</dc:creator>
  <cp:lastModifiedBy>Amin</cp:lastModifiedBy>
  <cp:revision>286</cp:revision>
  <dcterms:created xsi:type="dcterms:W3CDTF">2001-12-11T01:26:55Z</dcterms:created>
  <dcterms:modified xsi:type="dcterms:W3CDTF">2015-08-18T10:54:32Z</dcterms:modified>
</cp:coreProperties>
</file>