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f53ATLCi+xQO6lhPYlsiw==" hashData="BZm35Gz0I1sFW5kdN/g+EuDhGL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27BA1A-04E3-4F72-A8AA-BE6C3F9CABCE}" type="datetimeFigureOut">
              <a:rPr lang="ar-SY" smtClean="0"/>
              <a:pPr/>
              <a:t>10/09/1433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89750D-4FDF-4CCE-8737-86787944D10D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1742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750D-4FDF-4CCE-8737-86787944D10D}" type="slidenum">
              <a:rPr lang="ar-SY" smtClean="0"/>
              <a:pPr/>
              <a:t>7</a:t>
            </a:fld>
            <a:endParaRPr lang="ar-S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6914-8252-4A25-B59B-1A173E6A6A8B}" type="datetimeFigureOut">
              <a:rPr lang="ar-SY" smtClean="0"/>
              <a:pPr/>
              <a:t>10/09/1433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4009-6852-423B-A831-8FC5CCA58257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6914-8252-4A25-B59B-1A173E6A6A8B}" type="datetimeFigureOut">
              <a:rPr lang="ar-SY" smtClean="0"/>
              <a:pPr/>
              <a:t>10/09/1433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4009-6852-423B-A831-8FC5CCA58257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6914-8252-4A25-B59B-1A173E6A6A8B}" type="datetimeFigureOut">
              <a:rPr lang="ar-SY" smtClean="0"/>
              <a:pPr/>
              <a:t>10/09/1433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4009-6852-423B-A831-8FC5CCA58257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6914-8252-4A25-B59B-1A173E6A6A8B}" type="datetimeFigureOut">
              <a:rPr lang="ar-SY" smtClean="0"/>
              <a:pPr/>
              <a:t>10/09/1433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4009-6852-423B-A831-8FC5CCA58257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6914-8252-4A25-B59B-1A173E6A6A8B}" type="datetimeFigureOut">
              <a:rPr lang="ar-SY" smtClean="0"/>
              <a:pPr/>
              <a:t>10/09/1433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4009-6852-423B-A831-8FC5CCA58257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6914-8252-4A25-B59B-1A173E6A6A8B}" type="datetimeFigureOut">
              <a:rPr lang="ar-SY" smtClean="0"/>
              <a:pPr/>
              <a:t>10/09/1433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4009-6852-423B-A831-8FC5CCA58257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6914-8252-4A25-B59B-1A173E6A6A8B}" type="datetimeFigureOut">
              <a:rPr lang="ar-SY" smtClean="0"/>
              <a:pPr/>
              <a:t>10/09/1433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4009-6852-423B-A831-8FC5CCA58257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6914-8252-4A25-B59B-1A173E6A6A8B}" type="datetimeFigureOut">
              <a:rPr lang="ar-SY" smtClean="0"/>
              <a:pPr/>
              <a:t>10/09/1433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4009-6852-423B-A831-8FC5CCA58257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6914-8252-4A25-B59B-1A173E6A6A8B}" type="datetimeFigureOut">
              <a:rPr lang="ar-SY" smtClean="0"/>
              <a:pPr/>
              <a:t>10/09/1433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4009-6852-423B-A831-8FC5CCA58257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6914-8252-4A25-B59B-1A173E6A6A8B}" type="datetimeFigureOut">
              <a:rPr lang="ar-SY" smtClean="0"/>
              <a:pPr/>
              <a:t>10/09/1433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4009-6852-423B-A831-8FC5CCA58257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6914-8252-4A25-B59B-1A173E6A6A8B}" type="datetimeFigureOut">
              <a:rPr lang="ar-SY" smtClean="0"/>
              <a:pPr/>
              <a:t>10/09/1433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4009-6852-423B-A831-8FC5CCA58257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6914-8252-4A25-B59B-1A173E6A6A8B}" type="datetimeFigureOut">
              <a:rPr lang="ar-SY" smtClean="0"/>
              <a:pPr/>
              <a:t>10/09/1433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F4009-6852-423B-A831-8FC5CCA58257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mailto:aml_987@hotmail.com?subject=&#1578;&#1593;&#1604;&#1610;&#1602;%20&#1576;&#1582;&#1589;&#1608;&#1589;%20&#1583;&#1585;&#1587;%20&#1578;&#1581;&#1604;&#1610;&#1604;%20&#1575;&#1604;&#1576;&#1610;&#1575;&#1606;&#1575;&#1578;%20&#1575;&#1604;&#1575;&#1581;&#1589;&#1575;&#1574;&#1610;&#1577;%20&#1604;&#1604;&#1589;&#1601;%20&#1575;&#1604;&#1578;&#1575;&#1587;&#1593;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58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hyperlink" Target="http://facebook.com/math201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5.png"/><Relationship Id="rId21" Type="http://schemas.openxmlformats.org/officeDocument/2006/relationships/image" Target="../media/image101.png"/><Relationship Id="rId7" Type="http://schemas.openxmlformats.org/officeDocument/2006/relationships/image" Target="../media/image83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4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1.png"/><Relationship Id="rId5" Type="http://schemas.openxmlformats.org/officeDocument/2006/relationships/image" Target="../media/image87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6.png"/><Relationship Id="rId9" Type="http://schemas.openxmlformats.org/officeDocument/2006/relationships/hyperlink" Target="mailto:aml_987@hotmail.com?subject=&#1578;&#1593;&#1604;&#1610;&#1602;%20&#1576;&#1582;&#1589;&#1608;&#1589;%20&#1583;&#1585;&#1587;%20&#1578;&#1581;&#1604;&#1610;&#1604;%20&#1575;&#1604;&#1576;&#1610;&#1575;&#1606;&#1575;&#1578;%20&#1575;&#1604;&#1575;&#1581;&#1589;&#1575;&#1574;&#1610;&#1577;%20&#1604;&#1604;&#1589;&#1601;%20&#1575;&#1604;&#1578;&#1575;&#1587;&#1593;" TargetMode="External"/><Relationship Id="rId14" Type="http://schemas.openxmlformats.org/officeDocument/2006/relationships/image" Target="../media/image94.png"/><Relationship Id="rId22" Type="http://schemas.openxmlformats.org/officeDocument/2006/relationships/hyperlink" Target="http://facebook.com/MATH20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facebook.com/math201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facebook.com/math201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facebook.com/math201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://facebook.com/math201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hyperlink" Target="http://facebook.com/math2013" TargetMode="External"/><Relationship Id="rId2" Type="http://schemas.openxmlformats.org/officeDocument/2006/relationships/image" Target="../media/image2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cebook.com/math201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hyperlink" Target="mailto:aml_987@hotmail.com?subject=&#1578;&#1593;&#1604;&#1610;&#1602;%20&#1576;&#1582;&#1589;&#1608;&#1589;%20&#1583;&#1585;&#1587;%20&#1578;&#1581;&#1604;&#1610;&#1604;%20&#1575;&#1604;&#1576;&#1610;&#1575;&#1606;&#1575;&#1578;%20&#1575;&#1604;&#1575;&#1581;&#1589;&#1575;&#1574;&#1610;&#1577;%20&#1604;&#1604;&#1589;&#1601;%20&#1575;&#1604;&#1578;&#1575;&#1587;&#1593;" TargetMode="External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90467"/>
            <a:ext cx="3505200" cy="40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9144000" cy="93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9144000" cy="9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10"/>
          <p:cNvGrpSpPr/>
          <p:nvPr/>
        </p:nvGrpSpPr>
        <p:grpSpPr>
          <a:xfrm>
            <a:off x="0" y="4071942"/>
            <a:ext cx="9144000" cy="2571750"/>
            <a:chOff x="0" y="4071942"/>
            <a:chExt cx="9144000" cy="2571750"/>
          </a:xfrm>
        </p:grpSpPr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24875" y="4071942"/>
              <a:ext cx="619125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57694"/>
              <a:ext cx="8501090" cy="625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5000636"/>
            <a:ext cx="79343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6000768"/>
            <a:ext cx="50292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76525" y="3071810"/>
            <a:ext cx="64674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مستدير الزوايا 12"/>
          <p:cNvSpPr/>
          <p:nvPr/>
        </p:nvSpPr>
        <p:spPr>
          <a:xfrm>
            <a:off x="2571736" y="3500438"/>
            <a:ext cx="4000528" cy="64294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3357554" y="1571612"/>
            <a:ext cx="5500726" cy="3357586"/>
          </a:xfrm>
          <a:prstGeom prst="cloudCallout">
            <a:avLst>
              <a:gd name="adj1" fmla="val -43921"/>
              <a:gd name="adj2" fmla="val 8827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/>
              <a:t>تجنب كتابة إشارة الضرب في العمليات الحسابية لأنها تشبه حرف </a:t>
            </a:r>
            <a:r>
              <a:rPr lang="en-US" sz="2800" dirty="0" smtClean="0"/>
              <a:t>X </a:t>
            </a:r>
            <a:r>
              <a:rPr lang="ar-IQ" sz="2800" dirty="0" smtClean="0"/>
              <a:t> واستعض عنه بالأقواس.</a:t>
            </a:r>
            <a:endParaRPr lang="ar-SY" sz="2800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57224" y="2285992"/>
            <a:ext cx="1643074" cy="64294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2910" y="1142984"/>
            <a:ext cx="1571636" cy="64294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57100" y="-27384"/>
            <a:ext cx="1028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تمرير أفقي 15"/>
          <p:cNvSpPr/>
          <p:nvPr/>
        </p:nvSpPr>
        <p:spPr>
          <a:xfrm>
            <a:off x="0" y="6572272"/>
            <a:ext cx="1785918" cy="28572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b="1" dirty="0" smtClean="0">
                <a:hlinkClick r:id="rId11"/>
              </a:rPr>
              <a:t>تصميم وإعداد : أمـــل سلمان</a:t>
            </a:r>
            <a:endParaRPr lang="ar-SY" sz="12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785794"/>
            <a:ext cx="6848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0"/>
            <a:ext cx="46101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44386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مجموعة 30"/>
          <p:cNvGrpSpPr/>
          <p:nvPr/>
        </p:nvGrpSpPr>
        <p:grpSpPr>
          <a:xfrm>
            <a:off x="1320800" y="1273718"/>
            <a:ext cx="3435931" cy="1063757"/>
            <a:chOff x="1320800" y="1773784"/>
            <a:chExt cx="3435931" cy="1063757"/>
          </a:xfrm>
        </p:grpSpPr>
        <p:sp>
          <p:nvSpPr>
            <p:cNvPr id="11" name="شكل حر 10"/>
            <p:cNvSpPr/>
            <p:nvPr/>
          </p:nvSpPr>
          <p:spPr>
            <a:xfrm>
              <a:off x="1320800" y="1939620"/>
              <a:ext cx="3179762" cy="897921"/>
            </a:xfrm>
            <a:custGeom>
              <a:avLst/>
              <a:gdLst>
                <a:gd name="connsiteX0" fmla="*/ 0 w 3294743"/>
                <a:gd name="connsiteY0" fmla="*/ 0 h 892628"/>
                <a:gd name="connsiteX1" fmla="*/ 1059543 w 3294743"/>
                <a:gd name="connsiteY1" fmla="*/ 870857 h 892628"/>
                <a:gd name="connsiteX2" fmla="*/ 2772229 w 3294743"/>
                <a:gd name="connsiteY2" fmla="*/ 130629 h 892628"/>
                <a:gd name="connsiteX3" fmla="*/ 3294743 w 3294743"/>
                <a:gd name="connsiteY3" fmla="*/ 87086 h 892628"/>
                <a:gd name="connsiteX0" fmla="*/ 0 w 3179762"/>
                <a:gd name="connsiteY0" fmla="*/ 5293 h 897921"/>
                <a:gd name="connsiteX1" fmla="*/ 1059543 w 3179762"/>
                <a:gd name="connsiteY1" fmla="*/ 876150 h 897921"/>
                <a:gd name="connsiteX2" fmla="*/ 2772229 w 3179762"/>
                <a:gd name="connsiteY2" fmla="*/ 135922 h 897921"/>
                <a:gd name="connsiteX3" fmla="*/ 3179762 w 3179762"/>
                <a:gd name="connsiteY3" fmla="*/ 60619 h 8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9762" h="897921">
                  <a:moveTo>
                    <a:pt x="0" y="5293"/>
                  </a:moveTo>
                  <a:cubicBezTo>
                    <a:pt x="298752" y="429836"/>
                    <a:pt x="597505" y="854379"/>
                    <a:pt x="1059543" y="876150"/>
                  </a:cubicBezTo>
                  <a:cubicBezTo>
                    <a:pt x="1521581" y="897921"/>
                    <a:pt x="2418859" y="271844"/>
                    <a:pt x="2772229" y="135922"/>
                  </a:cubicBezTo>
                  <a:cubicBezTo>
                    <a:pt x="3125599" y="0"/>
                    <a:pt x="3063648" y="65457"/>
                    <a:pt x="3179762" y="60619"/>
                  </a:cubicBezTo>
                </a:path>
              </a:pathLst>
            </a:cu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4406955" y="1773784"/>
              <a:ext cx="349776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 smtClean="0"/>
                <a:t>h</a:t>
              </a:r>
              <a:endParaRPr lang="ar-SY" sz="2400" b="1" dirty="0"/>
            </a:p>
          </p:txBody>
        </p:sp>
      </p:grpSp>
      <p:grpSp>
        <p:nvGrpSpPr>
          <p:cNvPr id="33" name="مجموعة 32"/>
          <p:cNvGrpSpPr/>
          <p:nvPr/>
        </p:nvGrpSpPr>
        <p:grpSpPr>
          <a:xfrm>
            <a:off x="1161143" y="2291515"/>
            <a:ext cx="3339419" cy="895048"/>
            <a:chOff x="1161143" y="2791581"/>
            <a:chExt cx="3339419" cy="895048"/>
          </a:xfrm>
        </p:grpSpPr>
        <p:sp>
          <p:nvSpPr>
            <p:cNvPr id="15" name="شكل حر 14"/>
            <p:cNvSpPr/>
            <p:nvPr/>
          </p:nvSpPr>
          <p:spPr>
            <a:xfrm>
              <a:off x="1161143" y="2791581"/>
              <a:ext cx="3048000" cy="895048"/>
            </a:xfrm>
            <a:custGeom>
              <a:avLst/>
              <a:gdLst>
                <a:gd name="connsiteX0" fmla="*/ 0 w 3048000"/>
                <a:gd name="connsiteY0" fmla="*/ 895048 h 895048"/>
                <a:gd name="connsiteX1" fmla="*/ 580571 w 3048000"/>
                <a:gd name="connsiteY1" fmla="*/ 445105 h 895048"/>
                <a:gd name="connsiteX2" fmla="*/ 986971 w 3048000"/>
                <a:gd name="connsiteY2" fmla="*/ 430590 h 895048"/>
                <a:gd name="connsiteX3" fmla="*/ 1262743 w 3048000"/>
                <a:gd name="connsiteY3" fmla="*/ 24190 h 895048"/>
                <a:gd name="connsiteX4" fmla="*/ 2104571 w 3048000"/>
                <a:gd name="connsiteY4" fmla="*/ 575733 h 895048"/>
                <a:gd name="connsiteX5" fmla="*/ 3048000 w 3048000"/>
                <a:gd name="connsiteY5" fmla="*/ 430590 h 89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0" h="895048">
                  <a:moveTo>
                    <a:pt x="0" y="895048"/>
                  </a:moveTo>
                  <a:cubicBezTo>
                    <a:pt x="208038" y="708781"/>
                    <a:pt x="416076" y="522515"/>
                    <a:pt x="580571" y="445105"/>
                  </a:cubicBezTo>
                  <a:cubicBezTo>
                    <a:pt x="745066" y="367695"/>
                    <a:pt x="873276" y="500742"/>
                    <a:pt x="986971" y="430590"/>
                  </a:cubicBezTo>
                  <a:cubicBezTo>
                    <a:pt x="1100666" y="360438"/>
                    <a:pt x="1076476" y="0"/>
                    <a:pt x="1262743" y="24190"/>
                  </a:cubicBezTo>
                  <a:cubicBezTo>
                    <a:pt x="1449010" y="48380"/>
                    <a:pt x="1807028" y="508000"/>
                    <a:pt x="2104571" y="575733"/>
                  </a:cubicBezTo>
                  <a:cubicBezTo>
                    <a:pt x="2402114" y="643466"/>
                    <a:pt x="2725057" y="537028"/>
                    <a:pt x="3048000" y="43059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4194067" y="2928934"/>
              <a:ext cx="306495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endParaRPr lang="ar-SY" sz="20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2214546" y="3500438"/>
            <a:ext cx="33695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</a:t>
            </a:r>
            <a:endParaRPr lang="ar-SY" sz="2400" b="1" dirty="0">
              <a:solidFill>
                <a:srgbClr val="00B05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12662" y="2000240"/>
            <a:ext cx="30168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rush Script Std" pitchFamily="66" charset="0"/>
              </a:rPr>
              <a:t>l</a:t>
            </a:r>
            <a:endParaRPr lang="ar-SY" sz="2800" b="1" dirty="0">
              <a:solidFill>
                <a:srgbClr val="00B050"/>
              </a:solidFill>
              <a:latin typeface="Brush Script Std" pitchFamily="66" charset="0"/>
            </a:endParaRPr>
          </a:p>
        </p:txBody>
      </p:sp>
      <p:cxnSp>
        <p:nvCxnSpPr>
          <p:cNvPr id="29" name="رابط مستقيم 28"/>
          <p:cNvCxnSpPr/>
          <p:nvPr/>
        </p:nvCxnSpPr>
        <p:spPr>
          <a:xfrm>
            <a:off x="2423886" y="2315705"/>
            <a:ext cx="4974" cy="1256171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10800000">
            <a:off x="857224" y="2285992"/>
            <a:ext cx="1571636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7" name="مجموعة 36"/>
          <p:cNvGrpSpPr/>
          <p:nvPr/>
        </p:nvGrpSpPr>
        <p:grpSpPr>
          <a:xfrm>
            <a:off x="1074057" y="1928802"/>
            <a:ext cx="3635913" cy="824751"/>
            <a:chOff x="1074057" y="2428868"/>
            <a:chExt cx="3635913" cy="824751"/>
          </a:xfrm>
        </p:grpSpPr>
        <p:sp>
          <p:nvSpPr>
            <p:cNvPr id="14" name="شكل حر 13"/>
            <p:cNvSpPr/>
            <p:nvPr/>
          </p:nvSpPr>
          <p:spPr>
            <a:xfrm>
              <a:off x="1074057" y="2605314"/>
              <a:ext cx="3323772" cy="648305"/>
            </a:xfrm>
            <a:custGeom>
              <a:avLst/>
              <a:gdLst>
                <a:gd name="connsiteX0" fmla="*/ 0 w 3323772"/>
                <a:gd name="connsiteY0" fmla="*/ 7257 h 648305"/>
                <a:gd name="connsiteX1" fmla="*/ 377372 w 3323772"/>
                <a:gd name="connsiteY1" fmla="*/ 631372 h 648305"/>
                <a:gd name="connsiteX2" fmla="*/ 580572 w 3323772"/>
                <a:gd name="connsiteY2" fmla="*/ 108857 h 648305"/>
                <a:gd name="connsiteX3" fmla="*/ 986972 w 3323772"/>
                <a:gd name="connsiteY3" fmla="*/ 442686 h 648305"/>
                <a:gd name="connsiteX4" fmla="*/ 1306286 w 3323772"/>
                <a:gd name="connsiteY4" fmla="*/ 210457 h 648305"/>
                <a:gd name="connsiteX5" fmla="*/ 1843314 w 3323772"/>
                <a:gd name="connsiteY5" fmla="*/ 370115 h 648305"/>
                <a:gd name="connsiteX6" fmla="*/ 2365829 w 3323772"/>
                <a:gd name="connsiteY6" fmla="*/ 7257 h 648305"/>
                <a:gd name="connsiteX7" fmla="*/ 2685143 w 3323772"/>
                <a:gd name="connsiteY7" fmla="*/ 413657 h 648305"/>
                <a:gd name="connsiteX8" fmla="*/ 3323772 w 3323772"/>
                <a:gd name="connsiteY8" fmla="*/ 7257 h 64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3772" h="648305">
                  <a:moveTo>
                    <a:pt x="0" y="7257"/>
                  </a:moveTo>
                  <a:cubicBezTo>
                    <a:pt x="140305" y="310848"/>
                    <a:pt x="280610" y="614439"/>
                    <a:pt x="377372" y="631372"/>
                  </a:cubicBezTo>
                  <a:cubicBezTo>
                    <a:pt x="474134" y="648305"/>
                    <a:pt x="478972" y="140305"/>
                    <a:pt x="580572" y="108857"/>
                  </a:cubicBezTo>
                  <a:cubicBezTo>
                    <a:pt x="682172" y="77409"/>
                    <a:pt x="866020" y="425753"/>
                    <a:pt x="986972" y="442686"/>
                  </a:cubicBezTo>
                  <a:cubicBezTo>
                    <a:pt x="1107924" y="459619"/>
                    <a:pt x="1163562" y="222552"/>
                    <a:pt x="1306286" y="210457"/>
                  </a:cubicBezTo>
                  <a:cubicBezTo>
                    <a:pt x="1449010" y="198362"/>
                    <a:pt x="1666724" y="403982"/>
                    <a:pt x="1843314" y="370115"/>
                  </a:cubicBezTo>
                  <a:cubicBezTo>
                    <a:pt x="2019904" y="336248"/>
                    <a:pt x="2225524" y="0"/>
                    <a:pt x="2365829" y="7257"/>
                  </a:cubicBezTo>
                  <a:cubicBezTo>
                    <a:pt x="2506134" y="14514"/>
                    <a:pt x="2525486" y="413657"/>
                    <a:pt x="2685143" y="413657"/>
                  </a:cubicBezTo>
                  <a:cubicBezTo>
                    <a:pt x="2844800" y="413657"/>
                    <a:pt x="3323772" y="7257"/>
                    <a:pt x="3323772" y="7257"/>
                  </a:cubicBezTo>
                </a:path>
              </a:pathLst>
            </a:cu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  <p:sp>
          <p:nvSpPr>
            <p:cNvPr id="36" name="مربع نص 35"/>
            <p:cNvSpPr txBox="1"/>
            <p:nvPr/>
          </p:nvSpPr>
          <p:spPr>
            <a:xfrm>
              <a:off x="4429124" y="2428868"/>
              <a:ext cx="280846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Blackadder ITC" pitchFamily="82" charset="0"/>
                </a:rPr>
                <a:t>f</a:t>
              </a:r>
              <a:endParaRPr lang="ar-SY" sz="2400" b="1" dirty="0">
                <a:solidFill>
                  <a:schemeClr val="accent6">
                    <a:lumMod val="75000"/>
                  </a:schemeClr>
                </a:solidFill>
                <a:latin typeface="Blackadder ITC" pitchFamily="82" charset="0"/>
              </a:endParaRPr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9275" y="1452556"/>
            <a:ext cx="3514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095630"/>
            <a:ext cx="7334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رابط كسهم مستقيم 40"/>
          <p:cNvCxnSpPr>
            <a:endCxn id="3080" idx="1"/>
          </p:cNvCxnSpPr>
          <p:nvPr/>
        </p:nvCxnSpPr>
        <p:spPr>
          <a:xfrm rot="16200000" flipH="1">
            <a:off x="5881697" y="2428872"/>
            <a:ext cx="1452572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كسهم مستقيم 42"/>
          <p:cNvCxnSpPr>
            <a:stCxn id="3079" idx="2"/>
            <a:endCxn id="3080" idx="0"/>
          </p:cNvCxnSpPr>
          <p:nvPr/>
        </p:nvCxnSpPr>
        <p:spPr>
          <a:xfrm rot="16200000" flipH="1">
            <a:off x="6943728" y="2600315"/>
            <a:ext cx="938224" cy="524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>
            <a:endCxn id="3080" idx="3"/>
          </p:cNvCxnSpPr>
          <p:nvPr/>
        </p:nvCxnSpPr>
        <p:spPr>
          <a:xfrm rot="5400000">
            <a:off x="7498577" y="2402677"/>
            <a:ext cx="1524007" cy="9096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4071942"/>
            <a:ext cx="90868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وسيلة شرح على شكل سحابة 48"/>
          <p:cNvSpPr/>
          <p:nvPr/>
        </p:nvSpPr>
        <p:spPr>
          <a:xfrm>
            <a:off x="3643306" y="357166"/>
            <a:ext cx="5286412" cy="3571900"/>
          </a:xfrm>
          <a:prstGeom prst="cloudCallout">
            <a:avLst>
              <a:gd name="adj1" fmla="val -90723"/>
              <a:gd name="adj2" fmla="val 81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400" b="1" baseline="-25000" dirty="0" smtClean="0"/>
              <a:t>إذا كانت (الدالة الأولى أكبر أو تساوي الثانية)   </a:t>
            </a:r>
            <a:r>
              <a:rPr lang="ar-IQ" sz="4400" b="1" baseline="-25000" dirty="0" err="1" smtClean="0"/>
              <a:t>و</a:t>
            </a:r>
            <a:r>
              <a:rPr lang="ar-IQ" sz="4400" b="1" baseline="-25000" dirty="0" smtClean="0"/>
              <a:t>(نهاية الصغرى= ∞+) فإنّ نهاية الكبرى= ∞+</a:t>
            </a:r>
            <a:endParaRPr lang="ar-SY" sz="4400" b="1" baseline="-25000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5572140"/>
            <a:ext cx="778671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وسيلة شرح على شكل سحابة 50"/>
          <p:cNvSpPr/>
          <p:nvPr/>
        </p:nvSpPr>
        <p:spPr>
          <a:xfrm>
            <a:off x="2383022" y="642918"/>
            <a:ext cx="6260944" cy="3571900"/>
          </a:xfrm>
          <a:prstGeom prst="cloudCallout">
            <a:avLst>
              <a:gd name="adj1" fmla="val -65501"/>
              <a:gd name="adj2" fmla="val 90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400" b="1" baseline="-25000" dirty="0" smtClean="0"/>
              <a:t>إذا كانت (الدالة الأولى أكبر من الثانية)و(نهاية الكبرى = ∞-) فإنّ نهاية الصغرى= ∞-</a:t>
            </a:r>
            <a:endParaRPr lang="ar-SY" sz="4400" b="1" baseline="-250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243662"/>
            <a:ext cx="9201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96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9" grpId="0" animBg="1"/>
      <p:bldP spid="49" grpId="1" animBg="1"/>
      <p:bldP spid="51" grpId="0" animBg="1"/>
      <p:bldP spid="5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96200" y="-762023"/>
            <a:ext cx="5429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مجموعة 9"/>
          <p:cNvGrpSpPr/>
          <p:nvPr/>
        </p:nvGrpSpPr>
        <p:grpSpPr>
          <a:xfrm>
            <a:off x="500034" y="1857364"/>
            <a:ext cx="3205182" cy="695325"/>
            <a:chOff x="214282" y="2143116"/>
            <a:chExt cx="3205182" cy="69532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0364" y="2285992"/>
              <a:ext cx="4191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2143116"/>
              <a:ext cx="25241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36" y="2714620"/>
            <a:ext cx="3552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2502" y="2714620"/>
            <a:ext cx="1933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80" y="2643182"/>
            <a:ext cx="198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851576"/>
            <a:ext cx="4357718" cy="400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مجموعة 21"/>
          <p:cNvGrpSpPr/>
          <p:nvPr/>
        </p:nvGrpSpPr>
        <p:grpSpPr>
          <a:xfrm>
            <a:off x="2699657" y="3286124"/>
            <a:ext cx="3996430" cy="1714512"/>
            <a:chOff x="2699657" y="3286124"/>
            <a:chExt cx="3996430" cy="1714512"/>
          </a:xfrm>
        </p:grpSpPr>
        <p:sp>
          <p:nvSpPr>
            <p:cNvPr id="17" name="شكل حر 16"/>
            <p:cNvSpPr/>
            <p:nvPr/>
          </p:nvSpPr>
          <p:spPr>
            <a:xfrm>
              <a:off x="2699657" y="3643550"/>
              <a:ext cx="3570514" cy="1357086"/>
            </a:xfrm>
            <a:custGeom>
              <a:avLst/>
              <a:gdLst>
                <a:gd name="connsiteX0" fmla="*/ 3570514 w 3570514"/>
                <a:gd name="connsiteY0" fmla="*/ 43543 h 1357086"/>
                <a:gd name="connsiteX1" fmla="*/ 1727200 w 3570514"/>
                <a:gd name="connsiteY1" fmla="*/ 1349829 h 1357086"/>
                <a:gd name="connsiteX2" fmla="*/ 0 w 3570514"/>
                <a:gd name="connsiteY2" fmla="*/ 0 h 135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0514" h="1357086">
                  <a:moveTo>
                    <a:pt x="3570514" y="43543"/>
                  </a:moveTo>
                  <a:cubicBezTo>
                    <a:pt x="2946400" y="700314"/>
                    <a:pt x="2322286" y="1357086"/>
                    <a:pt x="1727200" y="1349829"/>
                  </a:cubicBezTo>
                  <a:cubicBezTo>
                    <a:pt x="1132114" y="1342572"/>
                    <a:pt x="324152" y="244324"/>
                    <a:pt x="0" y="0"/>
                  </a:cubicBezTo>
                </a:path>
              </a:pathLst>
            </a:cu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86512" y="3286124"/>
              <a:ext cx="4095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مجموعة 20"/>
          <p:cNvGrpSpPr/>
          <p:nvPr/>
        </p:nvGrpSpPr>
        <p:grpSpPr>
          <a:xfrm>
            <a:off x="2571737" y="5000636"/>
            <a:ext cx="4091012" cy="1566871"/>
            <a:chOff x="2571737" y="5000636"/>
            <a:chExt cx="4091012" cy="1566871"/>
          </a:xfrm>
        </p:grpSpPr>
        <p:sp>
          <p:nvSpPr>
            <p:cNvPr id="18" name="شكل حر 17"/>
            <p:cNvSpPr/>
            <p:nvPr/>
          </p:nvSpPr>
          <p:spPr>
            <a:xfrm rot="10800000">
              <a:off x="2571737" y="5000636"/>
              <a:ext cx="3570514" cy="1357086"/>
            </a:xfrm>
            <a:custGeom>
              <a:avLst/>
              <a:gdLst>
                <a:gd name="connsiteX0" fmla="*/ 3570514 w 3570514"/>
                <a:gd name="connsiteY0" fmla="*/ 43543 h 1357086"/>
                <a:gd name="connsiteX1" fmla="*/ 1727200 w 3570514"/>
                <a:gd name="connsiteY1" fmla="*/ 1349829 h 1357086"/>
                <a:gd name="connsiteX2" fmla="*/ 0 w 3570514"/>
                <a:gd name="connsiteY2" fmla="*/ 0 h 135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0514" h="1357086">
                  <a:moveTo>
                    <a:pt x="3570514" y="43543"/>
                  </a:moveTo>
                  <a:cubicBezTo>
                    <a:pt x="2946400" y="700314"/>
                    <a:pt x="2322286" y="1357086"/>
                    <a:pt x="1727200" y="1349829"/>
                  </a:cubicBezTo>
                  <a:cubicBezTo>
                    <a:pt x="1132114" y="1342572"/>
                    <a:pt x="324152" y="244324"/>
                    <a:pt x="0" y="0"/>
                  </a:cubicBezTo>
                </a:path>
              </a:pathLst>
            </a:cu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15074" y="6215082"/>
              <a:ext cx="4476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مجموعة 27"/>
          <p:cNvGrpSpPr/>
          <p:nvPr/>
        </p:nvGrpSpPr>
        <p:grpSpPr>
          <a:xfrm>
            <a:off x="2571736" y="4471748"/>
            <a:ext cx="4857775" cy="1481389"/>
            <a:chOff x="2571736" y="4471748"/>
            <a:chExt cx="4857775" cy="1481389"/>
          </a:xfrm>
        </p:grpSpPr>
        <p:grpSp>
          <p:nvGrpSpPr>
            <p:cNvPr id="26" name="مجموعة 25"/>
            <p:cNvGrpSpPr/>
            <p:nvPr/>
          </p:nvGrpSpPr>
          <p:grpSpPr>
            <a:xfrm>
              <a:off x="2571736" y="4471748"/>
              <a:ext cx="3571900" cy="1370848"/>
              <a:chOff x="2571736" y="4471748"/>
              <a:chExt cx="3571900" cy="1370848"/>
            </a:xfrm>
          </p:grpSpPr>
          <p:sp>
            <p:nvSpPr>
              <p:cNvPr id="24" name="شكل حر 23"/>
              <p:cNvSpPr/>
              <p:nvPr/>
            </p:nvSpPr>
            <p:spPr>
              <a:xfrm>
                <a:off x="4357686" y="4644887"/>
                <a:ext cx="1785950" cy="1197709"/>
              </a:xfrm>
              <a:custGeom>
                <a:avLst/>
                <a:gdLst>
                  <a:gd name="connsiteX0" fmla="*/ 1717482 w 1717482"/>
                  <a:gd name="connsiteY0" fmla="*/ 1000539 h 1209923"/>
                  <a:gd name="connsiteX1" fmla="*/ 1089329 w 1717482"/>
                  <a:gd name="connsiteY1" fmla="*/ 1056198 h 1209923"/>
                  <a:gd name="connsiteX2" fmla="*/ 803082 w 1717482"/>
                  <a:gd name="connsiteY2" fmla="*/ 78188 h 1209923"/>
                  <a:gd name="connsiteX3" fmla="*/ 540689 w 1717482"/>
                  <a:gd name="connsiteY3" fmla="*/ 587071 h 1209923"/>
                  <a:gd name="connsiteX4" fmla="*/ 381663 w 1717482"/>
                  <a:gd name="connsiteY4" fmla="*/ 300824 h 1209923"/>
                  <a:gd name="connsiteX5" fmla="*/ 95416 w 1717482"/>
                  <a:gd name="connsiteY5" fmla="*/ 396240 h 1209923"/>
                  <a:gd name="connsiteX6" fmla="*/ 0 w 1717482"/>
                  <a:gd name="connsiteY6" fmla="*/ 372386 h 1209923"/>
                  <a:gd name="connsiteX0" fmla="*/ 1717482 w 1717482"/>
                  <a:gd name="connsiteY0" fmla="*/ 1000539 h 1209923"/>
                  <a:gd name="connsiteX1" fmla="*/ 1089329 w 1717482"/>
                  <a:gd name="connsiteY1" fmla="*/ 1056198 h 1209923"/>
                  <a:gd name="connsiteX2" fmla="*/ 803082 w 1717482"/>
                  <a:gd name="connsiteY2" fmla="*/ 78188 h 1209923"/>
                  <a:gd name="connsiteX3" fmla="*/ 540689 w 1717482"/>
                  <a:gd name="connsiteY3" fmla="*/ 587071 h 1209923"/>
                  <a:gd name="connsiteX4" fmla="*/ 381663 w 1717482"/>
                  <a:gd name="connsiteY4" fmla="*/ 300824 h 1209923"/>
                  <a:gd name="connsiteX5" fmla="*/ 0 w 1717482"/>
                  <a:gd name="connsiteY5" fmla="*/ 372386 h 1209923"/>
                  <a:gd name="connsiteX0" fmla="*/ 1717482 w 1717482"/>
                  <a:gd name="connsiteY0" fmla="*/ 1000539 h 1209923"/>
                  <a:gd name="connsiteX1" fmla="*/ 1089329 w 1717482"/>
                  <a:gd name="connsiteY1" fmla="*/ 1056198 h 1209923"/>
                  <a:gd name="connsiteX2" fmla="*/ 803082 w 1717482"/>
                  <a:gd name="connsiteY2" fmla="*/ 78188 h 1209923"/>
                  <a:gd name="connsiteX3" fmla="*/ 540689 w 1717482"/>
                  <a:gd name="connsiteY3" fmla="*/ 587071 h 1209923"/>
                  <a:gd name="connsiteX4" fmla="*/ 301902 w 1717482"/>
                  <a:gd name="connsiteY4" fmla="*/ 355749 h 1209923"/>
                  <a:gd name="connsiteX5" fmla="*/ 0 w 1717482"/>
                  <a:gd name="connsiteY5" fmla="*/ 372386 h 1209923"/>
                  <a:gd name="connsiteX0" fmla="*/ 1717482 w 1717482"/>
                  <a:gd name="connsiteY0" fmla="*/ 1000539 h 1209923"/>
                  <a:gd name="connsiteX1" fmla="*/ 1089329 w 1717482"/>
                  <a:gd name="connsiteY1" fmla="*/ 1056198 h 1209923"/>
                  <a:gd name="connsiteX2" fmla="*/ 803082 w 1717482"/>
                  <a:gd name="connsiteY2" fmla="*/ 78188 h 1209923"/>
                  <a:gd name="connsiteX3" fmla="*/ 540689 w 1717482"/>
                  <a:gd name="connsiteY3" fmla="*/ 587071 h 1209923"/>
                  <a:gd name="connsiteX4" fmla="*/ 301902 w 1717482"/>
                  <a:gd name="connsiteY4" fmla="*/ 355749 h 1209923"/>
                  <a:gd name="connsiteX5" fmla="*/ 0 w 1717482"/>
                  <a:gd name="connsiteY5" fmla="*/ 372386 h 1209923"/>
                  <a:gd name="connsiteX0" fmla="*/ 1772770 w 1772770"/>
                  <a:gd name="connsiteY0" fmla="*/ 1000539 h 1209923"/>
                  <a:gd name="connsiteX1" fmla="*/ 1144617 w 1772770"/>
                  <a:gd name="connsiteY1" fmla="*/ 1056198 h 1209923"/>
                  <a:gd name="connsiteX2" fmla="*/ 858370 w 1772770"/>
                  <a:gd name="connsiteY2" fmla="*/ 78188 h 1209923"/>
                  <a:gd name="connsiteX3" fmla="*/ 595977 w 1772770"/>
                  <a:gd name="connsiteY3" fmla="*/ 587071 h 1209923"/>
                  <a:gd name="connsiteX4" fmla="*/ 357190 w 1772770"/>
                  <a:gd name="connsiteY4" fmla="*/ 355749 h 1209923"/>
                  <a:gd name="connsiteX5" fmla="*/ 0 w 1772770"/>
                  <a:gd name="connsiteY5" fmla="*/ 355749 h 1209923"/>
                  <a:gd name="connsiteX0" fmla="*/ 1785950 w 1785950"/>
                  <a:gd name="connsiteY0" fmla="*/ 927253 h 1197709"/>
                  <a:gd name="connsiteX1" fmla="*/ 1144617 w 1785950"/>
                  <a:gd name="connsiteY1" fmla="*/ 1056198 h 1197709"/>
                  <a:gd name="connsiteX2" fmla="*/ 858370 w 1785950"/>
                  <a:gd name="connsiteY2" fmla="*/ 78188 h 1197709"/>
                  <a:gd name="connsiteX3" fmla="*/ 595977 w 1785950"/>
                  <a:gd name="connsiteY3" fmla="*/ 587071 h 1197709"/>
                  <a:gd name="connsiteX4" fmla="*/ 357190 w 1785950"/>
                  <a:gd name="connsiteY4" fmla="*/ 355749 h 1197709"/>
                  <a:gd name="connsiteX5" fmla="*/ 0 w 1785950"/>
                  <a:gd name="connsiteY5" fmla="*/ 355749 h 1197709"/>
                  <a:gd name="connsiteX0" fmla="*/ 1785950 w 1785950"/>
                  <a:gd name="connsiteY0" fmla="*/ 927253 h 1197709"/>
                  <a:gd name="connsiteX1" fmla="*/ 1144617 w 1785950"/>
                  <a:gd name="connsiteY1" fmla="*/ 1056198 h 1197709"/>
                  <a:gd name="connsiteX2" fmla="*/ 858370 w 1785950"/>
                  <a:gd name="connsiteY2" fmla="*/ 78188 h 1197709"/>
                  <a:gd name="connsiteX3" fmla="*/ 595977 w 1785950"/>
                  <a:gd name="connsiteY3" fmla="*/ 587071 h 1197709"/>
                  <a:gd name="connsiteX4" fmla="*/ 357190 w 1785950"/>
                  <a:gd name="connsiteY4" fmla="*/ 355749 h 1197709"/>
                  <a:gd name="connsiteX5" fmla="*/ 0 w 1785950"/>
                  <a:gd name="connsiteY5" fmla="*/ 355749 h 1197709"/>
                  <a:gd name="connsiteX0" fmla="*/ 1785950 w 1785950"/>
                  <a:gd name="connsiteY0" fmla="*/ 927253 h 1197709"/>
                  <a:gd name="connsiteX1" fmla="*/ 1144617 w 1785950"/>
                  <a:gd name="connsiteY1" fmla="*/ 1056198 h 1197709"/>
                  <a:gd name="connsiteX2" fmla="*/ 858370 w 1785950"/>
                  <a:gd name="connsiteY2" fmla="*/ 78188 h 1197709"/>
                  <a:gd name="connsiteX3" fmla="*/ 595977 w 1785950"/>
                  <a:gd name="connsiteY3" fmla="*/ 587071 h 1197709"/>
                  <a:gd name="connsiteX4" fmla="*/ 357190 w 1785950"/>
                  <a:gd name="connsiteY4" fmla="*/ 355749 h 1197709"/>
                  <a:gd name="connsiteX5" fmla="*/ 0 w 1785950"/>
                  <a:gd name="connsiteY5" fmla="*/ 355749 h 1197709"/>
                  <a:gd name="connsiteX0" fmla="*/ 1785950 w 1785950"/>
                  <a:gd name="connsiteY0" fmla="*/ 927253 h 1197709"/>
                  <a:gd name="connsiteX1" fmla="*/ 1144617 w 1785950"/>
                  <a:gd name="connsiteY1" fmla="*/ 1056198 h 1197709"/>
                  <a:gd name="connsiteX2" fmla="*/ 858370 w 1785950"/>
                  <a:gd name="connsiteY2" fmla="*/ 78188 h 1197709"/>
                  <a:gd name="connsiteX3" fmla="*/ 595977 w 1785950"/>
                  <a:gd name="connsiteY3" fmla="*/ 587071 h 1197709"/>
                  <a:gd name="connsiteX4" fmla="*/ 428628 w 1785950"/>
                  <a:gd name="connsiteY4" fmla="*/ 427187 h 1197709"/>
                  <a:gd name="connsiteX5" fmla="*/ 0 w 1785950"/>
                  <a:gd name="connsiteY5" fmla="*/ 355749 h 1197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5950" h="1197709">
                    <a:moveTo>
                      <a:pt x="1785950" y="927253"/>
                    </a:moveTo>
                    <a:cubicBezTo>
                      <a:pt x="1548073" y="1031945"/>
                      <a:pt x="1299214" y="1197709"/>
                      <a:pt x="1144617" y="1056198"/>
                    </a:cubicBezTo>
                    <a:cubicBezTo>
                      <a:pt x="990020" y="914687"/>
                      <a:pt x="949810" y="156376"/>
                      <a:pt x="858370" y="78188"/>
                    </a:cubicBezTo>
                    <a:cubicBezTo>
                      <a:pt x="766930" y="0"/>
                      <a:pt x="679507" y="540811"/>
                      <a:pt x="595977" y="587071"/>
                    </a:cubicBezTo>
                    <a:cubicBezTo>
                      <a:pt x="541249" y="562681"/>
                      <a:pt x="512813" y="536517"/>
                      <a:pt x="428628" y="427187"/>
                    </a:cubicBezTo>
                    <a:cubicBezTo>
                      <a:pt x="329298" y="388633"/>
                      <a:pt x="79513" y="340840"/>
                      <a:pt x="0" y="355749"/>
                    </a:cubicBez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Y"/>
              </a:p>
            </p:txBody>
          </p:sp>
          <p:sp>
            <p:nvSpPr>
              <p:cNvPr id="25" name="شكل حر 24"/>
              <p:cNvSpPr/>
              <p:nvPr/>
            </p:nvSpPr>
            <p:spPr>
              <a:xfrm flipH="1">
                <a:off x="2571736" y="4471748"/>
                <a:ext cx="1857388" cy="1210014"/>
              </a:xfrm>
              <a:custGeom>
                <a:avLst/>
                <a:gdLst>
                  <a:gd name="connsiteX0" fmla="*/ 1717482 w 1717482"/>
                  <a:gd name="connsiteY0" fmla="*/ 1000539 h 1209923"/>
                  <a:gd name="connsiteX1" fmla="*/ 1089329 w 1717482"/>
                  <a:gd name="connsiteY1" fmla="*/ 1056198 h 1209923"/>
                  <a:gd name="connsiteX2" fmla="*/ 803082 w 1717482"/>
                  <a:gd name="connsiteY2" fmla="*/ 78188 h 1209923"/>
                  <a:gd name="connsiteX3" fmla="*/ 540689 w 1717482"/>
                  <a:gd name="connsiteY3" fmla="*/ 587071 h 1209923"/>
                  <a:gd name="connsiteX4" fmla="*/ 381663 w 1717482"/>
                  <a:gd name="connsiteY4" fmla="*/ 300824 h 1209923"/>
                  <a:gd name="connsiteX5" fmla="*/ 95416 w 1717482"/>
                  <a:gd name="connsiteY5" fmla="*/ 396240 h 1209923"/>
                  <a:gd name="connsiteX6" fmla="*/ 0 w 1717482"/>
                  <a:gd name="connsiteY6" fmla="*/ 372386 h 1209923"/>
                  <a:gd name="connsiteX0" fmla="*/ 1717482 w 1717482"/>
                  <a:gd name="connsiteY0" fmla="*/ 1000539 h 1209923"/>
                  <a:gd name="connsiteX1" fmla="*/ 1089329 w 1717482"/>
                  <a:gd name="connsiteY1" fmla="*/ 1056198 h 1209923"/>
                  <a:gd name="connsiteX2" fmla="*/ 803082 w 1717482"/>
                  <a:gd name="connsiteY2" fmla="*/ 78188 h 1209923"/>
                  <a:gd name="connsiteX3" fmla="*/ 540689 w 1717482"/>
                  <a:gd name="connsiteY3" fmla="*/ 587071 h 1209923"/>
                  <a:gd name="connsiteX4" fmla="*/ 381663 w 1717482"/>
                  <a:gd name="connsiteY4" fmla="*/ 300824 h 1209923"/>
                  <a:gd name="connsiteX5" fmla="*/ 0 w 1717482"/>
                  <a:gd name="connsiteY5" fmla="*/ 372386 h 1209923"/>
                  <a:gd name="connsiteX0" fmla="*/ 1717482 w 1717482"/>
                  <a:gd name="connsiteY0" fmla="*/ 1000539 h 1209923"/>
                  <a:gd name="connsiteX1" fmla="*/ 1089329 w 1717482"/>
                  <a:gd name="connsiteY1" fmla="*/ 1056198 h 1209923"/>
                  <a:gd name="connsiteX2" fmla="*/ 803082 w 1717482"/>
                  <a:gd name="connsiteY2" fmla="*/ 78188 h 1209923"/>
                  <a:gd name="connsiteX3" fmla="*/ 540689 w 1717482"/>
                  <a:gd name="connsiteY3" fmla="*/ 587071 h 1209923"/>
                  <a:gd name="connsiteX4" fmla="*/ 301902 w 1717482"/>
                  <a:gd name="connsiteY4" fmla="*/ 355749 h 1209923"/>
                  <a:gd name="connsiteX5" fmla="*/ 0 w 1717482"/>
                  <a:gd name="connsiteY5" fmla="*/ 372386 h 1209923"/>
                  <a:gd name="connsiteX0" fmla="*/ 1717482 w 1717482"/>
                  <a:gd name="connsiteY0" fmla="*/ 1000539 h 1209923"/>
                  <a:gd name="connsiteX1" fmla="*/ 1089329 w 1717482"/>
                  <a:gd name="connsiteY1" fmla="*/ 1056198 h 1209923"/>
                  <a:gd name="connsiteX2" fmla="*/ 803082 w 1717482"/>
                  <a:gd name="connsiteY2" fmla="*/ 78188 h 1209923"/>
                  <a:gd name="connsiteX3" fmla="*/ 540689 w 1717482"/>
                  <a:gd name="connsiteY3" fmla="*/ 587071 h 1209923"/>
                  <a:gd name="connsiteX4" fmla="*/ 301902 w 1717482"/>
                  <a:gd name="connsiteY4" fmla="*/ 355749 h 1209923"/>
                  <a:gd name="connsiteX5" fmla="*/ 0 w 1717482"/>
                  <a:gd name="connsiteY5" fmla="*/ 372386 h 1209923"/>
                  <a:gd name="connsiteX0" fmla="*/ 1653872 w 1653872"/>
                  <a:gd name="connsiteY0" fmla="*/ 1000539 h 1209923"/>
                  <a:gd name="connsiteX1" fmla="*/ 1025719 w 1653872"/>
                  <a:gd name="connsiteY1" fmla="*/ 1056198 h 1209923"/>
                  <a:gd name="connsiteX2" fmla="*/ 739472 w 1653872"/>
                  <a:gd name="connsiteY2" fmla="*/ 78188 h 1209923"/>
                  <a:gd name="connsiteX3" fmla="*/ 477079 w 1653872"/>
                  <a:gd name="connsiteY3" fmla="*/ 587071 h 1209923"/>
                  <a:gd name="connsiteX4" fmla="*/ 238292 w 1653872"/>
                  <a:gd name="connsiteY4" fmla="*/ 355749 h 1209923"/>
                  <a:gd name="connsiteX5" fmla="*/ 0 w 1653872"/>
                  <a:gd name="connsiteY5" fmla="*/ 424105 h 1209923"/>
                  <a:gd name="connsiteX0" fmla="*/ 1653872 w 1653872"/>
                  <a:gd name="connsiteY0" fmla="*/ 1000539 h 1209923"/>
                  <a:gd name="connsiteX1" fmla="*/ 1025719 w 1653872"/>
                  <a:gd name="connsiteY1" fmla="*/ 1056198 h 1209923"/>
                  <a:gd name="connsiteX2" fmla="*/ 739472 w 1653872"/>
                  <a:gd name="connsiteY2" fmla="*/ 78188 h 1209923"/>
                  <a:gd name="connsiteX3" fmla="*/ 477079 w 1653872"/>
                  <a:gd name="connsiteY3" fmla="*/ 587071 h 1209923"/>
                  <a:gd name="connsiteX4" fmla="*/ 190831 w 1653872"/>
                  <a:gd name="connsiteY4" fmla="*/ 424105 h 1209923"/>
                  <a:gd name="connsiteX5" fmla="*/ 0 w 1653872"/>
                  <a:gd name="connsiteY5" fmla="*/ 424105 h 1209923"/>
                  <a:gd name="connsiteX0" fmla="*/ 1653872 w 1653872"/>
                  <a:gd name="connsiteY0" fmla="*/ 1000539 h 1119419"/>
                  <a:gd name="connsiteX1" fmla="*/ 1025719 w 1653872"/>
                  <a:gd name="connsiteY1" fmla="*/ 1056198 h 1119419"/>
                  <a:gd name="connsiteX2" fmla="*/ 739472 w 1653872"/>
                  <a:gd name="connsiteY2" fmla="*/ 78188 h 1119419"/>
                  <a:gd name="connsiteX3" fmla="*/ 477079 w 1653872"/>
                  <a:gd name="connsiteY3" fmla="*/ 587071 h 1119419"/>
                  <a:gd name="connsiteX4" fmla="*/ 190831 w 1653872"/>
                  <a:gd name="connsiteY4" fmla="*/ 424105 h 1119419"/>
                  <a:gd name="connsiteX5" fmla="*/ 0 w 1653872"/>
                  <a:gd name="connsiteY5" fmla="*/ 424105 h 1119419"/>
                  <a:gd name="connsiteX0" fmla="*/ 1653872 w 1653872"/>
                  <a:gd name="connsiteY0" fmla="*/ 1105322 h 1224202"/>
                  <a:gd name="connsiteX1" fmla="*/ 1025719 w 1653872"/>
                  <a:gd name="connsiteY1" fmla="*/ 1160981 h 1224202"/>
                  <a:gd name="connsiteX2" fmla="*/ 739472 w 1653872"/>
                  <a:gd name="connsiteY2" fmla="*/ 182971 h 1224202"/>
                  <a:gd name="connsiteX3" fmla="*/ 477079 w 1653872"/>
                  <a:gd name="connsiteY3" fmla="*/ 691854 h 1224202"/>
                  <a:gd name="connsiteX4" fmla="*/ 190831 w 1653872"/>
                  <a:gd name="connsiteY4" fmla="*/ 528888 h 1224202"/>
                  <a:gd name="connsiteX5" fmla="*/ 0 w 1653872"/>
                  <a:gd name="connsiteY5" fmla="*/ 528888 h 1224202"/>
                  <a:gd name="connsiteX0" fmla="*/ 1653872 w 1653872"/>
                  <a:gd name="connsiteY0" fmla="*/ 1105322 h 1224202"/>
                  <a:gd name="connsiteX1" fmla="*/ 1025719 w 1653872"/>
                  <a:gd name="connsiteY1" fmla="*/ 1160981 h 1224202"/>
                  <a:gd name="connsiteX2" fmla="*/ 739472 w 1653872"/>
                  <a:gd name="connsiteY2" fmla="*/ 182971 h 1224202"/>
                  <a:gd name="connsiteX3" fmla="*/ 477079 w 1653872"/>
                  <a:gd name="connsiteY3" fmla="*/ 691854 h 1224202"/>
                  <a:gd name="connsiteX4" fmla="*/ 190831 w 1653872"/>
                  <a:gd name="connsiteY4" fmla="*/ 528888 h 1224202"/>
                  <a:gd name="connsiteX5" fmla="*/ 0 w 1653872"/>
                  <a:gd name="connsiteY5" fmla="*/ 528888 h 1224202"/>
                  <a:gd name="connsiteX0" fmla="*/ 1653872 w 1653872"/>
                  <a:gd name="connsiteY0" fmla="*/ 1105322 h 1210014"/>
                  <a:gd name="connsiteX1" fmla="*/ 1017767 w 1653872"/>
                  <a:gd name="connsiteY1" fmla="*/ 1100392 h 1210014"/>
                  <a:gd name="connsiteX2" fmla="*/ 739472 w 1653872"/>
                  <a:gd name="connsiteY2" fmla="*/ 182971 h 1210014"/>
                  <a:gd name="connsiteX3" fmla="*/ 477079 w 1653872"/>
                  <a:gd name="connsiteY3" fmla="*/ 691854 h 1210014"/>
                  <a:gd name="connsiteX4" fmla="*/ 190831 w 1653872"/>
                  <a:gd name="connsiteY4" fmla="*/ 528888 h 1210014"/>
                  <a:gd name="connsiteX5" fmla="*/ 0 w 1653872"/>
                  <a:gd name="connsiteY5" fmla="*/ 528888 h 121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3872" h="1210014">
                    <a:moveTo>
                      <a:pt x="1653872" y="1105322"/>
                    </a:moveTo>
                    <a:cubicBezTo>
                      <a:pt x="1415995" y="1210014"/>
                      <a:pt x="1089585" y="1163613"/>
                      <a:pt x="1017767" y="1100392"/>
                    </a:cubicBezTo>
                    <a:cubicBezTo>
                      <a:pt x="907767" y="913315"/>
                      <a:pt x="830912" y="261159"/>
                      <a:pt x="739472" y="182971"/>
                    </a:cubicBezTo>
                    <a:cubicBezTo>
                      <a:pt x="648027" y="0"/>
                      <a:pt x="560609" y="645594"/>
                      <a:pt x="477079" y="691854"/>
                    </a:cubicBezTo>
                    <a:cubicBezTo>
                      <a:pt x="422351" y="667464"/>
                      <a:pt x="270344" y="556049"/>
                      <a:pt x="190831" y="528888"/>
                    </a:cubicBezTo>
                    <a:cubicBezTo>
                      <a:pt x="111318" y="501727"/>
                      <a:pt x="79513" y="513979"/>
                      <a:pt x="0" y="528888"/>
                    </a:cubicBez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Y"/>
              </a:p>
            </p:txBody>
          </p:sp>
        </p:grpSp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43636" y="5143512"/>
              <a:ext cx="128587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2" name="مجموعة 31"/>
          <p:cNvGrpSpPr/>
          <p:nvPr/>
        </p:nvGrpSpPr>
        <p:grpSpPr>
          <a:xfrm>
            <a:off x="2714612" y="1214422"/>
            <a:ext cx="6281777" cy="542925"/>
            <a:chOff x="2714612" y="1214422"/>
            <a:chExt cx="6281777" cy="542925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358214" y="1214422"/>
              <a:ext cx="6381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15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714612" y="1214422"/>
              <a:ext cx="54768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857364"/>
            <a:ext cx="157163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19511" y="0"/>
            <a:ext cx="2524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6781" y="28557"/>
            <a:ext cx="7524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مجموعة 40"/>
          <p:cNvGrpSpPr/>
          <p:nvPr/>
        </p:nvGrpSpPr>
        <p:grpSpPr>
          <a:xfrm>
            <a:off x="5929322" y="1928802"/>
            <a:ext cx="2695590" cy="457200"/>
            <a:chOff x="5929322" y="1928802"/>
            <a:chExt cx="2695590" cy="457200"/>
          </a:xfrm>
        </p:grpSpPr>
        <p:pic>
          <p:nvPicPr>
            <p:cNvPr id="4118" name="Picture 2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072462" y="1928802"/>
              <a:ext cx="552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20" name="Picture 2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929322" y="1928802"/>
              <a:ext cx="5810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وسيلة شرح على شكل سحابة 34"/>
          <p:cNvSpPr/>
          <p:nvPr/>
        </p:nvSpPr>
        <p:spPr>
          <a:xfrm>
            <a:off x="1785918" y="500042"/>
            <a:ext cx="7072362" cy="2928958"/>
          </a:xfrm>
          <a:prstGeom prst="cloudCallout">
            <a:avLst>
              <a:gd name="adj1" fmla="val -37235"/>
              <a:gd name="adj2" fmla="val 9465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400" b="1" dirty="0" smtClean="0"/>
              <a:t>سؤال : ما هي الدالة المحصورة في هذا المثال ؟</a:t>
            </a:r>
            <a:endParaRPr lang="ar-SY" sz="4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1028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مربع نص 39"/>
          <p:cNvSpPr txBox="1"/>
          <p:nvPr/>
        </p:nvSpPr>
        <p:spPr>
          <a:xfrm>
            <a:off x="0" y="6516441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0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19241E-6 L 0.23872 0.2400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/>
          <p:cNvGrpSpPr/>
          <p:nvPr/>
        </p:nvGrpSpPr>
        <p:grpSpPr>
          <a:xfrm>
            <a:off x="2714612" y="214290"/>
            <a:ext cx="6429388" cy="700088"/>
            <a:chOff x="2714612" y="3286124"/>
            <a:chExt cx="6429388" cy="700088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7705725" y="2547937"/>
              <a:ext cx="628650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12" y="3286124"/>
              <a:ext cx="3829050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75" y="857232"/>
            <a:ext cx="46196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785926"/>
            <a:ext cx="3786182" cy="6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786058"/>
            <a:ext cx="80200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28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995348"/>
            <a:ext cx="2495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تمرير أفقي 18"/>
          <p:cNvSpPr/>
          <p:nvPr/>
        </p:nvSpPr>
        <p:spPr>
          <a:xfrm>
            <a:off x="0" y="6572272"/>
            <a:ext cx="1785918" cy="28572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b="1" dirty="0" smtClean="0">
                <a:hlinkClick r:id="rId9"/>
              </a:rPr>
              <a:t>تصميم وإعداد : أمـــل سلمان</a:t>
            </a:r>
            <a:endParaRPr lang="ar-SY" sz="1200" b="1" dirty="0"/>
          </a:p>
        </p:txBody>
      </p:sp>
      <p:grpSp>
        <p:nvGrpSpPr>
          <p:cNvPr id="18" name="مجموعة 17"/>
          <p:cNvGrpSpPr/>
          <p:nvPr/>
        </p:nvGrpSpPr>
        <p:grpSpPr>
          <a:xfrm>
            <a:off x="4214810" y="3429000"/>
            <a:ext cx="4786315" cy="609601"/>
            <a:chOff x="4357686" y="214290"/>
            <a:chExt cx="4786315" cy="60960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5400000">
              <a:off x="8053388" y="-314347"/>
              <a:ext cx="561975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57686" y="357166"/>
              <a:ext cx="267652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62"/>
          <a:stretch>
            <a:fillRect/>
          </a:stretch>
        </p:blipFill>
        <p:spPr bwMode="auto">
          <a:xfrm>
            <a:off x="7429520" y="4572008"/>
            <a:ext cx="15001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8" y="5357826"/>
            <a:ext cx="3295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787" y="5357826"/>
            <a:ext cx="2028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488" y="6072206"/>
            <a:ext cx="22764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مجموعة 31"/>
          <p:cNvGrpSpPr/>
          <p:nvPr/>
        </p:nvGrpSpPr>
        <p:grpSpPr>
          <a:xfrm>
            <a:off x="4714876" y="4572008"/>
            <a:ext cx="2305063" cy="495300"/>
            <a:chOff x="4572000" y="4500570"/>
            <a:chExt cx="2305063" cy="4953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429388" y="4643446"/>
              <a:ext cx="447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500570"/>
              <a:ext cx="172403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Y"/>
          </a:p>
        </p:txBody>
      </p:sp>
      <p:grpSp>
        <p:nvGrpSpPr>
          <p:cNvPr id="39" name="مجموعة 38"/>
          <p:cNvGrpSpPr/>
          <p:nvPr/>
        </p:nvGrpSpPr>
        <p:grpSpPr>
          <a:xfrm>
            <a:off x="3214678" y="5429264"/>
            <a:ext cx="2230814" cy="428628"/>
            <a:chOff x="2928926" y="5500702"/>
            <a:chExt cx="2230814" cy="428628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928926" y="5500702"/>
              <a:ext cx="1571636" cy="392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5572140"/>
              <a:ext cx="730616" cy="357190"/>
            </a:xfrm>
            <a:prstGeom prst="rect">
              <a:avLst/>
            </a:prstGeom>
            <a:noFill/>
          </p:spPr>
        </p:pic>
      </p:grp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Y"/>
          </a:p>
        </p:txBody>
      </p:sp>
      <p:grpSp>
        <p:nvGrpSpPr>
          <p:cNvPr id="42" name="مجموعة 41"/>
          <p:cNvGrpSpPr/>
          <p:nvPr/>
        </p:nvGrpSpPr>
        <p:grpSpPr>
          <a:xfrm>
            <a:off x="1857356" y="4572008"/>
            <a:ext cx="2571768" cy="495300"/>
            <a:chOff x="1071538" y="4214818"/>
            <a:chExt cx="2571768" cy="495300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4214818"/>
              <a:ext cx="178595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26" y="4357694"/>
              <a:ext cx="714380" cy="298236"/>
            </a:xfrm>
            <a:prstGeom prst="rect">
              <a:avLst/>
            </a:prstGeom>
            <a:noFill/>
          </p:spPr>
        </p:pic>
      </p:grpSp>
      <p:sp>
        <p:nvSpPr>
          <p:cNvPr id="44" name="وسيلة شرح على شكل سحابة 43"/>
          <p:cNvSpPr/>
          <p:nvPr/>
        </p:nvSpPr>
        <p:spPr>
          <a:xfrm>
            <a:off x="3286116" y="1500174"/>
            <a:ext cx="5143536" cy="3214710"/>
          </a:xfrm>
          <a:prstGeom prst="cloudCallout">
            <a:avLst>
              <a:gd name="adj1" fmla="val -38304"/>
              <a:gd name="adj2" fmla="val 68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/>
              <a:t>وذلك حسب مبرهنة </a:t>
            </a:r>
            <a:r>
              <a:rPr lang="en-US" sz="3200" b="1" dirty="0" smtClean="0"/>
              <a:t>1</a:t>
            </a:r>
            <a:endParaRPr lang="ar-SY" sz="3200" b="1" dirty="0"/>
          </a:p>
        </p:txBody>
      </p:sp>
      <p:sp>
        <p:nvSpPr>
          <p:cNvPr id="43" name="تمرير أفقي 42"/>
          <p:cNvSpPr/>
          <p:nvPr/>
        </p:nvSpPr>
        <p:spPr>
          <a:xfrm>
            <a:off x="500034" y="2928934"/>
            <a:ext cx="8072462" cy="392906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5400" b="1" dirty="0" smtClean="0">
                <a:solidFill>
                  <a:srgbClr val="7030A0"/>
                </a:solidFill>
                <a:cs typeface="Diwani Letter" pitchFamily="2" charset="-78"/>
              </a:rPr>
              <a:t>تصميم وإعداد الدرس : أمـــل سلمان</a:t>
            </a:r>
          </a:p>
          <a:p>
            <a:pPr algn="ctr"/>
            <a:endParaRPr lang="ar-IQ" sz="4000" dirty="0" smtClean="0">
              <a:cs typeface="Diwani Letter" pitchFamily="2" charset="-78"/>
            </a:endParaRPr>
          </a:p>
          <a:p>
            <a:pPr algn="ctr"/>
            <a:r>
              <a:rPr lang="ar-IQ" sz="4000" dirty="0" smtClean="0">
                <a:cs typeface="Diwani Letter" pitchFamily="2" charset="-78"/>
                <a:hlinkClick r:id="rId22"/>
              </a:rPr>
              <a:t>للمزيد  من الدروس : &gt; اضغط هنا&lt;</a:t>
            </a:r>
            <a:endParaRPr lang="ar-IQ" sz="4000" dirty="0" smtClean="0">
              <a:cs typeface="Diwani Letter" pitchFamily="2" charset="-78"/>
            </a:endParaRPr>
          </a:p>
          <a:p>
            <a:pPr algn="l"/>
            <a:r>
              <a:rPr lang="en-US" dirty="0" smtClean="0">
                <a:cs typeface="Diwani Letter" pitchFamily="2" charset="-78"/>
              </a:rPr>
              <a:t>Aml_987@hotmail.com</a:t>
            </a:r>
            <a:endParaRPr lang="ar-SY" dirty="0">
              <a:cs typeface="Diwani Letter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9"/>
          <p:cNvGrpSpPr/>
          <p:nvPr/>
        </p:nvGrpSpPr>
        <p:grpSpPr>
          <a:xfrm>
            <a:off x="-32" y="542923"/>
            <a:ext cx="9144000" cy="2600325"/>
            <a:chOff x="0" y="0"/>
            <a:chExt cx="9144000" cy="2600325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24875" y="0"/>
              <a:ext cx="619125" cy="260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1417"/>
              <a:ext cx="83724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مجموعة 10"/>
          <p:cNvGrpSpPr/>
          <p:nvPr/>
        </p:nvGrpSpPr>
        <p:grpSpPr>
          <a:xfrm>
            <a:off x="1214414" y="981062"/>
            <a:ext cx="6753246" cy="5876962"/>
            <a:chOff x="1214414" y="642918"/>
            <a:chExt cx="6753246" cy="5876962"/>
          </a:xfrm>
        </p:grpSpPr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642918"/>
              <a:ext cx="6753246" cy="5244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70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6116" y="5929330"/>
              <a:ext cx="263842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مربع نص 11"/>
          <p:cNvSpPr txBox="1"/>
          <p:nvPr/>
        </p:nvSpPr>
        <p:spPr>
          <a:xfrm>
            <a:off x="5419037" y="6196036"/>
            <a:ext cx="36740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ar-SY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52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ربع نص 39"/>
          <p:cNvSpPr txBox="1"/>
          <p:nvPr/>
        </p:nvSpPr>
        <p:spPr>
          <a:xfrm>
            <a:off x="-32" y="6485814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7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2"/>
          <p:cNvGrpSpPr/>
          <p:nvPr/>
        </p:nvGrpSpPr>
        <p:grpSpPr>
          <a:xfrm>
            <a:off x="0" y="614361"/>
            <a:ext cx="9144000" cy="2600325"/>
            <a:chOff x="0" y="0"/>
            <a:chExt cx="9144000" cy="260032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24875" y="0"/>
              <a:ext cx="619125" cy="260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1417"/>
              <a:ext cx="83724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مجموعة 8"/>
          <p:cNvGrpSpPr/>
          <p:nvPr/>
        </p:nvGrpSpPr>
        <p:grpSpPr>
          <a:xfrm>
            <a:off x="1428728" y="1191268"/>
            <a:ext cx="6357982" cy="5695985"/>
            <a:chOff x="1428728" y="785794"/>
            <a:chExt cx="6357982" cy="5695985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728" y="785794"/>
              <a:ext cx="6357982" cy="499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2" y="5786454"/>
              <a:ext cx="29051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مربع نص 7"/>
          <p:cNvSpPr txBox="1"/>
          <p:nvPr/>
        </p:nvSpPr>
        <p:spPr>
          <a:xfrm>
            <a:off x="3804538" y="6406242"/>
            <a:ext cx="69602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∞</a:t>
            </a: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ar-SY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52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ربع نص 39"/>
          <p:cNvSpPr txBox="1"/>
          <p:nvPr/>
        </p:nvSpPr>
        <p:spPr>
          <a:xfrm>
            <a:off x="0" y="6516441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7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534275" y="-990600"/>
            <a:ext cx="6191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8372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370" y="1857364"/>
            <a:ext cx="45296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4572000" cy="39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8715404" y="5072074"/>
            <a:ext cx="36740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ar-SY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246947" y="5191796"/>
            <a:ext cx="47801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-1</a:t>
            </a:r>
            <a:endParaRPr lang="ar-SY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643174" y="6072206"/>
            <a:ext cx="48029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400" b="1" dirty="0" smtClean="0"/>
              <a:t>بَقَيَ تمرينين وحلهما مشابه للتمارين السابقة .</a:t>
            </a:r>
            <a:endParaRPr lang="ar-SY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52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ربع نص 39"/>
          <p:cNvSpPr txBox="1"/>
          <p:nvPr/>
        </p:nvSpPr>
        <p:spPr>
          <a:xfrm>
            <a:off x="0" y="6516441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7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68" y="428604"/>
            <a:ext cx="916096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3182"/>
            <a:ext cx="9144000" cy="197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شكل بيضاوي 5"/>
          <p:cNvSpPr/>
          <p:nvPr/>
        </p:nvSpPr>
        <p:spPr>
          <a:xfrm>
            <a:off x="4214810" y="3571876"/>
            <a:ext cx="285752" cy="28575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929198"/>
            <a:ext cx="4314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5214950"/>
            <a:ext cx="16478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43"/>
            <a:ext cx="857224" cy="63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ربع نص 39"/>
          <p:cNvSpPr txBox="1"/>
          <p:nvPr/>
        </p:nvSpPr>
        <p:spPr>
          <a:xfrm>
            <a:off x="-64978" y="6412629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7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144000" cy="23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شكل بيضاوي 3"/>
          <p:cNvSpPr/>
          <p:nvPr/>
        </p:nvSpPr>
        <p:spPr>
          <a:xfrm>
            <a:off x="4214810" y="2285992"/>
            <a:ext cx="357190" cy="35719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4686"/>
            <a:ext cx="7786710" cy="107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6286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00702"/>
            <a:ext cx="6419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ضرب 7"/>
          <p:cNvSpPr/>
          <p:nvPr/>
        </p:nvSpPr>
        <p:spPr>
          <a:xfrm>
            <a:off x="4071934" y="500042"/>
            <a:ext cx="642942" cy="571504"/>
          </a:xfrm>
          <a:prstGeom prst="mathMultiply">
            <a:avLst>
              <a:gd name="adj1" fmla="val 11580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10089"/>
            <a:ext cx="58959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57847"/>
            <a:ext cx="6029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100417"/>
            <a:ext cx="40576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3243269"/>
            <a:ext cx="2124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12"/>
          <p:cNvGrpSpPr/>
          <p:nvPr/>
        </p:nvGrpSpPr>
        <p:grpSpPr>
          <a:xfrm>
            <a:off x="2643174" y="3243293"/>
            <a:ext cx="214314" cy="857232"/>
            <a:chOff x="2643174" y="142876"/>
            <a:chExt cx="214314" cy="857232"/>
          </a:xfrm>
        </p:grpSpPr>
        <p:cxnSp>
          <p:nvCxnSpPr>
            <p:cNvPr id="14" name="رابط مستقيم 13"/>
            <p:cNvCxnSpPr/>
            <p:nvPr/>
          </p:nvCxnSpPr>
          <p:spPr>
            <a:xfrm rot="5400000">
              <a:off x="2571748" y="214302"/>
              <a:ext cx="285728" cy="142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5400000">
              <a:off x="2643186" y="785806"/>
              <a:ext cx="285728" cy="142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ضرب 15"/>
          <p:cNvSpPr/>
          <p:nvPr/>
        </p:nvSpPr>
        <p:spPr>
          <a:xfrm>
            <a:off x="4071934" y="1357298"/>
            <a:ext cx="642942" cy="571504"/>
          </a:xfrm>
          <a:prstGeom prst="mathMultiply">
            <a:avLst>
              <a:gd name="adj1" fmla="val 11580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429000"/>
            <a:ext cx="4133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3372" y="3429000"/>
            <a:ext cx="46386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7686" y="4500546"/>
            <a:ext cx="42100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5643554"/>
            <a:ext cx="3238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5572116"/>
            <a:ext cx="3257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24650" y="0"/>
            <a:ext cx="24193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43"/>
            <a:ext cx="857224" cy="63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وسيلة شرح على شكل سحابة 23"/>
          <p:cNvSpPr/>
          <p:nvPr/>
        </p:nvSpPr>
        <p:spPr>
          <a:xfrm>
            <a:off x="1142976" y="2428868"/>
            <a:ext cx="7572428" cy="2143140"/>
          </a:xfrm>
          <a:prstGeom prst="cloudCallout">
            <a:avLst>
              <a:gd name="adj1" fmla="val -42902"/>
              <a:gd name="adj2" fmla="val 121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/>
              <a:t>هناك طريقة أسهل :</a:t>
            </a:r>
            <a:r>
              <a:rPr lang="ar-SY" sz="2400" dirty="0" smtClean="0"/>
              <a:t>نهاية دالة كسرية عند اللانهاية نأخذ أعلى حد بالبسط ونقسمه على أعلى حد بالمقام</a:t>
            </a:r>
            <a:r>
              <a:rPr lang="ar-IQ" sz="2400" dirty="0" smtClean="0"/>
              <a:t> (بهذه الطريقة تنتج الأجوبة بسهولة وسرعة)</a:t>
            </a:r>
            <a:r>
              <a:rPr lang="ar-IQ" sz="2400" b="1" dirty="0" smtClean="0"/>
              <a:t>.</a:t>
            </a:r>
            <a:endParaRPr lang="ar-SY" sz="2400" b="1" dirty="0"/>
          </a:p>
        </p:txBody>
      </p:sp>
      <p:sp>
        <p:nvSpPr>
          <p:cNvPr id="25" name="مربع نص 39"/>
          <p:cNvSpPr txBox="1"/>
          <p:nvPr/>
        </p:nvSpPr>
        <p:spPr>
          <a:xfrm>
            <a:off x="0" y="6516441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17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6" grpId="0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14356"/>
            <a:ext cx="9010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90106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90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214282" y="2285992"/>
            <a:ext cx="6072230" cy="928694"/>
          </a:xfrm>
          <a:prstGeom prst="cloudCallout">
            <a:avLst>
              <a:gd name="adj1" fmla="val 65923"/>
              <a:gd name="adj2" fmla="val -74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u="sng" dirty="0" smtClean="0"/>
              <a:t>تذكر:</a:t>
            </a:r>
            <a:r>
              <a:rPr lang="ar-IQ" sz="2400" b="1" dirty="0" smtClean="0"/>
              <a:t> الدالة الزوجية متناظرة بالنسبة لمحور العينات </a:t>
            </a:r>
            <a:endParaRPr lang="ar-SY" sz="2400" b="1" dirty="0"/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0" y="5500702"/>
            <a:ext cx="6072230" cy="928694"/>
          </a:xfrm>
          <a:prstGeom prst="cloudCallout">
            <a:avLst>
              <a:gd name="adj1" fmla="val 74014"/>
              <a:gd name="adj2" fmla="val -156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u="sng" dirty="0" smtClean="0"/>
              <a:t>تذكر:</a:t>
            </a:r>
            <a:r>
              <a:rPr lang="ar-IQ" sz="2400" b="1" dirty="0" smtClean="0"/>
              <a:t> الدالة الفردية متناظرة بالنسبة لمحور لمبدأ </a:t>
            </a:r>
            <a:r>
              <a:rPr lang="ar-IQ" sz="2400" b="1" dirty="0" err="1" smtClean="0"/>
              <a:t>الاحداثيات</a:t>
            </a:r>
            <a:endParaRPr lang="ar-SY" sz="2400" b="1" dirty="0"/>
          </a:p>
        </p:txBody>
      </p:sp>
      <p:sp>
        <p:nvSpPr>
          <p:cNvPr id="8" name="شكل بيضاوي 7"/>
          <p:cNvSpPr/>
          <p:nvPr/>
        </p:nvSpPr>
        <p:spPr>
          <a:xfrm>
            <a:off x="4143372" y="4286256"/>
            <a:ext cx="357190" cy="35719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شكل بيضاوي 6"/>
          <p:cNvSpPr/>
          <p:nvPr/>
        </p:nvSpPr>
        <p:spPr>
          <a:xfrm>
            <a:off x="4286248" y="1357298"/>
            <a:ext cx="357190" cy="28575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مربع نص 39"/>
          <p:cNvSpPr txBox="1"/>
          <p:nvPr/>
        </p:nvSpPr>
        <p:spPr>
          <a:xfrm>
            <a:off x="0" y="6516441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6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0" y="1414452"/>
            <a:ext cx="9215470" cy="514350"/>
            <a:chOff x="0" y="1714488"/>
            <a:chExt cx="9215470" cy="5143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62120" y="1714488"/>
              <a:ext cx="77533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857364"/>
              <a:ext cx="15240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078" y="71414"/>
            <a:ext cx="7410450" cy="47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671498"/>
            <a:ext cx="8572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428596" y="714356"/>
            <a:ext cx="4143404" cy="64294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grpSp>
        <p:nvGrpSpPr>
          <p:cNvPr id="22" name="مجموعة 21"/>
          <p:cNvGrpSpPr/>
          <p:nvPr/>
        </p:nvGrpSpPr>
        <p:grpSpPr>
          <a:xfrm>
            <a:off x="6643670" y="2000240"/>
            <a:ext cx="2500330" cy="4857760"/>
            <a:chOff x="6643670" y="2000240"/>
            <a:chExt cx="2500330" cy="485776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70" y="2000240"/>
              <a:ext cx="250033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00892" y="2428868"/>
              <a:ext cx="1819275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58016" y="3500438"/>
              <a:ext cx="1914525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58016" y="4572008"/>
              <a:ext cx="1924050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58016" y="5715000"/>
              <a:ext cx="187642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96075" y="3429000"/>
              <a:ext cx="244792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96075" y="4500570"/>
              <a:ext cx="244792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96075" y="5643578"/>
              <a:ext cx="244792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058383"/>
            <a:ext cx="4786314" cy="487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مربع نص 20"/>
          <p:cNvSpPr txBox="1"/>
          <p:nvPr/>
        </p:nvSpPr>
        <p:spPr>
          <a:xfrm>
            <a:off x="5230341" y="3786190"/>
            <a:ext cx="159210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b="1" dirty="0" smtClean="0"/>
              <a:t>الخط البياني رقم </a:t>
            </a:r>
            <a:r>
              <a:rPr lang="ar-IQ" sz="2800" b="1" dirty="0" smtClean="0"/>
              <a:t>(</a:t>
            </a:r>
            <a:r>
              <a:rPr lang="en-US" sz="2800" b="1" dirty="0" smtClean="0"/>
              <a:t>1</a:t>
            </a:r>
            <a:r>
              <a:rPr lang="ar-IQ" sz="2800" b="1" dirty="0" smtClean="0"/>
              <a:t>)</a:t>
            </a:r>
            <a:endParaRPr lang="ar-SY" sz="32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2814575"/>
            <a:ext cx="4357718" cy="40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مربع نص 23"/>
          <p:cNvSpPr txBox="1"/>
          <p:nvPr/>
        </p:nvSpPr>
        <p:spPr>
          <a:xfrm>
            <a:off x="5230341" y="6072206"/>
            <a:ext cx="159210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b="1" dirty="0" smtClean="0"/>
              <a:t>الخط البياني رقم </a:t>
            </a:r>
            <a:r>
              <a:rPr lang="ar-IQ" sz="2800" b="1" dirty="0" smtClean="0"/>
              <a:t>(</a:t>
            </a:r>
            <a:r>
              <a:rPr lang="en-US" sz="2800" b="1" dirty="0" smtClean="0"/>
              <a:t>2</a:t>
            </a:r>
            <a:r>
              <a:rPr lang="ar-IQ" sz="2800" b="1" dirty="0" smtClean="0"/>
              <a:t>)</a:t>
            </a:r>
            <a:endParaRPr lang="ar-SY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595" y="2786058"/>
            <a:ext cx="4357719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ربع نص 25"/>
          <p:cNvSpPr txBox="1"/>
          <p:nvPr/>
        </p:nvSpPr>
        <p:spPr>
          <a:xfrm>
            <a:off x="5158902" y="4857760"/>
            <a:ext cx="159210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1400" b="1" dirty="0" smtClean="0"/>
              <a:t>الخط البياني رقم </a:t>
            </a:r>
            <a:r>
              <a:rPr lang="ar-IQ" sz="2800" b="1" dirty="0" smtClean="0"/>
              <a:t>(</a:t>
            </a:r>
            <a:r>
              <a:rPr lang="en-US" sz="2800" b="1" dirty="0"/>
              <a:t>3</a:t>
            </a:r>
            <a:r>
              <a:rPr lang="ar-IQ" sz="2800" b="1" dirty="0" smtClean="0"/>
              <a:t>)</a:t>
            </a:r>
            <a:endParaRPr lang="ar-SY" b="1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7158" y="2786058"/>
            <a:ext cx="442915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مربع نص 28"/>
          <p:cNvSpPr txBox="1"/>
          <p:nvPr/>
        </p:nvSpPr>
        <p:spPr>
          <a:xfrm>
            <a:off x="5239960" y="2714620"/>
            <a:ext cx="158248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1400" b="1" dirty="0" smtClean="0"/>
              <a:t>الخط البياني رقم</a:t>
            </a:r>
            <a:r>
              <a:rPr lang="en-US" sz="1400" b="1" dirty="0" smtClean="0"/>
              <a:t> </a:t>
            </a:r>
            <a:r>
              <a:rPr lang="ar-SY" sz="2800" b="1" dirty="0" smtClean="0"/>
              <a:t>(</a:t>
            </a:r>
            <a:r>
              <a:rPr lang="en-US" sz="2800" b="1" dirty="0" smtClean="0"/>
              <a:t>4</a:t>
            </a:r>
            <a:r>
              <a:rPr lang="ar-IQ" sz="2800" b="1" dirty="0" smtClean="0"/>
              <a:t>)</a:t>
            </a:r>
            <a:endParaRPr lang="ar-SY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028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تمرير أفقي 26"/>
          <p:cNvSpPr/>
          <p:nvPr/>
        </p:nvSpPr>
        <p:spPr>
          <a:xfrm>
            <a:off x="0" y="6572272"/>
            <a:ext cx="1785918" cy="28572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b="1" dirty="0" smtClean="0">
                <a:hlinkClick r:id="rId17"/>
              </a:rPr>
              <a:t>تصميم وإعداد : أمـــل سلمان</a:t>
            </a:r>
            <a:endParaRPr lang="ar-SY" sz="12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4" grpId="0"/>
      <p:bldP spid="26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46101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51229"/>
            <a:ext cx="9077356" cy="200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وسيلة شرح على شكل سحابة 7"/>
          <p:cNvSpPr/>
          <p:nvPr/>
        </p:nvSpPr>
        <p:spPr>
          <a:xfrm>
            <a:off x="0" y="2857496"/>
            <a:ext cx="9144000" cy="1714512"/>
          </a:xfrm>
          <a:prstGeom prst="cloudCallout">
            <a:avLst>
              <a:gd name="adj1" fmla="val -30555"/>
              <a:gd name="adj2" fmla="val -1127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/>
              <a:t>أي أنه إذا كانت (الدالة الأولى &gt; الدالة الثانية)  فإن (نهاية الأولى &gt; نهاية الثانية ) .</a:t>
            </a:r>
            <a:endParaRPr lang="ar-SY" sz="2800" b="1" dirty="0"/>
          </a:p>
        </p:txBody>
      </p:sp>
      <p:sp>
        <p:nvSpPr>
          <p:cNvPr id="9" name="وسيلة شرح على شكل سحابة 8"/>
          <p:cNvSpPr/>
          <p:nvPr/>
        </p:nvSpPr>
        <p:spPr>
          <a:xfrm>
            <a:off x="-285784" y="1571612"/>
            <a:ext cx="9144000" cy="3071834"/>
          </a:xfrm>
          <a:prstGeom prst="cloudCallout">
            <a:avLst>
              <a:gd name="adj1" fmla="val 42977"/>
              <a:gd name="adj2" fmla="val 6053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/>
              <a:t>أي إذا كانت (ثلاث دوال مرتبة تصاعديا وكانت نهايتا الكبرى والصغرى متساويتان)فإن (نهاية الوسطى تساوي نهاية تلك الدالتين)</a:t>
            </a:r>
            <a:endParaRPr lang="ar-SY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096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3a1cf56a5a4a9275d2ee6fb5b81e67f6ee1e015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232</Words>
  <Application>Microsoft Office PowerPoint</Application>
  <PresentationFormat>عرض على الشاشة (3:4)‏</PresentationFormat>
  <Paragraphs>39</Paragraphs>
  <Slides>12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Aml</dc:creator>
  <cp:lastModifiedBy>Aml</cp:lastModifiedBy>
  <cp:revision>124</cp:revision>
  <dcterms:created xsi:type="dcterms:W3CDTF">2012-07-01T17:41:44Z</dcterms:created>
  <dcterms:modified xsi:type="dcterms:W3CDTF">2012-07-28T16:00:47Z</dcterms:modified>
</cp:coreProperties>
</file>