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9" r:id="rId1"/>
  </p:sldMasterIdLst>
  <p:sldIdLst>
    <p:sldId id="284" r:id="rId2"/>
    <p:sldId id="257" r:id="rId3"/>
    <p:sldId id="258" r:id="rId4"/>
    <p:sldId id="291" r:id="rId5"/>
    <p:sldId id="259" r:id="rId6"/>
    <p:sldId id="305" r:id="rId7"/>
    <p:sldId id="306" r:id="rId8"/>
    <p:sldId id="307" r:id="rId9"/>
    <p:sldId id="308" r:id="rId10"/>
    <p:sldId id="309" r:id="rId11"/>
    <p:sldId id="310" r:id="rId12"/>
    <p:sldId id="261" r:id="rId13"/>
    <p:sldId id="286" r:id="rId14"/>
    <p:sldId id="262" r:id="rId15"/>
    <p:sldId id="263" r:id="rId16"/>
    <p:sldId id="287" r:id="rId17"/>
    <p:sldId id="264" r:id="rId18"/>
    <p:sldId id="288" r:id="rId19"/>
    <p:sldId id="265" r:id="rId20"/>
    <p:sldId id="289" r:id="rId21"/>
    <p:sldId id="266" r:id="rId22"/>
    <p:sldId id="290" r:id="rId23"/>
    <p:sldId id="267" r:id="rId24"/>
    <p:sldId id="268" r:id="rId25"/>
    <p:sldId id="269" r:id="rId26"/>
    <p:sldId id="270" r:id="rId27"/>
    <p:sldId id="271" r:id="rId28"/>
    <p:sldId id="272" r:id="rId29"/>
    <p:sldId id="273" r:id="rId30"/>
    <p:sldId id="274" r:id="rId31"/>
    <p:sldId id="275" r:id="rId32"/>
    <p:sldId id="276" r:id="rId33"/>
    <p:sldId id="311" r:id="rId34"/>
    <p:sldId id="277" r:id="rId35"/>
    <p:sldId id="278" r:id="rId36"/>
    <p:sldId id="279" r:id="rId37"/>
    <p:sldId id="280" r:id="rId38"/>
    <p:sldId id="281" r:id="rId39"/>
    <p:sldId id="282" r:id="rId40"/>
    <p:sldId id="283" r:id="rId41"/>
    <p:sldId id="293" r:id="rId42"/>
    <p:sldId id="294" r:id="rId43"/>
    <p:sldId id="295" r:id="rId44"/>
    <p:sldId id="296" r:id="rId45"/>
    <p:sldId id="297" r:id="rId46"/>
    <p:sldId id="298" r:id="rId47"/>
    <p:sldId id="301" r:id="rId48"/>
    <p:sldId id="302" r:id="rId49"/>
    <p:sldId id="303" r:id="rId50"/>
    <p:sldId id="304" r:id="rId51"/>
    <p:sldId id="299" r:id="rId52"/>
    <p:sldId id="300" r:id="rId53"/>
  </p:sldIdLst>
  <p:sldSz cx="9144000" cy="6858000" type="screen4x3"/>
  <p:notesSz cx="6858000" cy="9144000"/>
  <p:defaultTextStyle>
    <a:defPPr>
      <a:defRPr lang="ar-SA"/>
    </a:defPPr>
    <a:lvl1pPr algn="r" rtl="1" fontAlgn="base">
      <a:spcBef>
        <a:spcPct val="0"/>
      </a:spcBef>
      <a:spcAft>
        <a:spcPct val="0"/>
      </a:spcAft>
      <a:defRPr sz="2800" kern="1200">
        <a:solidFill>
          <a:schemeClr val="tx1"/>
        </a:solidFill>
        <a:latin typeface="Tahoma" pitchFamily="34" charset="0"/>
        <a:ea typeface="+mn-ea"/>
        <a:cs typeface="Arial" charset="0"/>
      </a:defRPr>
    </a:lvl1pPr>
    <a:lvl2pPr marL="457200" algn="r" rtl="1" fontAlgn="base">
      <a:spcBef>
        <a:spcPct val="0"/>
      </a:spcBef>
      <a:spcAft>
        <a:spcPct val="0"/>
      </a:spcAft>
      <a:defRPr sz="2800" kern="1200">
        <a:solidFill>
          <a:schemeClr val="tx1"/>
        </a:solidFill>
        <a:latin typeface="Tahoma" pitchFamily="34" charset="0"/>
        <a:ea typeface="+mn-ea"/>
        <a:cs typeface="Arial" charset="0"/>
      </a:defRPr>
    </a:lvl2pPr>
    <a:lvl3pPr marL="914400" algn="r" rtl="1" fontAlgn="base">
      <a:spcBef>
        <a:spcPct val="0"/>
      </a:spcBef>
      <a:spcAft>
        <a:spcPct val="0"/>
      </a:spcAft>
      <a:defRPr sz="2800" kern="1200">
        <a:solidFill>
          <a:schemeClr val="tx1"/>
        </a:solidFill>
        <a:latin typeface="Tahoma" pitchFamily="34" charset="0"/>
        <a:ea typeface="+mn-ea"/>
        <a:cs typeface="Arial" charset="0"/>
      </a:defRPr>
    </a:lvl3pPr>
    <a:lvl4pPr marL="1371600" algn="r" rtl="1" fontAlgn="base">
      <a:spcBef>
        <a:spcPct val="0"/>
      </a:spcBef>
      <a:spcAft>
        <a:spcPct val="0"/>
      </a:spcAft>
      <a:defRPr sz="2800" kern="1200">
        <a:solidFill>
          <a:schemeClr val="tx1"/>
        </a:solidFill>
        <a:latin typeface="Tahoma" pitchFamily="34" charset="0"/>
        <a:ea typeface="+mn-ea"/>
        <a:cs typeface="Arial" charset="0"/>
      </a:defRPr>
    </a:lvl4pPr>
    <a:lvl5pPr marL="1828800" algn="r" rtl="1" fontAlgn="base">
      <a:spcBef>
        <a:spcPct val="0"/>
      </a:spcBef>
      <a:spcAft>
        <a:spcPct val="0"/>
      </a:spcAft>
      <a:defRPr sz="2800" kern="1200">
        <a:solidFill>
          <a:schemeClr val="tx1"/>
        </a:solidFill>
        <a:latin typeface="Tahoma" pitchFamily="34" charset="0"/>
        <a:ea typeface="+mn-ea"/>
        <a:cs typeface="Arial" charset="0"/>
      </a:defRPr>
    </a:lvl5pPr>
    <a:lvl6pPr marL="2286000" algn="l" defTabSz="914400" rtl="0" eaLnBrk="1" latinLnBrk="0" hangingPunct="1">
      <a:defRPr sz="2800" kern="1200">
        <a:solidFill>
          <a:schemeClr val="tx1"/>
        </a:solidFill>
        <a:latin typeface="Tahoma" pitchFamily="34" charset="0"/>
        <a:ea typeface="+mn-ea"/>
        <a:cs typeface="Arial" charset="0"/>
      </a:defRPr>
    </a:lvl6pPr>
    <a:lvl7pPr marL="2743200" algn="l" defTabSz="914400" rtl="0" eaLnBrk="1" latinLnBrk="0" hangingPunct="1">
      <a:defRPr sz="2800" kern="1200">
        <a:solidFill>
          <a:schemeClr val="tx1"/>
        </a:solidFill>
        <a:latin typeface="Tahoma" pitchFamily="34" charset="0"/>
        <a:ea typeface="+mn-ea"/>
        <a:cs typeface="Arial" charset="0"/>
      </a:defRPr>
    </a:lvl7pPr>
    <a:lvl8pPr marL="3200400" algn="l" defTabSz="914400" rtl="0" eaLnBrk="1" latinLnBrk="0" hangingPunct="1">
      <a:defRPr sz="2800" kern="1200">
        <a:solidFill>
          <a:schemeClr val="tx1"/>
        </a:solidFill>
        <a:latin typeface="Tahoma" pitchFamily="34" charset="0"/>
        <a:ea typeface="+mn-ea"/>
        <a:cs typeface="Arial" charset="0"/>
      </a:defRPr>
    </a:lvl8pPr>
    <a:lvl9pPr marL="3657600" algn="l" defTabSz="914400" rtl="0" eaLnBrk="1" latinLnBrk="0" hangingPunct="1">
      <a:defRPr sz="2800"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305" autoAdjust="0"/>
  </p:normalViewPr>
  <p:slideViewPr>
    <p:cSldViewPr>
      <p:cViewPr varScale="1">
        <p:scale>
          <a:sx n="48" d="100"/>
          <a:sy n="48" d="100"/>
        </p:scale>
        <p:origin x="-58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108"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ar-EG">
                <a:cs typeface="Arial" pitchFamily="34" charset="0"/>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ar-EG">
                <a:cs typeface="Arial" pitchFamily="34" charset="0"/>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ar-EG">
                <a:cs typeface="Arial" pitchFamily="34" charset="0"/>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ar-EG">
                <a:cs typeface="Arial" pitchFamily="34" charset="0"/>
              </a:endParaRPr>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ar-EG">
                <a:cs typeface="Arial" pitchFamily="34" charset="0"/>
              </a:endParaRPr>
            </a:p>
          </p:txBody>
        </p:sp>
      </p:grpSp>
      <p:sp>
        <p:nvSpPr>
          <p:cNvPr id="5144"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514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smtClean="0"/>
            </a:lvl1pPr>
          </a:lstStyle>
          <a:p>
            <a:pPr>
              <a:defRPr/>
            </a:pPr>
            <a:endParaRPr lang="en-US"/>
          </a:p>
        </p:txBody>
      </p:sp>
      <p:sp>
        <p:nvSpPr>
          <p:cNvPr id="27" name="Rectangle 27"/>
          <p:cNvSpPr>
            <a:spLocks noGrp="1" noChangeArrowheads="1"/>
          </p:cNvSpPr>
          <p:nvPr>
            <p:ph type="ftr" sz="quarter" idx="11"/>
          </p:nvPr>
        </p:nvSpPr>
        <p:spPr/>
        <p:txBody>
          <a:bodyPr/>
          <a:lstStyle>
            <a:lvl1pPr>
              <a:defRPr smtClean="0"/>
            </a:lvl1pPr>
          </a:lstStyle>
          <a:p>
            <a:pPr>
              <a:defRPr/>
            </a:pPr>
            <a:endParaRPr lang="en-US"/>
          </a:p>
        </p:txBody>
      </p:sp>
      <p:sp>
        <p:nvSpPr>
          <p:cNvPr id="28" name="Rectangle 28"/>
          <p:cNvSpPr>
            <a:spLocks noGrp="1" noChangeArrowheads="1"/>
          </p:cNvSpPr>
          <p:nvPr>
            <p:ph type="sldNum" sz="quarter" idx="12"/>
          </p:nvPr>
        </p:nvSpPr>
        <p:spPr/>
        <p:txBody>
          <a:bodyPr/>
          <a:lstStyle>
            <a:lvl1pPr>
              <a:defRPr smtClean="0"/>
            </a:lvl1pPr>
          </a:lstStyle>
          <a:p>
            <a:pPr>
              <a:defRPr/>
            </a:pPr>
            <a:fld id="{EB7074A3-7623-49F4-98D5-42FE546E74F3}" type="slidenum">
              <a:rPr lang="ar-SA"/>
              <a:pPr>
                <a:defRPr/>
              </a:pPr>
              <a:t>‹#›</a:t>
            </a:fld>
            <a:endParaRPr lang="en-US"/>
          </a:p>
        </p:txBody>
      </p:sp>
    </p:spTree>
    <p:extLst>
      <p:ext uri="{BB962C8B-B14F-4D97-AF65-F5344CB8AC3E}">
        <p14:creationId xmlns:p14="http://schemas.microsoft.com/office/powerpoint/2010/main" val="1906019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309B626A-87D9-4202-A6D2-8EEBEE6745ED}" type="slidenum">
              <a:rPr lang="ar-SA"/>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81432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7813"/>
            <a:ext cx="2057400" cy="5853112"/>
          </a:xfrm>
        </p:spPr>
        <p:txBody>
          <a:bodyPr vert="eaVert"/>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7813"/>
            <a:ext cx="6019800" cy="585311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D3E3C885-1D26-4598-BACB-2462C5AAF3DA}" type="slidenum">
              <a:rPr lang="ar-SA"/>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9545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277813"/>
            <a:ext cx="8229600" cy="58531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496072CD-CFA2-4201-99C8-4495FD4D0238}" type="slidenum">
              <a:rPr lang="ar-SA"/>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77115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عنوان، ومحتوى،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7813"/>
            <a:ext cx="8229600" cy="1139825"/>
          </a:xfrm>
        </p:spPr>
        <p:txBody>
          <a:bodyPr/>
          <a:lstStyle/>
          <a:p>
            <a:r>
              <a:rPr lang="ar-SA" smtClean="0"/>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30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نص 3"/>
          <p:cNvSpPr>
            <a:spLocks noGrp="1"/>
          </p:cNvSpPr>
          <p:nvPr>
            <p:ph type="body" sz="half" idx="2"/>
          </p:nvPr>
        </p:nvSpPr>
        <p:spPr>
          <a:xfrm>
            <a:off x="4648200" y="1600200"/>
            <a:ext cx="4038600" cy="4530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C0D15580-990A-4B84-99C0-2FF00061B528}" type="slidenum">
              <a:rPr lang="ar-SA"/>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95001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2A30F71E-CE8A-4BC4-87C1-BEFB64510042}" type="slidenum">
              <a:rPr lang="ar-SA"/>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3942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CBD04EE7-A3C8-44EE-93A6-78DE78421462}" type="slidenum">
              <a:rPr lang="ar-SA"/>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5237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محتوى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9F57F0BC-36F5-46C1-98A6-6AA6EB5AC5BE}" type="slidenum">
              <a:rPr lang="ar-SA"/>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5420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C60481C1-F9B7-446E-82AD-8EBE99E22921}" type="slidenum">
              <a:rPr lang="ar-SA"/>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02344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67393EE7-90B5-49D2-97C2-831E27C50789}" type="slidenum">
              <a:rPr lang="ar-SA"/>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07233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D6DF7C4F-ED8A-468A-A0C9-BE1AD2095675}" type="slidenum">
              <a:rPr lang="ar-SA"/>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726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03DF0E39-19CC-4E6E-9546-D85D9F0C0CEE}" type="slidenum">
              <a:rPr lang="ar-SA"/>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7051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A5212855-F15B-4C93-A348-9D5E771A2D46}" type="slidenum">
              <a:rPr lang="ar-SA"/>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28372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09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410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410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4102"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ar-EG">
                <a:cs typeface="Arial" pitchFamily="34" charset="0"/>
              </a:endParaRPr>
            </a:p>
          </p:txBody>
        </p:sp>
        <p:sp>
          <p:nvSpPr>
            <p:cNvPr id="410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410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410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410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410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410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4109"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ar-EG">
                <a:cs typeface="Arial" pitchFamily="34" charset="0"/>
              </a:endParaRPr>
            </a:p>
          </p:txBody>
        </p:sp>
        <p:sp>
          <p:nvSpPr>
            <p:cNvPr id="4110"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ar-EG">
                <a:cs typeface="Arial" pitchFamily="34" charset="0"/>
              </a:endParaRPr>
            </a:p>
          </p:txBody>
        </p:sp>
        <p:sp>
          <p:nvSpPr>
            <p:cNvPr id="411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411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411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411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411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411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411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ar-EG">
                <a:cs typeface="Arial" pitchFamily="34" charset="0"/>
              </a:endParaRPr>
            </a:p>
          </p:txBody>
        </p:sp>
        <p:sp>
          <p:nvSpPr>
            <p:cNvPr id="4118"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ar-EG">
                <a:cs typeface="Arial" pitchFamily="34" charset="0"/>
              </a:endParaRPr>
            </a:p>
          </p:txBody>
        </p:sp>
        <p:sp>
          <p:nvSpPr>
            <p:cNvPr id="4119"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ar-EG">
                <a:cs typeface="Arial" pitchFamily="34" charset="0"/>
              </a:endParaRPr>
            </a:p>
          </p:txBody>
        </p:sp>
      </p:grpSp>
      <p:sp>
        <p:nvSpPr>
          <p:cNvPr id="4120"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21"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22"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smtClean="0">
                <a:effectLst>
                  <a:outerShdw blurRad="38100" dist="38100" dir="2700000" algn="tl">
                    <a:srgbClr val="000000"/>
                  </a:outerShdw>
                </a:effectLst>
                <a:cs typeface="Arial" pitchFamily="34" charset="0"/>
              </a:defRPr>
            </a:lvl1pPr>
          </a:lstStyle>
          <a:p>
            <a:pPr>
              <a:defRPr/>
            </a:pPr>
            <a:endParaRPr lang="en-US"/>
          </a:p>
        </p:txBody>
      </p:sp>
      <p:sp>
        <p:nvSpPr>
          <p:cNvPr id="4123"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smtClean="0">
                <a:effectLst>
                  <a:outerShdw blurRad="38100" dist="38100" dir="2700000" algn="tl">
                    <a:srgbClr val="000000"/>
                  </a:outerShdw>
                </a:effectLst>
                <a:cs typeface="Arial" pitchFamily="34" charset="0"/>
              </a:defRPr>
            </a:lvl1pPr>
          </a:lstStyle>
          <a:p>
            <a:pPr>
              <a:defRPr/>
            </a:pPr>
            <a:fld id="{E46072B3-2F5F-4F19-B14C-00E22561064A}" type="slidenum">
              <a:rPr lang="ar-SA"/>
              <a:pPr>
                <a:defRPr/>
              </a:pPr>
              <a:t>‹#›</a:t>
            </a:fld>
            <a:endParaRPr lang="en-US"/>
          </a:p>
        </p:txBody>
      </p:sp>
      <p:sp>
        <p:nvSpPr>
          <p:cNvPr id="4124"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smtClean="0">
                <a:effectLst>
                  <a:outerShdw blurRad="38100" dist="38100" dir="2700000" algn="tl">
                    <a:srgbClr val="000000"/>
                  </a:outerShdw>
                </a:effectLst>
                <a:cs typeface="Arial" pitchFamily="34"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1"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pitchFamily="34" charset="0"/>
        </a:defRPr>
      </a:lvl2pPr>
      <a:lvl3pPr algn="ctr" rtl="1"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pitchFamily="34" charset="0"/>
        </a:defRPr>
      </a:lvl3pPr>
      <a:lvl4pPr algn="ctr" rtl="1"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pitchFamily="34" charset="0"/>
        </a:defRPr>
      </a:lvl4pPr>
      <a:lvl5pPr algn="ctr" rtl="1"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pitchFamily="34" charset="0"/>
        </a:defRPr>
      </a:lvl5pPr>
      <a:lvl6pPr marL="457200" algn="ctr" rtl="1"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pitchFamily="34" charset="0"/>
        </a:defRPr>
      </a:lvl6pPr>
      <a:lvl7pPr marL="914400" algn="ctr" rtl="1"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pitchFamily="34" charset="0"/>
        </a:defRPr>
      </a:lvl7pPr>
      <a:lvl8pPr marL="1371600" algn="ctr" rtl="1"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pitchFamily="34" charset="0"/>
        </a:defRPr>
      </a:lvl8pPr>
      <a:lvl9pPr marL="1828800" algn="ctr" rtl="1"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3419475" y="620713"/>
            <a:ext cx="211455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ar-EG" sz="5400">
                <a:latin typeface="Arial" charset="0"/>
                <a:cs typeface="Times New Roman" pitchFamily="18" charset="0"/>
              </a:rPr>
              <a:t>بحث عن</a:t>
            </a:r>
            <a:endParaRPr lang="en-US" sz="5400">
              <a:latin typeface="Arial" charset="0"/>
            </a:endParaRPr>
          </a:p>
          <a:p>
            <a:pPr algn="l" rtl="0" eaLnBrk="0" hangingPunct="0"/>
            <a:endParaRPr lang="en-US" sz="5400">
              <a:latin typeface="Arial" charset="0"/>
            </a:endParaRPr>
          </a:p>
        </p:txBody>
      </p:sp>
      <p:sp>
        <p:nvSpPr>
          <p:cNvPr id="3075" name="WordArt 5"/>
          <p:cNvSpPr>
            <a:spLocks noChangeArrowheads="1" noChangeShapeType="1" noTextEdit="1"/>
          </p:cNvSpPr>
          <p:nvPr/>
        </p:nvSpPr>
        <p:spPr bwMode="auto">
          <a:xfrm>
            <a:off x="1619250" y="2852738"/>
            <a:ext cx="5832475" cy="180022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ar-EG"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الجامعات</a:t>
            </a:r>
            <a:endParaRPr lang="en-US"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2268538" y="0"/>
            <a:ext cx="569436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ar-SA" sz="4000" b="1"/>
              <a:t>الأنواع المختلفة لتصميم الجامعات</a:t>
            </a:r>
            <a:endParaRPr lang="ar-SA" sz="4000"/>
          </a:p>
          <a:p>
            <a:pPr algn="l" rtl="0" eaLnBrk="0" hangingPunct="0"/>
            <a:endParaRPr lang="ar-SA" sz="4000">
              <a:latin typeface="Arial" charset="0"/>
            </a:endParaRPr>
          </a:p>
        </p:txBody>
      </p:sp>
      <p:sp>
        <p:nvSpPr>
          <p:cNvPr id="12291" name="Rectangle 5"/>
          <p:cNvSpPr>
            <a:spLocks noChangeArrowheads="1"/>
          </p:cNvSpPr>
          <p:nvPr/>
        </p:nvSpPr>
        <p:spPr bwMode="auto">
          <a:xfrm>
            <a:off x="5610225" y="765175"/>
            <a:ext cx="3533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ar-SA" sz="3600" b="1"/>
              <a:t>1) الانتشار المركزي :</a:t>
            </a:r>
            <a:r>
              <a:rPr lang="ar-SA" sz="3600"/>
              <a:t> </a:t>
            </a:r>
          </a:p>
        </p:txBody>
      </p:sp>
      <p:sp>
        <p:nvSpPr>
          <p:cNvPr id="12292" name="Rectangle 6"/>
          <p:cNvSpPr>
            <a:spLocks noChangeArrowheads="1"/>
          </p:cNvSpPr>
          <p:nvPr/>
        </p:nvSpPr>
        <p:spPr bwMode="auto">
          <a:xfrm>
            <a:off x="0" y="1484313"/>
            <a:ext cx="91440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ar-SA"/>
              <a:t>     الصفة العامة لهذا النوع من التصميم هي النمو منخفض الكثافة مع انتشار المباني المفردة المجمعة بتنسيق الموقع وتجمع الخدمات العامة للمباني في موقع واحد أو في عدة مركز فرعية ويشتمل التكوين على مكتبة مركزية ومطعم متنقل وصالة مركزية وغيرها ويلاحظ انفصال المركز عن بقية العناصر عن طريق فراغ مفتوح .</a:t>
            </a:r>
          </a:p>
        </p:txBody>
      </p:sp>
      <p:sp>
        <p:nvSpPr>
          <p:cNvPr id="12293" name="Rectangle 7"/>
          <p:cNvSpPr>
            <a:spLocks noChangeArrowheads="1"/>
          </p:cNvSpPr>
          <p:nvPr/>
        </p:nvSpPr>
        <p:spPr bwMode="auto">
          <a:xfrm>
            <a:off x="0" y="3776663"/>
            <a:ext cx="9144000"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ar-SA"/>
              <a:t>ولا يزيد عدد الطلاب بهذا النوع عن 5000 طالب وتقتصر حركة مرور المشاة داخل الحرم الجامعي على رواد الجامعة أما عن النمو فهو ينتج عن طريق نمو كل منطقة على حده والموقع المعتاد لهذا النوع من الجامعات هو خارج المدينة وذلك للاحتياجات الفراغية الضخمة ويكون اندماج الجامعة مع المدينة عن طريق تنسيق الموقع . </a:t>
            </a:r>
          </a:p>
          <a:p>
            <a:pPr algn="ctr"/>
            <a:r>
              <a:rPr lang="ar-SA"/>
              <a:t>وهناك أمثلة عديدة لهذا النوع من التصميم للجامعات فنجد الجامعة التكنولوجية في نيزرلاند وجامعة اورلين في فرنسا .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60350"/>
            <a:ext cx="62642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p:cNvSpPr>
            <a:spLocks noChangeArrowheads="1"/>
          </p:cNvSpPr>
          <p:nvPr/>
        </p:nvSpPr>
        <p:spPr bwMode="auto">
          <a:xfrm>
            <a:off x="1116013" y="4384675"/>
            <a:ext cx="76327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1662113" algn="l"/>
              </a:tabLst>
            </a:pPr>
            <a:r>
              <a:rPr lang="ar-SA" sz="3200"/>
              <a:t>                       </a:t>
            </a:r>
            <a:r>
              <a:rPr lang="ar-SA" sz="3200" b="1"/>
              <a:t>الجامعة التكنولوجية في نيزرلاند                                                 </a:t>
            </a:r>
            <a:endParaRPr lang="ar-SA" sz="3200"/>
          </a:p>
          <a:p>
            <a:pPr algn="ctr">
              <a:tabLst>
                <a:tab pos="1662113" algn="l"/>
              </a:tabLst>
            </a:pPr>
            <a:r>
              <a:rPr lang="ar-SA" sz="3200"/>
              <a:t>	</a:t>
            </a:r>
          </a:p>
          <a:p>
            <a:pPr algn="ctr">
              <a:tabLst>
                <a:tab pos="1662113" algn="l"/>
              </a:tabLst>
            </a:pPr>
            <a:r>
              <a:rPr lang="ar-SA" sz="3200"/>
              <a:t>اسكتش الانتشار المركزي</a:t>
            </a:r>
          </a:p>
          <a:p>
            <a:pPr algn="ctr" rtl="0" eaLnBrk="0" hangingPunct="0">
              <a:tabLst>
                <a:tab pos="1662113" algn="l"/>
              </a:tabLst>
            </a:pPr>
            <a:endParaRPr lang="ar-SA" sz="3200">
              <a:latin typeface="Arial"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194300" y="0"/>
            <a:ext cx="3949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Low"/>
            <a:r>
              <a:rPr lang="en-US" sz="4000" b="1"/>
              <a:t>2</a:t>
            </a:r>
            <a:r>
              <a:rPr lang="ar-EG" sz="4000" b="1"/>
              <a:t>) التصميم المركزي :</a:t>
            </a:r>
            <a:r>
              <a:rPr lang="ar-EG" sz="4000"/>
              <a:t> </a:t>
            </a:r>
          </a:p>
        </p:txBody>
      </p:sp>
      <p:sp>
        <p:nvSpPr>
          <p:cNvPr id="14339" name="Rectangle 5"/>
          <p:cNvSpPr>
            <a:spLocks noChangeArrowheads="1"/>
          </p:cNvSpPr>
          <p:nvPr/>
        </p:nvSpPr>
        <p:spPr bwMode="auto">
          <a:xfrm>
            <a:off x="0" y="549275"/>
            <a:ext cx="8675688"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ar-EG"/>
              <a:t>في هذا النوع تنمو التجمعات حول مركز رئيسي يتكون من الخدمات عامة الاستعمال مثل المطعم المتنقل والمكتبات وقاعات الأبحاث والعناصر السكنية الخاصة بالطلبة ويتميز هذا التكوين بقصر المسافات بين الأجزاء المختلفة مما ينتج عنه سهولة الانتقال والاتصال بين أجزاء الجامعة وسهولة الوصول لعناصر الخدمية . </a:t>
            </a:r>
            <a:endParaRPr lang="en-US"/>
          </a:p>
          <a:p>
            <a:pPr algn="ctr"/>
            <a:r>
              <a:rPr lang="ar-EG"/>
              <a:t>إلا أن هناك بعض السلبيات أيضا منها أعطاء التصميم حدودا جامدة كتكوين مغلق وصعوبة اتصال الحرم الجامعي بالمدينة كما أنة تبعا للتكوين المركزي فان الامتداد يكون من الوسط إلى الخارج فتكون عملية نمو المركز معقدة نوعا ما .</a:t>
            </a:r>
          </a:p>
        </p:txBody>
      </p:sp>
      <p:sp>
        <p:nvSpPr>
          <p:cNvPr id="14340" name="Rectangle 6"/>
          <p:cNvSpPr>
            <a:spLocks noChangeArrowheads="1"/>
          </p:cNvSpPr>
          <p:nvPr/>
        </p:nvSpPr>
        <p:spPr bwMode="auto">
          <a:xfrm>
            <a:off x="323850" y="4292600"/>
            <a:ext cx="856932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ar-EG"/>
              <a:t>ويحتاج هذا التصميم إلى فترة زمنية قصيرة نسبيا للإنشاء وذلك خلال المرحلة الأولى من النمو ويلائم هذا التصميم الجامعات التي يقل تعداد طلابها عن 5000 طالب . </a:t>
            </a:r>
            <a:endParaRPr lang="en-US"/>
          </a:p>
          <a:p>
            <a:pPr algn="ctr"/>
            <a:r>
              <a:rPr lang="ar-EG"/>
              <a:t>ومن أمثلة هذا النوع من التصميم جامعة مار برج بغرب ألمانيا وجامعة لاتروب في استراليا وجامعة راندس فى جوهانسبرج  .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196975"/>
            <a:ext cx="604837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p:nvPr>
        </p:nvSpPr>
        <p:spPr>
          <a:xfrm>
            <a:off x="468313" y="188913"/>
            <a:ext cx="8229600" cy="1143000"/>
          </a:xfrm>
        </p:spPr>
        <p:txBody>
          <a:bodyPr/>
          <a:lstStyle/>
          <a:p>
            <a:pPr eaLnBrk="1" hangingPunct="1">
              <a:defRPr/>
            </a:pPr>
            <a:r>
              <a:rPr lang="ar-EG" smtClean="0"/>
              <a:t>اسكتش يوضح التصميم المركزي</a:t>
            </a:r>
            <a:r>
              <a:rPr lang="en-GB" smtClean="0"/>
              <a:t>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1987"/>
                                        </p:tgtEl>
                                        <p:attrNameLst>
                                          <p:attrName>style.visibility</p:attrName>
                                        </p:attrNameLst>
                                      </p:cBhvr>
                                      <p:to>
                                        <p:strVal val="visible"/>
                                      </p:to>
                                    </p:set>
                                    <p:anim calcmode="lin" valueType="num">
                                      <p:cBhvr>
                                        <p:cTn id="7" dur="1000" fill="hold"/>
                                        <p:tgtEl>
                                          <p:spTgt spid="41987"/>
                                        </p:tgtEl>
                                        <p:attrNameLst>
                                          <p:attrName>ppt_w</p:attrName>
                                        </p:attrNameLst>
                                      </p:cBhvr>
                                      <p:tavLst>
                                        <p:tav tm="0">
                                          <p:val>
                                            <p:fltVal val="0"/>
                                          </p:val>
                                        </p:tav>
                                        <p:tav tm="100000">
                                          <p:val>
                                            <p:strVal val="#ppt_w"/>
                                          </p:val>
                                        </p:tav>
                                      </p:tavLst>
                                    </p:anim>
                                    <p:anim calcmode="lin" valueType="num">
                                      <p:cBhvr>
                                        <p:cTn id="8" dur="1000" fill="hold"/>
                                        <p:tgtEl>
                                          <p:spTgt spid="41987"/>
                                        </p:tgtEl>
                                        <p:attrNameLst>
                                          <p:attrName>ppt_h</p:attrName>
                                        </p:attrNameLst>
                                      </p:cBhvr>
                                      <p:tavLst>
                                        <p:tav tm="0">
                                          <p:val>
                                            <p:fltVal val="0"/>
                                          </p:val>
                                        </p:tav>
                                        <p:tav tm="100000">
                                          <p:val>
                                            <p:strVal val="#ppt_h"/>
                                          </p:val>
                                        </p:tav>
                                      </p:tavLst>
                                    </p:anim>
                                    <p:anim calcmode="lin" valueType="num">
                                      <p:cBhvr>
                                        <p:cTn id="9" dur="1000" fill="hold"/>
                                        <p:tgtEl>
                                          <p:spTgt spid="41987"/>
                                        </p:tgtEl>
                                        <p:attrNameLst>
                                          <p:attrName>style.rotation</p:attrName>
                                        </p:attrNameLst>
                                      </p:cBhvr>
                                      <p:tavLst>
                                        <p:tav tm="0">
                                          <p:val>
                                            <p:fltVal val="90"/>
                                          </p:val>
                                        </p:tav>
                                        <p:tav tm="100000">
                                          <p:val>
                                            <p:fltVal val="0"/>
                                          </p:val>
                                        </p:tav>
                                      </p:tavLst>
                                    </p:anim>
                                    <p:animEffect transition="in" filter="fade">
                                      <p:cBhvr>
                                        <p:cTn id="10" dur="1000"/>
                                        <p:tgtEl>
                                          <p:spTgt spid="41987"/>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41986"/>
                                        </p:tgtEl>
                                        <p:attrNameLst>
                                          <p:attrName>style.visibility</p:attrName>
                                        </p:attrNameLst>
                                      </p:cBhvr>
                                      <p:to>
                                        <p:strVal val="visible"/>
                                      </p:to>
                                    </p:set>
                                    <p:anim calcmode="lin" valueType="num">
                                      <p:cBhvr>
                                        <p:cTn id="13" dur="1000" fill="hold"/>
                                        <p:tgtEl>
                                          <p:spTgt spid="41986"/>
                                        </p:tgtEl>
                                        <p:attrNameLst>
                                          <p:attrName>ppt_w</p:attrName>
                                        </p:attrNameLst>
                                      </p:cBhvr>
                                      <p:tavLst>
                                        <p:tav tm="0">
                                          <p:val>
                                            <p:fltVal val="0"/>
                                          </p:val>
                                        </p:tav>
                                        <p:tav tm="100000">
                                          <p:val>
                                            <p:strVal val="#ppt_w"/>
                                          </p:val>
                                        </p:tav>
                                      </p:tavLst>
                                    </p:anim>
                                    <p:anim calcmode="lin" valueType="num">
                                      <p:cBhvr>
                                        <p:cTn id="14" dur="1000" fill="hold"/>
                                        <p:tgtEl>
                                          <p:spTgt spid="41986"/>
                                        </p:tgtEl>
                                        <p:attrNameLst>
                                          <p:attrName>ppt_h</p:attrName>
                                        </p:attrNameLst>
                                      </p:cBhvr>
                                      <p:tavLst>
                                        <p:tav tm="0">
                                          <p:val>
                                            <p:fltVal val="0"/>
                                          </p:val>
                                        </p:tav>
                                        <p:tav tm="100000">
                                          <p:val>
                                            <p:strVal val="#ppt_h"/>
                                          </p:val>
                                        </p:tav>
                                      </p:tavLst>
                                    </p:anim>
                                    <p:anim calcmode="lin" valueType="num">
                                      <p:cBhvr>
                                        <p:cTn id="15" dur="1000" fill="hold"/>
                                        <p:tgtEl>
                                          <p:spTgt spid="41986"/>
                                        </p:tgtEl>
                                        <p:attrNameLst>
                                          <p:attrName>style.rotation</p:attrName>
                                        </p:attrNameLst>
                                      </p:cBhvr>
                                      <p:tavLst>
                                        <p:tav tm="0">
                                          <p:val>
                                            <p:fltVal val="90"/>
                                          </p:val>
                                        </p:tav>
                                        <p:tav tm="100000">
                                          <p:val>
                                            <p:fltVal val="0"/>
                                          </p:val>
                                        </p:tav>
                                      </p:tavLst>
                                    </p:anim>
                                    <p:animEffect transition="in" filter="fade">
                                      <p:cBhvr>
                                        <p:cTn id="16" dur="10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5387975" y="0"/>
            <a:ext cx="3756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Low"/>
            <a:r>
              <a:rPr lang="en-US" sz="4000" b="1"/>
              <a:t>3</a:t>
            </a:r>
            <a:r>
              <a:rPr lang="ar-EG" sz="4000" b="1"/>
              <a:t>) التصميم المنفصل</a:t>
            </a:r>
            <a:r>
              <a:rPr lang="ar-EG" sz="4000"/>
              <a:t>: </a:t>
            </a:r>
          </a:p>
        </p:txBody>
      </p:sp>
      <p:sp>
        <p:nvSpPr>
          <p:cNvPr id="16387" name="Rectangle 6"/>
          <p:cNvSpPr>
            <a:spLocks noChangeArrowheads="1"/>
          </p:cNvSpPr>
          <p:nvPr/>
        </p:nvSpPr>
        <p:spPr bwMode="auto">
          <a:xfrm>
            <a:off x="395288" y="692150"/>
            <a:ext cx="82438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ar-EG">
                <a:latin typeface="Arial" charset="0"/>
                <a:ea typeface="Times New Roman" pitchFamily="18" charset="0"/>
                <a:cs typeface="Simplified Arabic" pitchFamily="18" charset="-78"/>
              </a:rPr>
              <a:t>على مستوى المقياس الكبير فان هذا النوع من التصميم ذو كثافة منخفضة للمباني وعلى مستوى المقياس الصغير فأنة ذو كثافة عالية والتصميم هنا عبارة عن تقسيم المباني إلى مجموعات كل منها ذات مركز خاص وكلها تتمتع بالاستقلالية . </a:t>
            </a:r>
          </a:p>
        </p:txBody>
      </p:sp>
      <p:sp>
        <p:nvSpPr>
          <p:cNvPr id="16388" name="Rectangle 7"/>
          <p:cNvSpPr>
            <a:spLocks noChangeArrowheads="1"/>
          </p:cNvSpPr>
          <p:nvPr/>
        </p:nvSpPr>
        <p:spPr bwMode="auto">
          <a:xfrm>
            <a:off x="0" y="2492375"/>
            <a:ext cx="914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endParaRPr lang="ar-EG">
              <a:latin typeface="Times New Roman" pitchFamily="18" charset="0"/>
              <a:ea typeface="Times New Roman" pitchFamily="18" charset="0"/>
              <a:cs typeface="Simplified Arabic" pitchFamily="18" charset="-78"/>
            </a:endParaRPr>
          </a:p>
          <a:p>
            <a:pPr algn="l" rtl="0" eaLnBrk="0" hangingPunct="0"/>
            <a:r>
              <a:rPr lang="ar-EG">
                <a:latin typeface="Times New Roman" pitchFamily="18" charset="0"/>
                <a:ea typeface="Times New Roman" pitchFamily="18" charset="0"/>
                <a:cs typeface="Simplified Arabic" pitchFamily="18" charset="-78"/>
              </a:rPr>
              <a:t>يشابه هذا التصميم الإنجليزية لتصميم الجامعات ويتكون من تجميع عدة كليات كل منها ذات مركز مستقل يضم الخدمات العامة للكلية من مكتبات ومعامل ومطاعم متنقلة وتسهيلات خاصة هذا إلى جانب الخدمات الخاصة بالجامعة ككل </a:t>
            </a:r>
            <a:endParaRPr lang="ar-EG">
              <a:latin typeface="Arial" charset="0"/>
            </a:endParaRPr>
          </a:p>
        </p:txBody>
      </p:sp>
      <p:sp>
        <p:nvSpPr>
          <p:cNvPr id="16389" name="Rectangle 9"/>
          <p:cNvSpPr>
            <a:spLocks noChangeArrowheads="1"/>
          </p:cNvSpPr>
          <p:nvPr/>
        </p:nvSpPr>
        <p:spPr bwMode="auto">
          <a:xfrm>
            <a:off x="395288" y="4868863"/>
            <a:ext cx="87487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ar-EG">
                <a:latin typeface="Arial" charset="0"/>
                <a:ea typeface="Times New Roman" pitchFamily="18" charset="0"/>
                <a:cs typeface="Simplified Arabic" pitchFamily="18" charset="-78"/>
              </a:rPr>
              <a:t>والنمو الكلى لهذا التصميم ذو كثافة منخفضة بينما ترتفع كثافة النمو بالنسبة لكل مبنى على حدة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765175"/>
            <a:ext cx="9144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endParaRPr lang="ar-EG">
              <a:latin typeface="Times New Roman" pitchFamily="18" charset="0"/>
              <a:ea typeface="Times New Roman" pitchFamily="18" charset="0"/>
              <a:cs typeface="Simplified Arabic" pitchFamily="18" charset="-78"/>
            </a:endParaRPr>
          </a:p>
          <a:p>
            <a:pPr algn="l" rtl="0" eaLnBrk="0" hangingPunct="0"/>
            <a:r>
              <a:rPr lang="ar-EG">
                <a:latin typeface="Times New Roman" pitchFamily="18" charset="0"/>
                <a:ea typeface="Times New Roman" pitchFamily="18" charset="0"/>
                <a:cs typeface="Simplified Arabic" pitchFamily="18" charset="-78"/>
              </a:rPr>
              <a:t>ويعد الاتصال بالمنطقة الحضرية المجاورة سهل نوعا بالنسبة لهذا الاتجاه التصميمي فمركز الجامعة منفصل طبيعيا والمنتزه المنسق للجامعة يمكنه ربط المباني مع المناطق الحضرية المجاورة سهل نوعا بالنسبة لهذا الاتجاه التصميمي فمركز الجامعة منفصل طبيعيا والمنتزه المنسق للجامعة يمكنه ربط المباني مع المناطق الحضرية المجاورة كما أنة يراعى ربط المجموعات وظيفيا مع بعضها وتصمم المباني أما طولية أو متقاطعة أو مركزية هذا النوع من الجامعات يجب إلا يزيد عدد الطلاب به عن 10.000 طالب </a:t>
            </a:r>
            <a:endParaRPr lang="ar-EG">
              <a:latin typeface="Arial" charset="0"/>
            </a:endParaRPr>
          </a:p>
        </p:txBody>
      </p:sp>
      <p:sp>
        <p:nvSpPr>
          <p:cNvPr id="17411" name="Rectangle 5"/>
          <p:cNvSpPr>
            <a:spLocks noChangeArrowheads="1"/>
          </p:cNvSpPr>
          <p:nvPr/>
        </p:nvSpPr>
        <p:spPr bwMode="auto">
          <a:xfrm>
            <a:off x="0" y="4597400"/>
            <a:ext cx="88931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ar-EG"/>
              <a:t> ومن أمثلة هذا النوع جامعة يورك بانجلترا وجامعة  </a:t>
            </a:r>
            <a:r>
              <a:rPr lang="en-US" b="1"/>
              <a:t>Karnsruhe</a:t>
            </a:r>
            <a:r>
              <a:rPr lang="ar-EG"/>
              <a:t> في غرب ألمانيا والحرم الجامعي لسان ديجو بجامعة كاليفورنيا بالولايات المتحدة الأمريكية جامعة بليدا بالجزائر.</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341438"/>
            <a:ext cx="6985000"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title"/>
          </p:nvPr>
        </p:nvSpPr>
        <p:spPr/>
        <p:txBody>
          <a:bodyPr/>
          <a:lstStyle/>
          <a:p>
            <a:pPr eaLnBrk="1" hangingPunct="1">
              <a:defRPr/>
            </a:pPr>
            <a:r>
              <a:rPr lang="ar-EG" smtClean="0"/>
              <a:t>اسكتش للتصميم المنفصل</a:t>
            </a:r>
            <a:endParaRPr lang="en-GB"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1000" fill="hold"/>
                                        <p:tgtEl>
                                          <p:spTgt spid="43010"/>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43010"/>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43010"/>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43010"/>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3011"/>
                                        </p:tgtEl>
                                        <p:attrNameLst>
                                          <p:attrName>style.visibility</p:attrName>
                                        </p:attrNameLst>
                                      </p:cBhvr>
                                      <p:to>
                                        <p:strVal val="visible"/>
                                      </p:to>
                                    </p:set>
                                    <p:anim calcmode="lin" valueType="num">
                                      <p:cBhvr>
                                        <p:cTn id="13" dur="1000" fill="hold"/>
                                        <p:tgtEl>
                                          <p:spTgt spid="43011"/>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43011"/>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43011"/>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430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5429250" y="0"/>
            <a:ext cx="3714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Low"/>
            <a:r>
              <a:rPr lang="en-US" sz="4000" b="1"/>
              <a:t>4</a:t>
            </a:r>
            <a:r>
              <a:rPr lang="ar-EG" sz="4000" b="1"/>
              <a:t>) التصميم الشبكي :</a:t>
            </a:r>
            <a:r>
              <a:rPr lang="ar-EG" sz="4000"/>
              <a:t> </a:t>
            </a:r>
          </a:p>
        </p:txBody>
      </p:sp>
      <p:sp>
        <p:nvSpPr>
          <p:cNvPr id="19459" name="Rectangle 5"/>
          <p:cNvSpPr>
            <a:spLocks noChangeArrowheads="1"/>
          </p:cNvSpPr>
          <p:nvPr/>
        </p:nvSpPr>
        <p:spPr bwMode="auto">
          <a:xfrm>
            <a:off x="71438" y="692150"/>
            <a:ext cx="9072562"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ar-EG"/>
              <a:t>     يتصف هذا النوع بالكثافة العالية والمتجانسة للمباني داخل مساحة الحرم الجامعي كما تتداخل المساقط التي تشترك في الخدمات العامة هذا ويشتمل التكوين على عدد ضخم من المساحات المغلقة التي تفتح فقط إلى السماء وتحدد المساحات الخضراء والأماكن المنسقة بدقة وذلك نتيجة الفاعلية الوظيفية لتوجيه المباني وبهذا يمكن للحرم إن يكون منفصلا عن المدينة النمو هنا على المقياس الواسع يعد غير محدد ورغم ذلك فان كل مرحلة من مراحل النمو للمباني المفردة يمكن التحكم فيها وإخضاعها للنظام العام ويلاحظ هنا أن الخدمات العامة لم تأخذ موقعا مركزيا بالنسبة لتكوين ويمكننا الإشارة إلي أن النمو بالنسبة لهذا النوع يمكن حدوثه إذا كانت الكثافة العامة بالمباني داخل التكوين منخفضة أما إذا الكثافة مرتفعة فان أي إضافات للمباني تكون ممكنة في المناطق الخلفية أي على الحدود الخارجية للمنشات وهذا التصميم يمكنه أن يخدم إعداد مختلفة من الطلاب ومن أمثلته جامعة اسكس فى كولشستر في انجلترا والجامعة الحرة في غرب برلين .</a:t>
            </a:r>
            <a:endParaRPr lang="en-US"/>
          </a:p>
          <a:p>
            <a:pPr algn="l" rtl="0" eaLnBrk="0" hangingPunct="0"/>
            <a:endParaRPr lang="en-US" sz="1800">
              <a:latin typeface="Arial"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628775"/>
            <a:ext cx="47529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628775"/>
            <a:ext cx="3240088"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title"/>
          </p:nvPr>
        </p:nvSpPr>
        <p:spPr/>
        <p:txBody>
          <a:bodyPr/>
          <a:lstStyle/>
          <a:p>
            <a:pPr eaLnBrk="1" hangingPunct="1">
              <a:defRPr/>
            </a:pPr>
            <a:r>
              <a:rPr lang="ar-EG" smtClean="0"/>
              <a:t>اسكتش يوضح التصميم الشبكي</a:t>
            </a:r>
            <a:r>
              <a:rPr lang="en-GB" smtClean="0"/>
              <a:t>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wipe(down)">
                                      <p:cBhvr>
                                        <p:cTn id="7" dur="580">
                                          <p:stCondLst>
                                            <p:cond delay="0"/>
                                          </p:stCondLst>
                                        </p:cTn>
                                        <p:tgtEl>
                                          <p:spTgt spid="44036"/>
                                        </p:tgtEl>
                                      </p:cBhvr>
                                    </p:animEffect>
                                    <p:anim calcmode="lin" valueType="num">
                                      <p:cBhvr>
                                        <p:cTn id="8" dur="1822" tmFilter="0,0; 0.14,0.36; 0.43,0.73; 0.71,0.91; 1.0,1.0">
                                          <p:stCondLst>
                                            <p:cond delay="0"/>
                                          </p:stCondLst>
                                        </p:cTn>
                                        <p:tgtEl>
                                          <p:spTgt spid="440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40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40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40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4036"/>
                                        </p:tgtEl>
                                        <p:attrNameLst>
                                          <p:attrName>ppt_y</p:attrName>
                                        </p:attrNameLst>
                                      </p:cBhvr>
                                      <p:tavLst>
                                        <p:tav tm="0" fmla="#ppt_y-sin(pi*$)/81">
                                          <p:val>
                                            <p:fltVal val="0"/>
                                          </p:val>
                                        </p:tav>
                                        <p:tav tm="100000">
                                          <p:val>
                                            <p:fltVal val="1"/>
                                          </p:val>
                                        </p:tav>
                                      </p:tavLst>
                                    </p:anim>
                                    <p:animScale>
                                      <p:cBhvr>
                                        <p:cTn id="13" dur="26">
                                          <p:stCondLst>
                                            <p:cond delay="650"/>
                                          </p:stCondLst>
                                        </p:cTn>
                                        <p:tgtEl>
                                          <p:spTgt spid="44036"/>
                                        </p:tgtEl>
                                      </p:cBhvr>
                                      <p:to x="100000" y="60000"/>
                                    </p:animScale>
                                    <p:animScale>
                                      <p:cBhvr>
                                        <p:cTn id="14" dur="166" decel="50000">
                                          <p:stCondLst>
                                            <p:cond delay="676"/>
                                          </p:stCondLst>
                                        </p:cTn>
                                        <p:tgtEl>
                                          <p:spTgt spid="44036"/>
                                        </p:tgtEl>
                                      </p:cBhvr>
                                      <p:to x="100000" y="100000"/>
                                    </p:animScale>
                                    <p:animScale>
                                      <p:cBhvr>
                                        <p:cTn id="15" dur="26">
                                          <p:stCondLst>
                                            <p:cond delay="1312"/>
                                          </p:stCondLst>
                                        </p:cTn>
                                        <p:tgtEl>
                                          <p:spTgt spid="44036"/>
                                        </p:tgtEl>
                                      </p:cBhvr>
                                      <p:to x="100000" y="80000"/>
                                    </p:animScale>
                                    <p:animScale>
                                      <p:cBhvr>
                                        <p:cTn id="16" dur="166" decel="50000">
                                          <p:stCondLst>
                                            <p:cond delay="1338"/>
                                          </p:stCondLst>
                                        </p:cTn>
                                        <p:tgtEl>
                                          <p:spTgt spid="44036"/>
                                        </p:tgtEl>
                                      </p:cBhvr>
                                      <p:to x="100000" y="100000"/>
                                    </p:animScale>
                                    <p:animScale>
                                      <p:cBhvr>
                                        <p:cTn id="17" dur="26">
                                          <p:stCondLst>
                                            <p:cond delay="1642"/>
                                          </p:stCondLst>
                                        </p:cTn>
                                        <p:tgtEl>
                                          <p:spTgt spid="44036"/>
                                        </p:tgtEl>
                                      </p:cBhvr>
                                      <p:to x="100000" y="90000"/>
                                    </p:animScale>
                                    <p:animScale>
                                      <p:cBhvr>
                                        <p:cTn id="18" dur="166" decel="50000">
                                          <p:stCondLst>
                                            <p:cond delay="1668"/>
                                          </p:stCondLst>
                                        </p:cTn>
                                        <p:tgtEl>
                                          <p:spTgt spid="44036"/>
                                        </p:tgtEl>
                                      </p:cBhvr>
                                      <p:to x="100000" y="100000"/>
                                    </p:animScale>
                                    <p:animScale>
                                      <p:cBhvr>
                                        <p:cTn id="19" dur="26">
                                          <p:stCondLst>
                                            <p:cond delay="1808"/>
                                          </p:stCondLst>
                                        </p:cTn>
                                        <p:tgtEl>
                                          <p:spTgt spid="44036"/>
                                        </p:tgtEl>
                                      </p:cBhvr>
                                      <p:to x="100000" y="95000"/>
                                    </p:animScale>
                                    <p:animScale>
                                      <p:cBhvr>
                                        <p:cTn id="20" dur="166" decel="50000">
                                          <p:stCondLst>
                                            <p:cond delay="1834"/>
                                          </p:stCondLst>
                                        </p:cTn>
                                        <p:tgtEl>
                                          <p:spTgt spid="4403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nodeType="clickEffect">
                                  <p:stCondLst>
                                    <p:cond delay="0"/>
                                  </p:stCondLst>
                                  <p:childTnLst>
                                    <p:set>
                                      <p:cBhvr>
                                        <p:cTn id="24" dur="1" fill="hold">
                                          <p:stCondLst>
                                            <p:cond delay="0"/>
                                          </p:stCondLst>
                                        </p:cTn>
                                        <p:tgtEl>
                                          <p:spTgt spid="44035"/>
                                        </p:tgtEl>
                                        <p:attrNameLst>
                                          <p:attrName>style.visibility</p:attrName>
                                        </p:attrNameLst>
                                      </p:cBhvr>
                                      <p:to>
                                        <p:strVal val="visible"/>
                                      </p:to>
                                    </p:set>
                                    <p:animEffect transition="in" filter="fade">
                                      <p:cBhvr>
                                        <p:cTn id="25" dur="2000"/>
                                        <p:tgtEl>
                                          <p:spTgt spid="44035"/>
                                        </p:tgtEl>
                                      </p:cBhvr>
                                    </p:animEffect>
                                    <p:anim calcmode="lin" valueType="num">
                                      <p:cBhvr>
                                        <p:cTn id="26" dur="2000" fill="hold"/>
                                        <p:tgtEl>
                                          <p:spTgt spid="44035"/>
                                        </p:tgtEl>
                                        <p:attrNameLst>
                                          <p:attrName>style.rotation</p:attrName>
                                        </p:attrNameLst>
                                      </p:cBhvr>
                                      <p:tavLst>
                                        <p:tav tm="0">
                                          <p:val>
                                            <p:fltVal val="720"/>
                                          </p:val>
                                        </p:tav>
                                        <p:tav tm="100000">
                                          <p:val>
                                            <p:fltVal val="0"/>
                                          </p:val>
                                        </p:tav>
                                      </p:tavLst>
                                    </p:anim>
                                    <p:anim calcmode="lin" valueType="num">
                                      <p:cBhvr>
                                        <p:cTn id="27" dur="2000" fill="hold"/>
                                        <p:tgtEl>
                                          <p:spTgt spid="44035"/>
                                        </p:tgtEl>
                                        <p:attrNameLst>
                                          <p:attrName>ppt_h</p:attrName>
                                        </p:attrNameLst>
                                      </p:cBhvr>
                                      <p:tavLst>
                                        <p:tav tm="0">
                                          <p:val>
                                            <p:fltVal val="0"/>
                                          </p:val>
                                        </p:tav>
                                        <p:tav tm="100000">
                                          <p:val>
                                            <p:strVal val="#ppt_h"/>
                                          </p:val>
                                        </p:tav>
                                      </p:tavLst>
                                    </p:anim>
                                    <p:anim calcmode="lin" valueType="num">
                                      <p:cBhvr>
                                        <p:cTn id="28" dur="2000" fill="hold"/>
                                        <p:tgtEl>
                                          <p:spTgt spid="44035"/>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44034"/>
                                        </p:tgtEl>
                                        <p:attrNameLst>
                                          <p:attrName>style.visibility</p:attrName>
                                        </p:attrNameLst>
                                      </p:cBhvr>
                                      <p:to>
                                        <p:strVal val="visible"/>
                                      </p:to>
                                    </p:set>
                                    <p:animEffect transition="in" filter="fade">
                                      <p:cBhvr>
                                        <p:cTn id="31" dur="2000"/>
                                        <p:tgtEl>
                                          <p:spTgt spid="44034"/>
                                        </p:tgtEl>
                                      </p:cBhvr>
                                    </p:animEffect>
                                    <p:anim calcmode="lin" valueType="num">
                                      <p:cBhvr>
                                        <p:cTn id="32" dur="2000" fill="hold"/>
                                        <p:tgtEl>
                                          <p:spTgt spid="44034"/>
                                        </p:tgtEl>
                                        <p:attrNameLst>
                                          <p:attrName>style.rotation</p:attrName>
                                        </p:attrNameLst>
                                      </p:cBhvr>
                                      <p:tavLst>
                                        <p:tav tm="0">
                                          <p:val>
                                            <p:fltVal val="720"/>
                                          </p:val>
                                        </p:tav>
                                        <p:tav tm="100000">
                                          <p:val>
                                            <p:fltVal val="0"/>
                                          </p:val>
                                        </p:tav>
                                      </p:tavLst>
                                    </p:anim>
                                    <p:anim calcmode="lin" valueType="num">
                                      <p:cBhvr>
                                        <p:cTn id="33" dur="2000" fill="hold"/>
                                        <p:tgtEl>
                                          <p:spTgt spid="44034"/>
                                        </p:tgtEl>
                                        <p:attrNameLst>
                                          <p:attrName>ppt_h</p:attrName>
                                        </p:attrNameLst>
                                      </p:cBhvr>
                                      <p:tavLst>
                                        <p:tav tm="0">
                                          <p:val>
                                            <p:fltVal val="0"/>
                                          </p:val>
                                        </p:tav>
                                        <p:tav tm="100000">
                                          <p:val>
                                            <p:strVal val="#ppt_h"/>
                                          </p:val>
                                        </p:tav>
                                      </p:tavLst>
                                    </p:anim>
                                    <p:anim calcmode="lin" valueType="num">
                                      <p:cBhvr>
                                        <p:cTn id="34" dur="2000" fill="hold"/>
                                        <p:tgtEl>
                                          <p:spTgt spid="4403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5214938" y="-90488"/>
            <a:ext cx="3929062" cy="70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Low"/>
            <a:r>
              <a:rPr lang="en-US" sz="4000" b="1"/>
              <a:t>5</a:t>
            </a:r>
            <a:r>
              <a:rPr lang="ar-EG" sz="4000" b="1"/>
              <a:t>) التصميم المتقاطع :</a:t>
            </a:r>
            <a:r>
              <a:rPr lang="ar-EG" sz="4000"/>
              <a:t> </a:t>
            </a:r>
          </a:p>
        </p:txBody>
      </p:sp>
      <p:sp>
        <p:nvSpPr>
          <p:cNvPr id="21507" name="Rectangle 5"/>
          <p:cNvSpPr>
            <a:spLocks noChangeArrowheads="1"/>
          </p:cNvSpPr>
          <p:nvPr/>
        </p:nvSpPr>
        <p:spPr bwMode="auto">
          <a:xfrm>
            <a:off x="323850" y="725488"/>
            <a:ext cx="882015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ar-EG"/>
              <a:t>    هذا التصميم ذو نماذج متعامدة الإنشاء ومتقاطعة مع بعضها وتخضع الخدمات العامة للتنظيم المركزي للتكوين ويمكن أن يكون الموقع بالقرب من المراكز الحضرية المجاورة حيث يمكن ربط الحرم الجامعي مع المدينة إلا إذا تعارض ذلك مع نمو المساقط الأفقية في اتجاهات مستقلة ويتميز المركز هنا بسهولة الوصول إليها من المدينة أو من أي نقطة أخرى داخل الحرم وذلك بالرغم من زيادة تعداد الطلاب حيث أن هذا النوع يمكن أن يستوعب من </a:t>
            </a:r>
            <a:endParaRPr lang="en-US"/>
          </a:p>
          <a:p>
            <a:pPr algn="ctr"/>
            <a:r>
              <a:rPr lang="ar-EG"/>
              <a:t>10.000 إلى 12.000 طالب وعن طريق ممرات المشاة يمكن الانتقال بسهولة وسرعة من نقطة لأخرى داخل الحرم وبالنسبة للنمو فانه يكون عن طريق الامتداد في اتجاه الحدود الخارجية للحرم وذلك على المستوى الصغير أما على المستوى الأوسع يمكن أن تكون بامتداد النظام ككل ويمكن للخدمات العامة أن تنشئ في اتجاه مستعرض وفى موقع مركزي بالنسبة للمباني بحيث تغطى جميع الاحتياجات ومن أمثلة هذا النوع من التصميم جامعة ريجنسبرج في غرب ألمانيا .</a:t>
            </a:r>
            <a:endParaRPr lang="en-US"/>
          </a:p>
          <a:p>
            <a:pPr algn="ctr" rtl="0" eaLnBrk="0" hangingPunct="0"/>
            <a:endParaRPr lang="en-US" sz="1800">
              <a:latin typeface="Arial"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2843213" y="260350"/>
            <a:ext cx="25796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ar-EG" sz="4400" b="1"/>
              <a:t>مقدمـــــة</a:t>
            </a:r>
          </a:p>
        </p:txBody>
      </p:sp>
      <p:sp>
        <p:nvSpPr>
          <p:cNvPr id="4099" name="Rectangle 5"/>
          <p:cNvSpPr>
            <a:spLocks noChangeArrowheads="1"/>
          </p:cNvSpPr>
          <p:nvPr/>
        </p:nvSpPr>
        <p:spPr bwMode="auto">
          <a:xfrm>
            <a:off x="395288" y="873125"/>
            <a:ext cx="7921625"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ar-EG"/>
              <a:t>شهد النصف الثاني من القرن العشرين تزايدا ملحوظا لدى الدول النامية للبحث عن فرص التعليم المناسبة ومع ازدياد راغبي العلم ومريديه كان لا بد للدول من إن تخصص جزاء كبيرا من ميزانيتها لمواجهة هذه المتطلبات وتوفير المباني الملائمة والخدمات المطلوبة والإعداد المناسبة من الأساتذة بداية من التعليم الابتدائي إلى الثانوي والتعليم العالي والمعاهد الفنية والمهنية وغير ذلك من الاتجاهات التعليمية المختلفة </a:t>
            </a:r>
            <a:endParaRPr lang="en-US"/>
          </a:p>
          <a:p>
            <a:pPr algn="ctr"/>
            <a:r>
              <a:rPr lang="ar-EG"/>
              <a:t>لذلك أنشئت إعداد كبيرة من الجامعات في هذه الفترة ولا تزال هذه الأعمال في تزايد مستمر وقد اختلفت الاتجاهات التخطيطية والتصميمية لها ومن هذا المنطلق نعرض في هذا العدد بعض هذه الاتجاهات والتي سبق تنفيذها في دول أوروبا وأمريكا وأيضا في العالم العربي كتجارب ناجحة ومناسبة للاحتياجات وبداية نتعرض للفراغات المطلوبة في أي حرم جامعي ثم نتطرق إلى بحث الأساليب المختلفة للتصميم والتخطيط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ar-EG" smtClean="0"/>
              <a:t>استكش يوضح تصميم المتقاطع</a:t>
            </a:r>
            <a:r>
              <a:rPr lang="en-GB" smtClean="0"/>
              <a:t> </a:t>
            </a: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341438"/>
            <a:ext cx="5903912"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100"/>
                                        <p:tgtEl>
                                          <p:spTgt spid="45058"/>
                                        </p:tgtEl>
                                      </p:cBhvr>
                                    </p:animEffect>
                                    <p:anim calcmode="lin" valueType="num">
                                      <p:cBhvr>
                                        <p:cTn id="8" dur="400" fill="hold"/>
                                        <p:tgtEl>
                                          <p:spTgt spid="45058"/>
                                        </p:tgtEl>
                                        <p:attrNameLst>
                                          <p:attrName>ppt_x</p:attrName>
                                        </p:attrNameLst>
                                      </p:cBhvr>
                                      <p:tavLst>
                                        <p:tav tm="0">
                                          <p:val>
                                            <p:strVal val="#ppt_x"/>
                                          </p:val>
                                        </p:tav>
                                        <p:tav tm="100000">
                                          <p:val>
                                            <p:strVal val="#ppt_x"/>
                                          </p:val>
                                        </p:tav>
                                      </p:tavLst>
                                    </p:anim>
                                    <p:anim calcmode="lin" valueType="num">
                                      <p:cBhvr>
                                        <p:cTn id="9" dur="400" fill="hold"/>
                                        <p:tgtEl>
                                          <p:spTgt spid="4505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505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505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1" presetClass="entr" presetSubtype="0" fill="hold" nodeType="clickEffect">
                                  <p:stCondLst>
                                    <p:cond delay="0"/>
                                  </p:stCondLst>
                                  <p:childTnLst>
                                    <p:set>
                                      <p:cBhvr>
                                        <p:cTn id="15" dur="1" fill="hold">
                                          <p:stCondLst>
                                            <p:cond delay="0"/>
                                          </p:stCondLst>
                                        </p:cTn>
                                        <p:tgtEl>
                                          <p:spTgt spid="45059"/>
                                        </p:tgtEl>
                                        <p:attrNameLst>
                                          <p:attrName>style.visibility</p:attrName>
                                        </p:attrNameLst>
                                      </p:cBhvr>
                                      <p:to>
                                        <p:strVal val="visible"/>
                                      </p:to>
                                    </p:set>
                                    <p:animEffect transition="in" filter="fade">
                                      <p:cBhvr>
                                        <p:cTn id="16" dur="770" decel="100000"/>
                                        <p:tgtEl>
                                          <p:spTgt spid="45059"/>
                                        </p:tgtEl>
                                      </p:cBhvr>
                                    </p:animEffect>
                                    <p:animScale>
                                      <p:cBhvr>
                                        <p:cTn id="17" dur="770" decel="100000"/>
                                        <p:tgtEl>
                                          <p:spTgt spid="45059"/>
                                        </p:tgtEl>
                                      </p:cBhvr>
                                      <p:from x="10000" y="10000"/>
                                      <p:to x="200000" y="450000"/>
                                    </p:animScale>
                                    <p:animScale>
                                      <p:cBhvr>
                                        <p:cTn id="18" dur="1230" accel="100000" fill="hold">
                                          <p:stCondLst>
                                            <p:cond delay="770"/>
                                          </p:stCondLst>
                                        </p:cTn>
                                        <p:tgtEl>
                                          <p:spTgt spid="45059"/>
                                        </p:tgtEl>
                                      </p:cBhvr>
                                      <p:from x="200000" y="450000"/>
                                      <p:to x="100000" y="100000"/>
                                    </p:animScale>
                                    <p:set>
                                      <p:cBhvr>
                                        <p:cTn id="19" dur="770" fill="hold"/>
                                        <p:tgtEl>
                                          <p:spTgt spid="45059"/>
                                        </p:tgtEl>
                                        <p:attrNameLst>
                                          <p:attrName>ppt_x</p:attrName>
                                        </p:attrNameLst>
                                      </p:cBhvr>
                                      <p:to>
                                        <p:strVal val="(0.5)"/>
                                      </p:to>
                                    </p:set>
                                    <p:anim from="(0.5)" to="(#ppt_x)" calcmode="lin" valueType="num">
                                      <p:cBhvr>
                                        <p:cTn id="20" dur="1230" accel="100000" fill="hold">
                                          <p:stCondLst>
                                            <p:cond delay="770"/>
                                          </p:stCondLst>
                                        </p:cTn>
                                        <p:tgtEl>
                                          <p:spTgt spid="45059"/>
                                        </p:tgtEl>
                                        <p:attrNameLst>
                                          <p:attrName>ppt_x</p:attrName>
                                        </p:attrNameLst>
                                      </p:cBhvr>
                                    </p:anim>
                                    <p:set>
                                      <p:cBhvr>
                                        <p:cTn id="21" dur="770" fill="hold"/>
                                        <p:tgtEl>
                                          <p:spTgt spid="45059"/>
                                        </p:tgtEl>
                                        <p:attrNameLst>
                                          <p:attrName>ppt_y</p:attrName>
                                        </p:attrNameLst>
                                      </p:cBhvr>
                                      <p:to>
                                        <p:strVal val="(#ppt_y+0.4)"/>
                                      </p:to>
                                    </p:set>
                                    <p:anim from="(#ppt_y+0.4)" to="(#ppt_y)" calcmode="lin" valueType="num">
                                      <p:cBhvr>
                                        <p:cTn id="22" dur="1230" accel="100000" fill="hold">
                                          <p:stCondLst>
                                            <p:cond delay="770"/>
                                          </p:stCondLst>
                                        </p:cTn>
                                        <p:tgtEl>
                                          <p:spTgt spid="4505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5586413" y="-90488"/>
            <a:ext cx="3557587" cy="70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Low"/>
            <a:r>
              <a:rPr lang="en-US" sz="4000" b="1"/>
              <a:t>6</a:t>
            </a:r>
            <a:r>
              <a:rPr lang="ar-EG" sz="4000" b="1"/>
              <a:t>) التصميم الطولي:</a:t>
            </a:r>
          </a:p>
        </p:txBody>
      </p:sp>
      <p:sp>
        <p:nvSpPr>
          <p:cNvPr id="23555" name="Rectangle 5"/>
          <p:cNvSpPr>
            <a:spLocks noChangeArrowheads="1"/>
          </p:cNvSpPr>
          <p:nvPr/>
        </p:nvSpPr>
        <p:spPr bwMode="auto">
          <a:xfrm>
            <a:off x="250825" y="939800"/>
            <a:ext cx="8893175"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ar-EG"/>
              <a:t>    يتصف هذا النوع بالكثافة العالية للمباني وامتداد النمو في اتجاه واحد ويتميز بسهولة الوصول إلى جميع أجزاء الحرم الجامعي وتوضع مباني الخدمات العامة بحيث تحيطها تجمعات المباني أما عن جانب واحد أو من جانبي وفى هذا النموذج يمكن تجميع عده مباني متصلة في تكوين واحد وبالنسبة للاتصال بالمدينة فانه أما أن يكون محددا باتجاه الشارع الرئيسي أو عن طريق المباني السكنية الخاصة بالطلبة وتكون اتجاهات النمو على المستوى الضيق بالنشاء التسهيلات الخاصة خارج المركز في اتجاه المحيط الخارجي وعلى المستوى الأوسع يكون بتوسيع المركز وبخاصة مباني الخدامات هذا النوع من التصميم يمكن تطبيقية للجامعات بأحجامها المختلفة ومن أمثلة هذا النوع جامعة اودنس بالدنمارك وجامعة يولن وجامعة بيلفد في غرب ألمانيا وجامعة باف بانجلترا وجامعة زوريتش فى سويتذر لاند وجامعة اوليو في فنلندا وجامعة كالابريا في ايطاليا وجامعة سيمون فرازر فى فانكوفر بكندا . </a:t>
            </a:r>
            <a:endParaRPr lang="en-US"/>
          </a:p>
          <a:p>
            <a:pPr algn="l" rtl="0" eaLnBrk="0" hangingPunct="0"/>
            <a:endParaRPr lang="en-US" sz="1800">
              <a:latin typeface="Arial"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ar-EG" smtClean="0"/>
              <a:t>اسكتش يوضح التصميم الطولي</a:t>
            </a:r>
            <a:r>
              <a:rPr lang="en-GB" smtClean="0"/>
              <a:t> </a:t>
            </a:r>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28775"/>
            <a:ext cx="4176713"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628775"/>
            <a:ext cx="4152900"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anim calcmode="lin" valueType="num">
                                      <p:cBhvr>
                                        <p:cTn id="8" dur="1000" fill="hold"/>
                                        <p:tgtEl>
                                          <p:spTgt spid="46082"/>
                                        </p:tgtEl>
                                        <p:attrNameLst>
                                          <p:attrName>ppt_x</p:attrName>
                                        </p:attrNameLst>
                                      </p:cBhvr>
                                      <p:tavLst>
                                        <p:tav tm="0">
                                          <p:val>
                                            <p:strVal val="#ppt_x"/>
                                          </p:val>
                                        </p:tav>
                                        <p:tav tm="100000">
                                          <p:val>
                                            <p:strVal val="#ppt_x"/>
                                          </p:val>
                                        </p:tav>
                                      </p:tavLst>
                                    </p:anim>
                                    <p:anim calcmode="lin" valueType="num">
                                      <p:cBhvr>
                                        <p:cTn id="9" dur="1000" fill="hold"/>
                                        <p:tgtEl>
                                          <p:spTgt spid="4608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8" presetClass="entr" presetSubtype="0" accel="50000" fill="hold" nodeType="clickEffect">
                                  <p:stCondLst>
                                    <p:cond delay="0"/>
                                  </p:stCondLst>
                                  <p:childTnLst>
                                    <p:set>
                                      <p:cBhvr>
                                        <p:cTn id="13" dur="1" fill="hold">
                                          <p:stCondLst>
                                            <p:cond delay="0"/>
                                          </p:stCondLst>
                                        </p:cTn>
                                        <p:tgtEl>
                                          <p:spTgt spid="46084"/>
                                        </p:tgtEl>
                                        <p:attrNameLst>
                                          <p:attrName>style.visibility</p:attrName>
                                        </p:attrNameLst>
                                      </p:cBhvr>
                                      <p:to>
                                        <p:strVal val="visible"/>
                                      </p:to>
                                    </p:set>
                                    <p:anim calcmode="lin" valueType="num">
                                      <p:cBhvr>
                                        <p:cTn id="14" dur="2000" fill="hold"/>
                                        <p:tgtEl>
                                          <p:spTgt spid="4608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2000" fill="hold"/>
                                        <p:tgtEl>
                                          <p:spTgt spid="46084"/>
                                        </p:tgtEl>
                                        <p:attrNameLst>
                                          <p:attrName>ppt_x</p:attrName>
                                        </p:attrNameLst>
                                      </p:cBhvr>
                                      <p:tavLst>
                                        <p:tav tm="0">
                                          <p:val>
                                            <p:fltVal val="-1"/>
                                          </p:val>
                                        </p:tav>
                                        <p:tav tm="50000">
                                          <p:val>
                                            <p:fltVal val="0.95"/>
                                          </p:val>
                                        </p:tav>
                                        <p:tav tm="100000">
                                          <p:val>
                                            <p:strVal val="#ppt_x"/>
                                          </p:val>
                                        </p:tav>
                                      </p:tavLst>
                                    </p:anim>
                                    <p:anim calcmode="lin" valueType="num">
                                      <p:cBhvr>
                                        <p:cTn id="16" dur="2000" fill="hold"/>
                                        <p:tgtEl>
                                          <p:spTgt spid="46084"/>
                                        </p:tgtEl>
                                        <p:attrNameLst>
                                          <p:attrName>ppt_y</p:attrName>
                                        </p:attrNameLst>
                                      </p:cBhvr>
                                      <p:tavLst>
                                        <p:tav tm="0">
                                          <p:val>
                                            <p:strVal val="#ppt_y"/>
                                          </p:val>
                                        </p:tav>
                                        <p:tav tm="100000">
                                          <p:val>
                                            <p:strVal val="#ppt_y"/>
                                          </p:val>
                                        </p:tav>
                                      </p:tavLst>
                                    </p:anim>
                                    <p:animEffect transition="in" filter="fade">
                                      <p:cBhvr>
                                        <p:cTn id="17" dur="2000"/>
                                        <p:tgtEl>
                                          <p:spTgt spid="46084"/>
                                        </p:tgtEl>
                                      </p:cBhvr>
                                    </p:animEffect>
                                  </p:childTnLst>
                                </p:cTn>
                              </p:par>
                              <p:par>
                                <p:cTn id="18" presetID="48" presetClass="entr" presetSubtype="0" accel="50000" fill="hold" nodeType="withEffect">
                                  <p:stCondLst>
                                    <p:cond delay="0"/>
                                  </p:stCondLst>
                                  <p:childTnLst>
                                    <p:set>
                                      <p:cBhvr>
                                        <p:cTn id="19" dur="1" fill="hold">
                                          <p:stCondLst>
                                            <p:cond delay="0"/>
                                          </p:stCondLst>
                                        </p:cTn>
                                        <p:tgtEl>
                                          <p:spTgt spid="46083"/>
                                        </p:tgtEl>
                                        <p:attrNameLst>
                                          <p:attrName>style.visibility</p:attrName>
                                        </p:attrNameLst>
                                      </p:cBhvr>
                                      <p:to>
                                        <p:strVal val="visible"/>
                                      </p:to>
                                    </p:set>
                                    <p:anim calcmode="lin" valueType="num">
                                      <p:cBhvr>
                                        <p:cTn id="20" dur="2000" fill="hold"/>
                                        <p:tgtEl>
                                          <p:spTgt spid="4608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2000" fill="hold"/>
                                        <p:tgtEl>
                                          <p:spTgt spid="46083"/>
                                        </p:tgtEl>
                                        <p:attrNameLst>
                                          <p:attrName>ppt_x</p:attrName>
                                        </p:attrNameLst>
                                      </p:cBhvr>
                                      <p:tavLst>
                                        <p:tav tm="0">
                                          <p:val>
                                            <p:fltVal val="-1"/>
                                          </p:val>
                                        </p:tav>
                                        <p:tav tm="50000">
                                          <p:val>
                                            <p:fltVal val="0.95"/>
                                          </p:val>
                                        </p:tav>
                                        <p:tav tm="100000">
                                          <p:val>
                                            <p:strVal val="#ppt_x"/>
                                          </p:val>
                                        </p:tav>
                                      </p:tavLst>
                                    </p:anim>
                                    <p:anim calcmode="lin" valueType="num">
                                      <p:cBhvr>
                                        <p:cTn id="22" dur="2000" fill="hold"/>
                                        <p:tgtEl>
                                          <p:spTgt spid="46083"/>
                                        </p:tgtEl>
                                        <p:attrNameLst>
                                          <p:attrName>ppt_y</p:attrName>
                                        </p:attrNameLst>
                                      </p:cBhvr>
                                      <p:tavLst>
                                        <p:tav tm="0">
                                          <p:val>
                                            <p:strVal val="#ppt_y"/>
                                          </p:val>
                                        </p:tav>
                                        <p:tav tm="100000">
                                          <p:val>
                                            <p:strVal val="#ppt_y"/>
                                          </p:val>
                                        </p:tav>
                                      </p:tavLst>
                                    </p:anim>
                                    <p:animEffect transition="in" filter="fade">
                                      <p:cBhvr>
                                        <p:cTn id="23" dur="20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1941513" y="-90488"/>
            <a:ext cx="5241925" cy="70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ar-EG" sz="4000"/>
              <a:t>بعض النماذج للوحدات الجامعية</a:t>
            </a:r>
          </a:p>
        </p:txBody>
      </p:sp>
      <p:sp>
        <p:nvSpPr>
          <p:cNvPr id="25603" name="Rectangle 5"/>
          <p:cNvSpPr>
            <a:spLocks noChangeArrowheads="1"/>
          </p:cNvSpPr>
          <p:nvPr/>
        </p:nvSpPr>
        <p:spPr bwMode="auto">
          <a:xfrm>
            <a:off x="1258888" y="5303838"/>
            <a:ext cx="640715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ar-EG" sz="3200"/>
              <a:t>اسكتش يوضح اقتراحات لتجميع وحدات نموذجية لتكوين الشكل النهائي المطلوب بأحد المباني الجامعية</a:t>
            </a:r>
          </a:p>
        </p:txBody>
      </p:sp>
      <p:pic>
        <p:nvPicPr>
          <p:cNvPr id="25604" name="Picture 6"/>
          <p:cNvPicPr>
            <a:picLocks noChangeAspect="1" noChangeArrowheads="1"/>
          </p:cNvPicPr>
          <p:nvPr/>
        </p:nvPicPr>
        <p:blipFill>
          <a:blip r:embed="rId2">
            <a:lum bright="-18000" contrast="36000"/>
            <a:extLst>
              <a:ext uri="{28A0092B-C50C-407E-A947-70E740481C1C}">
                <a14:useLocalDpi xmlns:a14="http://schemas.microsoft.com/office/drawing/2010/main" val="0"/>
              </a:ext>
            </a:extLst>
          </a:blip>
          <a:srcRect/>
          <a:stretch>
            <a:fillRect/>
          </a:stretch>
        </p:blipFill>
        <p:spPr bwMode="auto">
          <a:xfrm>
            <a:off x="1042988" y="692150"/>
            <a:ext cx="7058025"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2843213" y="4292600"/>
            <a:ext cx="36004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ar-EG" sz="3600"/>
              <a:t>                       اسكتش يوضح وجهات نموذجية للمباني الجامعية</a:t>
            </a:r>
          </a:p>
        </p:txBody>
      </p:sp>
      <p:pic>
        <p:nvPicPr>
          <p:cNvPr id="26627" name="Picture 5"/>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827088" y="260350"/>
            <a:ext cx="770572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827088" y="2492375"/>
            <a:ext cx="77057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323850" y="0"/>
            <a:ext cx="85232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ar-EG" sz="4400" b="1"/>
              <a:t>الفضـــاء التعليمـــي ومساحتــــه لكلية الهندسة</a:t>
            </a:r>
          </a:p>
        </p:txBody>
      </p:sp>
      <p:sp>
        <p:nvSpPr>
          <p:cNvPr id="27651" name="Rectangle 5"/>
          <p:cNvSpPr>
            <a:spLocks noChangeArrowheads="1"/>
          </p:cNvSpPr>
          <p:nvPr/>
        </p:nvSpPr>
        <p:spPr bwMode="auto">
          <a:xfrm>
            <a:off x="2792413" y="836613"/>
            <a:ext cx="6351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Low"/>
            <a:r>
              <a:rPr lang="ar-EG" sz="3600" b="1" u="sng"/>
              <a:t>1) مجموعة القاعات والصفوف الدراسية:</a:t>
            </a:r>
            <a:r>
              <a:rPr lang="ar-EG" sz="3600"/>
              <a:t> </a:t>
            </a:r>
          </a:p>
        </p:txBody>
      </p:sp>
      <p:sp>
        <p:nvSpPr>
          <p:cNvPr id="27652" name="Rectangle 6"/>
          <p:cNvSpPr>
            <a:spLocks noChangeArrowheads="1"/>
          </p:cNvSpPr>
          <p:nvPr/>
        </p:nvSpPr>
        <p:spPr bwMode="auto">
          <a:xfrm>
            <a:off x="395288" y="1484313"/>
            <a:ext cx="874871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ar-EG"/>
              <a:t>        وتشمل هذه المجموعة القاعات والصفوف الدراسية وغرف المناقشات الضيقة ، إضافة إلي التسهيلات الخدمية التابعة لها ، لفضاءات التحضير والخزن وعرف العرض الخاصة بالأجهزة السمعية والبصرية </a:t>
            </a:r>
          </a:p>
        </p:txBody>
      </p:sp>
      <p:sp>
        <p:nvSpPr>
          <p:cNvPr id="27653" name="Rectangle 7"/>
          <p:cNvSpPr>
            <a:spLocks noChangeArrowheads="1"/>
          </p:cNvSpPr>
          <p:nvPr/>
        </p:nvSpPr>
        <p:spPr bwMode="auto">
          <a:xfrm>
            <a:off x="1855788" y="2924175"/>
            <a:ext cx="72882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ar-EG" sz="3600" b="1" u="sng"/>
              <a:t>2) المساحات الخدمية والتكميلية للمباني الكلية:</a:t>
            </a:r>
          </a:p>
        </p:txBody>
      </p:sp>
      <p:sp>
        <p:nvSpPr>
          <p:cNvPr id="27654" name="Rectangle 8"/>
          <p:cNvSpPr>
            <a:spLocks noChangeArrowheads="1"/>
          </p:cNvSpPr>
          <p:nvPr/>
        </p:nvSpPr>
        <p:spPr bwMode="auto">
          <a:xfrm>
            <a:off x="0" y="3644900"/>
            <a:ext cx="853281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ar-EG"/>
              <a:t>سنحاول في هذه الفقرة إعطاء كافة المعايير الخاصة بالمساحات الخدمية والتكميلية للمباني الكلية , إضافة إلي إعطاء بعض المحددات التصميمية الخاصة بها وسوف نذكرها علي شكل نقاط : </a:t>
            </a:r>
          </a:p>
        </p:txBody>
      </p:sp>
      <p:sp>
        <p:nvSpPr>
          <p:cNvPr id="27655" name="Rectangle 9"/>
          <p:cNvSpPr>
            <a:spLocks noChangeArrowheads="1"/>
          </p:cNvSpPr>
          <p:nvPr/>
        </p:nvSpPr>
        <p:spPr bwMode="auto">
          <a:xfrm>
            <a:off x="0" y="4875213"/>
            <a:ext cx="914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ar-EG"/>
              <a:t>1-تحدد مكونات ومساحات الغرف الخدمية ( العمادة والتسجيل والإدارة والذاتية والخدمات العامة كالطباعة و الرونيو وشؤون العمال وإدارة الأقسام المختلفة ..... ألخ ) علي ضوء الملاك الفعلي لها , وعلي أن لا تقل المساحة الإجمالية لها عن المحددات المذكورة في الجدول .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250825" y="-90488"/>
            <a:ext cx="88931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tabLst>
                <a:tab pos="457200" algn="l"/>
              </a:tabLst>
            </a:pPr>
            <a:r>
              <a:rPr lang="ar-EG" sz="3200"/>
              <a:t>والجدول الآتي يوضح معيار المساحة الإجمالية للفضاءات الخدمية في المباني الكلية ( العمادة , التسجيل , الإدارة والذاتية , خدمات الطباعة والرونيو وشؤون العمال وإدارة لأقسام ) .</a:t>
            </a:r>
          </a:p>
        </p:txBody>
      </p:sp>
      <p:graphicFrame>
        <p:nvGraphicFramePr>
          <p:cNvPr id="20516" name="Group 36"/>
          <p:cNvGraphicFramePr>
            <a:graphicFrameLocks noGrp="1"/>
          </p:cNvGraphicFramePr>
          <p:nvPr>
            <p:ph type="tbl" idx="4294967295"/>
          </p:nvPr>
        </p:nvGraphicFramePr>
        <p:xfrm>
          <a:off x="914400" y="1773238"/>
          <a:ext cx="8229600" cy="4949825"/>
        </p:xfrm>
        <a:graphic>
          <a:graphicData uri="http://schemas.openxmlformats.org/drawingml/2006/table">
            <a:tbl>
              <a:tblPr rtl="1"/>
              <a:tblGrid>
                <a:gridCol w="4052887"/>
                <a:gridCol w="4176713"/>
              </a:tblGrid>
              <a:tr h="10668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سعة الكلية ( طالب )</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3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المساحة المخصصة للفضاءات الخدمية والتكميلية لكل طالب .</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من 10000 إلي 12000</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0.4 متر مربع لكل طالب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من 6000 إلي 10000</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0.5 متر مربع لكل طالب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من 4000 إلي 6000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0.6 متر مربع لكل طالب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من 2000 إلي 4000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0.7 متر مربع لكل طالب</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من 1000 إلي 2000</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0.8 متر مربع لكل طالب</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لأقل من 1000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 متر مربع لكل طالب</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295275" y="-30163"/>
            <a:ext cx="8848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571500" algn="l"/>
              </a:tabLst>
            </a:pPr>
            <a:r>
              <a:rPr lang="ar-EG" sz="3200"/>
              <a:t>2- يجب أن تحوي كل رئاسة قسم علي متطلبات الحد الأدنى التالية :</a:t>
            </a:r>
          </a:p>
        </p:txBody>
      </p:sp>
      <p:sp>
        <p:nvSpPr>
          <p:cNvPr id="29699" name="Rectangle 5"/>
          <p:cNvSpPr>
            <a:spLocks noChangeArrowheads="1"/>
          </p:cNvSpPr>
          <p:nvPr/>
        </p:nvSpPr>
        <p:spPr bwMode="auto">
          <a:xfrm>
            <a:off x="0" y="1171575"/>
            <a:ext cx="91440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vl="1" algn="ctr">
              <a:tabLst>
                <a:tab pos="61913" algn="l"/>
                <a:tab pos="342900" algn="l"/>
              </a:tabLst>
            </a:pPr>
            <a:r>
              <a:rPr lang="ar-EG"/>
              <a:t>غرفة رئيس القسم .                                   - 18 متر2 الحد الأدنى.</a:t>
            </a:r>
            <a:endParaRPr lang="en-US"/>
          </a:p>
          <a:p>
            <a:pPr lvl="1" algn="ctr">
              <a:tabLst>
                <a:tab pos="61913" algn="l"/>
                <a:tab pos="342900" algn="l"/>
              </a:tabLst>
            </a:pPr>
            <a:r>
              <a:rPr lang="ar-EG"/>
              <a:t>غرفة لكل تدريسي بدرجة أستاذ وأستاذ مساعد         - 8 متر2 الحد الأدنى .</a:t>
            </a:r>
            <a:endParaRPr lang="en-US"/>
          </a:p>
          <a:p>
            <a:pPr lvl="1" algn="ctr">
              <a:tabLst>
                <a:tab pos="61913" algn="l"/>
                <a:tab pos="342900" algn="l"/>
              </a:tabLst>
            </a:pPr>
            <a:r>
              <a:rPr lang="ar-EG"/>
              <a:t>غرفة لكل تدريسي بدرجة مدرس                     -  6 متر2 الحد الأدنى. </a:t>
            </a:r>
            <a:endParaRPr lang="en-US"/>
          </a:p>
          <a:p>
            <a:pPr lvl="1" algn="ctr">
              <a:tabLst>
                <a:tab pos="61913" algn="l"/>
                <a:tab pos="342900" algn="l"/>
              </a:tabLst>
            </a:pPr>
            <a:r>
              <a:rPr lang="ar-EG"/>
              <a:t>غرفة لكل تدريسي بدرجة مدرس مساعد              - 8 متر2 الحد الأدنى .</a:t>
            </a:r>
            <a:endParaRPr lang="en-US"/>
          </a:p>
          <a:p>
            <a:pPr lvl="1" algn="ctr">
              <a:tabLst>
                <a:tab pos="61913" algn="l"/>
                <a:tab pos="342900" algn="l"/>
              </a:tabLst>
            </a:pPr>
            <a:r>
              <a:rPr lang="ar-EG"/>
              <a:t>غرفة لكل أربعة مهندسين في القسم                   - 12 متر2 الحد الأدنى </a:t>
            </a:r>
            <a:endParaRPr lang="en-US"/>
          </a:p>
          <a:p>
            <a:pPr lvl="1" algn="ctr">
              <a:tabLst>
                <a:tab pos="61913" algn="l"/>
                <a:tab pos="342900" algn="l"/>
              </a:tabLst>
            </a:pPr>
            <a:r>
              <a:rPr lang="ar-EG"/>
              <a:t>قاعة اجتماعات القسم                                 - 36 متر2 الحد الأدنى </a:t>
            </a:r>
            <a:endParaRPr lang="en-US"/>
          </a:p>
          <a:p>
            <a:pPr lvl="1" algn="ctr">
              <a:tabLst>
                <a:tab pos="61913" algn="l"/>
                <a:tab pos="342900" algn="l"/>
              </a:tabLst>
            </a:pPr>
            <a:r>
              <a:rPr lang="ar-EG"/>
              <a:t>غرفة السكرتارية                                     - 18 متر2 الحد الأدنى </a:t>
            </a:r>
            <a:endParaRPr lang="en-US"/>
          </a:p>
          <a:p>
            <a:pPr lvl="1" algn="ctr">
              <a:tabLst>
                <a:tab pos="61913" algn="l"/>
                <a:tab pos="342900" algn="l"/>
              </a:tabLst>
            </a:pPr>
            <a:r>
              <a:rPr lang="ar-EG"/>
              <a:t>غرفة استراحة ومرطبات مع ثلاجة ومطبخ           - 24 متر2 الحد الأدنى </a:t>
            </a:r>
            <a:endParaRPr lang="en-US"/>
          </a:p>
          <a:p>
            <a:pPr lvl="1" algn="ctr">
              <a:tabLst>
                <a:tab pos="61913" algn="l"/>
                <a:tab pos="342900" algn="l"/>
              </a:tabLst>
            </a:pPr>
            <a:r>
              <a:rPr lang="ar-EG"/>
              <a:t>غرفة مقرر القسم                                      - 18 متر2 الحد الأدنى </a:t>
            </a:r>
            <a:endParaRPr lang="en-US"/>
          </a:p>
          <a:p>
            <a:pPr lvl="1" algn="ctr">
              <a:tabLst>
                <a:tab pos="61913" algn="l"/>
                <a:tab pos="342900" algn="l"/>
              </a:tabLst>
            </a:pPr>
            <a:r>
              <a:rPr lang="ar-EG"/>
              <a:t>غرفة اللجنة الإمتحانية                                - 12 متر2 الحد الأدنى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0" y="211138"/>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ar-EG"/>
              <a:t>3-تؤخذ مساحة المداخل العامة ودواليب الطلبة وساحات تجمع الطلبة الداخلية والمرافق الصحية وقاعات التدخين وقاعات التجهيزات حسب الجدول الآتي: </a:t>
            </a:r>
          </a:p>
        </p:txBody>
      </p:sp>
      <p:graphicFrame>
        <p:nvGraphicFramePr>
          <p:cNvPr id="23611" name="Group 59"/>
          <p:cNvGraphicFramePr>
            <a:graphicFrameLocks noGrp="1"/>
          </p:cNvGraphicFramePr>
          <p:nvPr>
            <p:ph type="tbl" idx="4294967295"/>
          </p:nvPr>
        </p:nvGraphicFramePr>
        <p:xfrm>
          <a:off x="539750" y="1255713"/>
          <a:ext cx="8229600" cy="5089525"/>
        </p:xfrm>
        <a:graphic>
          <a:graphicData uri="http://schemas.openxmlformats.org/drawingml/2006/table">
            <a:tbl>
              <a:tblPr rtl="1"/>
              <a:tblGrid>
                <a:gridCol w="4125912"/>
                <a:gridCol w="2087563"/>
                <a:gridCol w="2016125"/>
              </a:tblGrid>
              <a:tr h="51809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تسمية الفضاءات الداخلية العامة</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وحدات القياس</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المساحة أو العدد</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9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المداخل ودواليب الطلبة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لكل طالب</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0.25 متر 2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9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ساحات تجمع الطلبة العامة</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لكل طالب</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0.5 متر2</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62">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ساحات تجمع الطلبة أمام قاعات المحاضرات (100 مقعد فما فوق)</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لكل مقعد</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0.5 متر2</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9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المرافق الصحية للطالبات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لكل 30 طالب</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مرفق واحد</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9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المرافق الصحية للطلبة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لكل 40 طالب</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مرفق واحد</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9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مخازن خاصة بالتجهيزات العامة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لكل 100 طالب</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3 متر2</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9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مخازن تجهيزات عامة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لكل 100 طالب</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 متر2</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9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مخازن تجهيزات عامة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لكل 100 طالب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1.5 متر2</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4953000" y="-60325"/>
            <a:ext cx="419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ar-EG" sz="3600"/>
              <a:t>ملاحظات الخاصة بالجدول:</a:t>
            </a:r>
          </a:p>
        </p:txBody>
      </p:sp>
      <p:sp>
        <p:nvSpPr>
          <p:cNvPr id="31747" name="Rectangle 5"/>
          <p:cNvSpPr>
            <a:spLocks noChangeArrowheads="1"/>
          </p:cNvSpPr>
          <p:nvPr/>
        </p:nvSpPr>
        <p:spPr bwMode="auto">
          <a:xfrm>
            <a:off x="0" y="765175"/>
            <a:ext cx="914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vl="1">
              <a:buFontTx/>
              <a:buAutoNum type="arabicPeriod"/>
              <a:tabLst>
                <a:tab pos="342900" algn="l"/>
              </a:tabLst>
            </a:pPr>
            <a:r>
              <a:rPr lang="ar-EG"/>
              <a:t>نحسب المداخل الرئيسية ودواليب الطلبة علي أساس العدد الحسابي للطلبة مضروبا في المعامل ( 1.4 ) والذي يأخذ بنظر الاعتبار أعداد الأساتذة والمدرسين والفنيين والموظفين ويمكن أن تقسم المداخل إلي أكثر من فضاء وحسب التصميم المقترح .</a:t>
            </a:r>
          </a:p>
        </p:txBody>
      </p:sp>
      <p:sp>
        <p:nvSpPr>
          <p:cNvPr id="31748" name="Rectangle 7"/>
          <p:cNvSpPr>
            <a:spLocks noChangeArrowheads="1"/>
          </p:cNvSpPr>
          <p:nvPr/>
        </p:nvSpPr>
        <p:spPr bwMode="auto">
          <a:xfrm>
            <a:off x="-396875" y="2636838"/>
            <a:ext cx="889317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tabLst>
                <a:tab pos="342900" algn="l"/>
              </a:tabLst>
            </a:pPr>
            <a:r>
              <a:rPr lang="ar-EG"/>
              <a:t>2-يأخذ بنظر الاعتبار عادة عند تصميم المرافق الصحية وتقسيمها بين الطلبة والطالبات . وفي حالة عدم وجود مثل هذه الأولويات تحسب علي أساس أن معدل الطالبات لا يزيد عن 35% من الكليات الهندسية </a:t>
            </a:r>
          </a:p>
        </p:txBody>
      </p:sp>
      <p:sp>
        <p:nvSpPr>
          <p:cNvPr id="31749" name="Rectangle 8"/>
          <p:cNvSpPr>
            <a:spLocks noChangeArrowheads="1"/>
          </p:cNvSpPr>
          <p:nvPr/>
        </p:nvSpPr>
        <p:spPr bwMode="auto">
          <a:xfrm>
            <a:off x="1403350" y="4076700"/>
            <a:ext cx="7186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342900" algn="l"/>
              </a:tabLst>
            </a:pPr>
            <a:r>
              <a:rPr lang="ar-EG"/>
              <a:t>3-توزع مساحات غرف التنظيف عادة ضمن الأقسام المختلفة .</a:t>
            </a:r>
          </a:p>
        </p:txBody>
      </p:sp>
      <p:sp>
        <p:nvSpPr>
          <p:cNvPr id="31750" name="Rectangle 9"/>
          <p:cNvSpPr>
            <a:spLocks noChangeArrowheads="1"/>
          </p:cNvSpPr>
          <p:nvPr/>
        </p:nvSpPr>
        <p:spPr bwMode="auto">
          <a:xfrm>
            <a:off x="250825" y="4724400"/>
            <a:ext cx="84978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tabLst>
                <a:tab pos="342900" algn="l"/>
              </a:tabLst>
            </a:pPr>
            <a:r>
              <a:rPr lang="ar-EG"/>
              <a:t>4-يجب أن يصمم ضمن كل تجمع من المرافق الصحية مرفق واحد ومغسلة ومبولة بشكل مستقل للأساتذة و التدريسيين ويستحسن أن تصمم بفضاء مستقل لإمكانية استخدامها كفضاء للتدخين من قبل الأساتذة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1774825" y="249238"/>
            <a:ext cx="52181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ar-EG" sz="4400" b="1" u="sng"/>
              <a:t>دراسة </a:t>
            </a:r>
            <a:r>
              <a:rPr lang="ar-EG" sz="4800" b="1" u="sng"/>
              <a:t>عامه</a:t>
            </a:r>
            <a:r>
              <a:rPr lang="ar-EG" sz="4400" b="1" u="sng"/>
              <a:t> لمباني الجامعة</a:t>
            </a:r>
          </a:p>
        </p:txBody>
      </p:sp>
      <p:sp>
        <p:nvSpPr>
          <p:cNvPr id="5123" name="Rectangle 5"/>
          <p:cNvSpPr>
            <a:spLocks noChangeArrowheads="1"/>
          </p:cNvSpPr>
          <p:nvPr/>
        </p:nvSpPr>
        <p:spPr bwMode="auto">
          <a:xfrm>
            <a:off x="2751138" y="1101725"/>
            <a:ext cx="61150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ar-EG" sz="4000" b="1"/>
              <a:t>الفراغات المطلوبة بالحرم الجامعي:</a:t>
            </a:r>
            <a:r>
              <a:rPr lang="ar-EG" sz="4000"/>
              <a:t> </a:t>
            </a:r>
          </a:p>
        </p:txBody>
      </p:sp>
      <p:sp>
        <p:nvSpPr>
          <p:cNvPr id="5124" name="Rectangle 7"/>
          <p:cNvSpPr>
            <a:spLocks noChangeArrowheads="1"/>
          </p:cNvSpPr>
          <p:nvPr/>
        </p:nvSpPr>
        <p:spPr bwMode="auto">
          <a:xfrm>
            <a:off x="250825" y="1844675"/>
            <a:ext cx="8280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504825" algn="l"/>
              </a:tabLst>
            </a:pPr>
            <a:r>
              <a:rPr lang="ar-EG"/>
              <a:t>  قبل تصميم إي جامعة يجب التعرف على ودراسة الفراغات التي يجب توفيرها في المنشات الجامعية وأحجام ومساحات هذه الفراغات والتي تتباين تبعا لعدة عوامل ومؤثرات وتتضمن الفراغات الجامعية الآتي:</a:t>
            </a:r>
            <a:endParaRPr lang="en-US"/>
          </a:p>
          <a:p>
            <a:pPr algn="ctr">
              <a:tabLst>
                <a:tab pos="504825" algn="l"/>
              </a:tabLst>
            </a:pPr>
            <a:endParaRPr lang="ar-EG"/>
          </a:p>
        </p:txBody>
      </p:sp>
      <p:sp>
        <p:nvSpPr>
          <p:cNvPr id="5125" name="Rectangle 8"/>
          <p:cNvSpPr>
            <a:spLocks noChangeArrowheads="1"/>
          </p:cNvSpPr>
          <p:nvPr/>
        </p:nvSpPr>
        <p:spPr bwMode="auto">
          <a:xfrm>
            <a:off x="1476375" y="3500438"/>
            <a:ext cx="5903913"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504825" algn="l"/>
              </a:tabLst>
            </a:pPr>
            <a:r>
              <a:rPr lang="ar-EG"/>
              <a:t>قاعات للاستماع أو مسارح .</a:t>
            </a:r>
            <a:endParaRPr lang="en-US"/>
          </a:p>
          <a:p>
            <a:pPr algn="ctr">
              <a:tabLst>
                <a:tab pos="504825" algn="l"/>
              </a:tabLst>
            </a:pPr>
            <a:r>
              <a:rPr lang="ar-EG"/>
              <a:t>قاعات محاضـــــرات .</a:t>
            </a:r>
            <a:endParaRPr lang="en-US"/>
          </a:p>
          <a:p>
            <a:pPr algn="ctr">
              <a:tabLst>
                <a:tab pos="504825" algn="l"/>
              </a:tabLst>
            </a:pPr>
            <a:r>
              <a:rPr lang="ar-EG"/>
              <a:t>حجرات للدراسة </a:t>
            </a:r>
            <a:r>
              <a:rPr lang="ar-EG" b="1"/>
              <a:t>( فصول )</a:t>
            </a:r>
            <a:r>
              <a:rPr lang="ar-EG"/>
              <a:t> .</a:t>
            </a:r>
            <a:endParaRPr lang="en-US"/>
          </a:p>
          <a:p>
            <a:pPr algn="ctr">
              <a:tabLst>
                <a:tab pos="504825" algn="l"/>
              </a:tabLst>
            </a:pPr>
            <a:r>
              <a:rPr lang="ar-EG"/>
              <a:t>معامـــــــــــل .</a:t>
            </a:r>
            <a:endParaRPr lang="en-US"/>
          </a:p>
          <a:p>
            <a:pPr algn="ctr">
              <a:tabLst>
                <a:tab pos="504825" algn="l"/>
              </a:tabLst>
            </a:pPr>
            <a:r>
              <a:rPr lang="ar-EG"/>
              <a:t>قاعات مؤتمــــــرات .</a:t>
            </a:r>
            <a:endParaRPr lang="en-US"/>
          </a:p>
          <a:p>
            <a:pPr algn="ctr">
              <a:tabLst>
                <a:tab pos="504825" algn="l"/>
              </a:tabLst>
            </a:pPr>
            <a:r>
              <a:rPr lang="ar-EG"/>
              <a:t>المكتبات وقاعات الأبحـاث .</a:t>
            </a:r>
          </a:p>
        </p:txBody>
      </p:sp>
      <p:sp>
        <p:nvSpPr>
          <p:cNvPr id="8201" name="Rectangle 9"/>
          <p:cNvSpPr>
            <a:spLocks noGrp="1" noChangeArrowheads="1"/>
          </p:cNvSpPr>
          <p:nvPr>
            <p:ph/>
          </p:nvPr>
        </p:nvSpPr>
        <p:spPr/>
        <p:txBody>
          <a:bodyPr/>
          <a:lstStyle/>
          <a:p>
            <a:pPr eaLnBrk="1" hangingPunct="1">
              <a:defRPr/>
            </a:pPr>
            <a:endParaRPr lang="en-US"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0" y="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ar-EG"/>
              <a:t>5- يجب أن لا يتجاوز العدد الكلي لمقاعد المطاعم ضمن الموقع العام للأبنية التعليمية 20% من العدد الحسابي الطلابي و حسب التقسيم التالي:  </a:t>
            </a:r>
          </a:p>
        </p:txBody>
      </p:sp>
      <p:sp>
        <p:nvSpPr>
          <p:cNvPr id="32771" name="Rectangle 5"/>
          <p:cNvSpPr>
            <a:spLocks noChangeArrowheads="1"/>
          </p:cNvSpPr>
          <p:nvPr/>
        </p:nvSpPr>
        <p:spPr bwMode="auto">
          <a:xfrm>
            <a:off x="4500563" y="981075"/>
            <a:ext cx="39497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vl="1" algn="ctr">
              <a:tabLst>
                <a:tab pos="633413" algn="l"/>
              </a:tabLst>
            </a:pPr>
            <a:r>
              <a:rPr lang="ar-EG"/>
              <a:t>مطعم طلبة والعاملين 13% .</a:t>
            </a:r>
            <a:endParaRPr lang="en-US"/>
          </a:p>
          <a:p>
            <a:pPr lvl="1" algn="ctr">
              <a:tabLst>
                <a:tab pos="633413" algn="l"/>
              </a:tabLst>
            </a:pPr>
            <a:r>
              <a:rPr lang="ar-EG"/>
              <a:t>مطعم الأساتذة والتدريسيين 1% . </a:t>
            </a:r>
            <a:endParaRPr lang="en-US"/>
          </a:p>
          <a:p>
            <a:pPr lvl="1" algn="ctr">
              <a:tabLst>
                <a:tab pos="633413" algn="l"/>
              </a:tabLst>
            </a:pPr>
            <a:r>
              <a:rPr lang="ar-EG"/>
              <a:t>مطعم المؤكولات الخاصة 3% . </a:t>
            </a:r>
            <a:endParaRPr lang="en-US"/>
          </a:p>
          <a:p>
            <a:pPr lvl="1" algn="ctr">
              <a:tabLst>
                <a:tab pos="633413" algn="l"/>
              </a:tabLst>
            </a:pPr>
            <a:r>
              <a:rPr lang="ar-EG"/>
              <a:t>بوفيه للطلبة والعاملين 3% . </a:t>
            </a:r>
            <a:endParaRPr lang="en-US"/>
          </a:p>
          <a:p>
            <a:pPr lvl="1" algn="ctr">
              <a:tabLst>
                <a:tab pos="633413" algn="l"/>
              </a:tabLst>
            </a:pPr>
            <a:r>
              <a:rPr lang="ar-EG"/>
              <a:t>بوفيه للأساتذة والتدريسيين 1% . </a:t>
            </a:r>
          </a:p>
        </p:txBody>
      </p:sp>
      <p:sp>
        <p:nvSpPr>
          <p:cNvPr id="32772" name="Rectangle 6"/>
          <p:cNvSpPr>
            <a:spLocks noChangeArrowheads="1"/>
          </p:cNvSpPr>
          <p:nvPr/>
        </p:nvSpPr>
        <p:spPr bwMode="auto">
          <a:xfrm>
            <a:off x="0" y="3141663"/>
            <a:ext cx="914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ar-EG"/>
              <a:t>ملاحظـــة: تأخذ أعداد مقاعد البوفيه الذي يخدم الأقسام الداخلية للطلبة حسب المعايير الخاصة بها . </a:t>
            </a:r>
            <a:endParaRPr lang="en-US"/>
          </a:p>
          <a:p>
            <a:pPr algn="ctr"/>
            <a:r>
              <a:rPr lang="ar-EG"/>
              <a:t>تأخذ مساحة المطاعم وخدماتها والبوفيه الخاص بالمبني الجامعي من المعايير الخاصة بتصميم المطاعم .</a:t>
            </a:r>
          </a:p>
        </p:txBody>
      </p:sp>
      <p:sp>
        <p:nvSpPr>
          <p:cNvPr id="32773" name="Rectangle 7"/>
          <p:cNvSpPr>
            <a:spLocks noChangeArrowheads="1"/>
          </p:cNvSpPr>
          <p:nvPr/>
        </p:nvSpPr>
        <p:spPr bwMode="auto">
          <a:xfrm>
            <a:off x="0" y="5084763"/>
            <a:ext cx="91440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ar-EG"/>
              <a:t>6- يستحسن أن تصمم المطاعم الرئيسية في مباني الكلية في مبان مستقلة تربط مع الأقسام العلمية عن طريق مسقفات مكيفة أو مكشوفة علي أن لا تزيد أبعاد مسافته بين بنيان المطعم والأبنية التعليمية عن 500 متر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44"/>
          <p:cNvSpPr>
            <a:spLocks noChangeShapeType="1"/>
          </p:cNvSpPr>
          <p:nvPr/>
        </p:nvSpPr>
        <p:spPr bwMode="auto">
          <a:xfrm>
            <a:off x="5084763" y="-100425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5" name="Line 51"/>
          <p:cNvSpPr>
            <a:spLocks noChangeShapeType="1"/>
          </p:cNvSpPr>
          <p:nvPr/>
        </p:nvSpPr>
        <p:spPr bwMode="auto">
          <a:xfrm>
            <a:off x="8115300" y="-964565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6" name="Line 52"/>
          <p:cNvSpPr>
            <a:spLocks noChangeShapeType="1"/>
          </p:cNvSpPr>
          <p:nvPr/>
        </p:nvSpPr>
        <p:spPr bwMode="auto">
          <a:xfrm>
            <a:off x="5084763" y="-100425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7" name="Line 67"/>
          <p:cNvSpPr>
            <a:spLocks noChangeShapeType="1"/>
          </p:cNvSpPr>
          <p:nvPr/>
        </p:nvSpPr>
        <p:spPr bwMode="auto">
          <a:xfrm>
            <a:off x="8115300" y="-964565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8874" name="Group 202"/>
          <p:cNvGraphicFramePr>
            <a:graphicFrameLocks noGrp="1"/>
          </p:cNvGraphicFramePr>
          <p:nvPr>
            <p:ph type="tbl" idx="4294967295"/>
          </p:nvPr>
        </p:nvGraphicFramePr>
        <p:xfrm>
          <a:off x="0" y="0"/>
          <a:ext cx="9144000" cy="6265863"/>
        </p:xfrm>
        <a:graphic>
          <a:graphicData uri="http://schemas.openxmlformats.org/drawingml/2006/table">
            <a:tbl>
              <a:tblPr rtl="1"/>
              <a:tblGrid>
                <a:gridCol w="2982912"/>
                <a:gridCol w="1279525"/>
                <a:gridCol w="1360488"/>
                <a:gridCol w="1200150"/>
                <a:gridCol w="1201737"/>
                <a:gridCol w="1119188"/>
              </a:tblGrid>
              <a:tr h="10414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تسمية الفضاءات</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2000</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r>
                        <a:rPr kumimoji="0" lang="ar-EG"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طالب</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4000 طالب</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6000 طالب</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8000 طالب</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10000 طالب</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81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-غرفة العميد</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36م2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36م2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36م2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54م2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54م2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غرفة سكرتارية</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18م2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18م2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18م2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18م2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18م2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غرفة انتظار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18م2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18م2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18م2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36م2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36م2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قاعات اجتماعات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72م2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72م2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90م2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90م2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120م2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-غرفة معاون العميد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18م2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18م2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36م2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36م2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36م2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سكرتارية معاون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18م2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18م2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18م2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18م2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18م2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-غرفة تجهيزات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36م2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36م2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36م2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36م2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36م2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-غرفة انتظار خاصة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24م2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24م2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36م2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36م2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36م2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غرفة اللجنة الإمتحانية</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18م2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18م2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18م2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18م2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EG"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rPr>
                        <a:t>18م2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1279525" y="0"/>
            <a:ext cx="7864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ar-EG" sz="4400" b="1"/>
              <a:t>الأسس  التصميمية المتبعة في مباني الكلية</a:t>
            </a:r>
          </a:p>
        </p:txBody>
      </p:sp>
      <p:sp>
        <p:nvSpPr>
          <p:cNvPr id="34819" name="Rectangle 5"/>
          <p:cNvSpPr>
            <a:spLocks noChangeArrowheads="1"/>
          </p:cNvSpPr>
          <p:nvPr/>
        </p:nvSpPr>
        <p:spPr bwMode="auto">
          <a:xfrm>
            <a:off x="4894263" y="620713"/>
            <a:ext cx="42497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ar-EG" sz="3600" b="1"/>
              <a:t>1) التوجيـــــــــــــــــــــــه:</a:t>
            </a:r>
            <a:r>
              <a:rPr lang="ar-EG" sz="3600"/>
              <a:t> </a:t>
            </a:r>
          </a:p>
        </p:txBody>
      </p:sp>
      <p:sp>
        <p:nvSpPr>
          <p:cNvPr id="34820" name="Rectangle 6"/>
          <p:cNvSpPr>
            <a:spLocks noChangeArrowheads="1"/>
          </p:cNvSpPr>
          <p:nvPr/>
        </p:nvSpPr>
        <p:spPr bwMode="auto">
          <a:xfrm>
            <a:off x="0" y="1196975"/>
            <a:ext cx="9144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ar-EG"/>
              <a:t>لا يؤكد المختصين </a:t>
            </a:r>
            <a:r>
              <a:rPr lang="ar-EG" b="1"/>
              <a:t>( خاصة في المناطق المعتدلة مناخيا)</a:t>
            </a:r>
            <a:r>
              <a:rPr lang="ar-EG"/>
              <a:t> على توجيه المبني كما حال في المدارس الابتدائية والثانوية والسبب يعود بالدرجة الأولي إلي أن الطالب ينتقل وبشكل واضح من فضاء إلي آخر خلال الساعات الدراسية وحسب المنهاج الدراسي اليومي إضافة إلي أن الطلبة أكبر سنا من طلبة المدارس غير أن مثالية التوجيه لا تزال قائمة بالنسبة للمناطق الحارة وخاصة المناطق الحارة الجافة والتي يلعب التوجيه فيها دورا أساسيا في التأثير علي كامل متغيرات المناخ المحلي للفضاء الداخلي للمبني الجامعي ويعتمد التوجيه في المناطق الحارة والحارة الجافة بالذات علي كثير من القرارات التصميمية التي يحددها المصمم . </a:t>
            </a:r>
          </a:p>
        </p:txBody>
      </p:sp>
      <p:sp>
        <p:nvSpPr>
          <p:cNvPr id="34821" name="Rectangle 7"/>
          <p:cNvSpPr>
            <a:spLocks noChangeArrowheads="1"/>
          </p:cNvSpPr>
          <p:nvPr/>
        </p:nvSpPr>
        <p:spPr bwMode="auto">
          <a:xfrm>
            <a:off x="0" y="4724400"/>
            <a:ext cx="914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ar-EG"/>
              <a:t>فالتوجيه نحو الشمال ضمن الزاوية المحصورة بين الشمال الشرقي والشمالي الغربي يعتبر مثاليا بالنسبة لفضاءات قاعات المطالعة في المكتبة والمخازن الكتب والمراسم الهندسة وقاعات المشاريع ومختبرات البرمجة وبعض المختبرات المتخصصة الأخرى .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qq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0"/>
            <a:ext cx="3249612"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rr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0"/>
            <a:ext cx="334327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7" descr="ww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3444875"/>
            <a:ext cx="333375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8" descr="e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3644900"/>
            <a:ext cx="3535362"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0" y="182563"/>
            <a:ext cx="9144000" cy="649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ar-EG"/>
              <a:t> ويعد التوجيه نحو الجنوب ضمن الزاوية المحصورة بين الجنوب الشرقي وحتى الجنوب جنوب الغربي بزاوية 20 مثاليا وجيدا بالنسبة لقاعات التدريس ويعض المختبرات وقاعات السينما مع استعمال كأسرات الشمس الأفقية لحجب الشمس من الدخول في ساعات التدريس وتجنب عملية الاختلاف الواضح في الإنارة الطبيعية علي مناضد العمل . وتجنيا للمشاكل التي قد تحدثها أشعة الشمس داخل الصف أو القاعة التعليمية من إنارة طبيعية غير منظمة إلي ارتفاع واضح في درجات الحرارة في الأوقات الحارة من الفترة الدراسية يوصي بعض المختصين في هذا الموضع بأن توجيه الصفوف والقاعات الدراسية نحو الشمال بزاوية محصورة بين الشمال الشرقي وحتى الشمال الغربي غير أن لهذه التوصية سلبياتها الكثيرة خاصة في أوقات الشتاء التي تغطي فما كبيرا من الفترة الدراسية وحسب المتطلبات الصحية للصف والقاعة التعليمية يجب أن يحظيا بفترة تشميس خلال هذه الفترة ولو لمدة قصيرة قد لا تتعدي الساعة الواحدة خلال النهار ويعطينا التوجيه نحو الجنوب الغربي بزاوية قليلة إمكانية التشميس لفترة ما بعد الظهر أي في الأوقات التي يقل فيها المختصين الاستفادة من هذه الحقيقة في توجيه الصفوف والقاعات الدراسية .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0" y="660400"/>
            <a:ext cx="9144000"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ar-EG"/>
              <a:t>   ويعد التوجيه نحو الغرب ضمن الزاوية المحصورة بين الجنوب الغربي وحتى استعمال الغربي توجيها غير مرغوب فيه لكافة الفضاءات التدريسية والإدارية الزاوية المحصورة بين 225 وحتى 315 هذا ويحدد بعض المختصين الزاوية المزعجة جدا والتي لا يسمح إطلاقا بتوجيه الفضاءات التعليمية نحوها خاصة في المناطق الحارة الزاوية المحصورة بين </a:t>
            </a:r>
            <a:r>
              <a:rPr lang="ar-EG" b="1"/>
              <a:t>( غرب جنوب غرب 235 وحتى زاوية 295 غرب – شمال غرب )</a:t>
            </a:r>
            <a:r>
              <a:rPr lang="ar-EG"/>
              <a:t> حيث تكون الواجبات في هذا التوجيه في أخراج وضع لها بنتيجة تعرضها للأشعة الشمسية المباشرة , إضافة إلي أن الهواء في هذا الوقت من النهار يصل إلي درجة حرارته العظمي . أما التوجيه نحو الشرق فيسمح به لبعض الفضاءات التدريسية للحصول علي مناورة في تجميع الفضاءات التدريسية , ولكن يجب أخذ الحيطة في هذا التوجيه وت أمين المعالجة الجيدة لفتحات الشبابيك فيه وذلك باستخدام كاسرات الشمس المناسبة . وهناك قيم أخرى تحدد هذه الاحتمالات في التوجيه , منها وضعية الموقع بالنسبة للتوجيه العام أو وجود طريق عام يفرض علينا بعض التوجيهات أو وجود نهر أو بحيرة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3403600" y="-60325"/>
            <a:ext cx="574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Low"/>
            <a:r>
              <a:rPr lang="ar-EG" sz="3600" b="1"/>
              <a:t>2) الإضاءة واللون في المبني الكلية :</a:t>
            </a:r>
            <a:r>
              <a:rPr lang="ar-EG" sz="3600"/>
              <a:t> </a:t>
            </a:r>
          </a:p>
        </p:txBody>
      </p:sp>
      <p:sp>
        <p:nvSpPr>
          <p:cNvPr id="38915" name="Rectangle 5"/>
          <p:cNvSpPr>
            <a:spLocks noChangeArrowheads="1"/>
          </p:cNvSpPr>
          <p:nvPr/>
        </p:nvSpPr>
        <p:spPr bwMode="auto">
          <a:xfrm>
            <a:off x="0" y="47625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ar-EG"/>
              <a:t>    إن من أهم المتغيرات التي تؤثر علي راحة عين الطالب أثناء تواجده داخل الصف التعليمي أو أثناء قيامه بالأعمال المختبرية والرسمية المختلفة شدة الإنارة وتجانسها علي كافة أوجه الفضاء التعليمي الداخلي .</a:t>
            </a:r>
            <a:r>
              <a:rPr lang="en-US"/>
              <a:t> </a:t>
            </a:r>
          </a:p>
        </p:txBody>
      </p:sp>
      <p:sp>
        <p:nvSpPr>
          <p:cNvPr id="38916" name="Rectangle 6"/>
          <p:cNvSpPr>
            <a:spLocks noChangeArrowheads="1"/>
          </p:cNvSpPr>
          <p:nvPr/>
        </p:nvSpPr>
        <p:spPr bwMode="auto">
          <a:xfrm>
            <a:off x="0" y="1916113"/>
            <a:ext cx="91440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ar-EG"/>
              <a:t>   فالتصميم الخاطئ في الإنارة الطبيعية أو الاصطناعية ، والأخطاء التي تسببها اختيار الألوان سيكون لها الأثر السلبي علي كفاءة الطالب العلمية وعلي قدرة المدرس في خلق الجو الأكاديمي المناسب .</a:t>
            </a:r>
          </a:p>
        </p:txBody>
      </p:sp>
      <p:sp>
        <p:nvSpPr>
          <p:cNvPr id="38917" name="Rectangle 7"/>
          <p:cNvSpPr>
            <a:spLocks noChangeArrowheads="1"/>
          </p:cNvSpPr>
          <p:nvPr/>
        </p:nvSpPr>
        <p:spPr bwMode="auto">
          <a:xfrm>
            <a:off x="0" y="3500438"/>
            <a:ext cx="9144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ar-EG"/>
              <a:t>    ومن أهم محددات الإنارة الطبيعية داخل الصفوف معيار معامل الإنارة الطبيعية فمعامل الإنارة الطبيعية هو وحدة قياسية مجردة كنسبة مئوية تمثل العلاقة بين شدة الضوء في نقطة ما داخل الفضاء إلي شدة الضوء الخارجية للسطح الأفقي ولمنطقة مكشوفة في نفس اللحظة </a:t>
            </a:r>
            <a:r>
              <a:rPr lang="ar-EG" b="1"/>
              <a:t>( بعبارة أخرى يعادل شدة الإنارة الطبيعية للضوء المنتشر علي سطح مستوى ولكامل القبة السماوية )</a:t>
            </a:r>
            <a:r>
              <a:rPr lang="ar-EG"/>
              <a:t> أي أنها تساوي حصة تلك النقطة من كامل الإضاءة الخارجية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4518025" y="-90488"/>
            <a:ext cx="4625975" cy="70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Low"/>
            <a:r>
              <a:rPr lang="ar-EG" sz="4000" b="1"/>
              <a:t>احتمالات الإنارة الطبيعية :</a:t>
            </a:r>
          </a:p>
        </p:txBody>
      </p:sp>
      <p:sp>
        <p:nvSpPr>
          <p:cNvPr id="39939" name="Rectangle 5"/>
          <p:cNvSpPr>
            <a:spLocks noChangeArrowheads="1"/>
          </p:cNvSpPr>
          <p:nvPr/>
        </p:nvSpPr>
        <p:spPr bwMode="auto">
          <a:xfrm>
            <a:off x="4191000" y="1052513"/>
            <a:ext cx="495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Low"/>
            <a:r>
              <a:rPr lang="ar-EG" sz="3600" b="1" u="sng"/>
              <a:t>1) النهارية والليلية والإجمالية:</a:t>
            </a:r>
          </a:p>
        </p:txBody>
      </p:sp>
      <p:sp>
        <p:nvSpPr>
          <p:cNvPr id="39940" name="Rectangle 6"/>
          <p:cNvSpPr>
            <a:spLocks noChangeArrowheads="1"/>
          </p:cNvSpPr>
          <p:nvPr/>
        </p:nvSpPr>
        <p:spPr bwMode="auto">
          <a:xfrm>
            <a:off x="1501775" y="2060575"/>
            <a:ext cx="7642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Low"/>
            <a:r>
              <a:rPr lang="ar-EG"/>
              <a:t>    ويتم التركيز بالدرجة الأولي عادة ضمن حساباتنا لمعامل الإنارة</a:t>
            </a:r>
          </a:p>
        </p:txBody>
      </p:sp>
      <p:sp>
        <p:nvSpPr>
          <p:cNvPr id="39941" name="Rectangle 7"/>
          <p:cNvSpPr>
            <a:spLocks noChangeArrowheads="1"/>
          </p:cNvSpPr>
          <p:nvPr/>
        </p:nvSpPr>
        <p:spPr bwMode="auto">
          <a:xfrm>
            <a:off x="5724525" y="3284538"/>
            <a:ext cx="3419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Low"/>
            <a:r>
              <a:rPr lang="ar-EG" sz="3600"/>
              <a:t> </a:t>
            </a:r>
            <a:r>
              <a:rPr lang="ar-EG" sz="3600" b="1" u="sng"/>
              <a:t>2) الطبيعية النهارية</a:t>
            </a:r>
            <a:r>
              <a:rPr lang="ar-EG" sz="3600"/>
              <a:t> </a:t>
            </a:r>
          </a:p>
        </p:txBody>
      </p:sp>
      <p:sp>
        <p:nvSpPr>
          <p:cNvPr id="39942" name="Rectangle 8"/>
          <p:cNvSpPr>
            <a:spLocks noChangeArrowheads="1"/>
          </p:cNvSpPr>
          <p:nvPr/>
        </p:nvSpPr>
        <p:spPr bwMode="auto">
          <a:xfrm>
            <a:off x="0" y="4868863"/>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ar-EG"/>
              <a:t> وهذا ما جعل بعض المختصين يسمي </a:t>
            </a:r>
            <a:r>
              <a:rPr lang="ar-EG" b="1"/>
              <a:t>( معامل الإنارة الطبيعية )</a:t>
            </a:r>
            <a:r>
              <a:rPr lang="ar-EG"/>
              <a:t> بمعامل الإنارة  النهارية انطلاقا من هذه الحقيقة .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2924175" y="-60325"/>
            <a:ext cx="6219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ar-EG" sz="3600" b="1"/>
              <a:t>3) الصوت والضوضاء في مبنى الكلية :</a:t>
            </a:r>
          </a:p>
        </p:txBody>
      </p:sp>
      <p:sp>
        <p:nvSpPr>
          <p:cNvPr id="40963" name="Rectangle 5"/>
          <p:cNvSpPr>
            <a:spLocks noChangeArrowheads="1"/>
          </p:cNvSpPr>
          <p:nvPr/>
        </p:nvSpPr>
        <p:spPr bwMode="auto">
          <a:xfrm>
            <a:off x="0" y="1412875"/>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ar-EG"/>
              <a:t>   يمكن أن نحضر مسؤولية المصمم المعماري لحل المشكلة الصوتية في فضاءات الأبنية التعليمية في نقطتين أساسيتين هما :</a:t>
            </a:r>
          </a:p>
        </p:txBody>
      </p:sp>
      <p:sp>
        <p:nvSpPr>
          <p:cNvPr id="40964" name="Rectangle 6"/>
          <p:cNvSpPr>
            <a:spLocks noChangeArrowheads="1"/>
          </p:cNvSpPr>
          <p:nvPr/>
        </p:nvSpPr>
        <p:spPr bwMode="auto">
          <a:xfrm>
            <a:off x="0" y="3068638"/>
            <a:ext cx="914400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ar-EG" b="1" u="sng"/>
              <a:t>أولا: الصوت كمهمة إعلامية :</a:t>
            </a:r>
            <a:r>
              <a:rPr lang="ar-EG"/>
              <a:t> يجب توفير وصوله إلي الطالب بشكل مريح وعن طريق توزيع صوتي صحيح وبمنسوب مناسب للأذان البشرية .</a:t>
            </a:r>
            <a:endParaRPr lang="en-US"/>
          </a:p>
          <a:p>
            <a:pPr algn="l" rtl="0" eaLnBrk="0" hangingPunct="0"/>
            <a:endParaRPr lang="en-US" sz="1800">
              <a:latin typeface="Arial" charset="0"/>
            </a:endParaRPr>
          </a:p>
        </p:txBody>
      </p:sp>
      <p:sp>
        <p:nvSpPr>
          <p:cNvPr id="40965" name="Rectangle 7"/>
          <p:cNvSpPr>
            <a:spLocks noChangeArrowheads="1"/>
          </p:cNvSpPr>
          <p:nvPr/>
        </p:nvSpPr>
        <p:spPr bwMode="auto">
          <a:xfrm>
            <a:off x="0" y="4868863"/>
            <a:ext cx="91440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ar-EG" b="1" u="sng"/>
              <a:t>ثانيـــــــــــــــــــــــــا الضوضاء:</a:t>
            </a:r>
            <a:r>
              <a:rPr lang="ar-EG"/>
              <a:t> أي الصوت المزعج والذي ليس له أي قيمة إعلامية ويؤثر سلبيا علي السامع فيجب في هذه الحالة أضافه أو أتلافه فالإلمام بمعمارة الصوتيات بعد أحد مقومات المعمار الجيد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0" y="476250"/>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en-US" sz="3600"/>
              <a:t> </a:t>
            </a:r>
            <a:r>
              <a:rPr lang="ar-EG" sz="3600" b="1"/>
              <a:t>تستعرض الآن إلي أهم التدابير المتبعة للحماية من الضوضاء الخلفية:</a:t>
            </a:r>
            <a:r>
              <a:rPr lang="ar-EG" sz="3600"/>
              <a:t> </a:t>
            </a:r>
          </a:p>
        </p:txBody>
      </p:sp>
      <p:sp>
        <p:nvSpPr>
          <p:cNvPr id="41987" name="Rectangle 5"/>
          <p:cNvSpPr>
            <a:spLocks noChangeArrowheads="1"/>
          </p:cNvSpPr>
          <p:nvPr/>
        </p:nvSpPr>
        <p:spPr bwMode="auto">
          <a:xfrm>
            <a:off x="395288" y="2489200"/>
            <a:ext cx="8424862"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ar-EG"/>
              <a:t>1- أسهل التدابير وأولها في الحماية في الضوضاء الدخيلة هو التخطيط الصحيح للموقع الجامعي واختبار المكان المناسب له ولمواقع قضاءاته التدريسية المختلفة ثم القيام بتنطيق الموقع وحسب مقترحاته الضوضائية فالمنطقة الهادئة والبعيدة عن الشوارع العامة والساحات الرياضية والورش التعليمية تخصص لتسقيط القاعات والصفوف الدراسية والمكتبة وقاعات السمينار ومراكز البحوث الجامعية وما شاكلها من  فضاءات تتطلب الهدوء والتركيز الفكري .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l" eaLnBrk="1" hangingPunct="1">
              <a:defRPr/>
            </a:pPr>
            <a:r>
              <a:rPr lang="ar-EG" sz="3800" b="1" smtClean="0"/>
              <a:t>الفراغات المطلوبة بالحرم الجامعي:               </a:t>
            </a:r>
            <a:endParaRPr lang="en-GB" sz="3800" smtClean="0"/>
          </a:p>
        </p:txBody>
      </p:sp>
      <p:sp>
        <p:nvSpPr>
          <p:cNvPr id="47107" name="Rectangle 3"/>
          <p:cNvSpPr>
            <a:spLocks noGrp="1" noChangeArrowheads="1"/>
          </p:cNvSpPr>
          <p:nvPr>
            <p:ph type="body" idx="1"/>
          </p:nvPr>
        </p:nvSpPr>
        <p:spPr/>
        <p:txBody>
          <a:bodyPr/>
          <a:lstStyle/>
          <a:p>
            <a:pPr marL="609600" indent="-609600" eaLnBrk="1" hangingPunct="1">
              <a:buFontTx/>
              <a:buAutoNum type="arabicPeriod"/>
              <a:defRPr/>
            </a:pPr>
            <a:r>
              <a:rPr lang="ar-EG" smtClean="0"/>
              <a:t>قاعات للاستماع أو مسارح .</a:t>
            </a:r>
          </a:p>
          <a:p>
            <a:pPr marL="609600" indent="-609600" eaLnBrk="1" hangingPunct="1">
              <a:buFontTx/>
              <a:buAutoNum type="arabicPeriod"/>
              <a:defRPr/>
            </a:pPr>
            <a:r>
              <a:rPr lang="ar-EG" smtClean="0"/>
              <a:t>قاعات محاضـــــرات .</a:t>
            </a:r>
          </a:p>
          <a:p>
            <a:pPr marL="609600" indent="-609600" eaLnBrk="1" hangingPunct="1">
              <a:buFontTx/>
              <a:buAutoNum type="arabicPeriod"/>
              <a:defRPr/>
            </a:pPr>
            <a:r>
              <a:rPr lang="ar-EG" smtClean="0"/>
              <a:t>حجرات للدراسة </a:t>
            </a:r>
            <a:r>
              <a:rPr lang="ar-EG" b="1" smtClean="0"/>
              <a:t>( فصول )</a:t>
            </a:r>
            <a:r>
              <a:rPr lang="ar-EG" smtClean="0"/>
              <a:t> .</a:t>
            </a:r>
          </a:p>
          <a:p>
            <a:pPr marL="609600" indent="-609600" eaLnBrk="1" hangingPunct="1">
              <a:buFontTx/>
              <a:buAutoNum type="arabicPeriod"/>
              <a:defRPr/>
            </a:pPr>
            <a:r>
              <a:rPr lang="ar-EG" smtClean="0"/>
              <a:t>معامـــــــــــل .</a:t>
            </a:r>
          </a:p>
          <a:p>
            <a:pPr marL="609600" indent="-609600" eaLnBrk="1" hangingPunct="1">
              <a:buFontTx/>
              <a:buAutoNum type="arabicPeriod"/>
              <a:defRPr/>
            </a:pPr>
            <a:r>
              <a:rPr lang="ar-EG" smtClean="0"/>
              <a:t>قاعات مؤتمــــــرات </a:t>
            </a:r>
          </a:p>
          <a:p>
            <a:pPr marL="609600" indent="-609600" eaLnBrk="1" hangingPunct="1">
              <a:buFontTx/>
              <a:buAutoNum type="arabicPeriod"/>
              <a:defRPr/>
            </a:pPr>
            <a:r>
              <a:rPr lang="ar-EG" smtClean="0"/>
              <a:t>المكتبات وقاعات الأبحـاث .</a:t>
            </a:r>
            <a:endParaRPr lang="en-GB"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2000" fill="hold"/>
                                        <p:tgtEl>
                                          <p:spTgt spid="4710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47106"/>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47106"/>
                                        </p:tgtEl>
                                        <p:attrNameLst>
                                          <p:attrName>ppt_y</p:attrName>
                                        </p:attrNameLst>
                                      </p:cBhvr>
                                      <p:tavLst>
                                        <p:tav tm="0">
                                          <p:val>
                                            <p:strVal val="#ppt_y"/>
                                          </p:val>
                                        </p:tav>
                                        <p:tav tm="100000">
                                          <p:val>
                                            <p:strVal val="#ppt_y"/>
                                          </p:val>
                                        </p:tav>
                                      </p:tavLst>
                                    </p:anim>
                                    <p:animEffect transition="in" filter="fade">
                                      <p:cBhvr>
                                        <p:cTn id="10" dur="2000"/>
                                        <p:tgtEl>
                                          <p:spTgt spid="4710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7107">
                                            <p:txEl>
                                              <p:pRg st="0" end="0"/>
                                            </p:txEl>
                                          </p:spTgt>
                                        </p:tgtEl>
                                        <p:attrNameLst>
                                          <p:attrName>style.visibility</p:attrName>
                                        </p:attrNameLst>
                                      </p:cBhvr>
                                      <p:to>
                                        <p:strVal val="visible"/>
                                      </p:to>
                                    </p:set>
                                    <p:animEffect transition="in" filter="fade">
                                      <p:cBhvr>
                                        <p:cTn id="15" dur="500"/>
                                        <p:tgtEl>
                                          <p:spTgt spid="47107">
                                            <p:txEl>
                                              <p:pRg st="0" end="0"/>
                                            </p:txEl>
                                          </p:spTgt>
                                        </p:tgtEl>
                                      </p:cBhvr>
                                    </p:animEffect>
                                    <p:anim calcmode="lin" valueType="num">
                                      <p:cBhvr>
                                        <p:cTn id="16"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17" dur="450" decel="100000" fill="hold"/>
                                        <p:tgtEl>
                                          <p:spTgt spid="47107">
                                            <p:txEl>
                                              <p:pRg st="0" end="0"/>
                                            </p:txEl>
                                          </p:spTgt>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4710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7107">
                                            <p:txEl>
                                              <p:pRg st="1" end="1"/>
                                            </p:txEl>
                                          </p:spTgt>
                                        </p:tgtEl>
                                        <p:attrNameLst>
                                          <p:attrName>style.visibility</p:attrName>
                                        </p:attrNameLst>
                                      </p:cBhvr>
                                      <p:to>
                                        <p:strVal val="visible"/>
                                      </p:to>
                                    </p:set>
                                    <p:animEffect transition="in" filter="fade">
                                      <p:cBhvr>
                                        <p:cTn id="23" dur="500"/>
                                        <p:tgtEl>
                                          <p:spTgt spid="47107">
                                            <p:txEl>
                                              <p:pRg st="1" end="1"/>
                                            </p:txEl>
                                          </p:spTgt>
                                        </p:tgtEl>
                                      </p:cBhvr>
                                    </p:animEffect>
                                    <p:anim calcmode="lin" valueType="num">
                                      <p:cBhvr>
                                        <p:cTn id="24"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p:cTn id="25" dur="450" decel="100000" fill="hold"/>
                                        <p:tgtEl>
                                          <p:spTgt spid="47107">
                                            <p:txEl>
                                              <p:pRg st="1" end="1"/>
                                            </p:txEl>
                                          </p:spTgt>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4710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7107">
                                            <p:txEl>
                                              <p:pRg st="2" end="2"/>
                                            </p:txEl>
                                          </p:spTgt>
                                        </p:tgtEl>
                                        <p:attrNameLst>
                                          <p:attrName>style.visibility</p:attrName>
                                        </p:attrNameLst>
                                      </p:cBhvr>
                                      <p:to>
                                        <p:strVal val="visible"/>
                                      </p:to>
                                    </p:set>
                                    <p:animEffect transition="in" filter="fade">
                                      <p:cBhvr>
                                        <p:cTn id="31" dur="500"/>
                                        <p:tgtEl>
                                          <p:spTgt spid="47107">
                                            <p:txEl>
                                              <p:pRg st="2" end="2"/>
                                            </p:txEl>
                                          </p:spTgt>
                                        </p:tgtEl>
                                      </p:cBhvr>
                                    </p:animEffect>
                                    <p:anim calcmode="lin" valueType="num">
                                      <p:cBhvr>
                                        <p:cTn id="32"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p:cTn id="33" dur="450" decel="100000" fill="hold"/>
                                        <p:tgtEl>
                                          <p:spTgt spid="47107">
                                            <p:txEl>
                                              <p:pRg st="2" end="2"/>
                                            </p:txEl>
                                          </p:spTgt>
                                        </p:tgtEl>
                                        <p:attrNameLst>
                                          <p:attrName>ppt_y</p:attrName>
                                        </p:attrNameLst>
                                      </p:cBhvr>
                                      <p:tavLst>
                                        <p:tav tm="0">
                                          <p:val>
                                            <p:strVal val="#ppt_y+1"/>
                                          </p:val>
                                        </p:tav>
                                        <p:tav tm="100000">
                                          <p:val>
                                            <p:strVal val="#ppt_y-.03"/>
                                          </p:val>
                                        </p:tav>
                                      </p:tavLst>
                                    </p:anim>
                                    <p:anim calcmode="lin" valueType="num">
                                      <p:cBhvr>
                                        <p:cTn id="34" dur="50" accel="100000" fill="hold">
                                          <p:stCondLst>
                                            <p:cond delay="450"/>
                                          </p:stCondLst>
                                        </p:cTn>
                                        <p:tgtEl>
                                          <p:spTgt spid="4710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7107">
                                            <p:txEl>
                                              <p:pRg st="3" end="3"/>
                                            </p:txEl>
                                          </p:spTgt>
                                        </p:tgtEl>
                                        <p:attrNameLst>
                                          <p:attrName>style.visibility</p:attrName>
                                        </p:attrNameLst>
                                      </p:cBhvr>
                                      <p:to>
                                        <p:strVal val="visible"/>
                                      </p:to>
                                    </p:set>
                                    <p:animEffect transition="in" filter="fade">
                                      <p:cBhvr>
                                        <p:cTn id="39" dur="500"/>
                                        <p:tgtEl>
                                          <p:spTgt spid="47107">
                                            <p:txEl>
                                              <p:pRg st="3" end="3"/>
                                            </p:txEl>
                                          </p:spTgt>
                                        </p:tgtEl>
                                      </p:cBhvr>
                                    </p:animEffect>
                                    <p:anim calcmode="lin" valueType="num">
                                      <p:cBhvr>
                                        <p:cTn id="40"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p:cTn id="41" dur="450" decel="100000" fill="hold"/>
                                        <p:tgtEl>
                                          <p:spTgt spid="47107">
                                            <p:txEl>
                                              <p:pRg st="3" end="3"/>
                                            </p:txEl>
                                          </p:spTgt>
                                        </p:tgtEl>
                                        <p:attrNameLst>
                                          <p:attrName>ppt_y</p:attrName>
                                        </p:attrNameLst>
                                      </p:cBhvr>
                                      <p:tavLst>
                                        <p:tav tm="0">
                                          <p:val>
                                            <p:strVal val="#ppt_y+1"/>
                                          </p:val>
                                        </p:tav>
                                        <p:tav tm="100000">
                                          <p:val>
                                            <p:strVal val="#ppt_y-.03"/>
                                          </p:val>
                                        </p:tav>
                                      </p:tavLst>
                                    </p:anim>
                                    <p:anim calcmode="lin" valueType="num">
                                      <p:cBhvr>
                                        <p:cTn id="42" dur="50" accel="100000" fill="hold">
                                          <p:stCondLst>
                                            <p:cond delay="450"/>
                                          </p:stCondLst>
                                        </p:cTn>
                                        <p:tgtEl>
                                          <p:spTgt spid="4710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7107">
                                            <p:txEl>
                                              <p:pRg st="4" end="4"/>
                                            </p:txEl>
                                          </p:spTgt>
                                        </p:tgtEl>
                                        <p:attrNameLst>
                                          <p:attrName>style.visibility</p:attrName>
                                        </p:attrNameLst>
                                      </p:cBhvr>
                                      <p:to>
                                        <p:strVal val="visible"/>
                                      </p:to>
                                    </p:set>
                                    <p:animEffect transition="in" filter="fade">
                                      <p:cBhvr>
                                        <p:cTn id="47" dur="500"/>
                                        <p:tgtEl>
                                          <p:spTgt spid="47107">
                                            <p:txEl>
                                              <p:pRg st="4" end="4"/>
                                            </p:txEl>
                                          </p:spTgt>
                                        </p:tgtEl>
                                      </p:cBhvr>
                                    </p:animEffect>
                                    <p:anim calcmode="lin" valueType="num">
                                      <p:cBhvr>
                                        <p:cTn id="48"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p:cTn id="49" dur="450" decel="100000" fill="hold"/>
                                        <p:tgtEl>
                                          <p:spTgt spid="47107">
                                            <p:txEl>
                                              <p:pRg st="4" end="4"/>
                                            </p:txEl>
                                          </p:spTgt>
                                        </p:tgtEl>
                                        <p:attrNameLst>
                                          <p:attrName>ppt_y</p:attrName>
                                        </p:attrNameLst>
                                      </p:cBhvr>
                                      <p:tavLst>
                                        <p:tav tm="0">
                                          <p:val>
                                            <p:strVal val="#ppt_y+1"/>
                                          </p:val>
                                        </p:tav>
                                        <p:tav tm="100000">
                                          <p:val>
                                            <p:strVal val="#ppt_y-.03"/>
                                          </p:val>
                                        </p:tav>
                                      </p:tavLst>
                                    </p:anim>
                                    <p:anim calcmode="lin" valueType="num">
                                      <p:cBhvr>
                                        <p:cTn id="50" dur="50" accel="100000" fill="hold">
                                          <p:stCondLst>
                                            <p:cond delay="450"/>
                                          </p:stCondLst>
                                        </p:cTn>
                                        <p:tgtEl>
                                          <p:spTgt spid="4710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47107">
                                            <p:txEl>
                                              <p:pRg st="5" end="5"/>
                                            </p:txEl>
                                          </p:spTgt>
                                        </p:tgtEl>
                                        <p:attrNameLst>
                                          <p:attrName>style.visibility</p:attrName>
                                        </p:attrNameLst>
                                      </p:cBhvr>
                                      <p:to>
                                        <p:strVal val="visible"/>
                                      </p:to>
                                    </p:set>
                                    <p:animEffect transition="in" filter="fade">
                                      <p:cBhvr>
                                        <p:cTn id="55" dur="500"/>
                                        <p:tgtEl>
                                          <p:spTgt spid="47107">
                                            <p:txEl>
                                              <p:pRg st="5" end="5"/>
                                            </p:txEl>
                                          </p:spTgt>
                                        </p:tgtEl>
                                      </p:cBhvr>
                                    </p:animEffect>
                                    <p:anim calcmode="lin" valueType="num">
                                      <p:cBhvr>
                                        <p:cTn id="56" dur="5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p:cTn id="57" dur="450" decel="100000" fill="hold"/>
                                        <p:tgtEl>
                                          <p:spTgt spid="47107">
                                            <p:txEl>
                                              <p:pRg st="5" end="5"/>
                                            </p:txEl>
                                          </p:spTgt>
                                        </p:tgtEl>
                                        <p:attrNameLst>
                                          <p:attrName>ppt_y</p:attrName>
                                        </p:attrNameLst>
                                      </p:cBhvr>
                                      <p:tavLst>
                                        <p:tav tm="0">
                                          <p:val>
                                            <p:strVal val="#ppt_y+1"/>
                                          </p:val>
                                        </p:tav>
                                        <p:tav tm="100000">
                                          <p:val>
                                            <p:strVal val="#ppt_y-.03"/>
                                          </p:val>
                                        </p:tav>
                                      </p:tavLst>
                                    </p:anim>
                                    <p:anim calcmode="lin" valueType="num">
                                      <p:cBhvr>
                                        <p:cTn id="58" dur="50" accel="100000" fill="hold">
                                          <p:stCondLst>
                                            <p:cond delay="450"/>
                                          </p:stCondLst>
                                        </p:cTn>
                                        <p:tgtEl>
                                          <p:spTgt spid="47107">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0" y="333375"/>
            <a:ext cx="91440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tabLst>
                <a:tab pos="342900" algn="l"/>
              </a:tabLst>
            </a:pPr>
            <a:r>
              <a:rPr lang="ar-EG"/>
              <a:t>2- يمكن تقليل الضوضاء عند انتشارها علي وجه الأرض اعتمادا علي خصوصية الأرض ونوع التعامل مع أكسائها فالارض اعتمادا علي خصوصية الأرض ونوع التعامل مع اكسائها فلالأرض المزروعة والمكسوة بطبقة من الحشائش والمزروعات الآخري تعمل علي امتصاص الصوت المنتش ر علي الصفحة الأرض بشكل جيد أما إذا كانت صحفة الأرض كونكريتية فإنها سوف لا يؤثر علي امتصاص الضوضاء إلا في حالات الترددات العليا (1000 هيرتس وما يزيد ) غير أننا نلفت الانتباه إلي أن المختصين في الصوت قد لا حظوا من التجارب أن المزروعات عادة تخفض منسوب الضغط  الصوتي في الترددات العالية بنسبة كبيرة بينما تأثيرها علي الترددات الوسطية والواطئة قليل . </a:t>
            </a:r>
          </a:p>
        </p:txBody>
      </p:sp>
      <p:sp>
        <p:nvSpPr>
          <p:cNvPr id="43011" name="Rectangle 6"/>
          <p:cNvSpPr>
            <a:spLocks noChangeArrowheads="1"/>
          </p:cNvSpPr>
          <p:nvPr/>
        </p:nvSpPr>
        <p:spPr bwMode="auto">
          <a:xfrm>
            <a:off x="0" y="4508500"/>
            <a:ext cx="914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ar-EG"/>
              <a:t>وفي كل الأحوال فإن وجود الأرض المزروعة أمامك ابنية الصفوف والقاعات التعليمية ووجود الإحزمة الخضراء التي تفصل الابنية الجامعية عن مصادر الضوضاء يعد أحد الحلول المعمارية الجيدة ليس فقط لتقليل منسوب الضوضاء الخلفية وإنما له إيجابياته العديدة المناخية والجمالية والنفسية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endParaRPr lang="en-US" smtClean="0"/>
          </a:p>
        </p:txBody>
      </p:sp>
      <p:pic>
        <p:nvPicPr>
          <p:cNvPr id="44035" name="Picture 3" descr="no5"/>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3" y="1773238"/>
            <a:ext cx="7127875" cy="3503612"/>
          </a:xfr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nodePh="1">
                                  <p:stCondLst>
                                    <p:cond delay="0"/>
                                  </p:stCondLst>
                                  <p:endCondLst>
                                    <p:cond evt="begin" delay="0">
                                      <p:tn val="5"/>
                                    </p:cond>
                                  </p:endCondLst>
                                  <p:childTnLst>
                                    <p:set>
                                      <p:cBhvr>
                                        <p:cTn id="6" dur="1" fill="hold">
                                          <p:stCondLst>
                                            <p:cond delay="0"/>
                                          </p:stCondLst>
                                        </p:cTn>
                                        <p:tgtEl>
                                          <p:spTgt spid="49154"/>
                                        </p:tgtEl>
                                        <p:attrNameLst>
                                          <p:attrName>style.visibility</p:attrName>
                                        </p:attrNameLst>
                                      </p:cBhvr>
                                      <p:to>
                                        <p:strVal val="visible"/>
                                      </p:to>
                                    </p:set>
                                    <p:anim calcmode="lin" valueType="num">
                                      <p:cBhvr>
                                        <p:cTn id="7" dur="2000" fill="hold"/>
                                        <p:tgtEl>
                                          <p:spTgt spid="49154"/>
                                        </p:tgtEl>
                                        <p:attrNameLst>
                                          <p:attrName>ppt_w</p:attrName>
                                        </p:attrNameLst>
                                      </p:cBhvr>
                                      <p:tavLst>
                                        <p:tav tm="0">
                                          <p:val>
                                            <p:strVal val="#ppt_w*2.5"/>
                                          </p:val>
                                        </p:tav>
                                        <p:tav tm="100000">
                                          <p:val>
                                            <p:strVal val="#ppt_w"/>
                                          </p:val>
                                        </p:tav>
                                      </p:tavLst>
                                    </p:anim>
                                    <p:anim calcmode="lin" valueType="num">
                                      <p:cBhvr>
                                        <p:cTn id="8" dur="2000" fill="hold"/>
                                        <p:tgtEl>
                                          <p:spTgt spid="49154"/>
                                        </p:tgtEl>
                                        <p:attrNameLst>
                                          <p:attrName>ppt_h</p:attrName>
                                        </p:attrNameLst>
                                      </p:cBhvr>
                                      <p:tavLst>
                                        <p:tav tm="0">
                                          <p:val>
                                            <p:strVal val="#ppt_h"/>
                                          </p:val>
                                        </p:tav>
                                        <p:tav tm="100000">
                                          <p:val>
                                            <p:strVal val="#ppt_h"/>
                                          </p:val>
                                        </p:tav>
                                      </p:tavLst>
                                    </p:anim>
                                    <p:anim calcmode="lin" valueType="num">
                                      <p:cBhvr>
                                        <p:cTn id="9" dur="2000" fill="hold"/>
                                        <p:tgtEl>
                                          <p:spTgt spid="4915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4915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endParaRPr lang="en-US" smtClean="0"/>
          </a:p>
        </p:txBody>
      </p:sp>
      <p:pic>
        <p:nvPicPr>
          <p:cNvPr id="45059" name="Picture 3" descr="no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498600"/>
            <a:ext cx="7561263" cy="4027488"/>
          </a:xfr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nodePh="1">
                                  <p:stCondLst>
                                    <p:cond delay="0"/>
                                  </p:stCondLst>
                                  <p:endCondLst>
                                    <p:cond evt="begin" delay="0">
                                      <p:tn val="5"/>
                                    </p:cond>
                                  </p:endCondLst>
                                  <p:childTnLst>
                                    <p:set>
                                      <p:cBhvr>
                                        <p:cTn id="6" dur="1" fill="hold">
                                          <p:stCondLst>
                                            <p:cond delay="0"/>
                                          </p:stCondLst>
                                        </p:cTn>
                                        <p:tgtEl>
                                          <p:spTgt spid="50178"/>
                                        </p:tgtEl>
                                        <p:attrNameLst>
                                          <p:attrName>style.visibility</p:attrName>
                                        </p:attrNameLst>
                                      </p:cBhvr>
                                      <p:to>
                                        <p:strVal val="visible"/>
                                      </p:to>
                                    </p:set>
                                    <p:anim calcmode="lin" valueType="num">
                                      <p:cBhvr>
                                        <p:cTn id="7" dur="2000" fill="hold"/>
                                        <p:tgtEl>
                                          <p:spTgt spid="50178"/>
                                        </p:tgtEl>
                                        <p:attrNameLst>
                                          <p:attrName>ppt_w</p:attrName>
                                        </p:attrNameLst>
                                      </p:cBhvr>
                                      <p:tavLst>
                                        <p:tav tm="0">
                                          <p:val>
                                            <p:strVal val="#ppt_w*2.5"/>
                                          </p:val>
                                        </p:tav>
                                        <p:tav tm="100000">
                                          <p:val>
                                            <p:strVal val="#ppt_w"/>
                                          </p:val>
                                        </p:tav>
                                      </p:tavLst>
                                    </p:anim>
                                    <p:anim calcmode="lin" valueType="num">
                                      <p:cBhvr>
                                        <p:cTn id="8" dur="2000" fill="hold"/>
                                        <p:tgtEl>
                                          <p:spTgt spid="50178"/>
                                        </p:tgtEl>
                                        <p:attrNameLst>
                                          <p:attrName>ppt_h</p:attrName>
                                        </p:attrNameLst>
                                      </p:cBhvr>
                                      <p:tavLst>
                                        <p:tav tm="0">
                                          <p:val>
                                            <p:strVal val="#ppt_h"/>
                                          </p:val>
                                        </p:tav>
                                        <p:tav tm="100000">
                                          <p:val>
                                            <p:strVal val="#ppt_h"/>
                                          </p:val>
                                        </p:tav>
                                      </p:tavLst>
                                    </p:anim>
                                    <p:anim calcmode="lin" valueType="num">
                                      <p:cBhvr>
                                        <p:cTn id="9" dur="2000" fill="hold"/>
                                        <p:tgtEl>
                                          <p:spTgt spid="5017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5017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endParaRPr lang="en-US" smtClean="0"/>
          </a:p>
        </p:txBody>
      </p:sp>
      <p:pic>
        <p:nvPicPr>
          <p:cNvPr id="46083" name="Picture 3" descr="no1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2275" y="765175"/>
            <a:ext cx="5870575" cy="5545138"/>
          </a:xfr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nodePh="1">
                                  <p:stCondLst>
                                    <p:cond delay="0"/>
                                  </p:stCondLst>
                                  <p:endCondLst>
                                    <p:cond evt="begin" delay="0">
                                      <p:tn val="5"/>
                                    </p:cond>
                                  </p:endCondLst>
                                  <p:childTnLst>
                                    <p:set>
                                      <p:cBhvr>
                                        <p:cTn id="6" dur="1" fill="hold">
                                          <p:stCondLst>
                                            <p:cond delay="0"/>
                                          </p:stCondLst>
                                        </p:cTn>
                                        <p:tgtEl>
                                          <p:spTgt spid="51202"/>
                                        </p:tgtEl>
                                        <p:attrNameLst>
                                          <p:attrName>style.visibility</p:attrName>
                                        </p:attrNameLst>
                                      </p:cBhvr>
                                      <p:to>
                                        <p:strVal val="visible"/>
                                      </p:to>
                                    </p:set>
                                    <p:anim calcmode="lin" valueType="num">
                                      <p:cBhvr>
                                        <p:cTn id="7" dur="2000" fill="hold"/>
                                        <p:tgtEl>
                                          <p:spTgt spid="51202"/>
                                        </p:tgtEl>
                                        <p:attrNameLst>
                                          <p:attrName>ppt_w</p:attrName>
                                        </p:attrNameLst>
                                      </p:cBhvr>
                                      <p:tavLst>
                                        <p:tav tm="0">
                                          <p:val>
                                            <p:strVal val="#ppt_w*2.5"/>
                                          </p:val>
                                        </p:tav>
                                        <p:tav tm="100000">
                                          <p:val>
                                            <p:strVal val="#ppt_w"/>
                                          </p:val>
                                        </p:tav>
                                      </p:tavLst>
                                    </p:anim>
                                    <p:anim calcmode="lin" valueType="num">
                                      <p:cBhvr>
                                        <p:cTn id="8" dur="2000" fill="hold"/>
                                        <p:tgtEl>
                                          <p:spTgt spid="51202"/>
                                        </p:tgtEl>
                                        <p:attrNameLst>
                                          <p:attrName>ppt_h</p:attrName>
                                        </p:attrNameLst>
                                      </p:cBhvr>
                                      <p:tavLst>
                                        <p:tav tm="0">
                                          <p:val>
                                            <p:strVal val="#ppt_h"/>
                                          </p:val>
                                        </p:tav>
                                        <p:tav tm="100000">
                                          <p:val>
                                            <p:strVal val="#ppt_h"/>
                                          </p:val>
                                        </p:tav>
                                      </p:tavLst>
                                    </p:anim>
                                    <p:anim calcmode="lin" valueType="num">
                                      <p:cBhvr>
                                        <p:cTn id="9" dur="2000" fill="hold"/>
                                        <p:tgtEl>
                                          <p:spTgt spid="5120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5120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p:txBody>
          <a:bodyPr/>
          <a:lstStyle/>
          <a:p>
            <a:pPr eaLnBrk="1" hangingPunct="1">
              <a:defRPr/>
            </a:pPr>
            <a:endParaRPr lang="en-US" smtClean="0"/>
          </a:p>
        </p:txBody>
      </p:sp>
      <p:sp>
        <p:nvSpPr>
          <p:cNvPr id="52227" name="Rectangle 3"/>
          <p:cNvSpPr>
            <a:spLocks noGrp="1" noChangeArrowheads="1"/>
          </p:cNvSpPr>
          <p:nvPr>
            <p:ph type="subTitle" idx="1"/>
          </p:nvPr>
        </p:nvSpPr>
        <p:spPr/>
        <p:txBody>
          <a:bodyPr/>
          <a:lstStyle/>
          <a:p>
            <a:pPr eaLnBrk="1" hangingPunct="1">
              <a:defRPr/>
            </a:pPr>
            <a:endParaRPr lang="en-US" smtClean="0"/>
          </a:p>
        </p:txBody>
      </p:sp>
      <p:pic>
        <p:nvPicPr>
          <p:cNvPr id="47108" name="Picture 4" descr="no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052513"/>
            <a:ext cx="8424863"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nodePh="1">
                                  <p:stCondLst>
                                    <p:cond delay="0"/>
                                  </p:stCondLst>
                                  <p:endCondLst>
                                    <p:cond evt="begin" delay="0">
                                      <p:tn val="5"/>
                                    </p:cond>
                                  </p:endCondLst>
                                  <p:childTnLst>
                                    <p:set>
                                      <p:cBhvr>
                                        <p:cTn id="6" dur="1" fill="hold">
                                          <p:stCondLst>
                                            <p:cond delay="0"/>
                                          </p:stCondLst>
                                        </p:cTn>
                                        <p:tgtEl>
                                          <p:spTgt spid="52226"/>
                                        </p:tgtEl>
                                        <p:attrNameLst>
                                          <p:attrName>style.visibility</p:attrName>
                                        </p:attrNameLst>
                                      </p:cBhvr>
                                      <p:to>
                                        <p:strVal val="visible"/>
                                      </p:to>
                                    </p:set>
                                    <p:anim calcmode="lin" valueType="num">
                                      <p:cBhvr>
                                        <p:cTn id="7" dur="2000" fill="hold"/>
                                        <p:tgtEl>
                                          <p:spTgt spid="52226"/>
                                        </p:tgtEl>
                                        <p:attrNameLst>
                                          <p:attrName>ppt_w</p:attrName>
                                        </p:attrNameLst>
                                      </p:cBhvr>
                                      <p:tavLst>
                                        <p:tav tm="0">
                                          <p:val>
                                            <p:strVal val="#ppt_w*2.5"/>
                                          </p:val>
                                        </p:tav>
                                        <p:tav tm="100000">
                                          <p:val>
                                            <p:strVal val="#ppt_w"/>
                                          </p:val>
                                        </p:tav>
                                      </p:tavLst>
                                    </p:anim>
                                    <p:anim calcmode="lin" valueType="num">
                                      <p:cBhvr>
                                        <p:cTn id="8" dur="2000" fill="hold"/>
                                        <p:tgtEl>
                                          <p:spTgt spid="52226"/>
                                        </p:tgtEl>
                                        <p:attrNameLst>
                                          <p:attrName>ppt_h</p:attrName>
                                        </p:attrNameLst>
                                      </p:cBhvr>
                                      <p:tavLst>
                                        <p:tav tm="0">
                                          <p:val>
                                            <p:strVal val="#ppt_h"/>
                                          </p:val>
                                        </p:tav>
                                        <p:tav tm="100000">
                                          <p:val>
                                            <p:strVal val="#ppt_h"/>
                                          </p:val>
                                        </p:tav>
                                      </p:tavLst>
                                    </p:anim>
                                    <p:anim calcmode="lin" valueType="num">
                                      <p:cBhvr>
                                        <p:cTn id="9" dur="2000" fill="hold"/>
                                        <p:tgtEl>
                                          <p:spTgt spid="5222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5222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522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nodePh="1">
                                  <p:stCondLst>
                                    <p:cond delay="0"/>
                                  </p:stCondLst>
                                  <p:endCondLst>
                                    <p:cond evt="begin" delay="0">
                                      <p:tn val="14"/>
                                    </p:cond>
                                  </p:endCondLst>
                                  <p:childTnLst>
                                    <p:set>
                                      <p:cBhvr>
                                        <p:cTn id="15" dur="1" fill="hold">
                                          <p:stCondLst>
                                            <p:cond delay="0"/>
                                          </p:stCondLst>
                                        </p:cTn>
                                        <p:tgtEl>
                                          <p:spTgt spid="52227">
                                            <p:txEl>
                                              <p:pRg st="0" end="0"/>
                                            </p:txEl>
                                          </p:spTgt>
                                        </p:tgtEl>
                                        <p:attrNameLst>
                                          <p:attrName>style.visibility</p:attrName>
                                        </p:attrNameLst>
                                      </p:cBhvr>
                                      <p:to>
                                        <p:strVal val="visible"/>
                                      </p:to>
                                    </p:set>
                                    <p:animEffect transition="in" filter="wipe(left)">
                                      <p:cBhvr>
                                        <p:cTn id="16" dur="500"/>
                                        <p:tgtEl>
                                          <p:spTgt spid="522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611188" y="2420938"/>
            <a:ext cx="7772400" cy="1828800"/>
          </a:xfrm>
        </p:spPr>
        <p:txBody>
          <a:bodyPr/>
          <a:lstStyle/>
          <a:p>
            <a:pPr eaLnBrk="1" hangingPunct="1">
              <a:defRPr/>
            </a:pPr>
            <a:r>
              <a:rPr lang="ar-EG" sz="4400" smtClean="0"/>
              <a:t>امثلة للجامعات</a:t>
            </a:r>
            <a:br>
              <a:rPr lang="ar-EG" sz="4400" smtClean="0"/>
            </a:br>
            <a:r>
              <a:rPr lang="ar-EG" sz="4400" smtClean="0"/>
              <a:t>جامعة المنصورة </a:t>
            </a:r>
            <a:br>
              <a:rPr lang="ar-EG" sz="4400" smtClean="0"/>
            </a:br>
            <a:endParaRPr lang="en-US" sz="4400" smtClean="0"/>
          </a:p>
        </p:txBody>
      </p:sp>
      <p:sp>
        <p:nvSpPr>
          <p:cNvPr id="53251" name="Rectangle 3"/>
          <p:cNvSpPr>
            <a:spLocks noGrp="1" noChangeArrowheads="1"/>
          </p:cNvSpPr>
          <p:nvPr>
            <p:ph type="subTitle" idx="1"/>
          </p:nvPr>
        </p:nvSpPr>
        <p:spPr/>
        <p:txBody>
          <a:bodyPr/>
          <a:lstStyle/>
          <a:p>
            <a:pPr eaLnBrk="1" hangingPunct="1">
              <a:defRPr/>
            </a:pPr>
            <a:endParaRPr lang="en-US"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1000" fill="hold"/>
                                        <p:tgtEl>
                                          <p:spTgt spid="53250"/>
                                        </p:tgtEl>
                                        <p:attrNameLst>
                                          <p:attrName>ppt_w</p:attrName>
                                        </p:attrNameLst>
                                      </p:cBhvr>
                                      <p:tavLst>
                                        <p:tav tm="0">
                                          <p:val>
                                            <p:strVal val="#ppt_w+.3"/>
                                          </p:val>
                                        </p:tav>
                                        <p:tav tm="100000">
                                          <p:val>
                                            <p:strVal val="#ppt_w"/>
                                          </p:val>
                                        </p:tav>
                                      </p:tavLst>
                                    </p:anim>
                                    <p:anim calcmode="lin" valueType="num">
                                      <p:cBhvr>
                                        <p:cTn id="8" dur="1000" fill="hold"/>
                                        <p:tgtEl>
                                          <p:spTgt spid="53250"/>
                                        </p:tgtEl>
                                        <p:attrNameLst>
                                          <p:attrName>ppt_h</p:attrName>
                                        </p:attrNameLst>
                                      </p:cBhvr>
                                      <p:tavLst>
                                        <p:tav tm="0">
                                          <p:val>
                                            <p:strVal val="#ppt_h"/>
                                          </p:val>
                                        </p:tav>
                                        <p:tav tm="100000">
                                          <p:val>
                                            <p:strVal val="#ppt_h"/>
                                          </p:val>
                                        </p:tav>
                                      </p:tavLst>
                                    </p:anim>
                                    <p:animEffect transition="in" filter="fade">
                                      <p:cBhvr>
                                        <p:cTn id="9" dur="1000"/>
                                        <p:tgtEl>
                                          <p:spTgt spid="532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nodePh="1">
                                  <p:stCondLst>
                                    <p:cond delay="0"/>
                                  </p:stCondLst>
                                  <p:endCondLst>
                                    <p:cond evt="begin" delay="0">
                                      <p:tn val="12"/>
                                    </p:cond>
                                  </p:endCondLst>
                                  <p:childTnLst>
                                    <p:set>
                                      <p:cBhvr>
                                        <p:cTn id="13" dur="1" fill="hold">
                                          <p:stCondLst>
                                            <p:cond delay="0"/>
                                          </p:stCondLst>
                                        </p:cTn>
                                        <p:tgtEl>
                                          <p:spTgt spid="53251">
                                            <p:txEl>
                                              <p:pRg st="0" end="0"/>
                                            </p:txEl>
                                          </p:spTgt>
                                        </p:tgtEl>
                                        <p:attrNameLst>
                                          <p:attrName>style.visibility</p:attrName>
                                        </p:attrNameLst>
                                      </p:cBhvr>
                                      <p:to>
                                        <p:strVal val="visible"/>
                                      </p:to>
                                    </p:set>
                                    <p:anim calcmode="lin" valueType="num">
                                      <p:cBhvr>
                                        <p:cTn id="14" dur="1000" fill="hold"/>
                                        <p:tgtEl>
                                          <p:spTgt spid="53251">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325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32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endParaRPr lang="en-US" smtClean="0"/>
          </a:p>
        </p:txBody>
      </p:sp>
      <p:pic>
        <p:nvPicPr>
          <p:cNvPr id="49155" name="Picture 3" descr="unimap"/>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1049338"/>
            <a:ext cx="7632700" cy="5334000"/>
          </a:xfr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tgtEl>
                                          <p:spTgt spid="54274"/>
                                        </p:tgtEl>
                                        <p:attrNameLst>
                                          <p:attrName>ppt_w</p:attrName>
                                        </p:attrNameLst>
                                      </p:cBhvr>
                                      <p:tavLst>
                                        <p:tav tm="0">
                                          <p:val>
                                            <p:strVal val="#ppt_w+.3"/>
                                          </p:val>
                                        </p:tav>
                                        <p:tav tm="100000">
                                          <p:val>
                                            <p:strVal val="#ppt_w"/>
                                          </p:val>
                                        </p:tav>
                                      </p:tavLst>
                                    </p:anim>
                                    <p:anim calcmode="lin" valueType="num">
                                      <p:cBhvr>
                                        <p:cTn id="8" dur="1000" fill="hold"/>
                                        <p:tgtEl>
                                          <p:spTgt spid="54274"/>
                                        </p:tgtEl>
                                        <p:attrNameLst>
                                          <p:attrName>ppt_h</p:attrName>
                                        </p:attrNameLst>
                                      </p:cBhvr>
                                      <p:tavLst>
                                        <p:tav tm="0">
                                          <p:val>
                                            <p:strVal val="#ppt_h"/>
                                          </p:val>
                                        </p:tav>
                                        <p:tav tm="100000">
                                          <p:val>
                                            <p:strVal val="#ppt_h"/>
                                          </p:val>
                                        </p:tav>
                                      </p:tavLst>
                                    </p:anim>
                                    <p:animEffect transition="in" filter="fade">
                                      <p:cBhvr>
                                        <p:cTn id="9" dur="10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endParaRPr lang="en-US" smtClean="0"/>
          </a:p>
        </p:txBody>
      </p:sp>
      <p:pic>
        <p:nvPicPr>
          <p:cNvPr id="50179" name="Picture 3" descr="floor_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6084888" cy="6858000"/>
          </a:xfrm>
          <a:noFill/>
          <a:extLst>
            <a:ext uri="{909E8E84-426E-40DD-AFC4-6F175D3DCCD1}">
              <a14:hiddenFill xmlns:a14="http://schemas.microsoft.com/office/drawing/2010/main">
                <a:solidFill>
                  <a:srgbClr val="FFFFFF"/>
                </a:solidFill>
              </a14:hiddenFill>
            </a:ext>
          </a:extLst>
        </p:spPr>
      </p:pic>
      <p:sp>
        <p:nvSpPr>
          <p:cNvPr id="57348" name="Rectangle 4"/>
          <p:cNvSpPr>
            <a:spLocks noGrp="1" noChangeArrowheads="1"/>
          </p:cNvSpPr>
          <p:nvPr>
            <p:ph type="body" sz="half" idx="2"/>
          </p:nvPr>
        </p:nvSpPr>
        <p:spPr>
          <a:xfrm>
            <a:off x="5105400" y="2636838"/>
            <a:ext cx="4038600" cy="4530725"/>
          </a:xfrm>
        </p:spPr>
        <p:txBody>
          <a:bodyPr/>
          <a:lstStyle/>
          <a:p>
            <a:pPr eaLnBrk="1" hangingPunct="1">
              <a:defRPr/>
            </a:pPr>
            <a:r>
              <a:rPr lang="ar-EG" sz="4000" smtClean="0"/>
              <a:t>المسقط الافقى  </a:t>
            </a:r>
          </a:p>
          <a:p>
            <a:pPr eaLnBrk="1" hangingPunct="1">
              <a:buFont typeface="Wingdings" pitchFamily="2" charset="2"/>
              <a:buNone/>
              <a:defRPr/>
            </a:pPr>
            <a:r>
              <a:rPr lang="ar-EG" sz="4000" smtClean="0"/>
              <a:t>للدور الاول     </a:t>
            </a:r>
            <a:endParaRPr lang="en-US" sz="40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57346"/>
                                        </p:tgtEl>
                                        <p:attrNameLst>
                                          <p:attrName>style.visibility</p:attrName>
                                        </p:attrNameLst>
                                      </p:cBhvr>
                                      <p:to>
                                        <p:strVal val="visible"/>
                                      </p:to>
                                    </p:set>
                                    <p:anim calcmode="lin" valueType="num">
                                      <p:cBhvr>
                                        <p:cTn id="7" dur="1000" fill="hold"/>
                                        <p:tgtEl>
                                          <p:spTgt spid="57346"/>
                                        </p:tgtEl>
                                        <p:attrNameLst>
                                          <p:attrName>ppt_w</p:attrName>
                                        </p:attrNameLst>
                                      </p:cBhvr>
                                      <p:tavLst>
                                        <p:tav tm="0">
                                          <p:val>
                                            <p:strVal val="#ppt_w+.3"/>
                                          </p:val>
                                        </p:tav>
                                        <p:tav tm="100000">
                                          <p:val>
                                            <p:strVal val="#ppt_w"/>
                                          </p:val>
                                        </p:tav>
                                      </p:tavLst>
                                    </p:anim>
                                    <p:anim calcmode="lin" valueType="num">
                                      <p:cBhvr>
                                        <p:cTn id="8" dur="1000" fill="hold"/>
                                        <p:tgtEl>
                                          <p:spTgt spid="57346"/>
                                        </p:tgtEl>
                                        <p:attrNameLst>
                                          <p:attrName>ppt_h</p:attrName>
                                        </p:attrNameLst>
                                      </p:cBhvr>
                                      <p:tavLst>
                                        <p:tav tm="0">
                                          <p:val>
                                            <p:strVal val="#ppt_h"/>
                                          </p:val>
                                        </p:tav>
                                        <p:tav tm="100000">
                                          <p:val>
                                            <p:strVal val="#ppt_h"/>
                                          </p:val>
                                        </p:tav>
                                      </p:tavLst>
                                    </p:anim>
                                    <p:animEffect transition="in" filter="fade">
                                      <p:cBhvr>
                                        <p:cTn id="9" dur="1000"/>
                                        <p:tgtEl>
                                          <p:spTgt spid="573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7348">
                                            <p:txEl>
                                              <p:pRg st="0" end="0"/>
                                            </p:txEl>
                                          </p:spTgt>
                                        </p:tgtEl>
                                        <p:attrNameLst>
                                          <p:attrName>style.visibility</p:attrName>
                                        </p:attrNameLst>
                                      </p:cBhvr>
                                      <p:to>
                                        <p:strVal val="visible"/>
                                      </p:to>
                                    </p:set>
                                    <p:anim calcmode="lin" valueType="num">
                                      <p:cBhvr>
                                        <p:cTn id="14" dur="1000" fill="hold"/>
                                        <p:tgtEl>
                                          <p:spTgt spid="57348">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7348">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734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7348">
                                            <p:txEl>
                                              <p:pRg st="1" end="1"/>
                                            </p:txEl>
                                          </p:spTgt>
                                        </p:tgtEl>
                                        <p:attrNameLst>
                                          <p:attrName>style.visibility</p:attrName>
                                        </p:attrNameLst>
                                      </p:cBhvr>
                                      <p:to>
                                        <p:strVal val="visible"/>
                                      </p:to>
                                    </p:set>
                                    <p:anim calcmode="lin" valueType="num">
                                      <p:cBhvr>
                                        <p:cTn id="21" dur="1000" fill="hold"/>
                                        <p:tgtEl>
                                          <p:spTgt spid="57348">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57348">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573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8"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endParaRPr lang="en-US" smtClean="0"/>
          </a:p>
        </p:txBody>
      </p:sp>
      <p:sp>
        <p:nvSpPr>
          <p:cNvPr id="58371" name="Rectangle 3"/>
          <p:cNvSpPr>
            <a:spLocks noGrp="1" noChangeArrowheads="1"/>
          </p:cNvSpPr>
          <p:nvPr>
            <p:ph type="body" sz="half" idx="2"/>
          </p:nvPr>
        </p:nvSpPr>
        <p:spPr>
          <a:xfrm>
            <a:off x="5105400" y="2327275"/>
            <a:ext cx="4038600" cy="4530725"/>
          </a:xfrm>
        </p:spPr>
        <p:txBody>
          <a:bodyPr/>
          <a:lstStyle/>
          <a:p>
            <a:pPr eaLnBrk="1" hangingPunct="1">
              <a:defRPr/>
            </a:pPr>
            <a:r>
              <a:rPr lang="ar-EG" sz="4000" smtClean="0"/>
              <a:t>المسقط الافقى </a:t>
            </a:r>
          </a:p>
          <a:p>
            <a:pPr eaLnBrk="1" hangingPunct="1">
              <a:buFont typeface="Wingdings" pitchFamily="2" charset="2"/>
              <a:buNone/>
              <a:defRPr/>
            </a:pPr>
            <a:r>
              <a:rPr lang="ar-EG" sz="4000" smtClean="0"/>
              <a:t>للدور الثانى     </a:t>
            </a:r>
            <a:endParaRPr lang="en-US" sz="4000" smtClean="0"/>
          </a:p>
        </p:txBody>
      </p:sp>
      <p:pic>
        <p:nvPicPr>
          <p:cNvPr id="51204" name="Picture 4" descr="floor_2"/>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6156325" cy="6858000"/>
          </a:xfr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58370"/>
                                        </p:tgtEl>
                                        <p:attrNameLst>
                                          <p:attrName>style.visibility</p:attrName>
                                        </p:attrNameLst>
                                      </p:cBhvr>
                                      <p:to>
                                        <p:strVal val="visible"/>
                                      </p:to>
                                    </p:set>
                                    <p:anim calcmode="lin" valueType="num">
                                      <p:cBhvr>
                                        <p:cTn id="7" dur="1000" fill="hold"/>
                                        <p:tgtEl>
                                          <p:spTgt spid="58370"/>
                                        </p:tgtEl>
                                        <p:attrNameLst>
                                          <p:attrName>ppt_w</p:attrName>
                                        </p:attrNameLst>
                                      </p:cBhvr>
                                      <p:tavLst>
                                        <p:tav tm="0">
                                          <p:val>
                                            <p:strVal val="#ppt_w+.3"/>
                                          </p:val>
                                        </p:tav>
                                        <p:tav tm="100000">
                                          <p:val>
                                            <p:strVal val="#ppt_w"/>
                                          </p:val>
                                        </p:tav>
                                      </p:tavLst>
                                    </p:anim>
                                    <p:anim calcmode="lin" valueType="num">
                                      <p:cBhvr>
                                        <p:cTn id="8" dur="1000" fill="hold"/>
                                        <p:tgtEl>
                                          <p:spTgt spid="58370"/>
                                        </p:tgtEl>
                                        <p:attrNameLst>
                                          <p:attrName>ppt_h</p:attrName>
                                        </p:attrNameLst>
                                      </p:cBhvr>
                                      <p:tavLst>
                                        <p:tav tm="0">
                                          <p:val>
                                            <p:strVal val="#ppt_h"/>
                                          </p:val>
                                        </p:tav>
                                        <p:tav tm="100000">
                                          <p:val>
                                            <p:strVal val="#ppt_h"/>
                                          </p:val>
                                        </p:tav>
                                      </p:tavLst>
                                    </p:anim>
                                    <p:animEffect transition="in" filter="fade">
                                      <p:cBhvr>
                                        <p:cTn id="9" dur="1000"/>
                                        <p:tgtEl>
                                          <p:spTgt spid="583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8371">
                                            <p:txEl>
                                              <p:pRg st="0" end="0"/>
                                            </p:txEl>
                                          </p:spTgt>
                                        </p:tgtEl>
                                        <p:attrNameLst>
                                          <p:attrName>style.visibility</p:attrName>
                                        </p:attrNameLst>
                                      </p:cBhvr>
                                      <p:to>
                                        <p:strVal val="visible"/>
                                      </p:to>
                                    </p:set>
                                    <p:anim calcmode="lin" valueType="num">
                                      <p:cBhvr>
                                        <p:cTn id="14" dur="1000" fill="hold"/>
                                        <p:tgtEl>
                                          <p:spTgt spid="58371">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837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837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8371">
                                            <p:txEl>
                                              <p:pRg st="1" end="1"/>
                                            </p:txEl>
                                          </p:spTgt>
                                        </p:tgtEl>
                                        <p:attrNameLst>
                                          <p:attrName>style.visibility</p:attrName>
                                        </p:attrNameLst>
                                      </p:cBhvr>
                                      <p:to>
                                        <p:strVal val="visible"/>
                                      </p:to>
                                    </p:set>
                                    <p:anim calcmode="lin" valueType="num">
                                      <p:cBhvr>
                                        <p:cTn id="21" dur="1000" fill="hold"/>
                                        <p:tgtEl>
                                          <p:spTgt spid="58371">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58371">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58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endParaRPr lang="en-US" smtClean="0"/>
          </a:p>
        </p:txBody>
      </p:sp>
      <p:sp>
        <p:nvSpPr>
          <p:cNvPr id="59395" name="Rectangle 3"/>
          <p:cNvSpPr>
            <a:spLocks noGrp="1" noChangeArrowheads="1"/>
          </p:cNvSpPr>
          <p:nvPr>
            <p:ph type="body" sz="half" idx="2"/>
          </p:nvPr>
        </p:nvSpPr>
        <p:spPr>
          <a:xfrm>
            <a:off x="5105400" y="2327275"/>
            <a:ext cx="4038600" cy="4530725"/>
          </a:xfrm>
        </p:spPr>
        <p:txBody>
          <a:bodyPr/>
          <a:lstStyle/>
          <a:p>
            <a:pPr eaLnBrk="1" hangingPunct="1">
              <a:defRPr/>
            </a:pPr>
            <a:r>
              <a:rPr lang="ar-EG" sz="4000" smtClean="0"/>
              <a:t>المسقط الافقى </a:t>
            </a:r>
          </a:p>
          <a:p>
            <a:pPr eaLnBrk="1" hangingPunct="1">
              <a:buFont typeface="Wingdings" pitchFamily="2" charset="2"/>
              <a:buNone/>
              <a:defRPr/>
            </a:pPr>
            <a:r>
              <a:rPr lang="ar-EG" sz="4000" smtClean="0"/>
              <a:t>للدور الثالث    </a:t>
            </a:r>
          </a:p>
          <a:p>
            <a:pPr eaLnBrk="1" hangingPunct="1">
              <a:buFont typeface="Wingdings" pitchFamily="2" charset="2"/>
              <a:buNone/>
              <a:defRPr/>
            </a:pPr>
            <a:endParaRPr lang="en-US" sz="4000" smtClean="0"/>
          </a:p>
        </p:txBody>
      </p:sp>
      <p:pic>
        <p:nvPicPr>
          <p:cNvPr id="52228" name="Picture 4" descr="floor_3"/>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6156325" cy="6858000"/>
          </a:xfr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59394"/>
                                        </p:tgtEl>
                                        <p:attrNameLst>
                                          <p:attrName>style.visibility</p:attrName>
                                        </p:attrNameLst>
                                      </p:cBhvr>
                                      <p:to>
                                        <p:strVal val="visible"/>
                                      </p:to>
                                    </p:set>
                                    <p:anim calcmode="lin" valueType="num">
                                      <p:cBhvr>
                                        <p:cTn id="7" dur="1000" fill="hold"/>
                                        <p:tgtEl>
                                          <p:spTgt spid="59394"/>
                                        </p:tgtEl>
                                        <p:attrNameLst>
                                          <p:attrName>ppt_w</p:attrName>
                                        </p:attrNameLst>
                                      </p:cBhvr>
                                      <p:tavLst>
                                        <p:tav tm="0">
                                          <p:val>
                                            <p:strVal val="#ppt_w+.3"/>
                                          </p:val>
                                        </p:tav>
                                        <p:tav tm="100000">
                                          <p:val>
                                            <p:strVal val="#ppt_w"/>
                                          </p:val>
                                        </p:tav>
                                      </p:tavLst>
                                    </p:anim>
                                    <p:anim calcmode="lin" valueType="num">
                                      <p:cBhvr>
                                        <p:cTn id="8" dur="1000" fill="hold"/>
                                        <p:tgtEl>
                                          <p:spTgt spid="59394"/>
                                        </p:tgtEl>
                                        <p:attrNameLst>
                                          <p:attrName>ppt_h</p:attrName>
                                        </p:attrNameLst>
                                      </p:cBhvr>
                                      <p:tavLst>
                                        <p:tav tm="0">
                                          <p:val>
                                            <p:strVal val="#ppt_h"/>
                                          </p:val>
                                        </p:tav>
                                        <p:tav tm="100000">
                                          <p:val>
                                            <p:strVal val="#ppt_h"/>
                                          </p:val>
                                        </p:tav>
                                      </p:tavLst>
                                    </p:anim>
                                    <p:animEffect transition="in" filter="fade">
                                      <p:cBhvr>
                                        <p:cTn id="9" dur="1000"/>
                                        <p:tgtEl>
                                          <p:spTgt spid="593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9395">
                                            <p:txEl>
                                              <p:pRg st="0" end="0"/>
                                            </p:txEl>
                                          </p:spTgt>
                                        </p:tgtEl>
                                        <p:attrNameLst>
                                          <p:attrName>style.visibility</p:attrName>
                                        </p:attrNameLst>
                                      </p:cBhvr>
                                      <p:to>
                                        <p:strVal val="visible"/>
                                      </p:to>
                                    </p:set>
                                    <p:anim calcmode="lin" valueType="num">
                                      <p:cBhvr>
                                        <p:cTn id="14" dur="1000" fill="hold"/>
                                        <p:tgtEl>
                                          <p:spTgt spid="5939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939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939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9395">
                                            <p:txEl>
                                              <p:pRg st="1" end="1"/>
                                            </p:txEl>
                                          </p:spTgt>
                                        </p:tgtEl>
                                        <p:attrNameLst>
                                          <p:attrName>style.visibility</p:attrName>
                                        </p:attrNameLst>
                                      </p:cBhvr>
                                      <p:to>
                                        <p:strVal val="visible"/>
                                      </p:to>
                                    </p:set>
                                    <p:anim calcmode="lin" valueType="num">
                                      <p:cBhvr>
                                        <p:cTn id="21" dur="1000" fill="hold"/>
                                        <p:tgtEl>
                                          <p:spTgt spid="59395">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59395">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59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588963" y="260350"/>
            <a:ext cx="85550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Low"/>
            <a:r>
              <a:rPr lang="ar-EG" sz="3600" b="1"/>
              <a:t>ويشمل عادة الموقع الجامعة المناطق التخصصية التالية:</a:t>
            </a:r>
            <a:r>
              <a:rPr lang="ar-EG" sz="3600"/>
              <a:t> </a:t>
            </a:r>
          </a:p>
        </p:txBody>
      </p:sp>
      <p:sp>
        <p:nvSpPr>
          <p:cNvPr id="7171" name="Rectangle 5"/>
          <p:cNvSpPr>
            <a:spLocks noChangeArrowheads="1"/>
          </p:cNvSpPr>
          <p:nvPr/>
        </p:nvSpPr>
        <p:spPr bwMode="auto">
          <a:xfrm>
            <a:off x="684213" y="1571625"/>
            <a:ext cx="7920037"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571500" algn="l"/>
                <a:tab pos="685800" algn="l"/>
              </a:tabLst>
            </a:pPr>
            <a:r>
              <a:rPr lang="ar-EG"/>
              <a:t>منطقة أقسام التدريس وأقسام البحوث والدراسات الخاصة . </a:t>
            </a:r>
            <a:endParaRPr lang="en-US"/>
          </a:p>
          <a:p>
            <a:pPr algn="ctr">
              <a:tabLst>
                <a:tab pos="571500" algn="l"/>
                <a:tab pos="685800" algn="l"/>
              </a:tabLst>
            </a:pPr>
            <a:r>
              <a:rPr lang="ar-EG"/>
              <a:t>منطقة أقسام الرياضية </a:t>
            </a:r>
            <a:r>
              <a:rPr lang="ar-EG" b="1"/>
              <a:t>( عادة تسقط ما بين منطقة أقسام الدراسة والمنطقة السكنية) . </a:t>
            </a:r>
            <a:endParaRPr lang="en-US"/>
          </a:p>
          <a:p>
            <a:pPr algn="ctr">
              <a:tabLst>
                <a:tab pos="571500" algn="l"/>
                <a:tab pos="685800" algn="l"/>
              </a:tabLst>
            </a:pPr>
            <a:r>
              <a:rPr lang="ar-EG"/>
              <a:t>منطقة سكن الطلبة وسكن الأساتذة ومنتسبي الجامعة من أداريين وفنيين </a:t>
            </a:r>
            <a:endParaRPr lang="en-US"/>
          </a:p>
          <a:p>
            <a:pPr algn="ctr">
              <a:tabLst>
                <a:tab pos="571500" algn="l"/>
                <a:tab pos="685800" algn="l"/>
              </a:tabLst>
            </a:pPr>
            <a:r>
              <a:rPr lang="ar-EG"/>
              <a:t>منطقة الخدمات التجارية والترفية . </a:t>
            </a:r>
            <a:endParaRPr lang="en-US"/>
          </a:p>
          <a:p>
            <a:pPr algn="ctr">
              <a:tabLst>
                <a:tab pos="571500" algn="l"/>
                <a:tab pos="685800" algn="l"/>
              </a:tabLst>
            </a:pPr>
            <a:r>
              <a:rPr lang="ar-EG"/>
              <a:t>منطقة خدمات الإطعام . </a:t>
            </a:r>
            <a:endParaRPr lang="en-US"/>
          </a:p>
          <a:p>
            <a:pPr algn="ctr">
              <a:tabLst>
                <a:tab pos="571500" algn="l"/>
                <a:tab pos="685800" algn="l"/>
              </a:tabLst>
            </a:pPr>
            <a:r>
              <a:rPr lang="ar-EG"/>
              <a:t>المنطقة الخدمية المركزية </a:t>
            </a:r>
            <a:r>
              <a:rPr lang="ar-EG" b="1"/>
              <a:t>( وتشمل الورش والمخازن العامة ومرائب      ( كراجات ) التصليح والمراجل ومحطة البنزين ووحدة الإطفاء الداخلي وغيرهــــا ) .</a:t>
            </a:r>
            <a:r>
              <a:rPr lang="ar-EG"/>
              <a:t>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endParaRPr lang="en-US" smtClean="0"/>
          </a:p>
        </p:txBody>
      </p:sp>
      <p:sp>
        <p:nvSpPr>
          <p:cNvPr id="60419" name="Rectangle 3"/>
          <p:cNvSpPr>
            <a:spLocks noGrp="1" noChangeArrowheads="1"/>
          </p:cNvSpPr>
          <p:nvPr>
            <p:ph type="body" sz="half" idx="2"/>
          </p:nvPr>
        </p:nvSpPr>
        <p:spPr>
          <a:xfrm>
            <a:off x="5105400" y="2327275"/>
            <a:ext cx="4038600" cy="4530725"/>
          </a:xfrm>
        </p:spPr>
        <p:txBody>
          <a:bodyPr/>
          <a:lstStyle/>
          <a:p>
            <a:pPr eaLnBrk="1" hangingPunct="1">
              <a:defRPr/>
            </a:pPr>
            <a:r>
              <a:rPr lang="ar-EG" sz="4000" smtClean="0"/>
              <a:t>المسقط الافقى</a:t>
            </a:r>
          </a:p>
          <a:p>
            <a:pPr eaLnBrk="1" hangingPunct="1">
              <a:buFont typeface="Wingdings" pitchFamily="2" charset="2"/>
              <a:buNone/>
              <a:defRPr/>
            </a:pPr>
            <a:r>
              <a:rPr lang="ar-EG" sz="4000" smtClean="0"/>
              <a:t>للدور الرابع   </a:t>
            </a:r>
            <a:endParaRPr lang="en-US" sz="4000" smtClean="0"/>
          </a:p>
        </p:txBody>
      </p:sp>
      <p:pic>
        <p:nvPicPr>
          <p:cNvPr id="53252" name="Picture 4" descr="floor_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6443663" cy="6858000"/>
          </a:xfr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60418"/>
                                        </p:tgtEl>
                                        <p:attrNameLst>
                                          <p:attrName>style.visibility</p:attrName>
                                        </p:attrNameLst>
                                      </p:cBhvr>
                                      <p:to>
                                        <p:strVal val="visible"/>
                                      </p:to>
                                    </p:set>
                                    <p:anim calcmode="lin" valueType="num">
                                      <p:cBhvr>
                                        <p:cTn id="7" dur="1000" fill="hold"/>
                                        <p:tgtEl>
                                          <p:spTgt spid="60418"/>
                                        </p:tgtEl>
                                        <p:attrNameLst>
                                          <p:attrName>ppt_w</p:attrName>
                                        </p:attrNameLst>
                                      </p:cBhvr>
                                      <p:tavLst>
                                        <p:tav tm="0">
                                          <p:val>
                                            <p:strVal val="#ppt_w+.3"/>
                                          </p:val>
                                        </p:tav>
                                        <p:tav tm="100000">
                                          <p:val>
                                            <p:strVal val="#ppt_w"/>
                                          </p:val>
                                        </p:tav>
                                      </p:tavLst>
                                    </p:anim>
                                    <p:anim calcmode="lin" valueType="num">
                                      <p:cBhvr>
                                        <p:cTn id="8" dur="1000" fill="hold"/>
                                        <p:tgtEl>
                                          <p:spTgt spid="60418"/>
                                        </p:tgtEl>
                                        <p:attrNameLst>
                                          <p:attrName>ppt_h</p:attrName>
                                        </p:attrNameLst>
                                      </p:cBhvr>
                                      <p:tavLst>
                                        <p:tav tm="0">
                                          <p:val>
                                            <p:strVal val="#ppt_h"/>
                                          </p:val>
                                        </p:tav>
                                        <p:tav tm="100000">
                                          <p:val>
                                            <p:strVal val="#ppt_h"/>
                                          </p:val>
                                        </p:tav>
                                      </p:tavLst>
                                    </p:anim>
                                    <p:animEffect transition="in" filter="fade">
                                      <p:cBhvr>
                                        <p:cTn id="9" dur="1000"/>
                                        <p:tgtEl>
                                          <p:spTgt spid="604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0419">
                                            <p:txEl>
                                              <p:pRg st="0" end="0"/>
                                            </p:txEl>
                                          </p:spTgt>
                                        </p:tgtEl>
                                        <p:attrNameLst>
                                          <p:attrName>style.visibility</p:attrName>
                                        </p:attrNameLst>
                                      </p:cBhvr>
                                      <p:to>
                                        <p:strVal val="visible"/>
                                      </p:to>
                                    </p:set>
                                    <p:anim calcmode="lin" valueType="num">
                                      <p:cBhvr>
                                        <p:cTn id="14" dur="1000" fill="hold"/>
                                        <p:tgtEl>
                                          <p:spTgt spid="6041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6041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041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60419">
                                            <p:txEl>
                                              <p:pRg st="1" end="1"/>
                                            </p:txEl>
                                          </p:spTgt>
                                        </p:tgtEl>
                                        <p:attrNameLst>
                                          <p:attrName>style.visibility</p:attrName>
                                        </p:attrNameLst>
                                      </p:cBhvr>
                                      <p:to>
                                        <p:strVal val="visible"/>
                                      </p:to>
                                    </p:set>
                                    <p:anim calcmode="lin" valueType="num">
                                      <p:cBhvr>
                                        <p:cTn id="21" dur="1000" fill="hold"/>
                                        <p:tgtEl>
                                          <p:spTgt spid="60419">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60419">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60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endParaRPr lang="en-US" smtClean="0"/>
          </a:p>
        </p:txBody>
      </p:sp>
      <p:pic>
        <p:nvPicPr>
          <p:cNvPr id="54275" name="Picture 3" descr="univ-n_06"/>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8888" y="1412875"/>
            <a:ext cx="6408737" cy="4808538"/>
          </a:xfr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strVal val="#ppt_w+.3"/>
                                          </p:val>
                                        </p:tav>
                                        <p:tav tm="100000">
                                          <p:val>
                                            <p:strVal val="#ppt_w"/>
                                          </p:val>
                                        </p:tav>
                                      </p:tavLst>
                                    </p:anim>
                                    <p:anim calcmode="lin" valueType="num">
                                      <p:cBhvr>
                                        <p:cTn id="8" dur="1000" fill="hold"/>
                                        <p:tgtEl>
                                          <p:spTgt spid="55298"/>
                                        </p:tgtEl>
                                        <p:attrNameLst>
                                          <p:attrName>ppt_h</p:attrName>
                                        </p:attrNameLst>
                                      </p:cBhvr>
                                      <p:tavLst>
                                        <p:tav tm="0">
                                          <p:val>
                                            <p:strVal val="#ppt_h"/>
                                          </p:val>
                                        </p:tav>
                                        <p:tav tm="100000">
                                          <p:val>
                                            <p:strVal val="#ppt_h"/>
                                          </p:val>
                                        </p:tav>
                                      </p:tavLst>
                                    </p:anim>
                                    <p:animEffect transition="in" filter="fade">
                                      <p:cBhvr>
                                        <p:cTn id="9" dur="10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endParaRPr lang="en-US" smtClean="0"/>
          </a:p>
        </p:txBody>
      </p:sp>
      <p:pic>
        <p:nvPicPr>
          <p:cNvPr id="55299" name="Picture 3" descr="univ-n_29"/>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404813"/>
            <a:ext cx="8316912" cy="5870575"/>
          </a:xfr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4294967295"/>
          </p:nvPr>
        </p:nvSpPr>
        <p:spPr>
          <a:xfrm>
            <a:off x="914400" y="0"/>
            <a:ext cx="8229600" cy="4530725"/>
          </a:xfrm>
        </p:spPr>
        <p:txBody>
          <a:bodyPr/>
          <a:lstStyle/>
          <a:p>
            <a:pPr eaLnBrk="1" hangingPunct="1">
              <a:defRPr/>
            </a:pPr>
            <a:r>
              <a:rPr lang="ar-SA" sz="4000" b="1" smtClean="0"/>
              <a:t>العلاقات الوظيفية</a:t>
            </a:r>
            <a:endParaRPr lang="en-US" sz="4000" b="1" smtClean="0"/>
          </a:p>
        </p:txBody>
      </p:sp>
      <p:sp>
        <p:nvSpPr>
          <p:cNvPr id="8195" name="Rectangle 4"/>
          <p:cNvSpPr>
            <a:spLocks noChangeArrowheads="1"/>
          </p:cNvSpPr>
          <p:nvPr/>
        </p:nvSpPr>
        <p:spPr bwMode="auto">
          <a:xfrm>
            <a:off x="0" y="908050"/>
            <a:ext cx="9144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ar-SA" b="1"/>
              <a:t>التمركز الوظيفي للمجاميع وأقسام المجاميع الوظيفية:</a:t>
            </a:r>
            <a:r>
              <a:rPr lang="ar-SA"/>
              <a:t> </a:t>
            </a:r>
          </a:p>
          <a:p>
            <a:pPr algn="ctr"/>
            <a:r>
              <a:rPr lang="ar-SA"/>
              <a:t>تحدد العلاقات الوظيفية بالتسلسل وحسب اقترابها من المركز أي تزداد العلاقة باتجاه المركز وتخف هذه العلاقة كما ابتعدنا عن المركز . </a:t>
            </a:r>
          </a:p>
          <a:p>
            <a:pPr algn="ctr"/>
            <a:r>
              <a:rPr lang="ar-SA"/>
              <a:t>إن هذا المخطط يعتمد علي العدد الكلي للطلبة في  الكلية فكلما زاد العدد كلما اتضحت هذه المجاميع وكونت استقلاليتها وحتى بالنسبة للمجاميع الفرعية كالمطعم والمكتبة وقاعة الرياضة </a:t>
            </a:r>
          </a:p>
        </p:txBody>
      </p:sp>
      <p:sp>
        <p:nvSpPr>
          <p:cNvPr id="8196" name="Rectangle 5"/>
          <p:cNvSpPr>
            <a:spLocks noChangeArrowheads="1"/>
          </p:cNvSpPr>
          <p:nvPr/>
        </p:nvSpPr>
        <p:spPr bwMode="auto">
          <a:xfrm>
            <a:off x="0" y="3716338"/>
            <a:ext cx="9144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ar-SA"/>
              <a:t>أما الكلية ذات العدد الطلابي القليل فيمكن أن تتجمع كافة الأقسام فيها بتجميع واحد فقط فضاءات المجموعة الأولي عادة تعتمد في تجديد سعتها ومساحتها وحجمها علي العدد الطلابي الحسابي   </a:t>
            </a:r>
            <a:r>
              <a:rPr lang="ar-SA" b="1"/>
              <a:t>( أي بحساب نسبة معينة من المساحة لكل طالب أو لنسب معينة وحسب الوظيفة المطلوبة في هذه المجموعة ) . </a:t>
            </a:r>
          </a:p>
          <a:p>
            <a:pPr algn="ctr"/>
            <a:r>
              <a:rPr lang="ar-SA" b="1"/>
              <a:t>مثــل:</a:t>
            </a:r>
            <a:r>
              <a:rPr lang="ar-SA"/>
              <a:t> بناية المطعم والمكتبة وقاعة الاحتفالات الرسمية ونادي الطلبة وغرف العمادة ومتطلبات الإدارية والحاسبة  المركزية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ar-SA"/>
              <a:t>أما عن تقدير حجم الفارغات ومساحاتها فقد وجد أن كل 15.000 طالب يحتاجون لمساحة كلية للحرم الجامعي تتراوح ما بين 30 إلى 50 هكتار وتتضمن هذه المساحة توفير مباني سكنية للطلاب ويلاحظ أن العوامل التي تؤثر على حجم ومساحة الفارغ هي:</a:t>
            </a:r>
          </a:p>
        </p:txBody>
      </p:sp>
      <p:sp>
        <p:nvSpPr>
          <p:cNvPr id="9219" name="Rectangle 5"/>
          <p:cNvSpPr>
            <a:spLocks noChangeArrowheads="1"/>
          </p:cNvSpPr>
          <p:nvPr/>
        </p:nvSpPr>
        <p:spPr bwMode="auto">
          <a:xfrm>
            <a:off x="3459163" y="1989138"/>
            <a:ext cx="568483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ar-SA" sz="3600" b="1"/>
              <a:t>أولا: نــــــوع النشـــــــــــاط .</a:t>
            </a:r>
            <a:endParaRPr lang="en-US" sz="3600" b="1"/>
          </a:p>
          <a:p>
            <a:pPr algn="ctr"/>
            <a:endParaRPr lang="ar-SA" sz="3600"/>
          </a:p>
          <a:p>
            <a:pPr algn="ctr"/>
            <a:r>
              <a:rPr lang="ar-SA" sz="3600" b="1"/>
              <a:t>ثانيا: عـــدد مستخدمــــي الفـــــارغ .</a:t>
            </a:r>
            <a:r>
              <a:rPr lang="ar-SA" sz="3600"/>
              <a:t> </a:t>
            </a:r>
          </a:p>
        </p:txBody>
      </p:sp>
      <p:sp>
        <p:nvSpPr>
          <p:cNvPr id="9220" name="Rectangle 6"/>
          <p:cNvSpPr>
            <a:spLocks noChangeArrowheads="1"/>
          </p:cNvSpPr>
          <p:nvPr/>
        </p:nvSpPr>
        <p:spPr bwMode="auto">
          <a:xfrm>
            <a:off x="250825" y="4005263"/>
            <a:ext cx="889317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ar-SA"/>
              <a:t>   ويجب الإشارة إلى أنة عند تصميم الفراغات الجامعية يراعى التداخل الدائم في وظائف المبنى ففي الجامعات الحديثة لا يوجد تحديد جامد للوظائف وكلنها توزع توزيعا متداخلا  بمعنى أن تتضمن المنشات المتطلبات التعليمية والاجتماعية والدينية والثقافية والإدارية والصحية ولكن دون تحديد </a:t>
            </a:r>
          </a:p>
          <a:p>
            <a:pPr algn="l" rtl="0" eaLnBrk="0" hangingPunct="0"/>
            <a:endParaRPr lang="ar-SA" sz="1800">
              <a:latin typeface="Arial"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4067175" y="981075"/>
            <a:ext cx="507682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457200" algn="l"/>
                <a:tab pos="571500" algn="l"/>
                <a:tab pos="800100" algn="l"/>
              </a:tabLst>
            </a:pPr>
            <a:r>
              <a:rPr lang="en-US" sz="3200" b="1"/>
              <a:t>I</a:t>
            </a:r>
            <a:r>
              <a:rPr lang="ar-SA" sz="3200" b="1"/>
              <a:t> المنطقة التعليمية </a:t>
            </a:r>
            <a:endParaRPr lang="ar-SA" sz="3200"/>
          </a:p>
          <a:p>
            <a:pPr algn="ctr">
              <a:tabLst>
                <a:tab pos="457200" algn="l"/>
                <a:tab pos="571500" algn="l"/>
                <a:tab pos="800100" algn="l"/>
              </a:tabLst>
            </a:pPr>
            <a:r>
              <a:rPr lang="ar-SA" sz="3200"/>
              <a:t>1- منطقة ثانوية للبحوث والدراسات </a:t>
            </a:r>
          </a:p>
          <a:p>
            <a:pPr algn="ctr">
              <a:tabLst>
                <a:tab pos="457200" algn="l"/>
                <a:tab pos="571500" algn="l"/>
                <a:tab pos="800100" algn="l"/>
              </a:tabLst>
            </a:pPr>
            <a:r>
              <a:rPr lang="ar-SA" sz="3200"/>
              <a:t>    الخاصة والقسم الأرضي .</a:t>
            </a:r>
          </a:p>
          <a:p>
            <a:pPr algn="ctr">
              <a:tabLst>
                <a:tab pos="457200" algn="l"/>
                <a:tab pos="571500" algn="l"/>
                <a:tab pos="800100" algn="l"/>
              </a:tabLst>
            </a:pPr>
            <a:r>
              <a:rPr lang="ar-SA" sz="3200"/>
              <a:t>2- منطقة ثانوية تشمل المنطقــة </a:t>
            </a:r>
          </a:p>
          <a:p>
            <a:pPr algn="ctr">
              <a:tabLst>
                <a:tab pos="457200" algn="l"/>
                <a:tab pos="571500" algn="l"/>
                <a:tab pos="800100" algn="l"/>
              </a:tabLst>
            </a:pPr>
            <a:r>
              <a:rPr lang="ar-SA" sz="3200"/>
              <a:t>    الخدمية المركزية .</a:t>
            </a:r>
          </a:p>
          <a:p>
            <a:pPr algn="ctr">
              <a:tabLst>
                <a:tab pos="457200" algn="l"/>
                <a:tab pos="571500" algn="l"/>
                <a:tab pos="800100" algn="l"/>
              </a:tabLst>
            </a:pPr>
            <a:r>
              <a:rPr lang="en-US" sz="3200" b="1"/>
              <a:t>II</a:t>
            </a:r>
            <a:r>
              <a:rPr lang="ar-SA" sz="3200" b="1"/>
              <a:t> المنطقة الجامعية بالأقسام الرياضية .</a:t>
            </a:r>
          </a:p>
          <a:p>
            <a:pPr algn="ctr">
              <a:tabLst>
                <a:tab pos="457200" algn="l"/>
                <a:tab pos="571500" algn="l"/>
                <a:tab pos="800100" algn="l"/>
              </a:tabLst>
            </a:pPr>
            <a:r>
              <a:rPr lang="en-US" sz="3200" b="1"/>
              <a:t>III</a:t>
            </a:r>
            <a:r>
              <a:rPr lang="ar-SA" sz="3200" b="1"/>
              <a:t> المنطقة السكنيـــــــــة</a:t>
            </a:r>
            <a:r>
              <a:rPr lang="ar-SA" sz="3200"/>
              <a:t> </a:t>
            </a:r>
          </a:p>
        </p:txBody>
      </p:sp>
      <p:pic>
        <p:nvPicPr>
          <p:cNvPr id="1024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12875"/>
            <a:ext cx="33845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1116013" y="260350"/>
            <a:ext cx="723741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tabLst>
                <a:tab pos="457200" algn="l"/>
                <a:tab pos="571500" algn="l"/>
                <a:tab pos="800100" algn="l"/>
              </a:tabLst>
            </a:pPr>
            <a:r>
              <a:rPr lang="ar-SA" sz="3600"/>
              <a:t>مخطط توضيحي للتوزيع المناطقي لموقع الجامعة</a:t>
            </a:r>
          </a:p>
          <a:p>
            <a:pPr algn="ctr">
              <a:tabLst>
                <a:tab pos="457200" algn="l"/>
                <a:tab pos="571500" algn="l"/>
                <a:tab pos="800100" algn="l"/>
              </a:tabLst>
            </a:pPr>
            <a:r>
              <a:rPr lang="ar-SA" sz="3600"/>
              <a:t>والعلاقة الوظيفية بين المناطق المختلفة</a:t>
            </a:r>
          </a:p>
          <a:p>
            <a:pPr algn="ctr" rtl="0" eaLnBrk="0" hangingPunct="0">
              <a:tabLst>
                <a:tab pos="457200" algn="l"/>
                <a:tab pos="571500" algn="l"/>
                <a:tab pos="800100" algn="l"/>
              </a:tabLst>
            </a:pPr>
            <a:endParaRPr lang="ar-SA" sz="3600">
              <a:latin typeface="Arial" charset="0"/>
            </a:endParaRPr>
          </a:p>
        </p:txBody>
      </p:sp>
      <p:sp>
        <p:nvSpPr>
          <p:cNvPr id="11267" name="Rectangle 6"/>
          <p:cNvSpPr>
            <a:spLocks noChangeArrowheads="1"/>
          </p:cNvSpPr>
          <p:nvPr/>
        </p:nvSpPr>
        <p:spPr bwMode="auto">
          <a:xfrm>
            <a:off x="-2154238" y="2016125"/>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EG"/>
          </a:p>
        </p:txBody>
      </p:sp>
      <p:pic>
        <p:nvPicPr>
          <p:cNvPr id="112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716338"/>
            <a:ext cx="3270250"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7"/>
          <p:cNvSpPr>
            <a:spLocks noChangeArrowheads="1"/>
          </p:cNvSpPr>
          <p:nvPr/>
        </p:nvSpPr>
        <p:spPr bwMode="auto">
          <a:xfrm>
            <a:off x="468313" y="1557338"/>
            <a:ext cx="8675687"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tabLst>
                <a:tab pos="342900" algn="l"/>
                <a:tab pos="457200" algn="l"/>
                <a:tab pos="571500" algn="l"/>
                <a:tab pos="800100" algn="l"/>
              </a:tabLst>
            </a:pPr>
            <a:r>
              <a:rPr lang="ar-SA">
                <a:latin typeface="Arial" charset="0"/>
                <a:ea typeface="Times New Roman" pitchFamily="18" charset="0"/>
                <a:cs typeface="Arabic Transparent" pitchFamily="2" charset="-78"/>
              </a:rPr>
              <a:t>1-نظرا لخصوصية كليات الهندسه وعلاقتها المباشرة مع حقل العمل  فقد انفردت في علاقاتها الوظيفية داخل الموقع الجامعي والشكل الأتي يوضع التوزيع المناطقي لكليات الهندسه.</a:t>
            </a:r>
          </a:p>
        </p:txBody>
      </p:sp>
      <p:sp>
        <p:nvSpPr>
          <p:cNvPr id="11270" name="Rectangle 8"/>
          <p:cNvSpPr>
            <a:spLocks noChangeArrowheads="1"/>
          </p:cNvSpPr>
          <p:nvPr/>
        </p:nvSpPr>
        <p:spPr bwMode="auto">
          <a:xfrm>
            <a:off x="5580063" y="3284538"/>
            <a:ext cx="3094037"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tabLst>
                <a:tab pos="571500" algn="l"/>
                <a:tab pos="800100" algn="l"/>
              </a:tabLst>
            </a:pPr>
            <a:r>
              <a:rPr lang="ar-SA"/>
              <a:t>الأقسام الدراسيــــة  .</a:t>
            </a:r>
          </a:p>
          <a:p>
            <a:pPr algn="ctr">
              <a:tabLst>
                <a:tab pos="571500" algn="l"/>
                <a:tab pos="800100" algn="l"/>
              </a:tabLst>
            </a:pPr>
            <a:r>
              <a:rPr lang="ar-SA"/>
              <a:t>البحوث والدراســـات . </a:t>
            </a:r>
          </a:p>
          <a:p>
            <a:pPr algn="ctr">
              <a:tabLst>
                <a:tab pos="571500" algn="l"/>
                <a:tab pos="800100" algn="l"/>
              </a:tabLst>
            </a:pPr>
            <a:r>
              <a:rPr lang="ar-SA"/>
              <a:t>   تداوي تطبيقـــــي .</a:t>
            </a:r>
          </a:p>
          <a:p>
            <a:pPr algn="ctr">
              <a:tabLst>
                <a:tab pos="571500" algn="l"/>
                <a:tab pos="800100" algn="l"/>
              </a:tabLst>
            </a:pPr>
            <a:r>
              <a:rPr lang="ar-SA"/>
              <a:t>   مركز المعلومات  .</a:t>
            </a:r>
          </a:p>
          <a:p>
            <a:pPr algn="ctr">
              <a:tabLst>
                <a:tab pos="571500" algn="l"/>
                <a:tab pos="800100" algn="l"/>
              </a:tabLst>
            </a:pPr>
            <a:r>
              <a:rPr lang="ar-SA"/>
              <a:t>  المختبرات العلميـــة  .</a:t>
            </a:r>
          </a:p>
          <a:p>
            <a:pPr algn="ctr">
              <a:tabLst>
                <a:tab pos="571500" algn="l"/>
                <a:tab pos="800100" algn="l"/>
              </a:tabLst>
            </a:pPr>
            <a:r>
              <a:rPr lang="ar-SA"/>
              <a:t>   طرق البحوث الهندسيه.</a:t>
            </a:r>
          </a:p>
          <a:p>
            <a:pPr algn="ctr">
              <a:tabLst>
                <a:tab pos="571500" algn="l"/>
                <a:tab pos="800100" algn="l"/>
              </a:tabLst>
            </a:pPr>
            <a:r>
              <a:rPr lang="en-US"/>
              <a:t>       </a:t>
            </a:r>
            <a:r>
              <a:rPr lang="ar-SA"/>
              <a:t>ز)الورش</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Curtain Call</Template>
  <TotalTime>231</TotalTime>
  <Words>3265</Words>
  <Application>Microsoft Office PowerPoint</Application>
  <PresentationFormat>On-screen Show (4:3)</PresentationFormat>
  <Paragraphs>258</Paragraphs>
  <Slides>52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Tahoma</vt:lpstr>
      <vt:lpstr>Arial</vt:lpstr>
      <vt:lpstr>Wingdings</vt:lpstr>
      <vt:lpstr>Calibri</vt:lpstr>
      <vt:lpstr>Times New Roman</vt:lpstr>
      <vt:lpstr>Arabic Transparent</vt:lpstr>
      <vt:lpstr>Simplified Arabic</vt:lpstr>
      <vt:lpstr>Curtain Call</vt:lpstr>
      <vt:lpstr>PowerPoint Presentation</vt:lpstr>
      <vt:lpstr>PowerPoint Presentation</vt:lpstr>
      <vt:lpstr>PowerPoint Presentation</vt:lpstr>
      <vt:lpstr>الفراغات المطلوبة بالحرم الجامعي: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اسكتش يوضح التصميم المركزي </vt:lpstr>
      <vt:lpstr>PowerPoint Presentation</vt:lpstr>
      <vt:lpstr>PowerPoint Presentation</vt:lpstr>
      <vt:lpstr>اسكتش للتصميم المنفصل</vt:lpstr>
      <vt:lpstr>PowerPoint Presentation</vt:lpstr>
      <vt:lpstr>اسكتش يوضح التصميم الشبكي </vt:lpstr>
      <vt:lpstr>PowerPoint Presentation</vt:lpstr>
      <vt:lpstr>استكش يوضح تصميم المتقاطع </vt:lpstr>
      <vt:lpstr>PowerPoint Presentation</vt:lpstr>
      <vt:lpstr>اسكتش يوضح التصميم الطولي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امثلة للجامعات جامعة المنصورة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D&amp;M</dc:creator>
  <cp:lastModifiedBy>Hany mohamed Ibrhim</cp:lastModifiedBy>
  <cp:revision>64</cp:revision>
  <dcterms:created xsi:type="dcterms:W3CDTF">2003-11-20T20:01:35Z</dcterms:created>
  <dcterms:modified xsi:type="dcterms:W3CDTF">2012-06-05T12:13:08Z</dcterms:modified>
</cp:coreProperties>
</file>