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258" r:id="rId3"/>
    <p:sldId id="259" r:id="rId4"/>
    <p:sldId id="260" r:id="rId5"/>
    <p:sldId id="261" r:id="rId6"/>
    <p:sldId id="262" r:id="rId7"/>
    <p:sldId id="263" r:id="rId8"/>
    <p:sldId id="264" r:id="rId9"/>
    <p:sldId id="265" r:id="rId10"/>
    <p:sldId id="266" r:id="rId11"/>
    <p:sldId id="267" r:id="rId12"/>
    <p:sldId id="275" r:id="rId13"/>
    <p:sldId id="276" r:id="rId14"/>
    <p:sldId id="305" r:id="rId15"/>
    <p:sldId id="277" r:id="rId16"/>
    <p:sldId id="278" r:id="rId17"/>
    <p:sldId id="304" r:id="rId18"/>
    <p:sldId id="280" r:id="rId19"/>
    <p:sldId id="268" r:id="rId20"/>
    <p:sldId id="269" r:id="rId21"/>
    <p:sldId id="381" r:id="rId22"/>
    <p:sldId id="382" r:id="rId23"/>
    <p:sldId id="271" r:id="rId24"/>
    <p:sldId id="281" r:id="rId25"/>
    <p:sldId id="282" r:id="rId26"/>
    <p:sldId id="283" r:id="rId27"/>
    <p:sldId id="284" r:id="rId28"/>
    <p:sldId id="285" r:id="rId29"/>
    <p:sldId id="286" r:id="rId30"/>
    <p:sldId id="287" r:id="rId31"/>
    <p:sldId id="288" r:id="rId32"/>
    <p:sldId id="289" r:id="rId33"/>
    <p:sldId id="290" r:id="rId34"/>
    <p:sldId id="291" r:id="rId35"/>
    <p:sldId id="298" r:id="rId36"/>
    <p:sldId id="299" r:id="rId37"/>
    <p:sldId id="294" r:id="rId38"/>
    <p:sldId id="295" r:id="rId39"/>
    <p:sldId id="296" r:id="rId40"/>
    <p:sldId id="297" r:id="rId41"/>
    <p:sldId id="300" r:id="rId42"/>
    <p:sldId id="301" r:id="rId43"/>
    <p:sldId id="325" r:id="rId44"/>
    <p:sldId id="273" r:id="rId45"/>
    <p:sldId id="274" r:id="rId46"/>
    <p:sldId id="303"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7" r:id="rId66"/>
    <p:sldId id="328" r:id="rId67"/>
    <p:sldId id="302" r:id="rId68"/>
    <p:sldId id="329" r:id="rId69"/>
    <p:sldId id="330" r:id="rId70"/>
    <p:sldId id="331" r:id="rId71"/>
    <p:sldId id="332" r:id="rId72"/>
    <p:sldId id="384" r:id="rId73"/>
    <p:sldId id="337" r:id="rId74"/>
    <p:sldId id="338" r:id="rId75"/>
    <p:sldId id="339" r:id="rId76"/>
    <p:sldId id="340" r:id="rId77"/>
    <p:sldId id="341" r:id="rId78"/>
    <p:sldId id="342" r:id="rId79"/>
    <p:sldId id="343" r:id="rId80"/>
    <p:sldId id="344" r:id="rId81"/>
    <p:sldId id="345" r:id="rId82"/>
    <p:sldId id="346" r:id="rId83"/>
    <p:sldId id="347" r:id="rId84"/>
    <p:sldId id="334" r:id="rId85"/>
    <p:sldId id="335" r:id="rId86"/>
    <p:sldId id="336" r:id="rId87"/>
    <p:sldId id="349" r:id="rId88"/>
    <p:sldId id="385" r:id="rId89"/>
    <p:sldId id="350" r:id="rId90"/>
    <p:sldId id="353" r:id="rId91"/>
    <p:sldId id="354" r:id="rId92"/>
    <p:sldId id="355" r:id="rId93"/>
    <p:sldId id="363" r:id="rId94"/>
    <p:sldId id="380" r:id="rId95"/>
    <p:sldId id="351"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61" r:id="rId113"/>
    <p:sldId id="352" r:id="rId114"/>
    <p:sldId id="326" r:id="rId115"/>
    <p:sldId id="348" r:id="rId116"/>
    <p:sldId id="383"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5" d="100"/>
          <a:sy n="75" d="100"/>
        </p:scale>
        <p:origin x="4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8BF94-B79A-4751-AB03-2C0A852043DE}" type="datetimeFigureOut">
              <a:rPr lang="en-US" smtClean="0"/>
              <a:t>30/4/2016</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55FC8-3131-44AE-A253-A1A879A8295B}" type="slidenum">
              <a:rPr lang="en-US" smtClean="0"/>
              <a:t>‹#›</a:t>
            </a:fld>
            <a:endParaRPr lang="en-US"/>
          </a:p>
        </p:txBody>
      </p:sp>
    </p:spTree>
    <p:extLst>
      <p:ext uri="{BB962C8B-B14F-4D97-AF65-F5344CB8AC3E}">
        <p14:creationId xmlns:p14="http://schemas.microsoft.com/office/powerpoint/2010/main" val="190872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32F55FC8-3131-44AE-A253-A1A879A8295B}" type="slidenum">
              <a:rPr lang="en-US" smtClean="0"/>
              <a:t>3</a:t>
            </a:fld>
            <a:endParaRPr lang="en-US"/>
          </a:p>
        </p:txBody>
      </p:sp>
    </p:spTree>
    <p:extLst>
      <p:ext uri="{BB962C8B-B14F-4D97-AF65-F5344CB8AC3E}">
        <p14:creationId xmlns:p14="http://schemas.microsoft.com/office/powerpoint/2010/main" val="26547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0655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6510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3951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8500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0526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0269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451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7743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2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2690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3812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1470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6947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500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5A49127-74D4-47E9-A1CD-10E1FD22BF5D}" type="datetime1">
              <a:rPr lang="en-US" smtClean="0"/>
              <a:t>30/4/2016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9132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F6F5505-CD7F-46DC-A118-26CBC72FD377}" type="datetime1">
              <a:rPr lang="en-US" smtClean="0"/>
              <a:t>30/4/2016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354066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F1AE557-DFA5-44DA-9EB1-ECA79D1BC84C}" type="datetime1">
              <a:rPr lang="en-US" smtClean="0"/>
              <a:t>30/4/2016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05675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409B3FA-09B1-4A15-841A-0BAAE2C88105}" type="datetime1">
              <a:rPr lang="en-US" smtClean="0"/>
              <a:t>30/4/2016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145121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7F8006F-0B7B-4297-A5C0-638AAFCE305B}" type="datetime1">
              <a:rPr lang="en-US" smtClean="0"/>
              <a:t>30/4/2016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54993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467B3C2-EA6C-4A61-A290-F189EF0ED458}" type="datetime1">
              <a:rPr lang="en-US" smtClean="0"/>
              <a:t>30/4/2016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7230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191B86D-2330-463B-BE30-C69C693DA710}" type="datetime1">
              <a:rPr lang="en-US" smtClean="0"/>
              <a:t>30/4/2016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24195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99F6D3C9-95D5-4594-BCB3-0E15ABD76EA3}" type="datetime1">
              <a:rPr lang="en-US" smtClean="0"/>
              <a:t>30/4/2016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161842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469241-BC5C-48E5-AAA1-417E9717F8A4}" type="datetime1">
              <a:rPr lang="en-US" smtClean="0"/>
              <a:t>30/4/2016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31540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49649E-94F5-4FEC-9C36-3EA9F6A8EECD}" type="datetime1">
              <a:rPr lang="en-US" smtClean="0"/>
              <a:t>30/4/2016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151051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44DF5D-41CB-478F-A42D-32AE7D5455B3}" type="datetime1">
              <a:rPr lang="en-US" smtClean="0"/>
              <a:t>30/4/2016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F2C5E3-A14D-4D32-870A-C748883A8D9A}" type="slidenum">
              <a:rPr lang="en-US" smtClean="0"/>
              <a:t>‹#›</a:t>
            </a:fld>
            <a:endParaRPr lang="en-US"/>
          </a:p>
        </p:txBody>
      </p:sp>
    </p:spTree>
    <p:extLst>
      <p:ext uri="{BB962C8B-B14F-4D97-AF65-F5344CB8AC3E}">
        <p14:creationId xmlns:p14="http://schemas.microsoft.com/office/powerpoint/2010/main" val="267473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E0F5D-88BD-4CC2-B0E3-81272A6EB373}" type="datetime1">
              <a:rPr lang="en-US" smtClean="0"/>
              <a:t>30/4/2016</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2C5E3-A14D-4D32-870A-C748883A8D9A}" type="slidenum">
              <a:rPr lang="en-US" smtClean="0"/>
              <a:t>‹#›</a:t>
            </a:fld>
            <a:endParaRPr lang="en-US"/>
          </a:p>
        </p:txBody>
      </p:sp>
    </p:spTree>
    <p:extLst>
      <p:ext uri="{BB962C8B-B14F-4D97-AF65-F5344CB8AC3E}">
        <p14:creationId xmlns:p14="http://schemas.microsoft.com/office/powerpoint/2010/main" val="1282315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eg"/></Relationships>
</file>

<file path=ppt/slides/_rels/slide10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http://www.zuhlool.org/index.php?title=%D9%85%D8%A7%D9%84%D8%B7%D8%A7&amp;action=edit" TargetMode="External"/><Relationship Id="rId2" Type="http://schemas.openxmlformats.org/officeDocument/2006/relationships/hyperlink" Target="http://www.zuhlool.org/index.php?title=%D8%AD%D9%84_%D9%85%D8%B4%D9%83%D9%84%D8%A9&amp;action=edit" TargetMode="Externa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hyperlink" Target="http://www.zuhlool.org/wiki/%D8%A5%D8%AF%D9%88%D8%A7%D8%B1%D8%AF_%D8%AF%D9%8A_%D8%A8%D9%88%D9%86%D9%88"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ar.wikipedia.org/wiki/%D8%AA%D9%81%D9%83%D9%8A%D8%B1_%D8%B9%D9%85%D9%88%D8%AF%D9%8A" TargetMode="Externa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hyperlink" Target="http://www.zuhlool.org/index.php?title=%D8%A7%D8%AC%D8%AA%D9%85%D8%A7%D8%B9_%D8%A8%D8%A7%D9%84%D9%81%D9%8A%D8%AF%D9%8A%D9%88&amp;action=edi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almaaref.org/books/contentsimages/books/almaaref_alislameya/altadress_taraeq_estrajeyat/page/lesson13.htm" TargetMode="External"/><Relationship Id="rId7" Type="http://schemas.openxmlformats.org/officeDocument/2006/relationships/hyperlink" Target="http://www.mawhopon.net/?p=4445" TargetMode="External"/><Relationship Id="rId2" Type="http://schemas.openxmlformats.org/officeDocument/2006/relationships/hyperlink" Target="http://www.almaaref.org/books/contentsimages/books/almaaref_alislameya/a%20ltadress_taraeq_estrajeyat/page/lesson12.htm" TargetMode="External"/><Relationship Id="rId1" Type="http://schemas.openxmlformats.org/officeDocument/2006/relationships/slideLayout" Target="../slideLayouts/slideLayout2.xml"/><Relationship Id="rId6" Type="http://schemas.openxmlformats.org/officeDocument/2006/relationships/hyperlink" Target="http://forum.nooor.com/t14844.html" TargetMode="External"/><Relationship Id="rId5" Type="http://schemas.openxmlformats.org/officeDocument/2006/relationships/hyperlink" Target="https://www.arabia2.com/vb/chat31264/" TargetMode="External"/><Relationship Id="rId4" Type="http://schemas.openxmlformats.org/officeDocument/2006/relationships/hyperlink" Target="http://alfawaed.com/summary/printsummary/4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9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97000" y="538163"/>
            <a:ext cx="9144000" cy="2387600"/>
          </a:xfrm>
        </p:spPr>
        <p:txBody>
          <a:bodyPr/>
          <a:lstStyle/>
          <a:p>
            <a:r>
              <a:rPr lang="ar-SY" dirty="0" smtClean="0"/>
              <a:t>أدوات الإبداع والمؤسسات الإبداعية</a:t>
            </a:r>
            <a:endParaRPr lang="en-US" dirty="0"/>
          </a:p>
        </p:txBody>
      </p:sp>
      <p:sp>
        <p:nvSpPr>
          <p:cNvPr id="3" name="عنوان فرعي 2"/>
          <p:cNvSpPr>
            <a:spLocks noGrp="1"/>
          </p:cNvSpPr>
          <p:nvPr>
            <p:ph type="subTitle" idx="1"/>
          </p:nvPr>
        </p:nvSpPr>
        <p:spPr>
          <a:xfrm>
            <a:off x="495300" y="3602038"/>
            <a:ext cx="11557000" cy="2227262"/>
          </a:xfrm>
        </p:spPr>
        <p:txBody>
          <a:bodyPr>
            <a:normAutofit/>
          </a:bodyPr>
          <a:lstStyle/>
          <a:p>
            <a:pPr rtl="1"/>
            <a:r>
              <a:rPr lang="ar-SY" sz="3600" dirty="0" smtClean="0"/>
              <a:t>إعداد المهندس خالد ياسين الشيخ الهندسة المعلوماتية – ماجستير الريادة والإدارة </a:t>
            </a:r>
            <a:r>
              <a:rPr lang="ar-SY" sz="3600" dirty="0" smtClean="0"/>
              <a:t>بالإبداع</a:t>
            </a:r>
            <a:endParaRPr lang="ar-SY" sz="3600" dirty="0" smtClean="0"/>
          </a:p>
        </p:txBody>
      </p:sp>
      <p:sp>
        <p:nvSpPr>
          <p:cNvPr id="4" name="مربع نص 3"/>
          <p:cNvSpPr txBox="1"/>
          <p:nvPr/>
        </p:nvSpPr>
        <p:spPr>
          <a:xfrm>
            <a:off x="1536700" y="266700"/>
            <a:ext cx="7581900" cy="523220"/>
          </a:xfrm>
          <a:prstGeom prst="rect">
            <a:avLst/>
          </a:prstGeom>
          <a:noFill/>
        </p:spPr>
        <p:txBody>
          <a:bodyPr wrap="square" rtlCol="0">
            <a:spAutoFit/>
          </a:bodyPr>
          <a:lstStyle/>
          <a:p>
            <a:pPr algn="ctr" rtl="1"/>
            <a:r>
              <a:rPr lang="ar-SY"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قال تعالى </a:t>
            </a:r>
            <a:r>
              <a:rPr lang="en-US"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SY"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وقــــل رب زدنـــــــي علمـــاً </a:t>
            </a:r>
            <a:r>
              <a:rPr lang="en-US" sz="2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عنصر نائب لرقم الشريحة 4"/>
          <p:cNvSpPr>
            <a:spLocks noGrp="1"/>
          </p:cNvSpPr>
          <p:nvPr>
            <p:ph type="sldNum" sz="quarter" idx="12"/>
          </p:nvPr>
        </p:nvSpPr>
        <p:spPr/>
        <p:txBody>
          <a:bodyPr/>
          <a:lstStyle/>
          <a:p>
            <a:fld id="{6EF2C5E3-A14D-4D32-870A-C748883A8D9A}" type="slidenum">
              <a:rPr lang="en-US" smtClean="0"/>
              <a:t>1</a:t>
            </a:fld>
            <a:endParaRPr lang="en-US"/>
          </a:p>
        </p:txBody>
      </p:sp>
    </p:spTree>
    <p:extLst>
      <p:ext uri="{BB962C8B-B14F-4D97-AF65-F5344CB8AC3E}">
        <p14:creationId xmlns:p14="http://schemas.microsoft.com/office/powerpoint/2010/main" val="3044496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latin typeface="Simplified Arabic" pitchFamily="18" charset="-78"/>
                <a:cs typeface="Simplified Arabic" pitchFamily="18" charset="-78"/>
              </a:rPr>
              <a:t>جانبي الدماغ:</a:t>
            </a:r>
            <a:endParaRPr lang="en-US" dirty="0"/>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Simplified Arabic" pitchFamily="18" charset="-78"/>
              </a:rPr>
              <a:t>جانب الأيمن من الدماغ: يسيطر على الجزء الأيسر من الجسم ومرتبط بالتفكير البصري وغير اللفظي والتفكير الحدسي.</a:t>
            </a:r>
          </a:p>
          <a:p>
            <a:pPr algn="r" rtl="1"/>
            <a:r>
              <a:rPr lang="ar-SA" dirty="0" smtClean="0">
                <a:latin typeface="Simplified Arabic" pitchFamily="18" charset="-78"/>
                <a:cs typeface="Simplified Arabic" pitchFamily="18" charset="-78"/>
              </a:rPr>
              <a:t>جانب الأيسر: يسيطر على الجزء الأيمن من الجسم ومسؤول عن التفكير المتقارب والموجه و كذلك المنطقي واللفظي.</a:t>
            </a:r>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10</a:t>
            </a:fld>
            <a:endParaRPr lang="en-US"/>
          </a:p>
        </p:txBody>
      </p:sp>
    </p:spTree>
    <p:extLst>
      <p:ext uri="{BB962C8B-B14F-4D97-AF65-F5344CB8AC3E}">
        <p14:creationId xmlns:p14="http://schemas.microsoft.com/office/powerpoint/2010/main" val="238453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350096"/>
          </a:xfrm>
        </p:spPr>
        <p:txBody>
          <a:bodyPr>
            <a:normAutofit fontScale="92500" lnSpcReduction="10000"/>
          </a:bodyPr>
          <a:lstStyle/>
          <a:p>
            <a:pPr algn="r" rtl="1"/>
            <a:r>
              <a:rPr lang="ar-SA" dirty="0" smtClean="0">
                <a:latin typeface="Simplified Arabic" pitchFamily="18" charset="-78"/>
                <a:cs typeface="Simplified Arabic" pitchFamily="18" charset="-78"/>
              </a:rPr>
              <a:t>             التفكير الإيجابي (القبعة الصفراء)</a:t>
            </a:r>
          </a:p>
          <a:p>
            <a:pPr algn="r" rtl="1"/>
            <a:r>
              <a:rPr lang="ar-SA" dirty="0" smtClean="0">
                <a:latin typeface="Simplified Arabic" pitchFamily="18" charset="-78"/>
                <a:cs typeface="Simplified Arabic" pitchFamily="18" charset="-78"/>
              </a:rPr>
              <a:t>أخذ من لون الشمس (الإشراق – الجمال – النور)</a:t>
            </a:r>
          </a:p>
          <a:p>
            <a:pPr algn="r" rtl="1"/>
            <a:r>
              <a:rPr lang="ar-SA" dirty="0" smtClean="0">
                <a:latin typeface="Simplified Arabic" pitchFamily="18" charset="-78"/>
                <a:cs typeface="Simplified Arabic" pitchFamily="18" charset="-78"/>
              </a:rPr>
              <a:t>هي قبعة التفكير المتفائل (لون يوحي بالأمل والإيجابية).</a:t>
            </a:r>
          </a:p>
          <a:p>
            <a:pPr algn="r" rtl="1"/>
            <a:r>
              <a:rPr lang="ar-SA" dirty="0" smtClean="0">
                <a:latin typeface="Simplified Arabic" pitchFamily="18" charset="-78"/>
                <a:cs typeface="Simplified Arabic" pitchFamily="18" charset="-78"/>
              </a:rPr>
              <a:t>انظر للفكرة بنظرة إيجابية ومن زوايا إيجابية </a:t>
            </a:r>
          </a:p>
          <a:p>
            <a:pPr algn="r" rtl="1"/>
            <a:r>
              <a:rPr lang="ar-SA" dirty="0" smtClean="0">
                <a:latin typeface="Simplified Arabic" pitchFamily="18" charset="-78"/>
                <a:cs typeface="Simplified Arabic" pitchFamily="18" charset="-78"/>
              </a:rPr>
              <a:t>يستعمل المنطق بصورة إيجابية</a:t>
            </a:r>
          </a:p>
          <a:p>
            <a:pPr algn="r" rtl="1"/>
            <a:r>
              <a:rPr lang="ar-SA" dirty="0" smtClean="0">
                <a:latin typeface="Simplified Arabic" pitchFamily="18" charset="-78"/>
                <a:cs typeface="Simplified Arabic" pitchFamily="18" charset="-78"/>
              </a:rPr>
              <a:t>إشارة الانتباه ويركز الانتباه على احتمالات النجاح التي ستتحقق من المشروع.</a:t>
            </a:r>
          </a:p>
          <a:p>
            <a:pPr algn="r" rtl="1"/>
            <a:r>
              <a:rPr lang="ar-SA" dirty="0" smtClean="0">
                <a:latin typeface="Simplified Arabic" pitchFamily="18" charset="-78"/>
                <a:cs typeface="Simplified Arabic" pitchFamily="18" charset="-78"/>
              </a:rPr>
              <a:t>يمنع عند ارتداء القبعة الصفراء العودة إلى القبعة السوداء</a:t>
            </a:r>
          </a:p>
          <a:p>
            <a:pPr algn="r" rtl="1"/>
            <a:r>
              <a:rPr lang="ar-SA" dirty="0" smtClean="0">
                <a:latin typeface="Simplified Arabic" pitchFamily="18" charset="-78"/>
                <a:cs typeface="Simplified Arabic" pitchFamily="18" charset="-78"/>
              </a:rPr>
              <a:t>أو القبعة البيضاء أو .... نحن الآن نريد أفكار إيجابية </a:t>
            </a: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128998" y="659111"/>
            <a:ext cx="10515600" cy="1452562"/>
          </a:xfrm>
        </p:spPr>
        <p:txBody>
          <a:bodyPr/>
          <a:lstStyle/>
          <a:p>
            <a:pPr algn="ctr" rtl="1"/>
            <a:r>
              <a:rPr lang="ar-SA" b="1" dirty="0" smtClean="0">
                <a:latin typeface="Simplified Arabic" pitchFamily="18" charset="-78"/>
                <a:cs typeface="Simplified Arabic" pitchFamily="18" charset="-78"/>
              </a:rPr>
              <a:t>القبعة الصفراء</a:t>
            </a:r>
            <a:endParaRPr lang="ar-SA" b="1" dirty="0">
              <a:latin typeface="Simplified Arabic" pitchFamily="18" charset="-78"/>
              <a:cs typeface="Simplified Arabic" pitchFamily="18" charset="-78"/>
            </a:endParaRPr>
          </a:p>
        </p:txBody>
      </p:sp>
      <p:pic>
        <p:nvPicPr>
          <p:cNvPr id="2050" name="Picture 2" descr="نتيجة بحث الصور عن التفكير الإيجاب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348" y="22134"/>
            <a:ext cx="3143250" cy="167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نتيجة بحث الصور عن التفكير الإيجاب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407707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نتيجة بحث الصور عن التفكير الإيجاب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116633"/>
            <a:ext cx="2051720" cy="1268759"/>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146" y="2549124"/>
            <a:ext cx="1296144" cy="857250"/>
          </a:xfrm>
          <a:prstGeom prst="rect">
            <a:avLst/>
          </a:prstGeom>
        </p:spPr>
      </p:pic>
      <p:cxnSp>
        <p:nvCxnSpPr>
          <p:cNvPr id="9" name="رابط كسهم مستقيم 8"/>
          <p:cNvCxnSpPr/>
          <p:nvPr/>
        </p:nvCxnSpPr>
        <p:spPr>
          <a:xfrm flipH="1">
            <a:off x="9072973" y="2901549"/>
            <a:ext cx="10801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صورة 5"/>
          <p:cNvPicPr>
            <a:picLocks noChangeAspect="1"/>
          </p:cNvPicPr>
          <p:nvPr/>
        </p:nvPicPr>
        <p:blipFill>
          <a:blip r:embed="rId6"/>
          <a:stretch>
            <a:fillRect/>
          </a:stretch>
        </p:blipFill>
        <p:spPr>
          <a:xfrm>
            <a:off x="1231343" y="201058"/>
            <a:ext cx="8896350" cy="1576761"/>
          </a:xfrm>
          <a:prstGeom prst="rect">
            <a:avLst/>
          </a:prstGeom>
        </p:spPr>
      </p:pic>
      <p:sp>
        <p:nvSpPr>
          <p:cNvPr id="8" name="عنصر نائب لرقم الشريحة 7"/>
          <p:cNvSpPr>
            <a:spLocks noGrp="1"/>
          </p:cNvSpPr>
          <p:nvPr>
            <p:ph type="sldNum" sz="quarter" idx="12"/>
          </p:nvPr>
        </p:nvSpPr>
        <p:spPr/>
        <p:txBody>
          <a:bodyPr/>
          <a:lstStyle/>
          <a:p>
            <a:fld id="{6EF2C5E3-A14D-4D32-870A-C748883A8D9A}" type="slidenum">
              <a:rPr lang="en-US" smtClean="0"/>
              <a:t>100</a:t>
            </a:fld>
            <a:endParaRPr lang="en-US"/>
          </a:p>
        </p:txBody>
      </p:sp>
    </p:spTree>
    <p:extLst>
      <p:ext uri="{BB962C8B-B14F-4D97-AF65-F5344CB8AC3E}">
        <p14:creationId xmlns:p14="http://schemas.microsoft.com/office/powerpoint/2010/main" val="35020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0-#ppt_w/2"/>
                                          </p:val>
                                        </p:tav>
                                        <p:tav tm="100000">
                                          <p:val>
                                            <p:strVal val="#ppt_x"/>
                                          </p:val>
                                        </p:tav>
                                      </p:tavLst>
                                    </p:anim>
                                    <p:anim calcmode="lin" valueType="num">
                                      <p:cBhvr additive="base">
                                        <p:cTn id="6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circle(i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062064"/>
          </a:xfrm>
        </p:spPr>
        <p:txBody>
          <a:bodyPr>
            <a:normAutofit fontScale="92500" lnSpcReduction="10000"/>
          </a:bodyPr>
          <a:lstStyle/>
          <a:p>
            <a:pPr algn="r" rtl="1"/>
            <a:r>
              <a:rPr lang="ar-SA" dirty="0" smtClean="0"/>
              <a:t>فوائد القبعة الصفراء (التفكير الإيجابي):</a:t>
            </a:r>
          </a:p>
          <a:p>
            <a:pPr algn="r" rtl="1"/>
            <a:r>
              <a:rPr lang="ar-SA" dirty="0"/>
              <a:t>يمثل التفكير المنطقي الإيجابي.</a:t>
            </a:r>
          </a:p>
          <a:p>
            <a:pPr algn="r" rtl="1"/>
            <a:r>
              <a:rPr lang="ar-SA" dirty="0" smtClean="0"/>
              <a:t>مبني على القيمة والفائدة المرجوة.</a:t>
            </a:r>
          </a:p>
          <a:p>
            <a:pPr algn="r" rtl="1"/>
            <a:r>
              <a:rPr lang="ar-SA" dirty="0" smtClean="0"/>
              <a:t>تركز على القيمة والفائدة أو الجدوى المرجوة التي ممكن ان تحصل سواء المعروفة أو المحتملة.</a:t>
            </a:r>
          </a:p>
          <a:p>
            <a:pPr algn="r" rtl="1"/>
            <a:r>
              <a:rPr lang="ar-SA" dirty="0" smtClean="0"/>
              <a:t>تركز على المزايا الإيجابية الممكن الحصول عليها.</a:t>
            </a:r>
          </a:p>
          <a:p>
            <a:pPr algn="r" rtl="1"/>
            <a:r>
              <a:rPr lang="ar-SA" dirty="0" smtClean="0"/>
              <a:t>تقدم الأسباب والمبررات لكل مقترح إيجابي يمكن أن يتم اقتراحه.</a:t>
            </a:r>
          </a:p>
          <a:p>
            <a:pPr algn="r" rtl="1"/>
            <a:r>
              <a:rPr lang="ar-SA" dirty="0" smtClean="0"/>
              <a:t>تنطلق المقترحات الإيجابية بشكل إيجابي لتكون ظاهرة ويمكن تنفيذها. </a:t>
            </a:r>
            <a:endParaRPr lang="ar-SA" dirty="0"/>
          </a:p>
        </p:txBody>
      </p:sp>
      <p:sp>
        <p:nvSpPr>
          <p:cNvPr id="3" name="عنوان 2"/>
          <p:cNvSpPr>
            <a:spLocks noGrp="1"/>
          </p:cNvSpPr>
          <p:nvPr>
            <p:ph type="title"/>
          </p:nvPr>
        </p:nvSpPr>
        <p:spPr>
          <a:xfrm>
            <a:off x="-95250" y="-1223962"/>
            <a:ext cx="10515600" cy="2852737"/>
          </a:xfrm>
        </p:spPr>
        <p:txBody>
          <a:bodyPr/>
          <a:lstStyle/>
          <a:p>
            <a:pPr algn="ctr" rtl="1"/>
            <a:r>
              <a:rPr lang="ar-SA" b="1" dirty="0">
                <a:latin typeface="Simplified Arabic" pitchFamily="18" charset="-78"/>
                <a:cs typeface="Simplified Arabic" pitchFamily="18" charset="-78"/>
              </a:rPr>
              <a:t>القبعة الصفراء</a:t>
            </a:r>
            <a:endParaRPr lang="ar-SA" b="1"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76" y="23046"/>
            <a:ext cx="2143125" cy="2143125"/>
          </a:xfrm>
          <a:prstGeom prst="rect">
            <a:avLst/>
          </a:prstGeom>
        </p:spPr>
      </p:pic>
      <p:sp>
        <p:nvSpPr>
          <p:cNvPr id="7" name="عنصر نائب لرقم الشريحة 6"/>
          <p:cNvSpPr>
            <a:spLocks noGrp="1"/>
          </p:cNvSpPr>
          <p:nvPr>
            <p:ph type="sldNum" sz="quarter" idx="12"/>
          </p:nvPr>
        </p:nvSpPr>
        <p:spPr/>
        <p:txBody>
          <a:bodyPr/>
          <a:lstStyle/>
          <a:p>
            <a:fld id="{6EF2C5E3-A14D-4D32-870A-C748883A8D9A}" type="slidenum">
              <a:rPr lang="en-US" smtClean="0"/>
              <a:t>101</a:t>
            </a:fld>
            <a:endParaRPr lang="en-US"/>
          </a:p>
        </p:txBody>
      </p:sp>
    </p:spTree>
    <p:extLst>
      <p:ext uri="{BB962C8B-B14F-4D97-AF65-F5344CB8AC3E}">
        <p14:creationId xmlns:p14="http://schemas.microsoft.com/office/powerpoint/2010/main" val="4200953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55641" y="2780928"/>
            <a:ext cx="7123113" cy="3528392"/>
          </a:xfrm>
        </p:spPr>
        <p:txBody>
          <a:bodyPr>
            <a:normAutofit fontScale="92500" lnSpcReduction="10000"/>
          </a:bodyPr>
          <a:lstStyle/>
          <a:p>
            <a:pPr algn="r" rtl="1"/>
            <a:r>
              <a:rPr lang="ar-SA" b="1" dirty="0" smtClean="0"/>
              <a:t>             القبعة الخضراء (التفكير الإبداعي)</a:t>
            </a:r>
          </a:p>
          <a:p>
            <a:pPr algn="r" rtl="1"/>
            <a:r>
              <a:rPr lang="ar-SA" b="1" dirty="0" smtClean="0"/>
              <a:t>اخذت من النبات الذي ينمو ويربو </a:t>
            </a:r>
          </a:p>
          <a:p>
            <a:pPr algn="r" rtl="1"/>
            <a:r>
              <a:rPr lang="ar-SA" b="1" dirty="0" smtClean="0"/>
              <a:t>عندما ترتدي القبعة الخضراء عليك أن تطرح أفكار جديدة وليست افكار إيجابية موجودة بل أفكار جديدة </a:t>
            </a:r>
          </a:p>
          <a:p>
            <a:pPr algn="r" rtl="1"/>
            <a:r>
              <a:rPr lang="ar-SA" b="1" dirty="0" smtClean="0"/>
              <a:t>يستعمل فيها عبارات إبداعية ماذا لو؟ ماذا تقترحون ؟ كيف ؟</a:t>
            </a:r>
          </a:p>
          <a:p>
            <a:pPr algn="r" rtl="1"/>
            <a:r>
              <a:rPr lang="ar-SA" b="1" dirty="0" smtClean="0"/>
              <a:t>نستعمل العصف الذهني </a:t>
            </a:r>
          </a:p>
          <a:p>
            <a:pPr algn="r" rtl="1"/>
            <a:r>
              <a:rPr lang="ar-SA" b="1" dirty="0" smtClean="0"/>
              <a:t>نستخدم اسلوب نظرية </a:t>
            </a:r>
            <a:r>
              <a:rPr lang="en-US" b="1" dirty="0" smtClean="0"/>
              <a:t>TRIZ</a:t>
            </a:r>
            <a:r>
              <a:rPr lang="ar-SA" b="1" dirty="0" smtClean="0"/>
              <a:t> تريز في التفكير الإبداعي ...إلخ</a:t>
            </a:r>
          </a:p>
          <a:p>
            <a:pPr algn="r" rtl="1"/>
            <a:r>
              <a:rPr lang="ar-SA" b="1" dirty="0" smtClean="0"/>
              <a:t>أحيانا نرتدي في الاجتماع فقط القبعة الخضراء ويكون الهدف منها فقط  توليد أكبر كم ممكن من الأفكار الإبداعية.</a:t>
            </a:r>
            <a:endParaRPr lang="ar-SA" b="1" dirty="0"/>
          </a:p>
        </p:txBody>
      </p:sp>
      <p:sp>
        <p:nvSpPr>
          <p:cNvPr id="3" name="عنوان 2"/>
          <p:cNvSpPr>
            <a:spLocks noGrp="1"/>
          </p:cNvSpPr>
          <p:nvPr>
            <p:ph type="title"/>
          </p:nvPr>
        </p:nvSpPr>
        <p:spPr>
          <a:xfrm>
            <a:off x="120650" y="-77601"/>
            <a:ext cx="10515600" cy="2544762"/>
          </a:xfrm>
        </p:spPr>
        <p:txBody>
          <a:bodyPr/>
          <a:lstStyle/>
          <a:p>
            <a:pPr algn="ctr" rtl="1"/>
            <a:r>
              <a:rPr lang="ar-SA" b="1" dirty="0"/>
              <a:t>القبعة الخضراء</a:t>
            </a:r>
          </a:p>
        </p:txBody>
      </p:sp>
      <p:cxnSp>
        <p:nvCxnSpPr>
          <p:cNvPr id="7" name="رابط كسهم مستقيم 6"/>
          <p:cNvCxnSpPr/>
          <p:nvPr/>
        </p:nvCxnSpPr>
        <p:spPr>
          <a:xfrm flipH="1">
            <a:off x="8908504" y="2920752"/>
            <a:ext cx="8640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9" y="2571750"/>
            <a:ext cx="1266825" cy="857250"/>
          </a:xfrm>
          <a:prstGeom prst="rect">
            <a:avLst/>
          </a:prstGeom>
        </p:spPr>
      </p:pic>
      <p:pic>
        <p:nvPicPr>
          <p:cNvPr id="6" name="صورة 5"/>
          <p:cNvPicPr>
            <a:picLocks noChangeAspect="1"/>
          </p:cNvPicPr>
          <p:nvPr/>
        </p:nvPicPr>
        <p:blipFill>
          <a:blip r:embed="rId3"/>
          <a:stretch>
            <a:fillRect/>
          </a:stretch>
        </p:blipFill>
        <p:spPr>
          <a:xfrm>
            <a:off x="3867150" y="52920"/>
            <a:ext cx="8324850" cy="1572680"/>
          </a:xfrm>
          <a:prstGeom prst="rect">
            <a:avLst/>
          </a:prstGeom>
        </p:spPr>
      </p:pic>
      <p:sp>
        <p:nvSpPr>
          <p:cNvPr id="10" name="عنصر نائب لرقم الشريحة 9"/>
          <p:cNvSpPr>
            <a:spLocks noGrp="1"/>
          </p:cNvSpPr>
          <p:nvPr>
            <p:ph type="sldNum" sz="quarter" idx="12"/>
          </p:nvPr>
        </p:nvSpPr>
        <p:spPr/>
        <p:txBody>
          <a:bodyPr/>
          <a:lstStyle/>
          <a:p>
            <a:fld id="{6EF2C5E3-A14D-4D32-870A-C748883A8D9A}" type="slidenum">
              <a:rPr lang="en-US" smtClean="0"/>
              <a:t>102</a:t>
            </a:fld>
            <a:endParaRPr lang="en-US"/>
          </a:p>
        </p:txBody>
      </p:sp>
    </p:spTree>
    <p:extLst>
      <p:ext uri="{BB962C8B-B14F-4D97-AF65-F5344CB8AC3E}">
        <p14:creationId xmlns:p14="http://schemas.microsoft.com/office/powerpoint/2010/main" val="183000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additive="base">
                                        <p:cTn id="5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350096"/>
          </a:xfrm>
        </p:spPr>
        <p:txBody>
          <a:bodyPr/>
          <a:lstStyle/>
          <a:p>
            <a:pPr algn="r" rtl="1"/>
            <a:r>
              <a:rPr lang="ar-SA" dirty="0" smtClean="0">
                <a:latin typeface="Simplified Arabic" pitchFamily="18" charset="-78"/>
                <a:cs typeface="Simplified Arabic" pitchFamily="18" charset="-78"/>
              </a:rPr>
              <a:t>هو </a:t>
            </a:r>
            <a:r>
              <a:rPr lang="ar-SA" dirty="0">
                <a:latin typeface="Simplified Arabic" pitchFamily="18" charset="-78"/>
                <a:cs typeface="Simplified Arabic" pitchFamily="18" charset="-78"/>
              </a:rPr>
              <a:t>طريقة في التفكير الإبداعي لتوليد الأفكار الجديدة</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hlinkClick r:id="rId2" tooltip="حل مشكلة"/>
              </a:rPr>
              <a:t>وحل المشاكل</a:t>
            </a:r>
            <a:r>
              <a:rPr lang="ar-SA" dirty="0">
                <a:latin typeface="Simplified Arabic" pitchFamily="18" charset="-78"/>
                <a:cs typeface="Simplified Arabic" pitchFamily="18" charset="-78"/>
              </a:rPr>
              <a:t>، وذلك عن طريق مواجهة المشكلة بصورة غير مباشرة من زوايا مختلفة، بدلا من التركيز بتعمق على طريقة واحدة في الحل. وقد صاغ هذا المصطلح الطبيب والكاتب</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hlinkClick r:id="rId3" tooltip="مالطا"/>
              </a:rPr>
              <a:t>المالطي</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hlinkClick r:id="rId4" tooltip="إدوارد دي بونو"/>
              </a:rPr>
              <a:t>إدوارد دي </a:t>
            </a:r>
            <a:r>
              <a:rPr lang="ar-SA" dirty="0" err="1">
                <a:latin typeface="Simplified Arabic" pitchFamily="18" charset="-78"/>
                <a:cs typeface="Simplified Arabic" pitchFamily="18" charset="-78"/>
                <a:hlinkClick r:id="rId4" tooltip="إدوارد دي بونو"/>
              </a:rPr>
              <a:t>بونو</a:t>
            </a:r>
            <a:r>
              <a:rPr lang="en-US" dirty="0">
                <a:latin typeface="Simplified Arabic" pitchFamily="18" charset="-78"/>
                <a:cs typeface="Simplified Arabic" pitchFamily="18" charset="-78"/>
              </a:rPr>
              <a:t>.</a:t>
            </a:r>
          </a:p>
          <a:p>
            <a:pPr algn="r" rtl="1"/>
            <a:endParaRPr lang="ar-SA" dirty="0" smtClean="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0" y="0"/>
            <a:ext cx="10515600" cy="2852737"/>
          </a:xfrm>
        </p:spPr>
        <p:txBody>
          <a:bodyPr>
            <a:normAutofit/>
          </a:bodyPr>
          <a:lstStyle/>
          <a:p>
            <a:pPr algn="ctr" rtl="1"/>
            <a:r>
              <a:rPr lang="ar-SA" sz="5400" b="1" u="sng" dirty="0" smtClean="0">
                <a:latin typeface="Simplified Arabic" pitchFamily="18" charset="-78"/>
                <a:cs typeface="Simplified Arabic" pitchFamily="18" charset="-78"/>
              </a:rPr>
              <a:t/>
            </a:r>
            <a:br>
              <a:rPr lang="ar-SA" sz="5400" b="1" u="sng" dirty="0" smtClean="0">
                <a:latin typeface="Simplified Arabic" pitchFamily="18" charset="-78"/>
                <a:cs typeface="Simplified Arabic" pitchFamily="18" charset="-78"/>
              </a:rPr>
            </a:br>
            <a:r>
              <a:rPr lang="ar-SA" sz="5400" b="1" u="sng" dirty="0" smtClean="0">
                <a:latin typeface="Simplified Arabic" pitchFamily="18" charset="-78"/>
                <a:cs typeface="Simplified Arabic" pitchFamily="18" charset="-78"/>
              </a:rPr>
              <a:t>التفكير الجانبي</a:t>
            </a:r>
            <a:r>
              <a:rPr lang="ar-SY" sz="5400" b="1" u="sng" dirty="0" smtClean="0">
                <a:latin typeface="Simplified Arabic" pitchFamily="18" charset="-78"/>
                <a:cs typeface="Simplified Arabic" pitchFamily="18" charset="-78"/>
              </a:rPr>
              <a:t>(الإبداع الجاد)</a:t>
            </a:r>
            <a:r>
              <a:rPr lang="en-US" sz="5400" b="1" u="sng" dirty="0" smtClean="0">
                <a:latin typeface="Simplified Arabic" pitchFamily="18" charset="-78"/>
                <a:cs typeface="Simplified Arabic" pitchFamily="18" charset="-78"/>
              </a:rPr>
              <a:t> </a:t>
            </a:r>
            <a:r>
              <a:rPr lang="ar-SA" sz="5400" b="1" u="sng" dirty="0" smtClean="0">
                <a:latin typeface="Simplified Arabic" pitchFamily="18" charset="-78"/>
                <a:cs typeface="Simplified Arabic" pitchFamily="18" charset="-78"/>
              </a:rPr>
              <a:t>:</a:t>
            </a:r>
            <a:r>
              <a:rPr lang="ar-SA" sz="5400" b="1" u="sng" dirty="0">
                <a:latin typeface="Simplified Arabic" pitchFamily="18" charset="-78"/>
                <a:cs typeface="Simplified Arabic" pitchFamily="18" charset="-78"/>
              </a:rPr>
              <a:t/>
            </a:r>
            <a:br>
              <a:rPr lang="ar-SA" sz="5400" b="1" u="sng" dirty="0">
                <a:latin typeface="Simplified Arabic" pitchFamily="18" charset="-78"/>
                <a:cs typeface="Simplified Arabic" pitchFamily="18" charset="-78"/>
              </a:rPr>
            </a:br>
            <a:endParaRPr lang="ar-SA" sz="5400" u="sng" dirty="0">
              <a:latin typeface="Simplified Arabic" pitchFamily="18" charset="-78"/>
              <a:cs typeface="Simplified Arabic" pitchFamily="18" charset="-78"/>
            </a:endParaRPr>
          </a:p>
        </p:txBody>
      </p:sp>
      <p:pic>
        <p:nvPicPr>
          <p:cNvPr id="5126" name="Picture 6" descr="نتيجة بحث الصور عن التفكير الجانبي"/>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280" y="-24557"/>
            <a:ext cx="1828800"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6EF2C5E3-A14D-4D32-870A-C748883A8D9A}" type="slidenum">
              <a:rPr lang="en-US" smtClean="0"/>
              <a:t>103</a:t>
            </a:fld>
            <a:endParaRPr lang="en-US"/>
          </a:p>
        </p:txBody>
      </p:sp>
    </p:spTree>
    <p:extLst>
      <p:ext uri="{BB962C8B-B14F-4D97-AF65-F5344CB8AC3E}">
        <p14:creationId xmlns:p14="http://schemas.microsoft.com/office/powerpoint/2010/main" val="23869936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30500"/>
            <a:ext cx="7123113" cy="3350096"/>
          </a:xfrm>
        </p:spPr>
        <p:txBody>
          <a:bodyPr>
            <a:normAutofit/>
          </a:bodyPr>
          <a:lstStyle/>
          <a:p>
            <a:pPr algn="r" rtl="1"/>
            <a:r>
              <a:rPr lang="ar-SA" dirty="0" smtClean="0">
                <a:latin typeface="Simplified Arabic" pitchFamily="18" charset="-78"/>
                <a:cs typeface="Simplified Arabic" pitchFamily="18" charset="-78"/>
              </a:rPr>
              <a:t>(</a:t>
            </a:r>
            <a:r>
              <a:rPr lang="ar-SA" dirty="0">
                <a:latin typeface="Simplified Arabic" pitchFamily="18" charset="-78"/>
                <a:cs typeface="Simplified Arabic" pitchFamily="18" charset="-78"/>
              </a:rPr>
              <a:t>التفكير خارج الصندوق). والمقصود بالصندوق هو النمط السلوكي الذي يجعل الإنسان حبيساً له ويحد من رؤيته للفرص والمتع والمشاعر التي تزخر بها الحياة والتفكير خارج الصندوق هي طريقة للتفكير تجعل تصورك للأمور مختلفاً وحلك للمشاكل مختلفاً دائماً يأتي بطرق جديدة لم تكن من قبل وتختلف تماما عن النمط التقليدي للتفكير </a:t>
            </a:r>
          </a:p>
        </p:txBody>
      </p:sp>
      <p:sp>
        <p:nvSpPr>
          <p:cNvPr id="3" name="عنوان 2"/>
          <p:cNvSpPr>
            <a:spLocks noGrp="1"/>
          </p:cNvSpPr>
          <p:nvPr>
            <p:ph type="title"/>
          </p:nvPr>
        </p:nvSpPr>
        <p:spPr>
          <a:xfrm>
            <a:off x="552450" y="-109537"/>
            <a:ext cx="10515600" cy="2852737"/>
          </a:xfrm>
        </p:spPr>
        <p:txBody>
          <a:bodyPr>
            <a:normAutofit/>
          </a:bodyPr>
          <a:lstStyle/>
          <a:p>
            <a:pPr algn="ctr" rtl="1"/>
            <a:r>
              <a:rPr lang="ar-SA" b="1" dirty="0">
                <a:latin typeface="Simplified Arabic" pitchFamily="18" charset="-78"/>
                <a:cs typeface="Simplified Arabic" pitchFamily="18" charset="-78"/>
              </a:rPr>
              <a:t>التفكير الجانبي:</a:t>
            </a:r>
            <a:br>
              <a:rPr lang="ar-SA" b="1" dirty="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sp>
        <p:nvSpPr>
          <p:cNvPr id="7" name="عنصر نائب لرقم الشريحة 6"/>
          <p:cNvSpPr>
            <a:spLocks noGrp="1"/>
          </p:cNvSpPr>
          <p:nvPr>
            <p:ph type="sldNum" sz="quarter" idx="12"/>
          </p:nvPr>
        </p:nvSpPr>
        <p:spPr/>
        <p:txBody>
          <a:bodyPr/>
          <a:lstStyle/>
          <a:p>
            <a:fld id="{6EF2C5E3-A14D-4D32-870A-C748883A8D9A}" type="slidenum">
              <a:rPr lang="en-US" smtClean="0"/>
              <a:t>104</a:t>
            </a:fld>
            <a:endParaRPr lang="en-US"/>
          </a:p>
        </p:txBody>
      </p:sp>
    </p:spTree>
    <p:extLst>
      <p:ext uri="{BB962C8B-B14F-4D97-AF65-F5344CB8AC3E}">
        <p14:creationId xmlns:p14="http://schemas.microsoft.com/office/powerpoint/2010/main" val="42694273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206080"/>
          </a:xfrm>
        </p:spPr>
        <p:txBody>
          <a:bodyPr>
            <a:normAutofit/>
          </a:bodyPr>
          <a:lstStyle/>
          <a:p>
            <a:pPr algn="r" rtl="1"/>
            <a:r>
              <a:rPr lang="ar-SA" dirty="0" smtClean="0">
                <a:latin typeface="Simplified Arabic" pitchFamily="18" charset="-78"/>
                <a:cs typeface="Simplified Arabic" pitchFamily="18" charset="-78"/>
              </a:rPr>
              <a:t>أسلوب </a:t>
            </a:r>
            <a:r>
              <a:rPr lang="ar-SA" dirty="0">
                <a:latin typeface="Simplified Arabic" pitchFamily="18" charset="-78"/>
                <a:cs typeface="Simplified Arabic" pitchFamily="18" charset="-78"/>
              </a:rPr>
              <a:t>لحل المسائل يقتضي الخروج عن المناهج المنطقية المألوفة والتفكير بطريقة أوسع من </a:t>
            </a:r>
            <a:r>
              <a:rPr lang="ar-SA" dirty="0" smtClean="0">
                <a:latin typeface="Simplified Arabic" pitchFamily="18" charset="-78"/>
                <a:cs typeface="Simplified Arabic" pitchFamily="18" charset="-78"/>
              </a:rPr>
              <a:t>المعتاد</a:t>
            </a:r>
          </a:p>
          <a:p>
            <a:pPr algn="r" rtl="1"/>
            <a:r>
              <a:rPr lang="ar-SA" dirty="0">
                <a:latin typeface="Simplified Arabic" pitchFamily="18" charset="-78"/>
                <a:cs typeface="Simplified Arabic" pitchFamily="18" charset="-78"/>
              </a:rPr>
              <a:t>وقد سماه كذلك ليميزه عن نوع آخر من التفكير سماه</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hlinkClick r:id="rId2" tooltip="تفكير عمودي"/>
              </a:rPr>
              <a:t>التفكير العمودي</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rPr>
              <a:t>والذي يستند أساسا إلى المنطق أو ما يألفه الإنسان ويعتاد عليه. وقد اعتمد في تطويره لهذا النوع من التفكير على فهم الآلية التي يعمل بها الدماغ من الناحية العلمية، أي بما تم التوصل إليه عن طريق علم الأعصاب</a:t>
            </a:r>
            <a:r>
              <a:rPr lang="en-US" dirty="0">
                <a:latin typeface="Simplified Arabic" pitchFamily="18" charset="-78"/>
                <a:cs typeface="Simplified Arabic" pitchFamily="18" charset="-78"/>
              </a:rPr>
              <a:t>.</a:t>
            </a: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247650" y="-55005"/>
            <a:ext cx="10515600" cy="2852737"/>
          </a:xfrm>
        </p:spPr>
        <p:txBody>
          <a:bodyPr>
            <a:normAutofit/>
          </a:bodyPr>
          <a:lstStyle/>
          <a:p>
            <a:pPr algn="ctr" rtl="1"/>
            <a:r>
              <a:rPr lang="ar-SA" b="1" dirty="0">
                <a:latin typeface="Simplified Arabic" pitchFamily="18" charset="-78"/>
                <a:cs typeface="Simplified Arabic" pitchFamily="18" charset="-78"/>
              </a:rPr>
              <a:t>التفكير الجانبي:</a:t>
            </a:r>
            <a:br>
              <a:rPr lang="ar-SA" b="1" dirty="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876" y="23046"/>
            <a:ext cx="2143125" cy="2143125"/>
          </a:xfrm>
          <a:prstGeom prst="rect">
            <a:avLst/>
          </a:prstGeom>
        </p:spPr>
      </p:pic>
      <p:sp>
        <p:nvSpPr>
          <p:cNvPr id="8" name="عنصر نائب لرقم الشريحة 7"/>
          <p:cNvSpPr>
            <a:spLocks noGrp="1"/>
          </p:cNvSpPr>
          <p:nvPr>
            <p:ph type="sldNum" sz="quarter" idx="12"/>
          </p:nvPr>
        </p:nvSpPr>
        <p:spPr/>
        <p:txBody>
          <a:bodyPr/>
          <a:lstStyle/>
          <a:p>
            <a:fld id="{6EF2C5E3-A14D-4D32-870A-C748883A8D9A}" type="slidenum">
              <a:rPr lang="en-US" smtClean="0"/>
              <a:t>105</a:t>
            </a:fld>
            <a:endParaRPr lang="en-US"/>
          </a:p>
        </p:txBody>
      </p:sp>
    </p:spTree>
    <p:extLst>
      <p:ext uri="{BB962C8B-B14F-4D97-AF65-F5344CB8AC3E}">
        <p14:creationId xmlns:p14="http://schemas.microsoft.com/office/powerpoint/2010/main" val="2116706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422104"/>
          </a:xfrm>
        </p:spPr>
        <p:txBody>
          <a:bodyPr>
            <a:noAutofit/>
          </a:bodyPr>
          <a:lstStyle/>
          <a:p>
            <a:pPr algn="r" rtl="1"/>
            <a:r>
              <a:rPr lang="ar-SA" b="1" u="sng" dirty="0">
                <a:latin typeface="Simplified Arabic" pitchFamily="18" charset="-78"/>
                <a:cs typeface="Simplified Arabic" pitchFamily="18" charset="-78"/>
              </a:rPr>
              <a:t>عيوب التفكير الرأسي:</a:t>
            </a:r>
            <a:endParaRPr lang="en-US" dirty="0">
              <a:latin typeface="Simplified Arabic" pitchFamily="18" charset="-78"/>
              <a:cs typeface="Simplified Arabic" pitchFamily="18" charset="-78"/>
            </a:endParaRPr>
          </a:p>
          <a:p>
            <a:pPr marL="457200" indent="-457200" algn="r" rtl="1">
              <a:buFont typeface="Arial" pitchFamily="34" charset="0"/>
              <a:buChar char="•"/>
            </a:pPr>
            <a:r>
              <a:rPr lang="ar-SA" dirty="0">
                <a:latin typeface="Simplified Arabic" pitchFamily="18" charset="-78"/>
                <a:cs typeface="Simplified Arabic" pitchFamily="18" charset="-78"/>
              </a:rPr>
              <a:t> يسير في خطوات متتابعة.</a:t>
            </a:r>
            <a:endParaRPr lang="en-US" dirty="0">
              <a:latin typeface="Simplified Arabic" pitchFamily="18" charset="-78"/>
              <a:cs typeface="Simplified Arabic" pitchFamily="18" charset="-78"/>
            </a:endParaRPr>
          </a:p>
          <a:p>
            <a:pPr marL="457200" indent="-457200" algn="r" rtl="1">
              <a:buFont typeface="Arial" pitchFamily="34" charset="0"/>
              <a:buChar char="•"/>
            </a:pPr>
            <a:r>
              <a:rPr lang="ar-SA" dirty="0" smtClean="0">
                <a:latin typeface="Simplified Arabic" pitchFamily="18" charset="-78"/>
                <a:cs typeface="Simplified Arabic" pitchFamily="18" charset="-78"/>
              </a:rPr>
              <a:t>يعتمد </a:t>
            </a:r>
            <a:r>
              <a:rPr lang="ar-SA" dirty="0">
                <a:latin typeface="Simplified Arabic" pitchFamily="18" charset="-78"/>
                <a:cs typeface="Simplified Arabic" pitchFamily="18" charset="-78"/>
              </a:rPr>
              <a:t>على صحة أي خطوة يسير فيها أي لا مجال للخطأ المتسلسل.</a:t>
            </a:r>
            <a:endParaRPr lang="en-US" dirty="0">
              <a:latin typeface="Simplified Arabic" pitchFamily="18" charset="-78"/>
              <a:cs typeface="Simplified Arabic" pitchFamily="18" charset="-78"/>
            </a:endParaRPr>
          </a:p>
          <a:p>
            <a:pPr marL="457200" indent="-457200" algn="r" rtl="1">
              <a:buFont typeface="Arial" pitchFamily="34" charset="0"/>
              <a:buChar char="•"/>
            </a:pPr>
            <a:r>
              <a:rPr lang="ar-SA" dirty="0" smtClean="0">
                <a:latin typeface="Simplified Arabic" pitchFamily="18" charset="-78"/>
                <a:cs typeface="Simplified Arabic" pitchFamily="18" charset="-78"/>
              </a:rPr>
              <a:t>يعتمد </a:t>
            </a:r>
            <a:r>
              <a:rPr lang="ar-SA" dirty="0">
                <a:latin typeface="Simplified Arabic" pitchFamily="18" charset="-78"/>
                <a:cs typeface="Simplified Arabic" pitchFamily="18" charset="-78"/>
              </a:rPr>
              <a:t>فقط على الشيء الذي له علاقة وينبذ غيره.</a:t>
            </a:r>
            <a:endParaRPr lang="en-US" dirty="0">
              <a:latin typeface="Simplified Arabic" pitchFamily="18" charset="-78"/>
              <a:cs typeface="Simplified Arabic" pitchFamily="18" charset="-78"/>
            </a:endParaRPr>
          </a:p>
          <a:p>
            <a:pPr marL="457200" indent="-457200" algn="r" rtl="1">
              <a:buFont typeface="Arial" pitchFamily="34" charset="0"/>
              <a:buChar char="•"/>
            </a:pPr>
            <a:r>
              <a:rPr lang="ar-SA" dirty="0">
                <a:latin typeface="Simplified Arabic" pitchFamily="18" charset="-78"/>
                <a:cs typeface="Simplified Arabic" pitchFamily="18" charset="-78"/>
              </a:rPr>
              <a:t>  يتخذ المسار الواضح أو المألوف.</a:t>
            </a:r>
            <a:endParaRPr lang="en-US" dirty="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666750" y="160338"/>
            <a:ext cx="10515600" cy="2852737"/>
          </a:xfrm>
        </p:spPr>
        <p:txBody>
          <a:bodyPr>
            <a:normAutofit/>
          </a:bodyPr>
          <a:lstStyle/>
          <a:p>
            <a:pPr algn="ctr" rtl="1"/>
            <a:r>
              <a:rPr lang="ar-SA" b="1" u="sng" dirty="0">
                <a:latin typeface="Simplified Arabic" pitchFamily="18" charset="-78"/>
                <a:cs typeface="Simplified Arabic" pitchFamily="18" charset="-78"/>
              </a:rPr>
              <a:t>عيوب التفكير الرأسي:</a:t>
            </a:r>
            <a:r>
              <a:rPr lang="en-US" dirty="0">
                <a:latin typeface="Simplified Arabic" pitchFamily="18" charset="-78"/>
                <a:cs typeface="Simplified Arabic" pitchFamily="18" charset="-78"/>
              </a:rPr>
              <a:t/>
            </a:r>
            <a:br>
              <a:rPr lang="en-US" dirty="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106</a:t>
            </a:fld>
            <a:endParaRPr lang="en-US"/>
          </a:p>
        </p:txBody>
      </p:sp>
    </p:spTree>
    <p:extLst>
      <p:ext uri="{BB962C8B-B14F-4D97-AF65-F5344CB8AC3E}">
        <p14:creationId xmlns:p14="http://schemas.microsoft.com/office/powerpoint/2010/main" val="613013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278088"/>
          </a:xfrm>
        </p:spPr>
        <p:txBody>
          <a:bodyPr>
            <a:normAutofit/>
          </a:bodyPr>
          <a:lstStyle/>
          <a:p>
            <a:pPr marL="457200" indent="-457200" algn="r" rtl="1">
              <a:buFont typeface="Arial" panose="020B0604020202020204" pitchFamily="34" charset="0"/>
              <a:buChar char="•"/>
            </a:pPr>
            <a:r>
              <a:rPr lang="ar-SA" dirty="0" smtClean="0">
                <a:latin typeface="Simplified Arabic" pitchFamily="18" charset="-78"/>
                <a:cs typeface="Simplified Arabic" pitchFamily="18" charset="-78"/>
              </a:rPr>
              <a:t>ينتج </a:t>
            </a:r>
            <a:r>
              <a:rPr lang="ar-SA" dirty="0">
                <a:latin typeface="Simplified Arabic" pitchFamily="18" charset="-78"/>
                <a:cs typeface="Simplified Arabic" pitchFamily="18" charset="-78"/>
              </a:rPr>
              <a:t>أكبر قدر ممكن من الحلول والبدائل.</a:t>
            </a:r>
            <a:endParaRPr lang="en-US" dirty="0">
              <a:latin typeface="Simplified Arabic" pitchFamily="18" charset="-78"/>
              <a:cs typeface="Simplified Arabic" pitchFamily="18" charset="-78"/>
            </a:endParaRPr>
          </a:p>
          <a:p>
            <a:pPr marL="457200" indent="-457200" algn="r" rtl="1">
              <a:buFont typeface="Arial" panose="020B0604020202020204" pitchFamily="34" charset="0"/>
              <a:buChar char="•"/>
            </a:pPr>
            <a:r>
              <a:rPr lang="ar-SA" dirty="0" smtClean="0">
                <a:latin typeface="Simplified Arabic" pitchFamily="18" charset="-78"/>
                <a:cs typeface="Simplified Arabic" pitchFamily="18" charset="-78"/>
              </a:rPr>
              <a:t> ينظر </a:t>
            </a:r>
            <a:r>
              <a:rPr lang="ar-SA" dirty="0">
                <a:latin typeface="Simplified Arabic" pitchFamily="18" charset="-78"/>
                <a:cs typeface="Simplified Arabic" pitchFamily="18" charset="-78"/>
              </a:rPr>
              <a:t>إلى أكثر من جهة.</a:t>
            </a:r>
            <a:endParaRPr lang="en-US" dirty="0">
              <a:latin typeface="Simplified Arabic" pitchFamily="18" charset="-78"/>
              <a:cs typeface="Simplified Arabic" pitchFamily="18" charset="-78"/>
            </a:endParaRPr>
          </a:p>
          <a:p>
            <a:pPr marL="457200" indent="-457200" algn="r" rtl="1">
              <a:buFont typeface="Arial" panose="020B0604020202020204" pitchFamily="34" charset="0"/>
              <a:buChar char="•"/>
            </a:pPr>
            <a:r>
              <a:rPr lang="ar-SA" dirty="0">
                <a:latin typeface="Simplified Arabic" pitchFamily="18" charset="-78"/>
                <a:cs typeface="Simplified Arabic" pitchFamily="18" charset="-78"/>
              </a:rPr>
              <a:t> ابتكاري</a:t>
            </a:r>
            <a:r>
              <a:rPr lang="ar-SA" dirty="0" smtClean="0">
                <a:latin typeface="Simplified Arabic" pitchFamily="18" charset="-78"/>
                <a:cs typeface="Simplified Arabic" pitchFamily="18" charset="-78"/>
              </a:rPr>
              <a:t>.</a:t>
            </a:r>
            <a:endParaRPr lang="en-US" dirty="0">
              <a:latin typeface="Simplified Arabic" pitchFamily="18" charset="-78"/>
              <a:cs typeface="Simplified Arabic" pitchFamily="18" charset="-78"/>
            </a:endParaRPr>
          </a:p>
        </p:txBody>
      </p:sp>
      <p:sp>
        <p:nvSpPr>
          <p:cNvPr id="3" name="عنوان 2"/>
          <p:cNvSpPr>
            <a:spLocks noGrp="1"/>
          </p:cNvSpPr>
          <p:nvPr>
            <p:ph type="title"/>
          </p:nvPr>
        </p:nvSpPr>
        <p:spPr>
          <a:xfrm>
            <a:off x="692150" y="312738"/>
            <a:ext cx="10515600" cy="2852737"/>
          </a:xfrm>
        </p:spPr>
        <p:txBody>
          <a:bodyPr>
            <a:normAutofit/>
          </a:bodyPr>
          <a:lstStyle/>
          <a:p>
            <a:pPr algn="ctr" rtl="1"/>
            <a:r>
              <a:rPr lang="ar-SA" b="1" u="sng" dirty="0">
                <a:latin typeface="Simplified Arabic" pitchFamily="18" charset="-78"/>
                <a:cs typeface="Simplified Arabic" pitchFamily="18" charset="-78"/>
              </a:rPr>
              <a:t>التفكير الجانبي يتجنب هذه العيوب، فهو :</a:t>
            </a:r>
            <a:r>
              <a:rPr lang="en-US" dirty="0">
                <a:latin typeface="Simplified Arabic" pitchFamily="18" charset="-78"/>
                <a:cs typeface="Simplified Arabic" pitchFamily="18" charset="-78"/>
              </a:rPr>
              <a:t/>
            </a:r>
            <a:br>
              <a:rPr lang="en-US" dirty="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3" y="3861049"/>
            <a:ext cx="2143125" cy="2143125"/>
          </a:xfrm>
          <a:prstGeom prst="rect">
            <a:avLst/>
          </a:prstGeom>
        </p:spPr>
      </p:pic>
      <p:sp>
        <p:nvSpPr>
          <p:cNvPr id="8" name="عنصر نائب لرقم الشريحة 7"/>
          <p:cNvSpPr>
            <a:spLocks noGrp="1"/>
          </p:cNvSpPr>
          <p:nvPr>
            <p:ph type="sldNum" sz="quarter" idx="12"/>
          </p:nvPr>
        </p:nvSpPr>
        <p:spPr/>
        <p:txBody>
          <a:bodyPr/>
          <a:lstStyle/>
          <a:p>
            <a:fld id="{6EF2C5E3-A14D-4D32-870A-C748883A8D9A}" type="slidenum">
              <a:rPr lang="en-US" smtClean="0"/>
              <a:t>107</a:t>
            </a:fld>
            <a:endParaRPr lang="en-US"/>
          </a:p>
        </p:txBody>
      </p:sp>
    </p:spTree>
    <p:extLst>
      <p:ext uri="{BB962C8B-B14F-4D97-AF65-F5344CB8AC3E}">
        <p14:creationId xmlns:p14="http://schemas.microsoft.com/office/powerpoint/2010/main" val="2157985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278088"/>
          </a:xfrm>
        </p:spPr>
        <p:txBody>
          <a:bodyPr>
            <a:normAutofit/>
          </a:bodyPr>
          <a:lstStyle/>
          <a:p>
            <a:pPr marL="571500" indent="-571500" algn="r" rtl="1">
              <a:buFont typeface="Arial" panose="020B0604020202020204" pitchFamily="34" charset="0"/>
              <a:buChar char="•"/>
            </a:pPr>
            <a:r>
              <a:rPr lang="ar-SA" sz="3600" dirty="0">
                <a:latin typeface="Simplified Arabic" pitchFamily="18" charset="-78"/>
                <a:cs typeface="Simplified Arabic" pitchFamily="18" charset="-78"/>
              </a:rPr>
              <a:t> يقفز من خطوة إلى أخرى.</a:t>
            </a:r>
            <a:endParaRPr lang="en-US" sz="3600" dirty="0">
              <a:latin typeface="Simplified Arabic" pitchFamily="18" charset="-78"/>
              <a:cs typeface="Simplified Arabic" pitchFamily="18" charset="-78"/>
            </a:endParaRPr>
          </a:p>
          <a:p>
            <a:pPr marL="571500" indent="-571500" algn="r" rtl="1">
              <a:buFont typeface="Arial" panose="020B0604020202020204" pitchFamily="34" charset="0"/>
              <a:buChar char="•"/>
            </a:pPr>
            <a:r>
              <a:rPr lang="ar-SA" sz="3600" dirty="0">
                <a:latin typeface="Simplified Arabic" pitchFamily="18" charset="-78"/>
                <a:cs typeface="Simplified Arabic" pitchFamily="18" charset="-78"/>
              </a:rPr>
              <a:t>قد يكون خاطئاً في مرحلة أو خطوة.</a:t>
            </a:r>
            <a:endParaRPr lang="en-US" sz="3600" dirty="0">
              <a:latin typeface="Simplified Arabic" pitchFamily="18" charset="-78"/>
              <a:cs typeface="Simplified Arabic" pitchFamily="18" charset="-78"/>
            </a:endParaRPr>
          </a:p>
          <a:p>
            <a:pPr marL="571500" indent="-571500" algn="r" rtl="1">
              <a:buFont typeface="Arial" panose="020B0604020202020204" pitchFamily="34" charset="0"/>
              <a:buChar char="•"/>
            </a:pPr>
            <a:r>
              <a:rPr lang="ar-SA" sz="3600" dirty="0">
                <a:latin typeface="Simplified Arabic" pitchFamily="18" charset="-78"/>
                <a:cs typeface="Simplified Arabic" pitchFamily="18" charset="-78"/>
              </a:rPr>
              <a:t>يبقي على كل المعلومات المتاحة.</a:t>
            </a:r>
            <a:endParaRPr lang="en-US" sz="3600" dirty="0">
              <a:latin typeface="Simplified Arabic" pitchFamily="18" charset="-78"/>
              <a:cs typeface="Simplified Arabic" pitchFamily="18" charset="-78"/>
            </a:endParaRPr>
          </a:p>
          <a:p>
            <a:pPr marL="571500" indent="-571500" algn="r" rtl="1">
              <a:buFont typeface="Arial" panose="020B0604020202020204" pitchFamily="34" charset="0"/>
              <a:buChar char="•"/>
            </a:pPr>
            <a:r>
              <a:rPr lang="ar-SA" sz="3600" dirty="0">
                <a:latin typeface="Simplified Arabic" pitchFamily="18" charset="-78"/>
                <a:cs typeface="Simplified Arabic" pitchFamily="18" charset="-78"/>
              </a:rPr>
              <a:t>لا يعتمد على المسار الواضح.</a:t>
            </a:r>
            <a:endParaRPr lang="en-US" sz="3600" dirty="0">
              <a:latin typeface="Simplified Arabic" pitchFamily="18" charset="-78"/>
              <a:cs typeface="Simplified Arabic" pitchFamily="18" charset="-78"/>
            </a:endParaRPr>
          </a:p>
          <a:p>
            <a:pPr algn="r" rtl="1"/>
            <a:endParaRPr lang="ar-SA" sz="3600" dirty="0">
              <a:latin typeface="Simplified Arabic" pitchFamily="18" charset="-78"/>
              <a:cs typeface="Simplified Arabic" pitchFamily="18" charset="-78"/>
            </a:endParaRPr>
          </a:p>
        </p:txBody>
      </p:sp>
      <p:sp>
        <p:nvSpPr>
          <p:cNvPr id="3" name="عنوان 2"/>
          <p:cNvSpPr>
            <a:spLocks noGrp="1"/>
          </p:cNvSpPr>
          <p:nvPr>
            <p:ph type="title"/>
          </p:nvPr>
        </p:nvSpPr>
        <p:spPr>
          <a:xfrm>
            <a:off x="717550" y="185738"/>
            <a:ext cx="10515600" cy="2852737"/>
          </a:xfrm>
        </p:spPr>
        <p:txBody>
          <a:bodyPr>
            <a:normAutofit/>
          </a:bodyPr>
          <a:lstStyle/>
          <a:p>
            <a:pPr algn="ctr" rtl="1"/>
            <a:r>
              <a:rPr lang="ar-SA" b="1" u="sng" dirty="0">
                <a:latin typeface="Simplified Arabic" pitchFamily="18" charset="-78"/>
                <a:cs typeface="Simplified Arabic" pitchFamily="18" charset="-78"/>
              </a:rPr>
              <a:t>التفكير الجانبي يتجنب هذه العيوب، فهو :</a:t>
            </a:r>
            <a:r>
              <a:rPr lang="en-US" dirty="0">
                <a:latin typeface="Simplified Arabic" pitchFamily="18" charset="-78"/>
                <a:cs typeface="Simplified Arabic" pitchFamily="18" charset="-78"/>
              </a:rPr>
              <a:t/>
            </a:r>
            <a:br>
              <a:rPr lang="en-US" dirty="0">
                <a:latin typeface="Simplified Arabic" pitchFamily="18" charset="-78"/>
                <a:cs typeface="Simplified Arabic" pitchFamily="18" charset="-78"/>
              </a:rPr>
            </a:br>
            <a:endParaRPr lang="ar-SA" dirty="0">
              <a:latin typeface="Simplified Arabic" pitchFamily="18" charset="-78"/>
              <a:cs typeface="Simplified Arabic" pitchFamily="18" charset="-78"/>
            </a:endParaRPr>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108</a:t>
            </a:fld>
            <a:endParaRPr lang="en-US"/>
          </a:p>
        </p:txBody>
      </p:sp>
    </p:spTree>
    <p:extLst>
      <p:ext uri="{BB962C8B-B14F-4D97-AF65-F5344CB8AC3E}">
        <p14:creationId xmlns:p14="http://schemas.microsoft.com/office/powerpoint/2010/main" val="1011529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494112"/>
          </a:xfrm>
        </p:spPr>
        <p:txBody>
          <a:bodyPr>
            <a:normAutofit fontScale="85000" lnSpcReduction="20000"/>
          </a:bodyPr>
          <a:lstStyle/>
          <a:p>
            <a:pPr algn="r" rtl="1"/>
            <a:r>
              <a:rPr lang="ar-SA" u="sng" dirty="0">
                <a:solidFill>
                  <a:srgbClr val="00B050"/>
                </a:solidFill>
                <a:latin typeface="Simplified Arabic" pitchFamily="18" charset="-78"/>
                <a:cs typeface="Simplified Arabic" pitchFamily="18" charset="-78"/>
              </a:rPr>
              <a:t>مثال:</a:t>
            </a:r>
            <a:endParaRPr lang="en-US" u="sng" dirty="0">
              <a:solidFill>
                <a:srgbClr val="00B050"/>
              </a:solidFill>
              <a:latin typeface="Simplified Arabic" pitchFamily="18" charset="-78"/>
              <a:cs typeface="Simplified Arabic" pitchFamily="18" charset="-78"/>
            </a:endParaRPr>
          </a:p>
          <a:p>
            <a:pPr algn="r" rtl="1"/>
            <a:r>
              <a:rPr lang="ar-SA" dirty="0">
                <a:latin typeface="Simplified Arabic" pitchFamily="18" charset="-78"/>
                <a:cs typeface="Simplified Arabic" pitchFamily="18" charset="-78"/>
              </a:rPr>
              <a:t>المشكلة</a:t>
            </a:r>
            <a:r>
              <a:rPr lang="en-US" dirty="0">
                <a:latin typeface="Simplified Arabic" pitchFamily="18" charset="-78"/>
                <a:cs typeface="Simplified Arabic" pitchFamily="18" charset="-78"/>
              </a:rPr>
              <a:t>: </a:t>
            </a:r>
            <a:r>
              <a:rPr lang="ar-SA" dirty="0">
                <a:latin typeface="Simplified Arabic" pitchFamily="18" charset="-78"/>
                <a:cs typeface="Simplified Arabic" pitchFamily="18" charset="-78"/>
              </a:rPr>
              <a:t>نحتاج من زيد أن يأتي إلى الجبل، لكنه لا يريد ذلك. ما هي الحلول الممكنة؟ بالتفكير الجانبي، يمكن توليد الأفكار التالية</a:t>
            </a:r>
            <a:r>
              <a:rPr lang="en-US" dirty="0">
                <a:latin typeface="Simplified Arabic" pitchFamily="18" charset="-78"/>
                <a:cs typeface="Simplified Arabic" pitchFamily="18" charset="-78"/>
              </a:rPr>
              <a:t>:</a:t>
            </a:r>
          </a:p>
          <a:p>
            <a:pPr lvl="0" algn="r" rtl="1"/>
            <a:r>
              <a:rPr lang="ar-SA" dirty="0">
                <a:latin typeface="Simplified Arabic" pitchFamily="18" charset="-78"/>
                <a:cs typeface="Simplified Arabic" pitchFamily="18" charset="-78"/>
              </a:rPr>
              <a:t>أن يأتي الجبل إلى زيد</a:t>
            </a:r>
            <a:endParaRPr lang="en-US" dirty="0">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أن نحول الجبل إلى شيء يحبه زيد</a:t>
            </a:r>
            <a:endParaRPr lang="en-US" dirty="0">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أن نسأل زيدا ماذا يريد لكي يأتي إلى الجبل</a:t>
            </a:r>
            <a:endParaRPr lang="en-US" dirty="0">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أن نجري بينهما</a:t>
            </a:r>
            <a:r>
              <a:rPr lang="en-US" dirty="0">
                <a:latin typeface="Simplified Arabic" pitchFamily="18" charset="-78"/>
                <a:cs typeface="Simplified Arabic" pitchFamily="18" charset="-78"/>
              </a:rPr>
              <a:t> </a:t>
            </a:r>
            <a:r>
              <a:rPr lang="ar-SA" dirty="0">
                <a:solidFill>
                  <a:srgbClr val="00B050"/>
                </a:solidFill>
                <a:latin typeface="Simplified Arabic" pitchFamily="18" charset="-78"/>
                <a:cs typeface="Simplified Arabic" pitchFamily="18" charset="-78"/>
                <a:hlinkClick r:id="rId2" tooltip="اجتماع بالفيديو"/>
              </a:rPr>
              <a:t>اجتماعا بالفيديو</a:t>
            </a:r>
            <a:endParaRPr lang="en-US" dirty="0">
              <a:solidFill>
                <a:srgbClr val="00B050"/>
              </a:solidFill>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أن نستخدم وسيطا بين زيد والجبل</a:t>
            </a:r>
            <a:endParaRPr lang="en-US" dirty="0">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نسأله إن كان يقبل أن يمضي إجازة في منتجع جميل، ويكون هذا المنتجع على الجبل</a:t>
            </a:r>
            <a:endParaRPr lang="en-US" dirty="0">
              <a:latin typeface="Simplified Arabic" pitchFamily="18" charset="-78"/>
              <a:cs typeface="Simplified Arabic" pitchFamily="18" charset="-78"/>
            </a:endParaRPr>
          </a:p>
          <a:p>
            <a:pPr lvl="0" algn="r" rtl="1"/>
            <a:r>
              <a:rPr lang="ar-SA" dirty="0">
                <a:latin typeface="Simplified Arabic" pitchFamily="18" charset="-78"/>
                <a:cs typeface="Simplified Arabic" pitchFamily="18" charset="-78"/>
              </a:rPr>
              <a:t>ننتظر حتى يغير رأيه</a:t>
            </a:r>
            <a:endParaRPr lang="en-US" dirty="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628650" y="0"/>
            <a:ext cx="10515600" cy="2852737"/>
          </a:xfrm>
        </p:spPr>
        <p:txBody>
          <a:bodyPr>
            <a:normAutofit/>
          </a:bodyPr>
          <a:lstStyle/>
          <a:p>
            <a:pPr algn="ctr" rtl="1"/>
            <a:r>
              <a:rPr lang="ar-SA" b="1" u="sng" dirty="0">
                <a:latin typeface="Simplified Arabic" pitchFamily="18" charset="-78"/>
                <a:cs typeface="Simplified Arabic" pitchFamily="18" charset="-78"/>
              </a:rPr>
              <a:t>التفكير </a:t>
            </a:r>
            <a:r>
              <a:rPr lang="ar-SA" b="1" u="sng" dirty="0" smtClean="0">
                <a:latin typeface="Simplified Arabic" pitchFamily="18" charset="-78"/>
                <a:cs typeface="Simplified Arabic" pitchFamily="18" charset="-78"/>
              </a:rPr>
              <a:t>الجانبي (مثال)</a:t>
            </a:r>
            <a:r>
              <a:rPr lang="en-US" b="1" dirty="0">
                <a:latin typeface="Simplified Arabic" pitchFamily="18" charset="-78"/>
                <a:cs typeface="Simplified Arabic" pitchFamily="18" charset="-78"/>
              </a:rPr>
              <a:t/>
            </a:r>
            <a:br>
              <a:rPr lang="en-US" b="1" dirty="0">
                <a:latin typeface="Simplified Arabic" pitchFamily="18" charset="-78"/>
                <a:cs typeface="Simplified Arabic" pitchFamily="18" charset="-78"/>
              </a:rPr>
            </a:br>
            <a:endParaRPr lang="ar-SA" b="1" dirty="0">
              <a:latin typeface="Simplified Arabic" pitchFamily="18" charset="-78"/>
              <a:cs typeface="Simplified Arabic" pitchFamily="18" charset="-78"/>
            </a:endParaRPr>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109</a:t>
            </a:fld>
            <a:endParaRPr lang="en-US"/>
          </a:p>
        </p:txBody>
      </p:sp>
    </p:spTree>
    <p:extLst>
      <p:ext uri="{BB962C8B-B14F-4D97-AF65-F5344CB8AC3E}">
        <p14:creationId xmlns:p14="http://schemas.microsoft.com/office/powerpoint/2010/main" val="197312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JO" b="1" u="sng" dirty="0" smtClean="0">
                <a:latin typeface="Simplified Arabic" pitchFamily="18" charset="-78"/>
                <a:cs typeface="Simplified Arabic" pitchFamily="18" charset="-78"/>
              </a:rPr>
              <a:t>تعريف التفكير:</a:t>
            </a:r>
            <a:endParaRPr lang="en-US" dirty="0"/>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Simplified Arabic" pitchFamily="18" charset="-78"/>
              </a:rPr>
              <a:t>جاء في لسان العرب الفـَكر والفِكر : وهو إعمال الخاطر في الشيء .</a:t>
            </a:r>
            <a:endParaRPr lang="en-US" dirty="0" smtClean="0">
              <a:latin typeface="Simplified Arabic" pitchFamily="18" charset="-78"/>
              <a:cs typeface="Simplified Arabic" pitchFamily="18" charset="-78"/>
            </a:endParaRPr>
          </a:p>
          <a:p>
            <a:pPr lvl="0" algn="r" rtl="1"/>
            <a:r>
              <a:rPr lang="ar-SA" dirty="0" smtClean="0">
                <a:latin typeface="Simplified Arabic" pitchFamily="18" charset="-78"/>
                <a:cs typeface="Simplified Arabic" pitchFamily="18" charset="-78"/>
              </a:rPr>
              <a:t>التفكير عملية ذهنية تحتاج إلى الذكاء  وأهم هدف لها حل   المشكلات وتتأثر بجوانب الشخصية العاطفية والانفعالية والاجتماعية وتتطور بالخبرة  وأشدد هنا على دور الخبرة في تطور التفكير فالخبرة تمد الإنسان بالأدوات والأساليب</a:t>
            </a:r>
            <a:endParaRPr lang="en-US" dirty="0" smtClean="0">
              <a:latin typeface="Simplified Arabic" pitchFamily="18" charset="-78"/>
              <a:cs typeface="Simplified Arabic" pitchFamily="18" charset="-78"/>
            </a:endParaRPr>
          </a:p>
          <a:p>
            <a:pPr algn="r" rtl="1"/>
            <a:r>
              <a:rPr lang="ar-SA" dirty="0" smtClean="0">
                <a:latin typeface="Simplified Arabic" pitchFamily="18" charset="-78"/>
                <a:cs typeface="Simplified Arabic" pitchFamily="18" charset="-78"/>
              </a:rPr>
              <a:t>التفكير عبارة عن مفهوم مجرد مثل كلمة العدالة والحق وكذلك عملية بحث عن المعنى.</a:t>
            </a:r>
          </a:p>
          <a:p>
            <a:pPr algn="r" rtl="1"/>
            <a:r>
              <a:rPr lang="ar-SA" dirty="0" smtClean="0">
                <a:latin typeface="Simplified Arabic" pitchFamily="18" charset="-78"/>
                <a:cs typeface="Simplified Arabic" pitchFamily="18" charset="-78"/>
              </a:rPr>
              <a:t>التفكير عبارة عن عمليات عقلية وأنشطة سيكولوجية تجري داخل جسم الإنسان وتتم تلقائياً مثل التصميم والتخيل.</a:t>
            </a:r>
          </a:p>
          <a:p>
            <a:pPr algn="r" rtl="1"/>
            <a:r>
              <a:rPr lang="ar-SA" dirty="0" smtClean="0">
                <a:latin typeface="Simplified Arabic" pitchFamily="18" charset="-78"/>
                <a:cs typeface="Simplified Arabic" pitchFamily="18" charset="-78"/>
              </a:rPr>
              <a:t>التفكير أنشطة عقلية يقوم بها الدماغ عندما يتعرض لمثير.</a:t>
            </a:r>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11</a:t>
            </a:fld>
            <a:endParaRPr lang="en-US"/>
          </a:p>
        </p:txBody>
      </p:sp>
    </p:spTree>
    <p:extLst>
      <p:ext uri="{BB962C8B-B14F-4D97-AF65-F5344CB8AC3E}">
        <p14:creationId xmlns:p14="http://schemas.microsoft.com/office/powerpoint/2010/main" val="5666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6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378200"/>
          </a:xfrm>
        </p:spPr>
        <p:txBody>
          <a:bodyPr>
            <a:noAutofit/>
          </a:bodyPr>
          <a:lstStyle/>
          <a:p>
            <a:pPr algn="r" rtl="1"/>
            <a:r>
              <a:rPr lang="ar-SA" sz="2000" dirty="0">
                <a:latin typeface="Simplified Arabic" pitchFamily="18" charset="-78"/>
                <a:cs typeface="Simplified Arabic" pitchFamily="18" charset="-78"/>
              </a:rPr>
              <a:t>                                  </a:t>
            </a:r>
            <a:r>
              <a:rPr lang="ar-SA" sz="2000" b="1" u="sng" dirty="0">
                <a:latin typeface="Simplified Arabic" pitchFamily="18" charset="-78"/>
                <a:cs typeface="Simplified Arabic" pitchFamily="18" charset="-78"/>
              </a:rPr>
              <a:t>التفكير الموجه - الشمولي (القبعة الزرقاء):</a:t>
            </a:r>
          </a:p>
          <a:p>
            <a:pPr algn="r" rtl="1"/>
            <a:r>
              <a:rPr lang="ar-SA" sz="2000" dirty="0">
                <a:latin typeface="Simplified Arabic" pitchFamily="18" charset="-78"/>
                <a:cs typeface="Simplified Arabic" pitchFamily="18" charset="-78"/>
              </a:rPr>
              <a:t>أخذت اللون من لون السماء </a:t>
            </a:r>
            <a:endParaRPr lang="en-US" sz="2000" dirty="0">
              <a:latin typeface="Simplified Arabic" pitchFamily="18" charset="-78"/>
              <a:cs typeface="Simplified Arabic" pitchFamily="18" charset="-78"/>
            </a:endParaRPr>
          </a:p>
          <a:p>
            <a:pPr algn="r" rtl="1"/>
            <a:r>
              <a:rPr lang="ar-SA" sz="2000" dirty="0">
                <a:latin typeface="Simplified Arabic" pitchFamily="18" charset="-78"/>
                <a:cs typeface="Simplified Arabic" pitchFamily="18" charset="-78"/>
              </a:rPr>
              <a:t>السماء هي فوقنا تغطينا عندما تنظر في بصرك في أي اتجاه 60% ترى السماء </a:t>
            </a:r>
          </a:p>
          <a:p>
            <a:pPr algn="r" rtl="1"/>
            <a:r>
              <a:rPr lang="ar-SA" sz="2000" dirty="0">
                <a:latin typeface="Simplified Arabic" pitchFamily="18" charset="-78"/>
                <a:cs typeface="Simplified Arabic" pitchFamily="18" charset="-78"/>
              </a:rPr>
              <a:t>هذا اللون الزرق يرمز إلى التحكم والإدارة والتفكير المنظم الشمولي </a:t>
            </a:r>
          </a:p>
          <a:p>
            <a:pPr algn="r" rtl="1"/>
            <a:r>
              <a:rPr lang="ar-SA" sz="2000" dirty="0">
                <a:latin typeface="Simplified Arabic" pitchFamily="18" charset="-78"/>
                <a:cs typeface="Simplified Arabic" pitchFamily="18" charset="-78"/>
              </a:rPr>
              <a:t>هذه القبعة نرتديها في الغالب في آخر الاجتماعات والهدف من ارتداءها هو في النهاية هو أن نجمع الموضوع (نحن فكرنا في القبعة البيضاء والقبعة الحمراء والسوداء, الصفراء ,الخضراء)</a:t>
            </a:r>
          </a:p>
        </p:txBody>
      </p:sp>
      <p:sp>
        <p:nvSpPr>
          <p:cNvPr id="3" name="عنوان 2"/>
          <p:cNvSpPr>
            <a:spLocks noGrp="1"/>
          </p:cNvSpPr>
          <p:nvPr>
            <p:ph type="title"/>
          </p:nvPr>
        </p:nvSpPr>
        <p:spPr>
          <a:xfrm>
            <a:off x="-882650" y="915988"/>
            <a:ext cx="10515600" cy="1692275"/>
          </a:xfrm>
        </p:spPr>
        <p:txBody>
          <a:bodyPr/>
          <a:lstStyle/>
          <a:p>
            <a:pPr algn="ctr" rtl="1"/>
            <a:r>
              <a:rPr lang="ar-SA" b="1" u="sng" dirty="0" smtClean="0">
                <a:latin typeface="Simplified Arabic" pitchFamily="18" charset="-78"/>
                <a:cs typeface="Simplified Arabic" pitchFamily="18" charset="-78"/>
              </a:rPr>
              <a:t>التفكير الموجه</a:t>
            </a:r>
            <a:endParaRPr lang="ar-SA" b="1" u="sng" dirty="0">
              <a:latin typeface="Simplified Arabic" pitchFamily="18" charset="-78"/>
              <a:cs typeface="Simplified Arabic" pitchFamily="18" charset="-78"/>
            </a:endParaRPr>
          </a:p>
        </p:txBody>
      </p:sp>
      <p:pic>
        <p:nvPicPr>
          <p:cNvPr id="7170" name="Picture 2" descr="نتيجة بحث الصور عن التفكير الموج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0325"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رابط كسهم مستقيم 6"/>
          <p:cNvCxnSpPr/>
          <p:nvPr/>
        </p:nvCxnSpPr>
        <p:spPr>
          <a:xfrm flipH="1">
            <a:off x="7920350" y="2971552"/>
            <a:ext cx="19442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2428623"/>
            <a:ext cx="1524000" cy="1524000"/>
          </a:xfrm>
          <a:prstGeom prst="rect">
            <a:avLst/>
          </a:prstGeom>
        </p:spPr>
      </p:pic>
      <p:pic>
        <p:nvPicPr>
          <p:cNvPr id="6" name="صورة 5"/>
          <p:cNvPicPr>
            <a:picLocks noChangeAspect="1"/>
          </p:cNvPicPr>
          <p:nvPr/>
        </p:nvPicPr>
        <p:blipFill>
          <a:blip r:embed="rId4"/>
          <a:stretch>
            <a:fillRect/>
          </a:stretch>
        </p:blipFill>
        <p:spPr>
          <a:xfrm>
            <a:off x="4038600" y="-88167"/>
            <a:ext cx="7099498" cy="1473999"/>
          </a:xfrm>
          <a:prstGeom prst="rect">
            <a:avLst/>
          </a:prstGeom>
        </p:spPr>
      </p:pic>
      <p:sp>
        <p:nvSpPr>
          <p:cNvPr id="8" name="عنصر نائب لرقم الشريحة 7"/>
          <p:cNvSpPr>
            <a:spLocks noGrp="1"/>
          </p:cNvSpPr>
          <p:nvPr>
            <p:ph type="sldNum" sz="quarter" idx="12"/>
          </p:nvPr>
        </p:nvSpPr>
        <p:spPr/>
        <p:txBody>
          <a:bodyPr/>
          <a:lstStyle/>
          <a:p>
            <a:fld id="{6EF2C5E3-A14D-4D32-870A-C748883A8D9A}" type="slidenum">
              <a:rPr lang="en-US" smtClean="0"/>
              <a:t>110</a:t>
            </a:fld>
            <a:endParaRPr lang="en-US"/>
          </a:p>
        </p:txBody>
      </p:sp>
    </p:spTree>
    <p:extLst>
      <p:ext uri="{BB962C8B-B14F-4D97-AF65-F5344CB8AC3E}">
        <p14:creationId xmlns:p14="http://schemas.microsoft.com/office/powerpoint/2010/main" val="355020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1+#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24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494112"/>
          </a:xfrm>
        </p:spPr>
        <p:txBody>
          <a:bodyPr>
            <a:normAutofit fontScale="85000" lnSpcReduction="10000"/>
          </a:bodyPr>
          <a:lstStyle/>
          <a:p>
            <a:pPr algn="r" rtl="1"/>
            <a:endParaRPr lang="ar-SA" dirty="0" smtClean="0">
              <a:latin typeface="Simplified Arabic" pitchFamily="18" charset="-78"/>
              <a:cs typeface="Simplified Arabic" pitchFamily="18" charset="-78"/>
            </a:endParaRPr>
          </a:p>
          <a:p>
            <a:pPr algn="r" rtl="1"/>
            <a:r>
              <a:rPr lang="ar-SA" dirty="0" smtClean="0">
                <a:latin typeface="Simplified Arabic" pitchFamily="18" charset="-78"/>
                <a:cs typeface="Simplified Arabic" pitchFamily="18" charset="-78"/>
              </a:rPr>
              <a:t>في </a:t>
            </a:r>
            <a:r>
              <a:rPr lang="ar-SA" dirty="0">
                <a:latin typeface="Simplified Arabic" pitchFamily="18" charset="-78"/>
                <a:cs typeface="Simplified Arabic" pitchFamily="18" charset="-78"/>
              </a:rPr>
              <a:t>نهاية الاجتماع يجب أن نأخذ الفكرة ونجمعها ونرتب الأفكار</a:t>
            </a:r>
          </a:p>
          <a:p>
            <a:pPr algn="r" rtl="1"/>
            <a:r>
              <a:rPr lang="ar-SA" dirty="0">
                <a:latin typeface="Simplified Arabic" pitchFamily="18" charset="-78"/>
                <a:cs typeface="Simplified Arabic" pitchFamily="18" charset="-78"/>
              </a:rPr>
              <a:t>إما على شكل تقرير معين يرفع إلى الإدارة أو على شكل فكرة معينة ستكتب بشكل كامل</a:t>
            </a:r>
          </a:p>
          <a:p>
            <a:pPr algn="r" rtl="1"/>
            <a:r>
              <a:rPr lang="ar-SA" dirty="0">
                <a:latin typeface="Simplified Arabic" pitchFamily="18" charset="-78"/>
                <a:cs typeface="Simplified Arabic" pitchFamily="18" charset="-78"/>
              </a:rPr>
              <a:t>نحذف بعض الأمور التي لا نحتاجها ونضيف شيء آخر  أي التفكير الشمولي الموجه </a:t>
            </a:r>
          </a:p>
          <a:p>
            <a:pPr algn="r" rtl="1"/>
            <a:r>
              <a:rPr lang="ar-SA" dirty="0">
                <a:latin typeface="Simplified Arabic" pitchFamily="18" charset="-78"/>
                <a:cs typeface="Simplified Arabic" pitchFamily="18" charset="-78"/>
              </a:rPr>
              <a:t>مدير الاجتماع في الغالب يكون مرتدي القبعة الزرقاء بالإضافة إلى قبعة أخرى لأنه يجب أن يتحكم في مسار الاجتماع لأنه إذا شخص خرج عن نمط إحدى القبعات  يجب أن يعيده إلى ذلك ويقول له نحن الآن في القبعة الصفراء دعنا الآن من القبعة السوداء </a:t>
            </a:r>
          </a:p>
          <a:p>
            <a:pPr algn="r" rtl="1"/>
            <a:r>
              <a:rPr lang="ar-SA" dirty="0">
                <a:latin typeface="Simplified Arabic" pitchFamily="18" charset="-78"/>
                <a:cs typeface="Simplified Arabic" pitchFamily="18" charset="-78"/>
              </a:rPr>
              <a:t>هذا التحكم والتوجيه يعتبر من تفكير القبعة الزرقاء فهو التفكير الذي يرمز إلى التفكير الشمولي –التوجيه – الحكم النهائي على الأشياء والأمور </a:t>
            </a: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831850" y="1079500"/>
            <a:ext cx="10515600" cy="736601"/>
          </a:xfrm>
        </p:spPr>
        <p:txBody>
          <a:bodyPr>
            <a:normAutofit fontScale="90000"/>
          </a:bodyPr>
          <a:lstStyle/>
          <a:p>
            <a:pPr algn="ctr" rtl="1"/>
            <a:r>
              <a:rPr lang="ar-SA" b="1" u="sng" dirty="0">
                <a:latin typeface="Simplified Arabic" pitchFamily="18" charset="-78"/>
                <a:cs typeface="Simplified Arabic" pitchFamily="18" charset="-78"/>
              </a:rPr>
              <a:t>التفكير الموجه</a:t>
            </a:r>
            <a:endParaRPr lang="ar-SA" dirty="0">
              <a:latin typeface="Simplified Arabic" pitchFamily="18" charset="-78"/>
              <a:cs typeface="Simplified Arabic" pitchFamily="18"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1517651"/>
            <a:ext cx="1524000" cy="1524000"/>
          </a:xfrm>
          <a:prstGeom prst="rect">
            <a:avLst/>
          </a:prstGeom>
        </p:spPr>
      </p:pic>
      <p:sp>
        <p:nvSpPr>
          <p:cNvPr id="8" name="عنصر نائب لرقم الشريحة 7"/>
          <p:cNvSpPr>
            <a:spLocks noGrp="1"/>
          </p:cNvSpPr>
          <p:nvPr>
            <p:ph type="sldNum" sz="quarter" idx="12"/>
          </p:nvPr>
        </p:nvSpPr>
        <p:spPr/>
        <p:txBody>
          <a:bodyPr/>
          <a:lstStyle/>
          <a:p>
            <a:fld id="{6EF2C5E3-A14D-4D32-870A-C748883A8D9A}" type="slidenum">
              <a:rPr lang="en-US" smtClean="0"/>
              <a:t>111</a:t>
            </a:fld>
            <a:endParaRPr lang="en-US"/>
          </a:p>
        </p:txBody>
      </p:sp>
    </p:spTree>
    <p:extLst>
      <p:ext uri="{BB962C8B-B14F-4D97-AF65-F5344CB8AC3E}">
        <p14:creationId xmlns:p14="http://schemas.microsoft.com/office/powerpoint/2010/main" val="35204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59087" y="2260599"/>
            <a:ext cx="7123113" cy="4460875"/>
          </a:xfrm>
        </p:spPr>
        <p:txBody>
          <a:bodyPr>
            <a:noAutofit/>
          </a:bodyPr>
          <a:lstStyle/>
          <a:p>
            <a:pPr algn="r" rtl="1"/>
            <a:r>
              <a:rPr lang="ar-SY" sz="2100" dirty="0" smtClean="0">
                <a:latin typeface="Simplified Arabic" pitchFamily="18" charset="-78"/>
                <a:cs typeface="Simplified Arabic" pitchFamily="18" charset="-78"/>
              </a:rPr>
              <a:t>تمثل ألوان التفكير الست الإطار العام لعملية التفكير الإبداعي في أي شركة أو هيئة وهو نظام يتيح لكل شخص مبدع استخدام كل أنواع سلوك الإبداعي للوصول إلى حلول مبتكرة للمشاكل.</a:t>
            </a:r>
          </a:p>
          <a:p>
            <a:pPr algn="r" rtl="1"/>
            <a:r>
              <a:rPr lang="ar-SA" sz="2100" dirty="0" smtClean="0">
                <a:latin typeface="Simplified Arabic" pitchFamily="18" charset="-78"/>
                <a:cs typeface="Simplified Arabic" pitchFamily="18" charset="-78"/>
              </a:rPr>
              <a:t>ليس لها استخدام واحد فقط (في إدارة الاجتماع)</a:t>
            </a:r>
          </a:p>
          <a:p>
            <a:pPr algn="r" rtl="1"/>
            <a:r>
              <a:rPr lang="ar-SA" sz="2100" dirty="0" smtClean="0">
                <a:latin typeface="Simplified Arabic" pitchFamily="18" charset="-78"/>
                <a:cs typeface="Simplified Arabic" pitchFamily="18" charset="-78"/>
              </a:rPr>
              <a:t>استخدامها في الأصل في التفكير وتنظيم التفكير (افكر بطريقة منهجية –اعرف نفسي في ما افكر ولماذا افكر وكيف افكر من خلال القبعات الست</a:t>
            </a:r>
          </a:p>
          <a:p>
            <a:pPr algn="r" rtl="1"/>
            <a:r>
              <a:rPr lang="ar-SA" sz="2100" dirty="0" smtClean="0">
                <a:latin typeface="Simplified Arabic" pitchFamily="18" charset="-78"/>
                <a:cs typeface="Simplified Arabic" pitchFamily="18" charset="-78"/>
              </a:rPr>
              <a:t>إدارة الحوارات العائلية </a:t>
            </a:r>
          </a:p>
          <a:p>
            <a:pPr algn="r" rtl="1"/>
            <a:r>
              <a:rPr lang="ar-SA" sz="2100" dirty="0" smtClean="0">
                <a:latin typeface="Simplified Arabic" pitchFamily="18" charset="-78"/>
                <a:cs typeface="Simplified Arabic" pitchFamily="18" charset="-78"/>
              </a:rPr>
              <a:t>فهم انماط (شخصيات) الآخرين  (اشخاص 70% من وقتهم يرتدون يوميا قيعة واحدة فمنهم من يرتدي القبعة الخضراء (اشخاص مبدعون) لما لا تقوم الحكومة بكذا , لما لا نقوم بكذا ....(تفكير ابداعي)  وهناك اشخاص 70% من وقتهم يرتدون القبعة الحمراء دائما يعبرون بمشاعر ويتخذ القرارات بناء على المشاعر والتفكير المنطقي بما يتوافق مع مشاعره وهناك اشخاص مجردون دائما (مثل الكمبيوتر) القبعة البيضاء  تعطيه المعلومة الصحية يجب أن اكون واثقا من المعلومة.</a:t>
            </a:r>
            <a:endParaRPr lang="ar-SA" sz="2100" dirty="0">
              <a:latin typeface="Simplified Arabic" pitchFamily="18" charset="-78"/>
              <a:cs typeface="Simplified Arabic" pitchFamily="18" charset="-78"/>
            </a:endParaRPr>
          </a:p>
        </p:txBody>
      </p:sp>
      <p:sp>
        <p:nvSpPr>
          <p:cNvPr id="3" name="عنوان 2"/>
          <p:cNvSpPr>
            <a:spLocks noGrp="1"/>
          </p:cNvSpPr>
          <p:nvPr>
            <p:ph type="title"/>
          </p:nvPr>
        </p:nvSpPr>
        <p:spPr>
          <a:xfrm>
            <a:off x="-496886" y="1227039"/>
            <a:ext cx="10515600" cy="1845915"/>
          </a:xfrm>
        </p:spPr>
        <p:txBody>
          <a:bodyPr>
            <a:normAutofit/>
          </a:bodyPr>
          <a:lstStyle/>
          <a:p>
            <a:pPr algn="r" rtl="1"/>
            <a:r>
              <a:rPr lang="ar-SA" b="1" u="sng" dirty="0">
                <a:latin typeface="Simplified Arabic" pitchFamily="18" charset="-78"/>
                <a:cs typeface="Simplified Arabic" pitchFamily="18" charset="-78"/>
              </a:rPr>
              <a:t>استخدامات اسلوب القبعات الست:</a:t>
            </a:r>
            <a:br>
              <a:rPr lang="ar-SA" b="1" u="sng" dirty="0">
                <a:latin typeface="Simplified Arabic" pitchFamily="18" charset="-78"/>
                <a:cs typeface="Simplified Arabic" pitchFamily="18" charset="-78"/>
              </a:rPr>
            </a:br>
            <a:endParaRPr lang="ar-SA" b="1" dirty="0">
              <a:latin typeface="Simplified Arabic" pitchFamily="18" charset="-78"/>
              <a:cs typeface="Simplified Arabic" pitchFamily="18"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953" y="0"/>
            <a:ext cx="1800201" cy="1556792"/>
          </a:xfrm>
          <a:prstGeom prst="rect">
            <a:avLst/>
          </a:prstGeom>
        </p:spPr>
      </p:pic>
      <p:sp>
        <p:nvSpPr>
          <p:cNvPr id="7" name="عنصر نائب لرقم الشريحة 6"/>
          <p:cNvSpPr>
            <a:spLocks noGrp="1"/>
          </p:cNvSpPr>
          <p:nvPr>
            <p:ph type="sldNum" sz="quarter" idx="12"/>
          </p:nvPr>
        </p:nvSpPr>
        <p:spPr/>
        <p:txBody>
          <a:bodyPr/>
          <a:lstStyle/>
          <a:p>
            <a:fld id="{6EF2C5E3-A14D-4D32-870A-C748883A8D9A}" type="slidenum">
              <a:rPr lang="en-US" smtClean="0"/>
              <a:t>112</a:t>
            </a:fld>
            <a:endParaRPr lang="en-US"/>
          </a:p>
        </p:txBody>
      </p:sp>
    </p:spTree>
    <p:extLst>
      <p:ext uri="{BB962C8B-B14F-4D97-AF65-F5344CB8AC3E}">
        <p14:creationId xmlns:p14="http://schemas.microsoft.com/office/powerpoint/2010/main" val="3041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ChangeArrowheads="1"/>
          </p:cNvSpPr>
          <p:nvPr/>
        </p:nvSpPr>
        <p:spPr bwMode="auto">
          <a:xfrm>
            <a:off x="6248400" y="1295400"/>
            <a:ext cx="3733800" cy="685800"/>
          </a:xfrm>
          <a:prstGeom prst="rect">
            <a:avLst/>
          </a:prstGeom>
          <a:solidFill>
            <a:srgbClr val="CCFFCC"/>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2800">
                <a:solidFill>
                  <a:srgbClr val="FF9900"/>
                </a:solidFill>
                <a:latin typeface="Times New Roman" panose="02020603050405020304" pitchFamily="18" charset="0"/>
                <a:cs typeface="PT Bold Heading" panose="02010400000000000000" pitchFamily="2" charset="-78"/>
              </a:rPr>
              <a:t>الإنجاز والانتهاء من العمل</a:t>
            </a:r>
            <a:endParaRPr lang="en-US" sz="2800">
              <a:solidFill>
                <a:srgbClr val="FF9900"/>
              </a:solidFill>
              <a:latin typeface="Times New Roman" panose="02020603050405020304" pitchFamily="18" charset="0"/>
              <a:cs typeface="PT Bold Heading" panose="02010400000000000000" pitchFamily="2" charset="-78"/>
            </a:endParaRPr>
          </a:p>
        </p:txBody>
      </p:sp>
      <p:sp>
        <p:nvSpPr>
          <p:cNvPr id="392196" name="Rectangle 4"/>
          <p:cNvSpPr>
            <a:spLocks noChangeArrowheads="1"/>
          </p:cNvSpPr>
          <p:nvPr/>
        </p:nvSpPr>
        <p:spPr bwMode="auto">
          <a:xfrm>
            <a:off x="6248400" y="2133600"/>
            <a:ext cx="3733800" cy="914400"/>
          </a:xfrm>
          <a:prstGeom prst="rect">
            <a:avLst/>
          </a:prstGeom>
          <a:solidFill>
            <a:srgbClr val="FFE1AB"/>
          </a:solidFill>
          <a:ln w="38100" cmpd="dbl">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9900"/>
                </a:solidFill>
                <a:latin typeface="Times New Roman" panose="02020603050405020304" pitchFamily="18" charset="0"/>
                <a:cs typeface="PT Bold Heading" panose="02010400000000000000" pitchFamily="2" charset="-78"/>
              </a:rPr>
              <a:t>تحقيق الأهداف</a:t>
            </a:r>
            <a:endParaRPr lang="en-US" sz="2800" b="1">
              <a:solidFill>
                <a:srgbClr val="FF9900"/>
              </a:solidFill>
              <a:latin typeface="Times New Roman" panose="02020603050405020304" pitchFamily="18" charset="0"/>
              <a:cs typeface="PT Bold Heading" panose="02010400000000000000" pitchFamily="2" charset="-78"/>
            </a:endParaRPr>
          </a:p>
        </p:txBody>
      </p:sp>
      <p:sp>
        <p:nvSpPr>
          <p:cNvPr id="392198" name="Rectangle 6"/>
          <p:cNvSpPr>
            <a:spLocks noChangeArrowheads="1"/>
          </p:cNvSpPr>
          <p:nvPr/>
        </p:nvSpPr>
        <p:spPr bwMode="auto">
          <a:xfrm>
            <a:off x="2057400" y="1295400"/>
            <a:ext cx="3886200" cy="762000"/>
          </a:xfrm>
          <a:prstGeom prst="rect">
            <a:avLst/>
          </a:prstGeom>
          <a:solidFill>
            <a:srgbClr val="FFE1AB"/>
          </a:solidFill>
          <a:ln w="38100" cmpd="dbl">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9900"/>
                </a:solidFill>
                <a:latin typeface="Times New Roman" panose="02020603050405020304" pitchFamily="18" charset="0"/>
                <a:cs typeface="PT Bold Heading" panose="02010400000000000000" pitchFamily="2" charset="-78"/>
              </a:rPr>
              <a:t>الجودة</a:t>
            </a:r>
            <a:endParaRPr lang="en-US" sz="2800" b="1">
              <a:solidFill>
                <a:srgbClr val="FF9900"/>
              </a:solidFill>
              <a:latin typeface="Times New Roman" panose="02020603050405020304" pitchFamily="18" charset="0"/>
              <a:cs typeface="PT Bold Heading" panose="02010400000000000000" pitchFamily="2" charset="-78"/>
            </a:endParaRPr>
          </a:p>
        </p:txBody>
      </p:sp>
      <p:sp>
        <p:nvSpPr>
          <p:cNvPr id="392199" name="Rectangle 7"/>
          <p:cNvSpPr>
            <a:spLocks noChangeArrowheads="1"/>
          </p:cNvSpPr>
          <p:nvPr/>
        </p:nvSpPr>
        <p:spPr bwMode="auto">
          <a:xfrm>
            <a:off x="2057400" y="2133600"/>
            <a:ext cx="3886200" cy="914400"/>
          </a:xfrm>
          <a:prstGeom prst="rect">
            <a:avLst/>
          </a:prstGeom>
          <a:solidFill>
            <a:srgbClr val="CCFFCC"/>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2800">
                <a:solidFill>
                  <a:srgbClr val="FF9900"/>
                </a:solidFill>
                <a:latin typeface="Times New Roman" panose="02020603050405020304" pitchFamily="18" charset="0"/>
                <a:cs typeface="PT Bold Heading" panose="02010400000000000000" pitchFamily="2" charset="-78"/>
              </a:rPr>
              <a:t>حل مشكلات</a:t>
            </a:r>
            <a:endParaRPr lang="en-US" sz="2800">
              <a:solidFill>
                <a:srgbClr val="FF9900"/>
              </a:solidFill>
              <a:latin typeface="Times New Roman" panose="02020603050405020304" pitchFamily="18" charset="0"/>
              <a:cs typeface="PT Bold Heading" panose="02010400000000000000" pitchFamily="2" charset="-78"/>
            </a:endParaRPr>
          </a:p>
        </p:txBody>
      </p:sp>
      <p:sp>
        <p:nvSpPr>
          <p:cNvPr id="392200" name="Rectangle 8"/>
          <p:cNvSpPr>
            <a:spLocks noChangeArrowheads="1"/>
          </p:cNvSpPr>
          <p:nvPr/>
        </p:nvSpPr>
        <p:spPr bwMode="auto">
          <a:xfrm>
            <a:off x="6248400" y="3124200"/>
            <a:ext cx="3733800" cy="762000"/>
          </a:xfrm>
          <a:prstGeom prst="rect">
            <a:avLst/>
          </a:prstGeom>
          <a:solidFill>
            <a:srgbClr val="CCFFCC"/>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2800">
                <a:solidFill>
                  <a:srgbClr val="FF9900"/>
                </a:solidFill>
                <a:latin typeface="Times New Roman" panose="02020603050405020304" pitchFamily="18" charset="0"/>
                <a:cs typeface="PT Bold Heading" panose="02010400000000000000" pitchFamily="2" charset="-78"/>
              </a:rPr>
              <a:t>عمل إبداعي</a:t>
            </a:r>
            <a:endParaRPr lang="en-US" sz="2800">
              <a:solidFill>
                <a:srgbClr val="FF9900"/>
              </a:solidFill>
              <a:latin typeface="Times New Roman" panose="02020603050405020304" pitchFamily="18" charset="0"/>
              <a:cs typeface="PT Bold Heading" panose="02010400000000000000" pitchFamily="2" charset="-78"/>
            </a:endParaRPr>
          </a:p>
        </p:txBody>
      </p:sp>
      <p:sp>
        <p:nvSpPr>
          <p:cNvPr id="392201" name="Rectangle 9"/>
          <p:cNvSpPr>
            <a:spLocks noChangeArrowheads="1"/>
          </p:cNvSpPr>
          <p:nvPr/>
        </p:nvSpPr>
        <p:spPr bwMode="auto">
          <a:xfrm>
            <a:off x="2057400" y="3124200"/>
            <a:ext cx="3886200" cy="762000"/>
          </a:xfrm>
          <a:prstGeom prst="rect">
            <a:avLst/>
          </a:prstGeom>
          <a:solidFill>
            <a:srgbClr val="FFE1AB"/>
          </a:solidFill>
          <a:ln w="38100" cmpd="dbl">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9900"/>
                </a:solidFill>
                <a:latin typeface="Times New Roman" panose="02020603050405020304" pitchFamily="18" charset="0"/>
                <a:cs typeface="PT Bold Heading" panose="02010400000000000000" pitchFamily="2" charset="-78"/>
              </a:rPr>
              <a:t>سعادة وسرور</a:t>
            </a:r>
            <a:endParaRPr lang="en-US" sz="2800" b="1">
              <a:solidFill>
                <a:srgbClr val="FF9900"/>
              </a:solidFill>
              <a:latin typeface="Times New Roman" panose="02020603050405020304" pitchFamily="18" charset="0"/>
              <a:cs typeface="PT Bold Heading" panose="02010400000000000000" pitchFamily="2" charset="-78"/>
            </a:endParaRPr>
          </a:p>
        </p:txBody>
      </p:sp>
      <p:sp>
        <p:nvSpPr>
          <p:cNvPr id="392202" name="Rectangle 10"/>
          <p:cNvSpPr>
            <a:spLocks noChangeArrowheads="1"/>
          </p:cNvSpPr>
          <p:nvPr/>
        </p:nvSpPr>
        <p:spPr bwMode="auto">
          <a:xfrm>
            <a:off x="6248400" y="3962400"/>
            <a:ext cx="3733800" cy="914400"/>
          </a:xfrm>
          <a:prstGeom prst="rect">
            <a:avLst/>
          </a:prstGeom>
          <a:solidFill>
            <a:srgbClr val="FFE1AB"/>
          </a:solidFill>
          <a:ln w="38100" cmpd="dbl">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9900"/>
                </a:solidFill>
                <a:latin typeface="Times New Roman" panose="02020603050405020304" pitchFamily="18" charset="0"/>
                <a:cs typeface="PT Bold Heading" panose="02010400000000000000" pitchFamily="2" charset="-78"/>
              </a:rPr>
              <a:t>القيمة</a:t>
            </a:r>
            <a:endParaRPr lang="en-US" sz="2800" b="1">
              <a:solidFill>
                <a:srgbClr val="FF9900"/>
              </a:solidFill>
              <a:latin typeface="Times New Roman" panose="02020603050405020304" pitchFamily="18" charset="0"/>
              <a:cs typeface="PT Bold Heading" panose="02010400000000000000" pitchFamily="2" charset="-78"/>
            </a:endParaRPr>
          </a:p>
        </p:txBody>
      </p:sp>
      <p:sp>
        <p:nvSpPr>
          <p:cNvPr id="392203" name="Rectangle 11"/>
          <p:cNvSpPr>
            <a:spLocks noChangeArrowheads="1"/>
          </p:cNvSpPr>
          <p:nvPr/>
        </p:nvSpPr>
        <p:spPr bwMode="auto">
          <a:xfrm>
            <a:off x="4191000" y="4953000"/>
            <a:ext cx="3733800" cy="762000"/>
          </a:xfrm>
          <a:prstGeom prst="rect">
            <a:avLst/>
          </a:prstGeom>
          <a:solidFill>
            <a:srgbClr val="CCFFCC"/>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2800">
                <a:solidFill>
                  <a:srgbClr val="FF9900"/>
                </a:solidFill>
                <a:latin typeface="Times New Roman" panose="02020603050405020304" pitchFamily="18" charset="0"/>
                <a:cs typeface="PT Bold Heading" panose="02010400000000000000" pitchFamily="2" charset="-78"/>
              </a:rPr>
              <a:t>الاستمرارية</a:t>
            </a:r>
            <a:endParaRPr lang="en-US" sz="2800">
              <a:solidFill>
                <a:srgbClr val="FF9900"/>
              </a:solidFill>
              <a:latin typeface="Times New Roman" panose="02020603050405020304" pitchFamily="18" charset="0"/>
              <a:cs typeface="PT Bold Heading" panose="02010400000000000000" pitchFamily="2" charset="-78"/>
            </a:endParaRPr>
          </a:p>
        </p:txBody>
      </p:sp>
      <p:sp>
        <p:nvSpPr>
          <p:cNvPr id="392204" name="Rectangle 12"/>
          <p:cNvSpPr>
            <a:spLocks noChangeArrowheads="1"/>
          </p:cNvSpPr>
          <p:nvPr/>
        </p:nvSpPr>
        <p:spPr bwMode="auto">
          <a:xfrm>
            <a:off x="2057400" y="3962400"/>
            <a:ext cx="3886200" cy="914400"/>
          </a:xfrm>
          <a:prstGeom prst="rect">
            <a:avLst/>
          </a:prstGeom>
          <a:solidFill>
            <a:srgbClr val="CCFFCC"/>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2800">
                <a:solidFill>
                  <a:srgbClr val="FF9900"/>
                </a:solidFill>
                <a:latin typeface="Times New Roman" panose="02020603050405020304" pitchFamily="18" charset="0"/>
                <a:cs typeface="PT Bold Heading" panose="02010400000000000000" pitchFamily="2" charset="-78"/>
              </a:rPr>
              <a:t>تحقيق الذات</a:t>
            </a:r>
            <a:endParaRPr lang="en-US" sz="2800">
              <a:solidFill>
                <a:srgbClr val="FF9900"/>
              </a:solidFill>
              <a:latin typeface="Times New Roman" panose="02020603050405020304" pitchFamily="18" charset="0"/>
              <a:cs typeface="PT Bold Heading" panose="02010400000000000000" pitchFamily="2" charset="-78"/>
            </a:endParaRPr>
          </a:p>
        </p:txBody>
      </p:sp>
      <p:sp>
        <p:nvSpPr>
          <p:cNvPr id="392206" name="AutoShape 14" descr="50%"/>
          <p:cNvSpPr>
            <a:spLocks noGrp="1" noChangeArrowheads="1"/>
          </p:cNvSpPr>
          <p:nvPr>
            <p:ph type="title"/>
          </p:nvPr>
        </p:nvSpPr>
        <p:spPr>
          <a:xfrm>
            <a:off x="1847850" y="260350"/>
            <a:ext cx="8351838" cy="865188"/>
          </a:xfrm>
        </p:spPr>
        <p:txBody>
          <a:bodyPr/>
          <a:lstStyle/>
          <a:p>
            <a:pPr eaLnBrk="1" hangingPunct="1">
              <a:defRPr/>
            </a:pPr>
            <a:r>
              <a:rPr lang="ar-SA" sz="4000">
                <a:solidFill>
                  <a:srgbClr val="FF9900"/>
                </a:solidFill>
              </a:rPr>
              <a:t>مخرجات الإبداع ( الإبداع كواقع عملي )</a:t>
            </a:r>
            <a:endParaRPr lang="en-US" sz="4000">
              <a:solidFill>
                <a:srgbClr val="FF9900"/>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113</a:t>
            </a:fld>
            <a:endParaRPr lang="en-US"/>
          </a:p>
        </p:txBody>
      </p:sp>
    </p:spTree>
    <p:extLst>
      <p:ext uri="{BB962C8B-B14F-4D97-AF65-F5344CB8AC3E}">
        <p14:creationId xmlns:p14="http://schemas.microsoft.com/office/powerpoint/2010/main" val="246186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additive="base">
                                        <p:cTn id="7" dur="500" fill="hold"/>
                                        <p:tgtEl>
                                          <p:spTgt spid="392195"/>
                                        </p:tgtEl>
                                        <p:attrNameLst>
                                          <p:attrName>ppt_x</p:attrName>
                                        </p:attrNameLst>
                                      </p:cBhvr>
                                      <p:tavLst>
                                        <p:tav tm="0">
                                          <p:val>
                                            <p:strVal val="1+#ppt_w/2"/>
                                          </p:val>
                                        </p:tav>
                                        <p:tav tm="100000">
                                          <p:val>
                                            <p:strVal val="#ppt_x"/>
                                          </p:val>
                                        </p:tav>
                                      </p:tavLst>
                                    </p:anim>
                                    <p:anim calcmode="lin" valueType="num">
                                      <p:cBhvr additive="base">
                                        <p:cTn id="8" dur="500" fill="hold"/>
                                        <p:tgtEl>
                                          <p:spTgt spid="39219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2198"/>
                                        </p:tgtEl>
                                        <p:attrNameLst>
                                          <p:attrName>style.visibility</p:attrName>
                                        </p:attrNameLst>
                                      </p:cBhvr>
                                      <p:to>
                                        <p:strVal val="visible"/>
                                      </p:to>
                                    </p:set>
                                    <p:anim calcmode="lin" valueType="num">
                                      <p:cBhvr additive="base">
                                        <p:cTn id="13" dur="500" fill="hold"/>
                                        <p:tgtEl>
                                          <p:spTgt spid="392198"/>
                                        </p:tgtEl>
                                        <p:attrNameLst>
                                          <p:attrName>ppt_x</p:attrName>
                                        </p:attrNameLst>
                                      </p:cBhvr>
                                      <p:tavLst>
                                        <p:tav tm="0">
                                          <p:val>
                                            <p:strVal val="#ppt_x"/>
                                          </p:val>
                                        </p:tav>
                                        <p:tav tm="100000">
                                          <p:val>
                                            <p:strVal val="#ppt_x"/>
                                          </p:val>
                                        </p:tav>
                                      </p:tavLst>
                                    </p:anim>
                                    <p:anim calcmode="lin" valueType="num">
                                      <p:cBhvr additive="base">
                                        <p:cTn id="14" dur="500" fill="hold"/>
                                        <p:tgtEl>
                                          <p:spTgt spid="39219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2196"/>
                                        </p:tgtEl>
                                        <p:attrNameLst>
                                          <p:attrName>style.visibility</p:attrName>
                                        </p:attrNameLst>
                                      </p:cBhvr>
                                      <p:to>
                                        <p:strVal val="visible"/>
                                      </p:to>
                                    </p:set>
                                    <p:anim calcmode="lin" valueType="num">
                                      <p:cBhvr additive="base">
                                        <p:cTn id="19" dur="500" fill="hold"/>
                                        <p:tgtEl>
                                          <p:spTgt spid="392196"/>
                                        </p:tgtEl>
                                        <p:attrNameLst>
                                          <p:attrName>ppt_x</p:attrName>
                                        </p:attrNameLst>
                                      </p:cBhvr>
                                      <p:tavLst>
                                        <p:tav tm="0">
                                          <p:val>
                                            <p:strVal val="#ppt_x"/>
                                          </p:val>
                                        </p:tav>
                                        <p:tav tm="100000">
                                          <p:val>
                                            <p:strVal val="#ppt_x"/>
                                          </p:val>
                                        </p:tav>
                                      </p:tavLst>
                                    </p:anim>
                                    <p:anim calcmode="lin" valueType="num">
                                      <p:cBhvr additive="base">
                                        <p:cTn id="20" dur="500" fill="hold"/>
                                        <p:tgtEl>
                                          <p:spTgt spid="39219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92199"/>
                                        </p:tgtEl>
                                        <p:attrNameLst>
                                          <p:attrName>style.visibility</p:attrName>
                                        </p:attrNameLst>
                                      </p:cBhvr>
                                      <p:to>
                                        <p:strVal val="visible"/>
                                      </p:to>
                                    </p:set>
                                    <p:anim calcmode="lin" valueType="num">
                                      <p:cBhvr additive="base">
                                        <p:cTn id="25" dur="500" fill="hold"/>
                                        <p:tgtEl>
                                          <p:spTgt spid="392199"/>
                                        </p:tgtEl>
                                        <p:attrNameLst>
                                          <p:attrName>ppt_x</p:attrName>
                                        </p:attrNameLst>
                                      </p:cBhvr>
                                      <p:tavLst>
                                        <p:tav tm="0">
                                          <p:val>
                                            <p:strVal val="1+#ppt_w/2"/>
                                          </p:val>
                                        </p:tav>
                                        <p:tav tm="100000">
                                          <p:val>
                                            <p:strVal val="#ppt_x"/>
                                          </p:val>
                                        </p:tav>
                                      </p:tavLst>
                                    </p:anim>
                                    <p:anim calcmode="lin" valueType="num">
                                      <p:cBhvr additive="base">
                                        <p:cTn id="26" dur="500" fill="hold"/>
                                        <p:tgtEl>
                                          <p:spTgt spid="392199"/>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92200"/>
                                        </p:tgtEl>
                                        <p:attrNameLst>
                                          <p:attrName>style.visibility</p:attrName>
                                        </p:attrNameLst>
                                      </p:cBhvr>
                                      <p:to>
                                        <p:strVal val="visible"/>
                                      </p:to>
                                    </p:set>
                                    <p:anim calcmode="lin" valueType="num">
                                      <p:cBhvr additive="base">
                                        <p:cTn id="31" dur="500" fill="hold"/>
                                        <p:tgtEl>
                                          <p:spTgt spid="392200"/>
                                        </p:tgtEl>
                                        <p:attrNameLst>
                                          <p:attrName>ppt_x</p:attrName>
                                        </p:attrNameLst>
                                      </p:cBhvr>
                                      <p:tavLst>
                                        <p:tav tm="0">
                                          <p:val>
                                            <p:strVal val="1+#ppt_w/2"/>
                                          </p:val>
                                        </p:tav>
                                        <p:tav tm="100000">
                                          <p:val>
                                            <p:strVal val="#ppt_x"/>
                                          </p:val>
                                        </p:tav>
                                      </p:tavLst>
                                    </p:anim>
                                    <p:anim calcmode="lin" valueType="num">
                                      <p:cBhvr additive="base">
                                        <p:cTn id="32" dur="500" fill="hold"/>
                                        <p:tgtEl>
                                          <p:spTgt spid="39220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92201"/>
                                        </p:tgtEl>
                                        <p:attrNameLst>
                                          <p:attrName>style.visibility</p:attrName>
                                        </p:attrNameLst>
                                      </p:cBhvr>
                                      <p:to>
                                        <p:strVal val="visible"/>
                                      </p:to>
                                    </p:set>
                                    <p:anim calcmode="lin" valueType="num">
                                      <p:cBhvr additive="base">
                                        <p:cTn id="37" dur="500" fill="hold"/>
                                        <p:tgtEl>
                                          <p:spTgt spid="392201"/>
                                        </p:tgtEl>
                                        <p:attrNameLst>
                                          <p:attrName>ppt_x</p:attrName>
                                        </p:attrNameLst>
                                      </p:cBhvr>
                                      <p:tavLst>
                                        <p:tav tm="0">
                                          <p:val>
                                            <p:strVal val="#ppt_x"/>
                                          </p:val>
                                        </p:tav>
                                        <p:tav tm="100000">
                                          <p:val>
                                            <p:strVal val="#ppt_x"/>
                                          </p:val>
                                        </p:tav>
                                      </p:tavLst>
                                    </p:anim>
                                    <p:anim calcmode="lin" valueType="num">
                                      <p:cBhvr additive="base">
                                        <p:cTn id="38" dur="500" fill="hold"/>
                                        <p:tgtEl>
                                          <p:spTgt spid="39220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92202"/>
                                        </p:tgtEl>
                                        <p:attrNameLst>
                                          <p:attrName>style.visibility</p:attrName>
                                        </p:attrNameLst>
                                      </p:cBhvr>
                                      <p:to>
                                        <p:strVal val="visible"/>
                                      </p:to>
                                    </p:set>
                                    <p:anim calcmode="lin" valueType="num">
                                      <p:cBhvr additive="base">
                                        <p:cTn id="43" dur="500" fill="hold"/>
                                        <p:tgtEl>
                                          <p:spTgt spid="392202"/>
                                        </p:tgtEl>
                                        <p:attrNameLst>
                                          <p:attrName>ppt_x</p:attrName>
                                        </p:attrNameLst>
                                      </p:cBhvr>
                                      <p:tavLst>
                                        <p:tav tm="0">
                                          <p:val>
                                            <p:strVal val="#ppt_x"/>
                                          </p:val>
                                        </p:tav>
                                        <p:tav tm="100000">
                                          <p:val>
                                            <p:strVal val="#ppt_x"/>
                                          </p:val>
                                        </p:tav>
                                      </p:tavLst>
                                    </p:anim>
                                    <p:anim calcmode="lin" valueType="num">
                                      <p:cBhvr additive="base">
                                        <p:cTn id="44" dur="500" fill="hold"/>
                                        <p:tgtEl>
                                          <p:spTgt spid="392202"/>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92204"/>
                                        </p:tgtEl>
                                        <p:attrNameLst>
                                          <p:attrName>style.visibility</p:attrName>
                                        </p:attrNameLst>
                                      </p:cBhvr>
                                      <p:to>
                                        <p:strVal val="visible"/>
                                      </p:to>
                                    </p:set>
                                    <p:anim calcmode="lin" valueType="num">
                                      <p:cBhvr additive="base">
                                        <p:cTn id="49" dur="500" fill="hold"/>
                                        <p:tgtEl>
                                          <p:spTgt spid="392204"/>
                                        </p:tgtEl>
                                        <p:attrNameLst>
                                          <p:attrName>ppt_x</p:attrName>
                                        </p:attrNameLst>
                                      </p:cBhvr>
                                      <p:tavLst>
                                        <p:tav tm="0">
                                          <p:val>
                                            <p:strVal val="1+#ppt_w/2"/>
                                          </p:val>
                                        </p:tav>
                                        <p:tav tm="100000">
                                          <p:val>
                                            <p:strVal val="#ppt_x"/>
                                          </p:val>
                                        </p:tav>
                                      </p:tavLst>
                                    </p:anim>
                                    <p:anim calcmode="lin" valueType="num">
                                      <p:cBhvr additive="base">
                                        <p:cTn id="50" dur="500" fill="hold"/>
                                        <p:tgtEl>
                                          <p:spTgt spid="39220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92203"/>
                                        </p:tgtEl>
                                        <p:attrNameLst>
                                          <p:attrName>style.visibility</p:attrName>
                                        </p:attrNameLst>
                                      </p:cBhvr>
                                      <p:to>
                                        <p:strVal val="visible"/>
                                      </p:to>
                                    </p:set>
                                    <p:anim calcmode="lin" valueType="num">
                                      <p:cBhvr additive="base">
                                        <p:cTn id="55" dur="500" fill="hold"/>
                                        <p:tgtEl>
                                          <p:spTgt spid="392203"/>
                                        </p:tgtEl>
                                        <p:attrNameLst>
                                          <p:attrName>ppt_x</p:attrName>
                                        </p:attrNameLst>
                                      </p:cBhvr>
                                      <p:tavLst>
                                        <p:tav tm="0">
                                          <p:val>
                                            <p:strVal val="1+#ppt_w/2"/>
                                          </p:val>
                                        </p:tav>
                                        <p:tav tm="100000">
                                          <p:val>
                                            <p:strVal val="#ppt_x"/>
                                          </p:val>
                                        </p:tav>
                                      </p:tavLst>
                                    </p:anim>
                                    <p:anim calcmode="lin" valueType="num">
                                      <p:cBhvr additive="base">
                                        <p:cTn id="56" dur="500" fill="hold"/>
                                        <p:tgtEl>
                                          <p:spTgt spid="3922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animBg="1" autoUpdateAnimBg="0"/>
      <p:bldP spid="392196" grpId="0" animBg="1" autoUpdateAnimBg="0"/>
      <p:bldP spid="392198" grpId="0" animBg="1" autoUpdateAnimBg="0"/>
      <p:bldP spid="392199" grpId="0" animBg="1" autoUpdateAnimBg="0"/>
      <p:bldP spid="392200" grpId="0" animBg="1" autoUpdateAnimBg="0"/>
      <p:bldP spid="392201" grpId="0" animBg="1" autoUpdateAnimBg="0"/>
      <p:bldP spid="392202" grpId="0" animBg="1" autoUpdateAnimBg="0"/>
      <p:bldP spid="392203" grpId="0" animBg="1" autoUpdateAnimBg="0"/>
      <p:bldP spid="392204"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dirty="0"/>
              <a:t>معوقات الإبداع في المنظمات</a:t>
            </a:r>
            <a:endParaRPr lang="en-US" dirty="0"/>
          </a:p>
        </p:txBody>
      </p:sp>
      <p:sp>
        <p:nvSpPr>
          <p:cNvPr id="3" name="عنصر نائب للمحتوى 2"/>
          <p:cNvSpPr>
            <a:spLocks noGrp="1"/>
          </p:cNvSpPr>
          <p:nvPr>
            <p:ph idx="1"/>
          </p:nvPr>
        </p:nvSpPr>
        <p:spPr>
          <a:xfrm>
            <a:off x="838200" y="1498600"/>
            <a:ext cx="10515600" cy="4678363"/>
          </a:xfrm>
        </p:spPr>
        <p:txBody>
          <a:bodyPr>
            <a:noAutofit/>
          </a:bodyPr>
          <a:lstStyle/>
          <a:p>
            <a:pPr algn="r" rtl="1"/>
            <a:r>
              <a:rPr lang="ar-SY" dirty="0"/>
              <a:t>بينت بعض الدراسات أن الإبداع على مستوى المنظمة قد يعاني من الإعاقة للأسباب التالية</a:t>
            </a:r>
          </a:p>
          <a:p>
            <a:pPr algn="r" rtl="1"/>
            <a:r>
              <a:rPr lang="ar-SY" dirty="0"/>
              <a:t>1. المحافظة على الوضع </a:t>
            </a:r>
            <a:r>
              <a:rPr lang="ar-SY" dirty="0" smtClean="0"/>
              <a:t>الاجتماعي </a:t>
            </a:r>
            <a:r>
              <a:rPr lang="ar-SY" dirty="0"/>
              <a:t>وعدم الرغبة في خلق صراع سلبي ناشئ عن </a:t>
            </a:r>
            <a:r>
              <a:rPr lang="ar-SY" dirty="0" smtClean="0"/>
              <a:t>الاختلافات </a:t>
            </a:r>
            <a:r>
              <a:rPr lang="ar-SY" dirty="0"/>
              <a:t>بين الثقافة السائدة في المنظمة وبين الثقافة التي يستلزمها التغيير.</a:t>
            </a:r>
          </a:p>
          <a:p>
            <a:pPr algn="r" rtl="1"/>
            <a:r>
              <a:rPr lang="ar-SY" dirty="0"/>
              <a:t>2. الرغبة في المحافظة على أساليب وطرق الأداء المعروفة ،حيث أن الإبداع في المنظمة يستلزم في بدايته نفقات إضافية على المنظمة أن تتحملها.</a:t>
            </a:r>
          </a:p>
          <a:p>
            <a:pPr algn="r" rtl="1"/>
            <a:r>
              <a:rPr lang="ar-SY" dirty="0"/>
              <a:t>3. عدم الرغبة في تخفيض قيمة </a:t>
            </a:r>
            <a:r>
              <a:rPr lang="ar-SY" dirty="0" smtClean="0"/>
              <a:t>الاستثمار </a:t>
            </a:r>
            <a:r>
              <a:rPr lang="ar-SY" dirty="0"/>
              <a:t>الرأسمالي في سلعة أو خدمة حالية.</a:t>
            </a:r>
          </a:p>
          <a:p>
            <a:pPr algn="r" rtl="1"/>
            <a:r>
              <a:rPr lang="ar-SY" dirty="0"/>
              <a:t>4. عدم الرغبة في تغيير الوضع الحالي بسبب التكاليف التي يفرضها مثل هذا التغيير.</a:t>
            </a:r>
          </a:p>
          <a:p>
            <a:pPr algn="r" rtl="1"/>
            <a:r>
              <a:rPr lang="ar-SY" dirty="0"/>
              <a:t>5. ثبوت الهيكل البيروقراطي لمدة طويلة وترسخ الثقافة البيروقراطية وما يصاحب ذلك من رغبة أصحاب السلطة في المحافظة عليها وعلى طاعة وولاء المرؤوسين لهم أو رغبة أصحاب </a:t>
            </a:r>
            <a:r>
              <a:rPr lang="ar-SY" dirty="0" smtClean="0"/>
              <a:t>الامتيازات </a:t>
            </a:r>
            <a:r>
              <a:rPr lang="ar-SY" dirty="0"/>
              <a:t>في المحافظة على </a:t>
            </a:r>
            <a:r>
              <a:rPr lang="ar-SY" dirty="0" smtClean="0"/>
              <a:t>امتيازاتهم.</a:t>
            </a:r>
          </a:p>
          <a:p>
            <a:pPr marL="0" indent="0" algn="r" rtl="1">
              <a:buNone/>
            </a:pPr>
            <a:r>
              <a:rPr lang="ar-SY" dirty="0"/>
              <a:t/>
            </a:r>
            <a:br>
              <a:rPr lang="ar-SY" dirty="0"/>
            </a:br>
            <a:r>
              <a:rPr lang="ar-SY" dirty="0"/>
              <a:t/>
            </a:r>
            <a:br>
              <a:rPr lang="ar-SY" dirty="0"/>
            </a:b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114</a:t>
            </a:fld>
            <a:endParaRPr lang="en-US"/>
          </a:p>
        </p:txBody>
      </p:sp>
    </p:spTree>
    <p:extLst>
      <p:ext uri="{BB962C8B-B14F-4D97-AF65-F5344CB8AC3E}">
        <p14:creationId xmlns:p14="http://schemas.microsoft.com/office/powerpoint/2010/main" val="42752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39700"/>
            <a:ext cx="10515600" cy="6037263"/>
          </a:xfrm>
        </p:spPr>
        <p:txBody>
          <a:bodyPr>
            <a:noAutofit/>
          </a:bodyPr>
          <a:lstStyle/>
          <a:p>
            <a:pPr algn="r" rtl="1"/>
            <a:r>
              <a:rPr lang="ar-SY" dirty="0"/>
              <a:t>وقد أضافت الدكتورة رندة الزهري بعض المعوقات الموجودة في عالمنا العربي </a:t>
            </a:r>
            <a:r>
              <a:rPr lang="ar-SY" dirty="0" smtClean="0"/>
              <a:t>وهي:</a:t>
            </a:r>
            <a:endParaRPr lang="ar-SY" dirty="0"/>
          </a:p>
          <a:p>
            <a:pPr algn="r" rtl="1"/>
            <a:r>
              <a:rPr lang="ar-SY" dirty="0"/>
              <a:t>1. الخوف من الفشل.</a:t>
            </a:r>
          </a:p>
          <a:p>
            <a:pPr algn="r" rtl="1"/>
            <a:r>
              <a:rPr lang="ar-SY" dirty="0"/>
              <a:t>2. تجنب المخاطر.</a:t>
            </a:r>
          </a:p>
          <a:p>
            <a:pPr algn="r" rtl="1"/>
            <a:r>
              <a:rPr lang="ar-SY" dirty="0"/>
              <a:t>3. </a:t>
            </a:r>
            <a:r>
              <a:rPr lang="ar-SY" dirty="0" smtClean="0"/>
              <a:t>الاعتياد </a:t>
            </a:r>
            <a:r>
              <a:rPr lang="ar-SY" dirty="0"/>
              <a:t>على الأمور.</a:t>
            </a:r>
          </a:p>
          <a:p>
            <a:pPr algn="r" rtl="1"/>
            <a:r>
              <a:rPr lang="ar-SY" dirty="0"/>
              <a:t>4. عدم توافر الحرية.</a:t>
            </a:r>
          </a:p>
          <a:p>
            <a:pPr algn="r" rtl="1"/>
            <a:r>
              <a:rPr lang="ar-SY" dirty="0"/>
              <a:t>5. مقاومة التغيير.</a:t>
            </a:r>
          </a:p>
          <a:p>
            <a:pPr algn="r" rtl="1"/>
            <a:r>
              <a:rPr lang="ar-SY" dirty="0"/>
              <a:t>6. جمود القوانين.</a:t>
            </a:r>
          </a:p>
          <a:p>
            <a:pPr algn="r" rtl="1"/>
            <a:r>
              <a:rPr lang="ar-SY" dirty="0"/>
              <a:t>7. انخفاض الدعم الجماعي.</a:t>
            </a:r>
          </a:p>
          <a:p>
            <a:pPr algn="r" rtl="1"/>
            <a:r>
              <a:rPr lang="ar-SY" dirty="0"/>
              <a:t>8. فقدان التحفيز.</a:t>
            </a:r>
          </a:p>
          <a:p>
            <a:pPr algn="r" rtl="1"/>
            <a:r>
              <a:rPr lang="ar-SY" dirty="0"/>
              <a:t>9. التوبيخ العلني.</a:t>
            </a:r>
          </a:p>
          <a:p>
            <a:pPr algn="r" rtl="1"/>
            <a:r>
              <a:rPr lang="ar-SY" dirty="0"/>
              <a:t>10. العقاب في حال الفشل.</a:t>
            </a:r>
          </a:p>
          <a:p>
            <a:pPr marL="0" indent="0" algn="r" rtl="1">
              <a:buNone/>
            </a:pPr>
            <a:r>
              <a:rPr lang="ar-SY" dirty="0"/>
              <a:t/>
            </a:r>
            <a:br>
              <a:rPr lang="ar-SY" dirty="0"/>
            </a:br>
            <a:r>
              <a:rPr lang="ar-SY" dirty="0"/>
              <a:t/>
            </a:r>
            <a:br>
              <a:rPr lang="ar-SY" dirty="0"/>
            </a:br>
            <a:r>
              <a:rPr lang="ar-SY" dirty="0"/>
              <a:t/>
            </a:r>
            <a:br>
              <a:rPr lang="ar-SY" dirty="0"/>
            </a:br>
            <a:r>
              <a:rPr lang="ar-SY" dirty="0"/>
              <a:t/>
            </a:r>
            <a:br>
              <a:rPr lang="ar-SY" dirty="0"/>
            </a:b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115</a:t>
            </a:fld>
            <a:endParaRPr lang="en-US"/>
          </a:p>
        </p:txBody>
      </p:sp>
    </p:spTree>
    <p:extLst>
      <p:ext uri="{BB962C8B-B14F-4D97-AF65-F5344CB8AC3E}">
        <p14:creationId xmlns:p14="http://schemas.microsoft.com/office/powerpoint/2010/main" val="426708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t>المراجع</a:t>
            </a:r>
            <a:endParaRPr lang="en-US" dirty="0"/>
          </a:p>
        </p:txBody>
      </p:sp>
      <p:sp>
        <p:nvSpPr>
          <p:cNvPr id="3" name="عنصر نائب للمحتوى 2"/>
          <p:cNvSpPr>
            <a:spLocks noGrp="1"/>
          </p:cNvSpPr>
          <p:nvPr>
            <p:ph idx="1"/>
          </p:nvPr>
        </p:nvSpPr>
        <p:spPr/>
        <p:txBody>
          <a:bodyPr>
            <a:normAutofit/>
          </a:bodyPr>
          <a:lstStyle/>
          <a:p>
            <a:pPr algn="l"/>
            <a:r>
              <a:rPr lang="en-US" dirty="0">
                <a:hlinkClick r:id="rId2"/>
              </a:rPr>
              <a:t>http://</a:t>
            </a:r>
            <a:r>
              <a:rPr lang="en-US" dirty="0" smtClean="0">
                <a:hlinkClick r:id="rId2"/>
              </a:rPr>
              <a:t>www.almaaref.org/books/contentsimages/books/almaaref_alislameya/a</a:t>
            </a:r>
            <a:r>
              <a:rPr lang="ar-SY" dirty="0" smtClean="0">
                <a:hlinkClick r:id="rId2"/>
              </a:rPr>
              <a:t> </a:t>
            </a:r>
            <a:r>
              <a:rPr lang="en-US" dirty="0" err="1" smtClean="0">
                <a:hlinkClick r:id="rId2"/>
              </a:rPr>
              <a:t>ltadress_taraeq_estrajeyat</a:t>
            </a:r>
            <a:r>
              <a:rPr lang="en-US" dirty="0" smtClean="0">
                <a:hlinkClick r:id="rId2"/>
              </a:rPr>
              <a:t>/page/lesson12.htm</a:t>
            </a:r>
            <a:r>
              <a:rPr lang="ar-SY" dirty="0" smtClean="0"/>
              <a:t> </a:t>
            </a:r>
          </a:p>
          <a:p>
            <a:pPr algn="l"/>
            <a:r>
              <a:rPr lang="en-US" dirty="0">
                <a:hlinkClick r:id="rId3"/>
              </a:rPr>
              <a:t>http://</a:t>
            </a:r>
            <a:r>
              <a:rPr lang="en-US" dirty="0" smtClean="0">
                <a:hlinkClick r:id="rId3"/>
              </a:rPr>
              <a:t>www.almaaref.org/books/contentsimages/books/almaaref_alislameya/altadress_taraeq_estrajeyat/page/lesson13.htm</a:t>
            </a:r>
            <a:endParaRPr lang="ar-SY" dirty="0" smtClean="0"/>
          </a:p>
          <a:p>
            <a:pPr algn="l"/>
            <a:r>
              <a:rPr lang="en-US" dirty="0">
                <a:hlinkClick r:id="rId4"/>
              </a:rPr>
              <a:t>http://alfawaed.com/summary/printsummary/44</a:t>
            </a:r>
            <a:r>
              <a:rPr lang="en-US" dirty="0" smtClean="0">
                <a:hlinkClick r:id="rId4"/>
              </a:rPr>
              <a:t>/</a:t>
            </a:r>
            <a:endParaRPr lang="ar-SY" dirty="0" smtClean="0"/>
          </a:p>
          <a:p>
            <a:pPr algn="l"/>
            <a:r>
              <a:rPr lang="en-US" dirty="0">
                <a:hlinkClick r:id="rId5"/>
              </a:rPr>
              <a:t>https://www.arabia2.com/vb/chat31264</a:t>
            </a:r>
            <a:r>
              <a:rPr lang="en-US" dirty="0" smtClean="0">
                <a:hlinkClick r:id="rId5"/>
              </a:rPr>
              <a:t>/</a:t>
            </a:r>
            <a:r>
              <a:rPr lang="ar-SY" dirty="0" smtClean="0"/>
              <a:t> </a:t>
            </a:r>
          </a:p>
          <a:p>
            <a:r>
              <a:rPr lang="en-US" dirty="0">
                <a:hlinkClick r:id="rId6"/>
              </a:rPr>
              <a:t>http://</a:t>
            </a:r>
            <a:r>
              <a:rPr lang="en-US" dirty="0" smtClean="0">
                <a:hlinkClick r:id="rId6"/>
              </a:rPr>
              <a:t>forum.nooor.com/t14844.html</a:t>
            </a:r>
            <a:r>
              <a:rPr lang="ar-SY" dirty="0" smtClean="0"/>
              <a:t> </a:t>
            </a:r>
          </a:p>
          <a:p>
            <a:r>
              <a:rPr lang="en-US" dirty="0">
                <a:hlinkClick r:id="rId7"/>
              </a:rPr>
              <a:t>http://www.mawhopon.net/?</a:t>
            </a:r>
            <a:r>
              <a:rPr lang="en-US" dirty="0" smtClean="0">
                <a:hlinkClick r:id="rId7"/>
              </a:rPr>
              <a:t>p=4445</a:t>
            </a:r>
            <a:r>
              <a:rPr lang="ar-SY" dirty="0" smtClean="0"/>
              <a:t> </a:t>
            </a:r>
          </a:p>
          <a:p>
            <a:pPr algn="l"/>
            <a:r>
              <a:rPr lang="ar-SY" dirty="0" smtClean="0"/>
              <a:t>كتاب الإبداع الجاد- </a:t>
            </a:r>
            <a:r>
              <a:rPr lang="ar-SY" dirty="0" err="1" smtClean="0"/>
              <a:t>أدوارد</a:t>
            </a:r>
            <a:r>
              <a:rPr lang="ar-SY" dirty="0" smtClean="0"/>
              <a:t> دي </a:t>
            </a:r>
            <a:r>
              <a:rPr lang="ar-SY" dirty="0" err="1" smtClean="0"/>
              <a:t>بونو</a:t>
            </a:r>
            <a:r>
              <a:rPr lang="ar-SY" dirty="0" smtClean="0"/>
              <a:t>.</a:t>
            </a:r>
          </a:p>
          <a:p>
            <a:pPr algn="l"/>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116</a:t>
            </a:fld>
            <a:endParaRPr lang="en-US"/>
          </a:p>
        </p:txBody>
      </p:sp>
    </p:spTree>
    <p:extLst>
      <p:ext uri="{BB962C8B-B14F-4D97-AF65-F5344CB8AC3E}">
        <p14:creationId xmlns:p14="http://schemas.microsoft.com/office/powerpoint/2010/main" val="1512854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chemeClr val="accent6"/>
                </a:solidFill>
              </a:rPr>
              <a:t>الفرق بين الإبداع والابتكار والاختراع؟</a:t>
            </a:r>
            <a:endParaRPr lang="en-US" b="1" u="sng" dirty="0">
              <a:solidFill>
                <a:schemeClr val="accent6"/>
              </a:solidFill>
            </a:endParaRPr>
          </a:p>
        </p:txBody>
      </p:sp>
      <p:sp>
        <p:nvSpPr>
          <p:cNvPr id="3" name="عنصر نائب للمحتوى 2"/>
          <p:cNvSpPr>
            <a:spLocks noGrp="1"/>
          </p:cNvSpPr>
          <p:nvPr>
            <p:ph idx="1"/>
          </p:nvPr>
        </p:nvSpPr>
        <p:spPr>
          <a:xfrm>
            <a:off x="838200" y="1825624"/>
            <a:ext cx="10515600" cy="4752975"/>
          </a:xfrm>
        </p:spPr>
        <p:txBody>
          <a:bodyPr>
            <a:normAutofit fontScale="92500" lnSpcReduction="20000"/>
          </a:bodyPr>
          <a:lstStyle/>
          <a:p>
            <a:pPr algn="r" rtl="1"/>
            <a:r>
              <a:rPr lang="ar-SY" b="1" dirty="0"/>
              <a:t>الابداع الاتيان بشيء أو أمر ما على غير مثال سابق (على جميع المستويات</a:t>
            </a:r>
            <a:r>
              <a:rPr lang="ar-SY" b="1" dirty="0" smtClean="0"/>
              <a:t>).</a:t>
            </a:r>
          </a:p>
          <a:p>
            <a:pPr algn="r" rtl="1"/>
            <a:r>
              <a:rPr lang="ar-SY" dirty="0" smtClean="0"/>
              <a:t>الإبداع </a:t>
            </a:r>
            <a:r>
              <a:rPr lang="ar-SY" dirty="0"/>
              <a:t>هو إنتاج أفكار جديدة خارجة عن المألوف، على شرط أن تكون أفكار مفيدة، وقد يكون الإبداع في مجال يجلب الدمار والضرر وهذا لا يسمى إبداع بل تخريب، فلو قلنا أن موظف ابتكر طريقة جديدة لتخفيض التكاليف أو لتعزيز الإنتاج أو لمنتج جديد، فتعتبر هذه الفكرة من الإبداع.</a:t>
            </a:r>
            <a:endParaRPr lang="ar-SY" b="1" dirty="0"/>
          </a:p>
          <a:p>
            <a:pPr algn="r" rtl="1"/>
            <a:r>
              <a:rPr lang="ar-SY" b="1" dirty="0" smtClean="0"/>
              <a:t>الإبداع </a:t>
            </a:r>
            <a:r>
              <a:rPr lang="ar-SY" b="1" dirty="0"/>
              <a:t>– </a:t>
            </a:r>
            <a:r>
              <a:rPr lang="en-US" b="1" dirty="0"/>
              <a:t>Creativity:</a:t>
            </a:r>
            <a:r>
              <a:rPr lang="en-US" dirty="0"/>
              <a:t> </a:t>
            </a:r>
            <a:r>
              <a:rPr lang="ar-SY" dirty="0" smtClean="0"/>
              <a:t> هو عملية </a:t>
            </a:r>
            <a:r>
              <a:rPr lang="ar-SY" dirty="0"/>
              <a:t>أو أسلوب أو طريقة لإنشاء شيء جديد من غير مثال سابق. والإبداع يشمل </a:t>
            </a:r>
            <a:r>
              <a:rPr lang="ar-SY" dirty="0" smtClean="0"/>
              <a:t>الابتكار </a:t>
            </a:r>
            <a:r>
              <a:rPr lang="ar-SY" dirty="0"/>
              <a:t>والاختراع</a:t>
            </a:r>
            <a:r>
              <a:rPr lang="ar-SY" dirty="0" smtClean="0"/>
              <a:t>.</a:t>
            </a:r>
          </a:p>
          <a:p>
            <a:pPr algn="r" rtl="1"/>
            <a:r>
              <a:rPr lang="ar-SY" b="1" dirty="0" smtClean="0"/>
              <a:t>الاختراع </a:t>
            </a:r>
            <a:r>
              <a:rPr lang="ar-SY" b="1" dirty="0"/>
              <a:t>– </a:t>
            </a:r>
            <a:r>
              <a:rPr lang="en-US" b="1" dirty="0"/>
              <a:t>Invention:</a:t>
            </a:r>
            <a:r>
              <a:rPr lang="en-US" dirty="0"/>
              <a:t> </a:t>
            </a:r>
            <a:r>
              <a:rPr lang="ar-SY" dirty="0"/>
              <a:t>هو استخدام الإبداع لإنشاء شيء جديد.</a:t>
            </a:r>
          </a:p>
          <a:p>
            <a:pPr algn="r" rtl="1"/>
            <a:r>
              <a:rPr lang="ar-SY" dirty="0"/>
              <a:t/>
            </a:r>
            <a:br>
              <a:rPr lang="ar-SY" dirty="0"/>
            </a:br>
            <a:r>
              <a:rPr lang="ar-SY" b="1" dirty="0" smtClean="0"/>
              <a:t>الابتكار </a:t>
            </a:r>
            <a:r>
              <a:rPr lang="ar-SY" b="1" dirty="0"/>
              <a:t>– </a:t>
            </a:r>
            <a:r>
              <a:rPr lang="en-US" b="1" dirty="0"/>
              <a:t>Innovation:</a:t>
            </a:r>
            <a:r>
              <a:rPr lang="en-US" dirty="0"/>
              <a:t> </a:t>
            </a:r>
            <a:r>
              <a:rPr lang="ar-SY" dirty="0"/>
              <a:t>هو إيجاد طريقة جديدة لاستخدام اختراع سابق بشكل مفيد.</a:t>
            </a:r>
          </a:p>
          <a:p>
            <a:pPr marL="0" indent="0" algn="r" rtl="1">
              <a:buNone/>
            </a:pPr>
            <a:r>
              <a:rPr lang="ar-SY" dirty="0"/>
              <a:t/>
            </a:r>
            <a:br>
              <a:rPr lang="ar-SY" dirty="0"/>
            </a:br>
            <a:endParaRPr lang="ar-SY" dirty="0"/>
          </a:p>
          <a:p>
            <a:pPr marL="0" indent="0" algn="r" rtl="1">
              <a:buNone/>
            </a:pPr>
            <a:r>
              <a:rPr lang="ar-SY" dirty="0"/>
              <a:t/>
            </a:r>
            <a:br>
              <a:rPr lang="ar-SY" dirty="0"/>
            </a:b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12</a:t>
            </a:fld>
            <a:endParaRPr lang="en-US"/>
          </a:p>
        </p:txBody>
      </p:sp>
    </p:spTree>
    <p:extLst>
      <p:ext uri="{BB962C8B-B14F-4D97-AF65-F5344CB8AC3E}">
        <p14:creationId xmlns:p14="http://schemas.microsoft.com/office/powerpoint/2010/main" val="21484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Oval 6"/>
          <p:cNvSpPr>
            <a:spLocks noChangeArrowheads="1"/>
          </p:cNvSpPr>
          <p:nvPr/>
        </p:nvSpPr>
        <p:spPr bwMode="auto">
          <a:xfrm>
            <a:off x="1997075" y="1854201"/>
            <a:ext cx="7489825" cy="2511425"/>
          </a:xfrm>
          <a:prstGeom prst="ellipse">
            <a:avLst/>
          </a:prstGeom>
          <a:noFill/>
          <a:ln w="28575"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i="1">
                <a:solidFill>
                  <a:schemeClr val="tx1"/>
                </a:solidFill>
                <a:latin typeface="Arial" panose="020B0604020202020204" pitchFamily="34" charset="0"/>
                <a:cs typeface="Akhbar MT" pitchFamily="2" charset="-78"/>
              </a:defRPr>
            </a:lvl1pPr>
            <a:lvl2pPr marL="742950" indent="-285750" eaLnBrk="0" hangingPunct="0">
              <a:defRPr sz="2400" i="1">
                <a:solidFill>
                  <a:schemeClr val="tx1"/>
                </a:solidFill>
                <a:latin typeface="Arial" panose="020B0604020202020204" pitchFamily="34" charset="0"/>
                <a:cs typeface="Akhbar MT" pitchFamily="2" charset="-78"/>
              </a:defRPr>
            </a:lvl2pPr>
            <a:lvl3pPr marL="1143000" indent="-228600" eaLnBrk="0" hangingPunct="0">
              <a:defRPr sz="2400" i="1">
                <a:solidFill>
                  <a:schemeClr val="tx1"/>
                </a:solidFill>
                <a:latin typeface="Arial" panose="020B0604020202020204" pitchFamily="34" charset="0"/>
                <a:cs typeface="Akhbar MT" pitchFamily="2" charset="-78"/>
              </a:defRPr>
            </a:lvl3pPr>
            <a:lvl4pPr marL="1600200" indent="-228600" eaLnBrk="0" hangingPunct="0">
              <a:defRPr sz="2400" i="1">
                <a:solidFill>
                  <a:schemeClr val="tx1"/>
                </a:solidFill>
                <a:latin typeface="Arial" panose="020B0604020202020204" pitchFamily="34" charset="0"/>
                <a:cs typeface="Akhbar MT" pitchFamily="2" charset="-78"/>
              </a:defRPr>
            </a:lvl4pPr>
            <a:lvl5pPr marL="2057400" indent="-228600" eaLnBrk="0" hangingPunct="0">
              <a:defRPr sz="2400" i="1">
                <a:solidFill>
                  <a:schemeClr val="tx1"/>
                </a:solidFill>
                <a:latin typeface="Arial" panose="020B0604020202020204" pitchFamily="34" charset="0"/>
                <a:cs typeface="Akhbar MT" pitchFamily="2" charset="-78"/>
              </a:defRPr>
            </a:lvl5pPr>
            <a:lvl6pPr marL="25146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6pPr>
            <a:lvl7pPr marL="29718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7pPr>
            <a:lvl8pPr marL="34290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8pPr>
            <a:lvl9pPr marL="38862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9pPr>
          </a:lstStyle>
          <a:p>
            <a:pPr algn="ctr" rtl="1" eaLnBrk="1" hangingPunct="1"/>
            <a:r>
              <a:rPr lang="ar-SY" sz="4000" i="0" dirty="0">
                <a:solidFill>
                  <a:srgbClr val="008000"/>
                </a:solidFill>
                <a:cs typeface="Arial" panose="020B0604020202020204" pitchFamily="34" charset="0"/>
              </a:rPr>
              <a:t>الاختراع + استخدام جديد= الابتكار</a:t>
            </a:r>
            <a:endParaRPr lang="en-US" sz="4000" i="0" dirty="0">
              <a:solidFill>
                <a:srgbClr val="008000"/>
              </a:solidFill>
              <a:cs typeface="Arial" panose="020B0604020202020204" pitchFamily="34" charset="0"/>
            </a:endParaRPr>
          </a:p>
        </p:txBody>
      </p:sp>
      <p:sp>
        <p:nvSpPr>
          <p:cNvPr id="21511" name="Text Box 7"/>
          <p:cNvSpPr txBox="1">
            <a:spLocks noChangeArrowheads="1"/>
          </p:cNvSpPr>
          <p:nvPr/>
        </p:nvSpPr>
        <p:spPr bwMode="auto">
          <a:xfrm>
            <a:off x="3956051" y="1133476"/>
            <a:ext cx="3571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i="1">
                <a:solidFill>
                  <a:schemeClr val="tx1"/>
                </a:solidFill>
                <a:latin typeface="Arial" panose="020B0604020202020204" pitchFamily="34" charset="0"/>
                <a:cs typeface="Akhbar MT" pitchFamily="2" charset="-78"/>
              </a:defRPr>
            </a:lvl1pPr>
            <a:lvl2pPr marL="742950" indent="-285750" eaLnBrk="0" hangingPunct="0">
              <a:defRPr sz="2400" i="1">
                <a:solidFill>
                  <a:schemeClr val="tx1"/>
                </a:solidFill>
                <a:latin typeface="Arial" panose="020B0604020202020204" pitchFamily="34" charset="0"/>
                <a:cs typeface="Akhbar MT" pitchFamily="2" charset="-78"/>
              </a:defRPr>
            </a:lvl2pPr>
            <a:lvl3pPr marL="1143000" indent="-228600" eaLnBrk="0" hangingPunct="0">
              <a:defRPr sz="2400" i="1">
                <a:solidFill>
                  <a:schemeClr val="tx1"/>
                </a:solidFill>
                <a:latin typeface="Arial" panose="020B0604020202020204" pitchFamily="34" charset="0"/>
                <a:cs typeface="Akhbar MT" pitchFamily="2" charset="-78"/>
              </a:defRPr>
            </a:lvl3pPr>
            <a:lvl4pPr marL="1600200" indent="-228600" eaLnBrk="0" hangingPunct="0">
              <a:defRPr sz="2400" i="1">
                <a:solidFill>
                  <a:schemeClr val="tx1"/>
                </a:solidFill>
                <a:latin typeface="Arial" panose="020B0604020202020204" pitchFamily="34" charset="0"/>
                <a:cs typeface="Akhbar MT" pitchFamily="2" charset="-78"/>
              </a:defRPr>
            </a:lvl4pPr>
            <a:lvl5pPr marL="2057400" indent="-228600" eaLnBrk="0" hangingPunct="0">
              <a:defRPr sz="2400" i="1">
                <a:solidFill>
                  <a:schemeClr val="tx1"/>
                </a:solidFill>
                <a:latin typeface="Arial" panose="020B0604020202020204" pitchFamily="34" charset="0"/>
                <a:cs typeface="Akhbar MT" pitchFamily="2" charset="-78"/>
              </a:defRPr>
            </a:lvl5pPr>
            <a:lvl6pPr marL="25146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6pPr>
            <a:lvl7pPr marL="29718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7pPr>
            <a:lvl8pPr marL="34290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8pPr>
            <a:lvl9pPr marL="3886200" indent="-228600" algn="r" rtl="1" eaLnBrk="0" fontAlgn="base" hangingPunct="0">
              <a:spcBef>
                <a:spcPct val="0"/>
              </a:spcBef>
              <a:spcAft>
                <a:spcPct val="0"/>
              </a:spcAft>
              <a:defRPr sz="2400" i="1">
                <a:solidFill>
                  <a:schemeClr val="tx1"/>
                </a:solidFill>
                <a:latin typeface="Arial" panose="020B0604020202020204" pitchFamily="34" charset="0"/>
                <a:cs typeface="Akhbar MT" pitchFamily="2" charset="-78"/>
              </a:defRPr>
            </a:lvl9pPr>
          </a:lstStyle>
          <a:p>
            <a:pPr algn="ctr" rtl="1" eaLnBrk="1" hangingPunct="1"/>
            <a:r>
              <a:rPr lang="ar-SA" sz="4800" i="0" dirty="0">
                <a:solidFill>
                  <a:srgbClr val="0000FF"/>
                </a:solidFill>
                <a:cs typeface="Arial" panose="020B0604020202020204" pitchFamily="34" charset="0"/>
              </a:rPr>
              <a:t>الإبداع</a:t>
            </a:r>
            <a:endParaRPr lang="en-US" sz="4800" i="0" dirty="0">
              <a:solidFill>
                <a:srgbClr val="0000FF"/>
              </a:solidFill>
              <a:cs typeface="Arial" panose="020B0604020202020204" pitchFamily="34"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13</a:t>
            </a:fld>
            <a:endParaRPr lang="en-US"/>
          </a:p>
        </p:txBody>
      </p:sp>
    </p:spTree>
    <p:extLst>
      <p:ext uri="{BB962C8B-B14F-4D97-AF65-F5344CB8AC3E}">
        <p14:creationId xmlns:p14="http://schemas.microsoft.com/office/powerpoint/2010/main" val="29436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ircle(in)">
                                      <p:cBhvr>
                                        <p:cTn id="7" dur="500"/>
                                        <p:tgtEl>
                                          <p:spTgt spid="215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circle(in)">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رقم الشريحة 4"/>
          <p:cNvSpPr>
            <a:spLocks noGrp="1"/>
          </p:cNvSpPr>
          <p:nvPr>
            <p:ph type="sldNum" sz="quarter" idx="12"/>
          </p:nvPr>
        </p:nvSpPr>
        <p:spPr/>
        <p:txBody>
          <a:bodyPr/>
          <a:lstStyle/>
          <a:p>
            <a:pPr algn="ctr" rtl="1">
              <a:defRPr/>
            </a:pPr>
            <a:fld id="{A6CCD7EF-2F2B-4F42-8958-765A9EAC80C3}" type="slidenum">
              <a:rPr lang="ar-SA"/>
              <a:pPr algn="ctr" rtl="1">
                <a:defRPr/>
              </a:pPr>
              <a:t>14</a:t>
            </a:fld>
            <a:endParaRPr lang="en-US"/>
          </a:p>
        </p:txBody>
      </p:sp>
      <p:sp>
        <p:nvSpPr>
          <p:cNvPr id="214022" name="AutoShape 6" descr="50%"/>
          <p:cNvSpPr>
            <a:spLocks noChangeArrowheads="1"/>
          </p:cNvSpPr>
          <p:nvPr/>
        </p:nvSpPr>
        <p:spPr bwMode="auto">
          <a:xfrm>
            <a:off x="1919289" y="1628776"/>
            <a:ext cx="7921625" cy="1522413"/>
          </a:xfrm>
          <a:prstGeom prst="roundRect">
            <a:avLst>
              <a:gd name="adj" fmla="val 16667"/>
            </a:avLst>
          </a:prstGeom>
          <a:gradFill rotWithShape="1">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266700" indent="-266700"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a:solidFill>
                  <a:srgbClr val="FFFF00"/>
                </a:solidFill>
                <a:latin typeface="Times New Roman" panose="02020603050405020304" pitchFamily="18" charset="0"/>
                <a:cs typeface="PT Bold Heading" panose="02010400000000000000" pitchFamily="2" charset="-78"/>
              </a:rPr>
              <a:t> </a:t>
            </a:r>
            <a:r>
              <a:rPr lang="ar-SA" sz="2800" b="1">
                <a:solidFill>
                  <a:srgbClr val="FFFF00"/>
                </a:solidFill>
                <a:latin typeface="Times New Roman" panose="02020603050405020304" pitchFamily="18" charset="0"/>
                <a:cs typeface="PT Bold Heading" panose="02010400000000000000" pitchFamily="2" charset="-78"/>
              </a:rPr>
              <a:t>  يقصد بالتفكير الإبداعي " قدرة الشخص على الربط بين الأشياء أو الأفكار التي تبدو من النظرة الأولى على أنها غير مترابطة " .</a:t>
            </a:r>
          </a:p>
        </p:txBody>
      </p:sp>
      <p:sp>
        <p:nvSpPr>
          <p:cNvPr id="214024" name="Rectangle 8"/>
          <p:cNvSpPr>
            <a:spLocks noChangeArrowheads="1"/>
          </p:cNvSpPr>
          <p:nvPr/>
        </p:nvSpPr>
        <p:spPr bwMode="auto">
          <a:xfrm>
            <a:off x="2063750" y="3284539"/>
            <a:ext cx="7488238" cy="10793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200" b="1" u="sng">
                <a:latin typeface="Times New Roman" panose="02020603050405020304" pitchFamily="18" charset="0"/>
                <a:cs typeface="Times New Roman" panose="02020603050405020304" pitchFamily="18" charset="0"/>
              </a:rPr>
              <a:t>كما يعرف بأنه</a:t>
            </a:r>
            <a:r>
              <a:rPr lang="ar-SA" sz="3200" b="1">
                <a:latin typeface="Times New Roman" panose="02020603050405020304" pitchFamily="18" charset="0"/>
                <a:cs typeface="Times New Roman" panose="02020603050405020304" pitchFamily="18" charset="0"/>
              </a:rPr>
              <a:t>" التفكير الشمولي المتعدد الجوانب</a:t>
            </a:r>
          </a:p>
          <a:p>
            <a:pPr algn="ctr"/>
            <a:r>
              <a:rPr lang="ar-SA" sz="3200" b="1">
                <a:latin typeface="Times New Roman" panose="02020603050405020304" pitchFamily="18" charset="0"/>
                <a:cs typeface="Times New Roman" panose="02020603050405020304" pitchFamily="18" charset="0"/>
              </a:rPr>
              <a:t> الذي يرمي إلى إيجاد فكرة جديدة ذات فائدة أكبر ".</a:t>
            </a:r>
          </a:p>
        </p:txBody>
      </p:sp>
      <p:sp>
        <p:nvSpPr>
          <p:cNvPr id="214025" name="Rectangle 9" descr="رق"/>
          <p:cNvSpPr>
            <a:spLocks noChangeArrowheads="1"/>
          </p:cNvSpPr>
          <p:nvPr/>
        </p:nvSpPr>
        <p:spPr bwMode="auto">
          <a:xfrm>
            <a:off x="2362200" y="4508500"/>
            <a:ext cx="7118350" cy="1657350"/>
          </a:xfrm>
          <a:prstGeom prst="rect">
            <a:avLst/>
          </a:prstGeom>
          <a:blipFill dpi="0" rotWithShape="1">
            <a:blip r:embed="rId3"/>
            <a:srcRect/>
            <a:tile tx="0" ty="0" sx="100000" sy="100000" flip="none" algn="tl"/>
          </a:blip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algn="r" rtl="1">
              <a:defRPr>
                <a:solidFill>
                  <a:schemeClr val="tx1"/>
                </a:solidFill>
                <a:latin typeface="Tahoma" panose="020B0604030504040204" pitchFamily="34" charset="0"/>
                <a:cs typeface="Arial" panose="020B0604020202020204" pitchFamily="34" charset="0"/>
              </a:defRPr>
            </a:lvl1pPr>
            <a:lvl2pPr indent="-457200" algn="r" rtl="1">
              <a:defRPr>
                <a:solidFill>
                  <a:schemeClr val="tx1"/>
                </a:solidFill>
                <a:latin typeface="Tahoma" panose="020B0604030504040204" pitchFamily="34" charset="0"/>
                <a:cs typeface="Arial" panose="020B0604020202020204" pitchFamily="34" charset="0"/>
              </a:defRPr>
            </a:lvl2pPr>
            <a:lvl3pPr marL="457200" indent="-457200" algn="r" rtl="1">
              <a:defRPr>
                <a:solidFill>
                  <a:schemeClr val="tx1"/>
                </a:solidFill>
                <a:latin typeface="Tahoma" panose="020B0604030504040204" pitchFamily="34" charset="0"/>
                <a:cs typeface="Arial" panose="020B0604020202020204" pitchFamily="34" charset="0"/>
              </a:defRPr>
            </a:lvl3pPr>
            <a:lvl4pPr marL="457200" indent="-457200" algn="r" rtl="1">
              <a:defRPr>
                <a:solidFill>
                  <a:schemeClr val="tx1"/>
                </a:solidFill>
                <a:latin typeface="Tahoma" panose="020B0604030504040204" pitchFamily="34" charset="0"/>
                <a:cs typeface="Arial" panose="020B0604020202020204" pitchFamily="34" charset="0"/>
              </a:defRPr>
            </a:lvl4pPr>
            <a:lvl5pPr marL="457200" indent="-457200" algn="r" rtl="1">
              <a:defRPr>
                <a:solidFill>
                  <a:schemeClr val="tx1"/>
                </a:solidFill>
                <a:latin typeface="Tahoma" panose="020B0604030504040204" pitchFamily="34" charset="0"/>
                <a:cs typeface="Arial" panose="020B0604020202020204" pitchFamily="34" charset="0"/>
              </a:defRPr>
            </a:lvl5pPr>
            <a:lvl6pPr marL="914400" indent="-4572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1371600" indent="-4572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1828800" indent="-4572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2286000" indent="-4572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spcBef>
                <a:spcPct val="20000"/>
              </a:spcBef>
              <a:buFontTx/>
              <a:buBlip>
                <a:blip r:embed="rId4"/>
              </a:buBlip>
            </a:pPr>
            <a:r>
              <a:rPr lang="ar-SA" sz="2800" b="1">
                <a:solidFill>
                  <a:srgbClr val="FF0000"/>
                </a:solidFill>
                <a:latin typeface="Times New Roman" panose="02020603050405020304" pitchFamily="18" charset="0"/>
                <a:cs typeface="Times New Roman" panose="02020603050405020304" pitchFamily="18" charset="0"/>
              </a:rPr>
              <a:t> </a:t>
            </a:r>
            <a:r>
              <a:rPr lang="ar-SA" sz="2800" b="1">
                <a:solidFill>
                  <a:srgbClr val="FF0000"/>
                </a:solidFill>
                <a:latin typeface="PT Bold Heading" panose="02010400000000000000" pitchFamily="2" charset="-78"/>
                <a:cs typeface="Times New Roman" panose="02020603050405020304" pitchFamily="18" charset="0"/>
              </a:rPr>
              <a:t>رؤية  ما لم يره أحد ( من الناس ) من قبل.</a:t>
            </a:r>
          </a:p>
          <a:p>
            <a:pPr algn="ctr">
              <a:spcBef>
                <a:spcPct val="20000"/>
              </a:spcBef>
              <a:buFontTx/>
              <a:buBlip>
                <a:blip r:embed="rId4"/>
              </a:buBlip>
            </a:pPr>
            <a:r>
              <a:rPr lang="ar-SA" sz="2800" b="1">
                <a:solidFill>
                  <a:srgbClr val="FF0000"/>
                </a:solidFill>
                <a:latin typeface="PT Bold Heading" panose="02010400000000000000" pitchFamily="2" charset="-78"/>
                <a:cs typeface="Times New Roman" panose="02020603050405020304" pitchFamily="18" charset="0"/>
              </a:rPr>
              <a:t> التفكير فيما لم يفكر فيه الآخرون من قبل.</a:t>
            </a:r>
          </a:p>
          <a:p>
            <a:pPr algn="ctr">
              <a:spcBef>
                <a:spcPct val="20000"/>
              </a:spcBef>
              <a:buFontTx/>
              <a:buBlip>
                <a:blip r:embed="rId4"/>
              </a:buBlip>
            </a:pPr>
            <a:r>
              <a:rPr lang="ar-SA" sz="2800" b="1">
                <a:solidFill>
                  <a:srgbClr val="FF0000"/>
                </a:solidFill>
                <a:latin typeface="PT Bold Heading" panose="02010400000000000000" pitchFamily="2" charset="-78"/>
                <a:cs typeface="Times New Roman" panose="02020603050405020304" pitchFamily="18" charset="0"/>
              </a:rPr>
              <a:t> القيام بعمل ما لم يعمله الآخرون من قبل.</a:t>
            </a:r>
          </a:p>
        </p:txBody>
      </p:sp>
      <p:sp>
        <p:nvSpPr>
          <p:cNvPr id="214027" name="AutoShape 11" descr="50%"/>
          <p:cNvSpPr>
            <a:spLocks noGrp="1" noChangeArrowheads="1"/>
          </p:cNvSpPr>
          <p:nvPr>
            <p:ph type="title"/>
          </p:nvPr>
        </p:nvSpPr>
        <p:spPr>
          <a:xfrm>
            <a:off x="2495551" y="188914"/>
            <a:ext cx="7129463" cy="1152525"/>
          </a:xfrm>
        </p:spPr>
        <p:txBody>
          <a:bodyPr/>
          <a:lstStyle/>
          <a:p>
            <a:pPr algn="ctr" rtl="1" eaLnBrk="1" hangingPunct="1">
              <a:defRPr/>
            </a:pPr>
            <a:r>
              <a:rPr lang="ar-SA" sz="3600"/>
              <a:t>تعريف التفكير الإبداعي</a:t>
            </a:r>
            <a:br>
              <a:rPr lang="ar-SA" sz="3600"/>
            </a:br>
            <a:r>
              <a:rPr lang="ar-SA" sz="3600"/>
              <a:t>  (</a:t>
            </a:r>
            <a:r>
              <a:rPr lang="en-US" sz="3600"/>
              <a:t>Creative Thinking</a:t>
            </a:r>
            <a:r>
              <a:rPr lang="ar-SA" sz="3600"/>
              <a:t>  )</a:t>
            </a:r>
            <a:endParaRPr lang="en-US" sz="3600"/>
          </a:p>
        </p:txBody>
      </p:sp>
    </p:spTree>
    <p:extLst>
      <p:ext uri="{BB962C8B-B14F-4D97-AF65-F5344CB8AC3E}">
        <p14:creationId xmlns:p14="http://schemas.microsoft.com/office/powerpoint/2010/main" val="421214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22"/>
                                        </p:tgtEl>
                                        <p:attrNameLst>
                                          <p:attrName>style.visibility</p:attrName>
                                        </p:attrNameLst>
                                      </p:cBhvr>
                                      <p:to>
                                        <p:strVal val="visible"/>
                                      </p:to>
                                    </p:set>
                                    <p:anim calcmode="lin" valueType="num">
                                      <p:cBhvr additive="base">
                                        <p:cTn id="7" dur="500" fill="hold"/>
                                        <p:tgtEl>
                                          <p:spTgt spid="214022"/>
                                        </p:tgtEl>
                                        <p:attrNameLst>
                                          <p:attrName>ppt_x</p:attrName>
                                        </p:attrNameLst>
                                      </p:cBhvr>
                                      <p:tavLst>
                                        <p:tav tm="0">
                                          <p:val>
                                            <p:strVal val="0-#ppt_w/2"/>
                                          </p:val>
                                        </p:tav>
                                        <p:tav tm="100000">
                                          <p:val>
                                            <p:strVal val="#ppt_x"/>
                                          </p:val>
                                        </p:tav>
                                      </p:tavLst>
                                    </p:anim>
                                    <p:anim calcmode="lin" valueType="num">
                                      <p:cBhvr additive="base">
                                        <p:cTn id="8" dur="500" fill="hold"/>
                                        <p:tgtEl>
                                          <p:spTgt spid="2140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4024"/>
                                        </p:tgtEl>
                                        <p:attrNameLst>
                                          <p:attrName>style.visibility</p:attrName>
                                        </p:attrNameLst>
                                      </p:cBhvr>
                                      <p:to>
                                        <p:strVal val="visible"/>
                                      </p:to>
                                    </p:set>
                                    <p:anim calcmode="lin" valueType="num">
                                      <p:cBhvr additive="base">
                                        <p:cTn id="13" dur="500" fill="hold"/>
                                        <p:tgtEl>
                                          <p:spTgt spid="214024"/>
                                        </p:tgtEl>
                                        <p:attrNameLst>
                                          <p:attrName>ppt_x</p:attrName>
                                        </p:attrNameLst>
                                      </p:cBhvr>
                                      <p:tavLst>
                                        <p:tav tm="0">
                                          <p:val>
                                            <p:strVal val="#ppt_x"/>
                                          </p:val>
                                        </p:tav>
                                        <p:tav tm="100000">
                                          <p:val>
                                            <p:strVal val="#ppt_x"/>
                                          </p:val>
                                        </p:tav>
                                      </p:tavLst>
                                    </p:anim>
                                    <p:anim calcmode="lin" valueType="num">
                                      <p:cBhvr additive="base">
                                        <p:cTn id="14" dur="500" fill="hold"/>
                                        <p:tgtEl>
                                          <p:spTgt spid="214024"/>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214025"/>
                                        </p:tgtEl>
                                        <p:attrNameLst>
                                          <p:attrName>style.visibility</p:attrName>
                                        </p:attrNameLst>
                                      </p:cBhvr>
                                      <p:to>
                                        <p:strVal val="visible"/>
                                      </p:to>
                                    </p:set>
                                    <p:animEffect transition="in" filter="box(in)">
                                      <p:cBhvr>
                                        <p:cTn id="18" dur="500"/>
                                        <p:tgtEl>
                                          <p:spTgt spid="21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autoUpdateAnimBg="0"/>
      <p:bldP spid="214024" grpId="0" autoUpdateAnimBg="0"/>
      <p:bldP spid="2140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u="sng" dirty="0">
                <a:solidFill>
                  <a:schemeClr val="accent6"/>
                </a:solidFill>
              </a:rPr>
              <a:t>العلاقة بين الإبداع والتفكير</a:t>
            </a:r>
            <a:endParaRPr lang="en-US" sz="5400" b="1" u="sng" dirty="0">
              <a:solidFill>
                <a:schemeClr val="accent6"/>
              </a:solidFill>
            </a:endParaRPr>
          </a:p>
        </p:txBody>
      </p:sp>
      <p:sp>
        <p:nvSpPr>
          <p:cNvPr id="3" name="عنصر نائب للمحتوى 2"/>
          <p:cNvSpPr>
            <a:spLocks noGrp="1"/>
          </p:cNvSpPr>
          <p:nvPr>
            <p:ph idx="1"/>
          </p:nvPr>
        </p:nvSpPr>
        <p:spPr/>
        <p:txBody>
          <a:bodyPr>
            <a:normAutofit/>
          </a:bodyPr>
          <a:lstStyle/>
          <a:p>
            <a:pPr algn="r" rtl="1">
              <a:buClr>
                <a:srgbClr val="CC0000"/>
              </a:buClr>
              <a:defRPr/>
            </a:pPr>
            <a:r>
              <a:rPr lang="ar-SA" sz="4000" dirty="0"/>
              <a:t>التفكير ( كعملية عقلية ) إحدى الأدوات التي تستخدم في تحقيق الإبداع .</a:t>
            </a:r>
            <a:endParaRPr lang="en-US" sz="4000" dirty="0"/>
          </a:p>
          <a:p>
            <a:pPr algn="r" rtl="1">
              <a:buClr>
                <a:srgbClr val="CC0000"/>
              </a:buClr>
              <a:defRPr/>
            </a:pPr>
            <a:r>
              <a:rPr lang="ar-SA" sz="4000" dirty="0"/>
              <a:t>التفكير هو المرحلة الرئيسية ( المحور ) لعملية الإبداع خاصة إذا أدركنا أن الإبداع كعملية متكاملة لها عدة مراحل منها مرحلة التفكير.</a:t>
            </a:r>
            <a:endParaRPr lang="en-US" sz="4000" dirty="0"/>
          </a:p>
          <a:p>
            <a:pPr algn="r" rtl="1"/>
            <a:endParaRPr lang="en-US" sz="54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15</a:t>
            </a:fld>
            <a:endParaRPr lang="en-US"/>
          </a:p>
        </p:txBody>
      </p:sp>
    </p:spTree>
    <p:extLst>
      <p:ext uri="{BB962C8B-B14F-4D97-AF65-F5344CB8AC3E}">
        <p14:creationId xmlns:p14="http://schemas.microsoft.com/office/powerpoint/2010/main" val="95182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sz="5400" b="1" u="sng" dirty="0">
                <a:solidFill>
                  <a:schemeClr val="accent6"/>
                </a:solidFill>
              </a:rPr>
              <a:t>العلاقة بين الإبداع &amp; التجديد</a:t>
            </a:r>
            <a:endParaRPr lang="en-US" sz="5400" b="1" u="sng" dirty="0">
              <a:solidFill>
                <a:schemeClr val="accent6"/>
              </a:solidFill>
            </a:endParaRPr>
          </a:p>
        </p:txBody>
      </p:sp>
      <p:sp>
        <p:nvSpPr>
          <p:cNvPr id="3" name="عنصر نائب للمحتوى 2"/>
          <p:cNvSpPr>
            <a:spLocks noGrp="1"/>
          </p:cNvSpPr>
          <p:nvPr>
            <p:ph idx="1"/>
          </p:nvPr>
        </p:nvSpPr>
        <p:spPr/>
        <p:txBody>
          <a:bodyPr>
            <a:normAutofit/>
          </a:bodyPr>
          <a:lstStyle/>
          <a:p>
            <a:pPr marL="685800" indent="-685800" algn="r" rtl="1">
              <a:buClr>
                <a:srgbClr val="FF0000"/>
              </a:buClr>
              <a:buFontTx/>
              <a:buAutoNum type="arabicPeriod"/>
              <a:defRPr/>
            </a:pPr>
            <a:r>
              <a:rPr lang="ar-SA" sz="3600" dirty="0"/>
              <a:t>يعتبر الإبداع أشمل وأعم من التجديد بحيث إن كل حالة إبداع تعتبر تجديداً وليس العكس . </a:t>
            </a:r>
          </a:p>
          <a:p>
            <a:pPr marL="685800" indent="-685800" algn="r" rtl="1">
              <a:buClr>
                <a:srgbClr val="FF0000"/>
              </a:buClr>
              <a:buFontTx/>
              <a:buAutoNum type="arabicPeriod"/>
              <a:defRPr/>
            </a:pPr>
            <a:r>
              <a:rPr lang="ar-SA" sz="3600" dirty="0"/>
              <a:t>يتميز الإبداع بتوافر عنصر الأصالة ضمن خصائصه. أما التجديد فهو عملية نقل لشيء تم ابتكاره من قبل.</a:t>
            </a:r>
            <a:endParaRPr lang="en-US" sz="3600" dirty="0"/>
          </a:p>
          <a:p>
            <a:pPr algn="r" rtl="1"/>
            <a:endParaRPr lang="en-US" sz="36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16</a:t>
            </a:fld>
            <a:endParaRPr lang="en-US"/>
          </a:p>
        </p:txBody>
      </p:sp>
    </p:spTree>
    <p:extLst>
      <p:ext uri="{BB962C8B-B14F-4D97-AF65-F5344CB8AC3E}">
        <p14:creationId xmlns:p14="http://schemas.microsoft.com/office/powerpoint/2010/main" val="7124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454EF4A5-F9C4-41DA-910D-67CEF2BAFDD4}" type="slidenum">
              <a:rPr lang="ar-SA" altLang="en-US">
                <a:cs typeface="+mj-cs"/>
              </a:rPr>
              <a:pPr/>
              <a:t>17</a:t>
            </a:fld>
            <a:endParaRPr lang="en-US" altLang="en-US">
              <a:cs typeface="+mj-cs"/>
            </a:endParaRPr>
          </a:p>
        </p:txBody>
      </p:sp>
      <p:sp>
        <p:nvSpPr>
          <p:cNvPr id="9218" name="Rectangle 2"/>
          <p:cNvSpPr>
            <a:spLocks noGrp="1" noChangeArrowheads="1"/>
          </p:cNvSpPr>
          <p:nvPr>
            <p:ph type="title"/>
          </p:nvPr>
        </p:nvSpPr>
        <p:spPr>
          <a:xfrm>
            <a:off x="1905000" y="307976"/>
            <a:ext cx="8229600" cy="1025524"/>
          </a:xfrm>
        </p:spPr>
        <p:txBody>
          <a:bodyPr>
            <a:noAutofit/>
          </a:bodyPr>
          <a:lstStyle/>
          <a:p>
            <a:pPr algn="ctr" rtl="1"/>
            <a:r>
              <a:rPr lang="ar-SA" sz="6000" b="1" u="sng" dirty="0">
                <a:solidFill>
                  <a:schemeClr val="accent6"/>
                </a:solidFill>
                <a:effectLst>
                  <a:outerShdw blurRad="38100" dist="38100" dir="2700000" algn="tl">
                    <a:srgbClr val="000000"/>
                  </a:outerShdw>
                </a:effectLst>
              </a:rPr>
              <a:t>شروط الإبداع</a:t>
            </a:r>
            <a:endParaRPr lang="en-US" sz="6000" b="1" u="sng" dirty="0">
              <a:solidFill>
                <a:schemeClr val="accent6"/>
              </a:solidFill>
              <a:effectLst>
                <a:outerShdw blurRad="38100" dist="38100" dir="2700000" algn="tl">
                  <a:srgbClr val="000000"/>
                </a:outerShdw>
              </a:effectLst>
            </a:endParaRPr>
          </a:p>
        </p:txBody>
      </p:sp>
      <p:sp>
        <p:nvSpPr>
          <p:cNvPr id="9219" name="Rectangle 3"/>
          <p:cNvSpPr>
            <a:spLocks noGrp="1" noChangeArrowheads="1"/>
          </p:cNvSpPr>
          <p:nvPr>
            <p:ph type="body" idx="1"/>
          </p:nvPr>
        </p:nvSpPr>
        <p:spPr>
          <a:xfrm>
            <a:off x="1981200" y="1447800"/>
            <a:ext cx="8229600" cy="3505200"/>
          </a:xfrm>
        </p:spPr>
        <p:txBody>
          <a:bodyPr/>
          <a:lstStyle/>
          <a:p>
            <a:pPr marL="609600" indent="-609600" algn="r" rtl="1">
              <a:spcAft>
                <a:spcPct val="50000"/>
              </a:spcAft>
            </a:pPr>
            <a:r>
              <a:rPr lang="ar-SA" sz="3200" b="1" dirty="0">
                <a:cs typeface="+mj-cs"/>
              </a:rPr>
              <a:t>كي يوصف الإنتاج [ العمل، الأداء، الإدارة، اتخاذ القرارات...]  بالإبداع لا بد من توفر إحدى الصفتين التاليتين:</a:t>
            </a:r>
          </a:p>
          <a:p>
            <a:pPr marL="990600" lvl="1" indent="-646113" algn="r" rtl="1">
              <a:spcAft>
                <a:spcPct val="50000"/>
              </a:spcAft>
              <a:buFont typeface="Wingdings" pitchFamily="2" charset="2"/>
              <a:buAutoNum type="arabicPeriod"/>
            </a:pPr>
            <a:r>
              <a:rPr lang="ar-SA" b="1" dirty="0">
                <a:cs typeface="+mj-cs"/>
              </a:rPr>
              <a:t>التكوين أو الصنع، أي أن تتمثل الفكرة في وجود مادي جديد للشيء. </a:t>
            </a:r>
            <a:endParaRPr lang="en-ZA" b="1" dirty="0">
              <a:cs typeface="+mj-cs"/>
            </a:endParaRPr>
          </a:p>
          <a:p>
            <a:pPr marL="990600" lvl="1" indent="-646113" algn="r" rtl="1">
              <a:spcAft>
                <a:spcPct val="50000"/>
              </a:spcAft>
              <a:buFont typeface="Wingdings" pitchFamily="2" charset="2"/>
              <a:buAutoNum type="arabicPeriod"/>
            </a:pPr>
            <a:r>
              <a:rPr lang="ar-SA" b="1" dirty="0">
                <a:cs typeface="+mj-cs"/>
              </a:rPr>
              <a:t>الإحداث، أي إخراج الإنتاج أو الفكرة أو القرار إلى حيز الوجود الفعلي، أمام الوعي الإنساني في لحظة معينة من الزمان لأول مرة.</a:t>
            </a:r>
          </a:p>
          <a:p>
            <a:pPr marL="990600" lvl="1" indent="-646113" algn="r" rtl="1">
              <a:spcAft>
                <a:spcPct val="50000"/>
              </a:spcAft>
              <a:buNone/>
            </a:pPr>
            <a:endParaRPr lang="ar-SA" b="1" dirty="0">
              <a:cs typeface="+mj-cs"/>
            </a:endParaRPr>
          </a:p>
          <a:p>
            <a:pPr marL="344487" lvl="1" indent="0" algn="r" rtl="1">
              <a:spcAft>
                <a:spcPct val="50000"/>
              </a:spcAft>
              <a:buNone/>
            </a:pPr>
            <a:endParaRPr lang="en-US" sz="3200" b="1" dirty="0">
              <a:cs typeface="+mj-cs"/>
            </a:endParaRPr>
          </a:p>
        </p:txBody>
      </p:sp>
    </p:spTree>
    <p:extLst>
      <p:ext uri="{BB962C8B-B14F-4D97-AF65-F5344CB8AC3E}">
        <p14:creationId xmlns:p14="http://schemas.microsoft.com/office/powerpoint/2010/main" val="23925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921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9219">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219">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9219">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9219">
                                            <p:txEl>
                                              <p:pRg st="1" end="1"/>
                                            </p:txEl>
                                          </p:spTgt>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9219">
                                            <p:txEl>
                                              <p:pRg st="2" end="2"/>
                                            </p:txEl>
                                          </p:spTgt>
                                        </p:tgtEl>
                                        <p:attrNameLst>
                                          <p:attrName>ppt_y</p:attrName>
                                        </p:attrNameLst>
                                      </p:cBhvr>
                                      <p:tavLst>
                                        <p:tav tm="0">
                                          <p:val>
                                            <p:strVal val="#ppt_y-#ppt_h/2"/>
                                          </p:val>
                                        </p:tav>
                                        <p:tav tm="100000">
                                          <p:val>
                                            <p:strVal val="#ppt_y"/>
                                          </p:val>
                                        </p:tav>
                                      </p:tavLst>
                                    </p:anim>
                                    <p:anim calcmode="lin" valueType="num">
                                      <p:cBhvr>
                                        <p:cTn id="21" dur="500" fill="hold"/>
                                        <p:tgtEl>
                                          <p:spTgt spid="9219">
                                            <p:txEl>
                                              <p:pRg st="2" end="2"/>
                                            </p:txEl>
                                          </p:spTgt>
                                        </p:tgtEl>
                                        <p:attrNameLst>
                                          <p:attrName>ppt_w</p:attrName>
                                        </p:attrNameLst>
                                      </p:cBhvr>
                                      <p:tavLst>
                                        <p:tav tm="0">
                                          <p:val>
                                            <p:strVal val="#ppt_w"/>
                                          </p:val>
                                        </p:tav>
                                        <p:tav tm="100000">
                                          <p:val>
                                            <p:strVal val="#ppt_w"/>
                                          </p:val>
                                        </p:tav>
                                      </p:tavLst>
                                    </p:anim>
                                    <p:anim calcmode="lin" valueType="num">
                                      <p:cBhvr>
                                        <p:cTn id="22"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صر نائب لرقم الشريحة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D1AB552-A1F0-4175-A736-1BBEAB0B481C}" type="slidenum">
              <a:rPr lang="ar-SA">
                <a:solidFill>
                  <a:schemeClr val="accent1"/>
                </a:solidFill>
                <a:latin typeface="Arial" panose="020B0604020202020204" pitchFamily="34" charset="0"/>
              </a:rPr>
              <a:pPr eaLnBrk="1" hangingPunct="1"/>
              <a:t>18</a:t>
            </a:fld>
            <a:endParaRPr lang="en-US">
              <a:solidFill>
                <a:schemeClr val="accent1"/>
              </a:solidFill>
              <a:latin typeface="Arial" panose="020B0604020202020204" pitchFamily="34" charset="0"/>
            </a:endParaRPr>
          </a:p>
        </p:txBody>
      </p:sp>
      <p:sp>
        <p:nvSpPr>
          <p:cNvPr id="31747" name="Oval 2"/>
          <p:cNvSpPr>
            <a:spLocks noChangeArrowheads="1"/>
          </p:cNvSpPr>
          <p:nvPr/>
        </p:nvSpPr>
        <p:spPr bwMode="auto">
          <a:xfrm>
            <a:off x="3886200" y="2438400"/>
            <a:ext cx="4191000" cy="1676400"/>
          </a:xfrm>
          <a:prstGeom prst="ellipse">
            <a:avLst/>
          </a:prstGeom>
          <a:solidFill>
            <a:srgbClr val="FFFFCC"/>
          </a:solidFill>
          <a:ln w="28575">
            <a:solidFill>
              <a:schemeClr val="bg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spcBef>
                <a:spcPct val="50000"/>
              </a:spcBef>
            </a:pPr>
            <a:r>
              <a:rPr lang="ar-SA" sz="3200" b="1">
                <a:solidFill>
                  <a:schemeClr val="accent1"/>
                </a:solidFill>
              </a:rPr>
              <a:t>العوامل المؤثرة في الإبداع</a:t>
            </a:r>
            <a:endParaRPr lang="en-US" sz="3200">
              <a:solidFill>
                <a:schemeClr val="accent1"/>
              </a:solidFill>
            </a:endParaRPr>
          </a:p>
        </p:txBody>
      </p:sp>
      <p:sp>
        <p:nvSpPr>
          <p:cNvPr id="31748" name="Line 3"/>
          <p:cNvSpPr>
            <a:spLocks noChangeShapeType="1"/>
          </p:cNvSpPr>
          <p:nvPr/>
        </p:nvSpPr>
        <p:spPr bwMode="auto">
          <a:xfrm flipV="1">
            <a:off x="6019800" y="1219200"/>
            <a:ext cx="0" cy="1219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49" name="Text Box 4"/>
          <p:cNvSpPr txBox="1">
            <a:spLocks noChangeArrowheads="1"/>
          </p:cNvSpPr>
          <p:nvPr/>
        </p:nvSpPr>
        <p:spPr bwMode="auto">
          <a:xfrm>
            <a:off x="5334000" y="7620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800" b="1" dirty="0">
                <a:solidFill>
                  <a:schemeClr val="accent1"/>
                </a:solidFill>
                <a:latin typeface="Times New Roman" panose="02020603050405020304" pitchFamily="18" charset="0"/>
              </a:rPr>
              <a:t>الحوافز</a:t>
            </a:r>
            <a:endParaRPr lang="en-US" sz="2800" b="1" dirty="0">
              <a:solidFill>
                <a:schemeClr val="accent1"/>
              </a:solidFill>
              <a:latin typeface="Times New Roman" panose="02020603050405020304" pitchFamily="18" charset="0"/>
            </a:endParaRPr>
          </a:p>
        </p:txBody>
      </p:sp>
      <p:sp>
        <p:nvSpPr>
          <p:cNvPr id="31750" name="Line 5"/>
          <p:cNvSpPr>
            <a:spLocks noChangeShapeType="1"/>
          </p:cNvSpPr>
          <p:nvPr/>
        </p:nvSpPr>
        <p:spPr bwMode="auto">
          <a:xfrm flipV="1">
            <a:off x="6724650" y="1504950"/>
            <a:ext cx="9144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51" name="Text Box 6"/>
          <p:cNvSpPr txBox="1">
            <a:spLocks noChangeArrowheads="1"/>
          </p:cNvSpPr>
          <p:nvPr/>
        </p:nvSpPr>
        <p:spPr bwMode="auto">
          <a:xfrm>
            <a:off x="6400800" y="1143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المهارات الذاتية للأفراد</a:t>
            </a:r>
            <a:endParaRPr lang="en-US" sz="2400" b="1" dirty="0">
              <a:solidFill>
                <a:schemeClr val="accent1"/>
              </a:solidFill>
              <a:latin typeface="Times New Roman" panose="02020603050405020304" pitchFamily="18" charset="0"/>
            </a:endParaRPr>
          </a:p>
        </p:txBody>
      </p:sp>
      <p:sp>
        <p:nvSpPr>
          <p:cNvPr id="31752" name="Line 7"/>
          <p:cNvSpPr>
            <a:spLocks noChangeShapeType="1"/>
          </p:cNvSpPr>
          <p:nvPr/>
        </p:nvSpPr>
        <p:spPr bwMode="auto">
          <a:xfrm flipV="1">
            <a:off x="7556500" y="2197100"/>
            <a:ext cx="6858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53" name="Text Box 8"/>
          <p:cNvSpPr txBox="1">
            <a:spLocks noChangeArrowheads="1"/>
          </p:cNvSpPr>
          <p:nvPr/>
        </p:nvSpPr>
        <p:spPr bwMode="auto">
          <a:xfrm>
            <a:off x="7848600" y="1828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القيادة</a:t>
            </a:r>
            <a:endParaRPr lang="en-US" sz="2400" b="1" dirty="0">
              <a:solidFill>
                <a:schemeClr val="accent1"/>
              </a:solidFill>
              <a:latin typeface="Times New Roman" panose="02020603050405020304" pitchFamily="18" charset="0"/>
            </a:endParaRPr>
          </a:p>
        </p:txBody>
      </p:sp>
      <p:sp>
        <p:nvSpPr>
          <p:cNvPr id="31754" name="Line 9"/>
          <p:cNvSpPr>
            <a:spLocks noChangeShapeType="1"/>
          </p:cNvSpPr>
          <p:nvPr/>
        </p:nvSpPr>
        <p:spPr bwMode="auto">
          <a:xfrm>
            <a:off x="8077200" y="3276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55" name="Text Box 10"/>
          <p:cNvSpPr txBox="1">
            <a:spLocks noChangeArrowheads="1"/>
          </p:cNvSpPr>
          <p:nvPr/>
        </p:nvSpPr>
        <p:spPr bwMode="auto">
          <a:xfrm>
            <a:off x="8686800" y="28956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القيم الدينية والاجتماعية</a:t>
            </a:r>
            <a:endParaRPr lang="en-US" sz="2400" b="1" dirty="0">
              <a:solidFill>
                <a:schemeClr val="accent1"/>
              </a:solidFill>
              <a:latin typeface="Times New Roman" panose="02020603050405020304" pitchFamily="18" charset="0"/>
            </a:endParaRPr>
          </a:p>
        </p:txBody>
      </p:sp>
      <p:sp>
        <p:nvSpPr>
          <p:cNvPr id="31756" name="Line 11"/>
          <p:cNvSpPr>
            <a:spLocks noChangeShapeType="1"/>
          </p:cNvSpPr>
          <p:nvPr/>
        </p:nvSpPr>
        <p:spPr bwMode="auto">
          <a:xfrm>
            <a:off x="7391400" y="3886200"/>
            <a:ext cx="838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57" name="Text Box 12"/>
          <p:cNvSpPr txBox="1">
            <a:spLocks noChangeArrowheads="1"/>
          </p:cNvSpPr>
          <p:nvPr/>
        </p:nvSpPr>
        <p:spPr bwMode="auto">
          <a:xfrm>
            <a:off x="8077200" y="44958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توافر المعرفة والمعلومات</a:t>
            </a:r>
            <a:endParaRPr lang="en-US" sz="2400" b="1" dirty="0">
              <a:solidFill>
                <a:schemeClr val="accent1"/>
              </a:solidFill>
              <a:latin typeface="Times New Roman" panose="02020603050405020304" pitchFamily="18" charset="0"/>
            </a:endParaRPr>
          </a:p>
        </p:txBody>
      </p:sp>
      <p:sp>
        <p:nvSpPr>
          <p:cNvPr id="31758" name="Line 13"/>
          <p:cNvSpPr>
            <a:spLocks noChangeShapeType="1"/>
          </p:cNvSpPr>
          <p:nvPr/>
        </p:nvSpPr>
        <p:spPr bwMode="auto">
          <a:xfrm>
            <a:off x="6019800" y="4114800"/>
            <a:ext cx="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59" name="Text Box 14"/>
          <p:cNvSpPr txBox="1">
            <a:spLocks noChangeArrowheads="1"/>
          </p:cNvSpPr>
          <p:nvPr/>
        </p:nvSpPr>
        <p:spPr bwMode="auto">
          <a:xfrm>
            <a:off x="5410200" y="541020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800" b="1" dirty="0">
                <a:solidFill>
                  <a:schemeClr val="accent1"/>
                </a:solidFill>
                <a:latin typeface="Times New Roman" panose="02020603050405020304" pitchFamily="18" charset="0"/>
              </a:rPr>
              <a:t>النظام</a:t>
            </a:r>
            <a:endParaRPr lang="en-US" sz="2800" b="1" dirty="0">
              <a:solidFill>
                <a:schemeClr val="accent1"/>
              </a:solidFill>
              <a:latin typeface="Times New Roman" panose="02020603050405020304" pitchFamily="18" charset="0"/>
            </a:endParaRPr>
          </a:p>
        </p:txBody>
      </p:sp>
      <p:sp>
        <p:nvSpPr>
          <p:cNvPr id="31760" name="Line 15"/>
          <p:cNvSpPr>
            <a:spLocks noChangeShapeType="1"/>
          </p:cNvSpPr>
          <p:nvPr/>
        </p:nvSpPr>
        <p:spPr bwMode="auto">
          <a:xfrm flipH="1">
            <a:off x="4419600" y="4038600"/>
            <a:ext cx="685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61" name="Text Box 16"/>
          <p:cNvSpPr txBox="1">
            <a:spLocks noChangeArrowheads="1"/>
          </p:cNvSpPr>
          <p:nvPr/>
        </p:nvSpPr>
        <p:spPr bwMode="auto">
          <a:xfrm>
            <a:off x="3352800" y="5121276"/>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التأهيل والتدريب</a:t>
            </a:r>
            <a:endParaRPr lang="en-US" sz="2400" b="1" dirty="0">
              <a:solidFill>
                <a:schemeClr val="accent1"/>
              </a:solidFill>
              <a:latin typeface="Times New Roman" panose="02020603050405020304" pitchFamily="18" charset="0"/>
            </a:endParaRPr>
          </a:p>
        </p:txBody>
      </p:sp>
      <p:sp>
        <p:nvSpPr>
          <p:cNvPr id="31762" name="Line 17"/>
          <p:cNvSpPr>
            <a:spLocks noChangeShapeType="1"/>
          </p:cNvSpPr>
          <p:nvPr/>
        </p:nvSpPr>
        <p:spPr bwMode="auto">
          <a:xfrm flipH="1">
            <a:off x="3822700" y="3873500"/>
            <a:ext cx="6858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63" name="Text Box 18"/>
          <p:cNvSpPr txBox="1">
            <a:spLocks noChangeArrowheads="1"/>
          </p:cNvSpPr>
          <p:nvPr/>
        </p:nvSpPr>
        <p:spPr bwMode="auto">
          <a:xfrm>
            <a:off x="2209800" y="44196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فلسفة وثقافة المنظمة</a:t>
            </a:r>
            <a:endParaRPr lang="en-US" sz="2400" b="1" dirty="0">
              <a:solidFill>
                <a:schemeClr val="accent1"/>
              </a:solidFill>
              <a:latin typeface="Times New Roman" panose="02020603050405020304" pitchFamily="18" charset="0"/>
            </a:endParaRPr>
          </a:p>
        </p:txBody>
      </p:sp>
      <p:sp>
        <p:nvSpPr>
          <p:cNvPr id="31764" name="Line 19"/>
          <p:cNvSpPr>
            <a:spLocks noChangeShapeType="1"/>
          </p:cNvSpPr>
          <p:nvPr/>
        </p:nvSpPr>
        <p:spPr bwMode="auto">
          <a:xfrm flipH="1">
            <a:off x="3124200" y="32766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65" name="Text Box 20"/>
          <p:cNvSpPr txBox="1">
            <a:spLocks noChangeArrowheads="1"/>
          </p:cNvSpPr>
          <p:nvPr/>
        </p:nvSpPr>
        <p:spPr bwMode="auto">
          <a:xfrm>
            <a:off x="1828800" y="3048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الشخصية</a:t>
            </a:r>
            <a:endParaRPr lang="en-US" sz="2400" b="1" dirty="0">
              <a:solidFill>
                <a:schemeClr val="accent1"/>
              </a:solidFill>
              <a:latin typeface="Times New Roman" panose="02020603050405020304" pitchFamily="18" charset="0"/>
            </a:endParaRPr>
          </a:p>
        </p:txBody>
      </p:sp>
      <p:sp>
        <p:nvSpPr>
          <p:cNvPr id="31766" name="Line 21"/>
          <p:cNvSpPr>
            <a:spLocks noChangeShapeType="1"/>
          </p:cNvSpPr>
          <p:nvPr/>
        </p:nvSpPr>
        <p:spPr bwMode="auto">
          <a:xfrm flipH="1" flipV="1">
            <a:off x="4267200" y="1676400"/>
            <a:ext cx="654050" cy="8826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1"/>
              </a:solidFill>
            </a:endParaRPr>
          </a:p>
        </p:txBody>
      </p:sp>
      <p:sp>
        <p:nvSpPr>
          <p:cNvPr id="31767" name="Text Box 22"/>
          <p:cNvSpPr txBox="1">
            <a:spLocks noChangeArrowheads="1"/>
          </p:cNvSpPr>
          <p:nvPr/>
        </p:nvSpPr>
        <p:spPr bwMode="auto">
          <a:xfrm>
            <a:off x="2514600" y="129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SA" sz="2400" b="1" dirty="0">
                <a:solidFill>
                  <a:schemeClr val="accent1"/>
                </a:solidFill>
                <a:latin typeface="Times New Roman" panose="02020603050405020304" pitchFamily="18" charset="0"/>
              </a:rPr>
              <a:t>الإمكانات المادية</a:t>
            </a:r>
            <a:endParaRPr lang="en-US" sz="2400" b="1" dirty="0">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179483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chemeClr val="accent6"/>
                </a:solidFill>
              </a:rPr>
              <a:t>كيف تولد أفكار إبداعية</a:t>
            </a:r>
            <a:r>
              <a:rPr lang="en-US" b="1" u="sng" dirty="0" smtClean="0">
                <a:solidFill>
                  <a:schemeClr val="accent6"/>
                </a:solidFill>
              </a:rPr>
              <a:t/>
            </a:r>
            <a:br>
              <a:rPr lang="en-US" b="1" u="sng" dirty="0" smtClean="0">
                <a:solidFill>
                  <a:schemeClr val="accent6"/>
                </a:solidFill>
              </a:rPr>
            </a:br>
            <a:endParaRPr lang="en-US" b="1" u="sng" dirty="0">
              <a:solidFill>
                <a:schemeClr val="accent6"/>
              </a:solidFill>
            </a:endParaRPr>
          </a:p>
        </p:txBody>
      </p:sp>
      <p:sp>
        <p:nvSpPr>
          <p:cNvPr id="3" name="عنصر نائب للمحتوى 2"/>
          <p:cNvSpPr>
            <a:spLocks noGrp="1"/>
          </p:cNvSpPr>
          <p:nvPr>
            <p:ph idx="1"/>
          </p:nvPr>
        </p:nvSpPr>
        <p:spPr/>
        <p:txBody>
          <a:bodyPr>
            <a:normAutofit fontScale="77500" lnSpcReduction="20000"/>
          </a:bodyPr>
          <a:lstStyle/>
          <a:p>
            <a:pPr algn="r" rtl="1"/>
            <a:r>
              <a:rPr lang="ar-SY" dirty="0" smtClean="0"/>
              <a:t>مجموعة من الطرق البسيطة السهلة التي تساعدك على توليد أفكار إبداعية جديدة وهي:</a:t>
            </a:r>
          </a:p>
          <a:p>
            <a:pPr algn="r" rtl="1"/>
            <a:r>
              <a:rPr lang="ar-SY" sz="3300" b="1" u="sng" dirty="0" smtClean="0"/>
              <a:t>1-التفكير بطريقة عكسية(مقلوبة):</a:t>
            </a:r>
          </a:p>
          <a:p>
            <a:pPr algn="r" rtl="1"/>
            <a:r>
              <a:rPr lang="ar-SY" b="1" dirty="0" smtClean="0"/>
              <a:t> </a:t>
            </a:r>
            <a:r>
              <a:rPr lang="ar-SY" b="1" dirty="0"/>
              <a:t>أي </a:t>
            </a:r>
            <a:r>
              <a:rPr lang="ar-SY" b="1" dirty="0" smtClean="0"/>
              <a:t>اقلب </a:t>
            </a:r>
            <a:r>
              <a:rPr lang="ar-SY" b="1" dirty="0"/>
              <a:t>ما تراه في حياتك حتى تأتي بفكرة جديدة، مثال: الطلاب يذهبون إلى المدرسة، عندما تعكسه تقول: المدرسة تأتي إلى الطلاب، وهذا ما حدث من خلال الدراسة بالإنترنت والمراسلة </a:t>
            </a:r>
            <a:r>
              <a:rPr lang="ar-SY" b="1" dirty="0" smtClean="0"/>
              <a:t>والتعليم الافتراضي وغيرها </a:t>
            </a:r>
            <a:r>
              <a:rPr lang="ar-SY" b="1" dirty="0"/>
              <a:t>. </a:t>
            </a:r>
            <a:endParaRPr lang="ar-SY" b="1" dirty="0" smtClean="0"/>
          </a:p>
          <a:p>
            <a:pPr algn="r" rtl="1"/>
            <a:r>
              <a:rPr lang="en-US" sz="3800" b="1" u="sng" dirty="0" smtClean="0"/>
              <a:t>2</a:t>
            </a:r>
            <a:r>
              <a:rPr lang="ar-SY" sz="3800" b="1" u="sng" dirty="0" smtClean="0"/>
              <a:t>- الدمج:</a:t>
            </a:r>
            <a:r>
              <a:rPr lang="ar-SY" dirty="0" smtClean="0"/>
              <a:t/>
            </a:r>
            <a:br>
              <a:rPr lang="ar-SY" dirty="0" smtClean="0"/>
            </a:br>
            <a:r>
              <a:rPr lang="ar-SY" b="1" dirty="0"/>
              <a:t>• أي دمج عنصرين أو أكثر للحصول على إبداع جديد، مثال : سيارة + قارب = مركبة برمائية، وتم تطبيق هذه الفكرة ! </a:t>
            </a:r>
            <a:r>
              <a:rPr lang="ar-SY" dirty="0" smtClean="0"/>
              <a:t/>
            </a:r>
            <a:br>
              <a:rPr lang="ar-SY" dirty="0" smtClean="0"/>
            </a:br>
            <a:r>
              <a:rPr lang="ar-SY" sz="3800" b="1" u="sng" dirty="0"/>
              <a:t>• </a:t>
            </a:r>
            <a:r>
              <a:rPr lang="ar-SY" sz="3800" b="1" u="sng" dirty="0" smtClean="0"/>
              <a:t>3- الحذف:</a:t>
            </a:r>
            <a:r>
              <a:rPr lang="ar-SY" dirty="0" smtClean="0"/>
              <a:t/>
            </a:r>
            <a:br>
              <a:rPr lang="ar-SY" dirty="0" smtClean="0"/>
            </a:br>
            <a:r>
              <a:rPr lang="ar-SY" b="1" dirty="0"/>
              <a:t>• احذف جزء أو خطوة واحدة من جهاز أو نظام إداري، فقد يكون هذا الجزء لا فائدة له . </a:t>
            </a:r>
            <a:r>
              <a:rPr lang="ar-SY" dirty="0" smtClean="0"/>
              <a:t/>
            </a:r>
            <a:br>
              <a:rPr lang="ar-SY" dirty="0" smtClean="0"/>
            </a:br>
            <a:r>
              <a:rPr lang="ar-SY" b="1" dirty="0"/>
              <a:t>•</a:t>
            </a:r>
            <a:r>
              <a:rPr lang="ar-SY" sz="3800" b="1" u="sng" dirty="0"/>
              <a:t> </a:t>
            </a:r>
            <a:r>
              <a:rPr lang="ar-SY" sz="3800" b="1" u="sng" dirty="0" smtClean="0"/>
              <a:t>4- الإبداع بالأحلام:</a:t>
            </a:r>
            <a:r>
              <a:rPr lang="ar-SY" dirty="0" smtClean="0"/>
              <a:t/>
            </a:r>
            <a:br>
              <a:rPr lang="ar-SY" dirty="0" smtClean="0"/>
            </a:br>
            <a:r>
              <a:rPr lang="ar-SY" b="1" dirty="0"/>
              <a:t>• تخيل أنك أصبحت مديراً لوزارة التعليم مثلاً، </a:t>
            </a:r>
            <a:r>
              <a:rPr lang="ar-SY" b="1" dirty="0" smtClean="0"/>
              <a:t>ما لذي </a:t>
            </a:r>
            <a:r>
              <a:rPr lang="ar-SY" b="1" dirty="0"/>
              <a:t>ستفعله؟ أو تخيل أننا نعيش تحت الماء، كيف ستكون حياتنا؟ </a:t>
            </a:r>
            <a:r>
              <a:rPr lang="ar-SY" dirty="0" smtClean="0"/>
              <a:t/>
            </a:r>
            <a:br>
              <a:rPr lang="ar-SY" dirty="0" smtClean="0"/>
            </a:b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19</a:t>
            </a:fld>
            <a:endParaRPr lang="en-US"/>
          </a:p>
        </p:txBody>
      </p:sp>
    </p:spTree>
    <p:extLst>
      <p:ext uri="{BB962C8B-B14F-4D97-AF65-F5344CB8AC3E}">
        <p14:creationId xmlns:p14="http://schemas.microsoft.com/office/powerpoint/2010/main" val="364278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5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t>مقدمة:</a:t>
            </a:r>
            <a:endParaRPr lang="en-US" b="1" u="sng" dirty="0"/>
          </a:p>
        </p:txBody>
      </p:sp>
      <p:sp>
        <p:nvSpPr>
          <p:cNvPr id="3" name="عنصر نائب للمحتوى 2"/>
          <p:cNvSpPr>
            <a:spLocks noGrp="1"/>
          </p:cNvSpPr>
          <p:nvPr>
            <p:ph idx="1"/>
          </p:nvPr>
        </p:nvSpPr>
        <p:spPr/>
        <p:txBody>
          <a:bodyPr>
            <a:normAutofit/>
          </a:bodyPr>
          <a:lstStyle/>
          <a:p>
            <a:pPr algn="r" rtl="1"/>
            <a:r>
              <a:rPr lang="ar-SA" sz="4000" dirty="0" smtClean="0">
                <a:latin typeface="Times New Roman" pitchFamily="18" charset="0"/>
                <a:cs typeface="Times New Roman" pitchFamily="18" charset="0"/>
              </a:rPr>
              <a:t>  كرم الله الإنسان وفضله بنعمة العقل والتفكير</a:t>
            </a:r>
            <a:endParaRPr lang="en-US" sz="4000" dirty="0" smtClean="0">
              <a:latin typeface="Times New Roman" pitchFamily="18" charset="0"/>
              <a:cs typeface="Times New Roman" pitchFamily="18" charset="0"/>
            </a:endParaRPr>
          </a:p>
          <a:p>
            <a:pPr algn="r" rtl="1"/>
            <a:r>
              <a:rPr lang="ar-SA" sz="4000" dirty="0" smtClean="0">
                <a:latin typeface="Times New Roman" pitchFamily="18" charset="0"/>
                <a:cs typeface="Times New Roman" pitchFamily="18" charset="0"/>
              </a:rPr>
              <a:t>قال تعالى : (أو لم يتفكروا في أنفسهم ) الروم (8)</a:t>
            </a:r>
            <a:endParaRPr lang="en-US" sz="4000" dirty="0" smtClean="0">
              <a:latin typeface="Times New Roman" pitchFamily="18" charset="0"/>
              <a:cs typeface="Times New Roman" pitchFamily="18" charset="0"/>
            </a:endParaRPr>
          </a:p>
          <a:p>
            <a:pPr algn="r" rtl="1"/>
            <a:r>
              <a:rPr lang="ar-SA" sz="4000" dirty="0" smtClean="0">
                <a:latin typeface="Times New Roman" pitchFamily="18" charset="0"/>
                <a:cs typeface="Times New Roman" pitchFamily="18" charset="0"/>
              </a:rPr>
              <a:t>وهو أمر مألوف بين الناس يمارسه الكثير منهم ومع ذلك فهو من أصعب المفاهيم تأليفاً</a:t>
            </a:r>
            <a:endParaRPr lang="en-US" sz="4000" dirty="0" smtClean="0">
              <a:latin typeface="Times New Roman" pitchFamily="18" charset="0"/>
              <a:cs typeface="Times New Roman" pitchFamily="18" charset="0"/>
            </a:endParaRPr>
          </a:p>
          <a:p>
            <a:pPr algn="r" rtl="1"/>
            <a:endParaRPr lang="en-US" sz="4000" dirty="0"/>
          </a:p>
        </p:txBody>
      </p:sp>
      <p:pic>
        <p:nvPicPr>
          <p:cNvPr id="4" name="Picture 2" descr="https://encrypted-tbn1.gstatic.com/images?q=tbn:ANd9GcS-YAm7qy5blB_goOxhliKfNhBXgdWsLBnBJoJxGCZJSPjWYy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0"/>
            <a:ext cx="1905000" cy="1690688"/>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6EF2C5E3-A14D-4D32-870A-C748883A8D9A}" type="slidenum">
              <a:rPr lang="en-US" smtClean="0"/>
              <a:t>2</a:t>
            </a:fld>
            <a:endParaRPr lang="en-US"/>
          </a:p>
        </p:txBody>
      </p:sp>
    </p:spTree>
    <p:extLst>
      <p:ext uri="{BB962C8B-B14F-4D97-AF65-F5344CB8AC3E}">
        <p14:creationId xmlns:p14="http://schemas.microsoft.com/office/powerpoint/2010/main" val="17421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7900" y="695324"/>
            <a:ext cx="10515600" cy="5883276"/>
          </a:xfrm>
        </p:spPr>
        <p:txBody>
          <a:bodyPr>
            <a:noAutofit/>
          </a:bodyPr>
          <a:lstStyle/>
          <a:p>
            <a:pPr algn="r" rtl="1"/>
            <a:r>
              <a:rPr lang="ar-SY" sz="2400" b="1" u="sng" dirty="0" smtClean="0"/>
              <a:t>5- المثيرات العشوائية:</a:t>
            </a:r>
            <a:r>
              <a:rPr lang="ar-SY" sz="1400" dirty="0" smtClean="0"/>
              <a:t/>
            </a:r>
            <a:br>
              <a:rPr lang="ar-SY" sz="1400" dirty="0" smtClean="0"/>
            </a:br>
            <a:r>
              <a:rPr lang="ar-SY" sz="1600" b="1" dirty="0" smtClean="0"/>
              <a:t>• قم بزيارة محل للعب الأطفال، أو سافر لبلاد لم تزرها من قبل، أو امشي في مكان لم تراه من قبل، ولا تنسى أن تحمل معك دفتر ملاحظات وقلم لكي تسجل أي فكرة أو خاطرة تخطر على ذهنك.</a:t>
            </a:r>
            <a:r>
              <a:rPr lang="ar-SY" sz="1400" b="1" dirty="0" smtClean="0"/>
              <a:t> </a:t>
            </a:r>
            <a:r>
              <a:rPr lang="ar-SY" sz="1400" dirty="0" smtClean="0"/>
              <a:t/>
            </a:r>
            <a:br>
              <a:rPr lang="ar-SY" sz="1400" dirty="0" smtClean="0"/>
            </a:br>
            <a:r>
              <a:rPr lang="ar-SY" b="1" u="sng" dirty="0" smtClean="0"/>
              <a:t>• 6- الإبداع بالتنقل</a:t>
            </a:r>
            <a:r>
              <a:rPr lang="ar-SY" b="1" u="sng" dirty="0"/>
              <a:t>:</a:t>
            </a:r>
            <a:r>
              <a:rPr lang="ar-SY" sz="1400" dirty="0" smtClean="0"/>
              <a:t/>
            </a:r>
            <a:br>
              <a:rPr lang="ar-SY" sz="1400" dirty="0" smtClean="0"/>
            </a:br>
            <a:r>
              <a:rPr lang="ar-SY" sz="1600" b="1" dirty="0" smtClean="0"/>
              <a:t>• أي تحويل ونقل فكرة تبدو غير صحيحة أو معقولة إلى فكر جديدة ومعقولة . </a:t>
            </a:r>
            <a:r>
              <a:rPr lang="ar-SY" sz="1400" dirty="0" smtClean="0"/>
              <a:t/>
            </a:r>
            <a:br>
              <a:rPr lang="ar-SY" sz="1400" dirty="0" smtClean="0"/>
            </a:br>
            <a:r>
              <a:rPr lang="ar-SY" b="1" dirty="0" smtClean="0"/>
              <a:t>• 7- زاوية نظر أخرى:</a:t>
            </a:r>
          </a:p>
          <a:p>
            <a:pPr algn="r" rtl="1"/>
            <a:r>
              <a:rPr lang="ar-SY" sz="1600" b="1" dirty="0" smtClean="0"/>
              <a:t>  انظر إلى المشكلة أو الإبداع أو المسألة من طرف ثاني أو ثالث، ولا تحصر رؤيتك بمجال نظرك فقط .</a:t>
            </a:r>
            <a:r>
              <a:rPr lang="ar-SY" sz="1600" dirty="0" smtClean="0"/>
              <a:t/>
            </a:r>
            <a:br>
              <a:rPr lang="ar-SY" sz="1600" dirty="0" smtClean="0"/>
            </a:br>
            <a:r>
              <a:rPr lang="ar-SY" b="1" u="sng" dirty="0" smtClean="0"/>
              <a:t>8- ماذا لو( الربط): </a:t>
            </a:r>
          </a:p>
          <a:p>
            <a:pPr marL="0" indent="0" algn="r" rtl="1">
              <a:buNone/>
            </a:pPr>
            <a:r>
              <a:rPr lang="ar-SY" sz="1400" dirty="0" smtClean="0"/>
              <a:t/>
            </a:r>
            <a:br>
              <a:rPr lang="ar-SY" sz="1400" dirty="0" smtClean="0"/>
            </a:br>
            <a:r>
              <a:rPr lang="ar-SY" sz="1800" b="1" dirty="0" smtClean="0"/>
              <a:t>• قل لنفسك: ماذا لو حدث كذا وكذا .. ستكون النتيجة .....</a:t>
            </a:r>
            <a:r>
              <a:rPr lang="ar-SY" sz="1400" dirty="0" smtClean="0"/>
              <a:t/>
            </a:r>
            <a:br>
              <a:rPr lang="ar-SY" sz="1400" dirty="0" smtClean="0"/>
            </a:br>
            <a:r>
              <a:rPr lang="ar-SY" b="1" u="sng" dirty="0" smtClean="0"/>
              <a:t>• 9- كيف يمكن:</a:t>
            </a:r>
          </a:p>
          <a:p>
            <a:pPr marL="0" indent="0" algn="r" rtl="1">
              <a:buNone/>
            </a:pPr>
            <a:r>
              <a:rPr lang="ar-SY" sz="1600" dirty="0" smtClean="0"/>
              <a:t/>
            </a:r>
            <a:br>
              <a:rPr lang="ar-SY" sz="1600" dirty="0" smtClean="0"/>
            </a:br>
            <a:r>
              <a:rPr lang="ar-SY" sz="1600" b="1" dirty="0" smtClean="0"/>
              <a:t>• </a:t>
            </a:r>
            <a:r>
              <a:rPr lang="ar-SY" sz="1800" b="1" dirty="0" smtClean="0"/>
              <a:t>استخدم هذا السؤال لإيجاد العديد من البدائل والإجابات . </a:t>
            </a:r>
            <a:endParaRPr lang="ar-SY" sz="1800" dirty="0"/>
          </a:p>
          <a:p>
            <a:pPr algn="r" rtl="1"/>
            <a:r>
              <a:rPr lang="ar-SY" sz="1800" b="1" dirty="0" smtClean="0"/>
              <a:t>استخدامات</a:t>
            </a:r>
            <a:r>
              <a:rPr lang="ar-SY" sz="1800" b="1" dirty="0"/>
              <a:t> أخرى، هل تستطيع أن توجد 20 استخدام آخر للقلم غير الكتابة والرسم؟ جرب هذه الطريقة وبالتأكيد ستحصل على </a:t>
            </a:r>
            <a:r>
              <a:rPr lang="ar-SY" sz="1800" b="1" dirty="0" smtClean="0"/>
              <a:t>أفكار مفيدة.</a:t>
            </a:r>
            <a:endParaRPr lang="ar-SY" sz="1800" dirty="0"/>
          </a:p>
          <a:p>
            <a:pPr marL="0" indent="0" algn="r" rtl="1">
              <a:buNone/>
            </a:pPr>
            <a:r>
              <a:rPr lang="ar-SY" b="1" u="sng" dirty="0" smtClean="0"/>
              <a:t>•10- طور باستمرار: </a:t>
            </a:r>
          </a:p>
          <a:p>
            <a:pPr algn="r" rtl="1"/>
            <a:r>
              <a:rPr lang="ar-SY" sz="2000" b="1" dirty="0" smtClean="0"/>
              <a:t>لا تتوقف عن التطوير والتعديل في أي شيء</a:t>
            </a:r>
            <a:r>
              <a:rPr lang="ar-SY" sz="2400" dirty="0" smtClean="0"/>
              <a:t/>
            </a:r>
            <a:br>
              <a:rPr lang="ar-SY" sz="2400" dirty="0" smtClean="0"/>
            </a:br>
            <a:r>
              <a:rPr lang="ar-SY" sz="2400" dirty="0" smtClean="0"/>
              <a:t/>
            </a:r>
            <a:br>
              <a:rPr lang="ar-SY" sz="2400" dirty="0" smtClean="0"/>
            </a:br>
            <a:endParaRPr lang="en-US" sz="2400" dirty="0" smtClean="0"/>
          </a:p>
          <a:p>
            <a:pPr algn="r" rtl="1"/>
            <a:endParaRPr lang="en-US" sz="14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20</a:t>
            </a:fld>
            <a:endParaRPr lang="en-US"/>
          </a:p>
        </p:txBody>
      </p:sp>
    </p:spTree>
    <p:extLst>
      <p:ext uri="{BB962C8B-B14F-4D97-AF65-F5344CB8AC3E}">
        <p14:creationId xmlns:p14="http://schemas.microsoft.com/office/powerpoint/2010/main" val="13402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5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5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5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5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5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rgbClr val="00B050"/>
                </a:solidFill>
              </a:rPr>
              <a:t>مصادر التفكير الإبداعي</a:t>
            </a:r>
            <a:endParaRPr lang="en-US" b="1" u="sng" dirty="0">
              <a:solidFill>
                <a:srgbClr val="00B050"/>
              </a:solidFill>
            </a:endParaRPr>
          </a:p>
        </p:txBody>
      </p:sp>
      <p:sp>
        <p:nvSpPr>
          <p:cNvPr id="3" name="عنصر نائب للمحتوى 2"/>
          <p:cNvSpPr>
            <a:spLocks noGrp="1"/>
          </p:cNvSpPr>
          <p:nvPr>
            <p:ph idx="1"/>
          </p:nvPr>
        </p:nvSpPr>
        <p:spPr>
          <a:xfrm>
            <a:off x="838200" y="1825624"/>
            <a:ext cx="10515600" cy="4511675"/>
          </a:xfrm>
        </p:spPr>
        <p:txBody>
          <a:bodyPr>
            <a:normAutofit lnSpcReduction="10000"/>
          </a:bodyPr>
          <a:lstStyle/>
          <a:p>
            <a:pPr algn="r" rtl="1"/>
            <a:r>
              <a:rPr lang="ar-SY" b="1" u="sng" dirty="0" smtClean="0"/>
              <a:t>1- خلو الذهن: </a:t>
            </a:r>
            <a:r>
              <a:rPr lang="ar-SY" dirty="0" smtClean="0"/>
              <a:t>إذا لم يكن الشخص على دراية ومعرفة بالأساليب القياسية فمن الممكن أن يفكر في نمط جديد تماماً وقد يكون هذا النموذج أفضل مما هو معروف.</a:t>
            </a:r>
          </a:p>
          <a:p>
            <a:pPr algn="r" rtl="1"/>
            <a:r>
              <a:rPr lang="ar-SY" b="1" u="sng" dirty="0" smtClean="0"/>
              <a:t>2- الخبرة: </a:t>
            </a:r>
            <a:r>
              <a:rPr lang="ar-SY" dirty="0" smtClean="0"/>
              <a:t>الاستفادة من المعلومات المتاحة في العمل وتطويرها من خلال إضافة ميزات جديدة وهذا المصدر من مصادر الإبداع يبنى على النجاحات السابقة ويضيف عليها.</a:t>
            </a:r>
          </a:p>
          <a:p>
            <a:pPr algn="r" rtl="1"/>
            <a:r>
              <a:rPr lang="ar-SY" b="1" u="sng" dirty="0" smtClean="0"/>
              <a:t>3- الدافع: </a:t>
            </a:r>
            <a:r>
              <a:rPr lang="ar-SY" dirty="0" smtClean="0"/>
              <a:t>إن خلق أفكار جديدة في مناخ يشعر أفراده بالرضا عن الوضع الحالي يمكن أن يكون مصدراً لإبداع غير منتظر.</a:t>
            </a:r>
          </a:p>
          <a:p>
            <a:pPr algn="r" rtl="1"/>
            <a:r>
              <a:rPr lang="ar-SY" b="1" u="sng" dirty="0" smtClean="0"/>
              <a:t>4- الحكم السديد: </a:t>
            </a:r>
            <a:r>
              <a:rPr lang="ar-SY" dirty="0" smtClean="0"/>
              <a:t>يستطيع الشخص الحكيم التعرف على إمكانيات الفكرة المطروحة أمامه.</a:t>
            </a:r>
          </a:p>
          <a:p>
            <a:pPr algn="r" rtl="1"/>
            <a:r>
              <a:rPr lang="ar-SY" b="1" u="sng" dirty="0" smtClean="0"/>
              <a:t>5- الحظ- الصدفة- الخطأ: </a:t>
            </a:r>
            <a:r>
              <a:rPr lang="ar-SY" dirty="0" smtClean="0"/>
              <a:t>قد يؤدي أي منهم إلى تصور جديد مخالف تماماً بل وأفضل من ما هو مألوف.</a:t>
            </a:r>
          </a:p>
          <a:p>
            <a:pPr algn="r" rtl="1"/>
            <a:r>
              <a:rPr lang="ar-SY" b="1" u="sng" dirty="0" smtClean="0"/>
              <a:t>6- التفكير الخلاق: </a:t>
            </a:r>
            <a:r>
              <a:rPr lang="ar-SY" dirty="0" smtClean="0"/>
              <a:t>إن استخدام الأساليب والأدوات العلمية للتفكير الإبداعي يمكن أن تسفر عن أفكار خلاقة مبتكرة. </a:t>
            </a: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21</a:t>
            </a:fld>
            <a:endParaRPr lang="en-US"/>
          </a:p>
        </p:txBody>
      </p:sp>
    </p:spTree>
    <p:extLst>
      <p:ext uri="{BB962C8B-B14F-4D97-AF65-F5344CB8AC3E}">
        <p14:creationId xmlns:p14="http://schemas.microsoft.com/office/powerpoint/2010/main" val="25783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rgbClr val="00B050"/>
                </a:solidFill>
              </a:rPr>
              <a:t>الاستخدامات العملية للتفكير الإبداعي</a:t>
            </a:r>
            <a:endParaRPr lang="en-US" b="1" u="sng" dirty="0">
              <a:solidFill>
                <a:srgbClr val="00B050"/>
              </a:solidFill>
            </a:endParaRPr>
          </a:p>
        </p:txBody>
      </p:sp>
      <p:sp>
        <p:nvSpPr>
          <p:cNvPr id="3" name="عنصر نائب للمحتوى 2"/>
          <p:cNvSpPr>
            <a:spLocks noGrp="1"/>
          </p:cNvSpPr>
          <p:nvPr>
            <p:ph idx="1"/>
          </p:nvPr>
        </p:nvSpPr>
        <p:spPr/>
        <p:txBody>
          <a:bodyPr>
            <a:normAutofit fontScale="85000" lnSpcReduction="20000"/>
          </a:bodyPr>
          <a:lstStyle/>
          <a:p>
            <a:pPr algn="r" rtl="1"/>
            <a:r>
              <a:rPr lang="ar-SY" b="1" u="sng" dirty="0" smtClean="0"/>
              <a:t>1- التطوير: </a:t>
            </a:r>
            <a:r>
              <a:rPr lang="ar-SY" dirty="0" smtClean="0"/>
              <a:t>يمكن تطبيق التفكير الإبداعي على النظم القائمة بهدف تطويرها أو إيجاد أسلوب أكثر فاعلية لتحقيق ما يراد تحقيقه.</a:t>
            </a:r>
          </a:p>
          <a:p>
            <a:pPr algn="r" rtl="1"/>
            <a:r>
              <a:rPr lang="ar-SY" b="1" u="sng" dirty="0" smtClean="0"/>
              <a:t>2- حل المشاكل: </a:t>
            </a:r>
            <a:r>
              <a:rPr lang="ar-SY" dirty="0" smtClean="0"/>
              <a:t>يمكن استخدام التفكير الإبداعي لإيجاد حلول في مجالات يعجز التفكير التقليدي عن إيجاد حلول لها أو لتوفير حلول بديلة ذات فوائد عظيمة تفوق نظيراتها في الحلول التقليدية.</a:t>
            </a:r>
          </a:p>
          <a:p>
            <a:pPr algn="r" rtl="1"/>
            <a:r>
              <a:rPr lang="ar-SY" b="1" u="sng" dirty="0" smtClean="0"/>
              <a:t>3- إضافة أو خلق قيمة جديدة: </a:t>
            </a:r>
            <a:r>
              <a:rPr lang="ar-SY" dirty="0" smtClean="0"/>
              <a:t>يرتكز نجاح أي عمل على توظيف موارده الأساسية في إضافة أو خلق قيمة جديدة في العمل والكفاءة هي </a:t>
            </a:r>
            <a:r>
              <a:rPr lang="ar-SY" dirty="0"/>
              <a:t>ر</a:t>
            </a:r>
            <a:r>
              <a:rPr lang="ar-SY" dirty="0" smtClean="0"/>
              <a:t>كيزة العمل الأساسية التي يمكن من خلالها خلق قيمة مضافة سواء كانت في صورة منتجات أو خدمات جديدة أو استغلال موارد لم تكن مستغلة من قبل.  </a:t>
            </a:r>
            <a:endParaRPr lang="ar-SY" dirty="0"/>
          </a:p>
          <a:p>
            <a:pPr algn="r" rtl="1"/>
            <a:r>
              <a:rPr lang="ar-SY" b="1" u="sng" dirty="0" smtClean="0"/>
              <a:t>4- المستقبل: </a:t>
            </a:r>
            <a:r>
              <a:rPr lang="ar-SY" dirty="0" smtClean="0"/>
              <a:t>يمكن استخدام التفكير الإبداعي في التنبؤ بمتطلبات العمل المستقبلية وخلق مسارات بديلة للعمل يمكن أن تؤدي إلى نتائج أفضل كما أن التفكير الإبداعي يؤدي إلى وضع هياكل تنظيمية جديدة في العمل يمكن تحليلها بعد ذلك في ضوء المعلومات المتاحة لتحديد مدى جدواها.</a:t>
            </a:r>
          </a:p>
          <a:p>
            <a:pPr algn="r" rtl="1"/>
            <a:r>
              <a:rPr lang="ar-SY" b="1" u="sng" dirty="0" smtClean="0"/>
              <a:t>5- الدافع: </a:t>
            </a:r>
            <a:r>
              <a:rPr lang="ar-SY" dirty="0" smtClean="0"/>
              <a:t>يشكل الإبداع بحد ذاته دافع قوي للعمل لأنه يولد الحماس والطاقة، يمكن خلق أعلى درجات الحماس والطاقة عندما يشعر الناس بالتفاؤل والأمل في فوائد مستقبلية تنتظر من أي مبادرة جديدة في العمل.</a:t>
            </a: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22</a:t>
            </a:fld>
            <a:endParaRPr lang="en-US"/>
          </a:p>
        </p:txBody>
      </p:sp>
    </p:spTree>
    <p:extLst>
      <p:ext uri="{BB962C8B-B14F-4D97-AF65-F5344CB8AC3E}">
        <p14:creationId xmlns:p14="http://schemas.microsoft.com/office/powerpoint/2010/main" val="10899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a:solidFill>
                  <a:schemeClr val="accent6"/>
                </a:solidFill>
              </a:rPr>
              <a:t>صفات المبدعين</a:t>
            </a:r>
            <a:br>
              <a:rPr lang="ar-SY" b="1" u="sng" dirty="0">
                <a:solidFill>
                  <a:schemeClr val="accent6"/>
                </a:solidFill>
              </a:rPr>
            </a:br>
            <a:endParaRPr lang="en-US" b="1" u="sng" dirty="0">
              <a:solidFill>
                <a:schemeClr val="accent6"/>
              </a:solidFill>
            </a:endParaRPr>
          </a:p>
        </p:txBody>
      </p:sp>
      <p:sp>
        <p:nvSpPr>
          <p:cNvPr id="3" name="عنصر نائب للمحتوى 2"/>
          <p:cNvSpPr>
            <a:spLocks noGrp="1"/>
          </p:cNvSpPr>
          <p:nvPr>
            <p:ph idx="1"/>
          </p:nvPr>
        </p:nvSpPr>
        <p:spPr/>
        <p:txBody>
          <a:bodyPr/>
          <a:lstStyle/>
          <a:p>
            <a:pPr algn="r" rtl="1"/>
            <a:r>
              <a:rPr lang="ar-SY" dirty="0"/>
              <a:t>يبحثون عن الطرق والحلول البديلة ولا يكتفون بحل أو طريقة واحدة.</a:t>
            </a:r>
          </a:p>
          <a:p>
            <a:pPr algn="r" rtl="1"/>
            <a:r>
              <a:rPr lang="ar-SY" dirty="0"/>
              <a:t>لديهم تصميم وإرادة قوية.</a:t>
            </a:r>
          </a:p>
          <a:p>
            <a:pPr algn="r" rtl="1"/>
            <a:r>
              <a:rPr lang="ar-SY" dirty="0"/>
              <a:t>لديهم أهداف واضحة يريدون الوصول إليها.</a:t>
            </a:r>
          </a:p>
          <a:p>
            <a:pPr algn="r" rtl="1"/>
            <a:r>
              <a:rPr lang="ar-SY" dirty="0"/>
              <a:t>يتجاهلون تعليقات الآخرين السلبية.</a:t>
            </a:r>
          </a:p>
          <a:p>
            <a:pPr algn="r" rtl="1"/>
            <a:r>
              <a:rPr lang="ar-SY" dirty="0"/>
              <a:t>لا يخشون الفشل ( </a:t>
            </a:r>
            <a:r>
              <a:rPr lang="ar-SY" dirty="0" smtClean="0"/>
              <a:t>إديسون </a:t>
            </a:r>
            <a:r>
              <a:rPr lang="ar-SY" dirty="0"/>
              <a:t>جرب </a:t>
            </a:r>
            <a:r>
              <a:rPr lang="ar-SY" dirty="0" smtClean="0"/>
              <a:t>10000 </a:t>
            </a:r>
            <a:r>
              <a:rPr lang="ar-SY" dirty="0"/>
              <a:t>تجربة قبل أن يخترع المصباح الكهربائي ).</a:t>
            </a:r>
          </a:p>
          <a:p>
            <a:pPr algn="r" rtl="1"/>
            <a:r>
              <a:rPr lang="ar-SY" dirty="0"/>
              <a:t>لا يحبون الروتين.</a:t>
            </a:r>
          </a:p>
          <a:p>
            <a:pPr algn="r" rtl="1"/>
            <a:r>
              <a:rPr lang="ar-SY" dirty="0"/>
              <a:t>يبادرون.</a:t>
            </a:r>
          </a:p>
          <a:p>
            <a:pPr algn="r" rtl="1"/>
            <a:r>
              <a:rPr lang="ar-SY" dirty="0"/>
              <a:t>إيجابيون </a:t>
            </a:r>
            <a:r>
              <a:rPr lang="ar-SY" dirty="0" smtClean="0"/>
              <a:t>ومتفائلون.</a:t>
            </a:r>
            <a:endParaRPr lang="ar-SY" dirty="0"/>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23</a:t>
            </a:fld>
            <a:endParaRPr lang="en-US"/>
          </a:p>
        </p:txBody>
      </p:sp>
    </p:spTree>
    <p:extLst>
      <p:ext uri="{BB962C8B-B14F-4D97-AF65-F5344CB8AC3E}">
        <p14:creationId xmlns:p14="http://schemas.microsoft.com/office/powerpoint/2010/main" val="40615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2133600" y="2046288"/>
            <a:ext cx="7848600" cy="5334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a:pPr>
            <a:r>
              <a:rPr lang="ar-SA" sz="3200" b="1" dirty="0">
                <a:solidFill>
                  <a:srgbClr val="FF0000"/>
                </a:solidFill>
                <a:latin typeface="Times New Roman" panose="02020603050405020304" pitchFamily="18" charset="0"/>
                <a:cs typeface="AdvertisingLight" pitchFamily="2" charset="-78"/>
              </a:rPr>
              <a:t>مرحلة الإعداد </a:t>
            </a:r>
            <a:r>
              <a:rPr lang="ar-SA"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Preparation</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659459" name="Rectangle 3"/>
          <p:cNvSpPr>
            <a:spLocks noChangeArrowheads="1"/>
          </p:cNvSpPr>
          <p:nvPr/>
        </p:nvSpPr>
        <p:spPr bwMode="auto">
          <a:xfrm>
            <a:off x="2133600" y="2732088"/>
            <a:ext cx="7848600" cy="5334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startAt="2"/>
            </a:pPr>
            <a:r>
              <a:rPr lang="ar-SA" sz="3200" b="1" dirty="0">
                <a:solidFill>
                  <a:srgbClr val="FF0000"/>
                </a:solidFill>
                <a:latin typeface="Times New Roman" panose="02020603050405020304" pitchFamily="18" charset="0"/>
                <a:cs typeface="AdvertisingLight" pitchFamily="2" charset="-78"/>
              </a:rPr>
              <a:t>مرحلة التركيز </a:t>
            </a:r>
            <a:r>
              <a:rPr lang="ar-SA"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Concentration</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659460" name="Rectangle 4"/>
          <p:cNvSpPr>
            <a:spLocks noChangeArrowheads="1"/>
          </p:cNvSpPr>
          <p:nvPr/>
        </p:nvSpPr>
        <p:spPr bwMode="auto">
          <a:xfrm>
            <a:off x="2133600" y="3417888"/>
            <a:ext cx="7848600" cy="5334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startAt="3"/>
            </a:pPr>
            <a:r>
              <a:rPr lang="ar-SA" sz="3200" b="1" dirty="0">
                <a:solidFill>
                  <a:srgbClr val="FF0000"/>
                </a:solidFill>
                <a:latin typeface="Times New Roman" panose="02020603050405020304" pitchFamily="18" charset="0"/>
                <a:cs typeface="AdvertisingLight" pitchFamily="2" charset="-78"/>
              </a:rPr>
              <a:t>مرحلة الكمون " الاختمار </a:t>
            </a:r>
            <a:r>
              <a:rPr lang="ar-SA"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Incubation</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659461" name="Rectangle 5"/>
          <p:cNvSpPr>
            <a:spLocks noChangeArrowheads="1"/>
          </p:cNvSpPr>
          <p:nvPr/>
        </p:nvSpPr>
        <p:spPr bwMode="auto">
          <a:xfrm>
            <a:off x="2133600" y="4103688"/>
            <a:ext cx="7848600" cy="6096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startAt="4"/>
            </a:pPr>
            <a:r>
              <a:rPr lang="ar-SA" sz="3200" b="1" dirty="0">
                <a:solidFill>
                  <a:srgbClr val="FF0000"/>
                </a:solidFill>
                <a:latin typeface="Times New Roman" panose="02020603050405020304" pitchFamily="18" charset="0"/>
                <a:cs typeface="AdvertisingLight" pitchFamily="2" charset="-78"/>
              </a:rPr>
              <a:t>مرحلة الإشراق " وجدتها </a:t>
            </a:r>
            <a:r>
              <a:rPr lang="ar-SA"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Illumination</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34823" name="AutoShape 6"/>
          <p:cNvSpPr>
            <a:spLocks noChangeArrowheads="1"/>
          </p:cNvSpPr>
          <p:nvPr/>
        </p:nvSpPr>
        <p:spPr bwMode="auto">
          <a:xfrm>
            <a:off x="8256589" y="908051"/>
            <a:ext cx="2016125" cy="936625"/>
          </a:xfrm>
          <a:prstGeom prst="leftArrow">
            <a:avLst>
              <a:gd name="adj1" fmla="val 50000"/>
              <a:gd name="adj2" fmla="val 53814"/>
            </a:avLst>
          </a:prstGeom>
          <a:solidFill>
            <a:schemeClr val="hlink">
              <a:alpha val="39999"/>
            </a:schemeClr>
          </a:solidFill>
          <a:ln w="25400">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400" b="1" dirty="0">
                <a:solidFill>
                  <a:srgbClr val="003300"/>
                </a:solidFill>
                <a:latin typeface="Times New Roman" panose="02020603050405020304" pitchFamily="18" charset="0"/>
                <a:cs typeface="PT Bold Heading" panose="02010400000000000000" pitchFamily="2" charset="-78"/>
              </a:rPr>
              <a:t>النموذج الأول</a:t>
            </a:r>
            <a:endParaRPr lang="en-US" sz="2400" b="1" dirty="0">
              <a:solidFill>
                <a:srgbClr val="003300"/>
              </a:solidFill>
              <a:latin typeface="Times New Roman" panose="02020603050405020304" pitchFamily="18" charset="0"/>
              <a:cs typeface="PT Bold Heading" panose="02010400000000000000" pitchFamily="2" charset="-78"/>
            </a:endParaRPr>
          </a:p>
        </p:txBody>
      </p:sp>
      <p:sp>
        <p:nvSpPr>
          <p:cNvPr id="659463" name="Rectangle 7"/>
          <p:cNvSpPr>
            <a:spLocks noChangeArrowheads="1"/>
          </p:cNvSpPr>
          <p:nvPr/>
        </p:nvSpPr>
        <p:spPr bwMode="auto">
          <a:xfrm>
            <a:off x="2135188" y="1052513"/>
            <a:ext cx="6019800" cy="685800"/>
          </a:xfrm>
          <a:prstGeom prst="rect">
            <a:avLst/>
          </a:prstGeom>
          <a:solidFill>
            <a:schemeClr val="bg1"/>
          </a:solidFill>
          <a:ln w="12700">
            <a:solidFill>
              <a:srgbClr val="FFFF99"/>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800" b="1" dirty="0">
                <a:latin typeface="Times New Roman" panose="02020603050405020304" pitchFamily="18" charset="0"/>
                <a:cs typeface="AL-Mohanad Bold" pitchFamily="2" charset="-78"/>
              </a:rPr>
              <a:t>نموذج نظرية ولاس</a:t>
            </a:r>
            <a:r>
              <a:rPr lang="en-US" sz="2800" b="1" dirty="0" err="1">
                <a:latin typeface="Times New Roman" panose="02020603050405020304" pitchFamily="18" charset="0"/>
                <a:cs typeface="AL-Mohanad Bold" pitchFamily="2" charset="-78"/>
              </a:rPr>
              <a:t>Walas</a:t>
            </a:r>
            <a:r>
              <a:rPr lang="en-US" sz="2800" b="1" dirty="0">
                <a:latin typeface="Times New Roman" panose="02020603050405020304" pitchFamily="18" charset="0"/>
                <a:cs typeface="AL-Mohanad Bold" pitchFamily="2" charset="-78"/>
              </a:rPr>
              <a:t>, 1926 </a:t>
            </a:r>
          </a:p>
        </p:txBody>
      </p:sp>
      <p:sp>
        <p:nvSpPr>
          <p:cNvPr id="659464" name="Rectangle 8"/>
          <p:cNvSpPr>
            <a:spLocks noChangeArrowheads="1"/>
          </p:cNvSpPr>
          <p:nvPr/>
        </p:nvSpPr>
        <p:spPr bwMode="auto">
          <a:xfrm>
            <a:off x="2133600" y="4865688"/>
            <a:ext cx="7848600" cy="6096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startAt="5"/>
            </a:pPr>
            <a:r>
              <a:rPr lang="ar-SA" sz="3200" b="1" dirty="0">
                <a:solidFill>
                  <a:srgbClr val="FF0000"/>
                </a:solidFill>
                <a:latin typeface="Times New Roman" panose="02020603050405020304" pitchFamily="18" charset="0"/>
                <a:cs typeface="AdvertisingLight" pitchFamily="2" charset="-78"/>
              </a:rPr>
              <a:t>مرحلة الإصرار والمثابرة </a:t>
            </a:r>
            <a:r>
              <a:rPr lang="ar-SA"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Persistence</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659465" name="Rectangle 9"/>
          <p:cNvSpPr>
            <a:spLocks noChangeArrowheads="1"/>
          </p:cNvSpPr>
          <p:nvPr/>
        </p:nvSpPr>
        <p:spPr bwMode="auto">
          <a:xfrm>
            <a:off x="2133600" y="5627688"/>
            <a:ext cx="7848600" cy="609600"/>
          </a:xfrm>
          <a:prstGeom prst="rect">
            <a:avLst/>
          </a:prstGeom>
          <a:gradFill rotWithShape="0">
            <a:gsLst>
              <a:gs pos="0">
                <a:srgbClr val="FFCC00"/>
              </a:gs>
              <a:gs pos="100000">
                <a:srgbClr val="FFFFCC"/>
              </a:gs>
            </a:gsLst>
            <a:path path="rect">
              <a:fillToRect t="100000" r="100000"/>
            </a:path>
          </a:gradFill>
          <a:ln w="12700">
            <a:solidFill>
              <a:schemeClr val="bg1"/>
            </a:solidFill>
            <a:miter lim="800000"/>
            <a:headEnd/>
            <a:tailEnd/>
          </a:ln>
        </p:spPr>
        <p:txBody>
          <a:bodyPr anchor="ctr"/>
          <a:lstStyle>
            <a:lvl1pPr marL="457200" indent="-4572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20000"/>
              </a:spcBef>
              <a:buClr>
                <a:srgbClr val="FF0000"/>
              </a:buClr>
              <a:buFontTx/>
              <a:buAutoNum type="arabicPeriod" startAt="6"/>
            </a:pPr>
            <a:r>
              <a:rPr lang="ar-SA" sz="3200" b="1" dirty="0">
                <a:solidFill>
                  <a:srgbClr val="FF0000"/>
                </a:solidFill>
                <a:latin typeface="Times New Roman" panose="02020603050405020304" pitchFamily="18" charset="0"/>
                <a:cs typeface="AdvertisingLight" pitchFamily="2" charset="-78"/>
              </a:rPr>
              <a:t>مرحلة التحقق والتجريب </a:t>
            </a:r>
            <a:r>
              <a:rPr lang="ar-SA"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Verification</a:t>
            </a:r>
            <a:r>
              <a:rPr lang="ar-SA" sz="3200" b="1" dirty="0">
                <a:solidFill>
                  <a:srgbClr val="FF0000"/>
                </a:solidFill>
                <a:latin typeface="Times New Roman" panose="02020603050405020304" pitchFamily="18" charset="0"/>
                <a:cs typeface="Times New Roman" panose="02020603050405020304" pitchFamily="18" charset="0"/>
              </a:rPr>
              <a:t> ) </a:t>
            </a:r>
            <a:endParaRPr lang="ar-SA" sz="3200" b="1" dirty="0">
              <a:solidFill>
                <a:srgbClr val="FF0000"/>
              </a:solidFill>
              <a:latin typeface="Times New Roman" panose="02020603050405020304" pitchFamily="18" charset="0"/>
              <a:cs typeface="AdvertisingLight" pitchFamily="2" charset="-78"/>
            </a:endParaRPr>
          </a:p>
        </p:txBody>
      </p:sp>
      <p:sp>
        <p:nvSpPr>
          <p:cNvPr id="659466" name="AutoShape 10" descr="50%"/>
          <p:cNvSpPr>
            <a:spLocks noGrp="1" noChangeArrowheads="1"/>
          </p:cNvSpPr>
          <p:nvPr>
            <p:ph type="title"/>
          </p:nvPr>
        </p:nvSpPr>
        <p:spPr>
          <a:xfrm>
            <a:off x="2279651" y="188914"/>
            <a:ext cx="7643813" cy="688975"/>
          </a:xfrm>
        </p:spPr>
        <p:txBody>
          <a:bodyPr/>
          <a:lstStyle/>
          <a:p>
            <a:pPr algn="r" rtl="1" eaLnBrk="1" hangingPunct="1">
              <a:defRPr/>
            </a:pPr>
            <a:r>
              <a:rPr lang="ar-SA" sz="4000" dirty="0"/>
              <a:t>مراحل العملية الإبداعية</a:t>
            </a:r>
            <a:endParaRPr lang="en-US" sz="4000"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24</a:t>
            </a:fld>
            <a:endParaRPr lang="en-US"/>
          </a:p>
        </p:txBody>
      </p:sp>
    </p:spTree>
    <p:extLst>
      <p:ext uri="{BB962C8B-B14F-4D97-AF65-F5344CB8AC3E}">
        <p14:creationId xmlns:p14="http://schemas.microsoft.com/office/powerpoint/2010/main" val="341999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9463"/>
                                        </p:tgtEl>
                                        <p:attrNameLst>
                                          <p:attrName>style.visibility</p:attrName>
                                        </p:attrNameLst>
                                      </p:cBhvr>
                                      <p:to>
                                        <p:strVal val="visible"/>
                                      </p:to>
                                    </p:set>
                                    <p:anim calcmode="lin" valueType="num">
                                      <p:cBhvr additive="base">
                                        <p:cTn id="7" dur="500" fill="hold"/>
                                        <p:tgtEl>
                                          <p:spTgt spid="659463"/>
                                        </p:tgtEl>
                                        <p:attrNameLst>
                                          <p:attrName>ppt_x</p:attrName>
                                        </p:attrNameLst>
                                      </p:cBhvr>
                                      <p:tavLst>
                                        <p:tav tm="0">
                                          <p:val>
                                            <p:strVal val="0-#ppt_w/2"/>
                                          </p:val>
                                        </p:tav>
                                        <p:tav tm="100000">
                                          <p:val>
                                            <p:strVal val="#ppt_x"/>
                                          </p:val>
                                        </p:tav>
                                      </p:tavLst>
                                    </p:anim>
                                    <p:anim calcmode="lin" valueType="num">
                                      <p:cBhvr additive="base">
                                        <p:cTn id="8" dur="500" fill="hold"/>
                                        <p:tgtEl>
                                          <p:spTgt spid="6594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59458"/>
                                        </p:tgtEl>
                                        <p:attrNameLst>
                                          <p:attrName>style.visibility</p:attrName>
                                        </p:attrNameLst>
                                      </p:cBhvr>
                                      <p:to>
                                        <p:strVal val="visible"/>
                                      </p:to>
                                    </p:set>
                                    <p:anim calcmode="lin" valueType="num">
                                      <p:cBhvr additive="base">
                                        <p:cTn id="13" dur="500" fill="hold"/>
                                        <p:tgtEl>
                                          <p:spTgt spid="659458"/>
                                        </p:tgtEl>
                                        <p:attrNameLst>
                                          <p:attrName>ppt_x</p:attrName>
                                        </p:attrNameLst>
                                      </p:cBhvr>
                                      <p:tavLst>
                                        <p:tav tm="0">
                                          <p:val>
                                            <p:strVal val="1+#ppt_w/2"/>
                                          </p:val>
                                        </p:tav>
                                        <p:tav tm="100000">
                                          <p:val>
                                            <p:strVal val="#ppt_x"/>
                                          </p:val>
                                        </p:tav>
                                      </p:tavLst>
                                    </p:anim>
                                    <p:anim calcmode="lin" valueType="num">
                                      <p:cBhvr additive="base">
                                        <p:cTn id="14" dur="500" fill="hold"/>
                                        <p:tgtEl>
                                          <p:spTgt spid="65945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59459"/>
                                        </p:tgtEl>
                                        <p:attrNameLst>
                                          <p:attrName>style.visibility</p:attrName>
                                        </p:attrNameLst>
                                      </p:cBhvr>
                                      <p:to>
                                        <p:strVal val="visible"/>
                                      </p:to>
                                    </p:set>
                                    <p:anim calcmode="lin" valueType="num">
                                      <p:cBhvr additive="base">
                                        <p:cTn id="19" dur="500" fill="hold"/>
                                        <p:tgtEl>
                                          <p:spTgt spid="659459"/>
                                        </p:tgtEl>
                                        <p:attrNameLst>
                                          <p:attrName>ppt_x</p:attrName>
                                        </p:attrNameLst>
                                      </p:cBhvr>
                                      <p:tavLst>
                                        <p:tav tm="0">
                                          <p:val>
                                            <p:strVal val="0-#ppt_w/2"/>
                                          </p:val>
                                        </p:tav>
                                        <p:tav tm="100000">
                                          <p:val>
                                            <p:strVal val="#ppt_x"/>
                                          </p:val>
                                        </p:tav>
                                      </p:tavLst>
                                    </p:anim>
                                    <p:anim calcmode="lin" valueType="num">
                                      <p:cBhvr additive="base">
                                        <p:cTn id="20" dur="500" fill="hold"/>
                                        <p:tgtEl>
                                          <p:spTgt spid="65945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59460"/>
                                        </p:tgtEl>
                                        <p:attrNameLst>
                                          <p:attrName>style.visibility</p:attrName>
                                        </p:attrNameLst>
                                      </p:cBhvr>
                                      <p:to>
                                        <p:strVal val="visible"/>
                                      </p:to>
                                    </p:set>
                                    <p:anim calcmode="lin" valueType="num">
                                      <p:cBhvr additive="base">
                                        <p:cTn id="25" dur="500" fill="hold"/>
                                        <p:tgtEl>
                                          <p:spTgt spid="659460"/>
                                        </p:tgtEl>
                                        <p:attrNameLst>
                                          <p:attrName>ppt_x</p:attrName>
                                        </p:attrNameLst>
                                      </p:cBhvr>
                                      <p:tavLst>
                                        <p:tav tm="0">
                                          <p:val>
                                            <p:strVal val="#ppt_x"/>
                                          </p:val>
                                        </p:tav>
                                        <p:tav tm="100000">
                                          <p:val>
                                            <p:strVal val="#ppt_x"/>
                                          </p:val>
                                        </p:tav>
                                      </p:tavLst>
                                    </p:anim>
                                    <p:anim calcmode="lin" valueType="num">
                                      <p:cBhvr additive="base">
                                        <p:cTn id="26" dur="500" fill="hold"/>
                                        <p:tgtEl>
                                          <p:spTgt spid="659460"/>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9461"/>
                                        </p:tgtEl>
                                        <p:attrNameLst>
                                          <p:attrName>style.visibility</p:attrName>
                                        </p:attrNameLst>
                                      </p:cBhvr>
                                      <p:to>
                                        <p:strVal val="visible"/>
                                      </p:to>
                                    </p:set>
                                    <p:anim calcmode="lin" valueType="num">
                                      <p:cBhvr additive="base">
                                        <p:cTn id="31" dur="500" fill="hold"/>
                                        <p:tgtEl>
                                          <p:spTgt spid="659461"/>
                                        </p:tgtEl>
                                        <p:attrNameLst>
                                          <p:attrName>ppt_x</p:attrName>
                                        </p:attrNameLst>
                                      </p:cBhvr>
                                      <p:tavLst>
                                        <p:tav tm="0">
                                          <p:val>
                                            <p:strVal val="0-#ppt_w/2"/>
                                          </p:val>
                                        </p:tav>
                                        <p:tav tm="100000">
                                          <p:val>
                                            <p:strVal val="#ppt_x"/>
                                          </p:val>
                                        </p:tav>
                                      </p:tavLst>
                                    </p:anim>
                                    <p:anim calcmode="lin" valueType="num">
                                      <p:cBhvr additive="base">
                                        <p:cTn id="32" dur="500" fill="hold"/>
                                        <p:tgtEl>
                                          <p:spTgt spid="6594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9464"/>
                                        </p:tgtEl>
                                        <p:attrNameLst>
                                          <p:attrName>style.visibility</p:attrName>
                                        </p:attrNameLst>
                                      </p:cBhvr>
                                      <p:to>
                                        <p:strVal val="visible"/>
                                      </p:to>
                                    </p:set>
                                    <p:anim calcmode="lin" valueType="num">
                                      <p:cBhvr additive="base">
                                        <p:cTn id="37" dur="500" fill="hold"/>
                                        <p:tgtEl>
                                          <p:spTgt spid="659464"/>
                                        </p:tgtEl>
                                        <p:attrNameLst>
                                          <p:attrName>ppt_x</p:attrName>
                                        </p:attrNameLst>
                                      </p:cBhvr>
                                      <p:tavLst>
                                        <p:tav tm="0">
                                          <p:val>
                                            <p:strVal val="0-#ppt_w/2"/>
                                          </p:val>
                                        </p:tav>
                                        <p:tav tm="100000">
                                          <p:val>
                                            <p:strVal val="#ppt_x"/>
                                          </p:val>
                                        </p:tav>
                                      </p:tavLst>
                                    </p:anim>
                                    <p:anim calcmode="lin" valueType="num">
                                      <p:cBhvr additive="base">
                                        <p:cTn id="38" dur="500" fill="hold"/>
                                        <p:tgtEl>
                                          <p:spTgt spid="6594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9465"/>
                                        </p:tgtEl>
                                        <p:attrNameLst>
                                          <p:attrName>style.visibility</p:attrName>
                                        </p:attrNameLst>
                                      </p:cBhvr>
                                      <p:to>
                                        <p:strVal val="visible"/>
                                      </p:to>
                                    </p:set>
                                    <p:anim calcmode="lin" valueType="num">
                                      <p:cBhvr additive="base">
                                        <p:cTn id="43" dur="500" fill="hold"/>
                                        <p:tgtEl>
                                          <p:spTgt spid="659465"/>
                                        </p:tgtEl>
                                        <p:attrNameLst>
                                          <p:attrName>ppt_x</p:attrName>
                                        </p:attrNameLst>
                                      </p:cBhvr>
                                      <p:tavLst>
                                        <p:tav tm="0">
                                          <p:val>
                                            <p:strVal val="0-#ppt_w/2"/>
                                          </p:val>
                                        </p:tav>
                                        <p:tav tm="100000">
                                          <p:val>
                                            <p:strVal val="#ppt_x"/>
                                          </p:val>
                                        </p:tav>
                                      </p:tavLst>
                                    </p:anim>
                                    <p:anim calcmode="lin" valueType="num">
                                      <p:cBhvr additive="base">
                                        <p:cTn id="44" dur="500" fill="hold"/>
                                        <p:tgtEl>
                                          <p:spTgt spid="6594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8" grpId="0" animBg="1" autoUpdateAnimBg="0"/>
      <p:bldP spid="659459" grpId="0" animBg="1" autoUpdateAnimBg="0"/>
      <p:bldP spid="659460" grpId="0" animBg="1" autoUpdateAnimBg="0"/>
      <p:bldP spid="659461" grpId="0" animBg="1" autoUpdateAnimBg="0"/>
      <p:bldP spid="659463" grpId="0" animBg="1" autoUpdateAnimBg="0"/>
      <p:bldP spid="659464" grpId="0" animBg="1" autoUpdateAnimBg="0"/>
      <p:bldP spid="65946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AutoShape 2"/>
          <p:cNvSpPr>
            <a:spLocks noChangeArrowheads="1"/>
          </p:cNvSpPr>
          <p:nvPr/>
        </p:nvSpPr>
        <p:spPr bwMode="auto">
          <a:xfrm>
            <a:off x="8256589" y="908051"/>
            <a:ext cx="2016125" cy="936625"/>
          </a:xfrm>
          <a:prstGeom prst="leftArrow">
            <a:avLst>
              <a:gd name="adj1" fmla="val 50000"/>
              <a:gd name="adj2" fmla="val 53814"/>
            </a:avLst>
          </a:prstGeom>
          <a:solidFill>
            <a:schemeClr val="hlink">
              <a:alpha val="39999"/>
            </a:schemeClr>
          </a:solidFill>
          <a:ln w="25400">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400" b="1">
                <a:solidFill>
                  <a:srgbClr val="003300"/>
                </a:solidFill>
                <a:latin typeface="Times New Roman" panose="02020603050405020304" pitchFamily="18" charset="0"/>
                <a:cs typeface="PT Bold Heading" panose="02010400000000000000" pitchFamily="2" charset="-78"/>
              </a:rPr>
              <a:t>النموذج الثاني</a:t>
            </a:r>
            <a:endParaRPr lang="en-US" sz="2400" b="1">
              <a:solidFill>
                <a:srgbClr val="003300"/>
              </a:solidFill>
              <a:latin typeface="Times New Roman" panose="02020603050405020304" pitchFamily="18" charset="0"/>
              <a:cs typeface="PT Bold Heading" panose="02010400000000000000" pitchFamily="2" charset="-78"/>
            </a:endParaRPr>
          </a:p>
        </p:txBody>
      </p:sp>
      <p:sp>
        <p:nvSpPr>
          <p:cNvPr id="660483" name="Rectangle 3"/>
          <p:cNvSpPr>
            <a:spLocks noChangeArrowheads="1"/>
          </p:cNvSpPr>
          <p:nvPr/>
        </p:nvSpPr>
        <p:spPr bwMode="auto">
          <a:xfrm>
            <a:off x="2135188" y="1052513"/>
            <a:ext cx="6019800" cy="685800"/>
          </a:xfrm>
          <a:prstGeom prst="rect">
            <a:avLst/>
          </a:prstGeom>
          <a:solidFill>
            <a:schemeClr val="bg1"/>
          </a:solidFill>
          <a:ln w="12700">
            <a:solidFill>
              <a:srgbClr val="FFFF99"/>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800" b="1" dirty="0">
                <a:latin typeface="Times New Roman" panose="02020603050405020304" pitchFamily="18" charset="0"/>
                <a:cs typeface="AL-Mohanad Bold" pitchFamily="2" charset="-78"/>
              </a:rPr>
              <a:t>نموذج دورة الإبداع : </a:t>
            </a:r>
            <a:r>
              <a:rPr lang="ar-SA" sz="2800" b="1" dirty="0" err="1">
                <a:latin typeface="Times New Roman" panose="02020603050405020304" pitchFamily="18" charset="0"/>
                <a:cs typeface="AL-Mohanad Bold" pitchFamily="2" charset="-78"/>
              </a:rPr>
              <a:t>ويست</a:t>
            </a:r>
            <a:r>
              <a:rPr lang="ar-SA" sz="2800" b="1" dirty="0">
                <a:latin typeface="Times New Roman" panose="02020603050405020304" pitchFamily="18" charset="0"/>
                <a:cs typeface="AL-Mohanad Bold" pitchFamily="2" charset="-78"/>
              </a:rPr>
              <a:t> (</a:t>
            </a:r>
            <a:r>
              <a:rPr lang="en-US" sz="2800" b="1" dirty="0">
                <a:latin typeface="Times New Roman" panose="02020603050405020304" pitchFamily="18" charset="0"/>
                <a:cs typeface="AL-Mohanad Bold" pitchFamily="2" charset="-78"/>
              </a:rPr>
              <a:t>West: 1990</a:t>
            </a:r>
            <a:r>
              <a:rPr lang="ar-SA" sz="2800" b="1" dirty="0">
                <a:latin typeface="Times New Roman" panose="02020603050405020304" pitchFamily="18" charset="0"/>
                <a:cs typeface="AL-Mohanad Bold" pitchFamily="2" charset="-78"/>
              </a:rPr>
              <a:t>)</a:t>
            </a:r>
            <a:endParaRPr lang="en-US" sz="2800" b="1" dirty="0">
              <a:latin typeface="Times New Roman" panose="02020603050405020304" pitchFamily="18" charset="0"/>
              <a:cs typeface="AL-Mohanad Bold" pitchFamily="2" charset="-78"/>
            </a:endParaRPr>
          </a:p>
        </p:txBody>
      </p:sp>
      <p:sp>
        <p:nvSpPr>
          <p:cNvPr id="660484" name="AutoShape 4" descr="50%"/>
          <p:cNvSpPr>
            <a:spLocks noGrp="1" noChangeArrowheads="1"/>
          </p:cNvSpPr>
          <p:nvPr>
            <p:ph type="title"/>
          </p:nvPr>
        </p:nvSpPr>
        <p:spPr>
          <a:xfrm>
            <a:off x="2279651" y="76201"/>
            <a:ext cx="7643813" cy="688975"/>
          </a:xfrm>
        </p:spPr>
        <p:txBody>
          <a:bodyPr/>
          <a:lstStyle/>
          <a:p>
            <a:pPr algn="ctr" rtl="1" eaLnBrk="1" hangingPunct="1">
              <a:defRPr/>
            </a:pPr>
            <a:r>
              <a:rPr lang="ar-SA" sz="4000"/>
              <a:t>مراحل العملية الإبداعية</a:t>
            </a:r>
            <a:endParaRPr lang="en-US" sz="4000"/>
          </a:p>
        </p:txBody>
      </p:sp>
      <p:sp>
        <p:nvSpPr>
          <p:cNvPr id="660485" name="Rectangle 5"/>
          <p:cNvSpPr>
            <a:spLocks noChangeArrowheads="1"/>
          </p:cNvSpPr>
          <p:nvPr/>
        </p:nvSpPr>
        <p:spPr bwMode="auto">
          <a:xfrm>
            <a:off x="3648075" y="1916113"/>
            <a:ext cx="6624638" cy="792162"/>
          </a:xfrm>
          <a:prstGeom prst="rect">
            <a:avLst/>
          </a:prstGeom>
          <a:solidFill>
            <a:srgbClr val="FFFFBF">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dirty="0">
                <a:solidFill>
                  <a:srgbClr val="003366"/>
                </a:solidFill>
                <a:latin typeface="Times New Roman" panose="02020603050405020304" pitchFamily="18" charset="0"/>
                <a:cs typeface="AdvertisingLight" pitchFamily="2" charset="-78"/>
              </a:rPr>
              <a:t>يتكون نموذج ( </a:t>
            </a:r>
            <a:r>
              <a:rPr lang="ar-SA" sz="3200" b="1" dirty="0" err="1">
                <a:solidFill>
                  <a:srgbClr val="003366"/>
                </a:solidFill>
                <a:latin typeface="Times New Roman" panose="02020603050405020304" pitchFamily="18" charset="0"/>
                <a:cs typeface="AdvertisingLight" pitchFamily="2" charset="-78"/>
              </a:rPr>
              <a:t>ويست</a:t>
            </a:r>
            <a:r>
              <a:rPr lang="ar-SA" sz="3200" b="1" dirty="0">
                <a:solidFill>
                  <a:srgbClr val="003366"/>
                </a:solidFill>
                <a:latin typeface="Times New Roman" panose="02020603050405020304" pitchFamily="18" charset="0"/>
                <a:cs typeface="AdvertisingLight" pitchFamily="2" charset="-78"/>
              </a:rPr>
              <a:t> ) من  أربع مراحل هي :</a:t>
            </a:r>
          </a:p>
        </p:txBody>
      </p:sp>
      <p:sp>
        <p:nvSpPr>
          <p:cNvPr id="660486" name="AutoShape 6"/>
          <p:cNvSpPr>
            <a:spLocks noChangeArrowheads="1"/>
          </p:cNvSpPr>
          <p:nvPr/>
        </p:nvSpPr>
        <p:spPr bwMode="auto">
          <a:xfrm>
            <a:off x="2133600" y="2813050"/>
            <a:ext cx="7848600" cy="762000"/>
          </a:xfrm>
          <a:prstGeom prst="roundRect">
            <a:avLst>
              <a:gd name="adj" fmla="val 16667"/>
            </a:avLst>
          </a:prstGeom>
          <a:gradFill rotWithShape="1">
            <a:gsLst>
              <a:gs pos="0">
                <a:srgbClr val="FBEAC7">
                  <a:alpha val="79999"/>
                </a:srgbClr>
              </a:gs>
              <a:gs pos="100000">
                <a:srgbClr val="FFFFFF"/>
              </a:gs>
            </a:gsLst>
            <a:path path="rect">
              <a:fillToRect r="100000" b="100000"/>
            </a:path>
          </a:gradFill>
          <a:ln w="28575">
            <a:solidFill>
              <a:schemeClr val="bg1"/>
            </a:solidFill>
            <a:round/>
            <a:headEnd/>
            <a:tailEnd/>
          </a:ln>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dirty="0">
                <a:solidFill>
                  <a:srgbClr val="0070C0"/>
                </a:solidFill>
                <a:latin typeface="Times New Roman" panose="02020603050405020304" pitchFamily="18" charset="0"/>
                <a:cs typeface="AdvertisingLight" pitchFamily="2" charset="-78"/>
              </a:rPr>
              <a:t>المرحلة الأولى ( إدراك الحاجة إلى الإبداع ) </a:t>
            </a:r>
          </a:p>
        </p:txBody>
      </p:sp>
      <p:sp>
        <p:nvSpPr>
          <p:cNvPr id="660487" name="AutoShape 7" descr="ورق معاد تصنيعه"/>
          <p:cNvSpPr>
            <a:spLocks noChangeArrowheads="1"/>
          </p:cNvSpPr>
          <p:nvPr/>
        </p:nvSpPr>
        <p:spPr bwMode="auto">
          <a:xfrm>
            <a:off x="2133600" y="3675063"/>
            <a:ext cx="7848600" cy="762000"/>
          </a:xfrm>
          <a:prstGeom prst="roundRect">
            <a:avLst>
              <a:gd name="adj" fmla="val 16667"/>
            </a:avLst>
          </a:prstGeom>
          <a:gradFill rotWithShape="1">
            <a:gsLst>
              <a:gs pos="0">
                <a:srgbClr val="FFFFFF"/>
              </a:gs>
              <a:gs pos="100000">
                <a:srgbClr val="FBEAC7">
                  <a:alpha val="79999"/>
                </a:srgbClr>
              </a:gs>
            </a:gsLst>
            <a:path path="rect">
              <a:fillToRect r="100000" b="100000"/>
            </a:path>
          </a:gradFill>
          <a:ln w="28575">
            <a:solidFill>
              <a:schemeClr val="bg1"/>
            </a:solidFill>
            <a:round/>
            <a:headEnd/>
            <a:tailEnd/>
          </a:ln>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dirty="0">
                <a:solidFill>
                  <a:srgbClr val="006699"/>
                </a:solidFill>
                <a:latin typeface="Times New Roman" panose="02020603050405020304" pitchFamily="18" charset="0"/>
                <a:cs typeface="AdvertisingLight" pitchFamily="2" charset="-78"/>
              </a:rPr>
              <a:t>المرحلة الثانية ( المبادرة بطرح الأفكار الإبداعية ) </a:t>
            </a:r>
          </a:p>
        </p:txBody>
      </p:sp>
      <p:sp>
        <p:nvSpPr>
          <p:cNvPr id="660488" name="AutoShape 8" descr="ورق معاد تصنيعه"/>
          <p:cNvSpPr>
            <a:spLocks noChangeArrowheads="1"/>
          </p:cNvSpPr>
          <p:nvPr/>
        </p:nvSpPr>
        <p:spPr bwMode="auto">
          <a:xfrm>
            <a:off x="2133600" y="4508500"/>
            <a:ext cx="7848600" cy="762000"/>
          </a:xfrm>
          <a:prstGeom prst="roundRect">
            <a:avLst>
              <a:gd name="adj" fmla="val 16667"/>
            </a:avLst>
          </a:prstGeom>
          <a:gradFill rotWithShape="1">
            <a:gsLst>
              <a:gs pos="0">
                <a:srgbClr val="FFFFFF"/>
              </a:gs>
              <a:gs pos="100000">
                <a:srgbClr val="FBEAC7">
                  <a:alpha val="79999"/>
                </a:srgbClr>
              </a:gs>
            </a:gsLst>
            <a:path path="rect">
              <a:fillToRect r="100000" b="100000"/>
            </a:path>
          </a:gradFill>
          <a:ln w="28575">
            <a:solidFill>
              <a:schemeClr val="bg1"/>
            </a:solidFill>
            <a:round/>
            <a:headEnd/>
            <a:tailEnd/>
          </a:ln>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dirty="0">
                <a:solidFill>
                  <a:srgbClr val="003300"/>
                </a:solidFill>
                <a:latin typeface="Times New Roman" panose="02020603050405020304" pitchFamily="18" charset="0"/>
                <a:cs typeface="AdvertisingLight" pitchFamily="2" charset="-78"/>
              </a:rPr>
              <a:t>المرحلة الثالثة ( التطبيق ) </a:t>
            </a:r>
          </a:p>
        </p:txBody>
      </p:sp>
      <p:sp>
        <p:nvSpPr>
          <p:cNvPr id="660489" name="AutoShape 9" descr="ورق معاد تصنيعه"/>
          <p:cNvSpPr>
            <a:spLocks noChangeArrowheads="1"/>
          </p:cNvSpPr>
          <p:nvPr/>
        </p:nvSpPr>
        <p:spPr bwMode="auto">
          <a:xfrm>
            <a:off x="2133600" y="5403850"/>
            <a:ext cx="7848600" cy="762000"/>
          </a:xfrm>
          <a:prstGeom prst="roundRect">
            <a:avLst>
              <a:gd name="adj" fmla="val 16667"/>
            </a:avLst>
          </a:prstGeom>
          <a:gradFill rotWithShape="1">
            <a:gsLst>
              <a:gs pos="0">
                <a:srgbClr val="FFFFFF"/>
              </a:gs>
              <a:gs pos="100000">
                <a:srgbClr val="FBEAC7">
                  <a:alpha val="79999"/>
                </a:srgbClr>
              </a:gs>
            </a:gsLst>
            <a:path path="rect">
              <a:fillToRect r="100000" b="100000"/>
            </a:path>
          </a:gradFill>
          <a:ln w="28575">
            <a:solidFill>
              <a:schemeClr val="bg1"/>
            </a:solidFill>
            <a:round/>
            <a:headEnd/>
            <a:tailEnd/>
          </a:ln>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dirty="0">
                <a:solidFill>
                  <a:srgbClr val="993300"/>
                </a:solidFill>
                <a:latin typeface="Times New Roman" panose="02020603050405020304" pitchFamily="18" charset="0"/>
                <a:cs typeface="AdvertisingLight" pitchFamily="2" charset="-78"/>
              </a:rPr>
              <a:t>المرحلة الرابعة ( الثبات ) </a:t>
            </a: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25</a:t>
            </a:fld>
            <a:endParaRPr lang="en-US"/>
          </a:p>
        </p:txBody>
      </p:sp>
    </p:spTree>
    <p:extLst>
      <p:ext uri="{BB962C8B-B14F-4D97-AF65-F5344CB8AC3E}">
        <p14:creationId xmlns:p14="http://schemas.microsoft.com/office/powerpoint/2010/main" val="6560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0483"/>
                                        </p:tgtEl>
                                        <p:attrNameLst>
                                          <p:attrName>style.visibility</p:attrName>
                                        </p:attrNameLst>
                                      </p:cBhvr>
                                      <p:to>
                                        <p:strVal val="visible"/>
                                      </p:to>
                                    </p:set>
                                    <p:anim calcmode="lin" valueType="num">
                                      <p:cBhvr additive="base">
                                        <p:cTn id="7" dur="500" fill="hold"/>
                                        <p:tgtEl>
                                          <p:spTgt spid="660483"/>
                                        </p:tgtEl>
                                        <p:attrNameLst>
                                          <p:attrName>ppt_x</p:attrName>
                                        </p:attrNameLst>
                                      </p:cBhvr>
                                      <p:tavLst>
                                        <p:tav tm="0">
                                          <p:val>
                                            <p:strVal val="0-#ppt_w/2"/>
                                          </p:val>
                                        </p:tav>
                                        <p:tav tm="100000">
                                          <p:val>
                                            <p:strVal val="#ppt_x"/>
                                          </p:val>
                                        </p:tav>
                                      </p:tavLst>
                                    </p:anim>
                                    <p:anim calcmode="lin" valueType="num">
                                      <p:cBhvr additive="base">
                                        <p:cTn id="8" dur="500" fill="hold"/>
                                        <p:tgtEl>
                                          <p:spTgt spid="66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60485"/>
                                        </p:tgtEl>
                                        <p:attrNameLst>
                                          <p:attrName>style.visibility</p:attrName>
                                        </p:attrNameLst>
                                      </p:cBhvr>
                                      <p:to>
                                        <p:strVal val="visible"/>
                                      </p:to>
                                    </p:set>
                                    <p:anim calcmode="lin" valueType="num">
                                      <p:cBhvr additive="base">
                                        <p:cTn id="13" dur="500" fill="hold"/>
                                        <p:tgtEl>
                                          <p:spTgt spid="660485"/>
                                        </p:tgtEl>
                                        <p:attrNameLst>
                                          <p:attrName>ppt_x</p:attrName>
                                        </p:attrNameLst>
                                      </p:cBhvr>
                                      <p:tavLst>
                                        <p:tav tm="0">
                                          <p:val>
                                            <p:strVal val="1+#ppt_w/2"/>
                                          </p:val>
                                        </p:tav>
                                        <p:tav tm="100000">
                                          <p:val>
                                            <p:strVal val="#ppt_x"/>
                                          </p:val>
                                        </p:tav>
                                      </p:tavLst>
                                    </p:anim>
                                    <p:anim calcmode="lin" valueType="num">
                                      <p:cBhvr additive="base">
                                        <p:cTn id="14" dur="500" fill="hold"/>
                                        <p:tgtEl>
                                          <p:spTgt spid="6604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60486"/>
                                        </p:tgtEl>
                                        <p:attrNameLst>
                                          <p:attrName>style.visibility</p:attrName>
                                        </p:attrNameLst>
                                      </p:cBhvr>
                                      <p:to>
                                        <p:strVal val="visible"/>
                                      </p:to>
                                    </p:set>
                                    <p:anim calcmode="lin" valueType="num">
                                      <p:cBhvr additive="base">
                                        <p:cTn id="19" dur="500" fill="hold"/>
                                        <p:tgtEl>
                                          <p:spTgt spid="660486"/>
                                        </p:tgtEl>
                                        <p:attrNameLst>
                                          <p:attrName>ppt_x</p:attrName>
                                        </p:attrNameLst>
                                      </p:cBhvr>
                                      <p:tavLst>
                                        <p:tav tm="0">
                                          <p:val>
                                            <p:strVal val="0-#ppt_w/2"/>
                                          </p:val>
                                        </p:tav>
                                        <p:tav tm="100000">
                                          <p:val>
                                            <p:strVal val="#ppt_x"/>
                                          </p:val>
                                        </p:tav>
                                      </p:tavLst>
                                    </p:anim>
                                    <p:anim calcmode="lin" valueType="num">
                                      <p:cBhvr additive="base">
                                        <p:cTn id="20" dur="500" fill="hold"/>
                                        <p:tgtEl>
                                          <p:spTgt spid="6604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60487"/>
                                        </p:tgtEl>
                                        <p:attrNameLst>
                                          <p:attrName>style.visibility</p:attrName>
                                        </p:attrNameLst>
                                      </p:cBhvr>
                                      <p:to>
                                        <p:strVal val="visible"/>
                                      </p:to>
                                    </p:set>
                                    <p:anim calcmode="lin" valueType="num">
                                      <p:cBhvr additive="base">
                                        <p:cTn id="25" dur="500" fill="hold"/>
                                        <p:tgtEl>
                                          <p:spTgt spid="660487"/>
                                        </p:tgtEl>
                                        <p:attrNameLst>
                                          <p:attrName>ppt_x</p:attrName>
                                        </p:attrNameLst>
                                      </p:cBhvr>
                                      <p:tavLst>
                                        <p:tav tm="0">
                                          <p:val>
                                            <p:strVal val="0-#ppt_w/2"/>
                                          </p:val>
                                        </p:tav>
                                        <p:tav tm="100000">
                                          <p:val>
                                            <p:strVal val="#ppt_x"/>
                                          </p:val>
                                        </p:tav>
                                      </p:tavLst>
                                    </p:anim>
                                    <p:anim calcmode="lin" valueType="num">
                                      <p:cBhvr additive="base">
                                        <p:cTn id="26" dur="500" fill="hold"/>
                                        <p:tgtEl>
                                          <p:spTgt spid="66048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60488"/>
                                        </p:tgtEl>
                                        <p:attrNameLst>
                                          <p:attrName>style.visibility</p:attrName>
                                        </p:attrNameLst>
                                      </p:cBhvr>
                                      <p:to>
                                        <p:strVal val="visible"/>
                                      </p:to>
                                    </p:set>
                                    <p:anim calcmode="lin" valueType="num">
                                      <p:cBhvr additive="base">
                                        <p:cTn id="31" dur="500" fill="hold"/>
                                        <p:tgtEl>
                                          <p:spTgt spid="660488"/>
                                        </p:tgtEl>
                                        <p:attrNameLst>
                                          <p:attrName>ppt_x</p:attrName>
                                        </p:attrNameLst>
                                      </p:cBhvr>
                                      <p:tavLst>
                                        <p:tav tm="0">
                                          <p:val>
                                            <p:strVal val="0-#ppt_w/2"/>
                                          </p:val>
                                        </p:tav>
                                        <p:tav tm="100000">
                                          <p:val>
                                            <p:strVal val="#ppt_x"/>
                                          </p:val>
                                        </p:tav>
                                      </p:tavLst>
                                    </p:anim>
                                    <p:anim calcmode="lin" valueType="num">
                                      <p:cBhvr additive="base">
                                        <p:cTn id="32" dur="500" fill="hold"/>
                                        <p:tgtEl>
                                          <p:spTgt spid="6604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60489"/>
                                        </p:tgtEl>
                                        <p:attrNameLst>
                                          <p:attrName>style.visibility</p:attrName>
                                        </p:attrNameLst>
                                      </p:cBhvr>
                                      <p:to>
                                        <p:strVal val="visible"/>
                                      </p:to>
                                    </p:set>
                                    <p:anim calcmode="lin" valueType="num">
                                      <p:cBhvr additive="base">
                                        <p:cTn id="37" dur="500" fill="hold"/>
                                        <p:tgtEl>
                                          <p:spTgt spid="660489"/>
                                        </p:tgtEl>
                                        <p:attrNameLst>
                                          <p:attrName>ppt_x</p:attrName>
                                        </p:attrNameLst>
                                      </p:cBhvr>
                                      <p:tavLst>
                                        <p:tav tm="0">
                                          <p:val>
                                            <p:strVal val="0-#ppt_w/2"/>
                                          </p:val>
                                        </p:tav>
                                        <p:tav tm="100000">
                                          <p:val>
                                            <p:strVal val="#ppt_x"/>
                                          </p:val>
                                        </p:tav>
                                      </p:tavLst>
                                    </p:anim>
                                    <p:anim calcmode="lin" valueType="num">
                                      <p:cBhvr additive="base">
                                        <p:cTn id="38" dur="500" fill="hold"/>
                                        <p:tgtEl>
                                          <p:spTgt spid="66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animBg="1" autoUpdateAnimBg="0"/>
      <p:bldP spid="660485" grpId="0" animBg="1" autoUpdateAnimBg="0"/>
      <p:bldP spid="660486" grpId="0" animBg="1" autoUpdateAnimBg="0"/>
      <p:bldP spid="660487" grpId="0" animBg="1" autoUpdateAnimBg="0"/>
      <p:bldP spid="660488" grpId="0" animBg="1" autoUpdateAnimBg="0"/>
      <p:bldP spid="66048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978651" y="3470276"/>
            <a:ext cx="2493963" cy="2162175"/>
            <a:chOff x="3436" y="2186"/>
            <a:chExt cx="1571" cy="1362"/>
          </a:xfrm>
        </p:grpSpPr>
        <p:sp>
          <p:nvSpPr>
            <p:cNvPr id="36878" name="Text Box 3"/>
            <p:cNvSpPr txBox="1">
              <a:spLocks noChangeArrowheads="1"/>
            </p:cNvSpPr>
            <p:nvPr/>
          </p:nvSpPr>
          <p:spPr bwMode="auto">
            <a:xfrm>
              <a:off x="4117" y="2186"/>
              <a:ext cx="8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ar-SA" sz="2800" b="1">
                  <a:solidFill>
                    <a:srgbClr val="0070C0"/>
                  </a:solidFill>
                  <a:latin typeface="Times New Roman" panose="02020603050405020304" pitchFamily="18" charset="0"/>
                </a:rPr>
                <a:t>المبادرة</a:t>
              </a:r>
              <a:endParaRPr lang="en-US" sz="2800" b="1">
                <a:solidFill>
                  <a:srgbClr val="0070C0"/>
                </a:solidFill>
                <a:latin typeface="Times New Roman" panose="02020603050405020304" pitchFamily="18" charset="0"/>
              </a:endParaRPr>
            </a:p>
          </p:txBody>
        </p:sp>
        <p:sp>
          <p:nvSpPr>
            <p:cNvPr id="36879" name="Line 4"/>
            <p:cNvSpPr>
              <a:spLocks noChangeShapeType="1"/>
            </p:cNvSpPr>
            <p:nvPr/>
          </p:nvSpPr>
          <p:spPr bwMode="auto">
            <a:xfrm flipH="1">
              <a:off x="3436" y="2619"/>
              <a:ext cx="1100" cy="92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solidFill>
                  <a:srgbClr val="0070C0"/>
                </a:solidFill>
              </a:endParaRPr>
            </a:p>
          </p:txBody>
        </p:sp>
      </p:grpSp>
      <p:grpSp>
        <p:nvGrpSpPr>
          <p:cNvPr id="3" name="Group 5"/>
          <p:cNvGrpSpPr>
            <a:grpSpLocks/>
          </p:cNvGrpSpPr>
          <p:nvPr/>
        </p:nvGrpSpPr>
        <p:grpSpPr bwMode="auto">
          <a:xfrm>
            <a:off x="3903664" y="4157663"/>
            <a:ext cx="3074987" cy="1700212"/>
            <a:chOff x="1499" y="2619"/>
            <a:chExt cx="1937" cy="1071"/>
          </a:xfrm>
        </p:grpSpPr>
        <p:sp>
          <p:nvSpPr>
            <p:cNvPr id="36876" name="Text Box 6"/>
            <p:cNvSpPr txBox="1">
              <a:spLocks noChangeArrowheads="1"/>
            </p:cNvSpPr>
            <p:nvPr/>
          </p:nvSpPr>
          <p:spPr bwMode="auto">
            <a:xfrm>
              <a:off x="2546" y="3362"/>
              <a:ext cx="89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50000"/>
                </a:spcBef>
              </a:pPr>
              <a:r>
                <a:rPr lang="ar-SA" sz="2800" b="1">
                  <a:solidFill>
                    <a:srgbClr val="0070C0"/>
                  </a:solidFill>
                  <a:latin typeface="Times New Roman" panose="02020603050405020304" pitchFamily="18" charset="0"/>
                </a:rPr>
                <a:t>التطبيق</a:t>
              </a:r>
              <a:endParaRPr lang="en-US" sz="2800" b="1">
                <a:solidFill>
                  <a:srgbClr val="0070C0"/>
                </a:solidFill>
                <a:latin typeface="Times New Roman" panose="02020603050405020304" pitchFamily="18" charset="0"/>
              </a:endParaRPr>
            </a:p>
          </p:txBody>
        </p:sp>
        <p:sp>
          <p:nvSpPr>
            <p:cNvPr id="36877" name="Line 7"/>
            <p:cNvSpPr>
              <a:spLocks noChangeShapeType="1"/>
            </p:cNvSpPr>
            <p:nvPr/>
          </p:nvSpPr>
          <p:spPr bwMode="auto">
            <a:xfrm flipH="1" flipV="1">
              <a:off x="1499" y="2619"/>
              <a:ext cx="1099" cy="99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solidFill>
                  <a:srgbClr val="0070C0"/>
                </a:solidFill>
              </a:endParaRPr>
            </a:p>
          </p:txBody>
        </p:sp>
      </p:grpSp>
      <p:grpSp>
        <p:nvGrpSpPr>
          <p:cNvPr id="4" name="Group 8"/>
          <p:cNvGrpSpPr>
            <a:grpSpLocks/>
          </p:cNvGrpSpPr>
          <p:nvPr/>
        </p:nvGrpSpPr>
        <p:grpSpPr bwMode="auto">
          <a:xfrm>
            <a:off x="3071813" y="2290763"/>
            <a:ext cx="1828800" cy="1600200"/>
            <a:chOff x="975" y="1443"/>
            <a:chExt cx="1152" cy="1008"/>
          </a:xfrm>
        </p:grpSpPr>
        <p:sp>
          <p:nvSpPr>
            <p:cNvPr id="36874" name="Text Box 9"/>
            <p:cNvSpPr txBox="1">
              <a:spLocks noChangeArrowheads="1"/>
            </p:cNvSpPr>
            <p:nvPr/>
          </p:nvSpPr>
          <p:spPr bwMode="auto">
            <a:xfrm>
              <a:off x="975" y="2124"/>
              <a:ext cx="8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50000"/>
                </a:spcBef>
              </a:pPr>
              <a:r>
                <a:rPr lang="ar-SA" sz="2800" b="1">
                  <a:solidFill>
                    <a:srgbClr val="0070C0"/>
                  </a:solidFill>
                  <a:latin typeface="Times New Roman" panose="02020603050405020304" pitchFamily="18" charset="0"/>
                </a:rPr>
                <a:t>الثبات</a:t>
              </a:r>
              <a:endParaRPr lang="en-US" sz="2800" b="1">
                <a:solidFill>
                  <a:srgbClr val="0070C0"/>
                </a:solidFill>
                <a:latin typeface="Times New Roman" panose="02020603050405020304" pitchFamily="18" charset="0"/>
              </a:endParaRPr>
            </a:p>
          </p:txBody>
        </p:sp>
        <p:sp>
          <p:nvSpPr>
            <p:cNvPr id="36875" name="Line 10"/>
            <p:cNvSpPr>
              <a:spLocks noChangeShapeType="1"/>
            </p:cNvSpPr>
            <p:nvPr/>
          </p:nvSpPr>
          <p:spPr bwMode="auto">
            <a:xfrm flipV="1">
              <a:off x="1394" y="1443"/>
              <a:ext cx="733" cy="68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solidFill>
                  <a:srgbClr val="0070C0"/>
                </a:solidFill>
              </a:endParaRPr>
            </a:p>
          </p:txBody>
        </p:sp>
      </p:grpSp>
      <p:grpSp>
        <p:nvGrpSpPr>
          <p:cNvPr id="5" name="Group 11"/>
          <p:cNvGrpSpPr>
            <a:grpSpLocks/>
          </p:cNvGrpSpPr>
          <p:nvPr/>
        </p:nvGrpSpPr>
        <p:grpSpPr bwMode="auto">
          <a:xfrm>
            <a:off x="4900614" y="1700213"/>
            <a:ext cx="3824287" cy="1770062"/>
            <a:chOff x="2127" y="1071"/>
            <a:chExt cx="2409" cy="1115"/>
          </a:xfrm>
        </p:grpSpPr>
        <p:sp>
          <p:nvSpPr>
            <p:cNvPr id="36872" name="Line 12"/>
            <p:cNvSpPr>
              <a:spLocks noChangeShapeType="1"/>
            </p:cNvSpPr>
            <p:nvPr/>
          </p:nvSpPr>
          <p:spPr bwMode="auto">
            <a:xfrm>
              <a:off x="3698" y="1443"/>
              <a:ext cx="838" cy="74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solidFill>
                  <a:srgbClr val="0070C0"/>
                </a:solidFill>
              </a:endParaRPr>
            </a:p>
          </p:txBody>
        </p:sp>
        <p:sp>
          <p:nvSpPr>
            <p:cNvPr id="36873" name="Text Box 13"/>
            <p:cNvSpPr txBox="1">
              <a:spLocks noChangeArrowheads="1"/>
            </p:cNvSpPr>
            <p:nvPr/>
          </p:nvSpPr>
          <p:spPr bwMode="auto">
            <a:xfrm>
              <a:off x="2127" y="1071"/>
              <a:ext cx="162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50000"/>
                </a:spcBef>
              </a:pPr>
              <a:r>
                <a:rPr lang="ar-SA" sz="2800" b="1">
                  <a:solidFill>
                    <a:srgbClr val="0070C0"/>
                  </a:solidFill>
                  <a:latin typeface="Times New Roman" panose="02020603050405020304" pitchFamily="18" charset="0"/>
                </a:rPr>
                <a:t>الحاجة إلى الإبداع</a:t>
              </a:r>
              <a:endParaRPr lang="en-US" sz="2800" b="1">
                <a:solidFill>
                  <a:srgbClr val="0070C0"/>
                </a:solidFill>
                <a:latin typeface="Times New Roman" panose="02020603050405020304" pitchFamily="18" charset="0"/>
              </a:endParaRPr>
            </a:p>
          </p:txBody>
        </p:sp>
      </p:grpSp>
      <p:sp>
        <p:nvSpPr>
          <p:cNvPr id="661518" name="AutoShape 14" descr="50%"/>
          <p:cNvSpPr>
            <a:spLocks noGrp="1" noChangeArrowheads="1"/>
          </p:cNvSpPr>
          <p:nvPr>
            <p:ph type="title"/>
          </p:nvPr>
        </p:nvSpPr>
        <p:spPr>
          <a:xfrm>
            <a:off x="1992313" y="260351"/>
            <a:ext cx="8208962" cy="936625"/>
          </a:xfrm>
        </p:spPr>
        <p:txBody>
          <a:bodyPr/>
          <a:lstStyle/>
          <a:p>
            <a:pPr algn="ctr" rtl="1" eaLnBrk="1" hangingPunct="1">
              <a:defRPr/>
            </a:pPr>
            <a:r>
              <a:rPr lang="ar-SA" sz="4000" dirty="0" smtClean="0">
                <a:solidFill>
                  <a:srgbClr val="0070C0"/>
                </a:solidFill>
              </a:rPr>
              <a:t>نموذج </a:t>
            </a:r>
            <a:r>
              <a:rPr lang="ar-SA" sz="4000" dirty="0" err="1">
                <a:solidFill>
                  <a:srgbClr val="0070C0"/>
                </a:solidFill>
              </a:rPr>
              <a:t>ويست</a:t>
            </a:r>
            <a:r>
              <a:rPr lang="ar-SA" sz="4000" dirty="0">
                <a:solidFill>
                  <a:srgbClr val="0070C0"/>
                </a:solidFill>
              </a:rPr>
              <a:t> </a:t>
            </a:r>
            <a:r>
              <a:rPr lang="en-US" sz="4000" dirty="0" smtClean="0">
                <a:solidFill>
                  <a:srgbClr val="0070C0"/>
                </a:solidFill>
              </a:rPr>
              <a:t>West 1990</a:t>
            </a:r>
            <a:r>
              <a:rPr lang="ar-SA" sz="4000" dirty="0" smtClean="0">
                <a:solidFill>
                  <a:srgbClr val="0070C0"/>
                </a:solidFill>
              </a:rPr>
              <a:t> </a:t>
            </a:r>
            <a:r>
              <a:rPr lang="ar-SA" sz="4000" dirty="0">
                <a:solidFill>
                  <a:srgbClr val="0070C0"/>
                </a:solidFill>
              </a:rPr>
              <a:t>دورة </a:t>
            </a:r>
            <a:r>
              <a:rPr lang="ar-SA" sz="4000" dirty="0" smtClean="0">
                <a:solidFill>
                  <a:srgbClr val="0070C0"/>
                </a:solidFill>
              </a:rPr>
              <a:t>الإبداع</a:t>
            </a:r>
            <a:endParaRPr lang="en-US" sz="4000" dirty="0">
              <a:solidFill>
                <a:srgbClr val="0070C0"/>
              </a:solidFill>
            </a:endParaRPr>
          </a:p>
        </p:txBody>
      </p:sp>
      <p:sp>
        <p:nvSpPr>
          <p:cNvPr id="6" name="عنصر نائب لرقم الشريحة 5"/>
          <p:cNvSpPr>
            <a:spLocks noGrp="1"/>
          </p:cNvSpPr>
          <p:nvPr>
            <p:ph type="sldNum" sz="quarter" idx="12"/>
          </p:nvPr>
        </p:nvSpPr>
        <p:spPr/>
        <p:txBody>
          <a:bodyPr/>
          <a:lstStyle/>
          <a:p>
            <a:fld id="{6EF2C5E3-A14D-4D32-870A-C748883A8D9A}" type="slidenum">
              <a:rPr lang="en-US" smtClean="0"/>
              <a:t>26</a:t>
            </a:fld>
            <a:endParaRPr lang="en-US"/>
          </a:p>
        </p:txBody>
      </p:sp>
    </p:spTree>
    <p:extLst>
      <p:ext uri="{BB962C8B-B14F-4D97-AF65-F5344CB8AC3E}">
        <p14:creationId xmlns:p14="http://schemas.microsoft.com/office/powerpoint/2010/main" val="397513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14563" y="2378075"/>
            <a:ext cx="7759700" cy="782638"/>
            <a:chOff x="435" y="1498"/>
            <a:chExt cx="4888" cy="493"/>
          </a:xfrm>
        </p:grpSpPr>
        <p:sp>
          <p:nvSpPr>
            <p:cNvPr id="37927" name="Rectangle 3"/>
            <p:cNvSpPr>
              <a:spLocks noChangeArrowheads="1"/>
            </p:cNvSpPr>
            <p:nvPr/>
          </p:nvSpPr>
          <p:spPr bwMode="auto">
            <a:xfrm>
              <a:off x="435" y="1498"/>
              <a:ext cx="2679" cy="493"/>
            </a:xfrm>
            <a:prstGeom prst="rect">
              <a:avLst/>
            </a:prstGeom>
            <a:solidFill>
              <a:srgbClr val="006699"/>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28" name="Rectangle 4"/>
            <p:cNvSpPr>
              <a:spLocks noChangeArrowheads="1"/>
            </p:cNvSpPr>
            <p:nvPr/>
          </p:nvSpPr>
          <p:spPr bwMode="auto">
            <a:xfrm>
              <a:off x="3114" y="1498"/>
              <a:ext cx="1590" cy="493"/>
            </a:xfrm>
            <a:prstGeom prst="rect">
              <a:avLst/>
            </a:prstGeom>
            <a:solidFill>
              <a:srgbClr val="006699"/>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29" name="Rectangle 5"/>
            <p:cNvSpPr>
              <a:spLocks noChangeArrowheads="1"/>
            </p:cNvSpPr>
            <p:nvPr/>
          </p:nvSpPr>
          <p:spPr bwMode="auto">
            <a:xfrm>
              <a:off x="4704" y="1498"/>
              <a:ext cx="619" cy="493"/>
            </a:xfrm>
            <a:prstGeom prst="rect">
              <a:avLst/>
            </a:prstGeom>
            <a:solidFill>
              <a:srgbClr val="006699"/>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30" name="Rectangle 6"/>
            <p:cNvSpPr>
              <a:spLocks noChangeArrowheads="1"/>
            </p:cNvSpPr>
            <p:nvPr/>
          </p:nvSpPr>
          <p:spPr bwMode="auto">
            <a:xfrm>
              <a:off x="493" y="1498"/>
              <a:ext cx="2563" cy="49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dirty="0">
                  <a:solidFill>
                    <a:srgbClr val="00B0F0"/>
                  </a:solidFill>
                  <a:latin typeface="Times New Roman" panose="02020603050405020304" pitchFamily="18" charset="0"/>
                  <a:cs typeface="AdvertisingBold" pitchFamily="2" charset="-78"/>
                </a:rPr>
                <a:t>ماذا نريد ؟ ماهي أهدافنا ؟</a:t>
              </a:r>
            </a:p>
          </p:txBody>
        </p:sp>
        <p:sp>
          <p:nvSpPr>
            <p:cNvPr id="37931" name="Rectangle 7"/>
            <p:cNvSpPr>
              <a:spLocks noChangeArrowheads="1"/>
            </p:cNvSpPr>
            <p:nvPr/>
          </p:nvSpPr>
          <p:spPr bwMode="auto">
            <a:xfrm>
              <a:off x="3172" y="1498"/>
              <a:ext cx="1474" cy="49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200" b="1" dirty="0">
                  <a:solidFill>
                    <a:srgbClr val="00B0F0"/>
                  </a:solidFill>
                  <a:latin typeface="Times New Roman" panose="02020603050405020304" pitchFamily="18" charset="0"/>
                  <a:cs typeface="AdvertisingBold" pitchFamily="2" charset="-78"/>
                </a:rPr>
                <a:t>تحديد الأهداف.</a:t>
              </a:r>
            </a:p>
          </p:txBody>
        </p:sp>
        <p:sp>
          <p:nvSpPr>
            <p:cNvPr id="37932" name="Rectangle 8"/>
            <p:cNvSpPr>
              <a:spLocks noChangeArrowheads="1"/>
            </p:cNvSpPr>
            <p:nvPr/>
          </p:nvSpPr>
          <p:spPr bwMode="auto">
            <a:xfrm>
              <a:off x="4762" y="1498"/>
              <a:ext cx="503" cy="493"/>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200" b="1">
                  <a:solidFill>
                    <a:srgbClr val="00B0F0"/>
                  </a:solidFill>
                  <a:latin typeface="PT Bold Heading" panose="02010400000000000000" pitchFamily="2" charset="-78"/>
                  <a:cs typeface="Simplified Arabic Fixed" pitchFamily="49" charset="-78"/>
                </a:rPr>
                <a:t>1</a:t>
              </a:r>
            </a:p>
          </p:txBody>
        </p:sp>
      </p:grpSp>
      <p:grpSp>
        <p:nvGrpSpPr>
          <p:cNvPr id="3" name="Group 9"/>
          <p:cNvGrpSpPr>
            <a:grpSpLocks/>
          </p:cNvGrpSpPr>
          <p:nvPr/>
        </p:nvGrpSpPr>
        <p:grpSpPr bwMode="auto">
          <a:xfrm>
            <a:off x="2214563" y="3160713"/>
            <a:ext cx="7759700" cy="781050"/>
            <a:chOff x="435" y="1991"/>
            <a:chExt cx="4888" cy="492"/>
          </a:xfrm>
        </p:grpSpPr>
        <p:sp>
          <p:nvSpPr>
            <p:cNvPr id="37921" name="Rectangle 10" descr="رخام أخضر"/>
            <p:cNvSpPr>
              <a:spLocks noChangeArrowheads="1"/>
            </p:cNvSpPr>
            <p:nvPr/>
          </p:nvSpPr>
          <p:spPr bwMode="auto">
            <a:xfrm>
              <a:off x="435" y="1991"/>
              <a:ext cx="2679" cy="492"/>
            </a:xfrm>
            <a:prstGeom prst="rect">
              <a:avLst/>
            </a:prstGeom>
            <a:blipFill dpi="0" rotWithShape="1">
              <a:blip r:embed="rId2"/>
              <a:srcRect/>
              <a:tile tx="0" ty="0" sx="100000" sy="100000" flip="none" algn="tl"/>
            </a:blip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22" name="Rectangle 11" descr="رخام أخضر"/>
            <p:cNvSpPr>
              <a:spLocks noChangeArrowheads="1"/>
            </p:cNvSpPr>
            <p:nvPr/>
          </p:nvSpPr>
          <p:spPr bwMode="auto">
            <a:xfrm>
              <a:off x="3114" y="1991"/>
              <a:ext cx="1590" cy="492"/>
            </a:xfrm>
            <a:prstGeom prst="rect">
              <a:avLst/>
            </a:prstGeom>
            <a:blipFill dpi="0" rotWithShape="1">
              <a:blip r:embed="rId2"/>
              <a:srcRect/>
              <a:tile tx="0" ty="0" sx="100000" sy="100000" flip="none" algn="tl"/>
            </a:blip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23" name="Rectangle 12" descr="رخام أخضر"/>
            <p:cNvSpPr>
              <a:spLocks noChangeArrowheads="1"/>
            </p:cNvSpPr>
            <p:nvPr/>
          </p:nvSpPr>
          <p:spPr bwMode="auto">
            <a:xfrm>
              <a:off x="4704" y="1991"/>
              <a:ext cx="619" cy="492"/>
            </a:xfrm>
            <a:prstGeom prst="rect">
              <a:avLst/>
            </a:prstGeom>
            <a:blipFill dpi="0" rotWithShape="1">
              <a:blip r:embed="rId2"/>
              <a:srcRect/>
              <a:tile tx="0" ty="0" sx="100000" sy="100000" flip="none" algn="tl"/>
            </a:blip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24" name="Rectangle 13"/>
            <p:cNvSpPr>
              <a:spLocks noChangeArrowheads="1"/>
            </p:cNvSpPr>
            <p:nvPr/>
          </p:nvSpPr>
          <p:spPr bwMode="auto">
            <a:xfrm>
              <a:off x="493" y="1991"/>
              <a:ext cx="256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dirty="0">
                  <a:solidFill>
                    <a:srgbClr val="00B0F0"/>
                  </a:solidFill>
                  <a:latin typeface="Times New Roman" panose="02020603050405020304" pitchFamily="18" charset="0"/>
                  <a:cs typeface="AdvertisingBold" pitchFamily="2" charset="-78"/>
                </a:rPr>
                <a:t>ما الأفكار ؟</a:t>
              </a:r>
            </a:p>
          </p:txBody>
        </p:sp>
        <p:sp>
          <p:nvSpPr>
            <p:cNvPr id="37925" name="Rectangle 14"/>
            <p:cNvSpPr>
              <a:spLocks noChangeArrowheads="1"/>
            </p:cNvSpPr>
            <p:nvPr/>
          </p:nvSpPr>
          <p:spPr bwMode="auto">
            <a:xfrm>
              <a:off x="3172" y="1991"/>
              <a:ext cx="147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dirty="0">
                  <a:solidFill>
                    <a:srgbClr val="00B0F0"/>
                  </a:solidFill>
                  <a:latin typeface="Times New Roman" panose="02020603050405020304" pitchFamily="18" charset="0"/>
                  <a:cs typeface="AdvertisingBold" pitchFamily="2" charset="-78"/>
                </a:rPr>
                <a:t>التفكير.</a:t>
              </a:r>
            </a:p>
          </p:txBody>
        </p:sp>
        <p:sp>
          <p:nvSpPr>
            <p:cNvPr id="37926" name="Rectangle 15"/>
            <p:cNvSpPr>
              <a:spLocks noChangeArrowheads="1"/>
            </p:cNvSpPr>
            <p:nvPr/>
          </p:nvSpPr>
          <p:spPr bwMode="auto">
            <a:xfrm>
              <a:off x="4762" y="1991"/>
              <a:ext cx="50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a:solidFill>
                    <a:srgbClr val="00B0F0"/>
                  </a:solidFill>
                  <a:latin typeface="Times New Roman" panose="02020603050405020304" pitchFamily="18" charset="0"/>
                  <a:cs typeface="AdvertisingBold" pitchFamily="2" charset="-78"/>
                </a:rPr>
                <a:t>2</a:t>
              </a:r>
            </a:p>
          </p:txBody>
        </p:sp>
      </p:grpSp>
      <p:sp>
        <p:nvSpPr>
          <p:cNvPr id="662544" name="Rectangle 16"/>
          <p:cNvSpPr>
            <a:spLocks noChangeArrowheads="1"/>
          </p:cNvSpPr>
          <p:nvPr/>
        </p:nvSpPr>
        <p:spPr bwMode="auto">
          <a:xfrm>
            <a:off x="2214563" y="3941764"/>
            <a:ext cx="4252912" cy="782637"/>
          </a:xfrm>
          <a:prstGeom prst="rect">
            <a:avLst/>
          </a:prstGeom>
          <a:solidFill>
            <a:srgbClr val="FFFFBF"/>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662545" name="Rectangle 17"/>
          <p:cNvSpPr>
            <a:spLocks noChangeArrowheads="1"/>
          </p:cNvSpPr>
          <p:nvPr/>
        </p:nvSpPr>
        <p:spPr bwMode="auto">
          <a:xfrm>
            <a:off x="6467476" y="3941764"/>
            <a:ext cx="2524125" cy="782637"/>
          </a:xfrm>
          <a:prstGeom prst="rect">
            <a:avLst/>
          </a:prstGeom>
          <a:solidFill>
            <a:srgbClr val="FFFFBF"/>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662546" name="Rectangle 18"/>
          <p:cNvSpPr>
            <a:spLocks noChangeArrowheads="1"/>
          </p:cNvSpPr>
          <p:nvPr/>
        </p:nvSpPr>
        <p:spPr bwMode="auto">
          <a:xfrm>
            <a:off x="8991601" y="3941764"/>
            <a:ext cx="982663" cy="782637"/>
          </a:xfrm>
          <a:prstGeom prst="rect">
            <a:avLst/>
          </a:prstGeom>
          <a:solidFill>
            <a:srgbClr val="FFFFBF"/>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662547" name="Rectangle 19"/>
          <p:cNvSpPr>
            <a:spLocks noChangeArrowheads="1"/>
          </p:cNvSpPr>
          <p:nvPr/>
        </p:nvSpPr>
        <p:spPr bwMode="auto">
          <a:xfrm>
            <a:off x="2306638" y="3941764"/>
            <a:ext cx="406876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dirty="0">
                <a:solidFill>
                  <a:srgbClr val="00B0F0"/>
                </a:solidFill>
                <a:latin typeface="Times New Roman" panose="02020603050405020304" pitchFamily="18" charset="0"/>
                <a:cs typeface="AdvertisingBold" pitchFamily="2" charset="-78"/>
              </a:rPr>
              <a:t>هلمََّ إلى العمل ..</a:t>
            </a:r>
          </a:p>
        </p:txBody>
      </p:sp>
      <p:sp>
        <p:nvSpPr>
          <p:cNvPr id="662548" name="Rectangle 20"/>
          <p:cNvSpPr>
            <a:spLocks noChangeArrowheads="1"/>
          </p:cNvSpPr>
          <p:nvPr/>
        </p:nvSpPr>
        <p:spPr bwMode="auto">
          <a:xfrm>
            <a:off x="6559551" y="3941764"/>
            <a:ext cx="23399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200" b="1" dirty="0">
                <a:solidFill>
                  <a:srgbClr val="00B0F0"/>
                </a:solidFill>
                <a:latin typeface="Times New Roman" panose="02020603050405020304" pitchFamily="18" charset="0"/>
                <a:cs typeface="AdvertisingBold" pitchFamily="2" charset="-78"/>
              </a:rPr>
              <a:t>البدء في التنفيذ</a:t>
            </a:r>
          </a:p>
        </p:txBody>
      </p:sp>
      <p:sp>
        <p:nvSpPr>
          <p:cNvPr id="662549" name="Rectangle 21"/>
          <p:cNvSpPr>
            <a:spLocks noChangeArrowheads="1"/>
          </p:cNvSpPr>
          <p:nvPr/>
        </p:nvSpPr>
        <p:spPr bwMode="auto">
          <a:xfrm>
            <a:off x="9083676" y="3941764"/>
            <a:ext cx="79851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a:solidFill>
                  <a:srgbClr val="00B0F0"/>
                </a:solidFill>
                <a:latin typeface="Times New Roman" panose="02020603050405020304" pitchFamily="18" charset="0"/>
                <a:cs typeface="AdvertisingBold" pitchFamily="2" charset="-78"/>
              </a:rPr>
              <a:t>3</a:t>
            </a:r>
            <a:endParaRPr lang="ar-SA" sz="2400">
              <a:solidFill>
                <a:srgbClr val="00B0F0"/>
              </a:solidFill>
              <a:latin typeface="Times New Roman" panose="02020603050405020304" pitchFamily="18" charset="0"/>
            </a:endParaRPr>
          </a:p>
        </p:txBody>
      </p:sp>
      <p:grpSp>
        <p:nvGrpSpPr>
          <p:cNvPr id="4" name="Group 22"/>
          <p:cNvGrpSpPr>
            <a:grpSpLocks/>
          </p:cNvGrpSpPr>
          <p:nvPr/>
        </p:nvGrpSpPr>
        <p:grpSpPr bwMode="auto">
          <a:xfrm>
            <a:off x="2214563" y="4724400"/>
            <a:ext cx="7759700" cy="781050"/>
            <a:chOff x="435" y="2976"/>
            <a:chExt cx="4888" cy="492"/>
          </a:xfrm>
        </p:grpSpPr>
        <p:sp>
          <p:nvSpPr>
            <p:cNvPr id="37915" name="Rectangle 23"/>
            <p:cNvSpPr>
              <a:spLocks noChangeArrowheads="1"/>
            </p:cNvSpPr>
            <p:nvPr/>
          </p:nvSpPr>
          <p:spPr bwMode="auto">
            <a:xfrm>
              <a:off x="435" y="2976"/>
              <a:ext cx="2679" cy="492"/>
            </a:xfrm>
            <a:prstGeom prst="rect">
              <a:avLst/>
            </a:prstGeom>
            <a:solidFill>
              <a:srgbClr val="FFFF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6" name="Rectangle 24"/>
            <p:cNvSpPr>
              <a:spLocks noChangeArrowheads="1"/>
            </p:cNvSpPr>
            <p:nvPr/>
          </p:nvSpPr>
          <p:spPr bwMode="auto">
            <a:xfrm>
              <a:off x="3114" y="2976"/>
              <a:ext cx="1590" cy="492"/>
            </a:xfrm>
            <a:prstGeom prst="rect">
              <a:avLst/>
            </a:prstGeom>
            <a:solidFill>
              <a:srgbClr val="FFFF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7" name="Rectangle 25"/>
            <p:cNvSpPr>
              <a:spLocks noChangeArrowheads="1"/>
            </p:cNvSpPr>
            <p:nvPr/>
          </p:nvSpPr>
          <p:spPr bwMode="auto">
            <a:xfrm>
              <a:off x="4704" y="2976"/>
              <a:ext cx="619" cy="492"/>
            </a:xfrm>
            <a:prstGeom prst="rect">
              <a:avLst/>
            </a:prstGeom>
            <a:solidFill>
              <a:srgbClr val="FFFF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8" name="Rectangle 26"/>
            <p:cNvSpPr>
              <a:spLocks noChangeArrowheads="1"/>
            </p:cNvSpPr>
            <p:nvPr/>
          </p:nvSpPr>
          <p:spPr bwMode="auto">
            <a:xfrm>
              <a:off x="493" y="2976"/>
              <a:ext cx="256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400" b="1" dirty="0">
                  <a:solidFill>
                    <a:srgbClr val="00B0F0"/>
                  </a:solidFill>
                  <a:latin typeface="Times New Roman" panose="02020603050405020304" pitchFamily="18" charset="0"/>
                  <a:cs typeface="AdvertisingBold" pitchFamily="2" charset="-78"/>
                </a:rPr>
                <a:t>يجب أن نصل إلى أشياء</a:t>
              </a:r>
            </a:p>
            <a:p>
              <a:pPr algn="ctr" rtl="1"/>
              <a:r>
                <a:rPr lang="ar-SA" sz="2400" b="1" dirty="0">
                  <a:solidFill>
                    <a:srgbClr val="00B0F0"/>
                  </a:solidFill>
                  <a:latin typeface="Times New Roman" panose="02020603050405020304" pitchFamily="18" charset="0"/>
                  <a:cs typeface="AdvertisingBold" pitchFamily="2" charset="-78"/>
                </a:rPr>
                <a:t> إبداعية ملموسة</a:t>
              </a:r>
              <a:r>
                <a:rPr lang="ar-SA" sz="2800" b="1" dirty="0">
                  <a:solidFill>
                    <a:srgbClr val="00B0F0"/>
                  </a:solidFill>
                  <a:latin typeface="Times New Roman" panose="02020603050405020304" pitchFamily="18" charset="0"/>
                  <a:cs typeface="AdvertisingBold" pitchFamily="2" charset="-78"/>
                </a:rPr>
                <a:t> </a:t>
              </a:r>
            </a:p>
          </p:txBody>
        </p:sp>
        <p:sp>
          <p:nvSpPr>
            <p:cNvPr id="37919" name="Rectangle 27"/>
            <p:cNvSpPr>
              <a:spLocks noChangeArrowheads="1"/>
            </p:cNvSpPr>
            <p:nvPr/>
          </p:nvSpPr>
          <p:spPr bwMode="auto">
            <a:xfrm>
              <a:off x="3172" y="2976"/>
              <a:ext cx="147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b="1" dirty="0">
                  <a:solidFill>
                    <a:srgbClr val="00B0F0"/>
                  </a:solidFill>
                  <a:latin typeface="Times New Roman" panose="02020603050405020304" pitchFamily="18" charset="0"/>
                  <a:cs typeface="AdvertisingBold" pitchFamily="2" charset="-78"/>
                </a:rPr>
                <a:t>الإنتاج.</a:t>
              </a:r>
            </a:p>
          </p:txBody>
        </p:sp>
        <p:sp>
          <p:nvSpPr>
            <p:cNvPr id="37920" name="Rectangle 28"/>
            <p:cNvSpPr>
              <a:spLocks noChangeArrowheads="1"/>
            </p:cNvSpPr>
            <p:nvPr/>
          </p:nvSpPr>
          <p:spPr bwMode="auto">
            <a:xfrm>
              <a:off x="4762" y="2976"/>
              <a:ext cx="50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200" b="1">
                  <a:solidFill>
                    <a:srgbClr val="00B0F0"/>
                  </a:solidFill>
                  <a:latin typeface="Times New Roman" panose="02020603050405020304" pitchFamily="18" charset="0"/>
                  <a:cs typeface="Simplified Arabic Fixed" pitchFamily="49" charset="-78"/>
                </a:rPr>
                <a:t>4</a:t>
              </a:r>
              <a:endParaRPr lang="ar-SA" sz="3200">
                <a:solidFill>
                  <a:srgbClr val="00B0F0"/>
                </a:solidFill>
                <a:latin typeface="Times New Roman" panose="02020603050405020304" pitchFamily="18" charset="0"/>
              </a:endParaRPr>
            </a:p>
          </p:txBody>
        </p:sp>
      </p:grpSp>
      <p:grpSp>
        <p:nvGrpSpPr>
          <p:cNvPr id="5" name="Group 29"/>
          <p:cNvGrpSpPr>
            <a:grpSpLocks/>
          </p:cNvGrpSpPr>
          <p:nvPr/>
        </p:nvGrpSpPr>
        <p:grpSpPr bwMode="auto">
          <a:xfrm>
            <a:off x="2214563" y="5505450"/>
            <a:ext cx="7759700" cy="782638"/>
            <a:chOff x="435" y="3468"/>
            <a:chExt cx="4888" cy="493"/>
          </a:xfrm>
        </p:grpSpPr>
        <p:sp>
          <p:nvSpPr>
            <p:cNvPr id="37909" name="Rectangle 30"/>
            <p:cNvSpPr>
              <a:spLocks noChangeArrowheads="1"/>
            </p:cNvSpPr>
            <p:nvPr/>
          </p:nvSpPr>
          <p:spPr bwMode="auto">
            <a:xfrm>
              <a:off x="435" y="3468"/>
              <a:ext cx="2679" cy="493"/>
            </a:xfrm>
            <a:prstGeom prst="rect">
              <a:avLst/>
            </a:prstGeom>
            <a:solidFill>
              <a:srgbClr val="003300"/>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0" name="Rectangle 31"/>
            <p:cNvSpPr>
              <a:spLocks noChangeArrowheads="1"/>
            </p:cNvSpPr>
            <p:nvPr/>
          </p:nvSpPr>
          <p:spPr bwMode="auto">
            <a:xfrm>
              <a:off x="3114" y="3468"/>
              <a:ext cx="1590" cy="493"/>
            </a:xfrm>
            <a:prstGeom prst="rect">
              <a:avLst/>
            </a:prstGeom>
            <a:solidFill>
              <a:srgbClr val="003300"/>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1" name="Rectangle 32"/>
            <p:cNvSpPr>
              <a:spLocks noChangeArrowheads="1"/>
            </p:cNvSpPr>
            <p:nvPr/>
          </p:nvSpPr>
          <p:spPr bwMode="auto">
            <a:xfrm>
              <a:off x="4704" y="3468"/>
              <a:ext cx="619" cy="493"/>
            </a:xfrm>
            <a:prstGeom prst="rect">
              <a:avLst/>
            </a:prstGeom>
            <a:solidFill>
              <a:srgbClr val="003300"/>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12" name="Rectangle 33"/>
            <p:cNvSpPr>
              <a:spLocks noChangeArrowheads="1"/>
            </p:cNvSpPr>
            <p:nvPr/>
          </p:nvSpPr>
          <p:spPr bwMode="auto">
            <a:xfrm>
              <a:off x="493" y="3468"/>
              <a:ext cx="2563"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600" dirty="0">
                  <a:solidFill>
                    <a:srgbClr val="00B0F0"/>
                  </a:solidFill>
                  <a:latin typeface="Times New Roman" panose="02020603050405020304" pitchFamily="18" charset="0"/>
                  <a:cs typeface="AdvertisingBold" pitchFamily="2" charset="-78"/>
                </a:rPr>
                <a:t>الالتزام بالإبداع</a:t>
              </a:r>
            </a:p>
          </p:txBody>
        </p:sp>
        <p:sp>
          <p:nvSpPr>
            <p:cNvPr id="37913" name="Rectangle 34"/>
            <p:cNvSpPr>
              <a:spLocks noChangeArrowheads="1"/>
            </p:cNvSpPr>
            <p:nvPr/>
          </p:nvSpPr>
          <p:spPr bwMode="auto">
            <a:xfrm>
              <a:off x="3172" y="3468"/>
              <a:ext cx="1474"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800" b="1" dirty="0">
                  <a:solidFill>
                    <a:srgbClr val="00B0F0"/>
                  </a:solidFill>
                  <a:latin typeface="Times New Roman" panose="02020603050405020304" pitchFamily="18" charset="0"/>
                  <a:cs typeface="AdvertisingBold" pitchFamily="2" charset="-78"/>
                </a:rPr>
                <a:t>التحسين المستمر</a:t>
              </a:r>
            </a:p>
          </p:txBody>
        </p:sp>
        <p:sp>
          <p:nvSpPr>
            <p:cNvPr id="37914" name="Rectangle 35"/>
            <p:cNvSpPr>
              <a:spLocks noChangeArrowheads="1"/>
            </p:cNvSpPr>
            <p:nvPr/>
          </p:nvSpPr>
          <p:spPr bwMode="auto">
            <a:xfrm>
              <a:off x="4762" y="3468"/>
              <a:ext cx="503"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3200" b="1">
                  <a:solidFill>
                    <a:srgbClr val="00B0F0"/>
                  </a:solidFill>
                  <a:latin typeface="Times New Roman" panose="02020603050405020304" pitchFamily="18" charset="0"/>
                  <a:cs typeface="Simplified Arabic Fixed" pitchFamily="49" charset="-78"/>
                </a:rPr>
                <a:t>5</a:t>
              </a:r>
            </a:p>
          </p:txBody>
        </p:sp>
      </p:grpSp>
      <p:sp>
        <p:nvSpPr>
          <p:cNvPr id="662564" name="AutoShape 36" descr="50%"/>
          <p:cNvSpPr>
            <a:spLocks noGrp="1" noChangeArrowheads="1"/>
          </p:cNvSpPr>
          <p:nvPr>
            <p:ph type="title"/>
          </p:nvPr>
        </p:nvSpPr>
        <p:spPr>
          <a:xfrm>
            <a:off x="1992313" y="260351"/>
            <a:ext cx="7931150" cy="904875"/>
          </a:xfrm>
        </p:spPr>
        <p:txBody>
          <a:bodyPr/>
          <a:lstStyle/>
          <a:p>
            <a:pPr algn="ctr" rtl="1" eaLnBrk="1" hangingPunct="1">
              <a:defRPr/>
            </a:pPr>
            <a:r>
              <a:rPr lang="ar-SA" b="1" u="sng" dirty="0" smtClean="0">
                <a:solidFill>
                  <a:schemeClr val="accent6"/>
                </a:solidFill>
              </a:rPr>
              <a:t>كيف تطبق مراحل الإبداع</a:t>
            </a:r>
            <a:endParaRPr lang="en-US" b="1" u="sng" dirty="0" smtClean="0">
              <a:solidFill>
                <a:schemeClr val="accent6"/>
              </a:solidFill>
            </a:endParaRPr>
          </a:p>
        </p:txBody>
      </p:sp>
      <p:grpSp>
        <p:nvGrpSpPr>
          <p:cNvPr id="6" name="Group 37"/>
          <p:cNvGrpSpPr>
            <a:grpSpLocks/>
          </p:cNvGrpSpPr>
          <p:nvPr/>
        </p:nvGrpSpPr>
        <p:grpSpPr bwMode="auto">
          <a:xfrm>
            <a:off x="2214563" y="1347789"/>
            <a:ext cx="7759700" cy="1030287"/>
            <a:chOff x="435" y="849"/>
            <a:chExt cx="4888" cy="649"/>
          </a:xfrm>
        </p:grpSpPr>
        <p:sp>
          <p:nvSpPr>
            <p:cNvPr id="37903" name="Rectangle 38"/>
            <p:cNvSpPr>
              <a:spLocks noChangeArrowheads="1"/>
            </p:cNvSpPr>
            <p:nvPr/>
          </p:nvSpPr>
          <p:spPr bwMode="auto">
            <a:xfrm>
              <a:off x="435" y="849"/>
              <a:ext cx="2679" cy="649"/>
            </a:xfrm>
            <a:prstGeom prst="rect">
              <a:avLst/>
            </a:prstGeom>
            <a:solidFill>
              <a:srgbClr val="0033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04" name="Rectangle 39"/>
            <p:cNvSpPr>
              <a:spLocks noChangeArrowheads="1"/>
            </p:cNvSpPr>
            <p:nvPr/>
          </p:nvSpPr>
          <p:spPr bwMode="auto">
            <a:xfrm>
              <a:off x="3114" y="849"/>
              <a:ext cx="1590" cy="649"/>
            </a:xfrm>
            <a:prstGeom prst="rect">
              <a:avLst/>
            </a:prstGeom>
            <a:solidFill>
              <a:srgbClr val="0033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05" name="Rectangle 40"/>
            <p:cNvSpPr>
              <a:spLocks noChangeArrowheads="1"/>
            </p:cNvSpPr>
            <p:nvPr/>
          </p:nvSpPr>
          <p:spPr bwMode="auto">
            <a:xfrm>
              <a:off x="4704" y="849"/>
              <a:ext cx="619" cy="649"/>
            </a:xfrm>
            <a:prstGeom prst="rect">
              <a:avLst/>
            </a:prstGeom>
            <a:solidFill>
              <a:srgbClr val="003366"/>
            </a:solidFill>
            <a:ln w="7">
              <a:solidFill>
                <a:srgbClr val="A0A0A0"/>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solidFill>
                  <a:srgbClr val="00B0F0"/>
                </a:solidFill>
              </a:endParaRPr>
            </a:p>
          </p:txBody>
        </p:sp>
        <p:sp>
          <p:nvSpPr>
            <p:cNvPr id="37906" name="Rectangle 41"/>
            <p:cNvSpPr>
              <a:spLocks noChangeArrowheads="1"/>
            </p:cNvSpPr>
            <p:nvPr/>
          </p:nvSpPr>
          <p:spPr bwMode="auto">
            <a:xfrm>
              <a:off x="493" y="849"/>
              <a:ext cx="2563"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400" b="1">
                  <a:solidFill>
                    <a:srgbClr val="00B0F0"/>
                  </a:solidFill>
                  <a:latin typeface="Times New Roman" panose="02020603050405020304" pitchFamily="18" charset="0"/>
                  <a:cs typeface="PT Bold Heading" panose="02010400000000000000" pitchFamily="2" charset="-78"/>
                </a:rPr>
                <a:t>الوصف</a:t>
              </a:r>
              <a:endParaRPr lang="ar-SA" sz="2400">
                <a:solidFill>
                  <a:srgbClr val="00B0F0"/>
                </a:solidFill>
                <a:latin typeface="Times New Roman" panose="02020603050405020304" pitchFamily="18" charset="0"/>
                <a:cs typeface="PT Bold Heading" panose="02010400000000000000" pitchFamily="2" charset="-78"/>
              </a:endParaRPr>
            </a:p>
          </p:txBody>
        </p:sp>
        <p:sp>
          <p:nvSpPr>
            <p:cNvPr id="37907" name="Rectangle 42"/>
            <p:cNvSpPr>
              <a:spLocks noChangeArrowheads="1"/>
            </p:cNvSpPr>
            <p:nvPr/>
          </p:nvSpPr>
          <p:spPr bwMode="auto">
            <a:xfrm>
              <a:off x="3172" y="849"/>
              <a:ext cx="1474"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2000" b="1">
                  <a:solidFill>
                    <a:srgbClr val="00B0F0"/>
                  </a:solidFill>
                  <a:latin typeface="Times New Roman" panose="02020603050405020304" pitchFamily="18" charset="0"/>
                  <a:cs typeface="PT Bold Heading" panose="02010400000000000000" pitchFamily="2" charset="-78"/>
                </a:rPr>
                <a:t>المطلوب</a:t>
              </a:r>
              <a:endParaRPr lang="ar-SA" sz="2000">
                <a:solidFill>
                  <a:srgbClr val="00B0F0"/>
                </a:solidFill>
                <a:latin typeface="Times New Roman" panose="02020603050405020304" pitchFamily="18" charset="0"/>
                <a:cs typeface="PT Bold Heading" panose="02010400000000000000" pitchFamily="2" charset="-78"/>
              </a:endParaRPr>
            </a:p>
          </p:txBody>
        </p:sp>
        <p:sp>
          <p:nvSpPr>
            <p:cNvPr id="37908" name="Rectangle 43"/>
            <p:cNvSpPr>
              <a:spLocks noChangeArrowheads="1"/>
            </p:cNvSpPr>
            <p:nvPr/>
          </p:nvSpPr>
          <p:spPr bwMode="auto">
            <a:xfrm>
              <a:off x="4762" y="849"/>
              <a:ext cx="503"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1600" b="1" dirty="0">
                  <a:solidFill>
                    <a:srgbClr val="00B0F0"/>
                  </a:solidFill>
                  <a:latin typeface="Times New Roman" panose="02020603050405020304" pitchFamily="18" charset="0"/>
                  <a:cs typeface="PT Bold Heading" panose="02010400000000000000" pitchFamily="2" charset="-78"/>
                </a:rPr>
                <a:t>المرحلة</a:t>
              </a:r>
              <a:endParaRPr lang="ar-SA" sz="2400" dirty="0">
                <a:solidFill>
                  <a:srgbClr val="00B0F0"/>
                </a:solidFill>
                <a:latin typeface="Times New Roman" panose="02020603050405020304" pitchFamily="18" charset="0"/>
                <a:cs typeface="PT Bold Heading" panose="02010400000000000000" pitchFamily="2" charset="-78"/>
              </a:endParaRPr>
            </a:p>
          </p:txBody>
        </p:sp>
      </p:grpSp>
      <p:sp>
        <p:nvSpPr>
          <p:cNvPr id="7" name="عنصر نائب لرقم الشريحة 6"/>
          <p:cNvSpPr>
            <a:spLocks noGrp="1"/>
          </p:cNvSpPr>
          <p:nvPr>
            <p:ph type="sldNum" sz="quarter" idx="12"/>
          </p:nvPr>
        </p:nvSpPr>
        <p:spPr/>
        <p:txBody>
          <a:bodyPr/>
          <a:lstStyle/>
          <a:p>
            <a:fld id="{6EF2C5E3-A14D-4D32-870A-C748883A8D9A}" type="slidenum">
              <a:rPr lang="en-US" smtClean="0"/>
              <a:t>27</a:t>
            </a:fld>
            <a:endParaRPr lang="en-US"/>
          </a:p>
        </p:txBody>
      </p:sp>
    </p:spTree>
    <p:extLst>
      <p:ext uri="{BB962C8B-B14F-4D97-AF65-F5344CB8AC3E}">
        <p14:creationId xmlns:p14="http://schemas.microsoft.com/office/powerpoint/2010/main" val="316211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62544"/>
                                        </p:tgtEl>
                                        <p:attrNameLst>
                                          <p:attrName>style.visibility</p:attrName>
                                        </p:attrNameLst>
                                      </p:cBhvr>
                                      <p:to>
                                        <p:strVal val="visible"/>
                                      </p:to>
                                    </p:set>
                                    <p:anim calcmode="lin" valueType="num">
                                      <p:cBhvr additive="base">
                                        <p:cTn id="24" dur="500" fill="hold"/>
                                        <p:tgtEl>
                                          <p:spTgt spid="662544"/>
                                        </p:tgtEl>
                                        <p:attrNameLst>
                                          <p:attrName>ppt_x</p:attrName>
                                        </p:attrNameLst>
                                      </p:cBhvr>
                                      <p:tavLst>
                                        <p:tav tm="0">
                                          <p:val>
                                            <p:strVal val="#ppt_x"/>
                                          </p:val>
                                        </p:tav>
                                        <p:tav tm="100000">
                                          <p:val>
                                            <p:strVal val="#ppt_x"/>
                                          </p:val>
                                        </p:tav>
                                      </p:tavLst>
                                    </p:anim>
                                    <p:anim calcmode="lin" valueType="num">
                                      <p:cBhvr additive="base">
                                        <p:cTn id="25" dur="500" fill="hold"/>
                                        <p:tgtEl>
                                          <p:spTgt spid="66254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62545"/>
                                        </p:tgtEl>
                                        <p:attrNameLst>
                                          <p:attrName>style.visibility</p:attrName>
                                        </p:attrNameLst>
                                      </p:cBhvr>
                                      <p:to>
                                        <p:strVal val="visible"/>
                                      </p:to>
                                    </p:set>
                                    <p:anim calcmode="lin" valueType="num">
                                      <p:cBhvr additive="base">
                                        <p:cTn id="28" dur="500" fill="hold"/>
                                        <p:tgtEl>
                                          <p:spTgt spid="662545"/>
                                        </p:tgtEl>
                                        <p:attrNameLst>
                                          <p:attrName>ppt_x</p:attrName>
                                        </p:attrNameLst>
                                      </p:cBhvr>
                                      <p:tavLst>
                                        <p:tav tm="0">
                                          <p:val>
                                            <p:strVal val="#ppt_x"/>
                                          </p:val>
                                        </p:tav>
                                        <p:tav tm="100000">
                                          <p:val>
                                            <p:strVal val="#ppt_x"/>
                                          </p:val>
                                        </p:tav>
                                      </p:tavLst>
                                    </p:anim>
                                    <p:anim calcmode="lin" valueType="num">
                                      <p:cBhvr additive="base">
                                        <p:cTn id="29" dur="500" fill="hold"/>
                                        <p:tgtEl>
                                          <p:spTgt spid="66254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62546"/>
                                        </p:tgtEl>
                                        <p:attrNameLst>
                                          <p:attrName>style.visibility</p:attrName>
                                        </p:attrNameLst>
                                      </p:cBhvr>
                                      <p:to>
                                        <p:strVal val="visible"/>
                                      </p:to>
                                    </p:set>
                                    <p:anim calcmode="lin" valueType="num">
                                      <p:cBhvr additive="base">
                                        <p:cTn id="32" dur="500" fill="hold"/>
                                        <p:tgtEl>
                                          <p:spTgt spid="662546"/>
                                        </p:tgtEl>
                                        <p:attrNameLst>
                                          <p:attrName>ppt_x</p:attrName>
                                        </p:attrNameLst>
                                      </p:cBhvr>
                                      <p:tavLst>
                                        <p:tav tm="0">
                                          <p:val>
                                            <p:strVal val="#ppt_x"/>
                                          </p:val>
                                        </p:tav>
                                        <p:tav tm="100000">
                                          <p:val>
                                            <p:strVal val="#ppt_x"/>
                                          </p:val>
                                        </p:tav>
                                      </p:tavLst>
                                    </p:anim>
                                    <p:anim calcmode="lin" valueType="num">
                                      <p:cBhvr additive="base">
                                        <p:cTn id="33" dur="500" fill="hold"/>
                                        <p:tgtEl>
                                          <p:spTgt spid="66254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62547"/>
                                        </p:tgtEl>
                                        <p:attrNameLst>
                                          <p:attrName>style.visibility</p:attrName>
                                        </p:attrNameLst>
                                      </p:cBhvr>
                                      <p:to>
                                        <p:strVal val="visible"/>
                                      </p:to>
                                    </p:set>
                                    <p:anim calcmode="lin" valueType="num">
                                      <p:cBhvr additive="base">
                                        <p:cTn id="36" dur="500" fill="hold"/>
                                        <p:tgtEl>
                                          <p:spTgt spid="662547"/>
                                        </p:tgtEl>
                                        <p:attrNameLst>
                                          <p:attrName>ppt_x</p:attrName>
                                        </p:attrNameLst>
                                      </p:cBhvr>
                                      <p:tavLst>
                                        <p:tav tm="0">
                                          <p:val>
                                            <p:strVal val="#ppt_x"/>
                                          </p:val>
                                        </p:tav>
                                        <p:tav tm="100000">
                                          <p:val>
                                            <p:strVal val="#ppt_x"/>
                                          </p:val>
                                        </p:tav>
                                      </p:tavLst>
                                    </p:anim>
                                    <p:anim calcmode="lin" valueType="num">
                                      <p:cBhvr additive="base">
                                        <p:cTn id="37" dur="500" fill="hold"/>
                                        <p:tgtEl>
                                          <p:spTgt spid="66254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62548"/>
                                        </p:tgtEl>
                                        <p:attrNameLst>
                                          <p:attrName>style.visibility</p:attrName>
                                        </p:attrNameLst>
                                      </p:cBhvr>
                                      <p:to>
                                        <p:strVal val="visible"/>
                                      </p:to>
                                    </p:set>
                                    <p:anim calcmode="lin" valueType="num">
                                      <p:cBhvr additive="base">
                                        <p:cTn id="40" dur="500" fill="hold"/>
                                        <p:tgtEl>
                                          <p:spTgt spid="662548"/>
                                        </p:tgtEl>
                                        <p:attrNameLst>
                                          <p:attrName>ppt_x</p:attrName>
                                        </p:attrNameLst>
                                      </p:cBhvr>
                                      <p:tavLst>
                                        <p:tav tm="0">
                                          <p:val>
                                            <p:strVal val="#ppt_x"/>
                                          </p:val>
                                        </p:tav>
                                        <p:tav tm="100000">
                                          <p:val>
                                            <p:strVal val="#ppt_x"/>
                                          </p:val>
                                        </p:tav>
                                      </p:tavLst>
                                    </p:anim>
                                    <p:anim calcmode="lin" valueType="num">
                                      <p:cBhvr additive="base">
                                        <p:cTn id="41" dur="500" fill="hold"/>
                                        <p:tgtEl>
                                          <p:spTgt spid="66254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62549"/>
                                        </p:tgtEl>
                                        <p:attrNameLst>
                                          <p:attrName>style.visibility</p:attrName>
                                        </p:attrNameLst>
                                      </p:cBhvr>
                                      <p:to>
                                        <p:strVal val="visible"/>
                                      </p:to>
                                    </p:set>
                                    <p:anim calcmode="lin" valueType="num">
                                      <p:cBhvr additive="base">
                                        <p:cTn id="44" dur="500" fill="hold"/>
                                        <p:tgtEl>
                                          <p:spTgt spid="662549"/>
                                        </p:tgtEl>
                                        <p:attrNameLst>
                                          <p:attrName>ppt_x</p:attrName>
                                        </p:attrNameLst>
                                      </p:cBhvr>
                                      <p:tavLst>
                                        <p:tav tm="0">
                                          <p:val>
                                            <p:strVal val="#ppt_x"/>
                                          </p:val>
                                        </p:tav>
                                        <p:tav tm="100000">
                                          <p:val>
                                            <p:strVal val="#ppt_x"/>
                                          </p:val>
                                        </p:tav>
                                      </p:tavLst>
                                    </p:anim>
                                    <p:anim calcmode="lin" valueType="num">
                                      <p:cBhvr additive="base">
                                        <p:cTn id="45" dur="500" fill="hold"/>
                                        <p:tgtEl>
                                          <p:spTgt spid="66254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edge">
                                      <p:cBhvr>
                                        <p:cTn id="5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44" grpId="0" animBg="1"/>
      <p:bldP spid="662545" grpId="0" animBg="1"/>
      <p:bldP spid="662546" grpId="0" animBg="1"/>
      <p:bldP spid="662547" grpId="0"/>
      <p:bldP spid="662548" grpId="0"/>
      <p:bldP spid="6625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AutoShape 2"/>
          <p:cNvSpPr>
            <a:spLocks noChangeArrowheads="1"/>
          </p:cNvSpPr>
          <p:nvPr/>
        </p:nvSpPr>
        <p:spPr bwMode="auto">
          <a:xfrm>
            <a:off x="2063750" y="1219200"/>
            <a:ext cx="8135938" cy="2133600"/>
          </a:xfrm>
          <a:prstGeom prst="octagon">
            <a:avLst>
              <a:gd name="adj" fmla="val 29287"/>
            </a:avLst>
          </a:prstGeom>
          <a:gradFill rotWithShape="0">
            <a:gsLst>
              <a:gs pos="0">
                <a:srgbClr val="FFEFD1"/>
              </a:gs>
              <a:gs pos="64999">
                <a:srgbClr val="F0EBD5"/>
              </a:gs>
              <a:gs pos="100000">
                <a:srgbClr val="D1C39F"/>
              </a:gs>
            </a:gsLst>
            <a:path path="shape">
              <a:fillToRect l="50000" t="50000" r="50000" b="50000"/>
            </a:path>
          </a:gradFill>
          <a:ln w="28575">
            <a:solidFill>
              <a:srgbClr val="006699"/>
            </a:solidFill>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spcBef>
                <a:spcPct val="20000"/>
              </a:spcBef>
            </a:pPr>
            <a:r>
              <a:rPr lang="ar-SA" sz="4000">
                <a:solidFill>
                  <a:srgbClr val="00B050"/>
                </a:solidFill>
                <a:latin typeface="Times New Roman" panose="02020603050405020304" pitchFamily="18" charset="0"/>
                <a:cs typeface="PT Bold Heading" panose="02010400000000000000" pitchFamily="2" charset="-78"/>
              </a:rPr>
              <a:t>أنت , الزملاء , العمل ,</a:t>
            </a:r>
          </a:p>
          <a:p>
            <a:pPr algn="ctr">
              <a:spcBef>
                <a:spcPct val="20000"/>
              </a:spcBef>
            </a:pPr>
            <a:r>
              <a:rPr lang="ar-SA" sz="4000">
                <a:solidFill>
                  <a:srgbClr val="00B050"/>
                </a:solidFill>
                <a:latin typeface="Times New Roman" panose="02020603050405020304" pitchFamily="18" charset="0"/>
                <a:cs typeface="PT Bold Heading" panose="02010400000000000000" pitchFamily="2" charset="-78"/>
              </a:rPr>
              <a:t> المنظمة , الوطن , المستقبل.</a:t>
            </a:r>
          </a:p>
        </p:txBody>
      </p:sp>
      <p:sp>
        <p:nvSpPr>
          <p:cNvPr id="668675" name="Rectangle 3"/>
          <p:cNvSpPr>
            <a:spLocks noChangeArrowheads="1"/>
          </p:cNvSpPr>
          <p:nvPr/>
        </p:nvSpPr>
        <p:spPr bwMode="auto">
          <a:xfrm>
            <a:off x="5257800" y="3200400"/>
            <a:ext cx="502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00B050"/>
                </a:solidFill>
                <a:latin typeface="Times New Roman" panose="02020603050405020304" pitchFamily="18" charset="0"/>
                <a:cs typeface="AdvertisingBold" pitchFamily="2" charset="-78"/>
              </a:rPr>
              <a:t>إذاً : هناك ثلاثة أنواع أو مستويات </a:t>
            </a:r>
          </a:p>
          <a:p>
            <a:pPr algn="ctr"/>
            <a:r>
              <a:rPr lang="ar-SA" sz="2800" b="1">
                <a:solidFill>
                  <a:srgbClr val="00B050"/>
                </a:solidFill>
                <a:latin typeface="Times New Roman" panose="02020603050405020304" pitchFamily="18" charset="0"/>
                <a:cs typeface="AdvertisingBold" pitchFamily="2" charset="-78"/>
              </a:rPr>
              <a:t>للإبداع</a:t>
            </a:r>
            <a:endParaRPr lang="en-US" sz="2800" b="1">
              <a:solidFill>
                <a:srgbClr val="00B050"/>
              </a:solidFill>
              <a:latin typeface="Times New Roman" panose="02020603050405020304" pitchFamily="18" charset="0"/>
              <a:cs typeface="AdvertisingBold" pitchFamily="2" charset="-78"/>
            </a:endParaRPr>
          </a:p>
        </p:txBody>
      </p:sp>
      <p:sp>
        <p:nvSpPr>
          <p:cNvPr id="668676" name="AutoShape 4"/>
          <p:cNvSpPr>
            <a:spLocks noChangeArrowheads="1"/>
          </p:cNvSpPr>
          <p:nvPr/>
        </p:nvSpPr>
        <p:spPr bwMode="auto">
          <a:xfrm>
            <a:off x="5486400" y="3886200"/>
            <a:ext cx="1066800" cy="381000"/>
          </a:xfrm>
          <a:prstGeom prst="leftArrow">
            <a:avLst>
              <a:gd name="adj1" fmla="val 50000"/>
              <a:gd name="adj2" fmla="val 70000"/>
            </a:avLst>
          </a:prstGeom>
          <a:solidFill>
            <a:schemeClr val="tx1"/>
          </a:solidFill>
          <a:ln w="9525">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SY">
              <a:solidFill>
                <a:srgbClr val="00B050"/>
              </a:solidFill>
            </a:endParaRPr>
          </a:p>
        </p:txBody>
      </p:sp>
      <p:sp>
        <p:nvSpPr>
          <p:cNvPr id="668677" name="Rectangle 5"/>
          <p:cNvSpPr>
            <a:spLocks noChangeArrowheads="1"/>
          </p:cNvSpPr>
          <p:nvPr/>
        </p:nvSpPr>
        <p:spPr bwMode="auto">
          <a:xfrm>
            <a:off x="1828800" y="3829050"/>
            <a:ext cx="3429000" cy="533400"/>
          </a:xfrm>
          <a:prstGeom prst="rect">
            <a:avLst/>
          </a:prstGeom>
          <a:solidFill>
            <a:srgbClr val="006699"/>
          </a:solidFill>
          <a:ln w="9525">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a:solidFill>
                  <a:srgbClr val="00B050"/>
                </a:solidFill>
                <a:latin typeface="Times New Roman" panose="02020603050405020304" pitchFamily="18" charset="0"/>
                <a:cs typeface="PT Bold Heading" panose="02010400000000000000" pitchFamily="2" charset="-78"/>
              </a:rPr>
              <a:t>  الإبداع الفردي ( الذاتي ).</a:t>
            </a:r>
            <a:endParaRPr lang="en-US" sz="2400" b="1">
              <a:solidFill>
                <a:srgbClr val="00B050"/>
              </a:solidFill>
              <a:latin typeface="Times New Roman" panose="02020603050405020304" pitchFamily="18" charset="0"/>
              <a:cs typeface="PT Bold Heading" panose="02010400000000000000" pitchFamily="2" charset="-78"/>
            </a:endParaRPr>
          </a:p>
        </p:txBody>
      </p:sp>
      <p:sp>
        <p:nvSpPr>
          <p:cNvPr id="668678" name="Rectangle 6"/>
          <p:cNvSpPr>
            <a:spLocks noChangeArrowheads="1"/>
          </p:cNvSpPr>
          <p:nvPr/>
        </p:nvSpPr>
        <p:spPr bwMode="auto">
          <a:xfrm>
            <a:off x="1828800" y="4514850"/>
            <a:ext cx="3429000" cy="533400"/>
          </a:xfrm>
          <a:prstGeom prst="rect">
            <a:avLst/>
          </a:prstGeom>
          <a:solidFill>
            <a:srgbClr val="006699"/>
          </a:solidFill>
          <a:ln w="9525">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a:solidFill>
                  <a:srgbClr val="00B050"/>
                </a:solidFill>
                <a:latin typeface="Times New Roman" panose="02020603050405020304" pitchFamily="18" charset="0"/>
                <a:cs typeface="PT Bold Heading" panose="02010400000000000000" pitchFamily="2" charset="-78"/>
              </a:rPr>
              <a:t>  الإبداع الجماعي </a:t>
            </a:r>
            <a:endParaRPr lang="en-US" sz="2400">
              <a:solidFill>
                <a:srgbClr val="00B050"/>
              </a:solidFill>
              <a:latin typeface="Times New Roman" panose="02020603050405020304" pitchFamily="18" charset="0"/>
              <a:cs typeface="PT Bold Heading" panose="02010400000000000000" pitchFamily="2" charset="-78"/>
            </a:endParaRPr>
          </a:p>
        </p:txBody>
      </p:sp>
      <p:sp>
        <p:nvSpPr>
          <p:cNvPr id="668679" name="Rectangle 7"/>
          <p:cNvSpPr>
            <a:spLocks noChangeArrowheads="1"/>
          </p:cNvSpPr>
          <p:nvPr/>
        </p:nvSpPr>
        <p:spPr bwMode="auto">
          <a:xfrm>
            <a:off x="1828800" y="5200650"/>
            <a:ext cx="3429000" cy="533400"/>
          </a:xfrm>
          <a:prstGeom prst="rect">
            <a:avLst/>
          </a:prstGeom>
          <a:solidFill>
            <a:srgbClr val="006699"/>
          </a:solidFill>
          <a:ln w="9525">
            <a:solidFill>
              <a:schemeClr val="tx1"/>
            </a:solidFill>
            <a:miter lim="800000"/>
            <a:headEnd/>
            <a:tailEnd/>
          </a:ln>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a:solidFill>
                  <a:srgbClr val="00B050"/>
                </a:solidFill>
                <a:latin typeface="Times New Roman" panose="02020603050405020304" pitchFamily="18" charset="0"/>
                <a:cs typeface="PT Bold Heading" panose="02010400000000000000" pitchFamily="2" charset="-78"/>
              </a:rPr>
              <a:t>  الإبداع على مستوى المنظمة </a:t>
            </a:r>
            <a:endParaRPr lang="en-US" sz="2400">
              <a:solidFill>
                <a:srgbClr val="00B050"/>
              </a:solidFill>
              <a:latin typeface="Times New Roman" panose="02020603050405020304" pitchFamily="18" charset="0"/>
              <a:cs typeface="PT Bold Heading" panose="02010400000000000000" pitchFamily="2" charset="-78"/>
            </a:endParaRPr>
          </a:p>
        </p:txBody>
      </p:sp>
      <p:sp>
        <p:nvSpPr>
          <p:cNvPr id="668680" name="AutoShape 8" descr="50%"/>
          <p:cNvSpPr>
            <a:spLocks noGrp="1" noChangeArrowheads="1"/>
          </p:cNvSpPr>
          <p:nvPr>
            <p:ph type="title"/>
          </p:nvPr>
        </p:nvSpPr>
        <p:spPr>
          <a:xfrm>
            <a:off x="1992313" y="188914"/>
            <a:ext cx="8229600" cy="865187"/>
          </a:xfrm>
        </p:spPr>
        <p:txBody>
          <a:bodyPr/>
          <a:lstStyle/>
          <a:p>
            <a:pPr algn="ctr" rtl="1" eaLnBrk="1" hangingPunct="1">
              <a:defRPr/>
            </a:pPr>
            <a:r>
              <a:rPr lang="ar-SA" sz="4000" b="1" u="sng" dirty="0">
                <a:solidFill>
                  <a:srgbClr val="00B050"/>
                </a:solidFill>
              </a:rPr>
              <a:t>من يحتاج الى إبداعاتك ؟</a:t>
            </a:r>
            <a:endParaRPr lang="en-US" sz="4000" b="1" u="sng" dirty="0">
              <a:solidFill>
                <a:srgbClr val="00B050"/>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solidFill>
                  <a:srgbClr val="00B050"/>
                </a:solidFill>
              </a:rPr>
              <a:t>28</a:t>
            </a:fld>
            <a:endParaRPr lang="en-US">
              <a:solidFill>
                <a:srgbClr val="00B050"/>
              </a:solidFill>
            </a:endParaRPr>
          </a:p>
        </p:txBody>
      </p:sp>
    </p:spTree>
    <p:extLst>
      <p:ext uri="{BB962C8B-B14F-4D97-AF65-F5344CB8AC3E}">
        <p14:creationId xmlns:p14="http://schemas.microsoft.com/office/powerpoint/2010/main" val="45344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8674"/>
                                        </p:tgtEl>
                                        <p:attrNameLst>
                                          <p:attrName>style.visibility</p:attrName>
                                        </p:attrNameLst>
                                      </p:cBhvr>
                                      <p:to>
                                        <p:strVal val="visible"/>
                                      </p:to>
                                    </p:set>
                                    <p:anim calcmode="lin" valueType="num">
                                      <p:cBhvr additive="base">
                                        <p:cTn id="7" dur="500" fill="hold"/>
                                        <p:tgtEl>
                                          <p:spTgt spid="668674"/>
                                        </p:tgtEl>
                                        <p:attrNameLst>
                                          <p:attrName>ppt_x</p:attrName>
                                        </p:attrNameLst>
                                      </p:cBhvr>
                                      <p:tavLst>
                                        <p:tav tm="0">
                                          <p:val>
                                            <p:strVal val="0-#ppt_w/2"/>
                                          </p:val>
                                        </p:tav>
                                        <p:tav tm="100000">
                                          <p:val>
                                            <p:strVal val="#ppt_x"/>
                                          </p:val>
                                        </p:tav>
                                      </p:tavLst>
                                    </p:anim>
                                    <p:anim calcmode="lin" valueType="num">
                                      <p:cBhvr additive="base">
                                        <p:cTn id="8" dur="500" fill="hold"/>
                                        <p:tgtEl>
                                          <p:spTgt spid="6686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8675"/>
                                        </p:tgtEl>
                                        <p:attrNameLst>
                                          <p:attrName>style.visibility</p:attrName>
                                        </p:attrNameLst>
                                      </p:cBhvr>
                                      <p:to>
                                        <p:strVal val="visible"/>
                                      </p:to>
                                    </p:set>
                                    <p:anim calcmode="lin" valueType="num">
                                      <p:cBhvr additive="base">
                                        <p:cTn id="13" dur="500" fill="hold"/>
                                        <p:tgtEl>
                                          <p:spTgt spid="668675"/>
                                        </p:tgtEl>
                                        <p:attrNameLst>
                                          <p:attrName>ppt_x</p:attrName>
                                        </p:attrNameLst>
                                      </p:cBhvr>
                                      <p:tavLst>
                                        <p:tav tm="0">
                                          <p:val>
                                            <p:strVal val="0-#ppt_w/2"/>
                                          </p:val>
                                        </p:tav>
                                        <p:tav tm="100000">
                                          <p:val>
                                            <p:strVal val="#ppt_x"/>
                                          </p:val>
                                        </p:tav>
                                      </p:tavLst>
                                    </p:anim>
                                    <p:anim calcmode="lin" valueType="num">
                                      <p:cBhvr additive="base">
                                        <p:cTn id="14" dur="500" fill="hold"/>
                                        <p:tgtEl>
                                          <p:spTgt spid="6686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8676"/>
                                        </p:tgtEl>
                                        <p:attrNameLst>
                                          <p:attrName>style.visibility</p:attrName>
                                        </p:attrNameLst>
                                      </p:cBhvr>
                                      <p:to>
                                        <p:strVal val="visible"/>
                                      </p:to>
                                    </p:set>
                                    <p:anim calcmode="lin" valueType="num">
                                      <p:cBhvr additive="base">
                                        <p:cTn id="19" dur="500" fill="hold"/>
                                        <p:tgtEl>
                                          <p:spTgt spid="668676"/>
                                        </p:tgtEl>
                                        <p:attrNameLst>
                                          <p:attrName>ppt_x</p:attrName>
                                        </p:attrNameLst>
                                      </p:cBhvr>
                                      <p:tavLst>
                                        <p:tav tm="0">
                                          <p:val>
                                            <p:strVal val="0-#ppt_w/2"/>
                                          </p:val>
                                        </p:tav>
                                        <p:tav tm="100000">
                                          <p:val>
                                            <p:strVal val="#ppt_x"/>
                                          </p:val>
                                        </p:tav>
                                      </p:tavLst>
                                    </p:anim>
                                    <p:anim calcmode="lin" valueType="num">
                                      <p:cBhvr additive="base">
                                        <p:cTn id="20" dur="500" fill="hold"/>
                                        <p:tgtEl>
                                          <p:spTgt spid="6686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8677"/>
                                        </p:tgtEl>
                                        <p:attrNameLst>
                                          <p:attrName>style.visibility</p:attrName>
                                        </p:attrNameLst>
                                      </p:cBhvr>
                                      <p:to>
                                        <p:strVal val="visible"/>
                                      </p:to>
                                    </p:set>
                                    <p:anim calcmode="lin" valueType="num">
                                      <p:cBhvr additive="base">
                                        <p:cTn id="25" dur="500" fill="hold"/>
                                        <p:tgtEl>
                                          <p:spTgt spid="668677"/>
                                        </p:tgtEl>
                                        <p:attrNameLst>
                                          <p:attrName>ppt_x</p:attrName>
                                        </p:attrNameLst>
                                      </p:cBhvr>
                                      <p:tavLst>
                                        <p:tav tm="0">
                                          <p:val>
                                            <p:strVal val="#ppt_x"/>
                                          </p:val>
                                        </p:tav>
                                        <p:tav tm="100000">
                                          <p:val>
                                            <p:strVal val="#ppt_x"/>
                                          </p:val>
                                        </p:tav>
                                      </p:tavLst>
                                    </p:anim>
                                    <p:anim calcmode="lin" valueType="num">
                                      <p:cBhvr additive="base">
                                        <p:cTn id="26" dur="500" fill="hold"/>
                                        <p:tgtEl>
                                          <p:spTgt spid="66867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8678"/>
                                        </p:tgtEl>
                                        <p:attrNameLst>
                                          <p:attrName>style.visibility</p:attrName>
                                        </p:attrNameLst>
                                      </p:cBhvr>
                                      <p:to>
                                        <p:strVal val="visible"/>
                                      </p:to>
                                    </p:set>
                                    <p:anim calcmode="lin" valueType="num">
                                      <p:cBhvr additive="base">
                                        <p:cTn id="31" dur="500" fill="hold"/>
                                        <p:tgtEl>
                                          <p:spTgt spid="668678"/>
                                        </p:tgtEl>
                                        <p:attrNameLst>
                                          <p:attrName>ppt_x</p:attrName>
                                        </p:attrNameLst>
                                      </p:cBhvr>
                                      <p:tavLst>
                                        <p:tav tm="0">
                                          <p:val>
                                            <p:strVal val="#ppt_x"/>
                                          </p:val>
                                        </p:tav>
                                        <p:tav tm="100000">
                                          <p:val>
                                            <p:strVal val="#ppt_x"/>
                                          </p:val>
                                        </p:tav>
                                      </p:tavLst>
                                    </p:anim>
                                    <p:anim calcmode="lin" valueType="num">
                                      <p:cBhvr additive="base">
                                        <p:cTn id="32" dur="500" fill="hold"/>
                                        <p:tgtEl>
                                          <p:spTgt spid="66867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8679"/>
                                        </p:tgtEl>
                                        <p:attrNameLst>
                                          <p:attrName>style.visibility</p:attrName>
                                        </p:attrNameLst>
                                      </p:cBhvr>
                                      <p:to>
                                        <p:strVal val="visible"/>
                                      </p:to>
                                    </p:set>
                                    <p:anim calcmode="lin" valueType="num">
                                      <p:cBhvr additive="base">
                                        <p:cTn id="37" dur="500" fill="hold"/>
                                        <p:tgtEl>
                                          <p:spTgt spid="668679"/>
                                        </p:tgtEl>
                                        <p:attrNameLst>
                                          <p:attrName>ppt_x</p:attrName>
                                        </p:attrNameLst>
                                      </p:cBhvr>
                                      <p:tavLst>
                                        <p:tav tm="0">
                                          <p:val>
                                            <p:strVal val="#ppt_x"/>
                                          </p:val>
                                        </p:tav>
                                        <p:tav tm="100000">
                                          <p:val>
                                            <p:strVal val="#ppt_x"/>
                                          </p:val>
                                        </p:tav>
                                      </p:tavLst>
                                    </p:anim>
                                    <p:anim calcmode="lin" valueType="num">
                                      <p:cBhvr additive="base">
                                        <p:cTn id="38" dur="500" fill="hold"/>
                                        <p:tgtEl>
                                          <p:spTgt spid="6686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4" grpId="0" animBg="1" autoUpdateAnimBg="0"/>
      <p:bldP spid="668675" grpId="0" autoUpdateAnimBg="0"/>
      <p:bldP spid="668676" grpId="0" animBg="1"/>
      <p:bldP spid="668677" grpId="0" animBg="1" autoUpdateAnimBg="0"/>
      <p:bldP spid="668678" grpId="0" animBg="1" autoUpdateAnimBg="0"/>
      <p:bldP spid="6686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AutoShape 2" descr="50%"/>
          <p:cNvSpPr>
            <a:spLocks noGrp="1" noChangeArrowheads="1"/>
          </p:cNvSpPr>
          <p:nvPr>
            <p:ph type="title"/>
          </p:nvPr>
        </p:nvSpPr>
        <p:spPr/>
        <p:txBody>
          <a:bodyPr/>
          <a:lstStyle/>
          <a:p>
            <a:pPr algn="ctr" rtl="1" eaLnBrk="1" hangingPunct="1">
              <a:defRPr/>
            </a:pPr>
            <a:r>
              <a:rPr lang="ar-SA" dirty="0" smtClean="0"/>
              <a:t>الإبداع الفردي ( الذاتي )</a:t>
            </a:r>
            <a:endParaRPr lang="en-US" dirty="0" smtClean="0"/>
          </a:p>
        </p:txBody>
      </p:sp>
      <p:sp>
        <p:nvSpPr>
          <p:cNvPr id="669699" name="AutoShape 3"/>
          <p:cNvSpPr>
            <a:spLocks noChangeArrowheads="1"/>
          </p:cNvSpPr>
          <p:nvPr/>
        </p:nvSpPr>
        <p:spPr bwMode="auto">
          <a:xfrm>
            <a:off x="1594645" y="1517650"/>
            <a:ext cx="8313737" cy="2303462"/>
          </a:xfrm>
          <a:prstGeom prst="flowChartMagneticTape">
            <a:avLst/>
          </a:prstGeom>
          <a:solidFill>
            <a:srgbClr val="3366CC"/>
          </a:solidFill>
          <a:ln w="9525">
            <a:solidFill>
              <a:srgbClr val="FFFF66"/>
            </a:solidFill>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a:spcBef>
                <a:spcPct val="20000"/>
              </a:spcBef>
            </a:pPr>
            <a:r>
              <a:rPr lang="ar-SA" sz="4000" dirty="0">
                <a:solidFill>
                  <a:srgbClr val="FFFFCC"/>
                </a:solidFill>
                <a:latin typeface="Times New Roman" panose="02020603050405020304" pitchFamily="18" charset="0"/>
                <a:cs typeface="PT Bold Heading" panose="02010400000000000000" pitchFamily="2" charset="-78"/>
              </a:rPr>
              <a:t>يشير الإبداع الفردي الى كل فكرة أو منتج يأتي من مجهود أو عمل فردي .</a:t>
            </a:r>
            <a:r>
              <a:rPr lang="ar-SA" sz="4000" u="sng" dirty="0">
                <a:solidFill>
                  <a:srgbClr val="FFFF66"/>
                </a:solidFill>
                <a:latin typeface="Times New Roman" panose="02020603050405020304" pitchFamily="18" charset="0"/>
                <a:cs typeface="AdvertisingLight" pitchFamily="2" charset="-78"/>
              </a:rPr>
              <a:t> </a:t>
            </a:r>
          </a:p>
        </p:txBody>
      </p:sp>
      <p:sp>
        <p:nvSpPr>
          <p:cNvPr id="669700" name="Rectangle 4" descr="رق"/>
          <p:cNvSpPr>
            <a:spLocks noChangeArrowheads="1"/>
          </p:cNvSpPr>
          <p:nvPr/>
        </p:nvSpPr>
        <p:spPr bwMode="auto">
          <a:xfrm>
            <a:off x="1789114" y="4000500"/>
            <a:ext cx="7924800" cy="2720975"/>
          </a:xfrm>
          <a:prstGeom prst="rect">
            <a:avLst/>
          </a:prstGeom>
          <a:blipFill dpi="0" rotWithShape="1">
            <a:blip r:embed="rId2"/>
            <a:srcRect/>
            <a:tile tx="0" ty="0" sx="100000" sy="100000" flip="none" algn="tl"/>
          </a:blipFill>
          <a:ln w="38100">
            <a:solidFill>
              <a:srgbClr val="0000FF"/>
            </a:solidFill>
            <a:prstDash val="lgDash"/>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a:endParaRPr lang="en-US" sz="2800" dirty="0" smtClean="0"/>
          </a:p>
          <a:p>
            <a:pPr algn="r" rtl="1"/>
            <a:r>
              <a:rPr lang="ar-SY" sz="2800" dirty="0" smtClean="0"/>
              <a:t>1</a:t>
            </a:r>
            <a:r>
              <a:rPr lang="ar-SY" sz="2800" dirty="0"/>
              <a:t>. الإبداع على المستوى الفردي: بحيث يكون لدى العاملين إبداعية خلاقة لتطوير العمل وذلك من خلال خصائص فطرية يتمتعون بها كالذكاء و الموهبة أو من خلال خصائص مكتسبة كحل المشاكل مثلا ،وهذه الخصائص يمكن التدرب عليها وتنميتها ويساعد في ذلك ذكاء الفرد وموهبته.</a:t>
            </a:r>
          </a:p>
          <a:p>
            <a:pPr algn="r" rtl="1"/>
            <a:r>
              <a:rPr lang="ar-SY" sz="2800" dirty="0"/>
              <a:t/>
            </a:r>
            <a:br>
              <a:rPr lang="ar-SY" sz="2800" dirty="0"/>
            </a:br>
            <a:endParaRPr lang="en-US" sz="4000" b="1" dirty="0">
              <a:solidFill>
                <a:srgbClr val="CC3300"/>
              </a:solidFill>
              <a:latin typeface="Times New Roman" panose="02020603050405020304" pitchFamily="18" charset="0"/>
              <a:cs typeface="AdvertisingBold" pitchFamily="2" charset="-78"/>
            </a:endParaRPr>
          </a:p>
        </p:txBody>
      </p:sp>
      <p:sp>
        <p:nvSpPr>
          <p:cNvPr id="45062" name="Oval 5"/>
          <p:cNvSpPr>
            <a:spLocks noChangeArrowheads="1"/>
          </p:cNvSpPr>
          <p:nvPr/>
        </p:nvSpPr>
        <p:spPr bwMode="auto">
          <a:xfrm>
            <a:off x="8445500" y="636588"/>
            <a:ext cx="10668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4000" b="1">
                <a:latin typeface="Times New Roman" panose="02020603050405020304" pitchFamily="18" charset="0"/>
              </a:rPr>
              <a:t>1</a:t>
            </a:r>
            <a:endParaRPr lang="en-US" sz="4000" b="1">
              <a:latin typeface="Times New Roman" panose="02020603050405020304" pitchFamily="18"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29</a:t>
            </a:fld>
            <a:endParaRPr lang="en-US"/>
          </a:p>
        </p:txBody>
      </p:sp>
    </p:spTree>
    <p:extLst>
      <p:ext uri="{BB962C8B-B14F-4D97-AF65-F5344CB8AC3E}">
        <p14:creationId xmlns:p14="http://schemas.microsoft.com/office/powerpoint/2010/main" val="112050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699"/>
                                        </p:tgtEl>
                                        <p:attrNameLst>
                                          <p:attrName>style.visibility</p:attrName>
                                        </p:attrNameLst>
                                      </p:cBhvr>
                                      <p:to>
                                        <p:strVal val="visible"/>
                                      </p:to>
                                    </p:set>
                                    <p:anim calcmode="lin" valueType="num">
                                      <p:cBhvr additive="base">
                                        <p:cTn id="7" dur="500" fill="hold"/>
                                        <p:tgtEl>
                                          <p:spTgt spid="669699"/>
                                        </p:tgtEl>
                                        <p:attrNameLst>
                                          <p:attrName>ppt_x</p:attrName>
                                        </p:attrNameLst>
                                      </p:cBhvr>
                                      <p:tavLst>
                                        <p:tav tm="0">
                                          <p:val>
                                            <p:strVal val="0-#ppt_w/2"/>
                                          </p:val>
                                        </p:tav>
                                        <p:tav tm="100000">
                                          <p:val>
                                            <p:strVal val="#ppt_x"/>
                                          </p:val>
                                        </p:tav>
                                      </p:tavLst>
                                    </p:anim>
                                    <p:anim calcmode="lin" valueType="num">
                                      <p:cBhvr additive="base">
                                        <p:cTn id="8" dur="500" fill="hold"/>
                                        <p:tgtEl>
                                          <p:spTgt spid="6696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gtEl>
                                        <p:attrNameLst>
                                          <p:attrName>style.visibility</p:attrName>
                                        </p:attrNameLst>
                                      </p:cBhvr>
                                      <p:to>
                                        <p:strVal val="visible"/>
                                      </p:to>
                                    </p:set>
                                    <p:anim calcmode="lin" valueType="num">
                                      <p:cBhvr additive="base">
                                        <p:cTn id="13" dur="500" fill="hold"/>
                                        <p:tgtEl>
                                          <p:spTgt spid="669700"/>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animBg="1" autoUpdateAnimBg="0"/>
      <p:bldP spid="66970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A" sz="4400" dirty="0" smtClean="0">
                <a:latin typeface="Times New Roman" pitchFamily="18" charset="0"/>
                <a:cs typeface="Times New Roman" pitchFamily="18" charset="0"/>
              </a:rPr>
              <a:t>وعلى الرغم من أن التفكير عملية طبيعية يقوم بها الإنسان إلا أنها مهارة تحتاج إلى التطوير والتعلم وحالياً ازداد الاهتمام بالتفكير وصوره وكيفية تنمية مهارات التفكير وكثرت البرامج التي تعنى بتعليم التفكير واذكرها هنا على سبيل المثال : برنامج </a:t>
            </a:r>
            <a:r>
              <a:rPr lang="ar-SA" sz="4400" dirty="0" err="1" smtClean="0">
                <a:latin typeface="Times New Roman" pitchFamily="18" charset="0"/>
                <a:cs typeface="Times New Roman" pitchFamily="18" charset="0"/>
              </a:rPr>
              <a:t>الكورت</a:t>
            </a:r>
            <a:r>
              <a:rPr lang="ar-SA" sz="4400" dirty="0" smtClean="0">
                <a:latin typeface="Times New Roman" pitchFamily="18" charset="0"/>
                <a:cs typeface="Times New Roman" pitchFamily="18" charset="0"/>
              </a:rPr>
              <a:t> </a:t>
            </a:r>
            <a:r>
              <a:rPr lang="ar-SA" sz="4800" u="sng" dirty="0" smtClean="0">
                <a:solidFill>
                  <a:srgbClr val="FF0000"/>
                </a:solidFill>
                <a:latin typeface="Times New Roman" pitchFamily="18" charset="0"/>
                <a:cs typeface="Times New Roman" pitchFamily="18" charset="0"/>
              </a:rPr>
              <a:t>وبرنامج القبعات الست </a:t>
            </a:r>
            <a:endParaRPr lang="en-US" sz="4800" u="sng" dirty="0" smtClean="0">
              <a:solidFill>
                <a:srgbClr val="FF0000"/>
              </a:solidFill>
              <a:latin typeface="Times New Roman" pitchFamily="18" charset="0"/>
              <a:cs typeface="Times New Roman" pitchFamily="18" charset="0"/>
            </a:endParaRPr>
          </a:p>
          <a:p>
            <a:pPr algn="r" rtl="1"/>
            <a:endParaRPr lang="en-US" sz="44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3</a:t>
            </a:fld>
            <a:endParaRPr lang="en-US"/>
          </a:p>
        </p:txBody>
      </p:sp>
    </p:spTree>
    <p:extLst>
      <p:ext uri="{BB962C8B-B14F-4D97-AF65-F5344CB8AC3E}">
        <p14:creationId xmlns:p14="http://schemas.microsoft.com/office/powerpoint/2010/main" val="42338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AutoShape 2"/>
          <p:cNvSpPr>
            <a:spLocks noChangeArrowheads="1"/>
          </p:cNvSpPr>
          <p:nvPr/>
        </p:nvSpPr>
        <p:spPr bwMode="auto">
          <a:xfrm>
            <a:off x="2209800" y="16764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chemeClr val="tx2">
                    <a:lumMod val="60000"/>
                    <a:lumOff val="40000"/>
                  </a:schemeClr>
                </a:solidFill>
                <a:latin typeface="Times New Roman" panose="02020603050405020304" pitchFamily="18" charset="0"/>
                <a:cs typeface="PT Bold Heading" panose="02010400000000000000" pitchFamily="2" charset="-78"/>
              </a:rPr>
              <a:t>توليد عدد كبير من الافكار</a:t>
            </a:r>
            <a:endParaRPr lang="en-US" sz="3200" dirty="0">
              <a:solidFill>
                <a:schemeClr val="tx2">
                  <a:lumMod val="60000"/>
                  <a:lumOff val="40000"/>
                </a:schemeClr>
              </a:solidFill>
              <a:latin typeface="Times New Roman" panose="02020603050405020304" pitchFamily="18" charset="0"/>
              <a:cs typeface="PT Bold Heading" panose="02010400000000000000" pitchFamily="2" charset="-78"/>
            </a:endParaRPr>
          </a:p>
        </p:txBody>
      </p:sp>
      <p:sp>
        <p:nvSpPr>
          <p:cNvPr id="670723" name="AutoShape 3"/>
          <p:cNvSpPr>
            <a:spLocks noChangeArrowheads="1"/>
          </p:cNvSpPr>
          <p:nvPr/>
        </p:nvSpPr>
        <p:spPr bwMode="auto">
          <a:xfrm>
            <a:off x="2209800" y="25146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chemeClr val="tx2">
                    <a:lumMod val="60000"/>
                    <a:lumOff val="40000"/>
                  </a:schemeClr>
                </a:solidFill>
                <a:latin typeface="Times New Roman" panose="02020603050405020304" pitchFamily="18" charset="0"/>
                <a:cs typeface="PT Bold Heading" panose="02010400000000000000" pitchFamily="2" charset="-78"/>
              </a:rPr>
              <a:t>المرونة في التفكير</a:t>
            </a:r>
            <a:endParaRPr lang="en-US" sz="3200" dirty="0">
              <a:solidFill>
                <a:schemeClr val="tx2">
                  <a:lumMod val="60000"/>
                  <a:lumOff val="40000"/>
                </a:schemeClr>
              </a:solidFill>
              <a:latin typeface="Times New Roman" panose="02020603050405020304" pitchFamily="18" charset="0"/>
              <a:cs typeface="PT Bold Heading" panose="02010400000000000000" pitchFamily="2" charset="-78"/>
            </a:endParaRPr>
          </a:p>
        </p:txBody>
      </p:sp>
      <p:sp>
        <p:nvSpPr>
          <p:cNvPr id="670724" name="AutoShape 4"/>
          <p:cNvSpPr>
            <a:spLocks noChangeArrowheads="1"/>
          </p:cNvSpPr>
          <p:nvPr/>
        </p:nvSpPr>
        <p:spPr bwMode="auto">
          <a:xfrm>
            <a:off x="2209800" y="33528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chemeClr val="tx2">
                    <a:lumMod val="60000"/>
                    <a:lumOff val="40000"/>
                  </a:schemeClr>
                </a:solidFill>
                <a:latin typeface="Times New Roman" panose="02020603050405020304" pitchFamily="18" charset="0"/>
                <a:cs typeface="PT Bold Heading" panose="02010400000000000000" pitchFamily="2" charset="-78"/>
              </a:rPr>
              <a:t>الرؤية العميقة والثاقبة</a:t>
            </a:r>
            <a:endParaRPr lang="en-US" sz="3200" dirty="0">
              <a:solidFill>
                <a:schemeClr val="tx2">
                  <a:lumMod val="60000"/>
                  <a:lumOff val="40000"/>
                </a:schemeClr>
              </a:solidFill>
              <a:latin typeface="Times New Roman" panose="02020603050405020304" pitchFamily="18" charset="0"/>
              <a:cs typeface="PT Bold Heading" panose="02010400000000000000" pitchFamily="2" charset="-78"/>
            </a:endParaRPr>
          </a:p>
        </p:txBody>
      </p:sp>
      <p:sp>
        <p:nvSpPr>
          <p:cNvPr id="670725" name="AutoShape 5"/>
          <p:cNvSpPr>
            <a:spLocks noChangeArrowheads="1"/>
          </p:cNvSpPr>
          <p:nvPr/>
        </p:nvSpPr>
        <p:spPr bwMode="auto">
          <a:xfrm>
            <a:off x="2209800" y="41910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chemeClr val="tx2">
                    <a:lumMod val="60000"/>
                    <a:lumOff val="40000"/>
                  </a:schemeClr>
                </a:solidFill>
                <a:latin typeface="Times New Roman" panose="02020603050405020304" pitchFamily="18" charset="0"/>
                <a:cs typeface="PT Bold Heading" panose="02010400000000000000" pitchFamily="2" charset="-78"/>
              </a:rPr>
              <a:t>الاصالة الفكرية</a:t>
            </a:r>
            <a:endParaRPr lang="en-US" sz="3200" dirty="0">
              <a:solidFill>
                <a:schemeClr val="tx2">
                  <a:lumMod val="60000"/>
                  <a:lumOff val="40000"/>
                </a:schemeClr>
              </a:solidFill>
              <a:latin typeface="Times New Roman" panose="02020603050405020304" pitchFamily="18" charset="0"/>
              <a:cs typeface="PT Bold Heading" panose="02010400000000000000" pitchFamily="2" charset="-78"/>
            </a:endParaRPr>
          </a:p>
        </p:txBody>
      </p:sp>
      <p:sp>
        <p:nvSpPr>
          <p:cNvPr id="670726" name="AutoShape 6"/>
          <p:cNvSpPr>
            <a:spLocks noChangeArrowheads="1"/>
          </p:cNvSpPr>
          <p:nvPr/>
        </p:nvSpPr>
        <p:spPr bwMode="auto">
          <a:xfrm>
            <a:off x="2209800" y="50292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chemeClr val="tx2">
                    <a:lumMod val="60000"/>
                    <a:lumOff val="40000"/>
                  </a:schemeClr>
                </a:solidFill>
                <a:latin typeface="Times New Roman" panose="02020603050405020304" pitchFamily="18" charset="0"/>
                <a:cs typeface="PT Bold Heading" panose="02010400000000000000" pitchFamily="2" charset="-78"/>
              </a:rPr>
              <a:t>استنتاج العلاقات بين الاشياء</a:t>
            </a:r>
            <a:endParaRPr lang="en-US" sz="3200" dirty="0">
              <a:solidFill>
                <a:schemeClr val="tx2">
                  <a:lumMod val="60000"/>
                  <a:lumOff val="40000"/>
                </a:schemeClr>
              </a:solidFill>
              <a:latin typeface="Times New Roman" panose="02020603050405020304" pitchFamily="18" charset="0"/>
              <a:cs typeface="PT Bold Heading" panose="02010400000000000000" pitchFamily="2" charset="-78"/>
            </a:endParaRPr>
          </a:p>
        </p:txBody>
      </p:sp>
      <p:sp>
        <p:nvSpPr>
          <p:cNvPr id="670727" name="AutoShape 7" descr="50%"/>
          <p:cNvSpPr>
            <a:spLocks noGrp="1" noChangeArrowheads="1"/>
          </p:cNvSpPr>
          <p:nvPr>
            <p:ph type="title"/>
          </p:nvPr>
        </p:nvSpPr>
        <p:spPr>
          <a:xfrm>
            <a:off x="1919289" y="260350"/>
            <a:ext cx="8353425" cy="1081088"/>
          </a:xfrm>
        </p:spPr>
        <p:txBody>
          <a:bodyPr/>
          <a:lstStyle/>
          <a:p>
            <a:pPr algn="ctr" rtl="1" eaLnBrk="1" hangingPunct="1">
              <a:defRPr/>
            </a:pPr>
            <a:r>
              <a:rPr lang="ar-SA" sz="4000" b="1" dirty="0">
                <a:solidFill>
                  <a:schemeClr val="accent6"/>
                </a:solidFill>
              </a:rPr>
              <a:t>مؤشرات الافراد المبدعين</a:t>
            </a:r>
            <a:endParaRPr lang="en-US" sz="4000" b="1" dirty="0">
              <a:solidFill>
                <a:schemeClr val="accent6"/>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30</a:t>
            </a:fld>
            <a:endParaRPr lang="en-US"/>
          </a:p>
        </p:txBody>
      </p:sp>
    </p:spTree>
    <p:extLst>
      <p:ext uri="{BB962C8B-B14F-4D97-AF65-F5344CB8AC3E}">
        <p14:creationId xmlns:p14="http://schemas.microsoft.com/office/powerpoint/2010/main" val="243222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0722"/>
                                        </p:tgtEl>
                                        <p:attrNameLst>
                                          <p:attrName>style.visibility</p:attrName>
                                        </p:attrNameLst>
                                      </p:cBhvr>
                                      <p:to>
                                        <p:strVal val="visible"/>
                                      </p:to>
                                    </p:set>
                                    <p:anim calcmode="lin" valueType="num">
                                      <p:cBhvr additive="base">
                                        <p:cTn id="7" dur="500" fill="hold"/>
                                        <p:tgtEl>
                                          <p:spTgt spid="670722"/>
                                        </p:tgtEl>
                                        <p:attrNameLst>
                                          <p:attrName>ppt_x</p:attrName>
                                        </p:attrNameLst>
                                      </p:cBhvr>
                                      <p:tavLst>
                                        <p:tav tm="0">
                                          <p:val>
                                            <p:strVal val="0-#ppt_w/2"/>
                                          </p:val>
                                        </p:tav>
                                        <p:tav tm="100000">
                                          <p:val>
                                            <p:strVal val="#ppt_x"/>
                                          </p:val>
                                        </p:tav>
                                      </p:tavLst>
                                    </p:anim>
                                    <p:anim calcmode="lin" valueType="num">
                                      <p:cBhvr additive="base">
                                        <p:cTn id="8" dur="500" fill="hold"/>
                                        <p:tgtEl>
                                          <p:spTgt spid="6707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70723"/>
                                        </p:tgtEl>
                                        <p:attrNameLst>
                                          <p:attrName>style.visibility</p:attrName>
                                        </p:attrNameLst>
                                      </p:cBhvr>
                                      <p:to>
                                        <p:strVal val="visible"/>
                                      </p:to>
                                    </p:set>
                                    <p:anim calcmode="lin" valueType="num">
                                      <p:cBhvr additive="base">
                                        <p:cTn id="13" dur="500" fill="hold"/>
                                        <p:tgtEl>
                                          <p:spTgt spid="670723"/>
                                        </p:tgtEl>
                                        <p:attrNameLst>
                                          <p:attrName>ppt_x</p:attrName>
                                        </p:attrNameLst>
                                      </p:cBhvr>
                                      <p:tavLst>
                                        <p:tav tm="0">
                                          <p:val>
                                            <p:strVal val="0-#ppt_w/2"/>
                                          </p:val>
                                        </p:tav>
                                        <p:tav tm="100000">
                                          <p:val>
                                            <p:strVal val="#ppt_x"/>
                                          </p:val>
                                        </p:tav>
                                      </p:tavLst>
                                    </p:anim>
                                    <p:anim calcmode="lin" valueType="num">
                                      <p:cBhvr additive="base">
                                        <p:cTn id="14" dur="500" fill="hold"/>
                                        <p:tgtEl>
                                          <p:spTgt spid="67072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70724"/>
                                        </p:tgtEl>
                                        <p:attrNameLst>
                                          <p:attrName>style.visibility</p:attrName>
                                        </p:attrNameLst>
                                      </p:cBhvr>
                                      <p:to>
                                        <p:strVal val="visible"/>
                                      </p:to>
                                    </p:set>
                                    <p:anim calcmode="lin" valueType="num">
                                      <p:cBhvr additive="base">
                                        <p:cTn id="19" dur="500" fill="hold"/>
                                        <p:tgtEl>
                                          <p:spTgt spid="670724"/>
                                        </p:tgtEl>
                                        <p:attrNameLst>
                                          <p:attrName>ppt_x</p:attrName>
                                        </p:attrNameLst>
                                      </p:cBhvr>
                                      <p:tavLst>
                                        <p:tav tm="0">
                                          <p:val>
                                            <p:strVal val="1+#ppt_w/2"/>
                                          </p:val>
                                        </p:tav>
                                        <p:tav tm="100000">
                                          <p:val>
                                            <p:strVal val="#ppt_x"/>
                                          </p:val>
                                        </p:tav>
                                      </p:tavLst>
                                    </p:anim>
                                    <p:anim calcmode="lin" valueType="num">
                                      <p:cBhvr additive="base">
                                        <p:cTn id="20" dur="500" fill="hold"/>
                                        <p:tgtEl>
                                          <p:spTgt spid="67072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70725"/>
                                        </p:tgtEl>
                                        <p:attrNameLst>
                                          <p:attrName>style.visibility</p:attrName>
                                        </p:attrNameLst>
                                      </p:cBhvr>
                                      <p:to>
                                        <p:strVal val="visible"/>
                                      </p:to>
                                    </p:set>
                                    <p:anim calcmode="lin" valueType="num">
                                      <p:cBhvr additive="base">
                                        <p:cTn id="25" dur="500" fill="hold"/>
                                        <p:tgtEl>
                                          <p:spTgt spid="670725"/>
                                        </p:tgtEl>
                                        <p:attrNameLst>
                                          <p:attrName>ppt_x</p:attrName>
                                        </p:attrNameLst>
                                      </p:cBhvr>
                                      <p:tavLst>
                                        <p:tav tm="0">
                                          <p:val>
                                            <p:strVal val="0-#ppt_w/2"/>
                                          </p:val>
                                        </p:tav>
                                        <p:tav tm="100000">
                                          <p:val>
                                            <p:strVal val="#ppt_x"/>
                                          </p:val>
                                        </p:tav>
                                      </p:tavLst>
                                    </p:anim>
                                    <p:anim calcmode="lin" valueType="num">
                                      <p:cBhvr additive="base">
                                        <p:cTn id="26" dur="500" fill="hold"/>
                                        <p:tgtEl>
                                          <p:spTgt spid="67072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70726"/>
                                        </p:tgtEl>
                                        <p:attrNameLst>
                                          <p:attrName>style.visibility</p:attrName>
                                        </p:attrNameLst>
                                      </p:cBhvr>
                                      <p:to>
                                        <p:strVal val="visible"/>
                                      </p:to>
                                    </p:set>
                                    <p:anim calcmode="lin" valueType="num">
                                      <p:cBhvr additive="base">
                                        <p:cTn id="31" dur="500" fill="hold"/>
                                        <p:tgtEl>
                                          <p:spTgt spid="670726"/>
                                        </p:tgtEl>
                                        <p:attrNameLst>
                                          <p:attrName>ppt_x</p:attrName>
                                        </p:attrNameLst>
                                      </p:cBhvr>
                                      <p:tavLst>
                                        <p:tav tm="0">
                                          <p:val>
                                            <p:strVal val="0-#ppt_w/2"/>
                                          </p:val>
                                        </p:tav>
                                        <p:tav tm="100000">
                                          <p:val>
                                            <p:strVal val="#ppt_x"/>
                                          </p:val>
                                        </p:tav>
                                      </p:tavLst>
                                    </p:anim>
                                    <p:anim calcmode="lin" valueType="num">
                                      <p:cBhvr additive="base">
                                        <p:cTn id="32" dur="500" fill="hold"/>
                                        <p:tgtEl>
                                          <p:spTgt spid="6707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2" grpId="0" animBg="1" autoUpdateAnimBg="0"/>
      <p:bldP spid="670723" grpId="0" animBg="1" autoUpdateAnimBg="0"/>
      <p:bldP spid="670724" grpId="0" animBg="1" autoUpdateAnimBg="0"/>
      <p:bldP spid="670725" grpId="0" animBg="1" autoUpdateAnimBg="0"/>
      <p:bldP spid="67072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ChangeArrowheads="1"/>
          </p:cNvSpPr>
          <p:nvPr/>
        </p:nvSpPr>
        <p:spPr bwMode="auto">
          <a:xfrm>
            <a:off x="2209800" y="16764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buFontTx/>
              <a:buChar char="•"/>
            </a:pPr>
            <a:r>
              <a:rPr lang="ar-SA" sz="3200" dirty="0">
                <a:solidFill>
                  <a:srgbClr val="00B0F0"/>
                </a:solidFill>
                <a:latin typeface="Times New Roman" panose="02020603050405020304" pitchFamily="18" charset="0"/>
                <a:cs typeface="PT Bold Heading" panose="02010400000000000000" pitchFamily="2" charset="-78"/>
              </a:rPr>
              <a:t>الاستعداد للتعامل مع المخاطر ( </a:t>
            </a:r>
            <a:r>
              <a:rPr lang="en-US" sz="3200" dirty="0">
                <a:solidFill>
                  <a:srgbClr val="00B0F0"/>
                </a:solidFill>
                <a:latin typeface="Times New Roman" panose="02020603050405020304" pitchFamily="18" charset="0"/>
                <a:cs typeface="PT Bold Heading" panose="02010400000000000000" pitchFamily="2" charset="-78"/>
              </a:rPr>
              <a:t>Risk </a:t>
            </a:r>
            <a:r>
              <a:rPr lang="en-US" sz="3200" dirty="0" err="1">
                <a:solidFill>
                  <a:srgbClr val="00B0F0"/>
                </a:solidFill>
                <a:latin typeface="Times New Roman" panose="02020603050405020304" pitchFamily="18" charset="0"/>
                <a:cs typeface="PT Bold Heading" panose="02010400000000000000" pitchFamily="2" charset="-78"/>
              </a:rPr>
              <a:t>Mang</a:t>
            </a:r>
            <a:r>
              <a:rPr lang="en-US" sz="3200" dirty="0">
                <a:solidFill>
                  <a:srgbClr val="00B0F0"/>
                </a:solidFill>
                <a:latin typeface="Times New Roman" panose="02020603050405020304" pitchFamily="18" charset="0"/>
                <a:cs typeface="PT Bold Heading" panose="02010400000000000000" pitchFamily="2" charset="-78"/>
              </a:rPr>
              <a:t>.</a:t>
            </a:r>
            <a:r>
              <a:rPr lang="ar-SA" sz="3200" dirty="0">
                <a:solidFill>
                  <a:srgbClr val="00B0F0"/>
                </a:solidFill>
                <a:latin typeface="Times New Roman" panose="02020603050405020304" pitchFamily="18" charset="0"/>
                <a:cs typeface="PT Bold Heading" panose="02010400000000000000" pitchFamily="2" charset="-78"/>
              </a:rPr>
              <a:t>)</a:t>
            </a:r>
            <a:endParaRPr lang="en-US" sz="3200" dirty="0">
              <a:solidFill>
                <a:srgbClr val="00B0F0"/>
              </a:solidFill>
              <a:latin typeface="Times New Roman" panose="02020603050405020304" pitchFamily="18" charset="0"/>
              <a:cs typeface="PT Bold Heading" panose="02010400000000000000" pitchFamily="2" charset="-78"/>
            </a:endParaRPr>
          </a:p>
        </p:txBody>
      </p:sp>
      <p:sp>
        <p:nvSpPr>
          <p:cNvPr id="671747" name="AutoShape 3"/>
          <p:cNvSpPr>
            <a:spLocks noChangeArrowheads="1"/>
          </p:cNvSpPr>
          <p:nvPr/>
        </p:nvSpPr>
        <p:spPr bwMode="auto">
          <a:xfrm>
            <a:off x="2209800" y="25146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buFontTx/>
              <a:buChar char="•"/>
            </a:pPr>
            <a:r>
              <a:rPr lang="ar-SA" sz="3200" dirty="0">
                <a:solidFill>
                  <a:srgbClr val="00B0F0"/>
                </a:solidFill>
                <a:latin typeface="Times New Roman" panose="02020603050405020304" pitchFamily="18" charset="0"/>
                <a:cs typeface="PT Bold Heading" panose="02010400000000000000" pitchFamily="2" charset="-78"/>
              </a:rPr>
              <a:t>الشعور بالارتياح لما يعرض من أفكار غير مكتملة.</a:t>
            </a:r>
            <a:endParaRPr lang="en-US" sz="3200" dirty="0">
              <a:solidFill>
                <a:srgbClr val="00B0F0"/>
              </a:solidFill>
              <a:latin typeface="Times New Roman" panose="02020603050405020304" pitchFamily="18" charset="0"/>
              <a:cs typeface="PT Bold Heading" panose="02010400000000000000" pitchFamily="2" charset="-78"/>
            </a:endParaRPr>
          </a:p>
        </p:txBody>
      </p:sp>
      <p:sp>
        <p:nvSpPr>
          <p:cNvPr id="671748" name="AutoShape 4"/>
          <p:cNvSpPr>
            <a:spLocks noChangeArrowheads="1"/>
          </p:cNvSpPr>
          <p:nvPr/>
        </p:nvSpPr>
        <p:spPr bwMode="auto">
          <a:xfrm>
            <a:off x="2209800" y="33528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buFontTx/>
              <a:buChar char="•"/>
            </a:pPr>
            <a:r>
              <a:rPr lang="ar-SA" sz="3200" dirty="0">
                <a:solidFill>
                  <a:srgbClr val="00B0F0"/>
                </a:solidFill>
                <a:latin typeface="Times New Roman" panose="02020603050405020304" pitchFamily="18" charset="0"/>
                <a:cs typeface="PT Bold Heading" panose="02010400000000000000" pitchFamily="2" charset="-78"/>
              </a:rPr>
              <a:t>الاتصال الفعال مع الآخرين.</a:t>
            </a:r>
            <a:endParaRPr lang="en-US" sz="3200" dirty="0">
              <a:solidFill>
                <a:srgbClr val="00B0F0"/>
              </a:solidFill>
              <a:latin typeface="Times New Roman" panose="02020603050405020304" pitchFamily="18" charset="0"/>
              <a:cs typeface="PT Bold Heading" panose="02010400000000000000" pitchFamily="2" charset="-78"/>
            </a:endParaRPr>
          </a:p>
        </p:txBody>
      </p:sp>
      <p:sp>
        <p:nvSpPr>
          <p:cNvPr id="671749" name="AutoShape 5"/>
          <p:cNvSpPr>
            <a:spLocks noChangeArrowheads="1"/>
          </p:cNvSpPr>
          <p:nvPr/>
        </p:nvSpPr>
        <p:spPr bwMode="auto">
          <a:xfrm>
            <a:off x="2209800" y="41910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buFontTx/>
              <a:buChar char="•"/>
            </a:pPr>
            <a:r>
              <a:rPr lang="ar-SA" sz="3200" dirty="0">
                <a:solidFill>
                  <a:srgbClr val="00B0F0"/>
                </a:solidFill>
                <a:latin typeface="Times New Roman" panose="02020603050405020304" pitchFamily="18" charset="0"/>
                <a:cs typeface="PT Bold Heading" panose="02010400000000000000" pitchFamily="2" charset="-78"/>
              </a:rPr>
              <a:t>تجاهل الأخطاء القديمة.</a:t>
            </a:r>
            <a:endParaRPr lang="en-US" sz="3200" dirty="0">
              <a:solidFill>
                <a:srgbClr val="00B0F0"/>
              </a:solidFill>
              <a:latin typeface="Times New Roman" panose="02020603050405020304" pitchFamily="18" charset="0"/>
              <a:cs typeface="PT Bold Heading" panose="02010400000000000000" pitchFamily="2" charset="-78"/>
            </a:endParaRPr>
          </a:p>
        </p:txBody>
      </p:sp>
      <p:sp>
        <p:nvSpPr>
          <p:cNvPr id="671750" name="AutoShape 6"/>
          <p:cNvSpPr>
            <a:spLocks noChangeArrowheads="1"/>
          </p:cNvSpPr>
          <p:nvPr/>
        </p:nvSpPr>
        <p:spPr bwMode="auto">
          <a:xfrm>
            <a:off x="2209800" y="5029200"/>
            <a:ext cx="7772400" cy="762000"/>
          </a:xfrm>
          <a:prstGeom prst="flowChartAlternateProcess">
            <a:avLst/>
          </a:prstGeom>
          <a:solidFill>
            <a:schemeClr val="bg1"/>
          </a:solidFill>
          <a:ln w="9525">
            <a:solidFill>
              <a:schemeClr val="tx2"/>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buFontTx/>
              <a:buChar char="•"/>
            </a:pPr>
            <a:r>
              <a:rPr lang="ar-SA" sz="3200" dirty="0">
                <a:solidFill>
                  <a:srgbClr val="00B0F0"/>
                </a:solidFill>
                <a:latin typeface="Times New Roman" panose="02020603050405020304" pitchFamily="18" charset="0"/>
                <a:cs typeface="PT Bold Heading" panose="02010400000000000000" pitchFamily="2" charset="-78"/>
              </a:rPr>
              <a:t>القدرة على صنع قرارات سريعة وصحيحة.</a:t>
            </a:r>
            <a:endParaRPr lang="en-US" sz="3200" dirty="0">
              <a:solidFill>
                <a:srgbClr val="00B0F0"/>
              </a:solidFill>
              <a:latin typeface="Times New Roman" panose="02020603050405020304" pitchFamily="18" charset="0"/>
              <a:cs typeface="PT Bold Heading" panose="02010400000000000000" pitchFamily="2" charset="-78"/>
            </a:endParaRPr>
          </a:p>
        </p:txBody>
      </p:sp>
      <p:sp>
        <p:nvSpPr>
          <p:cNvPr id="671751" name="AutoShape 7" descr="50%"/>
          <p:cNvSpPr>
            <a:spLocks noGrp="1" noChangeArrowheads="1"/>
          </p:cNvSpPr>
          <p:nvPr>
            <p:ph type="title"/>
          </p:nvPr>
        </p:nvSpPr>
        <p:spPr>
          <a:xfrm>
            <a:off x="2135189" y="260351"/>
            <a:ext cx="7921625" cy="1008063"/>
          </a:xfrm>
        </p:spPr>
        <p:txBody>
          <a:bodyPr/>
          <a:lstStyle/>
          <a:p>
            <a:pPr algn="ctr" rtl="1" eaLnBrk="1" hangingPunct="1">
              <a:defRPr/>
            </a:pPr>
            <a:r>
              <a:rPr lang="ar-SA" b="1" dirty="0" smtClean="0">
                <a:solidFill>
                  <a:schemeClr val="accent6"/>
                </a:solidFill>
              </a:rPr>
              <a:t>خصائص</a:t>
            </a:r>
            <a:r>
              <a:rPr lang="ar-SA" dirty="0" smtClean="0">
                <a:solidFill>
                  <a:schemeClr val="accent6"/>
                </a:solidFill>
              </a:rPr>
              <a:t> </a:t>
            </a:r>
            <a:r>
              <a:rPr lang="ar-SY" dirty="0" smtClean="0">
                <a:solidFill>
                  <a:schemeClr val="accent6"/>
                </a:solidFill>
              </a:rPr>
              <a:t>الأشخاص </a:t>
            </a:r>
            <a:r>
              <a:rPr lang="ar-SA" dirty="0" err="1" smtClean="0">
                <a:solidFill>
                  <a:schemeClr val="accent6"/>
                </a:solidFill>
              </a:rPr>
              <a:t>المخفزين</a:t>
            </a:r>
            <a:r>
              <a:rPr lang="ar-SA" dirty="0" smtClean="0">
                <a:solidFill>
                  <a:schemeClr val="accent6"/>
                </a:solidFill>
              </a:rPr>
              <a:t> للإبداع</a:t>
            </a:r>
            <a:endParaRPr lang="en-US" sz="4800" dirty="0">
              <a:solidFill>
                <a:schemeClr val="accent6"/>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31</a:t>
            </a:fld>
            <a:endParaRPr lang="en-US"/>
          </a:p>
        </p:txBody>
      </p:sp>
    </p:spTree>
    <p:extLst>
      <p:ext uri="{BB962C8B-B14F-4D97-AF65-F5344CB8AC3E}">
        <p14:creationId xmlns:p14="http://schemas.microsoft.com/office/powerpoint/2010/main" val="406357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1746"/>
                                        </p:tgtEl>
                                        <p:attrNameLst>
                                          <p:attrName>style.visibility</p:attrName>
                                        </p:attrNameLst>
                                      </p:cBhvr>
                                      <p:to>
                                        <p:strVal val="visible"/>
                                      </p:to>
                                    </p:set>
                                    <p:anim calcmode="lin" valueType="num">
                                      <p:cBhvr additive="base">
                                        <p:cTn id="7" dur="500" fill="hold"/>
                                        <p:tgtEl>
                                          <p:spTgt spid="671746"/>
                                        </p:tgtEl>
                                        <p:attrNameLst>
                                          <p:attrName>ppt_x</p:attrName>
                                        </p:attrNameLst>
                                      </p:cBhvr>
                                      <p:tavLst>
                                        <p:tav tm="0">
                                          <p:val>
                                            <p:strVal val="0-#ppt_w/2"/>
                                          </p:val>
                                        </p:tav>
                                        <p:tav tm="100000">
                                          <p:val>
                                            <p:strVal val="#ppt_x"/>
                                          </p:val>
                                        </p:tav>
                                      </p:tavLst>
                                    </p:anim>
                                    <p:anim calcmode="lin" valueType="num">
                                      <p:cBhvr additive="base">
                                        <p:cTn id="8" dur="500" fill="hold"/>
                                        <p:tgtEl>
                                          <p:spTgt spid="671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71747"/>
                                        </p:tgtEl>
                                        <p:attrNameLst>
                                          <p:attrName>style.visibility</p:attrName>
                                        </p:attrNameLst>
                                      </p:cBhvr>
                                      <p:to>
                                        <p:strVal val="visible"/>
                                      </p:to>
                                    </p:set>
                                    <p:anim calcmode="lin" valueType="num">
                                      <p:cBhvr additive="base">
                                        <p:cTn id="13" dur="500" fill="hold"/>
                                        <p:tgtEl>
                                          <p:spTgt spid="671747"/>
                                        </p:tgtEl>
                                        <p:attrNameLst>
                                          <p:attrName>ppt_x</p:attrName>
                                        </p:attrNameLst>
                                      </p:cBhvr>
                                      <p:tavLst>
                                        <p:tav tm="0">
                                          <p:val>
                                            <p:strVal val="0-#ppt_w/2"/>
                                          </p:val>
                                        </p:tav>
                                        <p:tav tm="100000">
                                          <p:val>
                                            <p:strVal val="#ppt_x"/>
                                          </p:val>
                                        </p:tav>
                                      </p:tavLst>
                                    </p:anim>
                                    <p:anim calcmode="lin" valueType="num">
                                      <p:cBhvr additive="base">
                                        <p:cTn id="14" dur="500" fill="hold"/>
                                        <p:tgtEl>
                                          <p:spTgt spid="67174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71748"/>
                                        </p:tgtEl>
                                        <p:attrNameLst>
                                          <p:attrName>style.visibility</p:attrName>
                                        </p:attrNameLst>
                                      </p:cBhvr>
                                      <p:to>
                                        <p:strVal val="visible"/>
                                      </p:to>
                                    </p:set>
                                    <p:anim calcmode="lin" valueType="num">
                                      <p:cBhvr additive="base">
                                        <p:cTn id="19" dur="500" fill="hold"/>
                                        <p:tgtEl>
                                          <p:spTgt spid="671748"/>
                                        </p:tgtEl>
                                        <p:attrNameLst>
                                          <p:attrName>ppt_x</p:attrName>
                                        </p:attrNameLst>
                                      </p:cBhvr>
                                      <p:tavLst>
                                        <p:tav tm="0">
                                          <p:val>
                                            <p:strVal val="1+#ppt_w/2"/>
                                          </p:val>
                                        </p:tav>
                                        <p:tav tm="100000">
                                          <p:val>
                                            <p:strVal val="#ppt_x"/>
                                          </p:val>
                                        </p:tav>
                                      </p:tavLst>
                                    </p:anim>
                                    <p:anim calcmode="lin" valueType="num">
                                      <p:cBhvr additive="base">
                                        <p:cTn id="20" dur="500" fill="hold"/>
                                        <p:tgtEl>
                                          <p:spTgt spid="67174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71749"/>
                                        </p:tgtEl>
                                        <p:attrNameLst>
                                          <p:attrName>style.visibility</p:attrName>
                                        </p:attrNameLst>
                                      </p:cBhvr>
                                      <p:to>
                                        <p:strVal val="visible"/>
                                      </p:to>
                                    </p:set>
                                    <p:anim calcmode="lin" valueType="num">
                                      <p:cBhvr additive="base">
                                        <p:cTn id="25" dur="500" fill="hold"/>
                                        <p:tgtEl>
                                          <p:spTgt spid="671749"/>
                                        </p:tgtEl>
                                        <p:attrNameLst>
                                          <p:attrName>ppt_x</p:attrName>
                                        </p:attrNameLst>
                                      </p:cBhvr>
                                      <p:tavLst>
                                        <p:tav tm="0">
                                          <p:val>
                                            <p:strVal val="0-#ppt_w/2"/>
                                          </p:val>
                                        </p:tav>
                                        <p:tav tm="100000">
                                          <p:val>
                                            <p:strVal val="#ppt_x"/>
                                          </p:val>
                                        </p:tav>
                                      </p:tavLst>
                                    </p:anim>
                                    <p:anim calcmode="lin" valueType="num">
                                      <p:cBhvr additive="base">
                                        <p:cTn id="26" dur="500" fill="hold"/>
                                        <p:tgtEl>
                                          <p:spTgt spid="671749"/>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71750"/>
                                        </p:tgtEl>
                                        <p:attrNameLst>
                                          <p:attrName>style.visibility</p:attrName>
                                        </p:attrNameLst>
                                      </p:cBhvr>
                                      <p:to>
                                        <p:strVal val="visible"/>
                                      </p:to>
                                    </p:set>
                                    <p:anim calcmode="lin" valueType="num">
                                      <p:cBhvr additive="base">
                                        <p:cTn id="31" dur="500" fill="hold"/>
                                        <p:tgtEl>
                                          <p:spTgt spid="671750"/>
                                        </p:tgtEl>
                                        <p:attrNameLst>
                                          <p:attrName>ppt_x</p:attrName>
                                        </p:attrNameLst>
                                      </p:cBhvr>
                                      <p:tavLst>
                                        <p:tav tm="0">
                                          <p:val>
                                            <p:strVal val="0-#ppt_w/2"/>
                                          </p:val>
                                        </p:tav>
                                        <p:tav tm="100000">
                                          <p:val>
                                            <p:strVal val="#ppt_x"/>
                                          </p:val>
                                        </p:tav>
                                      </p:tavLst>
                                    </p:anim>
                                    <p:anim calcmode="lin" valueType="num">
                                      <p:cBhvr additive="base">
                                        <p:cTn id="32" dur="500" fill="hold"/>
                                        <p:tgtEl>
                                          <p:spTgt spid="6717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6" grpId="0" animBg="1" autoUpdateAnimBg="0"/>
      <p:bldP spid="671747" grpId="0" animBg="1" autoUpdateAnimBg="0"/>
      <p:bldP spid="671748" grpId="0" animBg="1" autoUpdateAnimBg="0"/>
      <p:bldP spid="671749" grpId="0" animBg="1" autoUpdateAnimBg="0"/>
      <p:bldP spid="67175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رقم الشريحة 4"/>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fld id="{8BFA9C7D-89A5-41CA-A7B4-E139D9D8D380}" type="slidenum">
              <a:rPr lang="ar-SA">
                <a:latin typeface="Arial" panose="020B0604020202020204" pitchFamily="34" charset="0"/>
              </a:rPr>
              <a:pPr algn="ctr" rtl="1" eaLnBrk="1" hangingPunct="1"/>
              <a:t>32</a:t>
            </a:fld>
            <a:endParaRPr lang="en-US">
              <a:latin typeface="Arial" panose="020B0604020202020204" pitchFamily="34" charset="0"/>
            </a:endParaRPr>
          </a:p>
        </p:txBody>
      </p:sp>
      <p:sp>
        <p:nvSpPr>
          <p:cNvPr id="672770" name="AutoShape 2"/>
          <p:cNvSpPr>
            <a:spLocks noChangeArrowheads="1"/>
          </p:cNvSpPr>
          <p:nvPr/>
        </p:nvSpPr>
        <p:spPr bwMode="auto">
          <a:xfrm>
            <a:off x="2209800" y="1219200"/>
            <a:ext cx="7772400" cy="838200"/>
          </a:xfrm>
          <a:prstGeom prst="flowChartTerminator">
            <a:avLst/>
          </a:prstGeom>
          <a:blipFill dpi="0" rotWithShape="0">
            <a:blip r:embed="rId2">
              <a:alphaModFix amt="59000"/>
            </a:blip>
            <a:srcRect/>
            <a:tile tx="0" ty="0" sx="100000" sy="100000" flip="none" algn="tl"/>
          </a:blipFill>
          <a:ln w="2857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 الإيمان بأنه يمكن عمل أي شيء.</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2771" name="AutoShape 3"/>
          <p:cNvSpPr>
            <a:spLocks noChangeArrowheads="1"/>
          </p:cNvSpPr>
          <p:nvPr/>
        </p:nvSpPr>
        <p:spPr bwMode="auto">
          <a:xfrm>
            <a:off x="2209800" y="2133600"/>
            <a:ext cx="7772400" cy="838200"/>
          </a:xfrm>
          <a:prstGeom prst="flowChartTerminator">
            <a:avLst/>
          </a:prstGeom>
          <a:blipFill dpi="0" rotWithShape="0">
            <a:blip r:embed="rId2">
              <a:alphaModFix amt="59000"/>
            </a:blip>
            <a:srcRect/>
            <a:tile tx="0" ty="0" sx="100000" sy="100000" flip="none" algn="tl"/>
          </a:blipFill>
          <a:ln w="2857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تقبل الأفكار الجديدة.</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2772" name="AutoShape 4"/>
          <p:cNvSpPr>
            <a:spLocks noChangeArrowheads="1"/>
          </p:cNvSpPr>
          <p:nvPr/>
        </p:nvSpPr>
        <p:spPr bwMode="auto">
          <a:xfrm>
            <a:off x="2209800" y="3048000"/>
            <a:ext cx="7772400" cy="1066800"/>
          </a:xfrm>
          <a:prstGeom prst="flowChartTerminator">
            <a:avLst/>
          </a:prstGeom>
          <a:blipFill dpi="0" rotWithShape="0">
            <a:blip r:embed="rId2">
              <a:alphaModFix amt="59000"/>
            </a:blip>
            <a:srcRect/>
            <a:tile tx="0" ty="0" sx="100000" sy="100000" flip="none" algn="tl"/>
          </a:blipFill>
          <a:ln w="28575">
            <a:solidFill>
              <a:srgbClr val="800000"/>
            </a:solidFill>
            <a:miter lim="800000"/>
            <a:headEnd/>
            <a:tailEnd/>
          </a:ln>
        </p:spPr>
        <p:txBody>
          <a:bodyPr tIns="82800"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اعمل بذكاء ولا تعمل بجهد أكثر.</a:t>
            </a:r>
            <a:endParaRPr lang="en-US" sz="3200" dirty="0">
              <a:solidFill>
                <a:srgbClr val="003300"/>
              </a:solidFill>
              <a:latin typeface="Times New Roman" panose="02020603050405020304" pitchFamily="18" charset="0"/>
              <a:cs typeface="PT Bold Heading" panose="02010400000000000000" pitchFamily="2" charset="-78"/>
            </a:endParaRPr>
          </a:p>
          <a:p>
            <a:pPr algn="ctr" rtl="1" eaLnBrk="1" hangingPunct="1">
              <a:spcBef>
                <a:spcPct val="20000"/>
              </a:spcBef>
            </a:pPr>
            <a:r>
              <a:rPr lang="en-US" sz="2400" b="1" dirty="0">
                <a:solidFill>
                  <a:srgbClr val="003300"/>
                </a:solidFill>
                <a:latin typeface="Times New Roman" panose="02020603050405020304" pitchFamily="18" charset="0"/>
                <a:cs typeface="PT Bold Heading" panose="02010400000000000000" pitchFamily="2" charset="-78"/>
              </a:rPr>
              <a:t>Work Smarter Not Harder )</a:t>
            </a:r>
            <a:r>
              <a:rPr lang="ar-SA" sz="2400" b="1" dirty="0">
                <a:solidFill>
                  <a:srgbClr val="003300"/>
                </a:solidFill>
                <a:latin typeface="Times New Roman" panose="02020603050405020304" pitchFamily="18" charset="0"/>
                <a:cs typeface="PT Bold Heading" panose="02010400000000000000" pitchFamily="2" charset="-78"/>
              </a:rPr>
              <a:t>)</a:t>
            </a:r>
            <a:endParaRPr lang="en-US" sz="2400" b="1" dirty="0">
              <a:solidFill>
                <a:srgbClr val="003300"/>
              </a:solidFill>
              <a:latin typeface="Times New Roman" panose="02020603050405020304" pitchFamily="18" charset="0"/>
              <a:cs typeface="PT Bold Heading" panose="02010400000000000000" pitchFamily="2" charset="-78"/>
            </a:endParaRPr>
          </a:p>
        </p:txBody>
      </p:sp>
      <p:sp>
        <p:nvSpPr>
          <p:cNvPr id="672773" name="AutoShape 5"/>
          <p:cNvSpPr>
            <a:spLocks noChangeArrowheads="1"/>
          </p:cNvSpPr>
          <p:nvPr/>
        </p:nvSpPr>
        <p:spPr bwMode="auto">
          <a:xfrm>
            <a:off x="2209800" y="4191000"/>
            <a:ext cx="7772400" cy="838200"/>
          </a:xfrm>
          <a:prstGeom prst="flowChartTerminator">
            <a:avLst/>
          </a:prstGeom>
          <a:blipFill dpi="0" rotWithShape="0">
            <a:blip r:embed="rId2">
              <a:alphaModFix amt="59000"/>
            </a:blip>
            <a:srcRect/>
            <a:tile tx="0" ty="0" sx="100000" sy="100000" flip="none" algn="tl"/>
          </a:blipFill>
          <a:ln w="2857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تعامل بشكل مستمر مع السؤال : لماذا ؟.</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2774" name="AutoShape 6"/>
          <p:cNvSpPr>
            <a:spLocks noChangeArrowheads="1"/>
          </p:cNvSpPr>
          <p:nvPr/>
        </p:nvSpPr>
        <p:spPr bwMode="auto">
          <a:xfrm>
            <a:off x="2208214" y="5105400"/>
            <a:ext cx="7775575" cy="838200"/>
          </a:xfrm>
          <a:prstGeom prst="flowChartTerminator">
            <a:avLst/>
          </a:prstGeom>
          <a:blipFill dpi="0" rotWithShape="0">
            <a:blip r:embed="rId2">
              <a:alphaModFix amt="59000"/>
            </a:blip>
            <a:srcRect/>
            <a:tile tx="0" ty="0" sx="100000" sy="100000" flip="none" algn="tl"/>
          </a:blipFill>
          <a:ln w="2857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حدد وقت للتفكير</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2775" name="AutoShape 7" descr="50%"/>
          <p:cNvSpPr>
            <a:spLocks noGrp="1" noChangeArrowheads="1"/>
          </p:cNvSpPr>
          <p:nvPr>
            <p:ph type="title"/>
          </p:nvPr>
        </p:nvSpPr>
        <p:spPr>
          <a:xfrm>
            <a:off x="2208213" y="188913"/>
            <a:ext cx="7848600" cy="863600"/>
          </a:xfrm>
        </p:spPr>
        <p:txBody>
          <a:bodyPr/>
          <a:lstStyle/>
          <a:p>
            <a:pPr algn="ctr" rtl="1" eaLnBrk="1" hangingPunct="1">
              <a:defRPr/>
            </a:pPr>
            <a:r>
              <a:rPr lang="ar-SA" sz="4000" b="1" dirty="0">
                <a:solidFill>
                  <a:schemeClr val="accent6"/>
                </a:solidFill>
              </a:rPr>
              <a:t>إذا أردت أن تكون </a:t>
            </a:r>
            <a:r>
              <a:rPr lang="ar-SA" sz="4000" b="1" dirty="0" smtClean="0">
                <a:solidFill>
                  <a:schemeClr val="accent6"/>
                </a:solidFill>
              </a:rPr>
              <a:t>مبدعاً</a:t>
            </a:r>
            <a:r>
              <a:rPr lang="ar-SY" sz="4000" b="1" dirty="0" smtClean="0">
                <a:solidFill>
                  <a:schemeClr val="accent6"/>
                </a:solidFill>
              </a:rPr>
              <a:t>،</a:t>
            </a:r>
            <a:r>
              <a:rPr lang="ar-SA" sz="4000" b="1" dirty="0" smtClean="0">
                <a:solidFill>
                  <a:schemeClr val="accent6"/>
                </a:solidFill>
              </a:rPr>
              <a:t> </a:t>
            </a:r>
            <a:r>
              <a:rPr lang="ar-SA" sz="4000" b="1" dirty="0">
                <a:solidFill>
                  <a:schemeClr val="accent6"/>
                </a:solidFill>
              </a:rPr>
              <a:t>اتبع الآتي:</a:t>
            </a:r>
            <a:endParaRPr lang="en-US" sz="4000" b="1" dirty="0">
              <a:solidFill>
                <a:schemeClr val="accent6"/>
              </a:solidFill>
            </a:endParaRPr>
          </a:p>
        </p:txBody>
      </p:sp>
      <p:sp>
        <p:nvSpPr>
          <p:cNvPr id="48137" name="AutoShape 8">
            <a:hlinkClick r:id="rId3" action="ppaction://hlinksldjump"/>
          </p:cNvPr>
          <p:cNvSpPr>
            <a:spLocks noChangeArrowheads="1"/>
          </p:cNvSpPr>
          <p:nvPr/>
        </p:nvSpPr>
        <p:spPr bwMode="auto">
          <a:xfrm>
            <a:off x="1992313" y="6038850"/>
            <a:ext cx="863600" cy="692150"/>
          </a:xfrm>
          <a:prstGeom prst="leftArrow">
            <a:avLst>
              <a:gd name="adj1" fmla="val 50000"/>
              <a:gd name="adj2" fmla="val 3119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b="1">
                <a:latin typeface="Times New Roman" panose="02020603050405020304" pitchFamily="18" charset="0"/>
                <a:cs typeface="AdvertisingBold" pitchFamily="2" charset="-78"/>
              </a:rPr>
              <a:t>تابع</a:t>
            </a:r>
            <a:endParaRPr lang="en-US" b="1">
              <a:latin typeface="Times New Roman" panose="02020603050405020304" pitchFamily="18" charset="0"/>
              <a:cs typeface="AdvertisingBold" pitchFamily="2" charset="-78"/>
            </a:endParaRPr>
          </a:p>
        </p:txBody>
      </p:sp>
    </p:spTree>
    <p:extLst>
      <p:ext uri="{BB962C8B-B14F-4D97-AF65-F5344CB8AC3E}">
        <p14:creationId xmlns:p14="http://schemas.microsoft.com/office/powerpoint/2010/main" val="236938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2770"/>
                                        </p:tgtEl>
                                        <p:attrNameLst>
                                          <p:attrName>style.visibility</p:attrName>
                                        </p:attrNameLst>
                                      </p:cBhvr>
                                      <p:to>
                                        <p:strVal val="visible"/>
                                      </p:to>
                                    </p:set>
                                    <p:anim calcmode="lin" valueType="num">
                                      <p:cBhvr additive="base">
                                        <p:cTn id="7" dur="500" fill="hold"/>
                                        <p:tgtEl>
                                          <p:spTgt spid="672770"/>
                                        </p:tgtEl>
                                        <p:attrNameLst>
                                          <p:attrName>ppt_x</p:attrName>
                                        </p:attrNameLst>
                                      </p:cBhvr>
                                      <p:tavLst>
                                        <p:tav tm="0">
                                          <p:val>
                                            <p:strVal val="0-#ppt_w/2"/>
                                          </p:val>
                                        </p:tav>
                                        <p:tav tm="100000">
                                          <p:val>
                                            <p:strVal val="#ppt_x"/>
                                          </p:val>
                                        </p:tav>
                                      </p:tavLst>
                                    </p:anim>
                                    <p:anim calcmode="lin" valueType="num">
                                      <p:cBhvr additive="base">
                                        <p:cTn id="8" dur="500" fill="hold"/>
                                        <p:tgtEl>
                                          <p:spTgt spid="672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2771"/>
                                        </p:tgtEl>
                                        <p:attrNameLst>
                                          <p:attrName>style.visibility</p:attrName>
                                        </p:attrNameLst>
                                      </p:cBhvr>
                                      <p:to>
                                        <p:strVal val="visible"/>
                                      </p:to>
                                    </p:set>
                                    <p:anim calcmode="lin" valueType="num">
                                      <p:cBhvr additive="base">
                                        <p:cTn id="13" dur="500" fill="hold"/>
                                        <p:tgtEl>
                                          <p:spTgt spid="672771"/>
                                        </p:tgtEl>
                                        <p:attrNameLst>
                                          <p:attrName>ppt_x</p:attrName>
                                        </p:attrNameLst>
                                      </p:cBhvr>
                                      <p:tavLst>
                                        <p:tav tm="0">
                                          <p:val>
                                            <p:strVal val="1+#ppt_w/2"/>
                                          </p:val>
                                        </p:tav>
                                        <p:tav tm="100000">
                                          <p:val>
                                            <p:strVal val="#ppt_x"/>
                                          </p:val>
                                        </p:tav>
                                      </p:tavLst>
                                    </p:anim>
                                    <p:anim calcmode="lin" valueType="num">
                                      <p:cBhvr additive="base">
                                        <p:cTn id="14" dur="500" fill="hold"/>
                                        <p:tgtEl>
                                          <p:spTgt spid="672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72772"/>
                                        </p:tgtEl>
                                        <p:attrNameLst>
                                          <p:attrName>style.visibility</p:attrName>
                                        </p:attrNameLst>
                                      </p:cBhvr>
                                      <p:to>
                                        <p:strVal val="visible"/>
                                      </p:to>
                                    </p:set>
                                    <p:anim calcmode="lin" valueType="num">
                                      <p:cBhvr additive="base">
                                        <p:cTn id="19" dur="500" fill="hold"/>
                                        <p:tgtEl>
                                          <p:spTgt spid="672772"/>
                                        </p:tgtEl>
                                        <p:attrNameLst>
                                          <p:attrName>ppt_x</p:attrName>
                                        </p:attrNameLst>
                                      </p:cBhvr>
                                      <p:tavLst>
                                        <p:tav tm="0">
                                          <p:val>
                                            <p:strVal val="0-#ppt_w/2"/>
                                          </p:val>
                                        </p:tav>
                                        <p:tav tm="100000">
                                          <p:val>
                                            <p:strVal val="#ppt_x"/>
                                          </p:val>
                                        </p:tav>
                                      </p:tavLst>
                                    </p:anim>
                                    <p:anim calcmode="lin" valueType="num">
                                      <p:cBhvr additive="base">
                                        <p:cTn id="20" dur="500" fill="hold"/>
                                        <p:tgtEl>
                                          <p:spTgt spid="67277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72773"/>
                                        </p:tgtEl>
                                        <p:attrNameLst>
                                          <p:attrName>style.visibility</p:attrName>
                                        </p:attrNameLst>
                                      </p:cBhvr>
                                      <p:to>
                                        <p:strVal val="visible"/>
                                      </p:to>
                                    </p:set>
                                    <p:anim calcmode="lin" valueType="num">
                                      <p:cBhvr additive="base">
                                        <p:cTn id="25" dur="500" fill="hold"/>
                                        <p:tgtEl>
                                          <p:spTgt spid="672773"/>
                                        </p:tgtEl>
                                        <p:attrNameLst>
                                          <p:attrName>ppt_x</p:attrName>
                                        </p:attrNameLst>
                                      </p:cBhvr>
                                      <p:tavLst>
                                        <p:tav tm="0">
                                          <p:val>
                                            <p:strVal val="0-#ppt_w/2"/>
                                          </p:val>
                                        </p:tav>
                                        <p:tav tm="100000">
                                          <p:val>
                                            <p:strVal val="#ppt_x"/>
                                          </p:val>
                                        </p:tav>
                                      </p:tavLst>
                                    </p:anim>
                                    <p:anim calcmode="lin" valueType="num">
                                      <p:cBhvr additive="base">
                                        <p:cTn id="26" dur="500" fill="hold"/>
                                        <p:tgtEl>
                                          <p:spTgt spid="67277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72774"/>
                                        </p:tgtEl>
                                        <p:attrNameLst>
                                          <p:attrName>style.visibility</p:attrName>
                                        </p:attrNameLst>
                                      </p:cBhvr>
                                      <p:to>
                                        <p:strVal val="visible"/>
                                      </p:to>
                                    </p:set>
                                    <p:anim calcmode="lin" valueType="num">
                                      <p:cBhvr additive="base">
                                        <p:cTn id="31" dur="500" fill="hold"/>
                                        <p:tgtEl>
                                          <p:spTgt spid="672774"/>
                                        </p:tgtEl>
                                        <p:attrNameLst>
                                          <p:attrName>ppt_x</p:attrName>
                                        </p:attrNameLst>
                                      </p:cBhvr>
                                      <p:tavLst>
                                        <p:tav tm="0">
                                          <p:val>
                                            <p:strVal val="0-#ppt_w/2"/>
                                          </p:val>
                                        </p:tav>
                                        <p:tav tm="100000">
                                          <p:val>
                                            <p:strVal val="#ppt_x"/>
                                          </p:val>
                                        </p:tav>
                                      </p:tavLst>
                                    </p:anim>
                                    <p:anim calcmode="lin" valueType="num">
                                      <p:cBhvr additive="base">
                                        <p:cTn id="32" dur="500" fill="hold"/>
                                        <p:tgtEl>
                                          <p:spTgt spid="67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animBg="1" autoUpdateAnimBg="0"/>
      <p:bldP spid="672771" grpId="0" animBg="1" autoUpdateAnimBg="0"/>
      <p:bldP spid="672772" grpId="0" animBg="1" autoUpdateAnimBg="0"/>
      <p:bldP spid="672773" grpId="0" animBg="1" autoUpdateAnimBg="0"/>
      <p:bldP spid="67277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AutoShape 2"/>
          <p:cNvSpPr>
            <a:spLocks noChangeArrowheads="1"/>
          </p:cNvSpPr>
          <p:nvPr/>
        </p:nvSpPr>
        <p:spPr bwMode="auto">
          <a:xfrm>
            <a:off x="2209800" y="1371600"/>
            <a:ext cx="7772400" cy="838200"/>
          </a:xfrm>
          <a:prstGeom prst="flowChartTerminator">
            <a:avLst/>
          </a:prstGeom>
          <a:blipFill dpi="0" rotWithShape="0">
            <a:blip r:embed="rId2">
              <a:alphaModFix amt="59000"/>
            </a:blip>
            <a:srcRect/>
            <a:tile tx="0" ty="0" sx="100000" sy="100000" flip="none" algn="tl"/>
          </a:blipFill>
          <a:ln w="952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 اعمل على زيادة معارفك وآفاقك.</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3795" name="AutoShape 3"/>
          <p:cNvSpPr>
            <a:spLocks noChangeArrowheads="1"/>
          </p:cNvSpPr>
          <p:nvPr/>
        </p:nvSpPr>
        <p:spPr bwMode="auto">
          <a:xfrm>
            <a:off x="2209800" y="2362200"/>
            <a:ext cx="7772400" cy="838200"/>
          </a:xfrm>
          <a:prstGeom prst="flowChartTerminator">
            <a:avLst/>
          </a:prstGeom>
          <a:blipFill dpi="0" rotWithShape="0">
            <a:blip r:embed="rId2">
              <a:alphaModFix amt="59000"/>
            </a:blip>
            <a:srcRect/>
            <a:tile tx="0" ty="0" sx="100000" sy="100000" flip="none" algn="tl"/>
          </a:blipFill>
          <a:ln w="952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لا</a:t>
            </a:r>
            <a:r>
              <a:rPr lang="en-US" sz="3200" dirty="0">
                <a:solidFill>
                  <a:srgbClr val="003300"/>
                </a:solidFill>
                <a:latin typeface="Times New Roman" panose="02020603050405020304" pitchFamily="18" charset="0"/>
                <a:cs typeface="PT Bold Heading" panose="02010400000000000000" pitchFamily="2" charset="-78"/>
              </a:rPr>
              <a:t> </a:t>
            </a:r>
            <a:r>
              <a:rPr lang="ar-SA" sz="3200" dirty="0">
                <a:solidFill>
                  <a:srgbClr val="003300"/>
                </a:solidFill>
                <a:latin typeface="Times New Roman" panose="02020603050405020304" pitchFamily="18" charset="0"/>
                <a:cs typeface="PT Bold Heading" panose="02010400000000000000" pitchFamily="2" charset="-78"/>
              </a:rPr>
              <a:t>تجعل الآخرين يفكرون لك , كن على العكس .</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3796" name="AutoShape 4"/>
          <p:cNvSpPr>
            <a:spLocks noChangeArrowheads="1"/>
          </p:cNvSpPr>
          <p:nvPr/>
        </p:nvSpPr>
        <p:spPr bwMode="auto">
          <a:xfrm>
            <a:off x="2209800" y="3352800"/>
            <a:ext cx="7772400" cy="838200"/>
          </a:xfrm>
          <a:prstGeom prst="flowChartTerminator">
            <a:avLst/>
          </a:prstGeom>
          <a:blipFill dpi="0" rotWithShape="0">
            <a:blip r:embed="rId2">
              <a:alphaModFix amt="59000"/>
            </a:blip>
            <a:srcRect/>
            <a:tile tx="0" ty="0" sx="100000" sy="100000" flip="none" algn="tl"/>
          </a:blipFill>
          <a:ln w="952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لا</a:t>
            </a:r>
            <a:r>
              <a:rPr lang="en-US" sz="3200" dirty="0">
                <a:solidFill>
                  <a:srgbClr val="003300"/>
                </a:solidFill>
                <a:latin typeface="Times New Roman" panose="02020603050405020304" pitchFamily="18" charset="0"/>
                <a:cs typeface="PT Bold Heading" panose="02010400000000000000" pitchFamily="2" charset="-78"/>
              </a:rPr>
              <a:t> </a:t>
            </a:r>
            <a:r>
              <a:rPr lang="ar-SA" sz="3200" dirty="0">
                <a:solidFill>
                  <a:srgbClr val="003300"/>
                </a:solidFill>
                <a:latin typeface="Times New Roman" panose="02020603050405020304" pitchFamily="18" charset="0"/>
                <a:cs typeface="PT Bold Heading" panose="02010400000000000000" pitchFamily="2" charset="-78"/>
              </a:rPr>
              <a:t>تتجاهل وجهات نظر الآخرين.</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3797" name="AutoShape 5"/>
          <p:cNvSpPr>
            <a:spLocks noChangeArrowheads="1"/>
          </p:cNvSpPr>
          <p:nvPr/>
        </p:nvSpPr>
        <p:spPr bwMode="auto">
          <a:xfrm>
            <a:off x="2209800" y="4343400"/>
            <a:ext cx="7772400" cy="838200"/>
          </a:xfrm>
          <a:prstGeom prst="flowChartTerminator">
            <a:avLst/>
          </a:prstGeom>
          <a:blipFill dpi="0" rotWithShape="0">
            <a:blip r:embed="rId2">
              <a:alphaModFix amt="59000"/>
            </a:blip>
            <a:srcRect/>
            <a:tile tx="0" ty="0" sx="100000" sy="100000" flip="none" algn="tl"/>
          </a:blipFill>
          <a:ln w="9525">
            <a:solidFill>
              <a:srgbClr val="800000"/>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dirty="0">
                <a:solidFill>
                  <a:srgbClr val="003300"/>
                </a:solidFill>
                <a:latin typeface="Times New Roman" panose="02020603050405020304" pitchFamily="18" charset="0"/>
                <a:cs typeface="PT Bold Heading" panose="02010400000000000000" pitchFamily="2" charset="-78"/>
              </a:rPr>
              <a:t>حب الاستطلاع</a:t>
            </a:r>
            <a:r>
              <a:rPr lang="en-US" sz="3200" dirty="0">
                <a:solidFill>
                  <a:srgbClr val="003300"/>
                </a:solidFill>
                <a:latin typeface="Times New Roman" panose="02020603050405020304" pitchFamily="18" charset="0"/>
                <a:cs typeface="PT Bold Heading" panose="02010400000000000000" pitchFamily="2" charset="-78"/>
              </a:rPr>
              <a:t> </a:t>
            </a:r>
            <a:r>
              <a:rPr lang="ar-SA" sz="3200" dirty="0">
                <a:solidFill>
                  <a:srgbClr val="003300"/>
                </a:solidFill>
                <a:latin typeface="Times New Roman" panose="02020603050405020304" pitchFamily="18" charset="0"/>
                <a:cs typeface="PT Bold Heading" panose="02010400000000000000" pitchFamily="2" charset="-78"/>
              </a:rPr>
              <a:t>والمعرفة </a:t>
            </a:r>
            <a:endParaRPr lang="en-US" sz="3200" dirty="0">
              <a:solidFill>
                <a:srgbClr val="003300"/>
              </a:solidFill>
              <a:latin typeface="Times New Roman" panose="02020603050405020304" pitchFamily="18" charset="0"/>
              <a:cs typeface="PT Bold Heading" panose="02010400000000000000" pitchFamily="2" charset="-78"/>
            </a:endParaRPr>
          </a:p>
        </p:txBody>
      </p:sp>
      <p:sp>
        <p:nvSpPr>
          <p:cNvPr id="673798" name="AutoShape 6" descr="50%"/>
          <p:cNvSpPr>
            <a:spLocks noGrp="1" noChangeArrowheads="1"/>
          </p:cNvSpPr>
          <p:nvPr>
            <p:ph type="title"/>
          </p:nvPr>
        </p:nvSpPr>
        <p:spPr>
          <a:xfrm>
            <a:off x="2135189" y="188914"/>
            <a:ext cx="7921625" cy="904875"/>
          </a:xfrm>
        </p:spPr>
        <p:txBody>
          <a:bodyPr/>
          <a:lstStyle/>
          <a:p>
            <a:pPr algn="ctr" rtl="1" eaLnBrk="1" hangingPunct="1">
              <a:defRPr/>
            </a:pPr>
            <a:r>
              <a:rPr lang="ar-SA" b="1" dirty="0" smtClean="0">
                <a:solidFill>
                  <a:schemeClr val="accent6"/>
                </a:solidFill>
              </a:rPr>
              <a:t>إذا أردت أن تكون مبدعاً</a:t>
            </a:r>
            <a:r>
              <a:rPr lang="ar-SY" b="1" dirty="0" smtClean="0">
                <a:solidFill>
                  <a:schemeClr val="accent6"/>
                </a:solidFill>
              </a:rPr>
              <a:t>،</a:t>
            </a:r>
            <a:r>
              <a:rPr lang="ar-SA" b="1" dirty="0" smtClean="0">
                <a:solidFill>
                  <a:schemeClr val="accent6"/>
                </a:solidFill>
              </a:rPr>
              <a:t> أتبع الآتي:</a:t>
            </a:r>
            <a:endParaRPr lang="en-US" b="1" dirty="0" smtClean="0">
              <a:solidFill>
                <a:schemeClr val="accent6"/>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33</a:t>
            </a:fld>
            <a:endParaRPr lang="en-US"/>
          </a:p>
        </p:txBody>
      </p:sp>
    </p:spTree>
    <p:extLst>
      <p:ext uri="{BB962C8B-B14F-4D97-AF65-F5344CB8AC3E}">
        <p14:creationId xmlns:p14="http://schemas.microsoft.com/office/powerpoint/2010/main" val="328709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3794"/>
                                        </p:tgtEl>
                                        <p:attrNameLst>
                                          <p:attrName>style.visibility</p:attrName>
                                        </p:attrNameLst>
                                      </p:cBhvr>
                                      <p:to>
                                        <p:strVal val="visible"/>
                                      </p:to>
                                    </p:set>
                                    <p:anim calcmode="lin" valueType="num">
                                      <p:cBhvr additive="base">
                                        <p:cTn id="7" dur="500" fill="hold"/>
                                        <p:tgtEl>
                                          <p:spTgt spid="673794"/>
                                        </p:tgtEl>
                                        <p:attrNameLst>
                                          <p:attrName>ppt_x</p:attrName>
                                        </p:attrNameLst>
                                      </p:cBhvr>
                                      <p:tavLst>
                                        <p:tav tm="0">
                                          <p:val>
                                            <p:strVal val="0-#ppt_w/2"/>
                                          </p:val>
                                        </p:tav>
                                        <p:tav tm="100000">
                                          <p:val>
                                            <p:strVal val="#ppt_x"/>
                                          </p:val>
                                        </p:tav>
                                      </p:tavLst>
                                    </p:anim>
                                    <p:anim calcmode="lin" valueType="num">
                                      <p:cBhvr additive="base">
                                        <p:cTn id="8" dur="500" fill="hold"/>
                                        <p:tgtEl>
                                          <p:spTgt spid="67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3795"/>
                                        </p:tgtEl>
                                        <p:attrNameLst>
                                          <p:attrName>style.visibility</p:attrName>
                                        </p:attrNameLst>
                                      </p:cBhvr>
                                      <p:to>
                                        <p:strVal val="visible"/>
                                      </p:to>
                                    </p:set>
                                    <p:anim calcmode="lin" valueType="num">
                                      <p:cBhvr additive="base">
                                        <p:cTn id="13" dur="500" fill="hold"/>
                                        <p:tgtEl>
                                          <p:spTgt spid="673795"/>
                                        </p:tgtEl>
                                        <p:attrNameLst>
                                          <p:attrName>ppt_x</p:attrName>
                                        </p:attrNameLst>
                                      </p:cBhvr>
                                      <p:tavLst>
                                        <p:tav tm="0">
                                          <p:val>
                                            <p:strVal val="1+#ppt_w/2"/>
                                          </p:val>
                                        </p:tav>
                                        <p:tav tm="100000">
                                          <p:val>
                                            <p:strVal val="#ppt_x"/>
                                          </p:val>
                                        </p:tav>
                                      </p:tavLst>
                                    </p:anim>
                                    <p:anim calcmode="lin" valueType="num">
                                      <p:cBhvr additive="base">
                                        <p:cTn id="14" dur="500" fill="hold"/>
                                        <p:tgtEl>
                                          <p:spTgt spid="6737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73796"/>
                                        </p:tgtEl>
                                        <p:attrNameLst>
                                          <p:attrName>style.visibility</p:attrName>
                                        </p:attrNameLst>
                                      </p:cBhvr>
                                      <p:to>
                                        <p:strVal val="visible"/>
                                      </p:to>
                                    </p:set>
                                    <p:anim calcmode="lin" valueType="num">
                                      <p:cBhvr additive="base">
                                        <p:cTn id="19" dur="500" fill="hold"/>
                                        <p:tgtEl>
                                          <p:spTgt spid="673796"/>
                                        </p:tgtEl>
                                        <p:attrNameLst>
                                          <p:attrName>ppt_x</p:attrName>
                                        </p:attrNameLst>
                                      </p:cBhvr>
                                      <p:tavLst>
                                        <p:tav tm="0">
                                          <p:val>
                                            <p:strVal val="0-#ppt_w/2"/>
                                          </p:val>
                                        </p:tav>
                                        <p:tav tm="100000">
                                          <p:val>
                                            <p:strVal val="#ppt_x"/>
                                          </p:val>
                                        </p:tav>
                                      </p:tavLst>
                                    </p:anim>
                                    <p:anim calcmode="lin" valueType="num">
                                      <p:cBhvr additive="base">
                                        <p:cTn id="20" dur="500" fill="hold"/>
                                        <p:tgtEl>
                                          <p:spTgt spid="6737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73797"/>
                                        </p:tgtEl>
                                        <p:attrNameLst>
                                          <p:attrName>style.visibility</p:attrName>
                                        </p:attrNameLst>
                                      </p:cBhvr>
                                      <p:to>
                                        <p:strVal val="visible"/>
                                      </p:to>
                                    </p:set>
                                    <p:anim calcmode="lin" valueType="num">
                                      <p:cBhvr additive="base">
                                        <p:cTn id="25" dur="500" fill="hold"/>
                                        <p:tgtEl>
                                          <p:spTgt spid="673797"/>
                                        </p:tgtEl>
                                        <p:attrNameLst>
                                          <p:attrName>ppt_x</p:attrName>
                                        </p:attrNameLst>
                                      </p:cBhvr>
                                      <p:tavLst>
                                        <p:tav tm="0">
                                          <p:val>
                                            <p:strVal val="0-#ppt_w/2"/>
                                          </p:val>
                                        </p:tav>
                                        <p:tav tm="100000">
                                          <p:val>
                                            <p:strVal val="#ppt_x"/>
                                          </p:val>
                                        </p:tav>
                                      </p:tavLst>
                                    </p:anim>
                                    <p:anim calcmode="lin" valueType="num">
                                      <p:cBhvr additive="base">
                                        <p:cTn id="26" dur="500" fill="hold"/>
                                        <p:tgtEl>
                                          <p:spTgt spid="67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4" grpId="0" animBg="1" autoUpdateAnimBg="0"/>
      <p:bldP spid="673795" grpId="0" animBg="1" autoUpdateAnimBg="0"/>
      <p:bldP spid="673796" grpId="0" animBg="1" autoUpdateAnimBg="0"/>
      <p:bldP spid="67379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ChangeArrowheads="1"/>
          </p:cNvSpPr>
          <p:nvPr/>
        </p:nvSpPr>
        <p:spPr bwMode="auto">
          <a:xfrm>
            <a:off x="2208213" y="1412875"/>
            <a:ext cx="7772400" cy="3352800"/>
          </a:xfrm>
          <a:prstGeom prst="rect">
            <a:avLst/>
          </a:prstGeom>
          <a:solidFill>
            <a:srgbClr val="008F8C">
              <a:alpha val="59999"/>
            </a:srgbClr>
          </a:solidFill>
          <a:ln w="9525">
            <a:solidFill>
              <a:schemeClr val="hlink"/>
            </a:solidFill>
            <a:miter lim="800000"/>
            <a:headEnd/>
            <a:tailEnd/>
          </a:ln>
        </p:spPr>
        <p:txBody>
          <a:bodyPr anchor="ct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20000"/>
              </a:spcBef>
            </a:pPr>
            <a:r>
              <a:rPr lang="ar-SA" sz="3200" b="1">
                <a:solidFill>
                  <a:schemeClr val="accent6">
                    <a:lumMod val="50000"/>
                  </a:schemeClr>
                </a:solidFill>
                <a:latin typeface="PT Bold Heading" panose="02010400000000000000" pitchFamily="2" charset="-78"/>
                <a:cs typeface="AdvertisingLight" pitchFamily="2" charset="-78"/>
              </a:rPr>
              <a:t>	يعرف الإبداع الجماعي:</a:t>
            </a:r>
            <a:r>
              <a:rPr lang="ar-SA" sz="3200">
                <a:solidFill>
                  <a:schemeClr val="accent6">
                    <a:lumMod val="50000"/>
                  </a:schemeClr>
                </a:solidFill>
                <a:latin typeface="PT Bold Heading" panose="02010400000000000000" pitchFamily="2" charset="-78"/>
                <a:cs typeface="AdvertisingLight" pitchFamily="2" charset="-78"/>
              </a:rPr>
              <a:t> </a:t>
            </a:r>
            <a:r>
              <a:rPr lang="ar-SA" sz="3200" b="1">
                <a:solidFill>
                  <a:schemeClr val="accent6">
                    <a:lumMod val="50000"/>
                  </a:schemeClr>
                </a:solidFill>
                <a:latin typeface="PT Bold Heading" panose="02010400000000000000" pitchFamily="2" charset="-78"/>
                <a:cs typeface="AdvertisingLight" pitchFamily="2" charset="-78"/>
              </a:rPr>
              <a:t>بأنه العمل الذي يؤدي إلى ابتكار أو تبنى فرض أفكار جديدة في محيط الجماعة , بحيث تعمل الجماعة على وضع هذه الأفكار موضع التنفيذ من خلال المناقشات ومحاولة إعادة بناء وصياغة الأفكار والمقترحات الأصلية مع مرور الوقت.</a:t>
            </a:r>
            <a:endParaRPr lang="en-US" sz="3200" b="1">
              <a:solidFill>
                <a:schemeClr val="accent6">
                  <a:lumMod val="50000"/>
                </a:schemeClr>
              </a:solidFill>
              <a:latin typeface="PT Bold Heading" panose="02010400000000000000" pitchFamily="2" charset="-78"/>
            </a:endParaRPr>
          </a:p>
        </p:txBody>
      </p:sp>
      <p:sp>
        <p:nvSpPr>
          <p:cNvPr id="675844" name="AutoShape 4" descr="50%"/>
          <p:cNvSpPr>
            <a:spLocks noGrp="1" noChangeArrowheads="1"/>
          </p:cNvSpPr>
          <p:nvPr>
            <p:ph type="title"/>
          </p:nvPr>
        </p:nvSpPr>
        <p:spPr>
          <a:xfrm>
            <a:off x="2566988" y="188914"/>
            <a:ext cx="7129462" cy="790575"/>
          </a:xfrm>
        </p:spPr>
        <p:txBody>
          <a:bodyPr/>
          <a:lstStyle/>
          <a:p>
            <a:pPr algn="ctr" rtl="1" eaLnBrk="1" hangingPunct="1">
              <a:defRPr/>
            </a:pPr>
            <a:r>
              <a:rPr lang="ar-SA" sz="4000" b="1" dirty="0">
                <a:solidFill>
                  <a:schemeClr val="accent6"/>
                </a:solidFill>
              </a:rPr>
              <a:t>الإبداع الجماعي</a:t>
            </a:r>
            <a:endParaRPr lang="en-US" sz="4000" b="1" dirty="0">
              <a:solidFill>
                <a:schemeClr val="accent6"/>
              </a:solidFill>
            </a:endParaRPr>
          </a:p>
        </p:txBody>
      </p:sp>
      <p:sp>
        <p:nvSpPr>
          <p:cNvPr id="50182" name="Oval 5"/>
          <p:cNvSpPr>
            <a:spLocks noChangeArrowheads="1"/>
          </p:cNvSpPr>
          <p:nvPr/>
        </p:nvSpPr>
        <p:spPr bwMode="auto">
          <a:xfrm>
            <a:off x="8040688" y="260350"/>
            <a:ext cx="1066800" cy="609600"/>
          </a:xfrm>
          <a:prstGeom prst="ellipse">
            <a:avLst/>
          </a:pr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a:r>
              <a:rPr lang="ar-SA" sz="4000" b="1">
                <a:solidFill>
                  <a:schemeClr val="accent6">
                    <a:lumMod val="50000"/>
                  </a:schemeClr>
                </a:solidFill>
                <a:latin typeface="Times New Roman" panose="02020603050405020304" pitchFamily="18" charset="0"/>
              </a:rPr>
              <a:t>2</a:t>
            </a:r>
            <a:endParaRPr lang="en-US" sz="4000" b="1">
              <a:solidFill>
                <a:schemeClr val="accent6">
                  <a:lumMod val="50000"/>
                </a:schemeClr>
              </a:solidFill>
              <a:latin typeface="Times New Roman" panose="02020603050405020304" pitchFamily="18" charset="0"/>
            </a:endParaRPr>
          </a:p>
        </p:txBody>
      </p:sp>
      <p:sp>
        <p:nvSpPr>
          <p:cNvPr id="2" name="مربع نص 1"/>
          <p:cNvSpPr txBox="1"/>
          <p:nvPr/>
        </p:nvSpPr>
        <p:spPr>
          <a:xfrm>
            <a:off x="2566988" y="4946947"/>
            <a:ext cx="6656388" cy="1569660"/>
          </a:xfrm>
          <a:prstGeom prst="rect">
            <a:avLst/>
          </a:prstGeom>
          <a:noFill/>
        </p:spPr>
        <p:txBody>
          <a:bodyPr wrap="square" rtlCol="0">
            <a:spAutoFit/>
          </a:bodyPr>
          <a:lstStyle/>
          <a:p>
            <a:pPr algn="ctr" rtl="1"/>
            <a:r>
              <a:rPr lang="ar-SY" sz="2400" b="1" u="sng" dirty="0" smtClean="0">
                <a:solidFill>
                  <a:schemeClr val="accent6"/>
                </a:solidFill>
              </a:rPr>
              <a:t>الإبداع على مستوى الجماعات:</a:t>
            </a:r>
            <a:br>
              <a:rPr lang="ar-SY" sz="2400" b="1" u="sng" dirty="0" smtClean="0">
                <a:solidFill>
                  <a:schemeClr val="accent6"/>
                </a:solidFill>
              </a:rPr>
            </a:br>
            <a:r>
              <a:rPr lang="ar-SY" sz="2400" dirty="0" smtClean="0"/>
              <a:t>بحيث </a:t>
            </a:r>
            <a:r>
              <a:rPr lang="ar-SY" sz="2400" dirty="0"/>
              <a:t>تكون هناك جماعات محددة في العمل تتعاون فيما بينها لتطبيق الأفكار التي يحملونها و تغيير الشيء نحو الأفضل كجماعة فنية في قسم الإنتاج مثلا.</a:t>
            </a:r>
            <a:endParaRPr lang="en-US" sz="2400" dirty="0"/>
          </a:p>
        </p:txBody>
      </p:sp>
      <p:sp>
        <p:nvSpPr>
          <p:cNvPr id="3" name="عنصر نائب لرقم الشريحة 2"/>
          <p:cNvSpPr>
            <a:spLocks noGrp="1"/>
          </p:cNvSpPr>
          <p:nvPr>
            <p:ph type="sldNum" sz="quarter" idx="12"/>
          </p:nvPr>
        </p:nvSpPr>
        <p:spPr/>
        <p:txBody>
          <a:bodyPr/>
          <a:lstStyle/>
          <a:p>
            <a:fld id="{6EF2C5E3-A14D-4D32-870A-C748883A8D9A}" type="slidenum">
              <a:rPr lang="en-US" smtClean="0"/>
              <a:t>34</a:t>
            </a:fld>
            <a:endParaRPr lang="en-US"/>
          </a:p>
        </p:txBody>
      </p:sp>
    </p:spTree>
    <p:extLst>
      <p:ext uri="{BB962C8B-B14F-4D97-AF65-F5344CB8AC3E}">
        <p14:creationId xmlns:p14="http://schemas.microsoft.com/office/powerpoint/2010/main" val="10798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42">
                                            <p:bg/>
                                          </p:spTgt>
                                        </p:tgtEl>
                                        <p:attrNameLst>
                                          <p:attrName>style.visibility</p:attrName>
                                        </p:attrNameLst>
                                      </p:cBhvr>
                                      <p:to>
                                        <p:strVal val="visible"/>
                                      </p:to>
                                    </p:set>
                                    <p:anim calcmode="lin" valueType="num">
                                      <p:cBhvr additive="base">
                                        <p:cTn id="7" dur="500" fill="hold"/>
                                        <p:tgtEl>
                                          <p:spTgt spid="67584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42">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42">
                                            <p:txEl>
                                              <p:pRg st="0" end="0"/>
                                            </p:txEl>
                                          </p:spTgt>
                                        </p:tgtEl>
                                        <p:attrNameLst>
                                          <p:attrName>style.visibility</p:attrName>
                                        </p:attrNameLst>
                                      </p:cBhvr>
                                      <p:to>
                                        <p:strVal val="visible"/>
                                      </p:to>
                                    </p:set>
                                    <p:anim calcmode="lin" valueType="num">
                                      <p:cBhvr additive="base">
                                        <p:cTn id="13" dur="500" fill="hold"/>
                                        <p:tgtEl>
                                          <p:spTgt spid="67584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uiExpand="1" build="p" animBg="1" autoUpdateAnimBg="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AutoShape 2"/>
          <p:cNvSpPr>
            <a:spLocks noChangeArrowheads="1"/>
          </p:cNvSpPr>
          <p:nvPr/>
        </p:nvSpPr>
        <p:spPr bwMode="auto">
          <a:xfrm>
            <a:off x="2209800" y="3130550"/>
            <a:ext cx="7772400" cy="1219200"/>
          </a:xfrm>
          <a:prstGeom prst="plus">
            <a:avLst>
              <a:gd name="adj" fmla="val 25000"/>
            </a:avLst>
          </a:prstGeom>
          <a:solidFill>
            <a:srgbClr val="FFFFCC"/>
          </a:solidFill>
          <a:ln w="38100">
            <a:solidFill>
              <a:srgbClr val="006666"/>
            </a:solidFill>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ar-SA" sz="3200" dirty="0">
                <a:solidFill>
                  <a:srgbClr val="005E5C"/>
                </a:solidFill>
                <a:latin typeface="Times New Roman" panose="02020603050405020304" pitchFamily="18" charset="0"/>
                <a:cs typeface="PT Bold Heading" panose="02010400000000000000" pitchFamily="2" charset="-78"/>
              </a:rPr>
              <a:t>صعوبة الاعتماد على الإبداع الفردي في المنظمات بسبب اختلاف قدرات الأفراد </a:t>
            </a:r>
            <a:endParaRPr lang="en-US" sz="3200" dirty="0">
              <a:solidFill>
                <a:srgbClr val="005E5C"/>
              </a:solidFill>
              <a:latin typeface="Times New Roman" panose="02020603050405020304" pitchFamily="18" charset="0"/>
              <a:cs typeface="PT Bold Heading" panose="02010400000000000000" pitchFamily="2" charset="-78"/>
            </a:endParaRPr>
          </a:p>
        </p:txBody>
      </p:sp>
      <p:sp>
        <p:nvSpPr>
          <p:cNvPr id="676867" name="AutoShape 3"/>
          <p:cNvSpPr>
            <a:spLocks noChangeArrowheads="1"/>
          </p:cNvSpPr>
          <p:nvPr/>
        </p:nvSpPr>
        <p:spPr bwMode="auto">
          <a:xfrm>
            <a:off x="2209800" y="1606550"/>
            <a:ext cx="7772400" cy="1371600"/>
          </a:xfrm>
          <a:prstGeom prst="plus">
            <a:avLst>
              <a:gd name="adj" fmla="val 25000"/>
            </a:avLst>
          </a:prstGeom>
          <a:solidFill>
            <a:srgbClr val="FFFFCC"/>
          </a:solidFill>
          <a:ln w="38100">
            <a:solidFill>
              <a:srgbClr val="006666"/>
            </a:solidFill>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ar-SA" sz="3200" dirty="0">
                <a:solidFill>
                  <a:srgbClr val="005E5C"/>
                </a:solidFill>
                <a:latin typeface="Times New Roman" panose="02020603050405020304" pitchFamily="18" charset="0"/>
                <a:cs typeface="PT Bold Heading" panose="02010400000000000000" pitchFamily="2" charset="-78"/>
              </a:rPr>
              <a:t>التحول في فلسفة العمل الإداري من المهام الفردية إلى فرق العمل </a:t>
            </a:r>
            <a:endParaRPr lang="en-US" sz="3200" dirty="0">
              <a:solidFill>
                <a:srgbClr val="005E5C"/>
              </a:solidFill>
              <a:latin typeface="Times New Roman" panose="02020603050405020304" pitchFamily="18" charset="0"/>
              <a:cs typeface="PT Bold Heading" panose="02010400000000000000" pitchFamily="2" charset="-78"/>
            </a:endParaRPr>
          </a:p>
        </p:txBody>
      </p:sp>
      <p:sp>
        <p:nvSpPr>
          <p:cNvPr id="676868" name="AutoShape 4"/>
          <p:cNvSpPr>
            <a:spLocks noChangeArrowheads="1"/>
          </p:cNvSpPr>
          <p:nvPr/>
        </p:nvSpPr>
        <p:spPr bwMode="auto">
          <a:xfrm>
            <a:off x="2209800" y="4502150"/>
            <a:ext cx="7772400" cy="1447800"/>
          </a:xfrm>
          <a:prstGeom prst="plus">
            <a:avLst>
              <a:gd name="adj" fmla="val 25000"/>
            </a:avLst>
          </a:prstGeom>
          <a:solidFill>
            <a:srgbClr val="FFFFCC"/>
          </a:solidFill>
          <a:ln w="38100">
            <a:solidFill>
              <a:srgbClr val="006666"/>
            </a:solidFill>
            <a:miter lim="800000"/>
            <a:headEnd/>
            <a:tailEnd/>
          </a:ln>
        </p:spPr>
        <p:txBody>
          <a:bodyPr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ar-SA" sz="3200" dirty="0">
                <a:solidFill>
                  <a:srgbClr val="005E5C"/>
                </a:solidFill>
                <a:latin typeface="Times New Roman" panose="02020603050405020304" pitchFamily="18" charset="0"/>
                <a:cs typeface="PT Bold Heading" panose="02010400000000000000" pitchFamily="2" charset="-78"/>
              </a:rPr>
              <a:t>الإبداع الجماعي أقوى من الإبداع الفردي من ناحية التأثير والقبول.</a:t>
            </a:r>
            <a:endParaRPr lang="en-US" sz="3200" dirty="0">
              <a:solidFill>
                <a:srgbClr val="005E5C"/>
              </a:solidFill>
              <a:latin typeface="Times New Roman" panose="02020603050405020304" pitchFamily="18" charset="0"/>
              <a:cs typeface="PT Bold Heading" panose="02010400000000000000" pitchFamily="2" charset="-78"/>
            </a:endParaRPr>
          </a:p>
        </p:txBody>
      </p:sp>
      <p:sp>
        <p:nvSpPr>
          <p:cNvPr id="676869" name="AutoShape 5" descr="50%"/>
          <p:cNvSpPr>
            <a:spLocks noGrp="1" noChangeArrowheads="1"/>
          </p:cNvSpPr>
          <p:nvPr>
            <p:ph type="title"/>
          </p:nvPr>
        </p:nvSpPr>
        <p:spPr>
          <a:xfrm>
            <a:off x="2208213" y="260350"/>
            <a:ext cx="7777162" cy="865188"/>
          </a:xfrm>
        </p:spPr>
        <p:txBody>
          <a:bodyPr>
            <a:normAutofit/>
          </a:bodyPr>
          <a:lstStyle/>
          <a:p>
            <a:pPr algn="ctr" rtl="1" eaLnBrk="1" hangingPunct="1">
              <a:defRPr/>
            </a:pPr>
            <a:r>
              <a:rPr lang="ar-SA" b="1" dirty="0">
                <a:solidFill>
                  <a:schemeClr val="accent6"/>
                </a:solidFill>
              </a:rPr>
              <a:t>أسباب الحاجة الى الإبداع الجماعي</a:t>
            </a:r>
            <a:endParaRPr lang="en-US" b="1" dirty="0">
              <a:solidFill>
                <a:schemeClr val="accent6"/>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35</a:t>
            </a:fld>
            <a:endParaRPr lang="en-US"/>
          </a:p>
        </p:txBody>
      </p:sp>
    </p:spTree>
    <p:extLst>
      <p:ext uri="{BB962C8B-B14F-4D97-AF65-F5344CB8AC3E}">
        <p14:creationId xmlns:p14="http://schemas.microsoft.com/office/powerpoint/2010/main" val="3797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76867"/>
                                        </p:tgtEl>
                                        <p:attrNameLst>
                                          <p:attrName>style.visibility</p:attrName>
                                        </p:attrNameLst>
                                      </p:cBhvr>
                                      <p:to>
                                        <p:strVal val="visible"/>
                                      </p:to>
                                    </p:set>
                                    <p:anim calcmode="lin" valueType="num">
                                      <p:cBhvr additive="base">
                                        <p:cTn id="7" dur="500" fill="hold"/>
                                        <p:tgtEl>
                                          <p:spTgt spid="676867"/>
                                        </p:tgtEl>
                                        <p:attrNameLst>
                                          <p:attrName>ppt_x</p:attrName>
                                        </p:attrNameLst>
                                      </p:cBhvr>
                                      <p:tavLst>
                                        <p:tav tm="0">
                                          <p:val>
                                            <p:strVal val="1+#ppt_w/2"/>
                                          </p:val>
                                        </p:tav>
                                        <p:tav tm="100000">
                                          <p:val>
                                            <p:strVal val="#ppt_x"/>
                                          </p:val>
                                        </p:tav>
                                      </p:tavLst>
                                    </p:anim>
                                    <p:anim calcmode="lin" valueType="num">
                                      <p:cBhvr additive="base">
                                        <p:cTn id="8" dur="500" fill="hold"/>
                                        <p:tgtEl>
                                          <p:spTgt spid="6768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76866"/>
                                        </p:tgtEl>
                                        <p:attrNameLst>
                                          <p:attrName>style.visibility</p:attrName>
                                        </p:attrNameLst>
                                      </p:cBhvr>
                                      <p:to>
                                        <p:strVal val="visible"/>
                                      </p:to>
                                    </p:set>
                                    <p:anim calcmode="lin" valueType="num">
                                      <p:cBhvr additive="base">
                                        <p:cTn id="13" dur="500" fill="hold"/>
                                        <p:tgtEl>
                                          <p:spTgt spid="676866"/>
                                        </p:tgtEl>
                                        <p:attrNameLst>
                                          <p:attrName>ppt_x</p:attrName>
                                        </p:attrNameLst>
                                      </p:cBhvr>
                                      <p:tavLst>
                                        <p:tav tm="0">
                                          <p:val>
                                            <p:strVal val="1+#ppt_w/2"/>
                                          </p:val>
                                        </p:tav>
                                        <p:tav tm="100000">
                                          <p:val>
                                            <p:strVal val="#ppt_x"/>
                                          </p:val>
                                        </p:tav>
                                      </p:tavLst>
                                    </p:anim>
                                    <p:anim calcmode="lin" valueType="num">
                                      <p:cBhvr additive="base">
                                        <p:cTn id="14" dur="500" fill="hold"/>
                                        <p:tgtEl>
                                          <p:spTgt spid="67686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76868"/>
                                        </p:tgtEl>
                                        <p:attrNameLst>
                                          <p:attrName>style.visibility</p:attrName>
                                        </p:attrNameLst>
                                      </p:cBhvr>
                                      <p:to>
                                        <p:strVal val="visible"/>
                                      </p:to>
                                    </p:set>
                                    <p:anim calcmode="lin" valueType="num">
                                      <p:cBhvr additive="base">
                                        <p:cTn id="19" dur="500" fill="hold"/>
                                        <p:tgtEl>
                                          <p:spTgt spid="676868"/>
                                        </p:tgtEl>
                                        <p:attrNameLst>
                                          <p:attrName>ppt_x</p:attrName>
                                        </p:attrNameLst>
                                      </p:cBhvr>
                                      <p:tavLst>
                                        <p:tav tm="0">
                                          <p:val>
                                            <p:strVal val="1+#ppt_w/2"/>
                                          </p:val>
                                        </p:tav>
                                        <p:tav tm="100000">
                                          <p:val>
                                            <p:strVal val="#ppt_x"/>
                                          </p:val>
                                        </p:tav>
                                      </p:tavLst>
                                    </p:anim>
                                    <p:anim calcmode="lin" valueType="num">
                                      <p:cBhvr additive="base">
                                        <p:cTn id="20" dur="500" fill="hold"/>
                                        <p:tgtEl>
                                          <p:spTgt spid="676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6" grpId="0" animBg="1" autoUpdateAnimBg="0"/>
      <p:bldP spid="676867" grpId="0" animBg="1" autoUpdateAnimBg="0"/>
      <p:bldP spid="67686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7890" name="Group 2"/>
          <p:cNvGraphicFramePr>
            <a:graphicFrameLocks noGrp="1"/>
          </p:cNvGraphicFramePr>
          <p:nvPr>
            <p:extLst>
              <p:ext uri="{D42A27DB-BD31-4B8C-83A1-F6EECF244321}">
                <p14:modId xmlns:p14="http://schemas.microsoft.com/office/powerpoint/2010/main" val="145485693"/>
              </p:ext>
            </p:extLst>
          </p:nvPr>
        </p:nvGraphicFramePr>
        <p:xfrm>
          <a:off x="1992313" y="876303"/>
          <a:ext cx="8280400" cy="5671197"/>
        </p:xfrm>
        <a:graphic>
          <a:graphicData uri="http://schemas.openxmlformats.org/drawingml/2006/table">
            <a:tbl>
              <a:tblPr rtl="1"/>
              <a:tblGrid>
                <a:gridCol w="3743325"/>
                <a:gridCol w="433388"/>
                <a:gridCol w="4103687"/>
              </a:tblGrid>
              <a:tr h="598730">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3600" b="1" i="0" u="none" strike="noStrike" cap="none" normalizeH="0" baseline="0" dirty="0" smtClean="0">
                          <a:ln>
                            <a:noFill/>
                          </a:ln>
                          <a:solidFill>
                            <a:srgbClr val="00B0F0"/>
                          </a:solidFill>
                          <a:effectLst/>
                          <a:latin typeface="Times New Roman" pitchFamily="18" charset="0"/>
                          <a:cs typeface="AdvertisingBold" pitchFamily="2" charset="-78"/>
                        </a:rPr>
                        <a:t>الإيجابيات</a:t>
                      </a:r>
                      <a:endParaRPr kumimoji="0" lang="en-US" sz="36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FFFFCC"/>
                    </a:solidFill>
                  </a:tcPr>
                </a:tc>
                <a:tc rowSpan="7">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endParaRPr kumimoji="0" lang="en-US" sz="3600" b="1" i="0" u="none" strike="noStrike" cap="none" normalizeH="0" baseline="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3600" b="1" i="0" u="none" strike="noStrike" cap="none" normalizeH="0" baseline="0" smtClean="0">
                          <a:ln>
                            <a:noFill/>
                          </a:ln>
                          <a:solidFill>
                            <a:srgbClr val="00B0F0"/>
                          </a:solidFill>
                          <a:effectLst/>
                          <a:latin typeface="Times New Roman" pitchFamily="18" charset="0"/>
                          <a:cs typeface="AdvertisingBold" pitchFamily="2" charset="-78"/>
                        </a:rPr>
                        <a:t>السلبيات</a:t>
                      </a:r>
                      <a:endParaRPr kumimoji="0" lang="en-US" sz="3600" b="1" i="0" u="none" strike="noStrike" cap="none" normalizeH="0" baseline="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FFFFCC"/>
                    </a:solidFill>
                  </a:tcPr>
                </a:tc>
              </a:tr>
              <a:tr h="442459">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طرح أفكار أكثر</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الحاجة إلى وقت أكثر.</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006666"/>
                    </a:solidFill>
                  </a:tcPr>
                </a:tc>
              </a:tr>
              <a:tr h="796130">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قوة للأفكار وزيادة تقبلها.</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قد ينجز نتيجة الضغط والمتابعة المستمرة.</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006666"/>
                    </a:solidFill>
                  </a:tcPr>
                </a:tc>
              </a:tr>
              <a:tr h="769206">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حل المشكلات بشكل أسرع.</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عدم المشاركة في الرأي.</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006666"/>
                    </a:solidFill>
                  </a:tcPr>
                </a:tc>
              </a:tr>
              <a:tr h="797611">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الاستفادة من تعدد خبرات المشاركين.</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قد يسبب الإحباط لعدم وجود الدعم للأفراد المبدعين.</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006666"/>
                    </a:solidFill>
                  </a:tcPr>
                </a:tc>
              </a:tr>
              <a:tr h="1246606">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defRPr/>
                      </a:pPr>
                      <a:r>
                        <a:rPr lang="ar-SY" sz="2400" b="1" i="0" kern="1200" dirty="0" smtClean="0">
                          <a:solidFill>
                            <a:srgbClr val="00B0F0"/>
                          </a:solidFill>
                          <a:effectLst/>
                          <a:latin typeface="Times New Roman" panose="02020603050405020304" pitchFamily="18" charset="0"/>
                          <a:ea typeface="+mn-ea"/>
                          <a:cs typeface="Times New Roman" panose="02020603050405020304" pitchFamily="18" charset="0"/>
                        </a:rPr>
                        <a:t>يزيد من ابداع العاملين وتأهيلهم(اتصالات</a:t>
                      </a:r>
                      <a:r>
                        <a:rPr lang="ar-SY" sz="2400" b="1" i="0" kern="1200" baseline="0" dirty="0" smtClean="0">
                          <a:solidFill>
                            <a:srgbClr val="00B0F0"/>
                          </a:solidFill>
                          <a:effectLst/>
                          <a:latin typeface="Times New Roman" panose="02020603050405020304" pitchFamily="18" charset="0"/>
                          <a:ea typeface="+mn-ea"/>
                          <a:cs typeface="Times New Roman" panose="02020603050405020304" pitchFamily="18" charset="0"/>
                        </a:rPr>
                        <a:t> فعالة)</a:t>
                      </a:r>
                      <a:endParaRPr kumimoji="0" lang="en-US" sz="1800" b="1" i="0" u="none" strike="noStrike" cap="none" normalizeH="0" baseline="0" dirty="0" smtClean="0">
                        <a:ln>
                          <a:noFill/>
                        </a:ln>
                        <a:solidFill>
                          <a:srgbClr val="00B0F0"/>
                        </a:solidFill>
                        <a:effectLst/>
                        <a:latin typeface="Times New Roman" panose="02020603050405020304" pitchFamily="18" charset="0"/>
                        <a:cs typeface="AdvertisingBold" pitchFamily="2" charset="-78"/>
                      </a:endParaRPr>
                    </a:p>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قلة درجة المقاومة.</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rowSpan="2">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defRPr/>
                      </a:pPr>
                      <a:r>
                        <a:rPr kumimoji="0" lang="ar-SY" sz="2400" b="1" i="0" u="none" strike="noStrike" cap="none" normalizeH="0" baseline="0" dirty="0" smtClean="0">
                          <a:ln>
                            <a:noFill/>
                          </a:ln>
                          <a:solidFill>
                            <a:srgbClr val="00B0F0"/>
                          </a:solidFill>
                          <a:effectLst/>
                          <a:latin typeface="Times New Roman" panose="02020603050405020304" pitchFamily="18" charset="0"/>
                          <a:cs typeface="AdvertisingBold" pitchFamily="2" charset="-78"/>
                        </a:rPr>
                        <a:t>كثرة النقاشات قد تؤدي إلى الخروج عن الهدف</a:t>
                      </a:r>
                      <a:endParaRPr kumimoji="0" lang="en-US" sz="2400" b="1" i="0" u="none" strike="noStrike" cap="none" normalizeH="0" baseline="0" dirty="0" smtClean="0">
                        <a:ln>
                          <a:noFill/>
                        </a:ln>
                        <a:solidFill>
                          <a:srgbClr val="00B0F0"/>
                        </a:solidFill>
                        <a:effectLst/>
                        <a:latin typeface="Times New Roman" panose="02020603050405020304" pitchFamily="18" charset="0"/>
                        <a:cs typeface="AdvertisingBold" pitchFamily="2" charset="-78"/>
                      </a:endParaRPr>
                    </a:p>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endParaRPr kumimoji="0" lang="ar-SY" sz="2400" b="1" i="0" u="none" strike="noStrike" cap="none" normalizeH="0" baseline="0" dirty="0" smtClean="0">
                        <a:ln>
                          <a:noFill/>
                        </a:ln>
                        <a:solidFill>
                          <a:srgbClr val="00B0F0"/>
                        </a:solidFill>
                        <a:effectLst/>
                        <a:latin typeface="Times New Roman" pitchFamily="18" charset="0"/>
                        <a:cs typeface="AdvertisingBold" pitchFamily="2" charset="-78"/>
                      </a:endParaRPr>
                    </a:p>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اختلاف الاهتمامات الشخصية.</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12700" cap="flat" cmpd="sng" algn="ctr">
                      <a:solidFill>
                        <a:srgbClr val="FFFFCC"/>
                      </a:solidFill>
                      <a:prstDash val="solid"/>
                      <a:round/>
                      <a:headEnd type="none" w="med" len="med"/>
                      <a:tailEnd type="none" w="med" len="med"/>
                    </a:lnL>
                    <a:lnR w="38100" cap="flat" cmpd="sng" algn="ctr">
                      <a:solidFill>
                        <a:srgbClr val="333300"/>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006666"/>
                    </a:solidFill>
                  </a:tcPr>
                </a:tc>
              </a:tr>
              <a:tr h="842005">
                <a:tc>
                  <a:txBody>
                    <a:body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00B0F0"/>
                          </a:solidFill>
                          <a:effectLst/>
                          <a:latin typeface="Times New Roman" pitchFamily="18" charset="0"/>
                          <a:cs typeface="AdvertisingBold" pitchFamily="2" charset="-78"/>
                        </a:rPr>
                        <a:t>ضمانات أكثر للنجاح</a:t>
                      </a:r>
                      <a:endParaRPr kumimoji="0" lang="en-US" sz="2400" b="1" i="0" u="none" strike="noStrike" cap="none" normalizeH="0" baseline="0" dirty="0" smtClean="0">
                        <a:ln>
                          <a:noFill/>
                        </a:ln>
                        <a:solidFill>
                          <a:srgbClr val="00B0F0"/>
                        </a:solidFill>
                        <a:effectLst/>
                        <a:latin typeface="Times New Roman" pitchFamily="18" charset="0"/>
                        <a:cs typeface="AdvertisingBold" pitchFamily="2" charset="-78"/>
                      </a:endParaRPr>
                    </a:p>
                  </a:txBody>
                  <a:tcPr marL="90000" marR="90000" marT="46794" marB="46794" anchor="ctr" horzOverflow="overflow">
                    <a:lnL w="38100" cap="flat" cmpd="sng" algn="ctr">
                      <a:solidFill>
                        <a:srgbClr val="333300"/>
                      </a:solidFill>
                      <a:prstDash val="solid"/>
                      <a:round/>
                      <a:headEnd type="none" w="med" len="med"/>
                      <a:tailEnd type="none" w="med" len="med"/>
                    </a:lnL>
                    <a:lnR w="12700" cap="flat" cmpd="sng" algn="ctr">
                      <a:solidFill>
                        <a:srgbClr val="FFFFCC"/>
                      </a:solidFill>
                      <a:prstDash val="solid"/>
                      <a:round/>
                      <a:headEnd type="none" w="med" len="med"/>
                      <a:tailEnd type="none" w="med" len="med"/>
                    </a:lnR>
                    <a:lnT w="38100" cap="flat" cmpd="sng" algn="ctr">
                      <a:solidFill>
                        <a:srgbClr val="333300"/>
                      </a:solidFill>
                      <a:prstDash val="solid"/>
                      <a:round/>
                      <a:headEnd type="none" w="med" len="med"/>
                      <a:tailEnd type="none" w="med" len="med"/>
                    </a:lnT>
                    <a:lnB w="38100" cap="flat" cmpd="sng" algn="ctr">
                      <a:solidFill>
                        <a:srgbClr val="333300"/>
                      </a:solidFill>
                      <a:prstDash val="solid"/>
                      <a:round/>
                      <a:headEnd type="none" w="med" len="med"/>
                      <a:tailEnd type="none" w="med" len="med"/>
                    </a:lnB>
                    <a:lnTlToBr>
                      <a:noFill/>
                    </a:lnTlToBr>
                    <a:lnBlToTr>
                      <a:noFill/>
                    </a:lnBlToTr>
                    <a:solidFill>
                      <a:srgbClr val="CCFFCC"/>
                    </a:solidFill>
                  </a:tcPr>
                </a:tc>
                <a:tc vMerge="1">
                  <a:txBody>
                    <a:bodyPr/>
                    <a:lstStyle/>
                    <a:p>
                      <a:pPr rtl="1"/>
                      <a:endParaRPr lang="ar-SA"/>
                    </a:p>
                  </a:txBody>
                  <a:tcPr/>
                </a:tc>
                <a:tc vMerge="1">
                  <a:txBody>
                    <a:bodyPr/>
                    <a:lstStyle/>
                    <a:p>
                      <a:pPr rtl="1"/>
                      <a:endParaRPr lang="ar-SA"/>
                    </a:p>
                  </a:txBody>
                  <a:tcPr/>
                </a:tc>
              </a:tr>
            </a:tbl>
          </a:graphicData>
        </a:graphic>
      </p:graphicFrame>
      <p:sp>
        <p:nvSpPr>
          <p:cNvPr id="677922" name="AutoShape 34" descr="50%"/>
          <p:cNvSpPr>
            <a:spLocks noGrp="1" noChangeArrowheads="1"/>
          </p:cNvSpPr>
          <p:nvPr>
            <p:ph type="title"/>
          </p:nvPr>
        </p:nvSpPr>
        <p:spPr>
          <a:xfrm>
            <a:off x="2351088" y="188914"/>
            <a:ext cx="7561262" cy="719137"/>
          </a:xfrm>
        </p:spPr>
        <p:txBody>
          <a:bodyPr/>
          <a:lstStyle/>
          <a:p>
            <a:pPr algn="ctr" rtl="1" eaLnBrk="1" hangingPunct="1">
              <a:defRPr/>
            </a:pPr>
            <a:r>
              <a:rPr lang="ar-SA" sz="4000">
                <a:solidFill>
                  <a:schemeClr val="accent4">
                    <a:lumMod val="60000"/>
                    <a:lumOff val="40000"/>
                  </a:schemeClr>
                </a:solidFill>
              </a:rPr>
              <a:t>هل الإبداع الجماعي إيجابي أم سلبي ؟</a:t>
            </a:r>
            <a:endParaRPr lang="en-US" sz="4000">
              <a:solidFill>
                <a:schemeClr val="accent4">
                  <a:lumMod val="60000"/>
                  <a:lumOff val="40000"/>
                </a:schemeClr>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36</a:t>
            </a:fld>
            <a:endParaRPr lang="en-US"/>
          </a:p>
        </p:txBody>
      </p:sp>
    </p:spTree>
    <p:extLst>
      <p:ext uri="{BB962C8B-B14F-4D97-AF65-F5344CB8AC3E}">
        <p14:creationId xmlns:p14="http://schemas.microsoft.com/office/powerpoint/2010/main" val="227124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677890"/>
                                        </p:tgtEl>
                                        <p:attrNameLst>
                                          <p:attrName>style.visibility</p:attrName>
                                        </p:attrNameLst>
                                      </p:cBhvr>
                                      <p:to>
                                        <p:strVal val="visible"/>
                                      </p:to>
                                    </p:set>
                                    <p:animEffect transition="in" filter="wipe(right)">
                                      <p:cBhvr>
                                        <p:cTn id="7" dur="500"/>
                                        <p:tgtEl>
                                          <p:spTgt spid="67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3719514" y="1143000"/>
            <a:ext cx="6262687" cy="457200"/>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20000"/>
              </a:spcBef>
              <a:buClrTx/>
              <a:buSzTx/>
              <a:buFontTx/>
              <a:buNone/>
            </a:pPr>
            <a:r>
              <a:rPr lang="ar-SA" sz="2400" dirty="0">
                <a:solidFill>
                  <a:schemeClr val="accent6"/>
                </a:solidFill>
                <a:cs typeface="AdvertisingBold" pitchFamily="2" charset="-78"/>
              </a:rPr>
              <a:t>يتطلب العمل الجماعي الالتزام </a:t>
            </a:r>
            <a:r>
              <a:rPr lang="ar-SY" sz="2400" smtClean="0">
                <a:solidFill>
                  <a:schemeClr val="accent6"/>
                </a:solidFill>
                <a:cs typeface="AdvertisingBold" pitchFamily="2" charset="-78"/>
              </a:rPr>
              <a:t>بخمس </a:t>
            </a:r>
            <a:r>
              <a:rPr lang="ar-SA" sz="2400" smtClean="0">
                <a:solidFill>
                  <a:schemeClr val="accent6"/>
                </a:solidFill>
                <a:cs typeface="AdvertisingBold" pitchFamily="2" charset="-78"/>
              </a:rPr>
              <a:t>مراحل </a:t>
            </a:r>
            <a:r>
              <a:rPr lang="ar-SA" sz="2400" dirty="0">
                <a:solidFill>
                  <a:schemeClr val="accent6"/>
                </a:solidFill>
                <a:cs typeface="AdvertisingBold" pitchFamily="2" charset="-78"/>
              </a:rPr>
              <a:t>عملية هي:</a:t>
            </a:r>
            <a:endParaRPr lang="en-US" sz="2400" dirty="0">
              <a:solidFill>
                <a:schemeClr val="accent6"/>
              </a:solidFill>
              <a:cs typeface="AdvertisingBold" pitchFamily="2" charset="-78"/>
            </a:endParaRPr>
          </a:p>
        </p:txBody>
      </p:sp>
      <p:sp>
        <p:nvSpPr>
          <p:cNvPr id="370692" name="Rectangle 4"/>
          <p:cNvSpPr>
            <a:spLocks noChangeArrowheads="1"/>
          </p:cNvSpPr>
          <p:nvPr/>
        </p:nvSpPr>
        <p:spPr bwMode="auto">
          <a:xfrm>
            <a:off x="3505200" y="1752600"/>
            <a:ext cx="6172200" cy="990600"/>
          </a:xfrm>
          <a:prstGeom prst="rect">
            <a:avLst/>
          </a:prstGeom>
          <a:gradFill rotWithShape="0">
            <a:gsLst>
              <a:gs pos="0">
                <a:srgbClr val="FFFFCC"/>
              </a:gs>
              <a:gs pos="100000">
                <a:srgbClr val="CCFFCC">
                  <a:alpha val="99001"/>
                </a:srgbClr>
              </a:gs>
            </a:gsLst>
            <a:path path="rect">
              <a:fillToRect r="100000" b="100000"/>
            </a:path>
          </a:gra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dirty="0">
                <a:solidFill>
                  <a:srgbClr val="0000FF"/>
                </a:solidFill>
                <a:cs typeface="AdvertisingBold" pitchFamily="2" charset="-78"/>
              </a:rPr>
              <a:t>مرحلة التكوين وتحديد منهج العمل</a:t>
            </a:r>
            <a:endParaRPr lang="en-US" sz="3200" dirty="0">
              <a:solidFill>
                <a:srgbClr val="0000FF"/>
              </a:solidFill>
              <a:cs typeface="AdvertisingBold" pitchFamily="2" charset="-78"/>
            </a:endParaRPr>
          </a:p>
        </p:txBody>
      </p:sp>
      <p:sp>
        <p:nvSpPr>
          <p:cNvPr id="370693" name="Rectangle 5"/>
          <p:cNvSpPr>
            <a:spLocks noChangeArrowheads="1"/>
          </p:cNvSpPr>
          <p:nvPr/>
        </p:nvSpPr>
        <p:spPr bwMode="auto">
          <a:xfrm>
            <a:off x="1676400" y="2743200"/>
            <a:ext cx="6172200" cy="990600"/>
          </a:xfrm>
          <a:prstGeom prst="rect">
            <a:avLst/>
          </a:prstGeom>
          <a:gradFill rotWithShape="0">
            <a:gsLst>
              <a:gs pos="0">
                <a:srgbClr val="FFFFCC"/>
              </a:gs>
              <a:gs pos="100000">
                <a:srgbClr val="CCFFCC">
                  <a:alpha val="99001"/>
                </a:srgbClr>
              </a:gs>
            </a:gsLst>
            <a:path path="rect">
              <a:fillToRect r="100000" b="100000"/>
            </a:path>
          </a:gradFill>
          <a:ln w="28575">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dirty="0">
                <a:solidFill>
                  <a:srgbClr val="333300"/>
                </a:solidFill>
                <a:cs typeface="AdvertisingBold" pitchFamily="2" charset="-78"/>
              </a:rPr>
              <a:t>مرحلة تحديد المشكلات ومناقشتها</a:t>
            </a:r>
            <a:endParaRPr lang="en-US" sz="3200" dirty="0">
              <a:solidFill>
                <a:srgbClr val="333300"/>
              </a:solidFill>
              <a:cs typeface="AdvertisingBold" pitchFamily="2" charset="-78"/>
            </a:endParaRPr>
          </a:p>
        </p:txBody>
      </p:sp>
      <p:sp>
        <p:nvSpPr>
          <p:cNvPr id="370694" name="Rectangle 6"/>
          <p:cNvSpPr>
            <a:spLocks noChangeArrowheads="1"/>
          </p:cNvSpPr>
          <p:nvPr/>
        </p:nvSpPr>
        <p:spPr bwMode="auto">
          <a:xfrm>
            <a:off x="3505200" y="3733800"/>
            <a:ext cx="6172200" cy="990600"/>
          </a:xfrm>
          <a:prstGeom prst="rect">
            <a:avLst/>
          </a:prstGeom>
          <a:gradFill rotWithShape="0">
            <a:gsLst>
              <a:gs pos="0">
                <a:srgbClr val="FFFFCC"/>
              </a:gs>
              <a:gs pos="100000">
                <a:srgbClr val="CCFFCC">
                  <a:alpha val="99001"/>
                </a:srgbClr>
              </a:gs>
            </a:gsLst>
            <a:path path="rect">
              <a:fillToRect r="100000" b="100000"/>
            </a:path>
          </a:gradFill>
          <a:ln w="28575">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dirty="0">
                <a:solidFill>
                  <a:srgbClr val="660033"/>
                </a:solidFill>
                <a:cs typeface="AdvertisingBold" pitchFamily="2" charset="-78"/>
              </a:rPr>
              <a:t>مرحلة تحديد الأهداف والأدوار</a:t>
            </a:r>
            <a:endParaRPr lang="en-US" sz="3200" dirty="0">
              <a:solidFill>
                <a:srgbClr val="660033"/>
              </a:solidFill>
              <a:cs typeface="AdvertisingBold" pitchFamily="2" charset="-78"/>
            </a:endParaRPr>
          </a:p>
        </p:txBody>
      </p:sp>
      <p:sp>
        <p:nvSpPr>
          <p:cNvPr id="370695" name="Rectangle 7"/>
          <p:cNvSpPr>
            <a:spLocks noChangeArrowheads="1"/>
          </p:cNvSpPr>
          <p:nvPr/>
        </p:nvSpPr>
        <p:spPr bwMode="auto">
          <a:xfrm>
            <a:off x="1752600" y="4648200"/>
            <a:ext cx="6172200" cy="990600"/>
          </a:xfrm>
          <a:prstGeom prst="rect">
            <a:avLst/>
          </a:prstGeom>
          <a:gradFill rotWithShape="0">
            <a:gsLst>
              <a:gs pos="0">
                <a:srgbClr val="FFFFCC"/>
              </a:gs>
              <a:gs pos="100000">
                <a:srgbClr val="CCFFCC">
                  <a:alpha val="99001"/>
                </a:srgbClr>
              </a:gs>
            </a:gsLst>
            <a:path path="rect">
              <a:fillToRect r="100000" b="100000"/>
            </a:path>
          </a:gradFill>
          <a:ln w="2857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dirty="0">
                <a:solidFill>
                  <a:srgbClr val="A50021"/>
                </a:solidFill>
                <a:cs typeface="AdvertisingBold" pitchFamily="2" charset="-78"/>
              </a:rPr>
              <a:t>مرحلة وضع قواعد ومعايير العمل</a:t>
            </a:r>
            <a:endParaRPr lang="en-US" sz="3200" dirty="0">
              <a:solidFill>
                <a:srgbClr val="A50021"/>
              </a:solidFill>
              <a:cs typeface="AdvertisingBold" pitchFamily="2" charset="-78"/>
            </a:endParaRPr>
          </a:p>
        </p:txBody>
      </p:sp>
      <p:sp>
        <p:nvSpPr>
          <p:cNvPr id="370696" name="Rectangle 8"/>
          <p:cNvSpPr>
            <a:spLocks noChangeArrowheads="1"/>
          </p:cNvSpPr>
          <p:nvPr/>
        </p:nvSpPr>
        <p:spPr bwMode="auto">
          <a:xfrm>
            <a:off x="3505200" y="5638800"/>
            <a:ext cx="6172200" cy="838200"/>
          </a:xfrm>
          <a:prstGeom prst="rect">
            <a:avLst/>
          </a:prstGeom>
          <a:gradFill rotWithShape="0">
            <a:gsLst>
              <a:gs pos="0">
                <a:srgbClr val="FFFFCC"/>
              </a:gs>
              <a:gs pos="100000">
                <a:srgbClr val="CCFFCC">
                  <a:alpha val="99001"/>
                </a:srgbClr>
              </a:gs>
            </a:gsLst>
            <a:path path="rect">
              <a:fillToRect r="100000" b="100000"/>
            </a:path>
          </a:gradFill>
          <a:ln w="2857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dirty="0">
                <a:solidFill>
                  <a:srgbClr val="006666"/>
                </a:solidFill>
                <a:cs typeface="AdvertisingBold" pitchFamily="2" charset="-78"/>
              </a:rPr>
              <a:t>مرحلة الأداء</a:t>
            </a:r>
            <a:endParaRPr lang="en-US" sz="3200" dirty="0">
              <a:solidFill>
                <a:srgbClr val="006666"/>
              </a:solidFill>
              <a:cs typeface="AdvertisingBold" pitchFamily="2" charset="-78"/>
            </a:endParaRPr>
          </a:p>
        </p:txBody>
      </p:sp>
      <p:sp>
        <p:nvSpPr>
          <p:cNvPr id="370697" name="AutoShape 9" descr="50%"/>
          <p:cNvSpPr>
            <a:spLocks noGrp="1" noChangeArrowheads="1"/>
          </p:cNvSpPr>
          <p:nvPr>
            <p:ph type="title"/>
          </p:nvPr>
        </p:nvSpPr>
        <p:spPr>
          <a:xfrm>
            <a:off x="2135188" y="188913"/>
            <a:ext cx="7848600" cy="863600"/>
          </a:xfrm>
        </p:spPr>
        <p:txBody>
          <a:bodyPr/>
          <a:lstStyle/>
          <a:p>
            <a:pPr algn="ctr" rtl="1" eaLnBrk="1" hangingPunct="1">
              <a:defRPr/>
            </a:pPr>
            <a:r>
              <a:rPr lang="ar-SA" sz="4000" dirty="0">
                <a:solidFill>
                  <a:schemeClr val="accent6"/>
                </a:solidFill>
              </a:rPr>
              <a:t>مراحل وآلية العمل الإبداعي الجماعي</a:t>
            </a:r>
            <a:endParaRPr lang="en-US" sz="4000" dirty="0">
              <a:solidFill>
                <a:schemeClr val="accent6"/>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37</a:t>
            </a:fld>
            <a:endParaRPr lang="en-US"/>
          </a:p>
        </p:txBody>
      </p:sp>
    </p:spTree>
    <p:extLst>
      <p:ext uri="{BB962C8B-B14F-4D97-AF65-F5344CB8AC3E}">
        <p14:creationId xmlns:p14="http://schemas.microsoft.com/office/powerpoint/2010/main" val="113559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additive="base">
                                        <p:cTn id="7" dur="500" fill="hold"/>
                                        <p:tgtEl>
                                          <p:spTgt spid="370692"/>
                                        </p:tgtEl>
                                        <p:attrNameLst>
                                          <p:attrName>ppt_x</p:attrName>
                                        </p:attrNameLst>
                                      </p:cBhvr>
                                      <p:tavLst>
                                        <p:tav tm="0">
                                          <p:val>
                                            <p:strVal val="0-#ppt_w/2"/>
                                          </p:val>
                                        </p:tav>
                                        <p:tav tm="100000">
                                          <p:val>
                                            <p:strVal val="#ppt_x"/>
                                          </p:val>
                                        </p:tav>
                                      </p:tavLst>
                                    </p:anim>
                                    <p:anim calcmode="lin" valueType="num">
                                      <p:cBhvr additive="base">
                                        <p:cTn id="8" dur="500" fill="hold"/>
                                        <p:tgtEl>
                                          <p:spTgt spid="3706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70693"/>
                                        </p:tgtEl>
                                        <p:attrNameLst>
                                          <p:attrName>style.visibility</p:attrName>
                                        </p:attrNameLst>
                                      </p:cBhvr>
                                      <p:to>
                                        <p:strVal val="visible"/>
                                      </p:to>
                                    </p:set>
                                    <p:anim calcmode="lin" valueType="num">
                                      <p:cBhvr additive="base">
                                        <p:cTn id="13" dur="500" fill="hold"/>
                                        <p:tgtEl>
                                          <p:spTgt spid="370693"/>
                                        </p:tgtEl>
                                        <p:attrNameLst>
                                          <p:attrName>ppt_x</p:attrName>
                                        </p:attrNameLst>
                                      </p:cBhvr>
                                      <p:tavLst>
                                        <p:tav tm="0">
                                          <p:val>
                                            <p:strVal val="0-#ppt_w/2"/>
                                          </p:val>
                                        </p:tav>
                                        <p:tav tm="100000">
                                          <p:val>
                                            <p:strVal val="#ppt_x"/>
                                          </p:val>
                                        </p:tav>
                                      </p:tavLst>
                                    </p:anim>
                                    <p:anim calcmode="lin" valueType="num">
                                      <p:cBhvr additive="base">
                                        <p:cTn id="14" dur="500" fill="hold"/>
                                        <p:tgtEl>
                                          <p:spTgt spid="37069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70694"/>
                                        </p:tgtEl>
                                        <p:attrNameLst>
                                          <p:attrName>style.visibility</p:attrName>
                                        </p:attrNameLst>
                                      </p:cBhvr>
                                      <p:to>
                                        <p:strVal val="visible"/>
                                      </p:to>
                                    </p:set>
                                    <p:anim calcmode="lin" valueType="num">
                                      <p:cBhvr additive="base">
                                        <p:cTn id="19" dur="500" fill="hold"/>
                                        <p:tgtEl>
                                          <p:spTgt spid="370694"/>
                                        </p:tgtEl>
                                        <p:attrNameLst>
                                          <p:attrName>ppt_x</p:attrName>
                                        </p:attrNameLst>
                                      </p:cBhvr>
                                      <p:tavLst>
                                        <p:tav tm="0">
                                          <p:val>
                                            <p:strVal val="0-#ppt_w/2"/>
                                          </p:val>
                                        </p:tav>
                                        <p:tav tm="100000">
                                          <p:val>
                                            <p:strVal val="#ppt_x"/>
                                          </p:val>
                                        </p:tav>
                                      </p:tavLst>
                                    </p:anim>
                                    <p:anim calcmode="lin" valueType="num">
                                      <p:cBhvr additive="base">
                                        <p:cTn id="20" dur="500" fill="hold"/>
                                        <p:tgtEl>
                                          <p:spTgt spid="37069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70695"/>
                                        </p:tgtEl>
                                        <p:attrNameLst>
                                          <p:attrName>style.visibility</p:attrName>
                                        </p:attrNameLst>
                                      </p:cBhvr>
                                      <p:to>
                                        <p:strVal val="visible"/>
                                      </p:to>
                                    </p:set>
                                    <p:anim calcmode="lin" valueType="num">
                                      <p:cBhvr additive="base">
                                        <p:cTn id="25" dur="500" fill="hold"/>
                                        <p:tgtEl>
                                          <p:spTgt spid="370695"/>
                                        </p:tgtEl>
                                        <p:attrNameLst>
                                          <p:attrName>ppt_x</p:attrName>
                                        </p:attrNameLst>
                                      </p:cBhvr>
                                      <p:tavLst>
                                        <p:tav tm="0">
                                          <p:val>
                                            <p:strVal val="0-#ppt_w/2"/>
                                          </p:val>
                                        </p:tav>
                                        <p:tav tm="100000">
                                          <p:val>
                                            <p:strVal val="#ppt_x"/>
                                          </p:val>
                                        </p:tav>
                                      </p:tavLst>
                                    </p:anim>
                                    <p:anim calcmode="lin" valueType="num">
                                      <p:cBhvr additive="base">
                                        <p:cTn id="26" dur="500" fill="hold"/>
                                        <p:tgtEl>
                                          <p:spTgt spid="37069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70696"/>
                                        </p:tgtEl>
                                        <p:attrNameLst>
                                          <p:attrName>style.visibility</p:attrName>
                                        </p:attrNameLst>
                                      </p:cBhvr>
                                      <p:to>
                                        <p:strVal val="visible"/>
                                      </p:to>
                                    </p:set>
                                    <p:anim calcmode="lin" valueType="num">
                                      <p:cBhvr additive="base">
                                        <p:cTn id="31" dur="500" fill="hold"/>
                                        <p:tgtEl>
                                          <p:spTgt spid="370696"/>
                                        </p:tgtEl>
                                        <p:attrNameLst>
                                          <p:attrName>ppt_x</p:attrName>
                                        </p:attrNameLst>
                                      </p:cBhvr>
                                      <p:tavLst>
                                        <p:tav tm="0">
                                          <p:val>
                                            <p:strVal val="0-#ppt_w/2"/>
                                          </p:val>
                                        </p:tav>
                                        <p:tav tm="100000">
                                          <p:val>
                                            <p:strVal val="#ppt_x"/>
                                          </p:val>
                                        </p:tav>
                                      </p:tavLst>
                                    </p:anim>
                                    <p:anim calcmode="lin" valueType="num">
                                      <p:cBhvr additive="base">
                                        <p:cTn id="32" dur="500" fill="hold"/>
                                        <p:tgtEl>
                                          <p:spTgt spid="3706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autoUpdateAnimBg="0"/>
      <p:bldP spid="370693" grpId="0" animBg="1" autoUpdateAnimBg="0"/>
      <p:bldP spid="370694" grpId="0" animBg="1" autoUpdateAnimBg="0"/>
      <p:bldP spid="370695" grpId="0" animBg="1" autoUpdateAnimBg="0"/>
      <p:bldP spid="37069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AutoShape 5" descr="50%"/>
          <p:cNvSpPr>
            <a:spLocks noGrp="1" noChangeArrowheads="1"/>
          </p:cNvSpPr>
          <p:nvPr>
            <p:ph type="title"/>
          </p:nvPr>
        </p:nvSpPr>
        <p:spPr>
          <a:xfrm>
            <a:off x="2424113" y="188913"/>
            <a:ext cx="7561262" cy="1008062"/>
          </a:xfrm>
        </p:spPr>
        <p:txBody>
          <a:bodyPr>
            <a:noAutofit/>
          </a:bodyPr>
          <a:lstStyle/>
          <a:p>
            <a:pPr algn="ctr" rtl="1" eaLnBrk="1" hangingPunct="1">
              <a:defRPr/>
            </a:pPr>
            <a:r>
              <a:rPr lang="ar-SY" sz="3600" b="1" u="sng" dirty="0" smtClean="0">
                <a:solidFill>
                  <a:schemeClr val="accent6"/>
                </a:solidFill>
              </a:rPr>
              <a:t>الإبداع على مستوى المنظمات (</a:t>
            </a:r>
            <a:r>
              <a:rPr lang="ar-SA" sz="3600" b="1" u="sng" dirty="0" smtClean="0">
                <a:solidFill>
                  <a:schemeClr val="accent6"/>
                </a:solidFill>
              </a:rPr>
              <a:t>الإبداع التنظيمي</a:t>
            </a:r>
            <a:r>
              <a:rPr lang="ar-SY" sz="3600" b="1" u="sng" dirty="0" smtClean="0">
                <a:solidFill>
                  <a:schemeClr val="accent6"/>
                </a:solidFill>
              </a:rPr>
              <a:t>)</a:t>
            </a:r>
            <a:endParaRPr lang="en-US" sz="3600" b="1" u="sng" dirty="0" smtClean="0">
              <a:solidFill>
                <a:schemeClr val="accent6"/>
              </a:solidFill>
            </a:endParaRPr>
          </a:p>
        </p:txBody>
      </p:sp>
      <p:sp>
        <p:nvSpPr>
          <p:cNvPr id="199684" name="Oval 3"/>
          <p:cNvSpPr>
            <a:spLocks noChangeArrowheads="1"/>
          </p:cNvSpPr>
          <p:nvPr/>
        </p:nvSpPr>
        <p:spPr bwMode="auto">
          <a:xfrm>
            <a:off x="9805989" y="348457"/>
            <a:ext cx="1066800" cy="609600"/>
          </a:xfrm>
          <a:prstGeom prst="ellipse">
            <a:avLst/>
          </a:prstGeom>
          <a:noFill/>
          <a:ln w="9525">
            <a:solidFill>
              <a:srgbClr val="006666"/>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4000" b="1">
                <a:solidFill>
                  <a:srgbClr val="006666"/>
                </a:solidFill>
                <a:latin typeface="Times New Roman" panose="02020603050405020304" pitchFamily="18" charset="0"/>
              </a:rPr>
              <a:t>3</a:t>
            </a:r>
            <a:endParaRPr lang="en-US" sz="4000" b="1">
              <a:solidFill>
                <a:srgbClr val="006666"/>
              </a:solidFill>
              <a:latin typeface="Times New Roman" panose="02020603050405020304" pitchFamily="18" charset="0"/>
            </a:endParaRPr>
          </a:p>
        </p:txBody>
      </p:sp>
      <p:sp>
        <p:nvSpPr>
          <p:cNvPr id="199685" name="Rectangle 4"/>
          <p:cNvSpPr>
            <a:spLocks noChangeArrowheads="1"/>
          </p:cNvSpPr>
          <p:nvPr/>
        </p:nvSpPr>
        <p:spPr bwMode="auto">
          <a:xfrm>
            <a:off x="1992314" y="1484313"/>
            <a:ext cx="8347075" cy="4900612"/>
          </a:xfrm>
          <a:prstGeom prst="rect">
            <a:avLst/>
          </a:prstGeom>
          <a:solidFill>
            <a:srgbClr val="006666"/>
          </a:solidFill>
          <a:ln w="57150" cmpd="thickThin">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6000" tIns="82800" rIns="126000" bIns="82800">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145000"/>
              </a:lnSpc>
              <a:spcBef>
                <a:spcPct val="40000"/>
              </a:spcBef>
              <a:spcAft>
                <a:spcPct val="50000"/>
              </a:spcAft>
            </a:pPr>
            <a:r>
              <a:rPr lang="ar-SA" sz="3200" b="1" dirty="0">
                <a:solidFill>
                  <a:srgbClr val="FFFF66"/>
                </a:solidFill>
                <a:latin typeface="Times New Roman" panose="02020603050405020304" pitchFamily="18" charset="0"/>
                <a:cs typeface="Times New Roman" panose="02020603050405020304" pitchFamily="18" charset="0"/>
              </a:rPr>
              <a:t>يعرف الإبداع التنظيمي على أنه</a:t>
            </a:r>
            <a:r>
              <a:rPr lang="ar-SA" sz="3200" b="1" dirty="0">
                <a:solidFill>
                  <a:srgbClr val="FFFFCC"/>
                </a:solidFill>
                <a:latin typeface="Times New Roman" panose="02020603050405020304" pitchFamily="18" charset="0"/>
                <a:cs typeface="Times New Roman" panose="02020603050405020304" pitchFamily="18" charset="0"/>
              </a:rPr>
              <a:t> " المخرجات الناتجة عن التفاعل الذي يحدث بين الخطة </a:t>
            </a:r>
            <a:r>
              <a:rPr lang="ar-SA" sz="3200" b="1" dirty="0" smtClean="0">
                <a:solidFill>
                  <a:srgbClr val="FFFFCC"/>
                </a:solidFill>
                <a:latin typeface="Times New Roman" panose="02020603050405020304" pitchFamily="18" charset="0"/>
                <a:cs typeface="Times New Roman" panose="02020603050405020304" pitchFamily="18" charset="0"/>
              </a:rPr>
              <a:t>الاستراتيجية </a:t>
            </a:r>
            <a:r>
              <a:rPr lang="ar-SA" sz="3200" b="1" dirty="0">
                <a:solidFill>
                  <a:srgbClr val="FFFFCC"/>
                </a:solidFill>
                <a:latin typeface="Times New Roman" panose="02020603050405020304" pitchFamily="18" charset="0"/>
                <a:cs typeface="Times New Roman" panose="02020603050405020304" pitchFamily="18" charset="0"/>
              </a:rPr>
              <a:t>والبناء التنظيمي من جهة ، والثقافة والمناخ التنظيمي من جهة أخرى باعتبارها عوامل وسيطة أو مؤثرة في العملية الإبداعية ".</a:t>
            </a:r>
          </a:p>
          <a:p>
            <a:pPr>
              <a:lnSpc>
                <a:spcPct val="145000"/>
              </a:lnSpc>
              <a:spcBef>
                <a:spcPct val="40000"/>
              </a:spcBef>
              <a:spcAft>
                <a:spcPct val="50000"/>
              </a:spcAft>
            </a:pPr>
            <a:r>
              <a:rPr lang="ar-SA" sz="3200" b="1" dirty="0">
                <a:solidFill>
                  <a:srgbClr val="FFFFCC"/>
                </a:solidFill>
                <a:latin typeface="Times New Roman" panose="02020603050405020304" pitchFamily="18" charset="0"/>
                <a:cs typeface="Times New Roman" panose="02020603050405020304" pitchFamily="18" charset="0"/>
              </a:rPr>
              <a:t> </a:t>
            </a:r>
            <a:r>
              <a:rPr lang="ar-SA" sz="3200" b="1" u="sng" dirty="0">
                <a:solidFill>
                  <a:srgbClr val="FFFF66"/>
                </a:solidFill>
                <a:latin typeface="Times New Roman" panose="02020603050405020304" pitchFamily="18" charset="0"/>
                <a:cs typeface="Times New Roman" panose="02020603050405020304" pitchFamily="18" charset="0"/>
              </a:rPr>
              <a:t>كما تم تعريفه بأنه</a:t>
            </a:r>
            <a:r>
              <a:rPr lang="ar-SA" sz="3200" b="1" dirty="0">
                <a:solidFill>
                  <a:srgbClr val="FFFFCC"/>
                </a:solidFill>
                <a:latin typeface="Times New Roman" panose="02020603050405020304" pitchFamily="18" charset="0"/>
                <a:cs typeface="Times New Roman" panose="02020603050405020304" pitchFamily="18" charset="0"/>
              </a:rPr>
              <a:t> " تبني فكرة أو سلوك جديد بالنسبة للمنظمة</a:t>
            </a:r>
            <a:r>
              <a:rPr lang="en-US" sz="3200" b="1" dirty="0">
                <a:solidFill>
                  <a:srgbClr val="FFFFCC"/>
                </a:solidFill>
                <a:latin typeface="Times New Roman" panose="02020603050405020304" pitchFamily="18" charset="0"/>
                <a:cs typeface="Times New Roman" panose="02020603050405020304" pitchFamily="18" charset="0"/>
              </a:rPr>
              <a:t> ". </a:t>
            </a:r>
            <a:endParaRPr lang="ar-SY" sz="3200" b="1" dirty="0">
              <a:solidFill>
                <a:srgbClr val="FFFFCC"/>
              </a:solidFill>
              <a:latin typeface="Times New Roman" panose="02020603050405020304" pitchFamily="18" charset="0"/>
              <a:cs typeface="Times New Roman" panose="02020603050405020304" pitchFamily="18"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38</a:t>
            </a:fld>
            <a:endParaRPr lang="en-US"/>
          </a:p>
        </p:txBody>
      </p:sp>
    </p:spTree>
    <p:extLst>
      <p:ext uri="{BB962C8B-B14F-4D97-AF65-F5344CB8AC3E}">
        <p14:creationId xmlns:p14="http://schemas.microsoft.com/office/powerpoint/2010/main" val="385708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circle(in)">
                                      <p:cBhvr>
                                        <p:cTn id="7"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chemeClr val="accent6"/>
                </a:solidFill>
              </a:rPr>
              <a:t>الابداع على مستوى المنظمات</a:t>
            </a:r>
            <a:endParaRPr lang="en-US" b="1" u="sng" dirty="0">
              <a:solidFill>
                <a:schemeClr val="accent6"/>
              </a:solidFill>
            </a:endParaRPr>
          </a:p>
        </p:txBody>
      </p:sp>
      <p:sp>
        <p:nvSpPr>
          <p:cNvPr id="3" name="مربع نص 2"/>
          <p:cNvSpPr txBox="1"/>
          <p:nvPr/>
        </p:nvSpPr>
        <p:spPr>
          <a:xfrm>
            <a:off x="1295400" y="1816100"/>
            <a:ext cx="9550400" cy="3785652"/>
          </a:xfrm>
          <a:prstGeom prst="rect">
            <a:avLst/>
          </a:prstGeom>
          <a:noFill/>
        </p:spPr>
        <p:txBody>
          <a:bodyPr wrap="square" rtlCol="0">
            <a:spAutoFit/>
          </a:bodyPr>
          <a:lstStyle/>
          <a:p>
            <a:pPr algn="r" rtl="1"/>
            <a:r>
              <a:rPr lang="ar-SA" sz="4000" b="1" dirty="0">
                <a:solidFill>
                  <a:srgbClr val="FF0000"/>
                </a:solidFill>
              </a:rPr>
              <a:t>الإبداع على مستوى المنظمات: </a:t>
            </a:r>
            <a:r>
              <a:rPr lang="ar-SA" sz="4000" b="1" dirty="0"/>
              <a:t>فهناك منظمات متميزة في مستوى أداءها وعملها وغالبا ما يكون عمل هذه المنظمات نموذجي ومثالي للمنظمات الأخرى ،وحتى تصل المنظمات إلى الإبداع لابد من وجود إبداع فردي و جماعي</a:t>
            </a:r>
            <a:r>
              <a:rPr lang="en-US" sz="4000" b="1" dirty="0"/>
              <a:t>.</a:t>
            </a:r>
            <a:br>
              <a:rPr lang="en-US" sz="4000" b="1" dirty="0"/>
            </a:br>
            <a:endParaRPr lang="en-US" sz="40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39</a:t>
            </a:fld>
            <a:endParaRPr lang="en-US"/>
          </a:p>
        </p:txBody>
      </p:sp>
    </p:spTree>
    <p:extLst>
      <p:ext uri="{BB962C8B-B14F-4D97-AF65-F5344CB8AC3E}">
        <p14:creationId xmlns:p14="http://schemas.microsoft.com/office/powerpoint/2010/main" val="25174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r" rtl="1"/>
            <a:r>
              <a:rPr lang="ar-SA" sz="3200" dirty="0" smtClean="0">
                <a:latin typeface="Simplified Arabic" pitchFamily="18" charset="-78"/>
                <a:cs typeface="Simplified Arabic" pitchFamily="18" charset="-78"/>
              </a:rPr>
              <a:t>حيث أن التفكير الإنساني</a:t>
            </a:r>
            <a:r>
              <a:rPr lang="en-US" sz="3200" dirty="0" smtClean="0">
                <a:latin typeface="Simplified Arabic" pitchFamily="18" charset="-78"/>
                <a:cs typeface="Simplified Arabic" pitchFamily="18" charset="-78"/>
              </a:rPr>
              <a:t>:</a:t>
            </a:r>
          </a:p>
          <a:p>
            <a:pPr lvl="0" algn="r" rtl="1"/>
            <a:r>
              <a:rPr lang="ar-SA" sz="3200" dirty="0" smtClean="0">
                <a:latin typeface="Simplified Arabic" pitchFamily="18" charset="-78"/>
                <a:cs typeface="Simplified Arabic" pitchFamily="18" charset="-78"/>
              </a:rPr>
              <a:t>هو ذلك النشاط العقلي الذي يواجه به الإنسان مشكلة ما تصادفه في حياته</a:t>
            </a:r>
            <a:endParaRPr lang="en-US" sz="3200" dirty="0" smtClean="0">
              <a:latin typeface="Simplified Arabic" pitchFamily="18" charset="-78"/>
              <a:cs typeface="Simplified Arabic" pitchFamily="18" charset="-78"/>
            </a:endParaRPr>
          </a:p>
          <a:p>
            <a:pPr lvl="0" algn="r" rtl="1"/>
            <a:r>
              <a:rPr lang="ar-SA" sz="3200" dirty="0" smtClean="0">
                <a:latin typeface="Simplified Arabic" pitchFamily="18" charset="-78"/>
                <a:cs typeface="Simplified Arabic" pitchFamily="18" charset="-78"/>
              </a:rPr>
              <a:t>وهو عملية واعية يقوم</a:t>
            </a:r>
            <a:r>
              <a:rPr lang="en-US"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بها الفرد عن وعي وإدراك، ولا تتم بمعزل عن البيئة المحيطة، أي أن عملية التفكير</a:t>
            </a:r>
            <a:r>
              <a:rPr lang="en-US"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تتأثر بالسياق الاجتماعي والسياق الثقافي الذي تتم فيه.</a:t>
            </a:r>
            <a:endParaRPr lang="en-US" sz="3200" dirty="0" smtClean="0">
              <a:latin typeface="Simplified Arabic" pitchFamily="18" charset="-78"/>
              <a:cs typeface="Simplified Arabic" pitchFamily="18" charset="-78"/>
            </a:endParaRPr>
          </a:p>
          <a:p>
            <a:pPr lvl="0" algn="r" rtl="1"/>
            <a:r>
              <a:rPr lang="ar-SA" sz="3200" dirty="0" smtClean="0">
                <a:latin typeface="Simplified Arabic" pitchFamily="18" charset="-78"/>
                <a:cs typeface="Simplified Arabic" pitchFamily="18" charset="-78"/>
              </a:rPr>
              <a:t>وقد تطورت أساليب التفكير عبر العصور التاريخية المختلفة للإنسان لتتناسب مع قدراته ومستويات تفكيره والوسائل المتاحة له ونستطيع أن نقسم مراحل التفكير من التطور الفكري والحضاري الإنسانية إلى 3 مراحل أساسية:</a:t>
            </a:r>
            <a:endParaRPr lang="en-US" sz="3200" dirty="0" smtClean="0">
              <a:latin typeface="Simplified Arabic" pitchFamily="18" charset="-78"/>
              <a:cs typeface="Simplified Arabic" pitchFamily="18" charset="-78"/>
            </a:endParaRPr>
          </a:p>
          <a:p>
            <a:endParaRPr lang="ar-SA" sz="3200" dirty="0" smtClean="0">
              <a:latin typeface="Simplified Arabic" pitchFamily="18" charset="-78"/>
              <a:cs typeface="Simplified Arabic" pitchFamily="18" charset="-78"/>
            </a:endParaRPr>
          </a:p>
          <a:p>
            <a:pPr algn="r" rtl="1"/>
            <a:endParaRPr lang="en-US" sz="32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4</a:t>
            </a:fld>
            <a:endParaRPr lang="en-US"/>
          </a:p>
        </p:txBody>
      </p:sp>
    </p:spTree>
    <p:extLst>
      <p:ext uri="{BB962C8B-B14F-4D97-AF65-F5344CB8AC3E}">
        <p14:creationId xmlns:p14="http://schemas.microsoft.com/office/powerpoint/2010/main" val="264506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9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9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9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9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209800" y="228601"/>
            <a:ext cx="8229600" cy="2768599"/>
          </a:xfrm>
        </p:spPr>
        <p:txBody>
          <a:bodyPr>
            <a:normAutofit lnSpcReduction="10000"/>
          </a:bodyPr>
          <a:lstStyle/>
          <a:p>
            <a:pPr algn="ctr" rtl="1"/>
            <a:endParaRPr lang="ar-SA" sz="3200" b="1" dirty="0"/>
          </a:p>
          <a:p>
            <a:pPr algn="ctr" rtl="1"/>
            <a:endParaRPr lang="ar-SA" sz="3200" b="1" dirty="0"/>
          </a:p>
          <a:p>
            <a:pPr algn="ctr" rtl="1"/>
            <a:r>
              <a:rPr lang="ar-SA" sz="3200" b="1" dirty="0">
                <a:solidFill>
                  <a:srgbClr val="92D050"/>
                </a:solidFill>
              </a:rPr>
              <a:t>وإن هناك العديد من الباحثين الذين ميزوا بين نوعين رئيسيين من الإبداع على مستوى المنظمات وهما</a:t>
            </a:r>
            <a:r>
              <a:rPr lang="en-US" sz="3200" b="1" dirty="0">
                <a:solidFill>
                  <a:srgbClr val="92D050"/>
                </a:solidFill>
              </a:rPr>
              <a:t>:</a:t>
            </a:r>
            <a:br>
              <a:rPr lang="en-US" sz="3200" b="1" dirty="0">
                <a:solidFill>
                  <a:srgbClr val="92D050"/>
                </a:solidFill>
              </a:rPr>
            </a:br>
            <a:r>
              <a:rPr lang="en-US" sz="3200" b="1" dirty="0">
                <a:solidFill>
                  <a:srgbClr val="92D050"/>
                </a:solidFill>
              </a:rPr>
              <a:t/>
            </a:r>
            <a:br>
              <a:rPr lang="en-US" sz="3200" b="1" dirty="0">
                <a:solidFill>
                  <a:srgbClr val="92D050"/>
                </a:solidFill>
              </a:rPr>
            </a:br>
            <a:endParaRPr lang="en-US" sz="3200" dirty="0">
              <a:solidFill>
                <a:srgbClr val="92D050"/>
              </a:solidFill>
            </a:endParaRPr>
          </a:p>
        </p:txBody>
      </p:sp>
      <p:sp>
        <p:nvSpPr>
          <p:cNvPr id="10244" name="AutoShape 4"/>
          <p:cNvSpPr>
            <a:spLocks noChangeArrowheads="1"/>
          </p:cNvSpPr>
          <p:nvPr/>
        </p:nvSpPr>
        <p:spPr bwMode="auto">
          <a:xfrm>
            <a:off x="6172200" y="3211513"/>
            <a:ext cx="4191000" cy="2656046"/>
          </a:xfrm>
          <a:prstGeom prst="roundRect">
            <a:avLst>
              <a:gd name="adj" fmla="val 16667"/>
            </a:avLst>
          </a:prstGeom>
          <a:solidFill>
            <a:schemeClr val="accent1"/>
          </a:solidFill>
          <a:ln w="38100" cap="sq">
            <a:solidFill>
              <a:schemeClr val="tx2"/>
            </a:solidFill>
            <a:round/>
            <a:headEnd type="none" w="sm" len="sm"/>
            <a:tailEnd type="none" w="sm" len="sm"/>
          </a:ln>
          <a:effectLst/>
        </p:spPr>
        <p:txBody>
          <a:bodyPr wrap="square">
            <a:spAutoFit/>
          </a:bodyPr>
          <a:lstStyle/>
          <a:p>
            <a:pPr algn="ctr" rtl="1">
              <a:lnSpc>
                <a:spcPct val="125000"/>
              </a:lnSpc>
              <a:spcBef>
                <a:spcPct val="50000"/>
              </a:spcBef>
            </a:pPr>
            <a:r>
              <a:rPr lang="ar-SA" sz="2400" b="1" dirty="0"/>
              <a:t>الإبداع الفني: بحيث يتعلق بالمنتج سواء السلع أو الخدمات ،ويتعلق بتكنولوجيا الإنتاج أي بنشاطات المنظمة الأساسية التي ينتج عنها السلع أو الخدمات</a:t>
            </a:r>
            <a:endParaRPr lang="en-GB" sz="2200" b="1" dirty="0">
              <a:solidFill>
                <a:schemeClr val="bg1"/>
              </a:solidFill>
              <a:effectLst>
                <a:outerShdw blurRad="38100" dist="38100" dir="2700000" algn="tl">
                  <a:srgbClr val="000000"/>
                </a:outerShdw>
              </a:effectLst>
            </a:endParaRPr>
          </a:p>
        </p:txBody>
      </p:sp>
      <p:sp>
        <p:nvSpPr>
          <p:cNvPr id="10245" name="AutoShape 5"/>
          <p:cNvSpPr>
            <a:spLocks noChangeArrowheads="1"/>
          </p:cNvSpPr>
          <p:nvPr/>
        </p:nvSpPr>
        <p:spPr bwMode="auto">
          <a:xfrm>
            <a:off x="2209800" y="3352801"/>
            <a:ext cx="3200400" cy="2553891"/>
          </a:xfrm>
          <a:prstGeom prst="roundRect">
            <a:avLst>
              <a:gd name="adj" fmla="val 16667"/>
            </a:avLst>
          </a:prstGeom>
          <a:solidFill>
            <a:schemeClr val="accent1"/>
          </a:solidFill>
          <a:ln w="38100" cap="sq">
            <a:solidFill>
              <a:schemeClr val="tx1"/>
            </a:solidFill>
            <a:round/>
            <a:headEnd type="none" w="sm" len="sm"/>
            <a:tailEnd type="none" w="sm" len="sm"/>
          </a:ln>
          <a:effectLst/>
        </p:spPr>
        <p:txBody>
          <a:bodyPr wrap="square">
            <a:spAutoFit/>
          </a:bodyPr>
          <a:lstStyle/>
          <a:p>
            <a:pPr algn="ctr" rtl="1">
              <a:spcBef>
                <a:spcPct val="50000"/>
              </a:spcBef>
            </a:pPr>
            <a:r>
              <a:rPr lang="ar-SA" sz="2400" b="1" dirty="0"/>
              <a:t>الإبداع الإداري: ويتعلق بشكل مباشر بالهيكل التنظيمي والعملية الإدارية في المنظمة، وبشكل غير مباشر بنشاطات المنظمة الأساسية</a:t>
            </a:r>
            <a:r>
              <a:rPr lang="en-US" sz="2400" b="1" dirty="0"/>
              <a:t>. </a:t>
            </a:r>
            <a:endParaRPr lang="en-GB" sz="2200" b="1" dirty="0">
              <a:solidFill>
                <a:schemeClr val="bg1"/>
              </a:solidFill>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40</a:t>
            </a:fld>
            <a:endParaRPr lang="en-US"/>
          </a:p>
        </p:txBody>
      </p:sp>
    </p:spTree>
    <p:extLst>
      <p:ext uri="{BB962C8B-B14F-4D97-AF65-F5344CB8AC3E}">
        <p14:creationId xmlns:p14="http://schemas.microsoft.com/office/powerpoint/2010/main" val="777227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ircle(in)">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ircle(in)">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pPr rtl="1"/>
            <a:fld id="{FBC18D4E-C86A-46BB-BEE5-8128C52E16C4}" type="slidenum">
              <a:rPr lang="ar-SA" altLang="en-US"/>
              <a:pPr rtl="1"/>
              <a:t>41</a:t>
            </a:fld>
            <a:endParaRPr lang="en-US" altLang="en-US"/>
          </a:p>
        </p:txBody>
      </p:sp>
      <p:sp>
        <p:nvSpPr>
          <p:cNvPr id="11266" name="Rectangle 2"/>
          <p:cNvSpPr>
            <a:spLocks noGrp="1" noChangeArrowheads="1"/>
          </p:cNvSpPr>
          <p:nvPr>
            <p:ph type="title"/>
          </p:nvPr>
        </p:nvSpPr>
        <p:spPr>
          <a:xfrm>
            <a:off x="1828800" y="304800"/>
            <a:ext cx="8229600" cy="762000"/>
          </a:xfrm>
        </p:spPr>
        <p:txBody>
          <a:bodyPr/>
          <a:lstStyle/>
          <a:p>
            <a:pPr algn="ctr" rtl="1"/>
            <a:r>
              <a:rPr lang="ar-SA" sz="4000" b="1" u="sng" dirty="0">
                <a:solidFill>
                  <a:srgbClr val="92D050"/>
                </a:solidFill>
              </a:rPr>
              <a:t>أسباب تبني الإبداع في المنظمات</a:t>
            </a:r>
            <a:endParaRPr lang="en-US" sz="4000" b="1" dirty="0">
              <a:solidFill>
                <a:srgbClr val="92D050"/>
              </a:solidFill>
              <a:effectLst>
                <a:outerShdw blurRad="38100" dist="38100" dir="2700000" algn="tl">
                  <a:srgbClr val="000000"/>
                </a:outerShdw>
              </a:effectLst>
              <a:latin typeface="Arial" charset="0"/>
            </a:endParaRPr>
          </a:p>
        </p:txBody>
      </p:sp>
      <p:sp>
        <p:nvSpPr>
          <p:cNvPr id="11267" name="Rectangle 3"/>
          <p:cNvSpPr>
            <a:spLocks noGrp="1" noChangeArrowheads="1"/>
          </p:cNvSpPr>
          <p:nvPr>
            <p:ph type="body" idx="1"/>
          </p:nvPr>
        </p:nvSpPr>
        <p:spPr>
          <a:xfrm>
            <a:off x="1981200" y="990601"/>
            <a:ext cx="8229600" cy="4530725"/>
          </a:xfrm>
        </p:spPr>
        <p:txBody>
          <a:bodyPr/>
          <a:lstStyle/>
          <a:p>
            <a:pPr algn="r" rtl="1">
              <a:buNone/>
            </a:pPr>
            <a:r>
              <a:rPr lang="ar-SA" sz="3200" b="1" dirty="0"/>
              <a:t>يمكن إيجاز هذه الأسباب بما يلي : </a:t>
            </a:r>
            <a:br>
              <a:rPr lang="ar-SA" sz="3200" b="1" dirty="0"/>
            </a:br>
            <a:r>
              <a:rPr lang="ar-SA" sz="3200" b="1" dirty="0"/>
              <a:t/>
            </a:r>
            <a:br>
              <a:rPr lang="ar-SA" sz="3200" b="1" dirty="0"/>
            </a:br>
            <a:endParaRPr lang="en-US" sz="3200" dirty="0"/>
          </a:p>
        </p:txBody>
      </p:sp>
      <p:sp>
        <p:nvSpPr>
          <p:cNvPr id="11268" name="AutoShape 4"/>
          <p:cNvSpPr>
            <a:spLocks noChangeArrowheads="1"/>
          </p:cNvSpPr>
          <p:nvPr/>
        </p:nvSpPr>
        <p:spPr bwMode="auto">
          <a:xfrm>
            <a:off x="1981200" y="2362200"/>
            <a:ext cx="8458200" cy="2281476"/>
          </a:xfrm>
          <a:prstGeom prst="roundRect">
            <a:avLst>
              <a:gd name="adj" fmla="val 16667"/>
            </a:avLst>
          </a:prstGeom>
          <a:solidFill>
            <a:schemeClr val="accent1"/>
          </a:solidFill>
          <a:ln w="28575" cap="sq">
            <a:solidFill>
              <a:schemeClr val="tx1"/>
            </a:solidFill>
            <a:round/>
            <a:headEnd type="none" w="sm" len="sm"/>
            <a:tailEnd type="none" w="sm" len="sm"/>
          </a:ln>
          <a:effectLst/>
        </p:spPr>
        <p:txBody>
          <a:bodyPr wrap="square">
            <a:spAutoFit/>
          </a:bodyPr>
          <a:lstStyle/>
          <a:p>
            <a:pPr algn="r" rtl="1">
              <a:spcBef>
                <a:spcPct val="50000"/>
              </a:spcBef>
            </a:pPr>
            <a:r>
              <a:rPr lang="ar-SA" sz="3200" b="1" dirty="0"/>
              <a:t>1. الظروف المتغيرة التي تعيشها المنظمات اليوم، سواء أكانت ظروف سياسية أو ثقافية أو اجتماعية أو اقتصادية والتي تحتم على المنظمات الاستجابة لهذه المتغيرات بأسلوب إبداعي يضمن بقاء المنظمة واستمرارها.</a:t>
            </a:r>
            <a:endParaRPr lang="en-GB" sz="32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9242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رقم الشريحة 5"/>
          <p:cNvSpPr>
            <a:spLocks noGrp="1"/>
          </p:cNvSpPr>
          <p:nvPr>
            <p:ph type="sldNum" sz="quarter" idx="12"/>
          </p:nvPr>
        </p:nvSpPr>
        <p:spPr/>
        <p:txBody>
          <a:bodyPr/>
          <a:lstStyle/>
          <a:p>
            <a:pPr algn="l" rtl="1"/>
            <a:fld id="{FBC18D4E-C86A-46BB-BEE5-8128C52E16C4}" type="slidenum">
              <a:rPr lang="ar-SA" altLang="en-US"/>
              <a:pPr algn="l" rtl="1"/>
              <a:t>42</a:t>
            </a:fld>
            <a:endParaRPr lang="en-US" altLang="en-US"/>
          </a:p>
        </p:txBody>
      </p:sp>
      <p:sp>
        <p:nvSpPr>
          <p:cNvPr id="11266" name="Rectangle 2"/>
          <p:cNvSpPr>
            <a:spLocks noGrp="1" noChangeArrowheads="1"/>
          </p:cNvSpPr>
          <p:nvPr>
            <p:ph type="title"/>
          </p:nvPr>
        </p:nvSpPr>
        <p:spPr>
          <a:xfrm>
            <a:off x="1828800" y="304800"/>
            <a:ext cx="8229600" cy="762000"/>
          </a:xfrm>
        </p:spPr>
        <p:txBody>
          <a:bodyPr/>
          <a:lstStyle/>
          <a:p>
            <a:pPr algn="ctr" rtl="1"/>
            <a:r>
              <a:rPr lang="ar-SA" sz="4000" b="1" u="sng" dirty="0">
                <a:solidFill>
                  <a:srgbClr val="92D050"/>
                </a:solidFill>
              </a:rPr>
              <a:t>أسباب تبني الإبداع في المنظمات</a:t>
            </a:r>
            <a:endParaRPr lang="en-US" sz="4000" b="1" dirty="0">
              <a:solidFill>
                <a:srgbClr val="92D050"/>
              </a:solidFill>
              <a:effectLst>
                <a:outerShdw blurRad="38100" dist="38100" dir="2700000" algn="tl">
                  <a:srgbClr val="000000"/>
                </a:outerShdw>
              </a:effectLst>
              <a:latin typeface="Arial" charset="0"/>
            </a:endParaRPr>
          </a:p>
        </p:txBody>
      </p:sp>
      <p:sp>
        <p:nvSpPr>
          <p:cNvPr id="11267" name="Rectangle 3"/>
          <p:cNvSpPr>
            <a:spLocks noGrp="1" noChangeArrowheads="1"/>
          </p:cNvSpPr>
          <p:nvPr>
            <p:ph type="body" idx="1"/>
          </p:nvPr>
        </p:nvSpPr>
        <p:spPr>
          <a:xfrm>
            <a:off x="1981200" y="990601"/>
            <a:ext cx="8229600" cy="4530725"/>
          </a:xfrm>
        </p:spPr>
        <p:txBody>
          <a:bodyPr/>
          <a:lstStyle/>
          <a:p>
            <a:pPr algn="r" rtl="1">
              <a:buNone/>
            </a:pPr>
            <a:r>
              <a:rPr lang="ar-SA" sz="3200" b="1" dirty="0"/>
              <a:t/>
            </a:r>
            <a:br>
              <a:rPr lang="ar-SA" sz="3200" b="1" dirty="0"/>
            </a:br>
            <a:r>
              <a:rPr lang="ar-SA" sz="3200" b="1" dirty="0"/>
              <a:t/>
            </a:r>
            <a:br>
              <a:rPr lang="ar-SA" sz="3200" b="1" dirty="0"/>
            </a:br>
            <a:endParaRPr lang="en-US" sz="3200" dirty="0"/>
          </a:p>
        </p:txBody>
      </p:sp>
      <p:sp>
        <p:nvSpPr>
          <p:cNvPr id="11268" name="AutoShape 4"/>
          <p:cNvSpPr>
            <a:spLocks noChangeArrowheads="1"/>
          </p:cNvSpPr>
          <p:nvPr/>
        </p:nvSpPr>
        <p:spPr bwMode="auto">
          <a:xfrm>
            <a:off x="1981200" y="1371601"/>
            <a:ext cx="8458200" cy="4733211"/>
          </a:xfrm>
          <a:prstGeom prst="roundRect">
            <a:avLst>
              <a:gd name="adj" fmla="val 16667"/>
            </a:avLst>
          </a:prstGeom>
          <a:solidFill>
            <a:schemeClr val="accent1"/>
          </a:solidFill>
          <a:ln w="28575" cap="sq">
            <a:solidFill>
              <a:schemeClr val="tx1"/>
            </a:solidFill>
            <a:round/>
            <a:headEnd type="none" w="sm" len="sm"/>
            <a:tailEnd type="none" w="sm" len="sm"/>
          </a:ln>
          <a:effectLst/>
        </p:spPr>
        <p:txBody>
          <a:bodyPr wrap="square">
            <a:spAutoFit/>
          </a:bodyPr>
          <a:lstStyle/>
          <a:p>
            <a:pPr algn="r" rtl="1">
              <a:spcBef>
                <a:spcPct val="50000"/>
              </a:spcBef>
            </a:pPr>
            <a:r>
              <a:rPr lang="ar-SA" sz="3200" b="1" dirty="0"/>
              <a:t>2. يحتم الإبداع الفني و التكنولوجي في مجال السلع و الخدمات و طرق إنتاجها وقصر دورة حياتها على المنظمات أن يستجيبوا لهذه الثورة التكنولوجية وما يستلزمه ذلك من تغييرات في هيكل المنظمة وأسلوب إدارتها بطرق إبداعية أيضا ،مما يمكنها من زيادة أرباحها وزيادة قدرتها على المنافسة و الاستمرار في السوق من خلال ضمانها لحصتها السوقية بين المنظمات المنافسة.</a:t>
            </a:r>
            <a:endParaRPr lang="en-US" sz="3200" dirty="0"/>
          </a:p>
          <a:p>
            <a:pPr algn="r" rtl="1">
              <a:spcBef>
                <a:spcPct val="50000"/>
              </a:spcBef>
            </a:pPr>
            <a:endParaRPr lang="en-GB" sz="32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38379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رقم الشريحة 4"/>
          <p:cNvSpPr>
            <a:spLocks noGrp="1"/>
          </p:cNvSpPr>
          <p:nvPr>
            <p:ph type="sldNum" sz="quarter" idx="12"/>
          </p:nvPr>
        </p:nvSpPr>
        <p:spPr/>
        <p:txBody>
          <a:bodyPr/>
          <a:lstStyle/>
          <a:p>
            <a:pPr>
              <a:defRPr/>
            </a:pPr>
            <a:fld id="{B9B20119-5F3D-40DD-9C7A-DD49B102E85B}" type="slidenum">
              <a:rPr lang="ar-SA"/>
              <a:pPr>
                <a:defRPr/>
              </a:pPr>
              <a:t>43</a:t>
            </a:fld>
            <a:endParaRPr lang="en-US"/>
          </a:p>
        </p:txBody>
      </p:sp>
      <p:sp>
        <p:nvSpPr>
          <p:cNvPr id="388099" name="Rectangle 3" descr="شبكة أرجوانية"/>
          <p:cNvSpPr>
            <a:spLocks noChangeArrowheads="1"/>
          </p:cNvSpPr>
          <p:nvPr/>
        </p:nvSpPr>
        <p:spPr bwMode="auto">
          <a:xfrm>
            <a:off x="6096000" y="1219200"/>
            <a:ext cx="3886200" cy="762000"/>
          </a:xfrm>
          <a:prstGeom prst="rect">
            <a:avLst/>
          </a:prstGeom>
          <a:blipFill dpi="0" rotWithShape="1">
            <a:blip r:embed="rId3">
              <a:alphaModFix amt="40000"/>
            </a:blip>
            <a:srcRect/>
            <a:tile tx="0" ty="0" sx="100000" sy="100000" flip="none" algn="tl"/>
          </a:blipFill>
          <a:ln w="2857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b="0">
                <a:solidFill>
                  <a:srgbClr val="FFFF66"/>
                </a:solidFill>
                <a:cs typeface="PT Bold Heading" panose="02010400000000000000" pitchFamily="2" charset="-78"/>
              </a:rPr>
              <a:t>الإبداعات الطارئة </a:t>
            </a:r>
            <a:endParaRPr lang="en-US" sz="3200" b="0">
              <a:solidFill>
                <a:srgbClr val="FFFF66"/>
              </a:solidFill>
              <a:cs typeface="PT Bold Heading" panose="02010400000000000000" pitchFamily="2" charset="-78"/>
            </a:endParaRPr>
          </a:p>
        </p:txBody>
      </p:sp>
      <p:sp>
        <p:nvSpPr>
          <p:cNvPr id="388100" name="Rectangle 4" descr="شبكة أرجوانية"/>
          <p:cNvSpPr>
            <a:spLocks noChangeArrowheads="1"/>
          </p:cNvSpPr>
          <p:nvPr/>
        </p:nvSpPr>
        <p:spPr bwMode="auto">
          <a:xfrm>
            <a:off x="2133600" y="1219200"/>
            <a:ext cx="3886200" cy="762000"/>
          </a:xfrm>
          <a:prstGeom prst="rect">
            <a:avLst/>
          </a:prstGeom>
          <a:blipFill dpi="0" rotWithShape="1">
            <a:blip r:embed="rId3">
              <a:alphaModFix amt="40000"/>
            </a:blip>
            <a:srcRect/>
            <a:tile tx="0" ty="0" sx="100000" sy="100000" flip="none" algn="tl"/>
          </a:blipFill>
          <a:ln w="2857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b="0">
                <a:solidFill>
                  <a:srgbClr val="FFFF66"/>
                </a:solidFill>
                <a:cs typeface="PT Bold Heading" panose="02010400000000000000" pitchFamily="2" charset="-78"/>
              </a:rPr>
              <a:t>الإبداعات المتبناة </a:t>
            </a:r>
            <a:endParaRPr lang="en-US" sz="3200" b="0">
              <a:solidFill>
                <a:srgbClr val="FFFF66"/>
              </a:solidFill>
              <a:cs typeface="PT Bold Heading" panose="02010400000000000000" pitchFamily="2" charset="-78"/>
            </a:endParaRPr>
          </a:p>
        </p:txBody>
      </p:sp>
      <p:sp>
        <p:nvSpPr>
          <p:cNvPr id="388101" name="Rectangle 5" descr="شبكة أرجوانية"/>
          <p:cNvSpPr>
            <a:spLocks noChangeArrowheads="1"/>
          </p:cNvSpPr>
          <p:nvPr/>
        </p:nvSpPr>
        <p:spPr bwMode="auto">
          <a:xfrm>
            <a:off x="6096000" y="2057400"/>
            <a:ext cx="3886200" cy="762000"/>
          </a:xfrm>
          <a:prstGeom prst="rect">
            <a:avLst/>
          </a:prstGeom>
          <a:blipFill dpi="0" rotWithShape="1">
            <a:blip r:embed="rId3">
              <a:alphaModFix amt="40000"/>
            </a:blip>
            <a:srcRect/>
            <a:tile tx="0" ty="0" sx="100000" sy="100000" flip="none" algn="tl"/>
          </a:blipFill>
          <a:ln w="2857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b="0">
                <a:solidFill>
                  <a:srgbClr val="FFFF66"/>
                </a:solidFill>
                <a:cs typeface="PT Bold Heading" panose="02010400000000000000" pitchFamily="2" charset="-78"/>
              </a:rPr>
              <a:t>الإبداعات المفروضة </a:t>
            </a:r>
            <a:endParaRPr lang="en-US" sz="3200" b="0">
              <a:solidFill>
                <a:srgbClr val="FFFF66"/>
              </a:solidFill>
              <a:cs typeface="PT Bold Heading" panose="02010400000000000000" pitchFamily="2" charset="-78"/>
            </a:endParaRPr>
          </a:p>
        </p:txBody>
      </p:sp>
      <p:sp>
        <p:nvSpPr>
          <p:cNvPr id="388102" name="Rectangle 6" descr="شبكة أرجوانية"/>
          <p:cNvSpPr>
            <a:spLocks noChangeArrowheads="1"/>
          </p:cNvSpPr>
          <p:nvPr/>
        </p:nvSpPr>
        <p:spPr bwMode="auto">
          <a:xfrm>
            <a:off x="2133600" y="2057400"/>
            <a:ext cx="3886200" cy="762000"/>
          </a:xfrm>
          <a:prstGeom prst="rect">
            <a:avLst/>
          </a:prstGeom>
          <a:blipFill dpi="0" rotWithShape="1">
            <a:blip r:embed="rId3">
              <a:alphaModFix amt="40000"/>
            </a:blip>
            <a:srcRect/>
            <a:tile tx="0" ty="0" sx="100000" sy="100000" flip="none" algn="tl"/>
          </a:blipFill>
          <a:ln w="2857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b="0">
                <a:solidFill>
                  <a:srgbClr val="FFFF66"/>
                </a:solidFill>
                <a:cs typeface="PT Bold Heading" panose="02010400000000000000" pitchFamily="2" charset="-78"/>
              </a:rPr>
              <a:t>حل المشكلات</a:t>
            </a:r>
            <a:r>
              <a:rPr lang="ar-SA" sz="3200" b="0" u="sng">
                <a:solidFill>
                  <a:srgbClr val="FFFF66"/>
                </a:solidFill>
                <a:cs typeface="PT Bold Heading" panose="02010400000000000000" pitchFamily="2" charset="-78"/>
              </a:rPr>
              <a:t> </a:t>
            </a:r>
            <a:endParaRPr lang="en-US" sz="3200" b="0" u="sng">
              <a:solidFill>
                <a:srgbClr val="FFFF66"/>
              </a:solidFill>
              <a:cs typeface="PT Bold Heading" panose="02010400000000000000" pitchFamily="2" charset="-78"/>
            </a:endParaRPr>
          </a:p>
        </p:txBody>
      </p:sp>
      <p:sp>
        <p:nvSpPr>
          <p:cNvPr id="388103" name="Rectangle 7" descr="5%"/>
          <p:cNvSpPr>
            <a:spLocks noChangeArrowheads="1"/>
          </p:cNvSpPr>
          <p:nvPr/>
        </p:nvSpPr>
        <p:spPr bwMode="auto">
          <a:xfrm>
            <a:off x="2135188" y="2895600"/>
            <a:ext cx="7848600" cy="762000"/>
          </a:xfrm>
          <a:prstGeom prst="rect">
            <a:avLst/>
          </a:prstGeom>
          <a:gradFill rotWithShape="1">
            <a:gsLst>
              <a:gs pos="0">
                <a:srgbClr val="47005E"/>
              </a:gs>
              <a:gs pos="50000">
                <a:srgbClr val="9900CC"/>
              </a:gs>
              <a:gs pos="100000">
                <a:srgbClr val="47005E"/>
              </a:gs>
            </a:gsLst>
            <a:lin ang="5400000" scaled="1"/>
          </a:gradFill>
          <a:ln w="28575">
            <a:solidFill>
              <a:srgbClr val="FFFF6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3200">
                <a:solidFill>
                  <a:schemeClr val="tx1"/>
                </a:solidFill>
                <a:cs typeface="AdvertisingBold" pitchFamily="2" charset="-78"/>
              </a:rPr>
              <a:t>مؤشرات الإبداع التنظيمي</a:t>
            </a:r>
            <a:endParaRPr lang="en-US" sz="3200" b="0">
              <a:solidFill>
                <a:schemeClr val="tx1"/>
              </a:solidFill>
              <a:cs typeface="AdvertisingBold" pitchFamily="2" charset="-78"/>
            </a:endParaRPr>
          </a:p>
        </p:txBody>
      </p:sp>
      <p:sp>
        <p:nvSpPr>
          <p:cNvPr id="388105" name="Rectangle 9"/>
          <p:cNvSpPr>
            <a:spLocks noChangeArrowheads="1"/>
          </p:cNvSpPr>
          <p:nvPr/>
        </p:nvSpPr>
        <p:spPr bwMode="auto">
          <a:xfrm>
            <a:off x="2135188" y="3657600"/>
            <a:ext cx="7848600" cy="2743200"/>
          </a:xfrm>
          <a:prstGeom prst="rect">
            <a:avLst/>
          </a:prstGeom>
          <a:solidFill>
            <a:srgbClr val="6600CC"/>
          </a:solidFill>
          <a:ln w="9525">
            <a:solidFill>
              <a:srgbClr val="FFFF66"/>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400" b="0">
                <a:solidFill>
                  <a:srgbClr val="FFFFCC"/>
                </a:solidFill>
                <a:cs typeface="PT Bold Heading" panose="02010400000000000000" pitchFamily="2" charset="-78"/>
              </a:rPr>
              <a:t>وجود عدد كبير من الأفراد المبدعين. </a:t>
            </a:r>
          </a:p>
          <a:p>
            <a:pPr algn="ctr" eaLnBrk="1" hangingPunct="1">
              <a:spcBef>
                <a:spcPct val="20000"/>
              </a:spcBef>
              <a:buClrTx/>
              <a:buSzTx/>
              <a:buFontTx/>
              <a:buNone/>
            </a:pPr>
            <a:r>
              <a:rPr lang="ar-SA" sz="2400" b="0">
                <a:solidFill>
                  <a:srgbClr val="FFFFCC"/>
                </a:solidFill>
                <a:cs typeface="PT Bold Heading" panose="02010400000000000000" pitchFamily="2" charset="-78"/>
              </a:rPr>
              <a:t>تكوين وانتشار ( حلقات الإبداع ).</a:t>
            </a:r>
          </a:p>
          <a:p>
            <a:pPr algn="ctr" eaLnBrk="1" hangingPunct="1">
              <a:spcBef>
                <a:spcPct val="20000"/>
              </a:spcBef>
              <a:buClrTx/>
              <a:buSzTx/>
              <a:buFontTx/>
              <a:buNone/>
            </a:pPr>
            <a:r>
              <a:rPr lang="ar-SA" sz="2400" b="0">
                <a:solidFill>
                  <a:srgbClr val="FFFFCC"/>
                </a:solidFill>
                <a:cs typeface="PT Bold Heading" panose="02010400000000000000" pitchFamily="2" charset="-78"/>
              </a:rPr>
              <a:t>وجود نظام </a:t>
            </a:r>
            <a:r>
              <a:rPr lang="ar-SA" sz="2800">
                <a:solidFill>
                  <a:srgbClr val="FFFFCC"/>
                </a:solidFill>
                <a:cs typeface="PT Bold Heading" panose="02010400000000000000" pitchFamily="2" charset="-78"/>
              </a:rPr>
              <a:t>( </a:t>
            </a:r>
            <a:r>
              <a:rPr lang="en-US" sz="2800">
                <a:solidFill>
                  <a:srgbClr val="FFFFCC"/>
                </a:solidFill>
                <a:cs typeface="PT Bold Heading" panose="02010400000000000000" pitchFamily="2" charset="-78"/>
              </a:rPr>
              <a:t>System</a:t>
            </a:r>
            <a:r>
              <a:rPr lang="ar-SA" sz="2800">
                <a:solidFill>
                  <a:srgbClr val="FFFFCC"/>
                </a:solidFill>
                <a:cs typeface="PT Bold Heading" panose="02010400000000000000" pitchFamily="2" charset="-78"/>
              </a:rPr>
              <a:t>)</a:t>
            </a:r>
            <a:r>
              <a:rPr lang="ar-SA" sz="2400" b="0">
                <a:solidFill>
                  <a:srgbClr val="FFFFCC"/>
                </a:solidFill>
                <a:cs typeface="PT Bold Heading" panose="02010400000000000000" pitchFamily="2" charset="-78"/>
              </a:rPr>
              <a:t> لجميع العمليات التشغيلية.</a:t>
            </a:r>
          </a:p>
          <a:p>
            <a:pPr algn="ctr" eaLnBrk="1" hangingPunct="1">
              <a:spcBef>
                <a:spcPct val="20000"/>
              </a:spcBef>
              <a:buClrTx/>
              <a:buSzTx/>
              <a:buFontTx/>
              <a:buNone/>
            </a:pPr>
            <a:r>
              <a:rPr lang="ar-SA" sz="2400" b="0">
                <a:solidFill>
                  <a:srgbClr val="FFFFCC"/>
                </a:solidFill>
                <a:cs typeface="PT Bold Heading" panose="02010400000000000000" pitchFamily="2" charset="-78"/>
              </a:rPr>
              <a:t>توافر الخدمات </a:t>
            </a:r>
          </a:p>
          <a:p>
            <a:pPr algn="ctr" eaLnBrk="1" hangingPunct="1">
              <a:spcBef>
                <a:spcPct val="20000"/>
              </a:spcBef>
              <a:buClrTx/>
              <a:buSzTx/>
              <a:buFontTx/>
              <a:buNone/>
            </a:pPr>
            <a:r>
              <a:rPr lang="ar-SA" sz="2400" b="0">
                <a:solidFill>
                  <a:srgbClr val="FFFFCC"/>
                </a:solidFill>
                <a:cs typeface="PT Bold Heading" panose="02010400000000000000" pitchFamily="2" charset="-78"/>
              </a:rPr>
              <a:t>ارتفاع نسبة الرضا للعاملين والمستفيدين.</a:t>
            </a:r>
            <a:endParaRPr lang="en-US" sz="2400" b="0">
              <a:solidFill>
                <a:srgbClr val="FFFFCC"/>
              </a:solidFill>
              <a:cs typeface="PT Bold Heading" panose="02010400000000000000" pitchFamily="2" charset="-78"/>
            </a:endParaRPr>
          </a:p>
        </p:txBody>
      </p:sp>
      <p:sp>
        <p:nvSpPr>
          <p:cNvPr id="388106" name="AutoShape 10" descr="50%"/>
          <p:cNvSpPr>
            <a:spLocks noGrp="1" noChangeArrowheads="1"/>
          </p:cNvSpPr>
          <p:nvPr>
            <p:ph type="title"/>
          </p:nvPr>
        </p:nvSpPr>
        <p:spPr>
          <a:xfrm>
            <a:off x="2208213" y="188913"/>
            <a:ext cx="7632700" cy="792162"/>
          </a:xfrm>
        </p:spPr>
        <p:txBody>
          <a:bodyPr>
            <a:normAutofit/>
          </a:bodyPr>
          <a:lstStyle/>
          <a:p>
            <a:pPr algn="ctr" rtl="1" eaLnBrk="1" hangingPunct="1">
              <a:defRPr/>
            </a:pPr>
            <a:r>
              <a:rPr lang="ar-SA" b="1" u="sng" dirty="0">
                <a:solidFill>
                  <a:srgbClr val="92D050"/>
                </a:solidFill>
              </a:rPr>
              <a:t>مداخل الإبداع التنظيمي</a:t>
            </a:r>
            <a:endParaRPr lang="en-US" b="1" u="sng" dirty="0">
              <a:solidFill>
                <a:srgbClr val="92D050"/>
              </a:solidFill>
            </a:endParaRPr>
          </a:p>
        </p:txBody>
      </p:sp>
    </p:spTree>
    <p:extLst>
      <p:ext uri="{BB962C8B-B14F-4D97-AF65-F5344CB8AC3E}">
        <p14:creationId xmlns:p14="http://schemas.microsoft.com/office/powerpoint/2010/main" val="203168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8099"/>
                                        </p:tgtEl>
                                        <p:attrNameLst>
                                          <p:attrName>style.visibility</p:attrName>
                                        </p:attrNameLst>
                                      </p:cBhvr>
                                      <p:to>
                                        <p:strVal val="visible"/>
                                      </p:to>
                                    </p:set>
                                    <p:anim calcmode="lin" valueType="num">
                                      <p:cBhvr additive="base">
                                        <p:cTn id="7" dur="500" fill="hold"/>
                                        <p:tgtEl>
                                          <p:spTgt spid="388099"/>
                                        </p:tgtEl>
                                        <p:attrNameLst>
                                          <p:attrName>ppt_x</p:attrName>
                                        </p:attrNameLst>
                                      </p:cBhvr>
                                      <p:tavLst>
                                        <p:tav tm="0">
                                          <p:val>
                                            <p:strVal val="#ppt_x"/>
                                          </p:val>
                                        </p:tav>
                                        <p:tav tm="100000">
                                          <p:val>
                                            <p:strVal val="#ppt_x"/>
                                          </p:val>
                                        </p:tav>
                                      </p:tavLst>
                                    </p:anim>
                                    <p:anim calcmode="lin" valueType="num">
                                      <p:cBhvr additive="base">
                                        <p:cTn id="8" dur="500" fill="hold"/>
                                        <p:tgtEl>
                                          <p:spTgt spid="3880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8100"/>
                                        </p:tgtEl>
                                        <p:attrNameLst>
                                          <p:attrName>style.visibility</p:attrName>
                                        </p:attrNameLst>
                                      </p:cBhvr>
                                      <p:to>
                                        <p:strVal val="visible"/>
                                      </p:to>
                                    </p:set>
                                    <p:anim calcmode="lin" valueType="num">
                                      <p:cBhvr additive="base">
                                        <p:cTn id="13" dur="500" fill="hold"/>
                                        <p:tgtEl>
                                          <p:spTgt spid="388100"/>
                                        </p:tgtEl>
                                        <p:attrNameLst>
                                          <p:attrName>ppt_x</p:attrName>
                                        </p:attrNameLst>
                                      </p:cBhvr>
                                      <p:tavLst>
                                        <p:tav tm="0">
                                          <p:val>
                                            <p:strVal val="#ppt_x"/>
                                          </p:val>
                                        </p:tav>
                                        <p:tav tm="100000">
                                          <p:val>
                                            <p:strVal val="#ppt_x"/>
                                          </p:val>
                                        </p:tav>
                                      </p:tavLst>
                                    </p:anim>
                                    <p:anim calcmode="lin" valueType="num">
                                      <p:cBhvr additive="base">
                                        <p:cTn id="14" dur="500" fill="hold"/>
                                        <p:tgtEl>
                                          <p:spTgt spid="38810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88101"/>
                                        </p:tgtEl>
                                        <p:attrNameLst>
                                          <p:attrName>style.visibility</p:attrName>
                                        </p:attrNameLst>
                                      </p:cBhvr>
                                      <p:to>
                                        <p:strVal val="visible"/>
                                      </p:to>
                                    </p:set>
                                    <p:anim calcmode="lin" valueType="num">
                                      <p:cBhvr additive="base">
                                        <p:cTn id="19" dur="500" fill="hold"/>
                                        <p:tgtEl>
                                          <p:spTgt spid="388101"/>
                                        </p:tgtEl>
                                        <p:attrNameLst>
                                          <p:attrName>ppt_x</p:attrName>
                                        </p:attrNameLst>
                                      </p:cBhvr>
                                      <p:tavLst>
                                        <p:tav tm="0">
                                          <p:val>
                                            <p:strVal val="#ppt_x"/>
                                          </p:val>
                                        </p:tav>
                                        <p:tav tm="100000">
                                          <p:val>
                                            <p:strVal val="#ppt_x"/>
                                          </p:val>
                                        </p:tav>
                                      </p:tavLst>
                                    </p:anim>
                                    <p:anim calcmode="lin" valueType="num">
                                      <p:cBhvr additive="base">
                                        <p:cTn id="20" dur="500" fill="hold"/>
                                        <p:tgtEl>
                                          <p:spTgt spid="38810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8102"/>
                                        </p:tgtEl>
                                        <p:attrNameLst>
                                          <p:attrName>style.visibility</p:attrName>
                                        </p:attrNameLst>
                                      </p:cBhvr>
                                      <p:to>
                                        <p:strVal val="visible"/>
                                      </p:to>
                                    </p:set>
                                    <p:anim calcmode="lin" valueType="num">
                                      <p:cBhvr additive="base">
                                        <p:cTn id="25" dur="500" fill="hold"/>
                                        <p:tgtEl>
                                          <p:spTgt spid="388102"/>
                                        </p:tgtEl>
                                        <p:attrNameLst>
                                          <p:attrName>ppt_x</p:attrName>
                                        </p:attrNameLst>
                                      </p:cBhvr>
                                      <p:tavLst>
                                        <p:tav tm="0">
                                          <p:val>
                                            <p:strVal val="#ppt_x"/>
                                          </p:val>
                                        </p:tav>
                                        <p:tav tm="100000">
                                          <p:val>
                                            <p:strVal val="#ppt_x"/>
                                          </p:val>
                                        </p:tav>
                                      </p:tavLst>
                                    </p:anim>
                                    <p:anim calcmode="lin" valueType="num">
                                      <p:cBhvr additive="base">
                                        <p:cTn id="26" dur="500" fill="hold"/>
                                        <p:tgtEl>
                                          <p:spTgt spid="38810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88103"/>
                                        </p:tgtEl>
                                        <p:attrNameLst>
                                          <p:attrName>style.visibility</p:attrName>
                                        </p:attrNameLst>
                                      </p:cBhvr>
                                      <p:to>
                                        <p:strVal val="visible"/>
                                      </p:to>
                                    </p:set>
                                    <p:anim calcmode="lin" valueType="num">
                                      <p:cBhvr additive="base">
                                        <p:cTn id="31" dur="500" fill="hold"/>
                                        <p:tgtEl>
                                          <p:spTgt spid="388103"/>
                                        </p:tgtEl>
                                        <p:attrNameLst>
                                          <p:attrName>ppt_x</p:attrName>
                                        </p:attrNameLst>
                                      </p:cBhvr>
                                      <p:tavLst>
                                        <p:tav tm="0">
                                          <p:val>
                                            <p:strVal val="#ppt_x"/>
                                          </p:val>
                                        </p:tav>
                                        <p:tav tm="100000">
                                          <p:val>
                                            <p:strVal val="#ppt_x"/>
                                          </p:val>
                                        </p:tav>
                                      </p:tavLst>
                                    </p:anim>
                                    <p:anim calcmode="lin" valueType="num">
                                      <p:cBhvr additive="base">
                                        <p:cTn id="32" dur="500" fill="hold"/>
                                        <p:tgtEl>
                                          <p:spTgt spid="38810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88105"/>
                                        </p:tgtEl>
                                        <p:attrNameLst>
                                          <p:attrName>style.visibility</p:attrName>
                                        </p:attrNameLst>
                                      </p:cBhvr>
                                      <p:to>
                                        <p:strVal val="visible"/>
                                      </p:to>
                                    </p:set>
                                    <p:anim calcmode="lin" valueType="num">
                                      <p:cBhvr additive="base">
                                        <p:cTn id="37" dur="500" fill="hold"/>
                                        <p:tgtEl>
                                          <p:spTgt spid="388105"/>
                                        </p:tgtEl>
                                        <p:attrNameLst>
                                          <p:attrName>ppt_x</p:attrName>
                                        </p:attrNameLst>
                                      </p:cBhvr>
                                      <p:tavLst>
                                        <p:tav tm="0">
                                          <p:val>
                                            <p:strVal val="#ppt_x"/>
                                          </p:val>
                                        </p:tav>
                                        <p:tav tm="100000">
                                          <p:val>
                                            <p:strVal val="#ppt_x"/>
                                          </p:val>
                                        </p:tav>
                                      </p:tavLst>
                                    </p:anim>
                                    <p:anim calcmode="lin" valueType="num">
                                      <p:cBhvr additive="base">
                                        <p:cTn id="38" dur="500" fill="hold"/>
                                        <p:tgtEl>
                                          <p:spTgt spid="388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animBg="1" autoUpdateAnimBg="0"/>
      <p:bldP spid="388100" grpId="0" animBg="1" autoUpdateAnimBg="0"/>
      <p:bldP spid="388101" grpId="0" animBg="1" autoUpdateAnimBg="0"/>
      <p:bldP spid="388102" grpId="0" animBg="1" autoUpdateAnimBg="0"/>
      <p:bldP spid="388103" grpId="0" animBg="1" autoUpdateAnimBg="0"/>
      <p:bldP spid="38810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42900"/>
            <a:ext cx="10515600" cy="1482725"/>
          </a:xfrm>
        </p:spPr>
        <p:txBody>
          <a:bodyPr>
            <a:noAutofit/>
          </a:bodyPr>
          <a:lstStyle/>
          <a:p>
            <a:pPr algn="ctr" rtl="1"/>
            <a:r>
              <a:rPr lang="ar-SY" sz="4800" b="1" u="sng" dirty="0">
                <a:solidFill>
                  <a:schemeClr val="accent6"/>
                </a:solidFill>
              </a:rPr>
              <a:t>المؤسسة المبدعة</a:t>
            </a:r>
            <a:br>
              <a:rPr lang="ar-SY" sz="4800" b="1" u="sng" dirty="0">
                <a:solidFill>
                  <a:schemeClr val="accent6"/>
                </a:solidFill>
              </a:rPr>
            </a:br>
            <a:r>
              <a:rPr lang="ar-SY" sz="4800" b="1" u="sng" dirty="0">
                <a:solidFill>
                  <a:schemeClr val="accent6"/>
                </a:solidFill>
              </a:rPr>
              <a:t/>
            </a:r>
            <a:br>
              <a:rPr lang="ar-SY" sz="4800" b="1" u="sng" dirty="0">
                <a:solidFill>
                  <a:schemeClr val="accent6"/>
                </a:solidFill>
              </a:rPr>
            </a:br>
            <a:endParaRPr lang="en-US" sz="4800" b="1" u="sng" dirty="0">
              <a:solidFill>
                <a:schemeClr val="accent6"/>
              </a:solidFill>
            </a:endParaRPr>
          </a:p>
        </p:txBody>
      </p:sp>
      <p:sp>
        <p:nvSpPr>
          <p:cNvPr id="3" name="عنصر نائب للمحتوى 2"/>
          <p:cNvSpPr>
            <a:spLocks noGrp="1"/>
          </p:cNvSpPr>
          <p:nvPr>
            <p:ph idx="1"/>
          </p:nvPr>
        </p:nvSpPr>
        <p:spPr>
          <a:xfrm>
            <a:off x="1104900" y="825501"/>
            <a:ext cx="10515600" cy="5194300"/>
          </a:xfrm>
        </p:spPr>
        <p:txBody>
          <a:bodyPr>
            <a:noAutofit/>
          </a:bodyPr>
          <a:lstStyle/>
          <a:p>
            <a:pPr algn="r" rtl="1"/>
            <a:r>
              <a:rPr lang="ar-SY" sz="2200" b="1" dirty="0"/>
              <a:t>الإبداع يعني عدم استسلام الانسان للواقع المحيط به, والإنسان المبدع تجده لا يعترف بالحلول </a:t>
            </a:r>
            <a:r>
              <a:rPr lang="ar-SY" sz="2200" b="1" dirty="0" smtClean="0"/>
              <a:t>التقليدية، </a:t>
            </a:r>
            <a:r>
              <a:rPr lang="ar-SY" sz="2200" b="1" dirty="0"/>
              <a:t>تجده يعشق عمله ويستمتع بأدائه ويسعى دائماً إلى التقدم.</a:t>
            </a:r>
          </a:p>
          <a:p>
            <a:pPr algn="r" rtl="1"/>
            <a:r>
              <a:rPr lang="ar-SY" sz="2200" b="1" dirty="0"/>
              <a:t>كما أن هناك إنساناً مبدعاً فهناك مؤسسة مبدعة. المؤسسة المبدعة هي مؤسسة ذات خصائص فريدة تميزها عن بقية المؤسسات:</a:t>
            </a:r>
          </a:p>
          <a:p>
            <a:pPr algn="r" rtl="1"/>
            <a:r>
              <a:rPr lang="en-US" sz="2200" b="1" dirty="0" smtClean="0"/>
              <a:t>1</a:t>
            </a:r>
            <a:r>
              <a:rPr lang="ar-SY" sz="2200" b="1" dirty="0" smtClean="0"/>
              <a:t>: </a:t>
            </a:r>
            <a:r>
              <a:rPr lang="ar-SY" sz="2200" b="1" dirty="0"/>
              <a:t>موظفون مستمتعون بأداء </a:t>
            </a:r>
            <a:r>
              <a:rPr lang="ar-SY" sz="2200" b="1" dirty="0" smtClean="0"/>
              <a:t>عملهم، يؤدون </a:t>
            </a:r>
            <a:r>
              <a:rPr lang="ar-SY" sz="2200" b="1" dirty="0"/>
              <a:t>المطلوب منهم ويقدمون إضافات.</a:t>
            </a:r>
          </a:p>
          <a:p>
            <a:pPr algn="r" rtl="1"/>
            <a:r>
              <a:rPr lang="en-US" sz="2200" b="1" dirty="0" smtClean="0"/>
              <a:t>2</a:t>
            </a:r>
            <a:r>
              <a:rPr lang="ar-SY" sz="2200" b="1" dirty="0" smtClean="0"/>
              <a:t>: </a:t>
            </a:r>
            <a:r>
              <a:rPr lang="ar-SY" sz="2200" b="1" dirty="0"/>
              <a:t>إدارة تعتقد في أن أكبر ثروة </a:t>
            </a:r>
            <a:r>
              <a:rPr lang="ar-SY" sz="2200" b="1" dirty="0" smtClean="0"/>
              <a:t>تمتلكها </a:t>
            </a:r>
            <a:r>
              <a:rPr lang="ar-SY" sz="2200" b="1" dirty="0"/>
              <a:t>هي </a:t>
            </a:r>
            <a:r>
              <a:rPr lang="ar-SY" sz="2200" b="1" dirty="0" smtClean="0"/>
              <a:t>موظفيها، </a:t>
            </a:r>
            <a:r>
              <a:rPr lang="ar-SY" sz="2200" b="1" dirty="0"/>
              <a:t>وأنها يجب أن تبذل كافة الجهود في سبيل تنمية هذه الثروة ورفع قيمتها.</a:t>
            </a:r>
          </a:p>
          <a:p>
            <a:pPr algn="r" rtl="1"/>
            <a:r>
              <a:rPr lang="en-US" sz="2200" b="1" dirty="0" smtClean="0"/>
              <a:t>3</a:t>
            </a:r>
            <a:r>
              <a:rPr lang="ar-SY" sz="2200" b="1" dirty="0" smtClean="0"/>
              <a:t>: </a:t>
            </a:r>
            <a:r>
              <a:rPr lang="ar-SY" sz="2200" b="1" dirty="0"/>
              <a:t>إدارة حريصة على وضع الموظف المناسب في المكان </a:t>
            </a:r>
            <a:r>
              <a:rPr lang="ar-SY" sz="2200" b="1" dirty="0" smtClean="0"/>
              <a:t>المناسب، </a:t>
            </a:r>
            <a:r>
              <a:rPr lang="ar-SY" sz="2200" b="1" dirty="0"/>
              <a:t>وتوفير كافة الموارد التي تتيح له إحراز تقدم في عمله.</a:t>
            </a:r>
          </a:p>
          <a:p>
            <a:pPr algn="r" rtl="1"/>
            <a:r>
              <a:rPr lang="en-US" sz="2200" b="1" dirty="0" smtClean="0"/>
              <a:t>4</a:t>
            </a:r>
            <a:r>
              <a:rPr lang="ar-SY" sz="2200" b="1" dirty="0" smtClean="0"/>
              <a:t>: </a:t>
            </a:r>
            <a:r>
              <a:rPr lang="ar-SY" sz="2200" b="1" dirty="0"/>
              <a:t>مؤسسة تعتقد أن تقديم خدمة جيدة أصبح أمراً غير </a:t>
            </a:r>
            <a:r>
              <a:rPr lang="ar-SY" sz="2200" b="1" dirty="0" smtClean="0"/>
              <a:t>كاف، وأن </a:t>
            </a:r>
            <a:r>
              <a:rPr lang="ar-SY" sz="2200" b="1" dirty="0"/>
              <a:t>المطلوب تقديم خدمة مدهشة.</a:t>
            </a:r>
          </a:p>
          <a:p>
            <a:pPr algn="r" rtl="1"/>
            <a:r>
              <a:rPr lang="en-US" sz="2200" b="1" dirty="0" smtClean="0"/>
              <a:t>5</a:t>
            </a:r>
            <a:r>
              <a:rPr lang="ar-SY" sz="2200" b="1" dirty="0" smtClean="0"/>
              <a:t>: </a:t>
            </a:r>
            <a:r>
              <a:rPr lang="ar-SY" sz="2200" b="1" dirty="0"/>
              <a:t>الجميع يعمل بروح </a:t>
            </a:r>
            <a:r>
              <a:rPr lang="ar-SY" sz="2200" b="1" dirty="0" smtClean="0"/>
              <a:t>الفريق، </a:t>
            </a:r>
            <a:r>
              <a:rPr lang="ar-SY" sz="2200" b="1" dirty="0"/>
              <a:t>والجميع يدرك أن تعاونه مع زملائه يعني نجاحه ونجاح زملائه ونجاح الشركة</a:t>
            </a:r>
            <a:r>
              <a:rPr lang="ar-SY" sz="2200" b="1" dirty="0" smtClean="0"/>
              <a:t>.</a:t>
            </a:r>
          </a:p>
          <a:p>
            <a:pPr algn="r" rtl="1"/>
            <a:r>
              <a:rPr lang="en-US" sz="2200" b="1" dirty="0" smtClean="0"/>
              <a:t>6</a:t>
            </a:r>
            <a:r>
              <a:rPr lang="ar-SY" sz="2200" b="1" dirty="0" smtClean="0"/>
              <a:t>: </a:t>
            </a:r>
            <a:r>
              <a:rPr lang="ar-SY" sz="2200" b="1" dirty="0"/>
              <a:t>منتجات وخدمات تم تصميمها بناء على احتياجات العملاء ورغباتهم.</a:t>
            </a:r>
          </a:p>
          <a:p>
            <a:pPr marL="0" indent="0" algn="r" rtl="1">
              <a:buNone/>
            </a:pPr>
            <a:r>
              <a:rPr lang="ar-SY" sz="2200" b="1" dirty="0"/>
              <a:t/>
            </a:r>
            <a:br>
              <a:rPr lang="ar-SY" sz="2200" b="1" dirty="0"/>
            </a:br>
            <a:r>
              <a:rPr lang="ar-SY" sz="2200" b="1" dirty="0"/>
              <a:t/>
            </a:r>
            <a:br>
              <a:rPr lang="ar-SY" sz="2200" b="1" dirty="0"/>
            </a:br>
            <a:r>
              <a:rPr lang="ar-SY" sz="2200" b="1" dirty="0"/>
              <a:t/>
            </a:r>
            <a:br>
              <a:rPr lang="ar-SY" sz="2200" b="1" dirty="0"/>
            </a:br>
            <a:endParaRPr lang="en-US" sz="2200" b="1"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44</a:t>
            </a:fld>
            <a:endParaRPr lang="en-US"/>
          </a:p>
        </p:txBody>
      </p:sp>
    </p:spTree>
    <p:extLst>
      <p:ext uri="{BB962C8B-B14F-4D97-AF65-F5344CB8AC3E}">
        <p14:creationId xmlns:p14="http://schemas.microsoft.com/office/powerpoint/2010/main" val="24891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r" rtl="1"/>
            <a:r>
              <a:rPr lang="en-US" b="1" dirty="0" smtClean="0"/>
              <a:t>7</a:t>
            </a:r>
            <a:r>
              <a:rPr lang="ar-SY" b="1" dirty="0" smtClean="0"/>
              <a:t>: إدارة تشجع موظفيها على تقديم أفكار جديدة دائماً، وموظفون على استعداد لذلك دائماً.</a:t>
            </a:r>
          </a:p>
          <a:p>
            <a:pPr algn="r" rtl="1"/>
            <a:r>
              <a:rPr lang="en-US" b="1" dirty="0" smtClean="0"/>
              <a:t>8</a:t>
            </a:r>
            <a:r>
              <a:rPr lang="ar-SY" b="1" dirty="0" smtClean="0"/>
              <a:t>: تنسيق كامل بين الإدارات، فكل إدارة تلبي احتياجات الإدارة الأخرى وتساعدها على تحقيق النجاح.</a:t>
            </a:r>
          </a:p>
          <a:p>
            <a:pPr algn="r" rtl="1"/>
            <a:r>
              <a:rPr lang="en-US" b="1" dirty="0" smtClean="0"/>
              <a:t>9</a:t>
            </a:r>
            <a:r>
              <a:rPr lang="ar-SY" b="1" dirty="0" smtClean="0"/>
              <a:t>: تدفق مستمر ومنظم للمعلومات بين الموظفين وبين الإدارات.</a:t>
            </a:r>
          </a:p>
          <a:p>
            <a:pPr algn="r" rtl="1"/>
            <a:r>
              <a:rPr lang="en-US" b="1" dirty="0" smtClean="0"/>
              <a:t>10</a:t>
            </a:r>
            <a:r>
              <a:rPr lang="ar-SY" b="1" dirty="0" smtClean="0"/>
              <a:t>: استثمار مرتفع في تدريب العاملين في مختلف النواحي التي تطور أداءهم.</a:t>
            </a:r>
          </a:p>
          <a:p>
            <a:pPr algn="r" rtl="1"/>
            <a:r>
              <a:rPr lang="en-US" b="1" dirty="0" smtClean="0"/>
              <a:t>11</a:t>
            </a:r>
            <a:r>
              <a:rPr lang="ar-SY" b="1" dirty="0" smtClean="0"/>
              <a:t>: موظفون محفزون مادياً ومعنوياً.</a:t>
            </a:r>
          </a:p>
          <a:p>
            <a:pPr algn="r" rtl="1"/>
            <a:r>
              <a:rPr lang="en-US" b="1" dirty="0" smtClean="0"/>
              <a:t>12</a:t>
            </a:r>
            <a:r>
              <a:rPr lang="ar-SY" b="1" dirty="0" smtClean="0"/>
              <a:t>: مؤسسة تجعل عملائها على قمة الهيكل التنظيمي، فالقرارات التي تتخذها دائماً متوجهة بمصالح العملاء.</a:t>
            </a:r>
          </a:p>
          <a:p>
            <a:pPr marL="0" indent="0" algn="r" rtl="1">
              <a:buNone/>
            </a:pPr>
            <a:r>
              <a:rPr lang="ar-SY" b="1" dirty="0" smtClean="0"/>
              <a:t/>
            </a:r>
            <a:br>
              <a:rPr lang="ar-SY" b="1" dirty="0" smtClean="0"/>
            </a:br>
            <a:r>
              <a:rPr lang="ar-SY" b="1" dirty="0" smtClean="0"/>
              <a:t/>
            </a:r>
            <a:br>
              <a:rPr lang="ar-SY" b="1" dirty="0" smtClean="0"/>
            </a:br>
            <a:r>
              <a:rPr lang="ar-SY" b="1" dirty="0" smtClean="0"/>
              <a:t/>
            </a:r>
            <a:br>
              <a:rPr lang="ar-SY" b="1" dirty="0" smtClean="0"/>
            </a:br>
            <a:r>
              <a:rPr lang="ar-SY" b="1" dirty="0" smtClean="0"/>
              <a:t/>
            </a:r>
            <a:br>
              <a:rPr lang="ar-SY" b="1" dirty="0" smtClean="0"/>
            </a:br>
            <a:r>
              <a:rPr lang="ar-SY" b="1" dirty="0" smtClean="0"/>
              <a:t/>
            </a:r>
            <a:br>
              <a:rPr lang="ar-SY" b="1" dirty="0" smtClean="0"/>
            </a:br>
            <a:r>
              <a:rPr lang="ar-SY" b="1" dirty="0" smtClean="0"/>
              <a:t/>
            </a:r>
            <a:br>
              <a:rPr lang="ar-SY" b="1" dirty="0" smtClean="0"/>
            </a:br>
            <a:endParaRPr lang="en-US" b="1"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45</a:t>
            </a:fld>
            <a:endParaRPr lang="en-US"/>
          </a:p>
        </p:txBody>
      </p:sp>
    </p:spTree>
    <p:extLst>
      <p:ext uri="{BB962C8B-B14F-4D97-AF65-F5344CB8AC3E}">
        <p14:creationId xmlns:p14="http://schemas.microsoft.com/office/powerpoint/2010/main" val="23479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2" name="AutoShape 4"/>
          <p:cNvSpPr>
            <a:spLocks noChangeArrowheads="1"/>
          </p:cNvSpPr>
          <p:nvPr/>
        </p:nvSpPr>
        <p:spPr bwMode="auto">
          <a:xfrm>
            <a:off x="2133600" y="954088"/>
            <a:ext cx="7848600" cy="990600"/>
          </a:xfrm>
          <a:prstGeom prst="flowChartAlternateProcess">
            <a:avLst/>
          </a:prstGeom>
          <a:solidFill>
            <a:srgbClr val="6633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a:spcBef>
                <a:spcPct val="20000"/>
              </a:spcBef>
              <a:buClrTx/>
              <a:buSzTx/>
              <a:buFontTx/>
              <a:buNone/>
            </a:pPr>
            <a:r>
              <a:rPr lang="ar-SA" sz="2800" b="0">
                <a:solidFill>
                  <a:srgbClr val="FFFFCC"/>
                </a:solidFill>
                <a:cs typeface="PT Bold Heading" panose="02010400000000000000" pitchFamily="2" charset="-78"/>
              </a:rPr>
              <a:t>   يمكن للمدير أن يبدع في مجال إدخال التقنية في المنظمة أو الإدارة التي يشرف عليها.</a:t>
            </a:r>
          </a:p>
        </p:txBody>
      </p:sp>
      <p:sp>
        <p:nvSpPr>
          <p:cNvPr id="391173" name="AutoShape 5"/>
          <p:cNvSpPr>
            <a:spLocks noChangeArrowheads="1"/>
          </p:cNvSpPr>
          <p:nvPr/>
        </p:nvSpPr>
        <p:spPr bwMode="auto">
          <a:xfrm>
            <a:off x="2133600" y="2011364"/>
            <a:ext cx="7848600" cy="1000125"/>
          </a:xfrm>
          <a:prstGeom prst="flowChartAlternateProcess">
            <a:avLst/>
          </a:prstGeom>
          <a:solidFill>
            <a:srgbClr val="9933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800" b="0">
                <a:solidFill>
                  <a:schemeClr val="hlink"/>
                </a:solidFill>
                <a:cs typeface="PT Bold Heading" panose="02010400000000000000" pitchFamily="2" charset="-78"/>
              </a:rPr>
              <a:t>يمكن للمدير أن يبدع في مجال تطوير الإجراءات أو تغيير أساليب العمل.</a:t>
            </a:r>
          </a:p>
        </p:txBody>
      </p:sp>
      <p:sp>
        <p:nvSpPr>
          <p:cNvPr id="391174" name="AutoShape 6"/>
          <p:cNvSpPr>
            <a:spLocks noChangeArrowheads="1"/>
          </p:cNvSpPr>
          <p:nvPr/>
        </p:nvSpPr>
        <p:spPr bwMode="auto">
          <a:xfrm>
            <a:off x="2133600" y="3087688"/>
            <a:ext cx="7848600" cy="914400"/>
          </a:xfrm>
          <a:prstGeom prst="flowChartAlternateProcess">
            <a:avLst/>
          </a:prstGeom>
          <a:solidFill>
            <a:srgbClr val="CC66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800" b="0">
                <a:solidFill>
                  <a:srgbClr val="FF0066"/>
                </a:solidFill>
                <a:cs typeface="PT Bold Heading" panose="02010400000000000000" pitchFamily="2" charset="-78"/>
              </a:rPr>
              <a:t>   </a:t>
            </a:r>
            <a:r>
              <a:rPr lang="ar-SA" sz="2800" b="0">
                <a:solidFill>
                  <a:schemeClr val="tx1"/>
                </a:solidFill>
                <a:cs typeface="PT Bold Heading" panose="02010400000000000000" pitchFamily="2" charset="-78"/>
              </a:rPr>
              <a:t>يمكن للمنظمة أن تبدع , إذا توافرت فرص التقدم والرضا في مجال الموظفين بها.</a:t>
            </a:r>
          </a:p>
        </p:txBody>
      </p:sp>
      <p:sp>
        <p:nvSpPr>
          <p:cNvPr id="391175" name="AutoShape 7"/>
          <p:cNvSpPr>
            <a:spLocks noChangeArrowheads="1"/>
          </p:cNvSpPr>
          <p:nvPr/>
        </p:nvSpPr>
        <p:spPr bwMode="auto">
          <a:xfrm>
            <a:off x="2133600" y="4076700"/>
            <a:ext cx="7848600" cy="685800"/>
          </a:xfrm>
          <a:prstGeom prst="flowChartAlternateProcess">
            <a:avLst/>
          </a:prstGeom>
          <a:solidFill>
            <a:srgbClr val="FFCC99"/>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800">
                <a:solidFill>
                  <a:srgbClr val="993300"/>
                </a:solidFill>
                <a:cs typeface="PT Bold Heading" panose="02010400000000000000" pitchFamily="2" charset="-78"/>
              </a:rPr>
              <a:t>يمكن للمنظمة أن تجد الإبداع في مجال تحسين الخدمات.</a:t>
            </a:r>
            <a:r>
              <a:rPr lang="ar-SA" sz="2800" b="0">
                <a:solidFill>
                  <a:srgbClr val="993300"/>
                </a:solidFill>
                <a:cs typeface="PT Bold Heading" panose="02010400000000000000" pitchFamily="2" charset="-78"/>
              </a:rPr>
              <a:t> </a:t>
            </a:r>
            <a:endParaRPr lang="en-US" sz="2800" b="0">
              <a:solidFill>
                <a:srgbClr val="993300"/>
              </a:solidFill>
              <a:cs typeface="PT Bold Heading" panose="02010400000000000000" pitchFamily="2" charset="-78"/>
            </a:endParaRPr>
          </a:p>
        </p:txBody>
      </p:sp>
      <p:sp>
        <p:nvSpPr>
          <p:cNvPr id="391176" name="AutoShape 8"/>
          <p:cNvSpPr>
            <a:spLocks noChangeArrowheads="1"/>
          </p:cNvSpPr>
          <p:nvPr/>
        </p:nvSpPr>
        <p:spPr bwMode="auto">
          <a:xfrm>
            <a:off x="2133600" y="4838700"/>
            <a:ext cx="7848600" cy="990600"/>
          </a:xfrm>
          <a:prstGeom prst="flowChartAlternateProcess">
            <a:avLst/>
          </a:prstGeom>
          <a:solidFill>
            <a:srgbClr val="CCCC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800" b="0">
                <a:solidFill>
                  <a:srgbClr val="333399"/>
                </a:solidFill>
                <a:cs typeface="PT Bold Heading" panose="02010400000000000000" pitchFamily="2" charset="-78"/>
              </a:rPr>
              <a:t>   يمكن للمنظمة ان تكون مبدعة إذا عملت على بناء ثقافة تنظيمية راقية.</a:t>
            </a:r>
          </a:p>
        </p:txBody>
      </p:sp>
      <p:sp>
        <p:nvSpPr>
          <p:cNvPr id="391178" name="AutoShape 10"/>
          <p:cNvSpPr>
            <a:spLocks noChangeArrowheads="1"/>
          </p:cNvSpPr>
          <p:nvPr/>
        </p:nvSpPr>
        <p:spPr bwMode="auto">
          <a:xfrm>
            <a:off x="2133600" y="5905500"/>
            <a:ext cx="7848600" cy="685800"/>
          </a:xfrm>
          <a:prstGeom prst="flowChartAlternateProcess">
            <a:avLst/>
          </a:prstGeom>
          <a:solidFill>
            <a:srgbClr val="CCFFCC"/>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r" rtl="1">
              <a:spcBef>
                <a:spcPct val="40000"/>
              </a:spcBef>
              <a:buClr>
                <a:schemeClr val="hlink"/>
              </a:buClr>
              <a:buSzPct val="120000"/>
              <a:buChar char="•"/>
              <a:defRPr sz="3600" b="1">
                <a:solidFill>
                  <a:schemeClr val="bg1"/>
                </a:solidFill>
                <a:latin typeface="Times New Roman" panose="02020603050405020304" pitchFamily="18" charset="0"/>
                <a:cs typeface="Times New Roman" panose="02020603050405020304" pitchFamily="18" charset="0"/>
              </a:defRPr>
            </a:lvl1pPr>
            <a:lvl2pPr marL="742950" indent="-285750" algn="r" rtl="1">
              <a:spcBef>
                <a:spcPct val="40000"/>
              </a:spcBef>
              <a:buFont typeface="Tahoma" panose="020B0604030504040204" pitchFamily="34" charset="0"/>
              <a:buChar char="–"/>
              <a:defRPr sz="2400" b="1">
                <a:solidFill>
                  <a:srgbClr val="FF0000"/>
                </a:solidFill>
                <a:latin typeface="Tahoma" panose="020B0604030504040204" pitchFamily="34" charset="0"/>
                <a:cs typeface="Tahoma" panose="020B0604030504040204" pitchFamily="34" charset="0"/>
              </a:defRPr>
            </a:lvl2pPr>
            <a:lvl3pPr marL="1143000" indent="-228600" algn="r" rtl="1">
              <a:spcBef>
                <a:spcPct val="4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4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4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4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20000"/>
              </a:spcBef>
              <a:buClrTx/>
              <a:buSzTx/>
              <a:buFontTx/>
              <a:buNone/>
            </a:pPr>
            <a:r>
              <a:rPr lang="ar-SA" sz="2400" b="0" dirty="0">
                <a:solidFill>
                  <a:srgbClr val="003300"/>
                </a:solidFill>
                <a:cs typeface="PT Bold Heading" panose="02010400000000000000" pitchFamily="2" charset="-78"/>
              </a:rPr>
              <a:t>يمكن </a:t>
            </a:r>
            <a:r>
              <a:rPr lang="ar-SA" sz="2400" b="0" dirty="0" smtClean="0">
                <a:solidFill>
                  <a:srgbClr val="003300"/>
                </a:solidFill>
                <a:cs typeface="PT Bold Heading" panose="02010400000000000000" pitchFamily="2" charset="-78"/>
              </a:rPr>
              <a:t>للمنظمة</a:t>
            </a:r>
            <a:r>
              <a:rPr lang="ar-SY" sz="2400" b="0" dirty="0" smtClean="0">
                <a:solidFill>
                  <a:srgbClr val="003300"/>
                </a:solidFill>
                <a:cs typeface="PT Bold Heading" panose="02010400000000000000" pitchFamily="2" charset="-78"/>
              </a:rPr>
              <a:t> أن تبدع</a:t>
            </a:r>
            <a:r>
              <a:rPr lang="ar-SA" sz="2400" b="0" dirty="0" smtClean="0">
                <a:solidFill>
                  <a:srgbClr val="003300"/>
                </a:solidFill>
                <a:cs typeface="PT Bold Heading" panose="02010400000000000000" pitchFamily="2" charset="-78"/>
              </a:rPr>
              <a:t> </a:t>
            </a:r>
            <a:r>
              <a:rPr lang="ar-SA" sz="2400" b="0" dirty="0">
                <a:solidFill>
                  <a:srgbClr val="003300"/>
                </a:solidFill>
                <a:cs typeface="PT Bold Heading" panose="02010400000000000000" pitchFamily="2" charset="-78"/>
              </a:rPr>
              <a:t>إذا كان لديها خطط مستقبلية لجميع نشاطاتها. </a:t>
            </a:r>
            <a:endParaRPr lang="en-US" sz="2400" b="0" dirty="0">
              <a:solidFill>
                <a:srgbClr val="003300"/>
              </a:solidFill>
              <a:cs typeface="PT Bold Heading" panose="02010400000000000000" pitchFamily="2" charset="-78"/>
            </a:endParaRPr>
          </a:p>
        </p:txBody>
      </p:sp>
      <p:sp>
        <p:nvSpPr>
          <p:cNvPr id="391179" name="AutoShape 11" descr="50%"/>
          <p:cNvSpPr>
            <a:spLocks noGrp="1" noChangeArrowheads="1"/>
          </p:cNvSpPr>
          <p:nvPr>
            <p:ph type="title"/>
          </p:nvPr>
        </p:nvSpPr>
        <p:spPr>
          <a:xfrm>
            <a:off x="2135188" y="115888"/>
            <a:ext cx="7777162" cy="692150"/>
          </a:xfrm>
        </p:spPr>
        <p:txBody>
          <a:bodyPr/>
          <a:lstStyle/>
          <a:p>
            <a:pPr algn="ctr" rtl="1" eaLnBrk="1" hangingPunct="1">
              <a:defRPr/>
            </a:pPr>
            <a:r>
              <a:rPr lang="ar-SA" sz="4000" dirty="0"/>
              <a:t>فرص الإبداع في </a:t>
            </a:r>
            <a:r>
              <a:rPr lang="ar-SA" sz="4000" dirty="0" smtClean="0"/>
              <a:t>الإدارة</a:t>
            </a:r>
            <a:r>
              <a:rPr lang="ar-SY" sz="4000" dirty="0" smtClean="0"/>
              <a:t> للمنظمات</a:t>
            </a:r>
            <a:endParaRPr lang="en-US" sz="4000"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46</a:t>
            </a:fld>
            <a:endParaRPr lang="en-US"/>
          </a:p>
        </p:txBody>
      </p:sp>
    </p:spTree>
    <p:extLst>
      <p:ext uri="{BB962C8B-B14F-4D97-AF65-F5344CB8AC3E}">
        <p14:creationId xmlns:p14="http://schemas.microsoft.com/office/powerpoint/2010/main" val="250415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 calcmode="lin" valueType="num">
                                      <p:cBhvr additive="base">
                                        <p:cTn id="7" dur="500" fill="hold"/>
                                        <p:tgtEl>
                                          <p:spTgt spid="391172"/>
                                        </p:tgtEl>
                                        <p:attrNameLst>
                                          <p:attrName>ppt_x</p:attrName>
                                        </p:attrNameLst>
                                      </p:cBhvr>
                                      <p:tavLst>
                                        <p:tav tm="0">
                                          <p:val>
                                            <p:strVal val="0-#ppt_w/2"/>
                                          </p:val>
                                        </p:tav>
                                        <p:tav tm="100000">
                                          <p:val>
                                            <p:strVal val="#ppt_x"/>
                                          </p:val>
                                        </p:tav>
                                      </p:tavLst>
                                    </p:anim>
                                    <p:anim calcmode="lin" valueType="num">
                                      <p:cBhvr additive="base">
                                        <p:cTn id="8" dur="500" fill="hold"/>
                                        <p:tgtEl>
                                          <p:spTgt spid="3911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91173"/>
                                        </p:tgtEl>
                                        <p:attrNameLst>
                                          <p:attrName>style.visibility</p:attrName>
                                        </p:attrNameLst>
                                      </p:cBhvr>
                                      <p:to>
                                        <p:strVal val="visible"/>
                                      </p:to>
                                    </p:set>
                                    <p:anim calcmode="lin" valueType="num">
                                      <p:cBhvr additive="base">
                                        <p:cTn id="13" dur="500" fill="hold"/>
                                        <p:tgtEl>
                                          <p:spTgt spid="391173"/>
                                        </p:tgtEl>
                                        <p:attrNameLst>
                                          <p:attrName>ppt_x</p:attrName>
                                        </p:attrNameLst>
                                      </p:cBhvr>
                                      <p:tavLst>
                                        <p:tav tm="0">
                                          <p:val>
                                            <p:strVal val="1+#ppt_w/2"/>
                                          </p:val>
                                        </p:tav>
                                        <p:tav tm="100000">
                                          <p:val>
                                            <p:strVal val="#ppt_x"/>
                                          </p:val>
                                        </p:tav>
                                      </p:tavLst>
                                    </p:anim>
                                    <p:anim calcmode="lin" valueType="num">
                                      <p:cBhvr additive="base">
                                        <p:cTn id="14" dur="500" fill="hold"/>
                                        <p:tgtEl>
                                          <p:spTgt spid="39117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91174"/>
                                        </p:tgtEl>
                                        <p:attrNameLst>
                                          <p:attrName>style.visibility</p:attrName>
                                        </p:attrNameLst>
                                      </p:cBhvr>
                                      <p:to>
                                        <p:strVal val="visible"/>
                                      </p:to>
                                    </p:set>
                                    <p:anim calcmode="lin" valueType="num">
                                      <p:cBhvr additive="base">
                                        <p:cTn id="19" dur="500" fill="hold"/>
                                        <p:tgtEl>
                                          <p:spTgt spid="391174"/>
                                        </p:tgtEl>
                                        <p:attrNameLst>
                                          <p:attrName>ppt_x</p:attrName>
                                        </p:attrNameLst>
                                      </p:cBhvr>
                                      <p:tavLst>
                                        <p:tav tm="0">
                                          <p:val>
                                            <p:strVal val="0-#ppt_w/2"/>
                                          </p:val>
                                        </p:tav>
                                        <p:tav tm="100000">
                                          <p:val>
                                            <p:strVal val="#ppt_x"/>
                                          </p:val>
                                        </p:tav>
                                      </p:tavLst>
                                    </p:anim>
                                    <p:anim calcmode="lin" valueType="num">
                                      <p:cBhvr additive="base">
                                        <p:cTn id="20" dur="500" fill="hold"/>
                                        <p:tgtEl>
                                          <p:spTgt spid="3911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1175"/>
                                        </p:tgtEl>
                                        <p:attrNameLst>
                                          <p:attrName>style.visibility</p:attrName>
                                        </p:attrNameLst>
                                      </p:cBhvr>
                                      <p:to>
                                        <p:strVal val="visible"/>
                                      </p:to>
                                    </p:set>
                                    <p:anim calcmode="lin" valueType="num">
                                      <p:cBhvr additive="base">
                                        <p:cTn id="25" dur="500" fill="hold"/>
                                        <p:tgtEl>
                                          <p:spTgt spid="391175"/>
                                        </p:tgtEl>
                                        <p:attrNameLst>
                                          <p:attrName>ppt_x</p:attrName>
                                        </p:attrNameLst>
                                      </p:cBhvr>
                                      <p:tavLst>
                                        <p:tav tm="0">
                                          <p:val>
                                            <p:strVal val="#ppt_x"/>
                                          </p:val>
                                        </p:tav>
                                        <p:tav tm="100000">
                                          <p:val>
                                            <p:strVal val="#ppt_x"/>
                                          </p:val>
                                        </p:tav>
                                      </p:tavLst>
                                    </p:anim>
                                    <p:anim calcmode="lin" valueType="num">
                                      <p:cBhvr additive="base">
                                        <p:cTn id="26" dur="500" fill="hold"/>
                                        <p:tgtEl>
                                          <p:spTgt spid="39117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91176"/>
                                        </p:tgtEl>
                                        <p:attrNameLst>
                                          <p:attrName>style.visibility</p:attrName>
                                        </p:attrNameLst>
                                      </p:cBhvr>
                                      <p:to>
                                        <p:strVal val="visible"/>
                                      </p:to>
                                    </p:set>
                                    <p:anim calcmode="lin" valueType="num">
                                      <p:cBhvr additive="base">
                                        <p:cTn id="31" dur="500" fill="hold"/>
                                        <p:tgtEl>
                                          <p:spTgt spid="391176"/>
                                        </p:tgtEl>
                                        <p:attrNameLst>
                                          <p:attrName>ppt_x</p:attrName>
                                        </p:attrNameLst>
                                      </p:cBhvr>
                                      <p:tavLst>
                                        <p:tav tm="0">
                                          <p:val>
                                            <p:strVal val="#ppt_x"/>
                                          </p:val>
                                        </p:tav>
                                        <p:tav tm="100000">
                                          <p:val>
                                            <p:strVal val="#ppt_x"/>
                                          </p:val>
                                        </p:tav>
                                      </p:tavLst>
                                    </p:anim>
                                    <p:anim calcmode="lin" valueType="num">
                                      <p:cBhvr additive="base">
                                        <p:cTn id="32" dur="500" fill="hold"/>
                                        <p:tgtEl>
                                          <p:spTgt spid="39117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91178"/>
                                        </p:tgtEl>
                                        <p:attrNameLst>
                                          <p:attrName>style.visibility</p:attrName>
                                        </p:attrNameLst>
                                      </p:cBhvr>
                                      <p:to>
                                        <p:strVal val="visible"/>
                                      </p:to>
                                    </p:set>
                                    <p:anim calcmode="lin" valueType="num">
                                      <p:cBhvr additive="base">
                                        <p:cTn id="37" dur="500" fill="hold"/>
                                        <p:tgtEl>
                                          <p:spTgt spid="391178"/>
                                        </p:tgtEl>
                                        <p:attrNameLst>
                                          <p:attrName>ppt_x</p:attrName>
                                        </p:attrNameLst>
                                      </p:cBhvr>
                                      <p:tavLst>
                                        <p:tav tm="0">
                                          <p:val>
                                            <p:strVal val="#ppt_x"/>
                                          </p:val>
                                        </p:tav>
                                        <p:tav tm="100000">
                                          <p:val>
                                            <p:strVal val="#ppt_x"/>
                                          </p:val>
                                        </p:tav>
                                      </p:tavLst>
                                    </p:anim>
                                    <p:anim calcmode="lin" valueType="num">
                                      <p:cBhvr additive="base">
                                        <p:cTn id="38" dur="500" fill="hold"/>
                                        <p:tgtEl>
                                          <p:spTgt spid="3911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nimBg="1" autoUpdateAnimBg="0"/>
      <p:bldP spid="391173" grpId="0" animBg="1" autoUpdateAnimBg="0"/>
      <p:bldP spid="391174" grpId="0" animBg="1" autoUpdateAnimBg="0"/>
      <p:bldP spid="391175" grpId="0" animBg="1" autoUpdateAnimBg="0"/>
      <p:bldP spid="391176" grpId="0" animBg="1" autoUpdateAnimBg="0"/>
      <p:bldP spid="39117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8800" y="277814"/>
            <a:ext cx="8229600" cy="1139825"/>
          </a:xfrm>
        </p:spPr>
        <p:txBody>
          <a:bodyPr/>
          <a:lstStyle/>
          <a:p>
            <a:pPr algn="l" rtl="1"/>
            <a:r>
              <a:rPr lang="ar-SA" sz="4000" b="1" u="sng" dirty="0">
                <a:solidFill>
                  <a:srgbClr val="FF0000"/>
                </a:solidFill>
              </a:rPr>
              <a:t>الممارسات الإدارية التي تؤثر في الإبداع 	</a:t>
            </a:r>
            <a:endParaRPr lang="en-GB" sz="4000" b="1" dirty="0">
              <a:solidFill>
                <a:srgbClr val="FF0000"/>
              </a:solidFill>
              <a:effectLst>
                <a:outerShdw blurRad="38100" dist="38100" dir="2700000" algn="tl">
                  <a:srgbClr val="000000"/>
                </a:outerShdw>
              </a:effectLst>
            </a:endParaRPr>
          </a:p>
        </p:txBody>
      </p:sp>
      <p:sp>
        <p:nvSpPr>
          <p:cNvPr id="12291" name="Rectangle 3"/>
          <p:cNvSpPr>
            <a:spLocks noGrp="1" noChangeArrowheads="1"/>
          </p:cNvSpPr>
          <p:nvPr>
            <p:ph type="body" idx="1"/>
          </p:nvPr>
        </p:nvSpPr>
        <p:spPr>
          <a:xfrm>
            <a:off x="1981200" y="1371601"/>
            <a:ext cx="8229600" cy="4530725"/>
          </a:xfrm>
        </p:spPr>
        <p:txBody>
          <a:bodyPr>
            <a:normAutofit lnSpcReduction="10000"/>
          </a:bodyPr>
          <a:lstStyle/>
          <a:p>
            <a:pPr lvl="1" algn="r" rtl="1">
              <a:lnSpc>
                <a:spcPct val="80000"/>
              </a:lnSpc>
            </a:pPr>
            <a:r>
              <a:rPr lang="ar-SA" b="1" u="sng" dirty="0"/>
              <a:t/>
            </a:r>
            <a:br>
              <a:rPr lang="ar-SA" b="1" u="sng" dirty="0"/>
            </a:br>
            <a:r>
              <a:rPr lang="ar-SA" sz="2800" b="1" dirty="0">
                <a:solidFill>
                  <a:srgbClr val="FF0000"/>
                </a:solidFill>
              </a:rPr>
              <a:t>1. التحدي</a:t>
            </a:r>
            <a:r>
              <a:rPr lang="ar-SA" sz="2800" b="1" dirty="0"/>
              <a:t>:عن طريق تعيين الشخص المناسب في الوظيفة المناسبة والتي تتصل بخبراته ومهاراته ، وذلك يؤدي إلى توقد شعلة الإبداع لديه ،كما أن التسكين في المكان غير المناسب يؤدي إلى الإحباط والشعور بالتهديد. </a:t>
            </a:r>
            <a:br>
              <a:rPr lang="ar-SA" sz="2800" b="1" dirty="0"/>
            </a:br>
            <a:endParaRPr lang="ar-SA" sz="2800" b="1" dirty="0">
              <a:solidFill>
                <a:srgbClr val="FF0000"/>
              </a:solidFill>
            </a:endParaRPr>
          </a:p>
          <a:p>
            <a:pPr lvl="1" algn="r" rtl="1">
              <a:lnSpc>
                <a:spcPct val="80000"/>
              </a:lnSpc>
            </a:pPr>
            <a:r>
              <a:rPr lang="ar-SA" sz="2800" b="1" dirty="0">
                <a:solidFill>
                  <a:srgbClr val="FF0000"/>
                </a:solidFill>
              </a:rPr>
              <a:t>2. الحرية </a:t>
            </a:r>
            <a:r>
              <a:rPr lang="ar-SA" sz="2800" b="1" dirty="0"/>
              <a:t>: وتتمثل في إعطاء الموظف الفرصة لكي يقرر بنفسه كيف ينفذ المهمة المسندة إليه ، فذلك ينمي الحافز الذاتي وحاسة الملكية لديه ،وفي الواقع نجد بعض المديرين يغيرون الأهداف باستمرار أو أنهم يفشلون في تحديد الأهداف وآخرين يمنحون الحرية بالاسم فقط ويدعون أن الموظفين ليس لديهم المقدرة على التوصل لحلول إبداعية. </a:t>
            </a:r>
            <a:br>
              <a:rPr lang="ar-SA" sz="2800" b="1" dirty="0"/>
            </a:br>
            <a:endParaRPr lang="en-GB" sz="28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47</a:t>
            </a:fld>
            <a:endParaRPr lang="en-US"/>
          </a:p>
        </p:txBody>
      </p:sp>
    </p:spTree>
    <p:extLst>
      <p:ext uri="{BB962C8B-B14F-4D97-AF65-F5344CB8AC3E}">
        <p14:creationId xmlns:p14="http://schemas.microsoft.com/office/powerpoint/2010/main" val="362474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057400" y="1295400"/>
            <a:ext cx="8229600" cy="3581400"/>
          </a:xfrm>
        </p:spPr>
        <p:txBody>
          <a:bodyPr/>
          <a:lstStyle/>
          <a:p>
            <a:pPr algn="r" rtl="1"/>
            <a:r>
              <a:rPr lang="ar-SA" sz="3200" b="1" dirty="0">
                <a:solidFill>
                  <a:srgbClr val="FF0000"/>
                </a:solidFill>
              </a:rPr>
              <a:t>3- الموارد: </a:t>
            </a:r>
            <a:r>
              <a:rPr lang="ar-SA" sz="3200" b="1" dirty="0"/>
              <a:t>أهم موردين يؤثران على الإبداع هما: الوقت والمال ، وتوزيعهما يجب أن يكون بعناية فائقة لإطلاق شرارة الإبداع عند الجميع ،وعلى العكس فإن توزيعهما بشكل غير عادل يؤدي إلي تثبيط الهمم ،كما أن مساحة المكان الذي يعمل فيه الموظف كلما كانت واسعة كلما حركت الخيال المبدع أكثر.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48</a:t>
            </a:fld>
            <a:endParaRPr lang="en-US"/>
          </a:p>
        </p:txBody>
      </p:sp>
    </p:spTree>
    <p:extLst>
      <p:ext uri="{BB962C8B-B14F-4D97-AF65-F5344CB8AC3E}">
        <p14:creationId xmlns:p14="http://schemas.microsoft.com/office/powerpoint/2010/main" val="2213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31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331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331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60600" y="736600"/>
            <a:ext cx="7772400" cy="4038600"/>
          </a:xfrm>
        </p:spPr>
        <p:txBody>
          <a:bodyPr>
            <a:normAutofit fontScale="90000"/>
          </a:bodyPr>
          <a:lstStyle/>
          <a:p>
            <a:pPr algn="r" rtl="1"/>
            <a:r>
              <a:rPr lang="ar-SA" sz="4000" b="1" dirty="0">
                <a:solidFill>
                  <a:srgbClr val="FF0000"/>
                </a:solidFill>
              </a:rPr>
              <a:t>4-  </a:t>
            </a:r>
            <a:r>
              <a:rPr lang="ar-SA" sz="3600" b="1" dirty="0">
                <a:solidFill>
                  <a:srgbClr val="FF0000"/>
                </a:solidFill>
              </a:rPr>
              <a:t>ملامح فرق العمل: </a:t>
            </a:r>
            <a:r>
              <a:rPr lang="ar-SA" sz="3600" b="1" dirty="0"/>
              <a:t>كلما كان فريق العمل متآلفا ومتكاملا كلما أدى ذلك إلى مزيد من صقل مهارات التفكير الإبداعي وتبادل الخبرات ويكون ذلك من خلال : </a:t>
            </a:r>
            <a:r>
              <a:rPr lang="en-US" sz="3600" dirty="0"/>
              <a:t/>
            </a:r>
            <a:br>
              <a:rPr lang="en-US" sz="3600" dirty="0"/>
            </a:br>
            <a:r>
              <a:rPr lang="ar-SA" sz="3600" dirty="0"/>
              <a:t>- </a:t>
            </a:r>
            <a:r>
              <a:rPr lang="ar-SA" sz="3600" b="1" dirty="0"/>
              <a:t>الرغبة الأكيدة للعضو في تحقيق أهداف الفريق .</a:t>
            </a:r>
            <a:r>
              <a:rPr lang="en-US" sz="3600" dirty="0"/>
              <a:t/>
            </a:r>
            <a:br>
              <a:rPr lang="en-US" sz="3600" dirty="0"/>
            </a:br>
            <a:r>
              <a:rPr lang="ar-SA" sz="3600" dirty="0"/>
              <a:t>- </a:t>
            </a:r>
            <a:r>
              <a:rPr lang="ar-SA" sz="3600" b="1" dirty="0"/>
              <a:t>مبادة كل عضو إلى مساعدة الآخرين وخاصة في الظروف الصعبة . </a:t>
            </a:r>
            <a:r>
              <a:rPr lang="en-US" sz="3600" dirty="0"/>
              <a:t/>
            </a:r>
            <a:br>
              <a:rPr lang="en-US" sz="3600" dirty="0"/>
            </a:br>
            <a:r>
              <a:rPr lang="ar-SA" sz="3600" dirty="0"/>
              <a:t>- </a:t>
            </a:r>
            <a:r>
              <a:rPr lang="ar-SA" sz="3600" b="1" dirty="0"/>
              <a:t>ضرورة تعرف كل عضو على المعلومات المتخصصة التي يحضرها الأعضاء الآخرون للنقاش . </a:t>
            </a:r>
            <a:br>
              <a:rPr lang="ar-SA" sz="3600" b="1" dirty="0"/>
            </a:br>
            <a:endParaRPr lang="en-US" sz="3600" b="1" dirty="0">
              <a:effectLst>
                <a:outerShdw blurRad="38100" dist="38100" dir="2700000" algn="tl">
                  <a:srgbClr val="000000"/>
                </a:outerShdw>
              </a:effectLst>
              <a:cs typeface="Times New Roman" pitchFamily="18"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49</a:t>
            </a:fld>
            <a:endParaRPr lang="en-US"/>
          </a:p>
        </p:txBody>
      </p:sp>
    </p:spTree>
    <p:extLst>
      <p:ext uri="{BB962C8B-B14F-4D97-AF65-F5344CB8AC3E}">
        <p14:creationId xmlns:p14="http://schemas.microsoft.com/office/powerpoint/2010/main" val="30371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solidFill>
                  <a:schemeClr val="tx2"/>
                </a:solidFill>
                <a:latin typeface="Simplified Arabic" pitchFamily="18" charset="-78"/>
                <a:cs typeface="Simplified Arabic" pitchFamily="18" charset="-78"/>
              </a:rPr>
              <a:t>مراحل التفكير</a:t>
            </a:r>
            <a:endParaRPr lang="en-US" dirty="0"/>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Simplified Arabic" pitchFamily="18" charset="-78"/>
              </a:rPr>
              <a:t>1. مرحلة حسية: في هذه المرحلة استخدم الإنسان حواسه المجردة والمعروفة في فهمه ومعرفته للأشياء وتفسيره للمواقف التي واجهته.</a:t>
            </a:r>
            <a:endParaRPr lang="en-US" dirty="0" smtClean="0">
              <a:latin typeface="Simplified Arabic" pitchFamily="18" charset="-78"/>
              <a:cs typeface="Simplified Arabic" pitchFamily="18" charset="-78"/>
            </a:endParaRPr>
          </a:p>
          <a:p>
            <a:pPr algn="r" rtl="1"/>
            <a:r>
              <a:rPr lang="ar-SA" dirty="0" smtClean="0">
                <a:latin typeface="Simplified Arabic" pitchFamily="18" charset="-78"/>
                <a:cs typeface="Simplified Arabic" pitchFamily="18" charset="-78"/>
              </a:rPr>
              <a:t>2. المرحلة الفلسفية التأملية: يحاول الإنسان التفكير والتأمل في الظواهر والأساليب الأخرى التي لا يستطيع فهمها أو معرفتها عن طريق حواسه المجردة المعروفة (الموت-الحياة-الخلق-الخالق).</a:t>
            </a:r>
            <a:endParaRPr lang="en-US" dirty="0" smtClean="0">
              <a:latin typeface="Simplified Arabic" pitchFamily="18" charset="-78"/>
              <a:cs typeface="Simplified Arabic" pitchFamily="18" charset="-78"/>
            </a:endParaRPr>
          </a:p>
          <a:p>
            <a:pPr algn="r" rtl="1"/>
            <a:r>
              <a:rPr lang="ar-SA" dirty="0" smtClean="0">
                <a:latin typeface="Simplified Arabic" pitchFamily="18" charset="-78"/>
                <a:cs typeface="Simplified Arabic" pitchFamily="18" charset="-78"/>
              </a:rPr>
              <a:t>3.   المرحلة العلمية التجريبية: حيث استطاع الإنسان وفي مرحلة متقدمة لاحقة من ربط الظواهر والمسببات بعضها بالبعض الآخر ربطا موضوعيا وتحليل المعلومات المتوفرة عليها بغرض الوصول إلى قوانين ونظريات وتعميمات </a:t>
            </a:r>
            <a:r>
              <a:rPr lang="ar-SA" dirty="0" err="1" smtClean="0">
                <a:latin typeface="Simplified Arabic" pitchFamily="18" charset="-78"/>
                <a:cs typeface="Simplified Arabic" pitchFamily="18" charset="-78"/>
              </a:rPr>
              <a:t>تفيده</a:t>
            </a:r>
            <a:r>
              <a:rPr lang="ar-SA" dirty="0" smtClean="0">
                <a:latin typeface="Simplified Arabic" pitchFamily="18" charset="-78"/>
                <a:cs typeface="Simplified Arabic" pitchFamily="18" charset="-78"/>
              </a:rPr>
              <a:t> في مسيرة حياته.</a:t>
            </a:r>
            <a:endParaRPr lang="en-US" dirty="0" smtClean="0">
              <a:latin typeface="Simplified Arabic" pitchFamily="18" charset="-78"/>
              <a:cs typeface="Simplified Arabic" pitchFamily="18" charset="-78"/>
            </a:endParaRPr>
          </a:p>
          <a:p>
            <a:pPr algn="r" rtl="1"/>
            <a:endParaRPr lang="ar-SA" dirty="0" smtClean="0">
              <a:latin typeface="Simplified Arabic" pitchFamily="18" charset="-78"/>
              <a:cs typeface="Simplified Arabic" pitchFamily="18" charset="-78"/>
            </a:endParaRPr>
          </a:p>
          <a:p>
            <a:pPr algn="r" rtl="1"/>
            <a:endParaRPr lang="ar-SA" dirty="0" smtClean="0">
              <a:latin typeface="Simplified Arabic" pitchFamily="18" charset="-78"/>
              <a:cs typeface="Simplified Arabic" pitchFamily="18" charset="-78"/>
            </a:endParaRPr>
          </a:p>
          <a:p>
            <a:pPr algn="r" rtl="1"/>
            <a:endParaRPr lang="en-US" dirty="0"/>
          </a:p>
        </p:txBody>
      </p:sp>
      <p:pic>
        <p:nvPicPr>
          <p:cNvPr id="4" name="Picture 2" descr="https://encrypted-tbn1.gstatic.com/images?q=tbn:ANd9GcS-YAm7qy5blB_goOxhliKfNhBXgdWsLBnBJoJxGCZJSPjWYy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0"/>
            <a:ext cx="1905000" cy="1690688"/>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6EF2C5E3-A14D-4D32-870A-C748883A8D9A}" type="slidenum">
              <a:rPr lang="en-US" smtClean="0"/>
              <a:t>5</a:t>
            </a:fld>
            <a:endParaRPr lang="en-US"/>
          </a:p>
        </p:txBody>
      </p:sp>
    </p:spTree>
    <p:extLst>
      <p:ext uri="{BB962C8B-B14F-4D97-AF65-F5344CB8AC3E}">
        <p14:creationId xmlns:p14="http://schemas.microsoft.com/office/powerpoint/2010/main" val="57045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8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a:solidFill>
                  <a:srgbClr val="FF0000"/>
                </a:solidFill>
              </a:rPr>
              <a:t>5-  تشجيع المشرفين: </a:t>
            </a:r>
            <a:r>
              <a:rPr lang="ar-SA" sz="3200" b="1" dirty="0"/>
              <a:t>حيث أن معظم المديرين دائما مشغولون ،وتحت ضغط النتائج يفوتهم تشجيع المجهودات المبدعة الناجحة وغير الناجحة ،فلابد من تحفيز الدافع الذاتي حتى يتبنى الموظف المهمة ويحرص عليها ويبدع فيها والمؤسسات الناجحة نادرا ما تربط بين الإبداع وبين مكافآت مالية محددة والمفترض أن يقابل المدير أو المشرف الأفكار الإبداعية بعقل متفتح وليس بالنقد أو بتأخير الرد أو بإظهار رد فعل يحطم الإبداع .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50</a:t>
            </a:fld>
            <a:endParaRPr lang="en-US"/>
          </a:p>
        </p:txBody>
      </p:sp>
    </p:spTree>
    <p:extLst>
      <p:ext uri="{BB962C8B-B14F-4D97-AF65-F5344CB8AC3E}">
        <p14:creationId xmlns:p14="http://schemas.microsoft.com/office/powerpoint/2010/main" val="325950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a:solidFill>
                  <a:srgbClr val="FF0000"/>
                </a:solidFill>
              </a:rPr>
              <a:t>6</a:t>
            </a:r>
            <a:r>
              <a:rPr lang="ar-SA" sz="3600" b="1" dirty="0">
                <a:solidFill>
                  <a:srgbClr val="FF0000"/>
                </a:solidFill>
              </a:rPr>
              <a:t>. دعم المنظمة: </a:t>
            </a:r>
            <a:r>
              <a:rPr lang="ar-SA" sz="3600" b="1" dirty="0"/>
              <a:t>إن تشجيع المشرفين يبرز الإبداع ، ولكن الإبداع حقيقة يدعم حينما يهتم به قادة المنظمة الذين عليهم أن يضعوا نظاما أو قيما مؤكدة لتقدير المجهودات الإبداعية واعتبار أن العمل المبدع هو قمة الأولويات ،كما أن المشاركة في المعلومات وفي اتخاذ القرارات والتعاون من القيم التي ترعى الإبداع. </a:t>
            </a:r>
            <a:br>
              <a:rPr lang="ar-SA" sz="3600" b="1" dirty="0"/>
            </a:br>
            <a:endParaRPr lang="en-US" sz="36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51</a:t>
            </a:fld>
            <a:endParaRPr lang="en-US"/>
          </a:p>
        </p:txBody>
      </p:sp>
    </p:spTree>
    <p:extLst>
      <p:ext uri="{BB962C8B-B14F-4D97-AF65-F5344CB8AC3E}">
        <p14:creationId xmlns:p14="http://schemas.microsoft.com/office/powerpoint/2010/main" val="26818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905000" y="533401"/>
            <a:ext cx="8458200" cy="4530725"/>
          </a:xfrm>
        </p:spPr>
        <p:txBody>
          <a:bodyPr>
            <a:normAutofit fontScale="85000" lnSpcReduction="20000"/>
          </a:bodyPr>
          <a:lstStyle/>
          <a:p>
            <a:pPr algn="ctr" rtl="1">
              <a:lnSpc>
                <a:spcPct val="80000"/>
              </a:lnSpc>
            </a:pPr>
            <a:r>
              <a:rPr lang="ar-SA" sz="5600" b="1" u="sng" dirty="0">
                <a:solidFill>
                  <a:srgbClr val="00B050"/>
                </a:solidFill>
                <a:cs typeface="+mj-cs"/>
              </a:rPr>
              <a:t>مبادئ الإبداع</a:t>
            </a:r>
          </a:p>
          <a:p>
            <a:pPr algn="r" rtl="1">
              <a:lnSpc>
                <a:spcPct val="80000"/>
              </a:lnSpc>
              <a:buNone/>
            </a:pPr>
            <a:endParaRPr lang="en-US" sz="3200" dirty="0">
              <a:effectLst>
                <a:outerShdw blurRad="38100" dist="38100" dir="2700000" algn="tl">
                  <a:srgbClr val="000000"/>
                </a:outerShdw>
              </a:effectLst>
              <a:cs typeface="+mj-cs"/>
            </a:endParaRPr>
          </a:p>
          <a:p>
            <a:pPr algn="r" rtl="1">
              <a:lnSpc>
                <a:spcPct val="80000"/>
              </a:lnSpc>
            </a:pPr>
            <a:r>
              <a:rPr lang="ar-SA" sz="3200" dirty="0">
                <a:cs typeface="+mj-cs"/>
              </a:rPr>
              <a:t>لقد وضع الكثير من مدراء الشركات والمنظمات العالمية مجموعة من الآراء الرائدة في مجال الابتكار والإبداع، وحتى تكون المنظمات نامية، وأساليبها مبدعة وخلاّقة، ينبغي مراعاة بعض المبادئ الأساسية فيها سواء كانوا مدراء أو أصحاب قرار، وهذه المبادئ عبارة عن النقاط التالية :</a:t>
            </a:r>
          </a:p>
          <a:p>
            <a:pPr algn="r" rtl="1">
              <a:lnSpc>
                <a:spcPct val="80000"/>
              </a:lnSpc>
            </a:pPr>
            <a:r>
              <a:rPr lang="ar-SY" sz="3200" dirty="0" smtClean="0">
                <a:solidFill>
                  <a:srgbClr val="FF0000"/>
                </a:solidFill>
                <a:cs typeface="+mj-cs"/>
              </a:rPr>
              <a:t>1</a:t>
            </a:r>
            <a:r>
              <a:rPr lang="ar-SA" sz="3200" dirty="0" smtClean="0">
                <a:solidFill>
                  <a:srgbClr val="FF0000"/>
                </a:solidFill>
                <a:cs typeface="+mj-cs"/>
              </a:rPr>
              <a:t>. </a:t>
            </a:r>
            <a:r>
              <a:rPr lang="ar-SA" sz="3200" b="1" u="sng" dirty="0">
                <a:solidFill>
                  <a:srgbClr val="FF0000"/>
                </a:solidFill>
                <a:cs typeface="+mj-cs"/>
              </a:rPr>
              <a:t>إفساح المجال لأيّة فكرة </a:t>
            </a:r>
            <a:r>
              <a:rPr lang="ar-SA" sz="3200" dirty="0">
                <a:cs typeface="+mj-cs"/>
              </a:rPr>
              <a:t>أن تولد وتنمو وتكبر ما دامت في الاتجاه الصحيح ،وما دام لم يتم القطع بعد بخطئها أو فشلها ،فكثير من المحتملات تبدّلت إلى حقائق وتحوّلت احتمالات النجاح فيها إلى موقفية ،فالإبتكار قائم على الإبداع لا تقليد الآخرين ،لذلك يجب أن يعطى الأفراد حرية كبيرة ليبدعوا، ولكن يجب أن تتركز هذه الحرّية في المجالات الرئيسيّة للعمل وتصبّ في الأهداف الأهم. </a:t>
            </a:r>
            <a:br>
              <a:rPr lang="ar-SA" sz="3200" dirty="0">
                <a:cs typeface="+mj-cs"/>
              </a:rPr>
            </a:br>
            <a:r>
              <a:rPr lang="ar-SA" sz="3200" dirty="0">
                <a:cs typeface="+mj-cs"/>
              </a:rPr>
              <a:t/>
            </a:r>
            <a:br>
              <a:rPr lang="ar-SA" sz="3200" dirty="0">
                <a:cs typeface="+mj-cs"/>
              </a:rPr>
            </a:br>
            <a:endParaRPr lang="en-US" sz="3200" dirty="0">
              <a:effectLst>
                <a:outerShdw blurRad="38100" dist="38100" dir="2700000" algn="tl">
                  <a:srgbClr val="000000"/>
                </a:outerShdw>
              </a:effectLst>
              <a:cs typeface="+mj-cs"/>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52</a:t>
            </a:fld>
            <a:endParaRPr lang="en-US"/>
          </a:p>
        </p:txBody>
      </p:sp>
    </p:spTree>
    <p:extLst>
      <p:ext uri="{BB962C8B-B14F-4D97-AF65-F5344CB8AC3E}">
        <p14:creationId xmlns:p14="http://schemas.microsoft.com/office/powerpoint/2010/main" val="294923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15363">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5363">
                                            <p:txEl>
                                              <p:pRg st="3" end="3"/>
                                            </p:txEl>
                                          </p:spTgt>
                                        </p:tgtEl>
                                        <p:attrNameLst>
                                          <p:attrName>ppt_y</p:attrName>
                                        </p:attrNameLst>
                                      </p:cBhvr>
                                      <p:tavLst>
                                        <p:tav tm="0">
                                          <p:val>
                                            <p:strVal val="#ppt_y-#ppt_h/2"/>
                                          </p:val>
                                        </p:tav>
                                        <p:tav tm="100000">
                                          <p:val>
                                            <p:strVal val="#ppt_y"/>
                                          </p:val>
                                        </p:tav>
                                      </p:tavLst>
                                    </p:anim>
                                    <p:anim calcmode="lin" valueType="num">
                                      <p:cBhvr>
                                        <p:cTn id="25" dur="500" fill="hold"/>
                                        <p:tgtEl>
                                          <p:spTgt spid="15363">
                                            <p:txEl>
                                              <p:pRg st="3" end="3"/>
                                            </p:txEl>
                                          </p:spTgt>
                                        </p:tgtEl>
                                        <p:attrNameLst>
                                          <p:attrName>ppt_w</p:attrName>
                                        </p:attrNameLst>
                                      </p:cBhvr>
                                      <p:tavLst>
                                        <p:tav tm="0">
                                          <p:val>
                                            <p:strVal val="#ppt_w"/>
                                          </p:val>
                                        </p:tav>
                                        <p:tav tm="100000">
                                          <p:val>
                                            <p:strVal val="#ppt_w"/>
                                          </p:val>
                                        </p:tav>
                                      </p:tavLst>
                                    </p:anim>
                                    <p:anim calcmode="lin" valueType="num">
                                      <p:cBhvr>
                                        <p:cTn id="26" dur="500" fill="hold"/>
                                        <p:tgtEl>
                                          <p:spTgt spid="153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a:solidFill>
                  <a:srgbClr val="FF0000"/>
                </a:solidFill>
              </a:rPr>
              <a:t>2. إن الأفراد مصدر قوة المنظمة </a:t>
            </a:r>
            <a:r>
              <a:rPr lang="ar-SA" sz="3200" b="1" dirty="0"/>
              <a:t>،والاعتناء بتنميتهم ورعايتهم يجعلها الأكبر والأفضل والأكثر إبتكاراً وربحاً ،ولتكن المكافأة على أساس الجدارة واللياقة.</a:t>
            </a:r>
          </a:p>
          <a:p>
            <a:pPr algn="r" rtl="1">
              <a:lnSpc>
                <a:spcPct val="80000"/>
              </a:lnSpc>
            </a:pPr>
            <a:r>
              <a:rPr lang="ar-SA" sz="3200" b="1" dirty="0"/>
              <a:t> </a:t>
            </a:r>
            <a:br>
              <a:rPr lang="ar-SA" sz="3200" b="1" dirty="0"/>
            </a:br>
            <a:r>
              <a:rPr lang="ar-SA" sz="3200" b="1" dirty="0">
                <a:solidFill>
                  <a:srgbClr val="FF0000"/>
                </a:solidFill>
              </a:rPr>
              <a:t>3. احترام الأفراد وتشجّيعهم وتنمّيتهم </a:t>
            </a:r>
            <a:r>
              <a:rPr lang="ar-SA" sz="3200" b="1" dirty="0"/>
              <a:t>لإتاحة الفرص لهم للمشاركة في القرار وتحقيق النجاحات للمنظمة ،وذلك كفيل بأن يبذلوا قصارى جهدهم لفعل الأشياء على الوجه الأكمل.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53</a:t>
            </a:fld>
            <a:endParaRPr lang="en-US"/>
          </a:p>
        </p:txBody>
      </p:sp>
    </p:spTree>
    <p:extLst>
      <p:ext uri="{BB962C8B-B14F-4D97-AF65-F5344CB8AC3E}">
        <p14:creationId xmlns:p14="http://schemas.microsoft.com/office/powerpoint/2010/main" val="3128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536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smtClean="0">
                <a:solidFill>
                  <a:srgbClr val="FF0000"/>
                </a:solidFill>
              </a:rPr>
              <a:t>4</a:t>
            </a:r>
            <a:r>
              <a:rPr lang="ar-SA" sz="3200" b="1" dirty="0">
                <a:solidFill>
                  <a:srgbClr val="FF0000"/>
                </a:solidFill>
              </a:rPr>
              <a:t>. التخلّي عن الروتين </a:t>
            </a:r>
            <a:r>
              <a:rPr lang="ar-SA" sz="3200" b="1" dirty="0" smtClean="0">
                <a:solidFill>
                  <a:srgbClr val="FF0000"/>
                </a:solidFill>
              </a:rPr>
              <a:t>و</a:t>
            </a:r>
            <a:r>
              <a:rPr lang="ar-SY" sz="3200" b="1" dirty="0" smtClean="0">
                <a:solidFill>
                  <a:srgbClr val="FF0000"/>
                </a:solidFill>
              </a:rPr>
              <a:t>إن </a:t>
            </a:r>
            <a:r>
              <a:rPr lang="ar-SA" sz="3200" b="1" dirty="0" smtClean="0">
                <a:solidFill>
                  <a:srgbClr val="FF0000"/>
                </a:solidFill>
              </a:rPr>
              <a:t>اللامركزيّة </a:t>
            </a:r>
            <a:r>
              <a:rPr lang="ar-SA" sz="3200" b="1" dirty="0"/>
              <a:t>في التعامل ينمي القدرة الإبداعية، وهي تساوي ثبات القدم في سبيل التقدم والنجاح.</a:t>
            </a:r>
          </a:p>
          <a:p>
            <a:pPr algn="r" rtl="1">
              <a:lnSpc>
                <a:spcPct val="80000"/>
              </a:lnSpc>
            </a:pPr>
            <a:endParaRPr lang="ar-SA" sz="3200" b="1" dirty="0"/>
          </a:p>
          <a:p>
            <a:pPr algn="r" rtl="1">
              <a:lnSpc>
                <a:spcPct val="80000"/>
              </a:lnSpc>
            </a:pPr>
            <a:r>
              <a:rPr lang="ar-SA" sz="3200" b="1" dirty="0">
                <a:solidFill>
                  <a:srgbClr val="FF0000"/>
                </a:solidFill>
              </a:rPr>
              <a:t>5. تحويل العمل إلى شيء ممتع </a:t>
            </a:r>
            <a:r>
              <a:rPr lang="ar-SA" sz="3200" b="1" dirty="0"/>
              <a:t>لا وظيفة فحسب ، ويكون كذلك إذا حوّلنا النشاط إلى مسؤولية ،والمسؤولية إلى طموح وهم.</a:t>
            </a:r>
          </a:p>
          <a:p>
            <a:pPr marL="0" indent="0" algn="r" rtl="1">
              <a:lnSpc>
                <a:spcPct val="80000"/>
              </a:lnSpc>
              <a:buNone/>
            </a:pPr>
            <a:r>
              <a:rPr lang="ar-SA" sz="3200" b="1" dirty="0"/>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54</a:t>
            </a:fld>
            <a:endParaRPr lang="en-US"/>
          </a:p>
        </p:txBody>
      </p:sp>
    </p:spTree>
    <p:extLst>
      <p:ext uri="{BB962C8B-B14F-4D97-AF65-F5344CB8AC3E}">
        <p14:creationId xmlns:p14="http://schemas.microsoft.com/office/powerpoint/2010/main" val="37665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15363">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153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5363">
                                            <p:txEl>
                                              <p:pRg st="3" end="3"/>
                                            </p:txEl>
                                          </p:spTgt>
                                        </p:tgtEl>
                                        <p:attrNameLst>
                                          <p:attrName>ppt_y</p:attrName>
                                        </p:attrNameLst>
                                      </p:cBhvr>
                                      <p:tavLst>
                                        <p:tav tm="0">
                                          <p:val>
                                            <p:strVal val="#ppt_y-#ppt_h/2"/>
                                          </p:val>
                                        </p:tav>
                                        <p:tav tm="100000">
                                          <p:val>
                                            <p:strVal val="#ppt_y"/>
                                          </p:val>
                                        </p:tav>
                                      </p:tavLst>
                                    </p:anim>
                                    <p:anim calcmode="lin" valueType="num">
                                      <p:cBhvr>
                                        <p:cTn id="25" dur="500" fill="hold"/>
                                        <p:tgtEl>
                                          <p:spTgt spid="15363">
                                            <p:txEl>
                                              <p:pRg st="3" end="3"/>
                                            </p:txEl>
                                          </p:spTgt>
                                        </p:tgtEl>
                                        <p:attrNameLst>
                                          <p:attrName>ppt_w</p:attrName>
                                        </p:attrNameLst>
                                      </p:cBhvr>
                                      <p:tavLst>
                                        <p:tav tm="0">
                                          <p:val>
                                            <p:strVal val="#ppt_w"/>
                                          </p:val>
                                        </p:tav>
                                        <p:tav tm="100000">
                                          <p:val>
                                            <p:strVal val="#ppt_w"/>
                                          </p:val>
                                        </p:tav>
                                      </p:tavLst>
                                    </p:anim>
                                    <p:anim calcmode="lin" valueType="num">
                                      <p:cBhvr>
                                        <p:cTn id="26" dur="500" fill="hold"/>
                                        <p:tgtEl>
                                          <p:spTgt spid="1536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smtClean="0">
                <a:solidFill>
                  <a:srgbClr val="FF0000"/>
                </a:solidFill>
              </a:rPr>
              <a:t>6</a:t>
            </a:r>
            <a:r>
              <a:rPr lang="ar-SA" sz="3200" b="1" dirty="0">
                <a:solidFill>
                  <a:srgbClr val="FF0000"/>
                </a:solidFill>
              </a:rPr>
              <a:t>. التجديد المستمر للنفس والفكر والطموحات</a:t>
            </a:r>
            <a:r>
              <a:rPr lang="ar-SA" sz="3200" b="1" dirty="0"/>
              <a:t> ،وهذا لا يتحقّق إلاّ إذا شعر الفرد بأنّه يتكامل في عمله ،فالعمل ليس وظيفة للفرد فقط بل يستطيع من خلاله أن يبني نفسه وشخصيّته أيضاً ،وإن هذا الشعور الحقيقي يدفعه لتفجير الطاقة الإبداعيّة الكامنة بداخله وتوظيفها في خدمة الأهداف ،فكل فرد هو مبدع بالقوة في ذاته وعلى المدير أن يكتشف مفاتيح التحفيز والتحريك لكي يصنع أفراد مبدعين بالفعل ومن منظمته كتلة خلاّقة.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55</a:t>
            </a:fld>
            <a:endParaRPr lang="en-US"/>
          </a:p>
        </p:txBody>
      </p:sp>
    </p:spTree>
    <p:extLst>
      <p:ext uri="{BB962C8B-B14F-4D97-AF65-F5344CB8AC3E}">
        <p14:creationId xmlns:p14="http://schemas.microsoft.com/office/powerpoint/2010/main" val="12772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28800" y="1219201"/>
            <a:ext cx="8458200" cy="4530725"/>
          </a:xfrm>
        </p:spPr>
        <p:txBody>
          <a:bodyPr/>
          <a:lstStyle/>
          <a:p>
            <a:pPr algn="r" rtl="1">
              <a:lnSpc>
                <a:spcPct val="80000"/>
              </a:lnSpc>
            </a:pPr>
            <a:r>
              <a:rPr lang="ar-SA" sz="3200" b="1" dirty="0">
                <a:solidFill>
                  <a:srgbClr val="FF0000"/>
                </a:solidFill>
              </a:rPr>
              <a:t>9. لا ينبغي ترك الفكرة الجيدة التي تفتقد إلى آليات</a:t>
            </a:r>
            <a:r>
              <a:rPr lang="ar-SA" sz="3200" b="1" dirty="0"/>
              <a:t> التنفيذ ،بل نضعها في البال ،وبين آونة وأخرى نعرضها للمناقشة، فكثير من الأفكار الجديدة تتولد مع مرور الزمن، والمناقشة المتكررة ربّما تعطينا مقدرة على تنفيذها، فربّما لم تصل المناقشة الأولى والثانية إلى تمام نضجها فتكتمل في المحاولات الأخرى.</a:t>
            </a:r>
          </a:p>
          <a:p>
            <a:pPr algn="r" rtl="1">
              <a:lnSpc>
                <a:spcPct val="80000"/>
              </a:lnSpc>
            </a:pPr>
            <a:r>
              <a:rPr lang="ar-SA" sz="3200" b="1" dirty="0">
                <a:solidFill>
                  <a:srgbClr val="FF0000"/>
                </a:solidFill>
              </a:rPr>
              <a:t> 10. يجب إعطاء التعلّم عن طريق العمل أهميّة </a:t>
            </a:r>
            <a:r>
              <a:rPr lang="ar-SA" sz="3200" b="1" dirty="0"/>
              <a:t>بالغة لأنها الطريق الأفضل لتطوير الكفاءات وتوسيع النشاطات ودمج الأفراد بالمهام والوظائف. </a:t>
            </a:r>
            <a:br>
              <a:rPr lang="ar-SA" sz="3200" b="1" dirty="0"/>
            </a:br>
            <a:r>
              <a:rPr lang="ar-SA" sz="3200" b="1" dirty="0"/>
              <a:t/>
            </a:r>
            <a:br>
              <a:rPr lang="ar-SA" sz="3200" b="1" dirty="0"/>
            </a:br>
            <a:endParaRPr lang="en-US"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56</a:t>
            </a:fld>
            <a:endParaRPr lang="en-US"/>
          </a:p>
        </p:txBody>
      </p:sp>
    </p:spTree>
    <p:extLst>
      <p:ext uri="{BB962C8B-B14F-4D97-AF65-F5344CB8AC3E}">
        <p14:creationId xmlns:p14="http://schemas.microsoft.com/office/powerpoint/2010/main" val="8400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536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536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536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0" y="277814"/>
            <a:ext cx="8229600" cy="788987"/>
          </a:xfrm>
          <a:ln/>
        </p:spPr>
        <p:txBody>
          <a:bodyPr/>
          <a:lstStyle/>
          <a:p>
            <a:pPr algn="ctr" rtl="1"/>
            <a:r>
              <a:rPr lang="ar-SA" sz="4000" b="1" u="sng" dirty="0">
                <a:solidFill>
                  <a:schemeClr val="accent6"/>
                </a:solidFill>
              </a:rPr>
              <a:t>من مقومات الإبداع</a:t>
            </a:r>
            <a:endParaRPr lang="en-US" sz="4000" b="1" u="sng" dirty="0">
              <a:solidFill>
                <a:schemeClr val="accent6"/>
              </a:solidFill>
            </a:endParaRPr>
          </a:p>
        </p:txBody>
      </p:sp>
      <p:sp>
        <p:nvSpPr>
          <p:cNvPr id="19457" name="Rectangle 1"/>
          <p:cNvSpPr>
            <a:spLocks noChangeArrowheads="1"/>
          </p:cNvSpPr>
          <p:nvPr/>
        </p:nvSpPr>
        <p:spPr bwMode="auto">
          <a:xfrm>
            <a:off x="1667565" y="959264"/>
            <a:ext cx="9144000" cy="6611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400" b="1" dirty="0">
                <a:solidFill>
                  <a:srgbClr val="FF9900"/>
                </a:solidFill>
              </a:rPr>
              <a:t>تتعدد مقوّمات الإبداع </a:t>
            </a:r>
            <a:r>
              <a:rPr lang="ar-SA" sz="2400" b="1" dirty="0" err="1">
                <a:solidFill>
                  <a:srgbClr val="FF9900"/>
                </a:solidFill>
              </a:rPr>
              <a:t>و</a:t>
            </a:r>
            <a:r>
              <a:rPr lang="ar-SA" sz="2400" b="1" dirty="0">
                <a:solidFill>
                  <a:srgbClr val="FF9900"/>
                </a:solidFill>
              </a:rPr>
              <a:t> من أهمها:</a:t>
            </a:r>
            <a:endParaRPr lang="en-US" sz="2400" dirty="0">
              <a:solidFill>
                <a:srgbClr val="FF9900"/>
              </a:solidFill>
            </a:endParaRPr>
          </a:p>
          <a:p>
            <a:pPr lvl="0" algn="r" rtl="1"/>
            <a:r>
              <a:rPr lang="ar-SY" sz="2400" b="1" dirty="0">
                <a:solidFill>
                  <a:srgbClr val="FF9900"/>
                </a:solidFill>
              </a:rPr>
              <a:t>1-</a:t>
            </a:r>
            <a:r>
              <a:rPr lang="ar-SA" sz="2400" b="1" dirty="0">
                <a:solidFill>
                  <a:srgbClr val="FF9900"/>
                </a:solidFill>
              </a:rPr>
              <a:t> الانتماء الروحي للمؤسسة.. </a:t>
            </a:r>
            <a:endParaRPr lang="en-US" sz="2400" dirty="0">
              <a:solidFill>
                <a:srgbClr val="FF9900"/>
              </a:solidFill>
            </a:endParaRPr>
          </a:p>
          <a:p>
            <a:pPr lvl="0" algn="r" rtl="1"/>
            <a:r>
              <a:rPr lang="ar-SY" sz="2400" b="1" dirty="0">
                <a:solidFill>
                  <a:srgbClr val="FF9900"/>
                </a:solidFill>
              </a:rPr>
              <a:t>2</a:t>
            </a:r>
            <a:r>
              <a:rPr lang="ar-SA" sz="2400" b="1" dirty="0">
                <a:solidFill>
                  <a:srgbClr val="FF9900"/>
                </a:solidFill>
              </a:rPr>
              <a:t> - العقلية العلمية في التعامل مع الأزمات.. </a:t>
            </a:r>
            <a:endParaRPr lang="en-US" sz="2400" dirty="0">
              <a:solidFill>
                <a:srgbClr val="FF9900"/>
              </a:solidFill>
            </a:endParaRPr>
          </a:p>
          <a:p>
            <a:pPr lvl="0" algn="r" rtl="1"/>
            <a:r>
              <a:rPr lang="ar-SY" sz="2400" b="1" dirty="0">
                <a:solidFill>
                  <a:srgbClr val="FF9900"/>
                </a:solidFill>
              </a:rPr>
              <a:t>3</a:t>
            </a:r>
            <a:r>
              <a:rPr lang="ar-SA" sz="2400" b="1" dirty="0">
                <a:solidFill>
                  <a:srgbClr val="FF9900"/>
                </a:solidFill>
              </a:rPr>
              <a:t>- الانفتاح على الرأي الآخر.. </a:t>
            </a:r>
            <a:endParaRPr lang="en-US" sz="2400" dirty="0">
              <a:solidFill>
                <a:srgbClr val="FF9900"/>
              </a:solidFill>
            </a:endParaRPr>
          </a:p>
          <a:p>
            <a:pPr lvl="0" algn="r" rtl="1"/>
            <a:r>
              <a:rPr lang="ar-SY" sz="2400" b="1" dirty="0">
                <a:solidFill>
                  <a:srgbClr val="FF9900"/>
                </a:solidFill>
              </a:rPr>
              <a:t>4</a:t>
            </a:r>
            <a:r>
              <a:rPr lang="ar-SA" sz="2400" b="1" dirty="0">
                <a:solidFill>
                  <a:srgbClr val="FF9900"/>
                </a:solidFill>
              </a:rPr>
              <a:t>- البعد الإنساني في التعامل مع الأفراد..</a:t>
            </a:r>
            <a:endParaRPr lang="en-US" sz="2400" dirty="0">
              <a:solidFill>
                <a:srgbClr val="FF9900"/>
              </a:solidFill>
            </a:endParaRPr>
          </a:p>
          <a:p>
            <a:pPr algn="r" rtl="1"/>
            <a:r>
              <a:rPr lang="ar-SY" sz="2400" b="1" dirty="0">
                <a:solidFill>
                  <a:srgbClr val="FF9900"/>
                </a:solidFill>
              </a:rPr>
              <a:t>5</a:t>
            </a:r>
            <a:r>
              <a:rPr lang="ar-SA" sz="2400" b="1" dirty="0">
                <a:solidFill>
                  <a:srgbClr val="FF9900"/>
                </a:solidFill>
              </a:rPr>
              <a:t>- تشجيع تبادل الرأي والمشاركة فيه والنقد الذاتي..</a:t>
            </a:r>
          </a:p>
          <a:p>
            <a:pPr lvl="0" algn="r" rtl="1"/>
            <a:r>
              <a:rPr lang="ar-SY" sz="2400" b="1" dirty="0">
                <a:solidFill>
                  <a:srgbClr val="FF9900"/>
                </a:solidFill>
              </a:rPr>
              <a:t>6</a:t>
            </a:r>
            <a:r>
              <a:rPr lang="ar-SA" sz="2400" b="1" dirty="0">
                <a:solidFill>
                  <a:srgbClr val="FF9900"/>
                </a:solidFill>
              </a:rPr>
              <a:t>- قراءة الماورائيات لدى الاستماع إلى محاضرة أو خطبة أو قراءة فكرة ومراقبة عمل أو سلوك.. وعدم الوقوف إلى حدّ الظاهرة من دون تحليل وتعمّق.</a:t>
            </a:r>
            <a:endParaRPr lang="en-US" sz="2400" dirty="0">
              <a:solidFill>
                <a:srgbClr val="FF9900"/>
              </a:solidFill>
            </a:endParaRPr>
          </a:p>
          <a:p>
            <a:pPr lvl="0" algn="r" rtl="1"/>
            <a:r>
              <a:rPr lang="ar-SY" sz="2400" b="1" dirty="0">
                <a:solidFill>
                  <a:srgbClr val="FF9900"/>
                </a:solidFill>
              </a:rPr>
              <a:t>7- </a:t>
            </a:r>
            <a:r>
              <a:rPr lang="ar-SA" sz="2400" b="1" dirty="0">
                <a:solidFill>
                  <a:srgbClr val="FF9900"/>
                </a:solidFill>
              </a:rPr>
              <a:t>الاستقلالية.. إذ أن المبدعين يتميّزون - في الغالب - بالتحرّر من النزعة التقليدية والتصورات الشائعة ليس حباً بالخروج عن المألوف دائماً بل لتطلّعهم الدائم وطموحهم العالي في التفكير والتعبير ورسم الأهداف </a:t>
            </a:r>
            <a:endParaRPr lang="ar-SY" sz="2400" b="1" dirty="0">
              <a:solidFill>
                <a:srgbClr val="FF9900"/>
              </a:solidFill>
            </a:endParaRPr>
          </a:p>
          <a:p>
            <a:pPr algn="r" rtl="1"/>
            <a:r>
              <a:rPr lang="ar-SA" sz="2400" b="1" dirty="0">
                <a:solidFill>
                  <a:srgbClr val="FF9900"/>
                </a:solidFill>
              </a:rPr>
              <a:t>8- القدرة العالية على تفهّم المشكلات ومناقشتها بسعة صدر والتعامل معها بإيجابية وحكمة</a:t>
            </a:r>
            <a:r>
              <a:rPr lang="ar-SA" sz="2400" dirty="0">
                <a:solidFill>
                  <a:srgbClr val="FF9900"/>
                </a:solidFill>
              </a:rPr>
              <a:t> </a:t>
            </a:r>
          </a:p>
          <a:p>
            <a:pPr algn="r" rtl="1"/>
            <a:r>
              <a:rPr lang="ar-SA" sz="2400" b="1" dirty="0">
                <a:solidFill>
                  <a:srgbClr val="FF9900"/>
                </a:solidFill>
              </a:rPr>
              <a:t>9- وضوح الرؤية وصلابة الموقف وثبات القدم</a:t>
            </a:r>
            <a:r>
              <a:rPr lang="ar-SY" sz="2400" b="1" dirty="0">
                <a:solidFill>
                  <a:srgbClr val="FF9900"/>
                </a:solidFill>
              </a:rPr>
              <a:t> (رباط الجأش</a:t>
            </a:r>
            <a:r>
              <a:rPr lang="ar-SY" sz="2400" b="1" dirty="0" smtClean="0">
                <a:solidFill>
                  <a:srgbClr val="FF9900"/>
                </a:solidFill>
              </a:rPr>
              <a:t>).</a:t>
            </a:r>
          </a:p>
          <a:p>
            <a:pPr algn="r" rtl="1"/>
            <a:r>
              <a:rPr lang="ar-SY" sz="2400" b="1" dirty="0" smtClean="0">
                <a:solidFill>
                  <a:srgbClr val="FF9900"/>
                </a:solidFill>
              </a:rPr>
              <a:t>10- </a:t>
            </a:r>
            <a:r>
              <a:rPr lang="ar-SA" sz="2400" b="1" dirty="0" smtClean="0">
                <a:solidFill>
                  <a:srgbClr val="FF9900"/>
                </a:solidFill>
              </a:rPr>
              <a:t> إيجاد </a:t>
            </a:r>
            <a:r>
              <a:rPr lang="ar-SA" sz="2400" b="1" dirty="0">
                <a:solidFill>
                  <a:srgbClr val="FF9900"/>
                </a:solidFill>
              </a:rPr>
              <a:t>أفكار جديدة تساعد المؤسسة على أن تكون في وضع أفضل.</a:t>
            </a:r>
          </a:p>
          <a:p>
            <a:pPr algn="r" rtl="1"/>
            <a:endParaRPr lang="en-US" dirty="0">
              <a:solidFill>
                <a:srgbClr val="FF9900"/>
              </a:solidFill>
            </a:endParaRPr>
          </a:p>
          <a:p>
            <a:pPr marL="342900" indent="-342900" algn="r" rtl="1">
              <a:buFontTx/>
              <a:buChar char="-"/>
            </a:pPr>
            <a:endParaRPr lang="en-US" sz="2400" b="1" dirty="0">
              <a:solidFill>
                <a:srgbClr val="FF9900"/>
              </a:solidFill>
            </a:endParaRPr>
          </a:p>
          <a:p>
            <a:pPr marL="342900" indent="-342900" algn="r" rtl="1">
              <a:buFontTx/>
              <a:buChar char="-"/>
            </a:pPr>
            <a:endParaRPr lang="en-US" sz="2400" dirty="0">
              <a:solidFill>
                <a:srgbClr val="FF9900"/>
              </a:solidFill>
            </a:endParaRPr>
          </a:p>
          <a:p>
            <a:pPr algn="r" rtl="1"/>
            <a:r>
              <a:rPr lang="ar-SA" sz="2400" b="1" dirty="0">
                <a:solidFill>
                  <a:srgbClr val="FF9900"/>
                </a:solidFill>
              </a:rPr>
              <a:t> </a:t>
            </a:r>
            <a:endParaRPr lang="ar-SA" sz="2400" dirty="0">
              <a:solidFill>
                <a:srgbClr val="FF9900"/>
              </a:solidFill>
              <a:latin typeface="Arial" pitchFamily="34" charset="0"/>
              <a:cs typeface="Arial" pitchFamily="34"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57</a:t>
            </a:fld>
            <a:endParaRPr lang="en-US"/>
          </a:p>
        </p:txBody>
      </p:sp>
    </p:spTree>
    <p:extLst>
      <p:ext uri="{BB962C8B-B14F-4D97-AF65-F5344CB8AC3E}">
        <p14:creationId xmlns:p14="http://schemas.microsoft.com/office/powerpoint/2010/main" val="30069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7">
                                            <p:txEl>
                                              <p:pRg st="0" end="0"/>
                                            </p:txEl>
                                          </p:spTgt>
                                        </p:tgtEl>
                                        <p:attrNameLst>
                                          <p:attrName>style.visibility</p:attrName>
                                        </p:attrNameLst>
                                      </p:cBhvr>
                                      <p:to>
                                        <p:strVal val="visible"/>
                                      </p:to>
                                    </p:set>
                                    <p:animEffect transition="in" filter="barn(inVertical)">
                                      <p:cBhvr>
                                        <p:cTn id="12" dur="500"/>
                                        <p:tgtEl>
                                          <p:spTgt spid="19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7">
                                            <p:txEl>
                                              <p:pRg st="1" end="1"/>
                                            </p:txEl>
                                          </p:spTgt>
                                        </p:tgtEl>
                                        <p:attrNameLst>
                                          <p:attrName>style.visibility</p:attrName>
                                        </p:attrNameLst>
                                      </p:cBhvr>
                                      <p:to>
                                        <p:strVal val="visible"/>
                                      </p:to>
                                    </p:set>
                                    <p:animEffect transition="in" filter="barn(inVertical)">
                                      <p:cBhvr>
                                        <p:cTn id="17" dur="500"/>
                                        <p:tgtEl>
                                          <p:spTgt spid="19457">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9457">
                                            <p:txEl>
                                              <p:pRg st="2" end="2"/>
                                            </p:txEl>
                                          </p:spTgt>
                                        </p:tgtEl>
                                        <p:attrNameLst>
                                          <p:attrName>style.visibility</p:attrName>
                                        </p:attrNameLst>
                                      </p:cBhvr>
                                      <p:to>
                                        <p:strVal val="visible"/>
                                      </p:to>
                                    </p:set>
                                    <p:animEffect transition="in" filter="barn(inVertical)">
                                      <p:cBhvr>
                                        <p:cTn id="20" dur="500"/>
                                        <p:tgtEl>
                                          <p:spTgt spid="1945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457">
                                            <p:txEl>
                                              <p:pRg st="4" end="4"/>
                                            </p:txEl>
                                          </p:spTgt>
                                        </p:tgtEl>
                                        <p:attrNameLst>
                                          <p:attrName>style.visibility</p:attrName>
                                        </p:attrNameLst>
                                      </p:cBhvr>
                                      <p:to>
                                        <p:strVal val="visible"/>
                                      </p:to>
                                    </p:set>
                                    <p:animEffect transition="in" filter="barn(inVertical)">
                                      <p:cBhvr>
                                        <p:cTn id="25" dur="500"/>
                                        <p:tgtEl>
                                          <p:spTgt spid="19457">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9457">
                                            <p:txEl>
                                              <p:pRg st="3" end="3"/>
                                            </p:txEl>
                                          </p:spTgt>
                                        </p:tgtEl>
                                        <p:attrNameLst>
                                          <p:attrName>style.visibility</p:attrName>
                                        </p:attrNameLst>
                                      </p:cBhvr>
                                      <p:to>
                                        <p:strVal val="visible"/>
                                      </p:to>
                                    </p:set>
                                    <p:animEffect transition="in" filter="barn(inVertical)">
                                      <p:cBhvr>
                                        <p:cTn id="28" dur="500"/>
                                        <p:tgtEl>
                                          <p:spTgt spid="1945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457">
                                            <p:txEl>
                                              <p:pRg st="5" end="5"/>
                                            </p:txEl>
                                          </p:spTgt>
                                        </p:tgtEl>
                                        <p:attrNameLst>
                                          <p:attrName>style.visibility</p:attrName>
                                        </p:attrNameLst>
                                      </p:cBhvr>
                                      <p:to>
                                        <p:strVal val="visible"/>
                                      </p:to>
                                    </p:set>
                                    <p:animEffect transition="in" filter="barn(inVertical)">
                                      <p:cBhvr>
                                        <p:cTn id="33" dur="500"/>
                                        <p:tgtEl>
                                          <p:spTgt spid="19457">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9457">
                                            <p:txEl>
                                              <p:pRg st="6" end="6"/>
                                            </p:txEl>
                                          </p:spTgt>
                                        </p:tgtEl>
                                        <p:attrNameLst>
                                          <p:attrName>style.visibility</p:attrName>
                                        </p:attrNameLst>
                                      </p:cBhvr>
                                      <p:to>
                                        <p:strVal val="visible"/>
                                      </p:to>
                                    </p:set>
                                    <p:animEffect transition="in" filter="barn(inVertical)">
                                      <p:cBhvr>
                                        <p:cTn id="36" dur="500"/>
                                        <p:tgtEl>
                                          <p:spTgt spid="1945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9457">
                                            <p:txEl>
                                              <p:pRg st="7" end="7"/>
                                            </p:txEl>
                                          </p:spTgt>
                                        </p:tgtEl>
                                        <p:attrNameLst>
                                          <p:attrName>style.visibility</p:attrName>
                                        </p:attrNameLst>
                                      </p:cBhvr>
                                      <p:to>
                                        <p:strVal val="visible"/>
                                      </p:to>
                                    </p:set>
                                    <p:animEffect transition="in" filter="barn(inVertical)">
                                      <p:cBhvr>
                                        <p:cTn id="41" dur="500"/>
                                        <p:tgtEl>
                                          <p:spTgt spid="1945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9457">
                                            <p:txEl>
                                              <p:pRg st="8" end="8"/>
                                            </p:txEl>
                                          </p:spTgt>
                                        </p:tgtEl>
                                        <p:attrNameLst>
                                          <p:attrName>style.visibility</p:attrName>
                                        </p:attrNameLst>
                                      </p:cBhvr>
                                      <p:to>
                                        <p:strVal val="visible"/>
                                      </p:to>
                                    </p:set>
                                    <p:animEffect transition="in" filter="barn(inVertical)">
                                      <p:cBhvr>
                                        <p:cTn id="46" dur="500"/>
                                        <p:tgtEl>
                                          <p:spTgt spid="19457">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457">
                                            <p:txEl>
                                              <p:pRg st="9" end="9"/>
                                            </p:txEl>
                                          </p:spTgt>
                                        </p:tgtEl>
                                        <p:attrNameLst>
                                          <p:attrName>style.visibility</p:attrName>
                                        </p:attrNameLst>
                                      </p:cBhvr>
                                      <p:to>
                                        <p:strVal val="visible"/>
                                      </p:to>
                                    </p:set>
                                    <p:animEffect transition="in" filter="barn(inVertical)">
                                      <p:cBhvr>
                                        <p:cTn id="51" dur="500"/>
                                        <p:tgtEl>
                                          <p:spTgt spid="1945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9457">
                                            <p:txEl>
                                              <p:pRg st="10" end="10"/>
                                            </p:txEl>
                                          </p:spTgt>
                                        </p:tgtEl>
                                        <p:attrNameLst>
                                          <p:attrName>style.visibility</p:attrName>
                                        </p:attrNameLst>
                                      </p:cBhvr>
                                      <p:to>
                                        <p:strVal val="visible"/>
                                      </p:to>
                                    </p:set>
                                    <p:animEffect transition="in" filter="barn(inVertical)">
                                      <p:cBhvr>
                                        <p:cTn id="56" dur="500"/>
                                        <p:tgtEl>
                                          <p:spTgt spid="194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28800" y="277814"/>
            <a:ext cx="8229600" cy="1139825"/>
          </a:xfrm>
        </p:spPr>
        <p:txBody>
          <a:bodyPr/>
          <a:lstStyle/>
          <a:p>
            <a:pPr algn="ctr"/>
            <a:r>
              <a:rPr lang="ar-SA" sz="4000" b="1" u="sng" dirty="0">
                <a:solidFill>
                  <a:schemeClr val="accent6"/>
                </a:solidFill>
              </a:rPr>
              <a:t>خصائص المنظمة المبدعة: </a:t>
            </a:r>
            <a:endParaRPr lang="en-US" sz="4000" dirty="0">
              <a:solidFill>
                <a:schemeClr val="accent6"/>
              </a:solidFill>
            </a:endParaRPr>
          </a:p>
        </p:txBody>
      </p:sp>
      <p:sp>
        <p:nvSpPr>
          <p:cNvPr id="19459" name="Rectangle 3"/>
          <p:cNvSpPr>
            <a:spLocks noGrp="1" noChangeArrowheads="1"/>
          </p:cNvSpPr>
          <p:nvPr>
            <p:ph type="body" idx="1"/>
          </p:nvPr>
        </p:nvSpPr>
        <p:spPr>
          <a:xfrm>
            <a:off x="1981200" y="1371601"/>
            <a:ext cx="8229600" cy="4530725"/>
          </a:xfrm>
        </p:spPr>
        <p:txBody>
          <a:bodyPr/>
          <a:lstStyle/>
          <a:p>
            <a:pPr algn="r" rtl="1"/>
            <a:r>
              <a:rPr lang="en-US" sz="3200" b="1" dirty="0" smtClean="0"/>
              <a:t>1</a:t>
            </a:r>
            <a:r>
              <a:rPr lang="ar-SA" sz="3200" b="1" dirty="0" smtClean="0"/>
              <a:t>- </a:t>
            </a:r>
            <a:r>
              <a:rPr lang="ar-SA" sz="3200" b="1" dirty="0"/>
              <a:t>الاتجاه الميداني والميل نحو الممارسة والتجريب المستمرين رغم الفشل. . </a:t>
            </a:r>
            <a:endParaRPr lang="en-US" sz="3200" dirty="0"/>
          </a:p>
          <a:p>
            <a:pPr algn="r" rtl="1"/>
            <a:r>
              <a:rPr lang="en-US" sz="3200" b="1" dirty="0" smtClean="0"/>
              <a:t>2</a:t>
            </a:r>
            <a:r>
              <a:rPr lang="ar-SA" sz="3200" b="1" dirty="0" smtClean="0"/>
              <a:t>- </a:t>
            </a:r>
            <a:r>
              <a:rPr lang="ar-SA" sz="3200" b="1" dirty="0"/>
              <a:t>وجود أنصار ومؤيدين للإبداع يقومون بتشجيع المبدعين وتوجيههم.حيث لا بد من الاهتمام بتعيين الخبرات الشابة والتي لديها القدرة على الإبداع. </a:t>
            </a:r>
            <a:endParaRPr lang="en-US" sz="3200" dirty="0"/>
          </a:p>
          <a:p>
            <a:pPr algn="r" rtl="1"/>
            <a:r>
              <a:rPr lang="en-US" sz="3200" b="1" dirty="0" smtClean="0"/>
              <a:t>3</a:t>
            </a:r>
            <a:r>
              <a:rPr lang="ar-SA" sz="3200" b="1" dirty="0" smtClean="0"/>
              <a:t>- </a:t>
            </a:r>
            <a:r>
              <a:rPr lang="ar-SA" sz="3200" b="1" dirty="0"/>
              <a:t>الإنتاجية من خلال مشاركة العاملين في تقديم مقترحات وبدائل للعمل. </a:t>
            </a:r>
            <a:endParaRPr lang="ar-SA" sz="3200" b="1" dirty="0">
              <a:effectLst>
                <a:outerShdw blurRad="38100" dist="38100" dir="2700000" algn="tl">
                  <a:srgbClr val="000000"/>
                </a:outerShdw>
              </a:effectLst>
            </a:endParaRPr>
          </a:p>
          <a:p>
            <a:pPr marL="990600" lvl="1" indent="-646113" algn="r" rtl="1"/>
            <a:endParaRPr lang="ar-SA" sz="3200" b="1" dirty="0">
              <a:effectLst>
                <a:outerShdw blurRad="38100" dist="38100" dir="2700000" algn="tl">
                  <a:srgbClr val="000000"/>
                </a:outerShdw>
              </a:effectLst>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58</a:t>
            </a:fld>
            <a:endParaRPr lang="en-US"/>
          </a:p>
        </p:txBody>
      </p:sp>
    </p:spTree>
    <p:extLst>
      <p:ext uri="{BB962C8B-B14F-4D97-AF65-F5344CB8AC3E}">
        <p14:creationId xmlns:p14="http://schemas.microsoft.com/office/powerpoint/2010/main" val="12941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945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945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9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calcmode="lin" valueType="num">
                                      <p:cBhvr>
                                        <p:cTn id="15"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9459">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 calcmode="lin" valueType="num">
                                      <p:cBhvr>
                                        <p:cTn id="2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459">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9459">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981200" y="1412876"/>
            <a:ext cx="8229600" cy="4530725"/>
          </a:xfrm>
        </p:spPr>
        <p:txBody>
          <a:bodyPr/>
          <a:lstStyle/>
          <a:p>
            <a:pPr algn="r" rtl="1"/>
            <a:r>
              <a:rPr lang="en-US" sz="3200" b="1" dirty="0" smtClean="0"/>
              <a:t>4</a:t>
            </a:r>
            <a:r>
              <a:rPr lang="ar-SA" sz="3200" b="1" dirty="0" smtClean="0"/>
              <a:t>- </a:t>
            </a:r>
            <a:r>
              <a:rPr lang="ar-SA" sz="3200" b="1" dirty="0"/>
              <a:t>تطوير مبادئ وقيم وأخلاقيات للعمل يعرفها الجميع ويعملون على احترامها وتطبيقها. </a:t>
            </a:r>
            <a:endParaRPr lang="en-US" sz="2000" dirty="0"/>
          </a:p>
          <a:p>
            <a:pPr algn="r" rtl="1"/>
            <a:r>
              <a:rPr lang="en-US" sz="3200" b="1" dirty="0" smtClean="0"/>
              <a:t>5</a:t>
            </a:r>
            <a:r>
              <a:rPr lang="ar-SA" sz="3200" b="1" dirty="0" smtClean="0"/>
              <a:t>- </a:t>
            </a:r>
            <a:r>
              <a:rPr lang="ar-SA" sz="3200" b="1" dirty="0"/>
              <a:t>البساطة وعدم التعقيد في الهيكل التنظيمي من حيث عدد المستويات والوحدات الإدارية. </a:t>
            </a:r>
            <a:endParaRPr lang="en-US" sz="2000" dirty="0"/>
          </a:p>
          <a:p>
            <a:pPr algn="r" rtl="1"/>
            <a:r>
              <a:rPr lang="en-US" sz="3200" b="1" dirty="0" smtClean="0"/>
              <a:t>6</a:t>
            </a:r>
            <a:r>
              <a:rPr lang="ar-SA" sz="3200" b="1" dirty="0" smtClean="0"/>
              <a:t>- </a:t>
            </a:r>
            <a:r>
              <a:rPr lang="ar-SA" sz="3200" b="1" dirty="0"/>
              <a:t>تشجيع العاملين على طرح الأفكار والنقاش الحر والعمل على الاهتمام بآراء الآخرين .فقد ذكر توفيق أن الإبداع وثيق الصلة بمنح الاستقلالية والثقة في الآخرين ،كما أن مناقشة الأفكار الإبداعية مع الأطراف ذات العلاقة بتطبيقها يزيد حتماً من فاعلية وإمكانية التنفيذ</a:t>
            </a:r>
            <a:endParaRPr lang="en-US" sz="2000"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59</a:t>
            </a:fld>
            <a:endParaRPr lang="en-US"/>
          </a:p>
        </p:txBody>
      </p:sp>
    </p:spTree>
    <p:extLst>
      <p:ext uri="{BB962C8B-B14F-4D97-AF65-F5344CB8AC3E}">
        <p14:creationId xmlns:p14="http://schemas.microsoft.com/office/powerpoint/2010/main" val="40762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48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48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p:cTn id="15"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2048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p:cTn id="2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048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2048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204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latin typeface="Simplified Arabic" pitchFamily="18" charset="-78"/>
                <a:cs typeface="Simplified Arabic" pitchFamily="18" charset="-78"/>
              </a:rPr>
              <a:t>ماذا يعني نمط التفكير ؟</a:t>
            </a:r>
            <a:endParaRPr lang="en-US" dirty="0"/>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Simplified Arabic" pitchFamily="18" charset="-78"/>
              </a:rPr>
              <a:t>ونمط التفكير هو الأسلوب أو الطريقة التي يفكر بها الفرد منطلقاً من ثقافته وخبراته الحياتية وقدراته العقلية، وهو من أبرز السمات المميزة له. وقد أشار الباحثون التربويون وعلماء النفس إلى مجموعة من الأنماط المختلفة للتفكير، وهذا الاختلاف ناجم عن مجموعة من العوامل والمؤثرات من أهمها:</a:t>
            </a:r>
            <a:endParaRPr lang="ar-SY" dirty="0" smtClean="0">
              <a:latin typeface="Simplified Arabic" pitchFamily="18" charset="-78"/>
              <a:cs typeface="Simplified Arabic" pitchFamily="18" charset="-78"/>
            </a:endParaRPr>
          </a:p>
          <a:p>
            <a:pPr marL="457200" lvl="0" indent="-457200" algn="r" rtl="1">
              <a:buFont typeface="Wingdings" pitchFamily="2" charset="2"/>
              <a:buChar char="ü"/>
            </a:pPr>
            <a:r>
              <a:rPr lang="ar-SA" dirty="0" smtClean="0">
                <a:latin typeface="Simplified Arabic" pitchFamily="18" charset="-78"/>
                <a:cs typeface="Simplified Arabic" pitchFamily="18" charset="-78"/>
              </a:rPr>
              <a:t>اختلاف الثقافات والخبرات والبيئات.</a:t>
            </a:r>
            <a:endParaRPr lang="en-US" dirty="0" smtClean="0">
              <a:latin typeface="Simplified Arabic" pitchFamily="18" charset="-78"/>
              <a:cs typeface="Simplified Arabic" pitchFamily="18" charset="-78"/>
            </a:endParaRPr>
          </a:p>
          <a:p>
            <a:pPr marL="457200" lvl="0" indent="-457200" algn="r" rtl="1">
              <a:buFont typeface="Wingdings" pitchFamily="2" charset="2"/>
              <a:buChar char="ü"/>
            </a:pPr>
            <a:r>
              <a:rPr lang="ar-SA" dirty="0" smtClean="0">
                <a:latin typeface="Simplified Arabic" pitchFamily="18" charset="-78"/>
                <a:cs typeface="Simplified Arabic" pitchFamily="18" charset="-78"/>
              </a:rPr>
              <a:t>اختلاف الاهتمامات.</a:t>
            </a:r>
            <a:endParaRPr lang="en-US" dirty="0" smtClean="0">
              <a:latin typeface="Simplified Arabic" pitchFamily="18" charset="-78"/>
              <a:cs typeface="Simplified Arabic" pitchFamily="18" charset="-78"/>
            </a:endParaRPr>
          </a:p>
          <a:p>
            <a:pPr marL="457200" lvl="0" indent="-457200" algn="r" rtl="1">
              <a:buFont typeface="Wingdings" pitchFamily="2" charset="2"/>
              <a:buChar char="ü"/>
            </a:pPr>
            <a:r>
              <a:rPr lang="ar-SA" dirty="0" smtClean="0">
                <a:latin typeface="Simplified Arabic" pitchFamily="18" charset="-78"/>
                <a:cs typeface="Simplified Arabic" pitchFamily="18" charset="-78"/>
              </a:rPr>
              <a:t>اختلاف القدرات.</a:t>
            </a:r>
            <a:endParaRPr lang="en-US" dirty="0" smtClean="0">
              <a:latin typeface="Simplified Arabic" pitchFamily="18" charset="-78"/>
              <a:cs typeface="Simplified Arabic" pitchFamily="18" charset="-78"/>
            </a:endParaRPr>
          </a:p>
          <a:p>
            <a:pPr marL="457200" lvl="0" indent="-457200" algn="r" rtl="1">
              <a:buFont typeface="Wingdings" pitchFamily="2" charset="2"/>
              <a:buChar char="ü"/>
            </a:pPr>
            <a:r>
              <a:rPr lang="ar-SA" dirty="0" smtClean="0">
                <a:latin typeface="Simplified Arabic" pitchFamily="18" charset="-78"/>
                <a:cs typeface="Simplified Arabic" pitchFamily="18" charset="-78"/>
              </a:rPr>
              <a:t>اختلاف الخلايا العصبية.</a:t>
            </a:r>
            <a:endParaRPr lang="en-US" dirty="0" smtClean="0">
              <a:latin typeface="Simplified Arabic" pitchFamily="18" charset="-78"/>
              <a:cs typeface="Simplified Arabic" pitchFamily="18" charset="-78"/>
            </a:endParaRPr>
          </a:p>
          <a:p>
            <a:pPr marL="457200" indent="-457200" algn="r" rtl="1">
              <a:buFont typeface="Wingdings" pitchFamily="2" charset="2"/>
              <a:buChar char="ü"/>
            </a:pPr>
            <a:endParaRPr lang="ar-SA" dirty="0" smtClean="0">
              <a:latin typeface="Simplified Arabic" pitchFamily="18" charset="-78"/>
              <a:cs typeface="Simplified Arabic" pitchFamily="18" charset="-78"/>
            </a:endParaRPr>
          </a:p>
          <a:p>
            <a:pPr algn="r" rtl="1"/>
            <a:endParaRPr lang="en-US" dirty="0" smtClean="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6</a:t>
            </a:fld>
            <a:endParaRPr lang="en-US"/>
          </a:p>
        </p:txBody>
      </p:sp>
    </p:spTree>
    <p:extLst>
      <p:ext uri="{BB962C8B-B14F-4D97-AF65-F5344CB8AC3E}">
        <p14:creationId xmlns:p14="http://schemas.microsoft.com/office/powerpoint/2010/main" val="252107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1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1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9EF69948-1CB5-4F01-B10A-764EB862F78A}" type="slidenum">
              <a:rPr lang="ar-SA" altLang="en-US"/>
              <a:pPr/>
              <a:t>60</a:t>
            </a:fld>
            <a:endParaRPr lang="en-US" altLang="en-US"/>
          </a:p>
        </p:txBody>
      </p:sp>
      <p:sp>
        <p:nvSpPr>
          <p:cNvPr id="21507" name="Rectangle 3"/>
          <p:cNvSpPr>
            <a:spLocks noGrp="1" noChangeArrowheads="1"/>
          </p:cNvSpPr>
          <p:nvPr>
            <p:ph type="body" idx="1"/>
          </p:nvPr>
        </p:nvSpPr>
        <p:spPr>
          <a:xfrm>
            <a:off x="1981200" y="1295401"/>
            <a:ext cx="8229600" cy="4530725"/>
          </a:xfrm>
        </p:spPr>
        <p:txBody>
          <a:bodyPr/>
          <a:lstStyle/>
          <a:p>
            <a:pPr algn="r" rtl="1"/>
            <a:r>
              <a:rPr lang="ar-SY" b="1" dirty="0" smtClean="0"/>
              <a:t>7- </a:t>
            </a:r>
            <a:r>
              <a:rPr lang="ar-SA" b="1" dirty="0" smtClean="0"/>
              <a:t>تشجيع </a:t>
            </a:r>
            <a:r>
              <a:rPr lang="ar-SA" b="1" dirty="0"/>
              <a:t>التنافس بين العاملين لدفعهم نحو التوصل إلى أفكار إبداعية جديدة </a:t>
            </a:r>
            <a:r>
              <a:rPr lang="ar-SA" b="1" dirty="0" smtClean="0"/>
              <a:t>.</a:t>
            </a:r>
            <a:endParaRPr lang="en-US" dirty="0"/>
          </a:p>
          <a:p>
            <a:pPr algn="r" rtl="1"/>
            <a:r>
              <a:rPr lang="ar-SY" b="1" dirty="0" smtClean="0"/>
              <a:t>8- </a:t>
            </a:r>
            <a:r>
              <a:rPr lang="ar-SA" b="1" dirty="0" smtClean="0"/>
              <a:t>تقديم </a:t>
            </a:r>
            <a:r>
              <a:rPr lang="ar-SA" b="1" dirty="0"/>
              <a:t>الدعم المادي والمعنوي للمبدعين ومشاريعهم الإبداعية </a:t>
            </a:r>
            <a:r>
              <a:rPr lang="ar-SA" b="1" dirty="0" smtClean="0"/>
              <a:t>.</a:t>
            </a:r>
            <a:endParaRPr lang="en-US" dirty="0"/>
          </a:p>
          <a:p>
            <a:pPr algn="r" rtl="1"/>
            <a:r>
              <a:rPr lang="ar-SY" b="1" dirty="0" smtClean="0"/>
              <a:t>9-</a:t>
            </a:r>
            <a:r>
              <a:rPr lang="ar-SY" b="1" dirty="0"/>
              <a:t> </a:t>
            </a:r>
            <a:r>
              <a:rPr lang="ar-SA" b="1" dirty="0" smtClean="0"/>
              <a:t>تصميم </a:t>
            </a:r>
            <a:r>
              <a:rPr lang="ar-SA" b="1" dirty="0"/>
              <a:t>وحدات تنظيمية ذات بيئة تشغيلية ملائمة للمراحل المختلفة من العملية الإبداعية، مثل إنشاء وحدات البحث أو التطوير أو جماعات التخطيط للترويج للإبداع.  </a:t>
            </a:r>
            <a:endParaRPr lang="en-US" dirty="0"/>
          </a:p>
        </p:txBody>
      </p:sp>
    </p:spTree>
    <p:extLst>
      <p:ext uri="{BB962C8B-B14F-4D97-AF65-F5344CB8AC3E}">
        <p14:creationId xmlns:p14="http://schemas.microsoft.com/office/powerpoint/2010/main" val="23753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150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150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 calcmode="lin" valueType="num">
                                      <p:cBhvr>
                                        <p:cTn id="15"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2150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 calcmode="lin" valueType="num">
                                      <p:cBhvr>
                                        <p:cTn id="2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1507">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21507">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208213" y="269875"/>
            <a:ext cx="7772400" cy="1143000"/>
          </a:xfrm>
        </p:spPr>
        <p:txBody>
          <a:bodyPr/>
          <a:lstStyle/>
          <a:p>
            <a:pPr algn="ctr" rtl="1" eaLnBrk="1" hangingPunct="1">
              <a:defRPr/>
            </a:pPr>
            <a:r>
              <a:rPr lang="ar-SA" b="1" dirty="0" smtClean="0">
                <a:solidFill>
                  <a:schemeClr val="accent6"/>
                </a:solidFill>
                <a:effectLst>
                  <a:outerShdw blurRad="38100" dist="38100" dir="2700000" algn="tl">
                    <a:srgbClr val="000000">
                      <a:alpha val="43137"/>
                    </a:srgbClr>
                  </a:outerShdw>
                </a:effectLst>
              </a:rPr>
              <a:t>خصائص المبدعين</a:t>
            </a:r>
            <a:endParaRPr lang="en-US" b="1" dirty="0" smtClean="0">
              <a:solidFill>
                <a:schemeClr val="accent6"/>
              </a:solidFill>
              <a:effectLst>
                <a:outerShdw blurRad="38100" dist="38100" dir="2700000" algn="tl">
                  <a:srgbClr val="000000">
                    <a:alpha val="43137"/>
                  </a:srgbClr>
                </a:outerShdw>
              </a:effectLst>
            </a:endParaRPr>
          </a:p>
        </p:txBody>
      </p:sp>
      <p:sp>
        <p:nvSpPr>
          <p:cNvPr id="60419" name="Rectangle 3"/>
          <p:cNvSpPr>
            <a:spLocks noGrp="1" noChangeArrowheads="1"/>
          </p:cNvSpPr>
          <p:nvPr>
            <p:ph type="body" idx="1"/>
          </p:nvPr>
        </p:nvSpPr>
        <p:spPr>
          <a:xfrm>
            <a:off x="1981200" y="1268414"/>
            <a:ext cx="8229600" cy="5184775"/>
          </a:xfrm>
          <a:solidFill>
            <a:srgbClr val="D5DEC0"/>
          </a:solidFill>
        </p:spPr>
        <p:txBody>
          <a:bodyPr/>
          <a:lstStyle/>
          <a:p>
            <a:pPr algn="r" rtl="1" eaLnBrk="1" hangingPunct="1">
              <a:lnSpc>
                <a:spcPct val="90000"/>
              </a:lnSpc>
            </a:pPr>
            <a:r>
              <a:rPr lang="ar-SA" sz="2400" b="1" dirty="0" smtClean="0">
                <a:solidFill>
                  <a:srgbClr val="990000"/>
                </a:solidFill>
              </a:rPr>
              <a:t>يتمتع </a:t>
            </a:r>
            <a:r>
              <a:rPr lang="ar-SA" sz="2400" b="1" dirty="0">
                <a:solidFill>
                  <a:srgbClr val="990000"/>
                </a:solidFill>
              </a:rPr>
              <a:t>المبدعون بصفات شخصية وعقلية ونفسية متنوعة، لكن أهم السمات العامة المشتركة بينهم تدل ـ بدرجات متفاوتة ـ على أنهم يمتلكون قدرات إبداعية. ومن هذه الخصائص كما يوثقها أدب الإبداع ما يلي:</a:t>
            </a:r>
          </a:p>
          <a:p>
            <a:pPr algn="r" rtl="1" eaLnBrk="1" hangingPunct="1">
              <a:lnSpc>
                <a:spcPct val="90000"/>
              </a:lnSpc>
            </a:pPr>
            <a:endParaRPr lang="ar-SA" sz="900" b="1" dirty="0">
              <a:solidFill>
                <a:srgbClr val="990000"/>
              </a:solidFill>
            </a:endParaRPr>
          </a:p>
          <a:p>
            <a:pPr algn="r" rtl="1" eaLnBrk="1" hangingPunct="1">
              <a:lnSpc>
                <a:spcPct val="90000"/>
              </a:lnSpc>
            </a:pPr>
            <a:r>
              <a:rPr lang="ar-SA" sz="2400" b="1" dirty="0"/>
              <a:t>1 ـ حب الاستطلاع والاستفسار والحماس المستمر والمثابرة في حل المشكلات.</a:t>
            </a:r>
          </a:p>
          <a:p>
            <a:pPr algn="r" rtl="1" eaLnBrk="1" hangingPunct="1">
              <a:lnSpc>
                <a:spcPct val="90000"/>
              </a:lnSpc>
            </a:pPr>
            <a:r>
              <a:rPr lang="ar-SA" sz="2400" b="1" dirty="0"/>
              <a:t>2 ـ الرغبة في التقصي والاكتشاف، وتفضيل المهمات العلمية والرياضية والأدبية والفنية الصعبة.</a:t>
            </a:r>
          </a:p>
          <a:p>
            <a:pPr algn="r" rtl="1" eaLnBrk="1" hangingPunct="1">
              <a:lnSpc>
                <a:spcPct val="90000"/>
              </a:lnSpc>
            </a:pPr>
            <a:r>
              <a:rPr lang="ar-SA" sz="2400" b="1" dirty="0"/>
              <a:t>3 ـ البراعة والحنكة وسعة الحيلة، وسرعة البديهة وتعدد الأفكار والإجابات، وتنوعها بالمقارنة بأقرانهم.</a:t>
            </a:r>
          </a:p>
          <a:p>
            <a:pPr algn="r" rtl="1" eaLnBrk="1" hangingPunct="1">
              <a:lnSpc>
                <a:spcPct val="90000"/>
              </a:lnSpc>
            </a:pPr>
            <a:r>
              <a:rPr lang="ar-SA" sz="2400" b="1" dirty="0"/>
              <a:t>4 ـ إظهار روح الاستقصاء في آرائهم وأفكارهم.</a:t>
            </a:r>
          </a:p>
          <a:p>
            <a:pPr algn="r" rtl="1" eaLnBrk="1" hangingPunct="1">
              <a:lnSpc>
                <a:spcPct val="90000"/>
              </a:lnSpc>
            </a:pPr>
            <a:r>
              <a:rPr lang="ar-SA" sz="2400" b="1" dirty="0"/>
              <a:t>5 ـ القدرة على عرض أفكارهم بصور مبدعة، والتمتع بخيال رحب وقدرة عالية على التصور الذهني، والتمتع بمستويات عقلية عليا في تحليل وتركيب الأفكار والأشياء.</a:t>
            </a:r>
            <a:endParaRPr lang="en-US" sz="2400" b="1"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61</a:t>
            </a:fld>
            <a:endParaRPr lang="en-US"/>
          </a:p>
        </p:txBody>
      </p:sp>
    </p:spTree>
    <p:extLst>
      <p:ext uri="{BB962C8B-B14F-4D97-AF65-F5344CB8AC3E}">
        <p14:creationId xmlns:p14="http://schemas.microsoft.com/office/powerpoint/2010/main" val="7987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arn(inVertic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barn(inVertical)">
                                      <p:cBhvr>
                                        <p:cTn id="12" dur="500"/>
                                        <p:tgtEl>
                                          <p:spTgt spid="6041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animEffect transition="in" filter="barn(inVertical)">
                                      <p:cBhvr>
                                        <p:cTn id="15" dur="500"/>
                                        <p:tgtEl>
                                          <p:spTgt spid="604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barn(inVertical)">
                                      <p:cBhvr>
                                        <p:cTn id="20" dur="500"/>
                                        <p:tgtEl>
                                          <p:spTgt spid="604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barn(inVertical)">
                                      <p:cBhvr>
                                        <p:cTn id="25" dur="500"/>
                                        <p:tgtEl>
                                          <p:spTgt spid="6041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0419">
                                            <p:txEl>
                                              <p:pRg st="6" end="6"/>
                                            </p:txEl>
                                          </p:spTgt>
                                        </p:tgtEl>
                                        <p:attrNameLst>
                                          <p:attrName>style.visibility</p:attrName>
                                        </p:attrNameLst>
                                      </p:cBhvr>
                                      <p:to>
                                        <p:strVal val="visible"/>
                                      </p:to>
                                    </p:set>
                                    <p:animEffect transition="in" filter="barn(inVertical)">
                                      <p:cBhvr>
                                        <p:cTn id="30"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981200" y="457200"/>
            <a:ext cx="8229600" cy="5668963"/>
          </a:xfrm>
          <a:solidFill>
            <a:srgbClr val="D5DEC0"/>
          </a:solidFill>
        </p:spPr>
        <p:txBody>
          <a:bodyPr>
            <a:normAutofit/>
          </a:bodyPr>
          <a:lstStyle/>
          <a:p>
            <a:pPr algn="r" rtl="1" eaLnBrk="1" hangingPunct="1">
              <a:lnSpc>
                <a:spcPct val="90000"/>
              </a:lnSpc>
            </a:pPr>
            <a:r>
              <a:rPr lang="ar-SA" sz="2400" b="1" dirty="0"/>
              <a:t>6ـ تكريس النفس للعمل الجاد بدافعية ذاتية، ويهبون أنفسهم للعمل العلمي أو الأدبي ... لفترات طويلة، ويميلون للمبادأة في أنشطتهم الإبداعية، ويثقون في أنفسهم كثيراً.</a:t>
            </a:r>
          </a:p>
          <a:p>
            <a:pPr algn="r" rtl="1" eaLnBrk="1" hangingPunct="1">
              <a:lnSpc>
                <a:spcPct val="90000"/>
              </a:lnSpc>
            </a:pPr>
            <a:r>
              <a:rPr lang="ar-SA" sz="2400" b="1" dirty="0"/>
              <a:t>7 ـ امتلاك خلفية واسعة وعميقة في حقول علمية وأدبية ولغوية وفنية .. مختلفة ، كما أنهم كثيرو القراءة </a:t>
            </a:r>
            <a:r>
              <a:rPr lang="ar-SA" sz="2400" b="1" dirty="0" smtClean="0"/>
              <a:t>والاطلاع.</a:t>
            </a:r>
            <a:endParaRPr lang="ar-SA" sz="2400" b="1" dirty="0"/>
          </a:p>
          <a:p>
            <a:pPr algn="r" rtl="1" eaLnBrk="1" hangingPunct="1">
              <a:lnSpc>
                <a:spcPct val="90000"/>
              </a:lnSpc>
            </a:pPr>
            <a:r>
              <a:rPr lang="ar-SA" sz="2400" b="1" dirty="0"/>
              <a:t>8 ـ المبدع يسأل أسئلة إبداعية (مفتوحة </a:t>
            </a:r>
            <a:r>
              <a:rPr lang="ar-SA" sz="2400" b="1" dirty="0" smtClean="0"/>
              <a:t>النهاية</a:t>
            </a:r>
            <a:r>
              <a:rPr lang="ar-SY" sz="2400" b="1" dirty="0" smtClean="0"/>
              <a:t>(بلا حدود زمنية ثابتة)</a:t>
            </a:r>
            <a:r>
              <a:rPr lang="ar-SA" sz="2400" b="1" dirty="0" smtClean="0"/>
              <a:t>) </a:t>
            </a:r>
            <a:r>
              <a:rPr lang="ar-SA" sz="2400" b="1" dirty="0"/>
              <a:t>أعلى في المستوى العقلي وأكثر عدداً من غير المبدع.</a:t>
            </a:r>
          </a:p>
          <a:p>
            <a:pPr algn="r" rtl="1" eaLnBrk="1" hangingPunct="1">
              <a:lnSpc>
                <a:spcPct val="90000"/>
              </a:lnSpc>
            </a:pPr>
            <a:r>
              <a:rPr lang="ar-SA" sz="2400" b="1" dirty="0"/>
              <a:t>9 ـ الاستقلالية في الفكر والعمل، وكثيرون منهم يميلون للانعزالية والانطواء.</a:t>
            </a:r>
          </a:p>
          <a:p>
            <a:pPr algn="r" rtl="1" eaLnBrk="1" hangingPunct="1">
              <a:lnSpc>
                <a:spcPct val="90000"/>
              </a:lnSpc>
            </a:pPr>
            <a:r>
              <a:rPr lang="ar-SA" sz="2400" b="1" dirty="0"/>
              <a:t>10 ـ انخفاض سمات العدوانية، أكثر تلقائية من الأقران، وأكثر استقلالاً في الحكم، معارضون بشدة لرأي الجماعة إذا شعروا أنهم على صواب، أكثر جرأة ومغامرة وتحرراً، وأكثر ضبطاً للذات وسيطرة عليها.</a:t>
            </a:r>
          </a:p>
          <a:p>
            <a:pPr algn="r" rtl="1" eaLnBrk="1" hangingPunct="1">
              <a:lnSpc>
                <a:spcPct val="90000"/>
              </a:lnSpc>
            </a:pPr>
            <a:r>
              <a:rPr lang="ar-SA" sz="2400" b="1" dirty="0" smtClean="0"/>
              <a:t>ويتضح </a:t>
            </a:r>
            <a:r>
              <a:rPr lang="ar-SA" sz="2400" b="1" dirty="0"/>
              <a:t>من السمات النفسية والعقلية السابقة أن الفرد المبدع يعاني توتراً شديداً للتوفيق بين المتعارضات الكامنة في طبيعته مع محاولة تحمل ذلك التوتر والتكيف معه والحد منه</a:t>
            </a:r>
            <a:endParaRPr lang="en-US" sz="2400" b="1" dirty="0"/>
          </a:p>
          <a:p>
            <a:pPr algn="r" rtl="1" eaLnBrk="1" hangingPunct="1">
              <a:lnSpc>
                <a:spcPct val="90000"/>
              </a:lnSpc>
            </a:pPr>
            <a:endParaRPr lang="en-US" sz="2400" b="1"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62</a:t>
            </a:fld>
            <a:endParaRPr lang="en-US"/>
          </a:p>
        </p:txBody>
      </p:sp>
    </p:spTree>
    <p:extLst>
      <p:ext uri="{BB962C8B-B14F-4D97-AF65-F5344CB8AC3E}">
        <p14:creationId xmlns:p14="http://schemas.microsoft.com/office/powerpoint/2010/main" val="163418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arn(inVertical)">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barn(inVertical)">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barn(inVertical)">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barn(inVertical)">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barn(inVertical)">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barn(inVertical)">
                                      <p:cBhvr>
                                        <p:cTn id="32" dur="500"/>
                                        <p:tgtEl>
                                          <p:spTgt spid="614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1"/>
          </a:solidFill>
        </p:spPr>
        <p:txBody>
          <a:bodyPr/>
          <a:lstStyle/>
          <a:p>
            <a:pPr algn="ctr" rtl="1" eaLnBrk="1" hangingPunct="1"/>
            <a:r>
              <a:rPr lang="ar-SA" sz="4000" b="1" dirty="0"/>
              <a:t>كيف أستطيع أن أبتكر وسائل جديدة ؟؟</a:t>
            </a:r>
            <a:endParaRPr lang="en-US" sz="4000" b="1" dirty="0"/>
          </a:p>
        </p:txBody>
      </p:sp>
      <p:sp>
        <p:nvSpPr>
          <p:cNvPr id="6147" name="Rectangle 3" descr="قرطاسية"/>
          <p:cNvSpPr>
            <a:spLocks noGrp="1" noChangeArrowheads="1"/>
          </p:cNvSpPr>
          <p:nvPr>
            <p:ph type="body" idx="1"/>
          </p:nvPr>
        </p:nvSpPr>
        <p:spPr>
          <a:blipFill dpi="0" rotWithShape="1">
            <a:blip r:embed="rId2"/>
            <a:srcRect/>
            <a:tile tx="0" ty="0" sx="100000" sy="100000" flip="none" algn="tl"/>
          </a:blipFill>
        </p:spPr>
        <p:txBody>
          <a:bodyPr/>
          <a:lstStyle/>
          <a:p>
            <a:pPr marL="609600" indent="-609600" algn="r" rtl="1">
              <a:lnSpc>
                <a:spcPct val="80000"/>
              </a:lnSpc>
              <a:buNone/>
            </a:pPr>
            <a:endParaRPr lang="en-US" b="1" dirty="0"/>
          </a:p>
          <a:p>
            <a:pPr marL="609600" indent="-609600" algn="r" rtl="1">
              <a:lnSpc>
                <a:spcPct val="80000"/>
              </a:lnSpc>
              <a:buFontTx/>
              <a:buAutoNum type="arabicParenR"/>
            </a:pPr>
            <a:r>
              <a:rPr lang="ar-SA" b="1" dirty="0"/>
              <a:t>خصص وقتاً للتفكير وحدك . </a:t>
            </a:r>
          </a:p>
          <a:p>
            <a:pPr marL="609600" indent="-609600" algn="r" rtl="1">
              <a:lnSpc>
                <a:spcPct val="80000"/>
              </a:lnSpc>
              <a:buFontTx/>
              <a:buAutoNum type="arabicParenR"/>
            </a:pPr>
            <a:r>
              <a:rPr lang="ar-SA" b="1" dirty="0"/>
              <a:t>لا تتخل عن أفكارك الجديدة لمجرد رفضها من الآخرين .</a:t>
            </a:r>
            <a:r>
              <a:rPr lang="en-US" b="1" dirty="0"/>
              <a:t> </a:t>
            </a:r>
            <a:endParaRPr lang="ar-SA" b="1" dirty="0"/>
          </a:p>
          <a:p>
            <a:pPr marL="609600" indent="-609600" algn="r" rtl="1">
              <a:lnSpc>
                <a:spcPct val="80000"/>
              </a:lnSpc>
              <a:buFontTx/>
              <a:buAutoNum type="arabicParenR"/>
            </a:pPr>
            <a:r>
              <a:rPr lang="ar-SA" b="1" dirty="0"/>
              <a:t>تأن في إخراج فكرتك الجديدة حتى يكتمل نموها .</a:t>
            </a:r>
            <a:r>
              <a:rPr lang="en-US" b="1" dirty="0"/>
              <a:t> </a:t>
            </a:r>
            <a:endParaRPr lang="ar-SA" b="1" dirty="0"/>
          </a:p>
          <a:p>
            <a:pPr marL="609600" indent="-609600" algn="r" rtl="1">
              <a:lnSpc>
                <a:spcPct val="80000"/>
              </a:lnSpc>
              <a:buFontTx/>
              <a:buAutoNum type="arabicParenR"/>
            </a:pPr>
            <a:r>
              <a:rPr lang="ar-SA" b="1" dirty="0"/>
              <a:t>قيم فكرتك بموضوعية .</a:t>
            </a:r>
            <a:r>
              <a:rPr lang="en-US" b="1" dirty="0"/>
              <a:t> </a:t>
            </a:r>
            <a:endParaRPr lang="ar-SA" b="1" dirty="0"/>
          </a:p>
          <a:p>
            <a:pPr marL="609600" indent="-609600" algn="r" rtl="1">
              <a:lnSpc>
                <a:spcPct val="80000"/>
              </a:lnSpc>
              <a:buFontTx/>
              <a:buAutoNum type="arabicParenR"/>
            </a:pPr>
            <a:r>
              <a:rPr lang="ar-SA" b="1" dirty="0"/>
              <a:t>أعداء الإبداع أربعة :</a:t>
            </a:r>
          </a:p>
          <a:p>
            <a:pPr marL="609600" indent="-609600" algn="ctr" rtl="1">
              <a:lnSpc>
                <a:spcPct val="80000"/>
              </a:lnSpc>
              <a:buNone/>
            </a:pPr>
            <a:r>
              <a:rPr lang="ar-SA" b="1" dirty="0"/>
              <a:t>                   </a:t>
            </a:r>
            <a:r>
              <a:rPr lang="ar-SA" b="1" dirty="0" err="1"/>
              <a:t>الاعتياد،والخوف</a:t>
            </a:r>
            <a:r>
              <a:rPr lang="ar-SA" b="1" dirty="0"/>
              <a:t>، والتسرع، والجمود .</a:t>
            </a:r>
            <a:r>
              <a:rPr lang="en-US" b="1" dirty="0"/>
              <a:t> </a:t>
            </a:r>
            <a:endParaRPr lang="ar-SA" b="1" dirty="0"/>
          </a:p>
          <a:p>
            <a:pPr marL="609600" indent="-609600" algn="r" rtl="1">
              <a:lnSpc>
                <a:spcPct val="80000"/>
              </a:lnSpc>
            </a:pPr>
            <a:r>
              <a:rPr lang="ar-SA" b="1" dirty="0"/>
              <a:t>تذكر القول القائل :</a:t>
            </a:r>
          </a:p>
          <a:p>
            <a:pPr marL="609600" indent="-609600" algn="ctr" rtl="1">
              <a:lnSpc>
                <a:spcPct val="80000"/>
              </a:lnSpc>
              <a:buNone/>
            </a:pPr>
            <a:r>
              <a:rPr lang="ar-SA" b="1" dirty="0"/>
              <a:t>               'أن أغير رأيي وأنجح خير من أن أتشبث به وأفشل' </a:t>
            </a:r>
            <a:endParaRPr lang="en-US" b="1"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63</a:t>
            </a:fld>
            <a:endParaRPr lang="en-US"/>
          </a:p>
        </p:txBody>
      </p:sp>
    </p:spTree>
    <p:extLst>
      <p:ext uri="{BB962C8B-B14F-4D97-AF65-F5344CB8AC3E}">
        <p14:creationId xmlns:p14="http://schemas.microsoft.com/office/powerpoint/2010/main" val="99868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6*min(max(#ppt_w*#ppt_h,.3),1)-7.4)/-.7*#ppt_w"/>
                                          </p:val>
                                        </p:tav>
                                        <p:tav tm="100000">
                                          <p:val>
                                            <p:strVal val="#ppt_w"/>
                                          </p:val>
                                        </p:tav>
                                      </p:tavLst>
                                    </p:anim>
                                    <p:anim calcmode="lin" valueType="num">
                                      <p:cBhvr>
                                        <p:cTn id="8" dur="2000" fill="hold"/>
                                        <p:tgtEl>
                                          <p:spTgt spid="6146"/>
                                        </p:tgtEl>
                                        <p:attrNameLst>
                                          <p:attrName>ppt_h</p:attrName>
                                        </p:attrNameLst>
                                      </p:cBhvr>
                                      <p:tavLst>
                                        <p:tav tm="0">
                                          <p:val>
                                            <p:strVal val="(6*min(max(#ppt_w*#ppt_h,.3),1)-7.4)/-.7*#ppt_h"/>
                                          </p:val>
                                        </p:tav>
                                        <p:tav tm="100000">
                                          <p:val>
                                            <p:strVal val="#ppt_h"/>
                                          </p:val>
                                        </p:tav>
                                      </p:tavLst>
                                    </p:anim>
                                    <p:anim calcmode="lin" valueType="num">
                                      <p:cBhvr>
                                        <p:cTn id="9" dur="2000" fill="hold"/>
                                        <p:tgtEl>
                                          <p:spTgt spid="6146"/>
                                        </p:tgtEl>
                                        <p:attrNameLst>
                                          <p:attrName>ppt_x</p:attrName>
                                        </p:attrNameLst>
                                      </p:cBhvr>
                                      <p:tavLst>
                                        <p:tav tm="0">
                                          <p:val>
                                            <p:fltVal val="0.5"/>
                                          </p:val>
                                        </p:tav>
                                        <p:tav tm="100000">
                                          <p:val>
                                            <p:strVal val="#ppt_x"/>
                                          </p:val>
                                        </p:tav>
                                      </p:tavLst>
                                    </p:anim>
                                    <p:anim calcmode="lin" valueType="num">
                                      <p:cBhvr>
                                        <p:cTn id="10" dur="2000" fill="hold"/>
                                        <p:tgtEl>
                                          <p:spTgt spid="614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2000"/>
                            </p:stCondLst>
                            <p:childTnLst>
                              <p:par>
                                <p:cTn id="12" presetID="25" presetClass="entr" presetSubtype="0" fill="hold" grpId="0" nodeType="afterEffect">
                                  <p:stCondLst>
                                    <p:cond delay="3500"/>
                                  </p:stCondLst>
                                  <p:childTnLst>
                                    <p:set>
                                      <p:cBhvr>
                                        <p:cTn id="13" dur="1" fill="hold">
                                          <p:stCondLst>
                                            <p:cond delay="0"/>
                                          </p:stCondLst>
                                        </p:cTn>
                                        <p:tgtEl>
                                          <p:spTgt spid="6147">
                                            <p:bg/>
                                          </p:spTgt>
                                        </p:tgtEl>
                                        <p:attrNameLst>
                                          <p:attrName>style.visibility</p:attrName>
                                        </p:attrNameLst>
                                      </p:cBhvr>
                                      <p:to>
                                        <p:strVal val="visible"/>
                                      </p:to>
                                    </p:set>
                                    <p:anim calcmode="lin" valueType="num">
                                      <p:cBhvr>
                                        <p:cTn id="14" dur="500" decel="50000" fill="hold">
                                          <p:stCondLst>
                                            <p:cond delay="0"/>
                                          </p:stCondLst>
                                        </p:cTn>
                                        <p:tgtEl>
                                          <p:spTgt spid="6147">
                                            <p:bg/>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147">
                                            <p:bg/>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147">
                                            <p:bg/>
                                          </p:spTgt>
                                        </p:tgtEl>
                                        <p:attrNameLst>
                                          <p:attrName>ppt_w</p:attrName>
                                        </p:attrNameLst>
                                      </p:cBhvr>
                                      <p:tavLst>
                                        <p:tav tm="0">
                                          <p:val>
                                            <p:strVal val="#ppt_w*.05"/>
                                          </p:val>
                                        </p:tav>
                                        <p:tav tm="100000">
                                          <p:val>
                                            <p:strVal val="#ppt_w"/>
                                          </p:val>
                                        </p:tav>
                                      </p:tavLst>
                                    </p:anim>
                                    <p:anim calcmode="lin" valueType="num">
                                      <p:cBhvr>
                                        <p:cTn id="17" dur="1000" fill="hold"/>
                                        <p:tgtEl>
                                          <p:spTgt spid="6147">
                                            <p:bg/>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147">
                                            <p:bg/>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147">
                                            <p:bg/>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147">
                                            <p:bg/>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147">
                                            <p:bg/>
                                          </p:spTgt>
                                        </p:tgtEl>
                                      </p:cBhvr>
                                    </p:animEffect>
                                  </p:childTnLst>
                                </p:cTn>
                              </p:par>
                            </p:childTnLst>
                          </p:cTn>
                        </p:par>
                        <p:par>
                          <p:cTn id="22" fill="hold" nodeType="afterGroup">
                            <p:stCondLst>
                              <p:cond delay="6500"/>
                            </p:stCondLst>
                            <p:childTnLst>
                              <p:par>
                                <p:cTn id="23" presetID="25" presetClass="entr" presetSubtype="0" fill="hold" grpId="0" nodeType="after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 calcmode="lin" valueType="num">
                                      <p:cBhvr>
                                        <p:cTn id="25" dur="500" decel="50000" fill="hold">
                                          <p:stCondLst>
                                            <p:cond delay="0"/>
                                          </p:stCondLst>
                                        </p:cTn>
                                        <p:tgtEl>
                                          <p:spTgt spid="6147">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147">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147">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147">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147">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147">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147">
                                            <p:txEl>
                                              <p:pRg st="1" end="1"/>
                                            </p:txEl>
                                          </p:spTgt>
                                        </p:tgtEl>
                                      </p:cBhvr>
                                    </p:animEffect>
                                  </p:childTnLst>
                                </p:cTn>
                              </p:par>
                            </p:childTnLst>
                          </p:cTn>
                        </p:par>
                        <p:par>
                          <p:cTn id="33" fill="hold" nodeType="afterGroup">
                            <p:stCondLst>
                              <p:cond delay="7500"/>
                            </p:stCondLst>
                            <p:childTnLst>
                              <p:par>
                                <p:cTn id="34" presetID="25" presetClass="entr" presetSubtype="0" fill="hold" grpId="0" nodeType="afterEffect">
                                  <p:stCondLst>
                                    <p:cond delay="5000"/>
                                  </p:stCondLst>
                                  <p:childTnLst>
                                    <p:set>
                                      <p:cBhvr>
                                        <p:cTn id="35" dur="1" fill="hold">
                                          <p:stCondLst>
                                            <p:cond delay="0"/>
                                          </p:stCondLst>
                                        </p:cTn>
                                        <p:tgtEl>
                                          <p:spTgt spid="6147">
                                            <p:txEl>
                                              <p:pRg st="2" end="2"/>
                                            </p:txEl>
                                          </p:spTgt>
                                        </p:tgtEl>
                                        <p:attrNameLst>
                                          <p:attrName>style.visibility</p:attrName>
                                        </p:attrNameLst>
                                      </p:cBhvr>
                                      <p:to>
                                        <p:strVal val="visible"/>
                                      </p:to>
                                    </p:set>
                                    <p:anim calcmode="lin" valueType="num">
                                      <p:cBhvr>
                                        <p:cTn id="36" dur="500" decel="50000" fill="hold">
                                          <p:stCondLst>
                                            <p:cond delay="0"/>
                                          </p:stCondLst>
                                        </p:cTn>
                                        <p:tgtEl>
                                          <p:spTgt spid="6147">
                                            <p:txEl>
                                              <p:pRg st="2" end="2"/>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147">
                                            <p:txEl>
                                              <p:pRg st="2" end="2"/>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147">
                                            <p:txEl>
                                              <p:pRg st="2" end="2"/>
                                            </p:txEl>
                                          </p:spTgt>
                                        </p:tgtEl>
                                        <p:attrNameLst>
                                          <p:attrName>ppt_w</p:attrName>
                                        </p:attrNameLst>
                                      </p:cBhvr>
                                      <p:tavLst>
                                        <p:tav tm="0">
                                          <p:val>
                                            <p:strVal val="#ppt_w*.05"/>
                                          </p:val>
                                        </p:tav>
                                        <p:tav tm="100000">
                                          <p:val>
                                            <p:strVal val="#ppt_w"/>
                                          </p:val>
                                        </p:tav>
                                      </p:tavLst>
                                    </p:anim>
                                    <p:anim calcmode="lin" valueType="num">
                                      <p:cBhvr>
                                        <p:cTn id="39" dur="10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147">
                                            <p:txEl>
                                              <p:pRg st="2" end="2"/>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147">
                                            <p:txEl>
                                              <p:pRg st="2" end="2"/>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147">
                                            <p:txEl>
                                              <p:pRg st="2" end="2"/>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147">
                                            <p:txEl>
                                              <p:pRg st="2" end="2"/>
                                            </p:txEl>
                                          </p:spTgt>
                                        </p:tgtEl>
                                      </p:cBhvr>
                                    </p:animEffect>
                                  </p:childTnLst>
                                </p:cTn>
                              </p:par>
                            </p:childTnLst>
                          </p:cTn>
                        </p:par>
                        <p:par>
                          <p:cTn id="44" fill="hold" nodeType="afterGroup">
                            <p:stCondLst>
                              <p:cond delay="13500"/>
                            </p:stCondLst>
                            <p:childTnLst>
                              <p:par>
                                <p:cTn id="45" presetID="25" presetClass="entr" presetSubtype="0" fill="hold" grpId="0" nodeType="afterEffect">
                                  <p:stCondLst>
                                    <p:cond delay="5000"/>
                                  </p:stCondLst>
                                  <p:childTnLst>
                                    <p:set>
                                      <p:cBhvr>
                                        <p:cTn id="46" dur="1" fill="hold">
                                          <p:stCondLst>
                                            <p:cond delay="0"/>
                                          </p:stCondLst>
                                        </p:cTn>
                                        <p:tgtEl>
                                          <p:spTgt spid="6147">
                                            <p:txEl>
                                              <p:pRg st="3" end="3"/>
                                            </p:txEl>
                                          </p:spTgt>
                                        </p:tgtEl>
                                        <p:attrNameLst>
                                          <p:attrName>style.visibility</p:attrName>
                                        </p:attrNameLst>
                                      </p:cBhvr>
                                      <p:to>
                                        <p:strVal val="visible"/>
                                      </p:to>
                                    </p:set>
                                    <p:anim calcmode="lin" valueType="num">
                                      <p:cBhvr>
                                        <p:cTn id="47" dur="500" decel="50000" fill="hold">
                                          <p:stCondLst>
                                            <p:cond delay="0"/>
                                          </p:stCondLst>
                                        </p:cTn>
                                        <p:tgtEl>
                                          <p:spTgt spid="6147">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147">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147">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6147">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147">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147">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147">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147">
                                            <p:txEl>
                                              <p:pRg st="3" end="3"/>
                                            </p:txEl>
                                          </p:spTgt>
                                        </p:tgtEl>
                                      </p:cBhvr>
                                    </p:animEffect>
                                  </p:childTnLst>
                                </p:cTn>
                              </p:par>
                            </p:childTnLst>
                          </p:cTn>
                        </p:par>
                        <p:par>
                          <p:cTn id="55" fill="hold" nodeType="afterGroup">
                            <p:stCondLst>
                              <p:cond delay="19500"/>
                            </p:stCondLst>
                            <p:childTnLst>
                              <p:par>
                                <p:cTn id="56" presetID="25" presetClass="entr" presetSubtype="0" fill="hold" grpId="0" nodeType="afterEffect">
                                  <p:stCondLst>
                                    <p:cond delay="5000"/>
                                  </p:stCondLst>
                                  <p:childTnLst>
                                    <p:set>
                                      <p:cBhvr>
                                        <p:cTn id="57" dur="1" fill="hold">
                                          <p:stCondLst>
                                            <p:cond delay="0"/>
                                          </p:stCondLst>
                                        </p:cTn>
                                        <p:tgtEl>
                                          <p:spTgt spid="6147">
                                            <p:txEl>
                                              <p:pRg st="4" end="4"/>
                                            </p:txEl>
                                          </p:spTgt>
                                        </p:tgtEl>
                                        <p:attrNameLst>
                                          <p:attrName>style.visibility</p:attrName>
                                        </p:attrNameLst>
                                      </p:cBhvr>
                                      <p:to>
                                        <p:strVal val="visible"/>
                                      </p:to>
                                    </p:set>
                                    <p:anim calcmode="lin" valueType="num">
                                      <p:cBhvr>
                                        <p:cTn id="58" dur="500" decel="50000" fill="hold">
                                          <p:stCondLst>
                                            <p:cond delay="0"/>
                                          </p:stCondLst>
                                        </p:cTn>
                                        <p:tgtEl>
                                          <p:spTgt spid="6147">
                                            <p:txEl>
                                              <p:pRg st="4" end="4"/>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6147">
                                            <p:txEl>
                                              <p:pRg st="4" end="4"/>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6147">
                                            <p:txEl>
                                              <p:pRg st="4" end="4"/>
                                            </p:txEl>
                                          </p:spTgt>
                                        </p:tgtEl>
                                        <p:attrNameLst>
                                          <p:attrName>ppt_w</p:attrName>
                                        </p:attrNameLst>
                                      </p:cBhvr>
                                      <p:tavLst>
                                        <p:tav tm="0">
                                          <p:val>
                                            <p:strVal val="#ppt_w*.05"/>
                                          </p:val>
                                        </p:tav>
                                        <p:tav tm="100000">
                                          <p:val>
                                            <p:strVal val="#ppt_w"/>
                                          </p:val>
                                        </p:tav>
                                      </p:tavLst>
                                    </p:anim>
                                    <p:anim calcmode="lin" valueType="num">
                                      <p:cBhvr>
                                        <p:cTn id="61" dur="1000" fill="hold"/>
                                        <p:tgtEl>
                                          <p:spTgt spid="6147">
                                            <p:txEl>
                                              <p:pRg st="4" end="4"/>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6147">
                                            <p:txEl>
                                              <p:pRg st="4" end="4"/>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6147">
                                            <p:txEl>
                                              <p:pRg st="4" end="4"/>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6147">
                                            <p:txEl>
                                              <p:pRg st="4" end="4"/>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6147">
                                            <p:txEl>
                                              <p:pRg st="4" end="4"/>
                                            </p:txEl>
                                          </p:spTgt>
                                        </p:tgtEl>
                                      </p:cBhvr>
                                    </p:animEffect>
                                  </p:childTnLst>
                                </p:cTn>
                              </p:par>
                            </p:childTnLst>
                          </p:cTn>
                        </p:par>
                        <p:par>
                          <p:cTn id="66" fill="hold" nodeType="afterGroup">
                            <p:stCondLst>
                              <p:cond delay="25500"/>
                            </p:stCondLst>
                            <p:childTnLst>
                              <p:par>
                                <p:cTn id="67" presetID="25" presetClass="entr" presetSubtype="0" fill="hold" grpId="0" nodeType="afterEffect">
                                  <p:stCondLst>
                                    <p:cond delay="5000"/>
                                  </p:stCondLst>
                                  <p:childTnLst>
                                    <p:set>
                                      <p:cBhvr>
                                        <p:cTn id="68" dur="1" fill="hold">
                                          <p:stCondLst>
                                            <p:cond delay="0"/>
                                          </p:stCondLst>
                                        </p:cTn>
                                        <p:tgtEl>
                                          <p:spTgt spid="6147">
                                            <p:txEl>
                                              <p:pRg st="5" end="5"/>
                                            </p:txEl>
                                          </p:spTgt>
                                        </p:tgtEl>
                                        <p:attrNameLst>
                                          <p:attrName>style.visibility</p:attrName>
                                        </p:attrNameLst>
                                      </p:cBhvr>
                                      <p:to>
                                        <p:strVal val="visible"/>
                                      </p:to>
                                    </p:set>
                                    <p:anim calcmode="lin" valueType="num">
                                      <p:cBhvr>
                                        <p:cTn id="69" dur="500" decel="50000" fill="hold">
                                          <p:stCondLst>
                                            <p:cond delay="0"/>
                                          </p:stCondLst>
                                        </p:cTn>
                                        <p:tgtEl>
                                          <p:spTgt spid="6147">
                                            <p:txEl>
                                              <p:pRg st="5" end="5"/>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6147">
                                            <p:txEl>
                                              <p:pRg st="5" end="5"/>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6147">
                                            <p:txEl>
                                              <p:pRg st="5" end="5"/>
                                            </p:txEl>
                                          </p:spTgt>
                                        </p:tgtEl>
                                        <p:attrNameLst>
                                          <p:attrName>ppt_w</p:attrName>
                                        </p:attrNameLst>
                                      </p:cBhvr>
                                      <p:tavLst>
                                        <p:tav tm="0">
                                          <p:val>
                                            <p:strVal val="#ppt_w*.05"/>
                                          </p:val>
                                        </p:tav>
                                        <p:tav tm="100000">
                                          <p:val>
                                            <p:strVal val="#ppt_w"/>
                                          </p:val>
                                        </p:tav>
                                      </p:tavLst>
                                    </p:anim>
                                    <p:anim calcmode="lin" valueType="num">
                                      <p:cBhvr>
                                        <p:cTn id="72" dur="1000" fill="hold"/>
                                        <p:tgtEl>
                                          <p:spTgt spid="6147">
                                            <p:txEl>
                                              <p:pRg st="5" end="5"/>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6147">
                                            <p:txEl>
                                              <p:pRg st="5" end="5"/>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6147">
                                            <p:txEl>
                                              <p:pRg st="5" end="5"/>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6147">
                                            <p:txEl>
                                              <p:pRg st="5" end="5"/>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6147">
                                            <p:txEl>
                                              <p:pRg st="5" end="5"/>
                                            </p:txEl>
                                          </p:spTgt>
                                        </p:tgtEl>
                                      </p:cBhvr>
                                    </p:animEffect>
                                  </p:childTnLst>
                                </p:cTn>
                              </p:par>
                            </p:childTnLst>
                          </p:cTn>
                        </p:par>
                        <p:par>
                          <p:cTn id="77" fill="hold" nodeType="afterGroup">
                            <p:stCondLst>
                              <p:cond delay="31500"/>
                            </p:stCondLst>
                            <p:childTnLst>
                              <p:par>
                                <p:cTn id="78" presetID="25" presetClass="entr" presetSubtype="0" fill="hold" grpId="0" nodeType="afterEffect">
                                  <p:stCondLst>
                                    <p:cond delay="5000"/>
                                  </p:stCondLst>
                                  <p:childTnLst>
                                    <p:set>
                                      <p:cBhvr>
                                        <p:cTn id="79" dur="1" fill="hold">
                                          <p:stCondLst>
                                            <p:cond delay="0"/>
                                          </p:stCondLst>
                                        </p:cTn>
                                        <p:tgtEl>
                                          <p:spTgt spid="6147">
                                            <p:txEl>
                                              <p:pRg st="6" end="6"/>
                                            </p:txEl>
                                          </p:spTgt>
                                        </p:tgtEl>
                                        <p:attrNameLst>
                                          <p:attrName>style.visibility</p:attrName>
                                        </p:attrNameLst>
                                      </p:cBhvr>
                                      <p:to>
                                        <p:strVal val="visible"/>
                                      </p:to>
                                    </p:set>
                                    <p:anim calcmode="lin" valueType="num">
                                      <p:cBhvr>
                                        <p:cTn id="80" dur="500" decel="50000" fill="hold">
                                          <p:stCondLst>
                                            <p:cond delay="0"/>
                                          </p:stCondLst>
                                        </p:cTn>
                                        <p:tgtEl>
                                          <p:spTgt spid="6147">
                                            <p:txEl>
                                              <p:pRg st="6" end="6"/>
                                            </p:txEl>
                                          </p:spTgt>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6147">
                                            <p:txEl>
                                              <p:pRg st="6" end="6"/>
                                            </p:txEl>
                                          </p:spTgt>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6147">
                                            <p:txEl>
                                              <p:pRg st="6" end="6"/>
                                            </p:txEl>
                                          </p:spTgt>
                                        </p:tgtEl>
                                        <p:attrNameLst>
                                          <p:attrName>ppt_w</p:attrName>
                                        </p:attrNameLst>
                                      </p:cBhvr>
                                      <p:tavLst>
                                        <p:tav tm="0">
                                          <p:val>
                                            <p:strVal val="#ppt_w*.05"/>
                                          </p:val>
                                        </p:tav>
                                        <p:tav tm="100000">
                                          <p:val>
                                            <p:strVal val="#ppt_w"/>
                                          </p:val>
                                        </p:tav>
                                      </p:tavLst>
                                    </p:anim>
                                    <p:anim calcmode="lin" valueType="num">
                                      <p:cBhvr>
                                        <p:cTn id="83" dur="1000" fill="hold"/>
                                        <p:tgtEl>
                                          <p:spTgt spid="6147">
                                            <p:txEl>
                                              <p:pRg st="6" end="6"/>
                                            </p:txEl>
                                          </p:spTgt>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6147">
                                            <p:txEl>
                                              <p:pRg st="6" end="6"/>
                                            </p:txEl>
                                          </p:spTgt>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6147">
                                            <p:txEl>
                                              <p:pRg st="6" end="6"/>
                                            </p:txEl>
                                          </p:spTgt>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6147">
                                            <p:txEl>
                                              <p:pRg st="6" end="6"/>
                                            </p:txEl>
                                          </p:spTgt>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6147">
                                            <p:txEl>
                                              <p:pRg st="6" end="6"/>
                                            </p:txEl>
                                          </p:spTgt>
                                        </p:tgtEl>
                                      </p:cBhvr>
                                    </p:animEffect>
                                  </p:childTnLst>
                                </p:cTn>
                              </p:par>
                            </p:childTnLst>
                          </p:cTn>
                        </p:par>
                        <p:par>
                          <p:cTn id="88" fill="hold" nodeType="afterGroup">
                            <p:stCondLst>
                              <p:cond delay="37500"/>
                            </p:stCondLst>
                            <p:childTnLst>
                              <p:par>
                                <p:cTn id="89" presetID="25" presetClass="entr" presetSubtype="0" fill="hold" grpId="0" nodeType="afterEffect">
                                  <p:stCondLst>
                                    <p:cond delay="5000"/>
                                  </p:stCondLst>
                                  <p:childTnLst>
                                    <p:set>
                                      <p:cBhvr>
                                        <p:cTn id="90" dur="1" fill="hold">
                                          <p:stCondLst>
                                            <p:cond delay="0"/>
                                          </p:stCondLst>
                                        </p:cTn>
                                        <p:tgtEl>
                                          <p:spTgt spid="6147">
                                            <p:txEl>
                                              <p:pRg st="7" end="7"/>
                                            </p:txEl>
                                          </p:spTgt>
                                        </p:tgtEl>
                                        <p:attrNameLst>
                                          <p:attrName>style.visibility</p:attrName>
                                        </p:attrNameLst>
                                      </p:cBhvr>
                                      <p:to>
                                        <p:strVal val="visible"/>
                                      </p:to>
                                    </p:set>
                                    <p:anim calcmode="lin" valueType="num">
                                      <p:cBhvr>
                                        <p:cTn id="91" dur="500" decel="50000" fill="hold">
                                          <p:stCondLst>
                                            <p:cond delay="0"/>
                                          </p:stCondLst>
                                        </p:cTn>
                                        <p:tgtEl>
                                          <p:spTgt spid="6147">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6147">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6147">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6147">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6147">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6147">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6147">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6147">
                                            <p:txEl>
                                              <p:pRg st="7" end="7"/>
                                            </p:txEl>
                                          </p:spTgt>
                                        </p:tgtEl>
                                      </p:cBhvr>
                                    </p:animEffect>
                                  </p:childTnLst>
                                </p:cTn>
                              </p:par>
                            </p:childTnLst>
                          </p:cTn>
                        </p:par>
                        <p:par>
                          <p:cTn id="99" fill="hold" nodeType="afterGroup">
                            <p:stCondLst>
                              <p:cond delay="43500"/>
                            </p:stCondLst>
                            <p:childTnLst>
                              <p:par>
                                <p:cTn id="100" presetID="25" presetClass="entr" presetSubtype="0" fill="hold" grpId="0" nodeType="afterEffect">
                                  <p:stCondLst>
                                    <p:cond delay="5000"/>
                                  </p:stCondLst>
                                  <p:childTnLst>
                                    <p:set>
                                      <p:cBhvr>
                                        <p:cTn id="101" dur="1" fill="hold">
                                          <p:stCondLst>
                                            <p:cond delay="0"/>
                                          </p:stCondLst>
                                        </p:cTn>
                                        <p:tgtEl>
                                          <p:spTgt spid="6147">
                                            <p:txEl>
                                              <p:pRg st="8" end="8"/>
                                            </p:txEl>
                                          </p:spTgt>
                                        </p:tgtEl>
                                        <p:attrNameLst>
                                          <p:attrName>style.visibility</p:attrName>
                                        </p:attrNameLst>
                                      </p:cBhvr>
                                      <p:to>
                                        <p:strVal val="visible"/>
                                      </p:to>
                                    </p:set>
                                    <p:anim calcmode="lin" valueType="num">
                                      <p:cBhvr>
                                        <p:cTn id="102" dur="500" decel="50000" fill="hold">
                                          <p:stCondLst>
                                            <p:cond delay="0"/>
                                          </p:stCondLst>
                                        </p:cTn>
                                        <p:tgtEl>
                                          <p:spTgt spid="6147">
                                            <p:txEl>
                                              <p:pRg st="8" end="8"/>
                                            </p:txEl>
                                          </p:spTgt>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6147">
                                            <p:txEl>
                                              <p:pRg st="8" end="8"/>
                                            </p:txEl>
                                          </p:spTgt>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6147">
                                            <p:txEl>
                                              <p:pRg st="8" end="8"/>
                                            </p:txEl>
                                          </p:spTgt>
                                        </p:tgtEl>
                                        <p:attrNameLst>
                                          <p:attrName>ppt_w</p:attrName>
                                        </p:attrNameLst>
                                      </p:cBhvr>
                                      <p:tavLst>
                                        <p:tav tm="0">
                                          <p:val>
                                            <p:strVal val="#ppt_w*.05"/>
                                          </p:val>
                                        </p:tav>
                                        <p:tav tm="100000">
                                          <p:val>
                                            <p:strVal val="#ppt_w"/>
                                          </p:val>
                                        </p:tav>
                                      </p:tavLst>
                                    </p:anim>
                                    <p:anim calcmode="lin" valueType="num">
                                      <p:cBhvr>
                                        <p:cTn id="105" dur="1000" fill="hold"/>
                                        <p:tgtEl>
                                          <p:spTgt spid="6147">
                                            <p:txEl>
                                              <p:pRg st="8" end="8"/>
                                            </p:txEl>
                                          </p:spTgt>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6147">
                                            <p:txEl>
                                              <p:pRg st="8" end="8"/>
                                            </p:txEl>
                                          </p:spTgt>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6147">
                                            <p:txEl>
                                              <p:pRg st="8" end="8"/>
                                            </p:txEl>
                                          </p:spTgt>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6147">
                                            <p:txEl>
                                              <p:pRg st="8" end="8"/>
                                            </p:txEl>
                                          </p:spTgt>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SY" sz="6000" b="1" u="sng" dirty="0" smtClean="0">
                <a:solidFill>
                  <a:schemeClr val="accent6"/>
                </a:solidFill>
              </a:rPr>
              <a:t>أدوات وأساليب الإبداع</a:t>
            </a:r>
            <a:endParaRPr lang="en-US" sz="6000" b="1" u="sng" dirty="0">
              <a:solidFill>
                <a:schemeClr val="accent6"/>
              </a:solidFill>
            </a:endParaRPr>
          </a:p>
        </p:txBody>
      </p:sp>
      <p:sp>
        <p:nvSpPr>
          <p:cNvPr id="3" name="عنصر نائب للمحتوى 2"/>
          <p:cNvSpPr>
            <a:spLocks noGrp="1"/>
          </p:cNvSpPr>
          <p:nvPr>
            <p:ph idx="1"/>
          </p:nvPr>
        </p:nvSpPr>
        <p:spPr/>
        <p:txBody>
          <a:bodyPr>
            <a:normAutofit fontScale="85000" lnSpcReduction="10000"/>
          </a:bodyPr>
          <a:lstStyle/>
          <a:p>
            <a:pPr algn="r" rtl="1"/>
            <a:r>
              <a:rPr lang="ar-SA" sz="4800" dirty="0">
                <a:solidFill>
                  <a:srgbClr val="00B050"/>
                </a:solidFill>
                <a:cs typeface="AdvertisingBold" pitchFamily="2" charset="-78"/>
              </a:rPr>
              <a:t>1- عملية بناء الأفكار أو العصف الذهني </a:t>
            </a:r>
            <a:r>
              <a:rPr lang="en-US" sz="4800" dirty="0">
                <a:solidFill>
                  <a:srgbClr val="00B050"/>
                </a:solidFill>
                <a:cs typeface="AdvertisingBold" pitchFamily="2" charset="-78"/>
              </a:rPr>
              <a:t>Brainstorming</a:t>
            </a:r>
          </a:p>
          <a:p>
            <a:pPr algn="r" rtl="1"/>
            <a:r>
              <a:rPr lang="ar-SA" sz="4800" dirty="0">
                <a:solidFill>
                  <a:srgbClr val="00B050"/>
                </a:solidFill>
                <a:cs typeface="AdvertisingBold" pitchFamily="2" charset="-78"/>
              </a:rPr>
              <a:t>2- طريقة استخدام الأسئلة الفعالة </a:t>
            </a:r>
            <a:endParaRPr lang="en-US" sz="4800" dirty="0">
              <a:solidFill>
                <a:srgbClr val="00B050"/>
              </a:solidFill>
              <a:cs typeface="AdvertisingBold" pitchFamily="2" charset="-78"/>
            </a:endParaRPr>
          </a:p>
          <a:p>
            <a:pPr algn="r" rtl="1"/>
            <a:r>
              <a:rPr lang="ar-SA" sz="4800" dirty="0">
                <a:solidFill>
                  <a:srgbClr val="00B050"/>
                </a:solidFill>
                <a:cs typeface="AdvertisingBold" pitchFamily="2" charset="-78"/>
              </a:rPr>
              <a:t>3- استخدام وتطبيق طريقة </a:t>
            </a:r>
            <a:r>
              <a:rPr lang="en-US" sz="4800" dirty="0">
                <a:solidFill>
                  <a:srgbClr val="00B050"/>
                </a:solidFill>
                <a:cs typeface="AdvertisingBold" pitchFamily="2" charset="-78"/>
              </a:rPr>
              <a:t>SCAMPER</a:t>
            </a:r>
          </a:p>
          <a:p>
            <a:pPr algn="r" rtl="1"/>
            <a:r>
              <a:rPr lang="ar-SA" sz="4800" dirty="0">
                <a:solidFill>
                  <a:srgbClr val="00B050"/>
                </a:solidFill>
                <a:cs typeface="AdvertisingBold" pitchFamily="2" charset="-78"/>
              </a:rPr>
              <a:t>4- طريقة ” القبعات الست ” للتفكير</a:t>
            </a:r>
            <a:r>
              <a:rPr lang="ar-SA" sz="4800" dirty="0" smtClean="0">
                <a:solidFill>
                  <a:srgbClr val="00B050"/>
                </a:solidFill>
                <a:cs typeface="AdvertisingBold" pitchFamily="2" charset="-78"/>
              </a:rPr>
              <a:t>.</a:t>
            </a:r>
            <a:endParaRPr lang="ar-SY" sz="4800" dirty="0" smtClean="0">
              <a:solidFill>
                <a:srgbClr val="00B050"/>
              </a:solidFill>
              <a:cs typeface="AdvertisingBold" pitchFamily="2" charset="-78"/>
            </a:endParaRPr>
          </a:p>
          <a:p>
            <a:pPr algn="r" rtl="1"/>
            <a:r>
              <a:rPr lang="ar-SY" sz="4800" dirty="0" smtClean="0">
                <a:solidFill>
                  <a:srgbClr val="00B050"/>
                </a:solidFill>
                <a:cs typeface="AdvertisingBold" pitchFamily="2" charset="-78"/>
              </a:rPr>
              <a:t>كما انه هناك العديد من الوسائل والأدوات الأخرى مثل جغرافية العقل وخرائطه لـــ</a:t>
            </a:r>
            <a:r>
              <a:rPr lang="en-US" sz="4800" dirty="0" smtClean="0">
                <a:solidFill>
                  <a:srgbClr val="00B050"/>
                </a:solidFill>
                <a:cs typeface="AdvertisingBold" pitchFamily="2" charset="-78"/>
              </a:rPr>
              <a:t>”</a:t>
            </a:r>
            <a:r>
              <a:rPr lang="ar-SY" sz="4800" dirty="0" smtClean="0">
                <a:solidFill>
                  <a:srgbClr val="00B050"/>
                </a:solidFill>
                <a:cs typeface="AdvertisingBold" pitchFamily="2" charset="-78"/>
              </a:rPr>
              <a:t> توني بوزان</a:t>
            </a:r>
            <a:r>
              <a:rPr lang="en-US" sz="4800" dirty="0" smtClean="0">
                <a:solidFill>
                  <a:srgbClr val="00B050"/>
                </a:solidFill>
                <a:cs typeface="AdvertisingBold" pitchFamily="2" charset="-78"/>
              </a:rPr>
              <a:t>”</a:t>
            </a:r>
            <a:r>
              <a:rPr lang="ar-SY" sz="4800" dirty="0" smtClean="0">
                <a:solidFill>
                  <a:srgbClr val="00B050"/>
                </a:solidFill>
                <a:cs typeface="AdvertisingBold" pitchFamily="2" charset="-78"/>
              </a:rPr>
              <a:t> ونظرية تريز </a:t>
            </a:r>
            <a:r>
              <a:rPr lang="en-US" sz="4800" dirty="0" smtClean="0">
                <a:solidFill>
                  <a:srgbClr val="00B050"/>
                </a:solidFill>
                <a:cs typeface="AdvertisingBold" pitchFamily="2" charset="-78"/>
              </a:rPr>
              <a:t>TRIZ</a:t>
            </a:r>
            <a:r>
              <a:rPr lang="ar-SY" sz="4800" dirty="0" smtClean="0">
                <a:solidFill>
                  <a:srgbClr val="00B050"/>
                </a:solidFill>
                <a:cs typeface="AdvertisingBold" pitchFamily="2" charset="-78"/>
              </a:rPr>
              <a:t> للروسي التشلر </a:t>
            </a:r>
            <a:r>
              <a:rPr lang="en-US" sz="4800" b="1" dirty="0">
                <a:solidFill>
                  <a:srgbClr val="00B050"/>
                </a:solidFill>
              </a:rPr>
              <a:t>Henry </a:t>
            </a:r>
            <a:r>
              <a:rPr lang="en-US" sz="4800" b="1" dirty="0" err="1" smtClean="0">
                <a:solidFill>
                  <a:srgbClr val="00B050"/>
                </a:solidFill>
              </a:rPr>
              <a:t>Altshuller</a:t>
            </a:r>
            <a:r>
              <a:rPr lang="ar-SY" sz="4800" b="1" dirty="0" smtClean="0">
                <a:solidFill>
                  <a:srgbClr val="00B050"/>
                </a:solidFill>
              </a:rPr>
              <a:t> ومعناها </a:t>
            </a:r>
            <a:r>
              <a:rPr lang="ar-SY" sz="4800" b="1" dirty="0">
                <a:solidFill>
                  <a:srgbClr val="00B050"/>
                </a:solidFill>
              </a:rPr>
              <a:t>نظرية الحل </a:t>
            </a:r>
            <a:r>
              <a:rPr lang="ar-SY" sz="4800" b="1" dirty="0" smtClean="0">
                <a:solidFill>
                  <a:srgbClr val="00B050"/>
                </a:solidFill>
              </a:rPr>
              <a:t>الابتكاري </a:t>
            </a:r>
            <a:r>
              <a:rPr lang="ar-SY" sz="4800" b="1" dirty="0">
                <a:solidFill>
                  <a:srgbClr val="00B050"/>
                </a:solidFill>
              </a:rPr>
              <a:t>للمشكلات</a:t>
            </a:r>
            <a:endParaRPr lang="en-US" sz="4800" dirty="0">
              <a:solidFill>
                <a:srgbClr val="00B050"/>
              </a:solidFill>
              <a:cs typeface="AdvertisingBold" pitchFamily="2" charset="-78"/>
            </a:endParaRPr>
          </a:p>
          <a:p>
            <a:pPr algn="r" rtl="1"/>
            <a:endParaRPr lang="en-US" sz="4800" dirty="0">
              <a:solidFill>
                <a:srgbClr val="00B050"/>
              </a:solidFill>
            </a:endParaRPr>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64</a:t>
            </a:fld>
            <a:endParaRPr lang="en-US"/>
          </a:p>
        </p:txBody>
      </p:sp>
    </p:spTree>
    <p:extLst>
      <p:ext uri="{BB962C8B-B14F-4D97-AF65-F5344CB8AC3E}">
        <p14:creationId xmlns:p14="http://schemas.microsoft.com/office/powerpoint/2010/main" val="312725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descr="50%"/>
          <p:cNvSpPr>
            <a:spLocks noGrp="1" noChangeArrowheads="1"/>
          </p:cNvSpPr>
          <p:nvPr>
            <p:ph type="body" idx="1"/>
          </p:nvPr>
        </p:nvSpPr>
        <p:spPr>
          <a:xfrm>
            <a:off x="2279650" y="1341439"/>
            <a:ext cx="7632700" cy="1439861"/>
          </a:xfrm>
          <a:solidFill>
            <a:srgbClr val="6699FF"/>
          </a:solidFill>
          <a:ln>
            <a:solidFill>
              <a:srgbClr val="FF6600"/>
            </a:solidFill>
          </a:ln>
        </p:spPr>
        <p:txBody>
          <a:bodyPr>
            <a:noAutofit/>
          </a:bodyPr>
          <a:lstStyle/>
          <a:p>
            <a:pPr algn="r" rtl="1" eaLnBrk="1" hangingPunct="1">
              <a:buFontTx/>
              <a:buNone/>
              <a:defRPr/>
            </a:pPr>
            <a:r>
              <a:rPr lang="ar-SY" sz="1800" dirty="0" smtClean="0">
                <a:solidFill>
                  <a:schemeClr val="accent4">
                    <a:lumMod val="20000"/>
                    <a:lumOff val="80000"/>
                  </a:schemeClr>
                </a:solidFill>
                <a:effectLst>
                  <a:outerShdw blurRad="38100" dist="38100" dir="2700000" algn="tl">
                    <a:srgbClr val="000000"/>
                  </a:outerShdw>
                </a:effectLst>
              </a:rPr>
              <a:t>-</a:t>
            </a:r>
            <a:r>
              <a:rPr lang="ar-SA" sz="1800" dirty="0">
                <a:solidFill>
                  <a:schemeClr val="accent4">
                    <a:lumMod val="20000"/>
                    <a:lumOff val="80000"/>
                  </a:schemeClr>
                </a:solidFill>
                <a:effectLst>
                  <a:outerShdw blurRad="38100" dist="38100" dir="2700000" algn="tl">
                    <a:srgbClr val="000000"/>
                  </a:outerShdw>
                </a:effectLst>
              </a:rPr>
              <a:t>	</a:t>
            </a:r>
            <a:r>
              <a:rPr lang="ar-SA" sz="1800" dirty="0">
                <a:solidFill>
                  <a:schemeClr val="accent4">
                    <a:lumMod val="20000"/>
                    <a:lumOff val="80000"/>
                  </a:schemeClr>
                </a:solidFill>
                <a:effectLst>
                  <a:outerShdw blurRad="38100" dist="38100" dir="2700000" algn="tl">
                    <a:srgbClr val="000000"/>
                  </a:outerShdw>
                </a:effectLst>
                <a:cs typeface="PT Bold Heading" panose="02010400000000000000" pitchFamily="2" charset="-78"/>
              </a:rPr>
              <a:t>هو محاولة الحصول على أكبر عدد من الأفكار الإبداعية بواسطة بيئة محفزة ومتحررة من القيود غير </a:t>
            </a:r>
            <a:r>
              <a:rPr lang="ar-SA" sz="1800" dirty="0" smtClean="0">
                <a:solidFill>
                  <a:schemeClr val="accent4">
                    <a:lumMod val="20000"/>
                    <a:lumOff val="80000"/>
                  </a:schemeClr>
                </a:solidFill>
                <a:effectLst>
                  <a:outerShdw blurRad="38100" dist="38100" dir="2700000" algn="tl">
                    <a:srgbClr val="000000"/>
                  </a:outerShdw>
                </a:effectLst>
                <a:cs typeface="PT Bold Heading" panose="02010400000000000000" pitchFamily="2" charset="-78"/>
              </a:rPr>
              <a:t>الضرورية.</a:t>
            </a:r>
            <a:endParaRPr lang="ar-SY" sz="1800" dirty="0">
              <a:solidFill>
                <a:schemeClr val="accent4">
                  <a:lumMod val="20000"/>
                  <a:lumOff val="80000"/>
                </a:schemeClr>
              </a:solidFill>
              <a:effectLst>
                <a:outerShdw blurRad="38100" dist="38100" dir="2700000" algn="tl">
                  <a:srgbClr val="000000"/>
                </a:outerShdw>
              </a:effectLst>
              <a:cs typeface="PT Bold Heading" panose="02010400000000000000" pitchFamily="2" charset="-78"/>
            </a:endParaRPr>
          </a:p>
          <a:p>
            <a:pPr algn="r" rtl="1" eaLnBrk="1" hangingPunct="1">
              <a:buFontTx/>
              <a:buNone/>
              <a:defRPr/>
            </a:pPr>
            <a:r>
              <a:rPr lang="ar-SY" sz="2000" b="1" dirty="0" smtClean="0">
                <a:solidFill>
                  <a:schemeClr val="accent4">
                    <a:lumMod val="20000"/>
                    <a:lumOff val="80000"/>
                  </a:schemeClr>
                </a:solidFill>
              </a:rPr>
              <a:t>- </a:t>
            </a:r>
            <a:r>
              <a:rPr lang="ar-SY" sz="2000" b="1" dirty="0">
                <a:solidFill>
                  <a:schemeClr val="accent4">
                    <a:lumMod val="20000"/>
                    <a:lumOff val="80000"/>
                  </a:schemeClr>
                </a:solidFill>
              </a:rPr>
              <a:t>هي طريقة لتوليد أو الحصول على أكبر قدر ممكن من الأفكار، ويركَّز فيها على الكمّ وليس على النوع من خلال تداعٍ حرّ للأفكار والخواطر والآراء.</a:t>
            </a:r>
            <a:br>
              <a:rPr lang="ar-SY" sz="2000" b="1" dirty="0">
                <a:solidFill>
                  <a:schemeClr val="accent4">
                    <a:lumMod val="20000"/>
                    <a:lumOff val="80000"/>
                  </a:schemeClr>
                </a:solidFill>
              </a:rPr>
            </a:br>
            <a:endParaRPr lang="ar-SY" sz="2000" b="1" dirty="0">
              <a:solidFill>
                <a:schemeClr val="accent4">
                  <a:lumMod val="20000"/>
                  <a:lumOff val="80000"/>
                </a:schemeClr>
              </a:solidFill>
            </a:endParaRPr>
          </a:p>
          <a:p>
            <a:pPr algn="r" rtl="1" eaLnBrk="1" hangingPunct="1">
              <a:buFontTx/>
              <a:buNone/>
              <a:defRPr/>
            </a:pPr>
            <a:endParaRPr lang="ar-SA" sz="1800" dirty="0">
              <a:solidFill>
                <a:schemeClr val="accent4">
                  <a:lumMod val="20000"/>
                  <a:lumOff val="80000"/>
                </a:schemeClr>
              </a:solidFill>
              <a:effectLst>
                <a:outerShdw blurRad="38100" dist="38100" dir="2700000" algn="tl">
                  <a:srgbClr val="000000"/>
                </a:outerShdw>
              </a:effectLst>
              <a:cs typeface="PT Bold Heading" panose="02010400000000000000" pitchFamily="2" charset="-78"/>
            </a:endParaRPr>
          </a:p>
        </p:txBody>
      </p:sp>
      <p:sp>
        <p:nvSpPr>
          <p:cNvPr id="378884" name="Rectangle 4"/>
          <p:cNvSpPr>
            <a:spLocks noChangeArrowheads="1"/>
          </p:cNvSpPr>
          <p:nvPr/>
        </p:nvSpPr>
        <p:spPr bwMode="auto">
          <a:xfrm>
            <a:off x="2351089" y="4868864"/>
            <a:ext cx="7705725" cy="954107"/>
          </a:xfrm>
          <a:prstGeom prst="rect">
            <a:avLst/>
          </a:prstGeom>
          <a:solidFill>
            <a:srgbClr val="660033"/>
          </a:solidFill>
          <a:ln w="57150" cmpd="thickThin">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
                <a:schemeClr val="folHlink"/>
              </a:buClr>
              <a:buSzPct val="60000"/>
              <a:buFont typeface="Wingdings" panose="05000000000000000000" pitchFamily="2" charset="2"/>
              <a:buNone/>
            </a:pPr>
            <a:r>
              <a:rPr lang="ar-SA" sz="2800">
                <a:solidFill>
                  <a:srgbClr val="FFCC00"/>
                </a:solidFill>
                <a:cs typeface="PT Bold Heading" panose="02010400000000000000" pitchFamily="2" charset="-78"/>
              </a:rPr>
              <a:t>يسبق عملية العصف الذهني صياغة وعرض المشكلة على أعضاء الفريق بشكل دقيق ومحدد.</a:t>
            </a:r>
            <a:endParaRPr lang="en-US" sz="2800">
              <a:solidFill>
                <a:srgbClr val="FFCC00"/>
              </a:solidFill>
              <a:cs typeface="PT Bold Heading" panose="02010400000000000000" pitchFamily="2" charset="-78"/>
            </a:endParaRPr>
          </a:p>
        </p:txBody>
      </p:sp>
      <p:sp>
        <p:nvSpPr>
          <p:cNvPr id="378885" name="Rectangle 5"/>
          <p:cNvSpPr>
            <a:spLocks noChangeArrowheads="1"/>
          </p:cNvSpPr>
          <p:nvPr/>
        </p:nvSpPr>
        <p:spPr bwMode="auto">
          <a:xfrm>
            <a:off x="2279651" y="3219451"/>
            <a:ext cx="7777163" cy="954107"/>
          </a:xfrm>
          <a:prstGeom prst="rect">
            <a:avLst/>
          </a:prstGeom>
          <a:solidFill>
            <a:srgbClr val="CCFFCC"/>
          </a:solidFill>
          <a:ln w="57150" cmpd="thickThin">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
                <a:schemeClr val="folHlink"/>
              </a:buClr>
              <a:buSzPct val="60000"/>
              <a:buFont typeface="Wingdings" panose="05000000000000000000" pitchFamily="2" charset="2"/>
              <a:buNone/>
            </a:pPr>
            <a:r>
              <a:rPr lang="ar-SA" sz="2800" dirty="0">
                <a:solidFill>
                  <a:srgbClr val="FF9900"/>
                </a:solidFill>
                <a:cs typeface="PT Bold Heading" panose="02010400000000000000" pitchFamily="2" charset="-78"/>
              </a:rPr>
              <a:t>يطبق في شكل فرق عمل حيث يبحث أعضاء الفريق عن الحلول المناسبة لمشكلة </a:t>
            </a:r>
            <a:r>
              <a:rPr lang="ar-SA" sz="2800" dirty="0" smtClean="0">
                <a:solidFill>
                  <a:srgbClr val="FF9900"/>
                </a:solidFill>
                <a:cs typeface="PT Bold Heading" panose="02010400000000000000" pitchFamily="2" charset="-78"/>
              </a:rPr>
              <a:t>ما</a:t>
            </a:r>
            <a:r>
              <a:rPr lang="ar-SY" sz="2800" dirty="0" smtClean="0">
                <a:solidFill>
                  <a:srgbClr val="FF9900"/>
                </a:solidFill>
                <a:cs typeface="PT Bold Heading" panose="02010400000000000000" pitchFamily="2" charset="-78"/>
              </a:rPr>
              <a:t> أو بشكل فردي.</a:t>
            </a:r>
            <a:endParaRPr lang="ar-SA" sz="2800" dirty="0">
              <a:solidFill>
                <a:srgbClr val="FF9900"/>
              </a:solidFill>
              <a:cs typeface="PT Bold Heading" panose="02010400000000000000" pitchFamily="2" charset="-78"/>
            </a:endParaRPr>
          </a:p>
        </p:txBody>
      </p:sp>
      <p:sp>
        <p:nvSpPr>
          <p:cNvPr id="378896" name="AutoShape 16" descr="50%"/>
          <p:cNvSpPr>
            <a:spLocks noGrp="1" noChangeArrowheads="1"/>
          </p:cNvSpPr>
          <p:nvPr>
            <p:ph type="title"/>
          </p:nvPr>
        </p:nvSpPr>
        <p:spPr>
          <a:xfrm>
            <a:off x="2279651" y="188914"/>
            <a:ext cx="7561263" cy="1152525"/>
          </a:xfrm>
        </p:spPr>
        <p:txBody>
          <a:bodyPr/>
          <a:lstStyle/>
          <a:p>
            <a:pPr algn="ctr" rtl="1" eaLnBrk="1" hangingPunct="1">
              <a:defRPr/>
            </a:pPr>
            <a:r>
              <a:rPr lang="ar-SA" sz="3600" b="1" u="sng" dirty="0">
                <a:solidFill>
                  <a:srgbClr val="00B050"/>
                </a:solidFill>
              </a:rPr>
              <a:t>1- عملية بناء الأفكار أو العصف الذهني </a:t>
            </a:r>
            <a:r>
              <a:rPr lang="en-US" sz="3600" b="1" u="sng" dirty="0">
                <a:solidFill>
                  <a:srgbClr val="00B050"/>
                </a:solidFill>
              </a:rPr>
              <a:t>Brainstorming</a:t>
            </a: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65</a:t>
            </a:fld>
            <a:endParaRPr lang="en-US"/>
          </a:p>
        </p:txBody>
      </p:sp>
    </p:spTree>
    <p:extLst>
      <p:ext uri="{BB962C8B-B14F-4D97-AF65-F5344CB8AC3E}">
        <p14:creationId xmlns:p14="http://schemas.microsoft.com/office/powerpoint/2010/main" val="354124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883"/>
                                        </p:tgtEl>
                                        <p:attrNameLst>
                                          <p:attrName>style.visibility</p:attrName>
                                        </p:attrNameLst>
                                      </p:cBhvr>
                                      <p:to>
                                        <p:strVal val="visible"/>
                                      </p:to>
                                    </p:set>
                                    <p:anim calcmode="lin" valueType="num">
                                      <p:cBhvr additive="base">
                                        <p:cTn id="7" dur="500" fill="hold"/>
                                        <p:tgtEl>
                                          <p:spTgt spid="378883"/>
                                        </p:tgtEl>
                                        <p:attrNameLst>
                                          <p:attrName>ppt_x</p:attrName>
                                        </p:attrNameLst>
                                      </p:cBhvr>
                                      <p:tavLst>
                                        <p:tav tm="0">
                                          <p:val>
                                            <p:strVal val="1+#ppt_w/2"/>
                                          </p:val>
                                        </p:tav>
                                        <p:tav tm="100000">
                                          <p:val>
                                            <p:strVal val="#ppt_x"/>
                                          </p:val>
                                        </p:tav>
                                      </p:tavLst>
                                    </p:anim>
                                    <p:anim calcmode="lin" valueType="num">
                                      <p:cBhvr additive="base">
                                        <p:cTn id="8" dur="500" fill="hold"/>
                                        <p:tgtEl>
                                          <p:spTgt spid="3788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78885"/>
                                        </p:tgtEl>
                                        <p:attrNameLst>
                                          <p:attrName>style.visibility</p:attrName>
                                        </p:attrNameLst>
                                      </p:cBhvr>
                                      <p:to>
                                        <p:strVal val="visible"/>
                                      </p:to>
                                    </p:set>
                                    <p:anim calcmode="lin" valueType="num">
                                      <p:cBhvr additive="base">
                                        <p:cTn id="13" dur="500" fill="hold"/>
                                        <p:tgtEl>
                                          <p:spTgt spid="378885"/>
                                        </p:tgtEl>
                                        <p:attrNameLst>
                                          <p:attrName>ppt_x</p:attrName>
                                        </p:attrNameLst>
                                      </p:cBhvr>
                                      <p:tavLst>
                                        <p:tav tm="0">
                                          <p:val>
                                            <p:strVal val="1+#ppt_w/2"/>
                                          </p:val>
                                        </p:tav>
                                        <p:tav tm="100000">
                                          <p:val>
                                            <p:strVal val="#ppt_x"/>
                                          </p:val>
                                        </p:tav>
                                      </p:tavLst>
                                    </p:anim>
                                    <p:anim calcmode="lin" valueType="num">
                                      <p:cBhvr additive="base">
                                        <p:cTn id="14"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78884"/>
                                        </p:tgtEl>
                                        <p:attrNameLst>
                                          <p:attrName>style.visibility</p:attrName>
                                        </p:attrNameLst>
                                      </p:cBhvr>
                                      <p:to>
                                        <p:strVal val="visible"/>
                                      </p:to>
                                    </p:set>
                                    <p:anim calcmode="lin" valueType="num">
                                      <p:cBhvr additive="base">
                                        <p:cTn id="19" dur="500" fill="hold"/>
                                        <p:tgtEl>
                                          <p:spTgt spid="378884"/>
                                        </p:tgtEl>
                                        <p:attrNameLst>
                                          <p:attrName>ppt_x</p:attrName>
                                        </p:attrNameLst>
                                      </p:cBhvr>
                                      <p:tavLst>
                                        <p:tav tm="0">
                                          <p:val>
                                            <p:strVal val="#ppt_x"/>
                                          </p:val>
                                        </p:tav>
                                        <p:tav tm="100000">
                                          <p:val>
                                            <p:strVal val="#ppt_x"/>
                                          </p:val>
                                        </p:tav>
                                      </p:tavLst>
                                    </p:anim>
                                    <p:anim calcmode="lin" valueType="num">
                                      <p:cBhvr additive="base">
                                        <p:cTn id="20" dur="500" fill="hold"/>
                                        <p:tgtEl>
                                          <p:spTgt spid="378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autoUpdateAnimBg="0"/>
      <p:bldP spid="378884" grpId="0" animBg="1" autoUpdateAnimBg="0"/>
      <p:bldP spid="378885"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descr="رخام أبيض"/>
          <p:cNvSpPr>
            <a:spLocks noChangeArrowheads="1"/>
          </p:cNvSpPr>
          <p:nvPr/>
        </p:nvSpPr>
        <p:spPr bwMode="auto">
          <a:xfrm>
            <a:off x="3962400" y="1371600"/>
            <a:ext cx="5638800" cy="762000"/>
          </a:xfrm>
          <a:prstGeom prst="rect">
            <a:avLst/>
          </a:prstGeom>
          <a:blipFill dpi="0" rotWithShape="0">
            <a:blip r:embed="rId3"/>
            <a:srcRect/>
            <a:tile tx="0" ty="0" sx="100000" sy="100000" flip="none" algn="tl"/>
          </a:blipFill>
          <a:ln w="57150" cmpd="thickThin">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600" b="1">
                <a:solidFill>
                  <a:schemeClr val="bg1"/>
                </a:solidFill>
                <a:latin typeface="Times New Roman" panose="02020603050405020304" pitchFamily="18" charset="0"/>
                <a:cs typeface="PT Bold Heading" panose="02010400000000000000" pitchFamily="2" charset="-78"/>
              </a:rPr>
              <a:t>التحديد الواضح للموضوع</a:t>
            </a:r>
            <a:endParaRPr lang="en-US" sz="3600" b="1">
              <a:solidFill>
                <a:schemeClr val="bg1"/>
              </a:solidFill>
              <a:latin typeface="Times New Roman" panose="02020603050405020304" pitchFamily="18" charset="0"/>
              <a:cs typeface="PT Bold Heading" panose="02010400000000000000" pitchFamily="2" charset="-78"/>
            </a:endParaRPr>
          </a:p>
        </p:txBody>
      </p:sp>
      <p:sp>
        <p:nvSpPr>
          <p:cNvPr id="380932" name="Rectangle 4" descr="نسيج أزرق"/>
          <p:cNvSpPr>
            <a:spLocks noChangeArrowheads="1"/>
          </p:cNvSpPr>
          <p:nvPr/>
        </p:nvSpPr>
        <p:spPr bwMode="auto">
          <a:xfrm>
            <a:off x="3962400" y="2286000"/>
            <a:ext cx="5638800" cy="914400"/>
          </a:xfrm>
          <a:prstGeom prst="rect">
            <a:avLst/>
          </a:prstGeom>
          <a:blipFill dpi="0" rotWithShape="0">
            <a:blip r:embed="rId4"/>
            <a:srcRect/>
            <a:tile tx="0" ty="0" sx="100000" sy="100000" flip="none" algn="tl"/>
          </a:blipFill>
          <a:ln w="57150" cmpd="thickThin">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500" b="1">
                <a:solidFill>
                  <a:srgbClr val="003300"/>
                </a:solidFill>
                <a:latin typeface="Times New Roman" panose="02020603050405020304" pitchFamily="18" charset="0"/>
                <a:cs typeface="PT Bold Heading" panose="02010400000000000000" pitchFamily="2" charset="-78"/>
              </a:rPr>
              <a:t>تشجيع المشاركين على طرح الأفكار</a:t>
            </a:r>
            <a:endParaRPr lang="en-US" sz="3500" b="1">
              <a:solidFill>
                <a:srgbClr val="003300"/>
              </a:solidFill>
              <a:latin typeface="Times New Roman" panose="02020603050405020304" pitchFamily="18" charset="0"/>
              <a:cs typeface="PT Bold Heading" panose="02010400000000000000" pitchFamily="2" charset="-78"/>
            </a:endParaRPr>
          </a:p>
        </p:txBody>
      </p:sp>
      <p:sp>
        <p:nvSpPr>
          <p:cNvPr id="380933" name="Rectangle 5"/>
          <p:cNvSpPr>
            <a:spLocks noChangeArrowheads="1"/>
          </p:cNvSpPr>
          <p:nvPr/>
        </p:nvSpPr>
        <p:spPr bwMode="auto">
          <a:xfrm>
            <a:off x="7162800" y="3352800"/>
            <a:ext cx="3086100" cy="990600"/>
          </a:xfrm>
          <a:prstGeom prst="rect">
            <a:avLst/>
          </a:prstGeom>
          <a:solidFill>
            <a:srgbClr val="996633"/>
          </a:solidFill>
          <a:ln w="57150" cmpd="thickThin">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000" b="1" dirty="0">
                <a:solidFill>
                  <a:srgbClr val="FFFFCC"/>
                </a:solidFill>
                <a:latin typeface="Times New Roman" panose="02020603050405020304" pitchFamily="18" charset="0"/>
                <a:cs typeface="PT Bold Heading" panose="02010400000000000000" pitchFamily="2" charset="-78"/>
              </a:rPr>
              <a:t>عدم </a:t>
            </a:r>
            <a:r>
              <a:rPr lang="ar-SA" sz="2000" b="1" dirty="0" smtClean="0">
                <a:solidFill>
                  <a:srgbClr val="FFFFCC"/>
                </a:solidFill>
                <a:latin typeface="Times New Roman" panose="02020603050405020304" pitchFamily="18" charset="0"/>
                <a:cs typeface="PT Bold Heading" panose="02010400000000000000" pitchFamily="2" charset="-78"/>
              </a:rPr>
              <a:t>النقد</a:t>
            </a:r>
            <a:r>
              <a:rPr lang="ar-SY" sz="2000" b="1" dirty="0">
                <a:solidFill>
                  <a:srgbClr val="FFFFCC"/>
                </a:solidFill>
                <a:latin typeface="Times New Roman" panose="02020603050405020304" pitchFamily="18" charset="0"/>
                <a:cs typeface="PT Bold Heading" panose="02010400000000000000" pitchFamily="2" charset="-78"/>
              </a:rPr>
              <a:t> </a:t>
            </a:r>
            <a:r>
              <a:rPr lang="ar-SY" sz="2000" b="1" dirty="0" smtClean="0">
                <a:solidFill>
                  <a:srgbClr val="FFFFCC"/>
                </a:solidFill>
                <a:latin typeface="Times New Roman" panose="02020603050405020304" pitchFamily="18" charset="0"/>
                <a:cs typeface="PT Bold Heading" panose="02010400000000000000" pitchFamily="2" charset="-78"/>
              </a:rPr>
              <a:t>للأفكار المتولدة</a:t>
            </a:r>
            <a:endParaRPr lang="en-US" sz="2000" b="1" dirty="0">
              <a:solidFill>
                <a:srgbClr val="FFFFCC"/>
              </a:solidFill>
              <a:latin typeface="Times New Roman" panose="02020603050405020304" pitchFamily="18" charset="0"/>
              <a:cs typeface="PT Bold Heading" panose="02010400000000000000" pitchFamily="2" charset="-78"/>
            </a:endParaRPr>
          </a:p>
        </p:txBody>
      </p:sp>
      <p:sp>
        <p:nvSpPr>
          <p:cNvPr id="380934" name="Rectangle 6"/>
          <p:cNvSpPr>
            <a:spLocks noChangeArrowheads="1"/>
          </p:cNvSpPr>
          <p:nvPr/>
        </p:nvSpPr>
        <p:spPr bwMode="auto">
          <a:xfrm>
            <a:off x="2362200" y="3352800"/>
            <a:ext cx="4648200" cy="990600"/>
          </a:xfrm>
          <a:prstGeom prst="rect">
            <a:avLst/>
          </a:prstGeom>
          <a:solidFill>
            <a:srgbClr val="CCFFCC"/>
          </a:solidFill>
          <a:ln w="57150" cmpd="thickThin">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600" b="1">
                <a:solidFill>
                  <a:srgbClr val="003366"/>
                </a:solidFill>
                <a:latin typeface="Times New Roman" panose="02020603050405020304" pitchFamily="18" charset="0"/>
                <a:cs typeface="PT Bold Heading" panose="02010400000000000000" pitchFamily="2" charset="-78"/>
              </a:rPr>
              <a:t>تجديد الأفكار وعدم تكرارها</a:t>
            </a:r>
            <a:endParaRPr lang="en-US" sz="3600" b="1">
              <a:solidFill>
                <a:srgbClr val="003366"/>
              </a:solidFill>
              <a:latin typeface="Times New Roman" panose="02020603050405020304" pitchFamily="18" charset="0"/>
              <a:cs typeface="PT Bold Heading" panose="02010400000000000000" pitchFamily="2" charset="-78"/>
            </a:endParaRPr>
          </a:p>
        </p:txBody>
      </p:sp>
      <p:sp>
        <p:nvSpPr>
          <p:cNvPr id="380935" name="Rectangle 7"/>
          <p:cNvSpPr>
            <a:spLocks noChangeArrowheads="1"/>
          </p:cNvSpPr>
          <p:nvPr/>
        </p:nvSpPr>
        <p:spPr bwMode="auto">
          <a:xfrm>
            <a:off x="2362200" y="1371600"/>
            <a:ext cx="1447800" cy="1828800"/>
          </a:xfrm>
          <a:prstGeom prst="rect">
            <a:avLst/>
          </a:prstGeom>
          <a:solidFill>
            <a:srgbClr val="660033"/>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600" b="1">
                <a:solidFill>
                  <a:srgbClr val="FFFFCC"/>
                </a:solidFill>
                <a:latin typeface="Times New Roman" panose="02020603050405020304" pitchFamily="18" charset="0"/>
                <a:cs typeface="PT Bold Heading" panose="02010400000000000000" pitchFamily="2" charset="-78"/>
              </a:rPr>
              <a:t>قبول</a:t>
            </a:r>
          </a:p>
          <a:p>
            <a:pPr algn="ctr"/>
            <a:r>
              <a:rPr lang="ar-SA" sz="3600" b="1">
                <a:solidFill>
                  <a:srgbClr val="FFFFCC"/>
                </a:solidFill>
                <a:latin typeface="Times New Roman" panose="02020603050405020304" pitchFamily="18" charset="0"/>
                <a:cs typeface="PT Bold Heading" panose="02010400000000000000" pitchFamily="2" charset="-78"/>
              </a:rPr>
              <a:t>تعديل</a:t>
            </a:r>
          </a:p>
          <a:p>
            <a:pPr algn="ctr"/>
            <a:r>
              <a:rPr lang="ar-SA" sz="3600" b="1">
                <a:solidFill>
                  <a:srgbClr val="FFFFCC"/>
                </a:solidFill>
                <a:latin typeface="Times New Roman" panose="02020603050405020304" pitchFamily="18" charset="0"/>
                <a:cs typeface="PT Bold Heading" panose="02010400000000000000" pitchFamily="2" charset="-78"/>
              </a:rPr>
              <a:t>الأفكار</a:t>
            </a:r>
            <a:endParaRPr lang="en-US" sz="3600" b="1">
              <a:solidFill>
                <a:srgbClr val="FFFFCC"/>
              </a:solidFill>
              <a:latin typeface="Times New Roman" panose="02020603050405020304" pitchFamily="18" charset="0"/>
              <a:cs typeface="PT Bold Heading" panose="02010400000000000000" pitchFamily="2" charset="-78"/>
            </a:endParaRPr>
          </a:p>
        </p:txBody>
      </p:sp>
      <p:sp>
        <p:nvSpPr>
          <p:cNvPr id="380936" name="Rectangle 8"/>
          <p:cNvSpPr>
            <a:spLocks noChangeArrowheads="1"/>
          </p:cNvSpPr>
          <p:nvPr/>
        </p:nvSpPr>
        <p:spPr bwMode="auto">
          <a:xfrm>
            <a:off x="7162800" y="4495800"/>
            <a:ext cx="2438400" cy="990600"/>
          </a:xfrm>
          <a:prstGeom prst="rect">
            <a:avLst/>
          </a:prstGeom>
          <a:blipFill dpi="0" rotWithShape="0">
            <a:blip r:embed="rId5"/>
            <a:srcRect/>
            <a:tile tx="0" ty="0" sx="100000" sy="100000" flip="none" algn="tl"/>
          </a:blipFill>
          <a:ln w="57150" cmpd="thickThin">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600" b="1">
                <a:solidFill>
                  <a:srgbClr val="666633"/>
                </a:solidFill>
                <a:latin typeface="Times New Roman" panose="02020603050405020304" pitchFamily="18" charset="0"/>
                <a:cs typeface="PT Bold Heading" panose="02010400000000000000" pitchFamily="2" charset="-78"/>
              </a:rPr>
              <a:t>عدد المشاركين</a:t>
            </a:r>
            <a:endParaRPr lang="en-US" sz="3600" b="1">
              <a:solidFill>
                <a:srgbClr val="666633"/>
              </a:solidFill>
              <a:latin typeface="Times New Roman" panose="02020603050405020304" pitchFamily="18" charset="0"/>
              <a:cs typeface="PT Bold Heading" panose="02010400000000000000" pitchFamily="2" charset="-78"/>
            </a:endParaRPr>
          </a:p>
        </p:txBody>
      </p:sp>
      <p:sp>
        <p:nvSpPr>
          <p:cNvPr id="380937" name="Rectangle 9"/>
          <p:cNvSpPr>
            <a:spLocks noChangeArrowheads="1"/>
          </p:cNvSpPr>
          <p:nvPr/>
        </p:nvSpPr>
        <p:spPr bwMode="auto">
          <a:xfrm>
            <a:off x="2362200" y="4495800"/>
            <a:ext cx="4648200" cy="990600"/>
          </a:xfrm>
          <a:prstGeom prst="rect">
            <a:avLst/>
          </a:prstGeom>
          <a:solidFill>
            <a:srgbClr val="FFFF99"/>
          </a:solidFill>
          <a:ln w="57150" cmpd="thickThin">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600" b="1">
                <a:solidFill>
                  <a:srgbClr val="003366"/>
                </a:solidFill>
                <a:latin typeface="Times New Roman" panose="02020603050405020304" pitchFamily="18" charset="0"/>
                <a:cs typeface="PT Bold Heading" panose="02010400000000000000" pitchFamily="2" charset="-78"/>
              </a:rPr>
              <a:t>الاهتمام بالوقت</a:t>
            </a:r>
            <a:endParaRPr lang="en-US" sz="3600" b="1">
              <a:solidFill>
                <a:srgbClr val="003366"/>
              </a:solidFill>
              <a:latin typeface="Times New Roman" panose="02020603050405020304" pitchFamily="18" charset="0"/>
              <a:cs typeface="PT Bold Heading" panose="02010400000000000000" pitchFamily="2" charset="-78"/>
            </a:endParaRPr>
          </a:p>
        </p:txBody>
      </p:sp>
      <p:sp>
        <p:nvSpPr>
          <p:cNvPr id="380946" name="AutoShape 18" descr="50%"/>
          <p:cNvSpPr>
            <a:spLocks noGrp="1" noChangeArrowheads="1"/>
          </p:cNvSpPr>
          <p:nvPr>
            <p:ph type="title"/>
          </p:nvPr>
        </p:nvSpPr>
        <p:spPr>
          <a:xfrm>
            <a:off x="2279651" y="260351"/>
            <a:ext cx="7343775" cy="1008063"/>
          </a:xfrm>
        </p:spPr>
        <p:txBody>
          <a:bodyPr>
            <a:normAutofit/>
          </a:bodyPr>
          <a:lstStyle/>
          <a:p>
            <a:pPr algn="ctr" rtl="1">
              <a:defRPr/>
            </a:pPr>
            <a:r>
              <a:rPr lang="ar-SY" sz="3200" b="1" u="sng" dirty="0" smtClean="0">
                <a:solidFill>
                  <a:srgbClr val="00B050"/>
                </a:solidFill>
              </a:rPr>
              <a:t>القواعد </a:t>
            </a:r>
            <a:r>
              <a:rPr lang="ar-SY" sz="3200" b="1" u="sng" dirty="0">
                <a:solidFill>
                  <a:srgbClr val="00B050"/>
                </a:solidFill>
              </a:rPr>
              <a:t>الأساس للعصف الذهنيّ</a:t>
            </a:r>
            <a:r>
              <a:rPr lang="ar-SY" sz="3200" b="1" u="sng" dirty="0" smtClean="0">
                <a:solidFill>
                  <a:srgbClr val="00B050"/>
                </a:solidFill>
              </a:rPr>
              <a:t>:</a:t>
            </a:r>
            <a:r>
              <a:rPr lang="ar-SY" sz="3200" b="1" u="sng" dirty="0">
                <a:solidFill>
                  <a:srgbClr val="00B050"/>
                </a:solidFill>
              </a:rPr>
              <a:t/>
            </a:r>
            <a:br>
              <a:rPr lang="ar-SY" sz="3200" b="1" u="sng" dirty="0">
                <a:solidFill>
                  <a:srgbClr val="00B050"/>
                </a:solidFill>
              </a:rPr>
            </a:br>
            <a:r>
              <a:rPr lang="en-US" sz="3200" b="1" u="sng" dirty="0" smtClean="0">
                <a:solidFill>
                  <a:srgbClr val="00B050"/>
                </a:solidFill>
              </a:rPr>
              <a:t>Brainstorming</a:t>
            </a:r>
            <a:endParaRPr lang="en-US" sz="3200" b="1" u="sng" dirty="0">
              <a:solidFill>
                <a:srgbClr val="00B050"/>
              </a:solidFill>
            </a:endParaRPr>
          </a:p>
        </p:txBody>
      </p:sp>
      <p:sp>
        <p:nvSpPr>
          <p:cNvPr id="13" name="Rectangle 9"/>
          <p:cNvSpPr>
            <a:spLocks noChangeArrowheads="1"/>
          </p:cNvSpPr>
          <p:nvPr/>
        </p:nvSpPr>
        <p:spPr bwMode="auto">
          <a:xfrm>
            <a:off x="4508500" y="5638800"/>
            <a:ext cx="5283200" cy="990600"/>
          </a:xfrm>
          <a:prstGeom prst="rect">
            <a:avLst/>
          </a:prstGeom>
          <a:solidFill>
            <a:srgbClr val="FFFF99"/>
          </a:solidFill>
          <a:ln w="57150" cmpd="thickThin">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Y" sz="2400" b="1" dirty="0"/>
              <a:t>حرّيّة التفكير والترحيب بكلّ الأفكار مهما يكن نوعها</a:t>
            </a: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66</a:t>
            </a:fld>
            <a:endParaRPr lang="en-US"/>
          </a:p>
        </p:txBody>
      </p:sp>
    </p:spTree>
    <p:extLst>
      <p:ext uri="{BB962C8B-B14F-4D97-AF65-F5344CB8AC3E}">
        <p14:creationId xmlns:p14="http://schemas.microsoft.com/office/powerpoint/2010/main" val="246869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0931"/>
                                        </p:tgtEl>
                                        <p:attrNameLst>
                                          <p:attrName>style.visibility</p:attrName>
                                        </p:attrNameLst>
                                      </p:cBhvr>
                                      <p:to>
                                        <p:strVal val="visible"/>
                                      </p:to>
                                    </p:set>
                                    <p:anim calcmode="lin" valueType="num">
                                      <p:cBhvr additive="base">
                                        <p:cTn id="7" dur="500" fill="hold"/>
                                        <p:tgtEl>
                                          <p:spTgt spid="380931"/>
                                        </p:tgtEl>
                                        <p:attrNameLst>
                                          <p:attrName>ppt_x</p:attrName>
                                        </p:attrNameLst>
                                      </p:cBhvr>
                                      <p:tavLst>
                                        <p:tav tm="0">
                                          <p:val>
                                            <p:strVal val="1+#ppt_w/2"/>
                                          </p:val>
                                        </p:tav>
                                        <p:tav tm="100000">
                                          <p:val>
                                            <p:strVal val="#ppt_x"/>
                                          </p:val>
                                        </p:tav>
                                      </p:tavLst>
                                    </p:anim>
                                    <p:anim calcmode="lin" valueType="num">
                                      <p:cBhvr additive="base">
                                        <p:cTn id="8" dur="500" fill="hold"/>
                                        <p:tgtEl>
                                          <p:spTgt spid="3809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0932"/>
                                        </p:tgtEl>
                                        <p:attrNameLst>
                                          <p:attrName>style.visibility</p:attrName>
                                        </p:attrNameLst>
                                      </p:cBhvr>
                                      <p:to>
                                        <p:strVal val="visible"/>
                                      </p:to>
                                    </p:set>
                                    <p:anim calcmode="lin" valueType="num">
                                      <p:cBhvr additive="base">
                                        <p:cTn id="13" dur="500" fill="hold"/>
                                        <p:tgtEl>
                                          <p:spTgt spid="380932"/>
                                        </p:tgtEl>
                                        <p:attrNameLst>
                                          <p:attrName>ppt_x</p:attrName>
                                        </p:attrNameLst>
                                      </p:cBhvr>
                                      <p:tavLst>
                                        <p:tav tm="0">
                                          <p:val>
                                            <p:strVal val="0-#ppt_w/2"/>
                                          </p:val>
                                        </p:tav>
                                        <p:tav tm="100000">
                                          <p:val>
                                            <p:strVal val="#ppt_x"/>
                                          </p:val>
                                        </p:tav>
                                      </p:tavLst>
                                    </p:anim>
                                    <p:anim calcmode="lin" valueType="num">
                                      <p:cBhvr additive="base">
                                        <p:cTn id="14" dur="500" fill="hold"/>
                                        <p:tgtEl>
                                          <p:spTgt spid="380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80933"/>
                                        </p:tgtEl>
                                        <p:attrNameLst>
                                          <p:attrName>style.visibility</p:attrName>
                                        </p:attrNameLst>
                                      </p:cBhvr>
                                      <p:to>
                                        <p:strVal val="visible"/>
                                      </p:to>
                                    </p:set>
                                    <p:animEffect transition="in" filter="checkerboard(across)">
                                      <p:cBhvr>
                                        <p:cTn id="19" dur="500"/>
                                        <p:tgtEl>
                                          <p:spTgt spid="3809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0934"/>
                                        </p:tgtEl>
                                        <p:attrNameLst>
                                          <p:attrName>style.visibility</p:attrName>
                                        </p:attrNameLst>
                                      </p:cBhvr>
                                      <p:to>
                                        <p:strVal val="visible"/>
                                      </p:to>
                                    </p:set>
                                    <p:anim calcmode="lin" valueType="num">
                                      <p:cBhvr additive="base">
                                        <p:cTn id="24" dur="500" fill="hold"/>
                                        <p:tgtEl>
                                          <p:spTgt spid="380934"/>
                                        </p:tgtEl>
                                        <p:attrNameLst>
                                          <p:attrName>ppt_x</p:attrName>
                                        </p:attrNameLst>
                                      </p:cBhvr>
                                      <p:tavLst>
                                        <p:tav tm="0">
                                          <p:val>
                                            <p:strVal val="#ppt_x"/>
                                          </p:val>
                                        </p:tav>
                                        <p:tav tm="100000">
                                          <p:val>
                                            <p:strVal val="#ppt_x"/>
                                          </p:val>
                                        </p:tav>
                                      </p:tavLst>
                                    </p:anim>
                                    <p:anim calcmode="lin" valueType="num">
                                      <p:cBhvr additive="base">
                                        <p:cTn id="25" dur="500" fill="hold"/>
                                        <p:tgtEl>
                                          <p:spTgt spid="38093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80935"/>
                                        </p:tgtEl>
                                        <p:attrNameLst>
                                          <p:attrName>style.visibility</p:attrName>
                                        </p:attrNameLst>
                                      </p:cBhvr>
                                      <p:to>
                                        <p:strVal val="visible"/>
                                      </p:to>
                                    </p:set>
                                    <p:anim calcmode="lin" valueType="num">
                                      <p:cBhvr additive="base">
                                        <p:cTn id="30" dur="500" fill="hold"/>
                                        <p:tgtEl>
                                          <p:spTgt spid="380935"/>
                                        </p:tgtEl>
                                        <p:attrNameLst>
                                          <p:attrName>ppt_x</p:attrName>
                                        </p:attrNameLst>
                                      </p:cBhvr>
                                      <p:tavLst>
                                        <p:tav tm="0">
                                          <p:val>
                                            <p:strVal val="#ppt_x"/>
                                          </p:val>
                                        </p:tav>
                                        <p:tav tm="100000">
                                          <p:val>
                                            <p:strVal val="#ppt_x"/>
                                          </p:val>
                                        </p:tav>
                                      </p:tavLst>
                                    </p:anim>
                                    <p:anim calcmode="lin" valueType="num">
                                      <p:cBhvr additive="base">
                                        <p:cTn id="31" dur="500" fill="hold"/>
                                        <p:tgtEl>
                                          <p:spTgt spid="380935"/>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8093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809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nimBg="1" autoUpdateAnimBg="0"/>
      <p:bldP spid="380932" grpId="0" animBg="1" autoUpdateAnimBg="0"/>
      <p:bldP spid="380933" grpId="0" animBg="1" autoUpdateAnimBg="0"/>
      <p:bldP spid="380934" grpId="0" animBg="1" autoUpdateAnimBg="0"/>
      <p:bldP spid="380935" grpId="0" animBg="1" autoUpdateAnimBg="0"/>
      <p:bldP spid="380936" grpId="0" animBg="1" autoUpdateAnimBg="0"/>
      <p:bldP spid="380937" grpId="0" animBg="1" autoUpdateAnimBg="0"/>
      <p:bldP spid="13"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Y" b="1" u="sng" dirty="0" smtClean="0">
                <a:solidFill>
                  <a:srgbClr val="00B050"/>
                </a:solidFill>
              </a:rPr>
              <a:t>أهداف العصف الذهني</a:t>
            </a:r>
            <a:endParaRPr lang="en-US" b="1" u="sng" dirty="0">
              <a:solidFill>
                <a:srgbClr val="00B050"/>
              </a:solidFill>
            </a:endParaRPr>
          </a:p>
        </p:txBody>
      </p:sp>
      <p:sp>
        <p:nvSpPr>
          <p:cNvPr id="3" name="عنصر نائب للمحتوى 2"/>
          <p:cNvSpPr>
            <a:spLocks noGrp="1"/>
          </p:cNvSpPr>
          <p:nvPr>
            <p:ph idx="1"/>
          </p:nvPr>
        </p:nvSpPr>
        <p:spPr/>
        <p:txBody>
          <a:bodyPr/>
          <a:lstStyle/>
          <a:p>
            <a:pPr algn="r" rtl="1"/>
            <a:r>
              <a:rPr lang="ar-SY" b="1" dirty="0"/>
              <a:t>1ـ حلّ المشكلات حلّاً إبداعيّاً. </a:t>
            </a:r>
            <a:br>
              <a:rPr lang="ar-SY" b="1" dirty="0"/>
            </a:br>
            <a:endParaRPr lang="ar-SY" b="1" dirty="0"/>
          </a:p>
          <a:p>
            <a:pPr algn="r" rtl="1"/>
            <a:r>
              <a:rPr lang="ar-SY" b="1" dirty="0" smtClean="0"/>
              <a:t>2 </a:t>
            </a:r>
            <a:r>
              <a:rPr lang="ar-SY" b="1" dirty="0"/>
              <a:t>ـ خلق مشكلات </a:t>
            </a:r>
            <a:r>
              <a:rPr lang="ar-SY" b="1" dirty="0" smtClean="0"/>
              <a:t>للخصم.</a:t>
            </a:r>
            <a:r>
              <a:rPr lang="ar-SY" b="1" dirty="0"/>
              <a:t> </a:t>
            </a:r>
            <a:br>
              <a:rPr lang="ar-SY" b="1" dirty="0"/>
            </a:br>
            <a:r>
              <a:rPr lang="ar-SY" b="1" dirty="0"/>
              <a:t/>
            </a:r>
            <a:br>
              <a:rPr lang="ar-SY" b="1" dirty="0"/>
            </a:br>
            <a:r>
              <a:rPr lang="ar-SY" b="1" dirty="0"/>
              <a:t>3 ـ إيجاد مشكلات أو مشاريع جديدة. </a:t>
            </a:r>
            <a:br>
              <a:rPr lang="ar-SY" b="1" dirty="0"/>
            </a:br>
            <a:r>
              <a:rPr lang="ar-SY" b="1" dirty="0"/>
              <a:t/>
            </a:r>
            <a:br>
              <a:rPr lang="ar-SY" b="1" dirty="0"/>
            </a:br>
            <a:r>
              <a:rPr lang="ar-SY" b="1" dirty="0"/>
              <a:t>4 ـ تحفيز </a:t>
            </a:r>
            <a:r>
              <a:rPr lang="ar-SY" b="1" dirty="0" smtClean="0"/>
              <a:t>وتدريب على التفكير الإبداعي من خلال الحلول الإبداعية المتباعدة.</a:t>
            </a:r>
            <a:r>
              <a:rPr lang="ar-SY" b="1" dirty="0"/>
              <a:t> </a:t>
            </a:r>
            <a:br>
              <a:rPr lang="ar-SY" b="1" dirty="0"/>
            </a:br>
            <a:endParaRPr lang="ar-SY" b="1" dirty="0"/>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67</a:t>
            </a:fld>
            <a:endParaRPr lang="en-US"/>
          </a:p>
        </p:txBody>
      </p:sp>
    </p:spTree>
    <p:extLst>
      <p:ext uri="{BB962C8B-B14F-4D97-AF65-F5344CB8AC3E}">
        <p14:creationId xmlns:p14="http://schemas.microsoft.com/office/powerpoint/2010/main" val="13825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1"/>
            <a:r>
              <a:rPr lang="ar-SY" b="1" u="sng" dirty="0">
                <a:solidFill>
                  <a:srgbClr val="00B050"/>
                </a:solidFill>
              </a:rPr>
              <a:t>أشكال العصف الذهنيّ:</a:t>
            </a:r>
            <a:br>
              <a:rPr lang="ar-SY" b="1" u="sng" dirty="0">
                <a:solidFill>
                  <a:srgbClr val="00B050"/>
                </a:solidFill>
              </a:rPr>
            </a:br>
            <a:r>
              <a:rPr lang="ar-SY" b="1" u="sng" dirty="0">
                <a:solidFill>
                  <a:srgbClr val="00B050"/>
                </a:solidFill>
              </a:rPr>
              <a:t/>
            </a:r>
            <a:br>
              <a:rPr lang="ar-SY" b="1" u="sng" dirty="0">
                <a:solidFill>
                  <a:srgbClr val="00B050"/>
                </a:solidFill>
              </a:rPr>
            </a:br>
            <a:endParaRPr lang="en-US" u="sng" dirty="0">
              <a:solidFill>
                <a:srgbClr val="00B050"/>
              </a:solidFill>
            </a:endParaRPr>
          </a:p>
        </p:txBody>
      </p:sp>
      <p:sp>
        <p:nvSpPr>
          <p:cNvPr id="3" name="عنصر نائب للمحتوى 2"/>
          <p:cNvSpPr>
            <a:spLocks noGrp="1"/>
          </p:cNvSpPr>
          <p:nvPr>
            <p:ph idx="1"/>
          </p:nvPr>
        </p:nvSpPr>
        <p:spPr>
          <a:xfrm>
            <a:off x="838200" y="1711325"/>
            <a:ext cx="10515600" cy="4351338"/>
          </a:xfrm>
        </p:spPr>
        <p:txBody>
          <a:bodyPr>
            <a:normAutofit fontScale="77500" lnSpcReduction="20000"/>
          </a:bodyPr>
          <a:lstStyle/>
          <a:p>
            <a:pPr algn="r" rtl="1"/>
            <a:r>
              <a:rPr lang="ar-SY" b="1" u="sng" dirty="0"/>
              <a:t>من حيث العدد:</a:t>
            </a:r>
            <a:r>
              <a:rPr lang="ar-SY" b="1" dirty="0"/>
              <a:t/>
            </a:r>
            <a:br>
              <a:rPr lang="ar-SY" b="1" dirty="0"/>
            </a:br>
            <a:r>
              <a:rPr lang="ar-SY" b="1" dirty="0"/>
              <a:t/>
            </a:r>
            <a:br>
              <a:rPr lang="ar-SY" b="1" dirty="0"/>
            </a:br>
            <a:r>
              <a:rPr lang="ar-SY" b="1" dirty="0"/>
              <a:t>فرديّ: يستطيع الفرد استخدامه لوحده كطريقة تفكير أو البحث عن حلول أو النظر في قضيّة.</a:t>
            </a:r>
            <a:br>
              <a:rPr lang="ar-SY" b="1" dirty="0"/>
            </a:br>
            <a:r>
              <a:rPr lang="ar-SY" b="1" dirty="0"/>
              <a:t/>
            </a:r>
            <a:br>
              <a:rPr lang="ar-SY" b="1" dirty="0"/>
            </a:br>
            <a:r>
              <a:rPr lang="ar-SY" b="1" dirty="0"/>
              <a:t>جماعيّ: نستطيع استخدامه ضمن العمل في مجموعات.</a:t>
            </a:r>
            <a:br>
              <a:rPr lang="ar-SY" b="1" dirty="0"/>
            </a:br>
            <a:r>
              <a:rPr lang="ar-SY" b="1" dirty="0"/>
              <a:t/>
            </a:r>
            <a:br>
              <a:rPr lang="ar-SY" b="1" dirty="0"/>
            </a:br>
            <a:r>
              <a:rPr lang="ar-SY" b="1" u="sng" dirty="0"/>
              <a:t>من حيث نوع المثير:</a:t>
            </a:r>
            <a:r>
              <a:rPr lang="ar-SY" b="1" dirty="0"/>
              <a:t/>
            </a:r>
            <a:br>
              <a:rPr lang="ar-SY" b="1" dirty="0"/>
            </a:br>
            <a:r>
              <a:rPr lang="ar-SY" b="1" dirty="0"/>
              <a:t/>
            </a:r>
            <a:br>
              <a:rPr lang="ar-SY" b="1" dirty="0"/>
            </a:br>
            <a:r>
              <a:rPr lang="ar-SY" b="1" dirty="0"/>
              <a:t>معنويّ "مجرّد": يكون المثير مجرّداً، مثل طرح تساؤل، أو الطلب من المجموعة التفكير بحلّ.</a:t>
            </a:r>
            <a:br>
              <a:rPr lang="ar-SY" b="1" dirty="0"/>
            </a:br>
            <a:r>
              <a:rPr lang="ar-SY" b="1" dirty="0"/>
              <a:t/>
            </a:r>
            <a:br>
              <a:rPr lang="ar-SY" b="1" dirty="0"/>
            </a:br>
            <a:r>
              <a:rPr lang="ar-SY" b="1" dirty="0"/>
              <a:t>مادّيّ "حسّيّ": يستخدم المثير عمليًا من خلال حواسّنا كأن نستخدم الرسومات، الأدوات، لعبة،..</a:t>
            </a:r>
            <a:br>
              <a:rPr lang="ar-SY" b="1" dirty="0"/>
            </a:br>
            <a:r>
              <a:rPr lang="ar-SY" b="1" dirty="0"/>
              <a:t/>
            </a:r>
            <a:br>
              <a:rPr lang="ar-SY" b="1" dirty="0"/>
            </a:br>
            <a:r>
              <a:rPr lang="ar-SY" b="1" u="sng" dirty="0"/>
              <a:t>من حيث الأسلوب:</a:t>
            </a:r>
            <a:r>
              <a:rPr lang="ar-SY" b="1" dirty="0"/>
              <a:t/>
            </a:r>
            <a:br>
              <a:rPr lang="ar-SY" b="1" dirty="0"/>
            </a:br>
            <a:r>
              <a:rPr lang="ar-SY" b="1" dirty="0"/>
              <a:t/>
            </a:r>
            <a:br>
              <a:rPr lang="ar-SY" b="1" dirty="0"/>
            </a:br>
            <a:r>
              <a:rPr lang="ar-SY" b="1" dirty="0"/>
              <a:t>شفاهيّ: من خلال جلسات الحوار والنقاش وطريقة التداعي الحرّ للأفكار.</a:t>
            </a:r>
            <a:br>
              <a:rPr lang="ar-SY" b="1" dirty="0"/>
            </a:br>
            <a:r>
              <a:rPr lang="ar-SY" b="1" dirty="0"/>
              <a:t/>
            </a:r>
            <a:br>
              <a:rPr lang="ar-SY" b="1" dirty="0"/>
            </a:br>
            <a:r>
              <a:rPr lang="ar-SY" b="1" dirty="0"/>
              <a:t>كتابيّ: كتابة جميع الأفكار وتدوينها بحيث يراها جميع المشاركين.</a:t>
            </a:r>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68</a:t>
            </a:fld>
            <a:endParaRPr lang="en-US"/>
          </a:p>
        </p:txBody>
      </p:sp>
    </p:spTree>
    <p:extLst>
      <p:ext uri="{BB962C8B-B14F-4D97-AF65-F5344CB8AC3E}">
        <p14:creationId xmlns:p14="http://schemas.microsoft.com/office/powerpoint/2010/main" val="38953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SY" b="1" u="sng" dirty="0"/>
              <a:t>من حيث طريقة التنفيذ:</a:t>
            </a:r>
            <a:r>
              <a:rPr lang="ar-SY" b="1" dirty="0"/>
              <a:t/>
            </a:r>
            <a:br>
              <a:rPr lang="ar-SY" b="1" dirty="0"/>
            </a:br>
            <a:r>
              <a:rPr lang="ar-SY" b="1" dirty="0"/>
              <a:t/>
            </a:r>
            <a:br>
              <a:rPr lang="ar-SY" b="1" dirty="0"/>
            </a:br>
            <a:r>
              <a:rPr lang="ar-SY" b="1" dirty="0"/>
              <a:t>مباشر: ميسّر المجموعة يثير سؤالاً ثمّ يدوّن مباشرة الاستجابات وردود الفعل.</a:t>
            </a:r>
            <a:br>
              <a:rPr lang="ar-SY" b="1" dirty="0"/>
            </a:br>
            <a:r>
              <a:rPr lang="ar-SY" b="1" dirty="0"/>
              <a:t/>
            </a:r>
            <a:br>
              <a:rPr lang="ar-SY" b="1" dirty="0"/>
            </a:br>
            <a:r>
              <a:rPr lang="ar-SY" b="1" dirty="0"/>
              <a:t>متدرّج: يمرّ العصف الذهنيّ في مراحل متدرّجة، فرديّ ثمّ ثنائيّ أو مجموعات صغيرة ثمّ مشاركة في المجموعة </a:t>
            </a:r>
            <a:r>
              <a:rPr lang="ar-SY" b="1" dirty="0" smtClean="0"/>
              <a:t>الكبيرة.</a:t>
            </a:r>
            <a:r>
              <a:rPr lang="ar-SY" b="1" dirty="0"/>
              <a:t/>
            </a:r>
            <a:br>
              <a:rPr lang="ar-SY" b="1" dirty="0"/>
            </a:br>
            <a:endParaRPr lang="ar-SY" b="1" dirty="0"/>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69</a:t>
            </a:fld>
            <a:endParaRPr lang="en-US"/>
          </a:p>
        </p:txBody>
      </p:sp>
    </p:spTree>
    <p:extLst>
      <p:ext uri="{BB962C8B-B14F-4D97-AF65-F5344CB8AC3E}">
        <p14:creationId xmlns:p14="http://schemas.microsoft.com/office/powerpoint/2010/main" val="37716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sz="5400" b="1" u="sng" dirty="0" smtClean="0">
                <a:latin typeface="Simplified Arabic" pitchFamily="18" charset="-78"/>
                <a:cs typeface="Simplified Arabic" pitchFamily="18" charset="-78"/>
              </a:rPr>
              <a:t>أنواع التفكير</a:t>
            </a:r>
            <a:endParaRPr lang="en-US" sz="5400" dirty="0"/>
          </a:p>
        </p:txBody>
      </p:sp>
      <p:sp>
        <p:nvSpPr>
          <p:cNvPr id="3" name="عنصر نائب للمحتوى 2"/>
          <p:cNvSpPr>
            <a:spLocks noGrp="1"/>
          </p:cNvSpPr>
          <p:nvPr>
            <p:ph idx="1"/>
          </p:nvPr>
        </p:nvSpPr>
        <p:spPr/>
        <p:txBody>
          <a:bodyPr>
            <a:normAutofit/>
          </a:bodyPr>
          <a:lstStyle/>
          <a:p>
            <a:pPr algn="r" rtl="1"/>
            <a:r>
              <a:rPr lang="ar-SA" sz="3600" dirty="0" smtClean="0">
                <a:latin typeface="Simplified Arabic" pitchFamily="18" charset="-78"/>
                <a:cs typeface="Simplified Arabic" pitchFamily="18" charset="-78"/>
              </a:rPr>
              <a:t>أنواع التفكير كثيرة ومتنوعة، وقد يتداخل بعضها في بعض وقد تتعد الأسماء لمسمى واحد، مثل التفكير المنطقي </a:t>
            </a:r>
            <a:r>
              <a:rPr lang="ar-SY" sz="3600" dirty="0" smtClean="0">
                <a:latin typeface="Simplified Arabic" pitchFamily="18" charset="-78"/>
                <a:cs typeface="Simplified Arabic" pitchFamily="18" charset="-78"/>
              </a:rPr>
              <a:t>والمتقارب </a:t>
            </a:r>
            <a:r>
              <a:rPr lang="ar-SA" sz="3600" dirty="0" smtClean="0">
                <a:latin typeface="Simplified Arabic" pitchFamily="18" charset="-78"/>
                <a:cs typeface="Simplified Arabic" pitchFamily="18" charset="-78"/>
              </a:rPr>
              <a:t>والناقد </a:t>
            </a:r>
            <a:r>
              <a:rPr lang="ar-SY" sz="3600" dirty="0" smtClean="0">
                <a:latin typeface="Simplified Arabic" pitchFamily="18" charset="-78"/>
                <a:cs typeface="Simplified Arabic" pitchFamily="18" charset="-78"/>
              </a:rPr>
              <a:t>---- والتفكير المتباعد والمتشعب </a:t>
            </a:r>
            <a:r>
              <a:rPr lang="ar-SA" sz="3600" dirty="0" smtClean="0">
                <a:latin typeface="Simplified Arabic" pitchFamily="18" charset="-78"/>
                <a:cs typeface="Simplified Arabic" pitchFamily="18" charset="-78"/>
              </a:rPr>
              <a:t>والإبداعي. </a:t>
            </a:r>
            <a:endParaRPr lang="ar-SY" sz="3600" dirty="0" smtClean="0">
              <a:latin typeface="Simplified Arabic" pitchFamily="18" charset="-78"/>
              <a:cs typeface="Simplified Arabic" pitchFamily="18" charset="-78"/>
            </a:endParaRPr>
          </a:p>
          <a:p>
            <a:pPr algn="r" rtl="1"/>
            <a:r>
              <a:rPr lang="ar-SY" sz="3600" dirty="0" smtClean="0">
                <a:latin typeface="Simplified Arabic" pitchFamily="18" charset="-78"/>
                <a:cs typeface="Simplified Arabic" pitchFamily="18" charset="-78"/>
              </a:rPr>
              <a:t>اقتباس:</a:t>
            </a:r>
            <a:r>
              <a:rPr lang="en-US" sz="3600" dirty="0" smtClean="0">
                <a:latin typeface="Simplified Arabic" pitchFamily="18" charset="-78"/>
                <a:cs typeface="Simplified Arabic" pitchFamily="18" charset="-78"/>
              </a:rPr>
              <a:t>”</a:t>
            </a:r>
            <a:r>
              <a:rPr lang="ar-SY" sz="3600" dirty="0" smtClean="0">
                <a:latin typeface="Simplified Arabic" pitchFamily="18" charset="-78"/>
                <a:cs typeface="Simplified Arabic" pitchFamily="18" charset="-78"/>
              </a:rPr>
              <a:t> إن أبسط وصف للتفكير الخلاق يكمن في مقولة : إنك لا تستطيع أن تحصل على حفرة جديدة طالما أنك تحفر في نفس المكان ولكن على عمق أكبر وهو ما يعني أن التفكير الإبداعي هو بحث عن أساليب ورؤى جديدة للأمور</a:t>
            </a:r>
            <a:r>
              <a:rPr lang="en-US" sz="3600" dirty="0" smtClean="0">
                <a:latin typeface="Simplified Arabic" pitchFamily="18" charset="-78"/>
                <a:cs typeface="Simplified Arabic" pitchFamily="18" charset="-78"/>
              </a:rPr>
              <a:t>”</a:t>
            </a:r>
            <a:r>
              <a:rPr lang="ar-SY" sz="3600" dirty="0" smtClean="0">
                <a:latin typeface="Simplified Arabic" pitchFamily="18" charset="-78"/>
                <a:cs typeface="Simplified Arabic" pitchFamily="18" charset="-78"/>
              </a:rPr>
              <a:t>. </a:t>
            </a:r>
            <a:r>
              <a:rPr lang="ar-SY" sz="3600" dirty="0" err="1" smtClean="0">
                <a:latin typeface="Simplified Arabic" pitchFamily="18" charset="-78"/>
                <a:cs typeface="Simplified Arabic" pitchFamily="18" charset="-78"/>
              </a:rPr>
              <a:t>أدوارد</a:t>
            </a:r>
            <a:r>
              <a:rPr lang="ar-SY" sz="3600" dirty="0" smtClean="0">
                <a:latin typeface="Simplified Arabic" pitchFamily="18" charset="-78"/>
                <a:cs typeface="Simplified Arabic" pitchFamily="18" charset="-78"/>
              </a:rPr>
              <a:t> دي </a:t>
            </a:r>
            <a:r>
              <a:rPr lang="ar-SY" sz="3600" dirty="0" err="1" smtClean="0">
                <a:latin typeface="Simplified Arabic" pitchFamily="18" charset="-78"/>
                <a:cs typeface="Simplified Arabic" pitchFamily="18" charset="-78"/>
              </a:rPr>
              <a:t>بونو</a:t>
            </a:r>
            <a:r>
              <a:rPr lang="ar-SY" sz="3600" dirty="0" smtClean="0">
                <a:latin typeface="Simplified Arabic" pitchFamily="18" charset="-78"/>
                <a:cs typeface="Simplified Arabic" pitchFamily="18" charset="-78"/>
              </a:rPr>
              <a:t>.</a:t>
            </a:r>
            <a:endParaRPr lang="en-US" sz="3600" dirty="0" smtClean="0">
              <a:latin typeface="Simplified Arabic" pitchFamily="18" charset="-78"/>
              <a:cs typeface="Simplified Arabic" pitchFamily="18" charset="-78"/>
            </a:endParaRPr>
          </a:p>
          <a:p>
            <a:pPr algn="r" rtl="1"/>
            <a:endParaRPr lang="en-US" sz="36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7</a:t>
            </a:fld>
            <a:endParaRPr lang="en-US"/>
          </a:p>
        </p:txBody>
      </p:sp>
    </p:spTree>
    <p:extLst>
      <p:ext uri="{BB962C8B-B14F-4D97-AF65-F5344CB8AC3E}">
        <p14:creationId xmlns:p14="http://schemas.microsoft.com/office/powerpoint/2010/main" val="28945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8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1"/>
            <a:r>
              <a:rPr lang="ar-SY" b="1" u="sng" dirty="0">
                <a:solidFill>
                  <a:srgbClr val="00B050"/>
                </a:solidFill>
              </a:rPr>
              <a:t>شروط نجاح العصف الذهنيّ:</a:t>
            </a:r>
            <a:br>
              <a:rPr lang="ar-SY" b="1" u="sng" dirty="0">
                <a:solidFill>
                  <a:srgbClr val="00B050"/>
                </a:solidFill>
              </a:rPr>
            </a:br>
            <a:r>
              <a:rPr lang="ar-SY" b="1" u="sng" dirty="0">
                <a:solidFill>
                  <a:srgbClr val="00B050"/>
                </a:solidFill>
              </a:rPr>
              <a:t/>
            </a:r>
            <a:br>
              <a:rPr lang="ar-SY" b="1" u="sng" dirty="0">
                <a:solidFill>
                  <a:srgbClr val="00B050"/>
                </a:solidFill>
              </a:rPr>
            </a:br>
            <a:endParaRPr lang="en-US" b="1" u="sng" dirty="0">
              <a:solidFill>
                <a:srgbClr val="00B050"/>
              </a:solidFill>
            </a:endParaRPr>
          </a:p>
        </p:txBody>
      </p:sp>
      <p:sp>
        <p:nvSpPr>
          <p:cNvPr id="3" name="عنصر نائب للمحتوى 2"/>
          <p:cNvSpPr>
            <a:spLocks noGrp="1"/>
          </p:cNvSpPr>
          <p:nvPr>
            <p:ph idx="1"/>
          </p:nvPr>
        </p:nvSpPr>
        <p:spPr/>
        <p:txBody>
          <a:bodyPr>
            <a:normAutofit fontScale="92500" lnSpcReduction="20000"/>
          </a:bodyPr>
          <a:lstStyle/>
          <a:p>
            <a:pPr algn="r" rtl="1"/>
            <a:r>
              <a:rPr lang="ar-SY" b="1" dirty="0"/>
              <a:t>يعود نجاح عمليّة العصف الذهنيّ إلى جملة من المحدّدات والشروط الّتي ينبغي مراعاتها والعمل بموجبها، ومنها أن:</a:t>
            </a:r>
            <a:br>
              <a:rPr lang="ar-SY" b="1" dirty="0"/>
            </a:br>
            <a:endParaRPr lang="ar-SY" b="1" dirty="0"/>
          </a:p>
          <a:p>
            <a:pPr algn="r" rtl="1"/>
            <a:r>
              <a:rPr lang="ar-SY" b="1" dirty="0"/>
              <a:t>1 ـ يكون موضوع النقاش محدّداً.</a:t>
            </a:r>
            <a:br>
              <a:rPr lang="ar-SY" b="1" dirty="0"/>
            </a:br>
            <a:endParaRPr lang="ar-SY" b="1" dirty="0"/>
          </a:p>
          <a:p>
            <a:pPr algn="r" rtl="1"/>
            <a:r>
              <a:rPr lang="ar-SY" b="1" dirty="0"/>
              <a:t>2 ـ تكون القضيّة المطروحة أو التساؤل يحتمل تنّوع الآراء والاختلافات.</a:t>
            </a:r>
            <a:br>
              <a:rPr lang="ar-SY" b="1" dirty="0"/>
            </a:br>
            <a:endParaRPr lang="ar-SY" b="1" dirty="0"/>
          </a:p>
          <a:p>
            <a:pPr algn="r" rtl="1"/>
            <a:r>
              <a:rPr lang="ar-SY" b="1" dirty="0"/>
              <a:t>3 ـ يطرح الموضوع بأسلوب جذّاب وشيّق.</a:t>
            </a:r>
            <a:br>
              <a:rPr lang="ar-SY" b="1" dirty="0"/>
            </a:br>
            <a:endParaRPr lang="ar-SY" b="1" dirty="0"/>
          </a:p>
          <a:p>
            <a:pPr algn="r" rtl="1"/>
            <a:r>
              <a:rPr lang="ar-SY" b="1" dirty="0"/>
              <a:t>4 ـ يؤجّل الحكم على الأفكار وتقييمها إلى مرحلة لاحقة.</a:t>
            </a:r>
            <a:br>
              <a:rPr lang="ar-SY" b="1" dirty="0"/>
            </a:br>
            <a:endParaRPr lang="ar-SY" b="1" dirty="0"/>
          </a:p>
          <a:p>
            <a:pPr algn="r" rtl="1"/>
            <a:r>
              <a:rPr lang="ar-SY" b="1" dirty="0"/>
              <a:t>5 ـ يتمّ تدوين جميع الأفكار واحترامها.</a:t>
            </a:r>
            <a:br>
              <a:rPr lang="ar-SY" b="1" dirty="0"/>
            </a:br>
            <a:endParaRPr lang="ar-SY" b="1" dirty="0"/>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70</a:t>
            </a:fld>
            <a:endParaRPr lang="en-US"/>
          </a:p>
        </p:txBody>
      </p:sp>
    </p:spTree>
    <p:extLst>
      <p:ext uri="{BB962C8B-B14F-4D97-AF65-F5344CB8AC3E}">
        <p14:creationId xmlns:p14="http://schemas.microsoft.com/office/powerpoint/2010/main" val="35153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r" rtl="1"/>
            <a:r>
              <a:rPr lang="ar-SY" b="1" dirty="0"/>
              <a:t>6 ـ تقبّل الأفكار الغريبة والّتي قد تبدو لنا للوهلة الأولى سخيفة.</a:t>
            </a:r>
            <a:br>
              <a:rPr lang="ar-SY" b="1" dirty="0"/>
            </a:br>
            <a:endParaRPr lang="ar-SY" b="1" dirty="0"/>
          </a:p>
          <a:p>
            <a:pPr algn="r" rtl="1"/>
            <a:r>
              <a:rPr lang="ar-SY" b="1" dirty="0"/>
              <a:t>7 ـ يتمّ توزيع الأدوار على المشاركين بحيث لا يُسمح لمشارك أو شخص واحد بالسيطرة على الجلسة.</a:t>
            </a:r>
            <a:br>
              <a:rPr lang="ar-SY" b="1" dirty="0"/>
            </a:br>
            <a:endParaRPr lang="ar-SY" b="1" dirty="0"/>
          </a:p>
          <a:p>
            <a:pPr algn="r" rtl="1"/>
            <a:r>
              <a:rPr lang="ar-SY" b="1" dirty="0"/>
              <a:t>8 ـ يسود الجلسة جوّ من خفّة الظلّ والمتعة.</a:t>
            </a:r>
            <a:br>
              <a:rPr lang="ar-SY" b="1" dirty="0"/>
            </a:br>
            <a:endParaRPr lang="ar-SY" b="1" dirty="0"/>
          </a:p>
          <a:p>
            <a:pPr algn="r" rtl="1"/>
            <a:r>
              <a:rPr lang="ar-SY" b="1" dirty="0"/>
              <a:t>9 ـ يتمّ اجتناب عبارات قتل الأفكار، مثل: ـ لا داعي لهذه الأفكار السخيفة. </a:t>
            </a:r>
            <a:br>
              <a:rPr lang="ar-SY" b="1" dirty="0"/>
            </a:br>
            <a:endParaRPr lang="ar-SY" b="1" dirty="0"/>
          </a:p>
          <a:p>
            <a:pPr algn="r" rtl="1"/>
            <a:r>
              <a:rPr lang="ar-SY" b="1" dirty="0"/>
              <a:t>ـ جرّبنا ذلك من قبل. ـ لا نستطيع تنفيذ هذه الأفكار. ـ لا يمكن... وغير </a:t>
            </a:r>
            <a:r>
              <a:rPr lang="ar-SY" b="1" dirty="0" smtClean="0"/>
              <a:t>واقعيّ</a:t>
            </a:r>
            <a:r>
              <a:rPr lang="ar-SY" b="1" dirty="0"/>
              <a:t/>
            </a:r>
            <a:br>
              <a:rPr lang="ar-SY" b="1" dirty="0"/>
            </a:br>
            <a:endParaRPr lang="ar-SY" b="1" dirty="0"/>
          </a:p>
          <a:p>
            <a:pPr algn="r" rtl="1"/>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71</a:t>
            </a:fld>
            <a:endParaRPr lang="en-US"/>
          </a:p>
        </p:txBody>
      </p:sp>
    </p:spTree>
    <p:extLst>
      <p:ext uri="{BB962C8B-B14F-4D97-AF65-F5344CB8AC3E}">
        <p14:creationId xmlns:p14="http://schemas.microsoft.com/office/powerpoint/2010/main" val="31362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1"/>
            <a:r>
              <a:rPr lang="ar-SY" b="1" u="sng" dirty="0">
                <a:solidFill>
                  <a:schemeClr val="accent6"/>
                </a:solidFill>
              </a:rPr>
              <a:t>فوائد العصف الذهنيّ:</a:t>
            </a:r>
            <a:br>
              <a:rPr lang="ar-SY" b="1" u="sng" dirty="0">
                <a:solidFill>
                  <a:schemeClr val="accent6"/>
                </a:solidFill>
              </a:rPr>
            </a:br>
            <a:endParaRPr lang="ar-SY" b="1" u="sng" dirty="0">
              <a:solidFill>
                <a:schemeClr val="accent6"/>
              </a:solidFill>
            </a:endParaRPr>
          </a:p>
        </p:txBody>
      </p:sp>
      <p:sp>
        <p:nvSpPr>
          <p:cNvPr id="3" name="عنصر نائب للمحتوى 2"/>
          <p:cNvSpPr>
            <a:spLocks noGrp="1"/>
          </p:cNvSpPr>
          <p:nvPr>
            <p:ph idx="1"/>
          </p:nvPr>
        </p:nvSpPr>
        <p:spPr>
          <a:xfrm>
            <a:off x="838200" y="1027906"/>
            <a:ext cx="10515600" cy="5207794"/>
          </a:xfrm>
        </p:spPr>
        <p:txBody>
          <a:bodyPr>
            <a:noAutofit/>
          </a:bodyPr>
          <a:lstStyle/>
          <a:p>
            <a:pPr algn="r" rtl="1"/>
            <a:r>
              <a:rPr lang="ar-SY" sz="2400" b="1" dirty="0"/>
              <a:t>الفوائد الّتي تتحقّق في عمليّة العصف الذهنيّ كثيرة ومتنوّعة، يمكن إيجازها كالتالي:</a:t>
            </a:r>
            <a:br>
              <a:rPr lang="ar-SY" sz="2400" b="1" dirty="0"/>
            </a:br>
            <a:endParaRPr lang="ar-SY" sz="2400" b="1" dirty="0"/>
          </a:p>
          <a:p>
            <a:pPr algn="r" rtl="1"/>
            <a:r>
              <a:rPr lang="ar-SY" sz="2400" b="1" dirty="0"/>
              <a:t>1 ـ المرونة في التفكير وتقبّل التجديد والتطوير</a:t>
            </a:r>
            <a:r>
              <a:rPr lang="ar-SY" sz="2400" b="1" dirty="0" smtClean="0"/>
              <a:t>.</a:t>
            </a:r>
            <a:endParaRPr lang="ar-SY" sz="2400" b="1" dirty="0"/>
          </a:p>
          <a:p>
            <a:pPr algn="r" rtl="1"/>
            <a:r>
              <a:rPr lang="ar-SY" sz="2400" b="1" dirty="0"/>
              <a:t>2 ـ التعوّد على احترام الرأي الآخر، وتقبّل التنوّع والاختلاف</a:t>
            </a:r>
            <a:r>
              <a:rPr lang="ar-SY" sz="2400" b="1" dirty="0" smtClean="0"/>
              <a:t>.</a:t>
            </a:r>
            <a:endParaRPr lang="ar-SY" sz="2400" b="1" dirty="0"/>
          </a:p>
          <a:p>
            <a:pPr algn="r" rtl="1"/>
            <a:r>
              <a:rPr lang="ar-SY" sz="2400" b="1" dirty="0"/>
              <a:t>3 ـ الابتكار والإبداعيّة في توليد الأفكار وتقبّل التنوّع والاختلاف</a:t>
            </a:r>
            <a:r>
              <a:rPr lang="ar-SY" sz="2400" b="1" dirty="0" smtClean="0"/>
              <a:t>.</a:t>
            </a:r>
            <a:endParaRPr lang="ar-SY" sz="2400" b="1" dirty="0"/>
          </a:p>
          <a:p>
            <a:pPr algn="r" rtl="1"/>
            <a:r>
              <a:rPr lang="ar-SY" sz="2400" b="1" dirty="0"/>
              <a:t>4 ـ التدريب على مهارة التأنّي في إصدار الأحكام.</a:t>
            </a:r>
          </a:p>
          <a:p>
            <a:pPr algn="r" rtl="1"/>
            <a:r>
              <a:rPr lang="ar-SY" sz="2400" b="1" dirty="0"/>
              <a:t>5 ـ طريقة محفزّة للمشاركة</a:t>
            </a:r>
            <a:r>
              <a:rPr lang="ar-SY" sz="2400" b="1" dirty="0" smtClean="0"/>
              <a:t>.</a:t>
            </a:r>
          </a:p>
          <a:p>
            <a:pPr algn="r" rtl="1"/>
            <a:r>
              <a:rPr lang="ar-SY" sz="2400" b="1" dirty="0" smtClean="0"/>
              <a:t>6 </a:t>
            </a:r>
            <a:r>
              <a:rPr lang="ar-SY" sz="2400" b="1" dirty="0"/>
              <a:t>ـ استثمار الوقت بكفاءة وفعاليّة</a:t>
            </a:r>
            <a:r>
              <a:rPr lang="ar-SY" sz="2400" b="1" dirty="0" smtClean="0"/>
              <a:t>.</a:t>
            </a:r>
            <a:endParaRPr lang="ar-SY" sz="2400" b="1" dirty="0"/>
          </a:p>
          <a:p>
            <a:pPr algn="r" rtl="1"/>
            <a:r>
              <a:rPr lang="ar-SY" sz="2400" b="1" dirty="0"/>
              <a:t>7 ـ توليد أكبر قدر ممكن من الخيارات والبدائل والأفكار والمعلومات والتساؤلات.</a:t>
            </a:r>
            <a:br>
              <a:rPr lang="ar-SY" sz="2400" b="1" dirty="0"/>
            </a:br>
            <a:r>
              <a:rPr lang="ar-SY" sz="2400" b="1" dirty="0"/>
              <a:t/>
            </a:r>
            <a:br>
              <a:rPr lang="ar-SY" sz="2400" b="1" dirty="0"/>
            </a:br>
            <a:endParaRPr lang="ar-SY" sz="2400" b="1" dirty="0"/>
          </a:p>
          <a:p>
            <a:pPr algn="r" rtl="1"/>
            <a:endParaRPr lang="en-US" sz="24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72</a:t>
            </a:fld>
            <a:endParaRPr lang="en-US"/>
          </a:p>
        </p:txBody>
      </p:sp>
    </p:spTree>
    <p:extLst>
      <p:ext uri="{BB962C8B-B14F-4D97-AF65-F5344CB8AC3E}">
        <p14:creationId xmlns:p14="http://schemas.microsoft.com/office/powerpoint/2010/main" val="16400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ChangeArrowheads="1"/>
          </p:cNvSpPr>
          <p:nvPr/>
        </p:nvSpPr>
        <p:spPr bwMode="auto">
          <a:xfrm>
            <a:off x="3124200" y="647701"/>
            <a:ext cx="5486400" cy="685800"/>
          </a:xfrm>
          <a:prstGeom prst="foldedCorner">
            <a:avLst>
              <a:gd name="adj" fmla="val 0"/>
            </a:avLst>
          </a:prstGeom>
          <a:solidFill>
            <a:srgbClr val="66CCFF"/>
          </a:solidFill>
          <a:ln w="19050">
            <a:solidFill>
              <a:srgbClr val="FFFF66"/>
            </a:solidFill>
            <a:miter lim="800000"/>
            <a:headEnd/>
            <a:tailEnd/>
          </a:ln>
          <a:effectLst>
            <a:prstShdw prst="shdw13" dist="53882" dir="13500000">
              <a:srgbClr val="808080"/>
            </a:prstShdw>
          </a:effectLst>
        </p:spPr>
        <p:txBody>
          <a:bodyPr anchor="ctr"/>
          <a:lstStyle/>
          <a:p>
            <a:pPr algn="ctr" rtl="1">
              <a:lnSpc>
                <a:spcPct val="85000"/>
              </a:lnSpc>
              <a:defRPr/>
            </a:pPr>
            <a:r>
              <a:rPr kumimoji="1" lang="ar-SA" sz="4000" b="1" u="sng" dirty="0">
                <a:solidFill>
                  <a:srgbClr val="00B050"/>
                </a:solidFill>
                <a:effectLst>
                  <a:outerShdw blurRad="38100" dist="38100" dir="2700000" algn="tl">
                    <a:srgbClr val="000000"/>
                  </a:outerShdw>
                </a:effectLst>
              </a:rPr>
              <a:t>حقائق حول العصف الذهني </a:t>
            </a:r>
          </a:p>
        </p:txBody>
      </p:sp>
      <p:sp>
        <p:nvSpPr>
          <p:cNvPr id="146435" name="Rectangle 3"/>
          <p:cNvSpPr>
            <a:spLocks noChangeArrowheads="1"/>
          </p:cNvSpPr>
          <p:nvPr/>
        </p:nvSpPr>
        <p:spPr bwMode="auto">
          <a:xfrm>
            <a:off x="18288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lnSpc>
                <a:spcPct val="90000"/>
              </a:lnSpc>
              <a:spcBef>
                <a:spcPct val="20000"/>
              </a:spcBef>
              <a:buClr>
                <a:schemeClr val="hlink"/>
              </a:buClr>
              <a:buSzPct val="90000"/>
              <a:buFont typeface="Wingdings" panose="05000000000000000000" pitchFamily="2" charset="2"/>
              <a:buChar char="§"/>
            </a:pPr>
            <a:r>
              <a:rPr lang="ar-SA" altLang="ar-SA" sz="3500">
                <a:solidFill>
                  <a:srgbClr val="FFFF00"/>
                </a:solidFill>
              </a:rPr>
              <a:t> </a:t>
            </a:r>
          </a:p>
        </p:txBody>
      </p:sp>
      <p:sp>
        <p:nvSpPr>
          <p:cNvPr id="65543" name="Rectangle 5"/>
          <p:cNvSpPr>
            <a:spLocks noChangeArrowheads="1"/>
          </p:cNvSpPr>
          <p:nvPr/>
        </p:nvSpPr>
        <p:spPr bwMode="auto">
          <a:xfrm>
            <a:off x="1828800" y="1752601"/>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3200" b="1" dirty="0" smtClean="0"/>
              <a:t>استراتيجية </a:t>
            </a:r>
            <a:r>
              <a:rPr lang="ar-SA" sz="3200" b="1" dirty="0"/>
              <a:t>العصف الذهني واحدة من </a:t>
            </a:r>
            <a:r>
              <a:rPr lang="ar-SA" sz="3200" b="1" dirty="0" smtClean="0"/>
              <a:t>أساليب </a:t>
            </a:r>
            <a:r>
              <a:rPr lang="ar-SA" sz="3200" b="1" dirty="0"/>
              <a:t>تحفيز التفكير والإبداع الكثيرة التي تتجاوز في أمريكا أكثر من ثلاثين أسلوبا ، وفي اليابان أكثر من مئة أسلوب من ضمنها الأساليب الأمريكية . </a:t>
            </a:r>
          </a:p>
          <a:p>
            <a:pPr algn="r" rtl="1" eaLnBrk="1" hangingPunct="1"/>
            <a:r>
              <a:rPr lang="ar-SA" sz="3200" b="1" dirty="0"/>
              <a:t>ويستخدم العصف الذهني كأسلوب للتفكير الجماعي أو الفردي في حل كثير من المشكلات العلمية والحياتية المختلفة ، بقصد زيادة القدرات والعمليات الذهنية . </a:t>
            </a:r>
          </a:p>
          <a:p>
            <a:pPr algn="r" rtl="1" eaLnBrk="1" hangingPunct="1"/>
            <a:r>
              <a:rPr lang="ar-SA" sz="3200" b="1" dirty="0"/>
              <a:t>ويعني تعبير العصف الذهني : استخدام العقل في التصدي النشط للمشكلة . </a:t>
            </a: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73</a:t>
            </a:fld>
            <a:endParaRPr lang="en-US"/>
          </a:p>
        </p:txBody>
      </p:sp>
    </p:spTree>
    <p:extLst>
      <p:ext uri="{BB962C8B-B14F-4D97-AF65-F5344CB8AC3E}">
        <p14:creationId xmlns:p14="http://schemas.microsoft.com/office/powerpoint/2010/main" val="223322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1+#ppt_w/2"/>
                                          </p:val>
                                        </p:tav>
                                        <p:tav tm="100000">
                                          <p:val>
                                            <p:strVal val="#ppt_x"/>
                                          </p:val>
                                        </p:tav>
                                      </p:tavLst>
                                    </p:anim>
                                    <p:anim calcmode="lin" valueType="num">
                                      <p:cBhvr additive="base">
                                        <p:cTn id="8" dur="500" fill="hold"/>
                                        <p:tgtEl>
                                          <p:spTgt spid="1464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 calcmode="lin" valueType="num">
                                      <p:cBhvr additive="base">
                                        <p:cTn id="12" dur="500" fill="hold"/>
                                        <p:tgtEl>
                                          <p:spTgt spid="1464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6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5543"/>
                                        </p:tgtEl>
                                        <p:attrNameLst>
                                          <p:attrName>style.visibility</p:attrName>
                                        </p:attrNameLst>
                                      </p:cBhvr>
                                      <p:to>
                                        <p:strVal val="visible"/>
                                      </p:to>
                                    </p:set>
                                    <p:animEffect transition="in" filter="barn(inVertical)">
                                      <p:cBhvr>
                                        <p:cTn id="18"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35" grpId="0" build="p" autoUpdateAnimBg="0" advAuto="0"/>
      <p:bldP spid="655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_s29758"/>
          <p:cNvSpPr>
            <a:spLocks noChangeArrowheads="1" noTextEdit="1"/>
          </p:cNvSpPr>
          <p:nvPr/>
        </p:nvSpPr>
        <p:spPr bwMode="auto">
          <a:xfrm>
            <a:off x="5927726" y="3130550"/>
            <a:ext cx="2225675" cy="1701800"/>
          </a:xfrm>
          <a:prstGeom prst="ellipse">
            <a:avLst/>
          </a:prstGeom>
          <a:solidFill>
            <a:schemeClr val="folHlink">
              <a:alpha val="50195"/>
            </a:schemeClr>
          </a:solidFill>
          <a:ln w="57150">
            <a:solidFill>
              <a:schemeClr val="folHlink"/>
            </a:solidFill>
            <a:round/>
            <a:headEnd/>
            <a:tailEnd/>
          </a:ln>
        </p:spPr>
        <p:txBody>
          <a:bodyPr anchor="ctr"/>
          <a:lstStyle/>
          <a:p>
            <a:endParaRPr lang="en-US"/>
          </a:p>
        </p:txBody>
      </p:sp>
      <p:sp>
        <p:nvSpPr>
          <p:cNvPr id="56326" name="_s29759"/>
          <p:cNvSpPr>
            <a:spLocks noChangeArrowheads="1"/>
          </p:cNvSpPr>
          <p:nvPr/>
        </p:nvSpPr>
        <p:spPr bwMode="auto">
          <a:xfrm>
            <a:off x="7799388" y="3768725"/>
            <a:ext cx="1701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7218" tIns="73609" rIns="147218" bIns="73609"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4800" dirty="0">
                <a:solidFill>
                  <a:srgbClr val="00B050"/>
                </a:solidFill>
                <a:latin typeface="Arial" panose="020B0604020202020204" pitchFamily="34" charset="0"/>
                <a:cs typeface="AL-Hor" pitchFamily="2" charset="-78"/>
              </a:rPr>
              <a:t>تأجيل أو ارجاء التقييم </a:t>
            </a:r>
            <a:endParaRPr lang="en-US" sz="4800" dirty="0">
              <a:solidFill>
                <a:srgbClr val="00B050"/>
              </a:solidFill>
              <a:latin typeface="Arial" panose="020B0604020202020204" pitchFamily="34" charset="0"/>
              <a:cs typeface="AL-Hor" pitchFamily="2" charset="-78"/>
            </a:endParaRPr>
          </a:p>
        </p:txBody>
      </p:sp>
      <p:sp>
        <p:nvSpPr>
          <p:cNvPr id="56328" name="_s29762"/>
          <p:cNvSpPr>
            <a:spLocks noChangeArrowheads="1"/>
          </p:cNvSpPr>
          <p:nvPr/>
        </p:nvSpPr>
        <p:spPr bwMode="auto">
          <a:xfrm>
            <a:off x="5280025" y="5649913"/>
            <a:ext cx="1701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ar-SY" sz="6000">
              <a:solidFill>
                <a:schemeClr val="folHlink"/>
              </a:solidFill>
              <a:latin typeface="Arial" panose="020B0604020202020204" pitchFamily="34" charset="0"/>
              <a:cs typeface="AL-Hor" pitchFamily="2" charset="-78"/>
            </a:endParaRPr>
          </a:p>
        </p:txBody>
      </p:sp>
      <p:sp>
        <p:nvSpPr>
          <p:cNvPr id="56329" name="_s29754"/>
          <p:cNvSpPr>
            <a:spLocks noChangeArrowheads="1" noTextEdit="1"/>
          </p:cNvSpPr>
          <p:nvPr/>
        </p:nvSpPr>
        <p:spPr bwMode="auto">
          <a:xfrm>
            <a:off x="4114801" y="3130550"/>
            <a:ext cx="2219325" cy="1701800"/>
          </a:xfrm>
          <a:prstGeom prst="ellipse">
            <a:avLst/>
          </a:prstGeom>
          <a:solidFill>
            <a:schemeClr val="accent2">
              <a:alpha val="50195"/>
            </a:schemeClr>
          </a:solidFill>
          <a:ln w="57150">
            <a:solidFill>
              <a:schemeClr val="accent2"/>
            </a:solidFill>
            <a:round/>
            <a:headEnd/>
            <a:tailEnd/>
          </a:ln>
        </p:spPr>
        <p:txBody>
          <a:bodyPr anchor="ctr"/>
          <a:lstStyle/>
          <a:p>
            <a:endParaRPr lang="en-US"/>
          </a:p>
        </p:txBody>
      </p:sp>
      <p:sp>
        <p:nvSpPr>
          <p:cNvPr id="56330" name="_s29755"/>
          <p:cNvSpPr>
            <a:spLocks noChangeArrowheads="1"/>
          </p:cNvSpPr>
          <p:nvPr/>
        </p:nvSpPr>
        <p:spPr bwMode="auto">
          <a:xfrm>
            <a:off x="1828801" y="3768725"/>
            <a:ext cx="26336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47218" tIns="73609" rIns="147218" bIns="73609"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6000" dirty="0">
                <a:solidFill>
                  <a:srgbClr val="00B050"/>
                </a:solidFill>
                <a:latin typeface="Arial" panose="020B0604020202020204" pitchFamily="34" charset="0"/>
                <a:cs typeface="AL-Hor" pitchFamily="2" charset="-78"/>
              </a:rPr>
              <a:t>الكم يولد الكيف</a:t>
            </a:r>
            <a:endParaRPr lang="en-US" sz="6000" dirty="0">
              <a:solidFill>
                <a:srgbClr val="00B050"/>
              </a:solidFill>
              <a:latin typeface="Arial" panose="020B0604020202020204" pitchFamily="34" charset="0"/>
              <a:cs typeface="AL-Hor" pitchFamily="2" charset="-78"/>
            </a:endParaRPr>
          </a:p>
        </p:txBody>
      </p:sp>
      <p:sp>
        <p:nvSpPr>
          <p:cNvPr id="56331" name="AutoShape 11"/>
          <p:cNvSpPr>
            <a:spLocks noChangeArrowheads="1"/>
          </p:cNvSpPr>
          <p:nvPr/>
        </p:nvSpPr>
        <p:spPr bwMode="auto">
          <a:xfrm>
            <a:off x="2819400" y="533401"/>
            <a:ext cx="6769100" cy="1008063"/>
          </a:xfrm>
          <a:prstGeom prst="ribbon2">
            <a:avLst>
              <a:gd name="adj1" fmla="val 33333"/>
              <a:gd name="adj2" fmla="val 75000"/>
            </a:avLst>
          </a:prstGeom>
          <a:solidFill>
            <a:schemeClr val="tx2"/>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SA" sz="4800" b="1" dirty="0">
                <a:solidFill>
                  <a:srgbClr val="FF0000"/>
                </a:solidFill>
                <a:latin typeface="Arial" panose="020B0604020202020204" pitchFamily="34" charset="0"/>
                <a:cs typeface="AL-Mateen" pitchFamily="2" charset="-78"/>
              </a:rPr>
              <a:t>مبادئ العصف الذهني</a:t>
            </a:r>
            <a:endParaRPr lang="en-US" sz="4800" b="1" dirty="0">
              <a:solidFill>
                <a:srgbClr val="FF0000"/>
              </a:solidFill>
              <a:latin typeface="Arial" panose="020B0604020202020204" pitchFamily="34" charset="0"/>
              <a:cs typeface="AL-Mateen" pitchFamily="2" charset="-78"/>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74</a:t>
            </a:fld>
            <a:endParaRPr lang="en-US"/>
          </a:p>
        </p:txBody>
      </p:sp>
    </p:spTree>
    <p:extLst>
      <p:ext uri="{BB962C8B-B14F-4D97-AF65-F5344CB8AC3E}">
        <p14:creationId xmlns:p14="http://schemas.microsoft.com/office/powerpoint/2010/main" val="104409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31"/>
                                        </p:tgtEl>
                                        <p:attrNameLst>
                                          <p:attrName>style.visibility</p:attrName>
                                        </p:attrNameLst>
                                      </p:cBhvr>
                                      <p:to>
                                        <p:strVal val="visible"/>
                                      </p:to>
                                    </p:set>
                                    <p:anim calcmode="lin" valueType="num">
                                      <p:cBhvr additive="base">
                                        <p:cTn id="7" dur="500" fill="hold"/>
                                        <p:tgtEl>
                                          <p:spTgt spid="56331"/>
                                        </p:tgtEl>
                                        <p:attrNameLst>
                                          <p:attrName>ppt_x</p:attrName>
                                        </p:attrNameLst>
                                      </p:cBhvr>
                                      <p:tavLst>
                                        <p:tav tm="0">
                                          <p:val>
                                            <p:strVal val="#ppt_x"/>
                                          </p:val>
                                        </p:tav>
                                        <p:tav tm="100000">
                                          <p:val>
                                            <p:strVal val="#ppt_x"/>
                                          </p:val>
                                        </p:tav>
                                      </p:tavLst>
                                    </p:anim>
                                    <p:anim calcmode="lin" valueType="num">
                                      <p:cBhvr additive="base">
                                        <p:cTn id="8"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9"/>
                                        </p:tgtEl>
                                        <p:attrNameLst>
                                          <p:attrName>style.visibility</p:attrName>
                                        </p:attrNameLst>
                                      </p:cBhvr>
                                      <p:to>
                                        <p:strVal val="visible"/>
                                      </p:to>
                                    </p:set>
                                    <p:anim calcmode="lin" valueType="num">
                                      <p:cBhvr additive="base">
                                        <p:cTn id="13" dur="500" fill="hold"/>
                                        <p:tgtEl>
                                          <p:spTgt spid="56329"/>
                                        </p:tgtEl>
                                        <p:attrNameLst>
                                          <p:attrName>ppt_x</p:attrName>
                                        </p:attrNameLst>
                                      </p:cBhvr>
                                      <p:tavLst>
                                        <p:tav tm="0">
                                          <p:val>
                                            <p:strVal val="#ppt_x"/>
                                          </p:val>
                                        </p:tav>
                                        <p:tav tm="100000">
                                          <p:val>
                                            <p:strVal val="#ppt_x"/>
                                          </p:val>
                                        </p:tav>
                                      </p:tavLst>
                                    </p:anim>
                                    <p:anim calcmode="lin" valueType="num">
                                      <p:cBhvr additive="base">
                                        <p:cTn id="14" dur="500" fill="hold"/>
                                        <p:tgtEl>
                                          <p:spTgt spid="563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5"/>
                                        </p:tgtEl>
                                        <p:attrNameLst>
                                          <p:attrName>style.visibility</p:attrName>
                                        </p:attrNameLst>
                                      </p:cBhvr>
                                      <p:to>
                                        <p:strVal val="visible"/>
                                      </p:to>
                                    </p:set>
                                    <p:anim calcmode="lin" valueType="num">
                                      <p:cBhvr additive="base">
                                        <p:cTn id="19" dur="500" fill="hold"/>
                                        <p:tgtEl>
                                          <p:spTgt spid="56325"/>
                                        </p:tgtEl>
                                        <p:attrNameLst>
                                          <p:attrName>ppt_x</p:attrName>
                                        </p:attrNameLst>
                                      </p:cBhvr>
                                      <p:tavLst>
                                        <p:tav tm="0">
                                          <p:val>
                                            <p:strVal val="#ppt_x"/>
                                          </p:val>
                                        </p:tav>
                                        <p:tav tm="100000">
                                          <p:val>
                                            <p:strVal val="#ppt_x"/>
                                          </p:val>
                                        </p:tav>
                                      </p:tavLst>
                                    </p:anim>
                                    <p:anim calcmode="lin" valueType="num">
                                      <p:cBhvr additive="base">
                                        <p:cTn id="20"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6"/>
                                        </p:tgtEl>
                                        <p:attrNameLst>
                                          <p:attrName>style.visibility</p:attrName>
                                        </p:attrNameLst>
                                      </p:cBhvr>
                                      <p:to>
                                        <p:strVal val="visible"/>
                                      </p:to>
                                    </p:set>
                                    <p:anim calcmode="lin" valueType="num">
                                      <p:cBhvr additive="base">
                                        <p:cTn id="25" dur="500" fill="hold"/>
                                        <p:tgtEl>
                                          <p:spTgt spid="56326"/>
                                        </p:tgtEl>
                                        <p:attrNameLst>
                                          <p:attrName>ppt_x</p:attrName>
                                        </p:attrNameLst>
                                      </p:cBhvr>
                                      <p:tavLst>
                                        <p:tav tm="0">
                                          <p:val>
                                            <p:strVal val="#ppt_x"/>
                                          </p:val>
                                        </p:tav>
                                        <p:tav tm="100000">
                                          <p:val>
                                            <p:strVal val="#ppt_x"/>
                                          </p:val>
                                        </p:tav>
                                      </p:tavLst>
                                    </p:anim>
                                    <p:anim calcmode="lin" valueType="num">
                                      <p:cBhvr additive="base">
                                        <p:cTn id="26"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56328"/>
                                        </p:tgtEl>
                                        <p:attrNameLst>
                                          <p:attrName>style.visibility</p:attrName>
                                        </p:attrNameLst>
                                      </p:cBhvr>
                                      <p:to>
                                        <p:strVal val="visible"/>
                                      </p:to>
                                    </p:set>
                                    <p:anim calcmode="lin" valueType="num">
                                      <p:cBhvr additive="base">
                                        <p:cTn id="31" dur="500" fill="hold"/>
                                        <p:tgtEl>
                                          <p:spTgt spid="56328"/>
                                        </p:tgtEl>
                                        <p:attrNameLst>
                                          <p:attrName>ppt_x</p:attrName>
                                        </p:attrNameLst>
                                      </p:cBhvr>
                                      <p:tavLst>
                                        <p:tav tm="0">
                                          <p:val>
                                            <p:strVal val="#ppt_x"/>
                                          </p:val>
                                        </p:tav>
                                        <p:tav tm="100000">
                                          <p:val>
                                            <p:strVal val="#ppt_x"/>
                                          </p:val>
                                        </p:tav>
                                      </p:tavLst>
                                    </p:anim>
                                    <p:anim calcmode="lin" valueType="num">
                                      <p:cBhvr additive="base">
                                        <p:cTn id="32" dur="500" fill="hold"/>
                                        <p:tgtEl>
                                          <p:spTgt spid="5632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30"/>
                                        </p:tgtEl>
                                        <p:attrNameLst>
                                          <p:attrName>style.visibility</p:attrName>
                                        </p:attrNameLst>
                                      </p:cBhvr>
                                      <p:to>
                                        <p:strVal val="visible"/>
                                      </p:to>
                                    </p:set>
                                    <p:anim calcmode="lin" valueType="num">
                                      <p:cBhvr additive="base">
                                        <p:cTn id="37" dur="500" fill="hold"/>
                                        <p:tgtEl>
                                          <p:spTgt spid="56330"/>
                                        </p:tgtEl>
                                        <p:attrNameLst>
                                          <p:attrName>ppt_x</p:attrName>
                                        </p:attrNameLst>
                                      </p:cBhvr>
                                      <p:tavLst>
                                        <p:tav tm="0">
                                          <p:val>
                                            <p:strVal val="#ppt_x"/>
                                          </p:val>
                                        </p:tav>
                                        <p:tav tm="100000">
                                          <p:val>
                                            <p:strVal val="#ppt_x"/>
                                          </p:val>
                                        </p:tav>
                                      </p:tavLst>
                                    </p:anim>
                                    <p:anim calcmode="lin" valueType="num">
                                      <p:cBhvr additive="base">
                                        <p:cTn id="38"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utoUpdateAnimBg="0"/>
      <p:bldP spid="56328" grpId="0" autoUpdateAnimBg="0"/>
      <p:bldP spid="56329" grpId="0" animBg="1"/>
      <p:bldP spid="56330" grpId="0" autoUpdateAnimBg="0"/>
      <p:bldP spid="5633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2"/>
          <p:cNvSpPr>
            <a:spLocks noChangeArrowheads="1" noChangeShapeType="1" noTextEdit="1"/>
          </p:cNvSpPr>
          <p:nvPr/>
        </p:nvSpPr>
        <p:spPr bwMode="auto">
          <a:xfrm>
            <a:off x="2566988" y="1905000"/>
            <a:ext cx="6913562" cy="2078038"/>
          </a:xfrm>
          <a:prstGeom prst="rect">
            <a:avLst/>
          </a:prstGeom>
        </p:spPr>
        <p:txBody>
          <a:bodyPr wrap="none" fromWordArt="1">
            <a:prstTxWarp prst="textPlain">
              <a:avLst>
                <a:gd name="adj" fmla="val 50000"/>
              </a:avLst>
            </a:prstTxWarp>
            <a:scene3d>
              <a:camera prst="legacyPerspectiveBottom">
                <a:rot lat="0" lon="120000" rev="0"/>
              </a:camera>
              <a:lightRig rig="legacyHarsh2" dir="t"/>
            </a:scene3d>
            <a:sp3d extrusionH="1801800" prstMaterial="legacyMetal">
              <a:extrusionClr>
                <a:srgbClr val="99FF33"/>
              </a:extrusionClr>
              <a:contourClr>
                <a:srgbClr val="00FF00"/>
              </a:contourClr>
            </a:sp3d>
          </a:bodyPr>
          <a:lstStyle/>
          <a:p>
            <a:pPr algn="ctr"/>
            <a:r>
              <a:rPr lang="ar-SY" sz="4800" kern="10">
                <a:ln w="9525">
                  <a:round/>
                  <a:headEnd/>
                  <a:tailEnd/>
                </a:ln>
                <a:solidFill>
                  <a:srgbClr val="00FF00">
                    <a:alpha val="70195"/>
                  </a:srgbClr>
                </a:solidFill>
                <a:latin typeface="Arial" panose="020B0604020202020204" pitchFamily="34" charset="0"/>
              </a:rPr>
              <a:t>خطوات جلسة العصف الذهني </a:t>
            </a:r>
            <a:endParaRPr lang="en-US" sz="4800" kern="10">
              <a:ln w="9525">
                <a:round/>
                <a:headEnd/>
                <a:tailEnd/>
              </a:ln>
              <a:solidFill>
                <a:srgbClr val="00FF00">
                  <a:alpha val="70195"/>
                </a:srgbClr>
              </a:solidFill>
              <a:latin typeface="Arial" panose="020B0604020202020204" pitchFamily="34" charset="0"/>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75</a:t>
            </a:fld>
            <a:endParaRPr lang="en-US"/>
          </a:p>
        </p:txBody>
      </p:sp>
    </p:spTree>
    <p:extLst>
      <p:ext uri="{BB962C8B-B14F-4D97-AF65-F5344CB8AC3E}">
        <p14:creationId xmlns:p14="http://schemas.microsoft.com/office/powerpoint/2010/main" val="306213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770" decel="100000"/>
                                        <p:tgtEl>
                                          <p:spTgt spid="76802"/>
                                        </p:tgtEl>
                                      </p:cBhvr>
                                    </p:animEffect>
                                    <p:animScale>
                                      <p:cBhvr>
                                        <p:cTn id="8" dur="770" decel="100000"/>
                                        <p:tgtEl>
                                          <p:spTgt spid="76802"/>
                                        </p:tgtEl>
                                      </p:cBhvr>
                                      <p:from x="10000" y="10000"/>
                                      <p:to x="200000" y="450000"/>
                                    </p:animScale>
                                    <p:animScale>
                                      <p:cBhvr>
                                        <p:cTn id="9" dur="1230" accel="100000" fill="hold">
                                          <p:stCondLst>
                                            <p:cond delay="770"/>
                                          </p:stCondLst>
                                        </p:cTn>
                                        <p:tgtEl>
                                          <p:spTgt spid="76802"/>
                                        </p:tgtEl>
                                      </p:cBhvr>
                                      <p:from x="200000" y="450000"/>
                                      <p:to x="100000" y="100000"/>
                                    </p:animScale>
                                    <p:set>
                                      <p:cBhvr>
                                        <p:cTn id="10" dur="770" fill="hold"/>
                                        <p:tgtEl>
                                          <p:spTgt spid="76802"/>
                                        </p:tgtEl>
                                        <p:attrNameLst>
                                          <p:attrName>ppt_x</p:attrName>
                                        </p:attrNameLst>
                                      </p:cBhvr>
                                      <p:to>
                                        <p:strVal val="(0.5)"/>
                                      </p:to>
                                    </p:set>
                                    <p:anim from="(0.5)" to="(#ppt_x)" calcmode="lin" valueType="num">
                                      <p:cBhvr>
                                        <p:cTn id="11" dur="1230" accel="100000" fill="hold">
                                          <p:stCondLst>
                                            <p:cond delay="770"/>
                                          </p:stCondLst>
                                        </p:cTn>
                                        <p:tgtEl>
                                          <p:spTgt spid="76802"/>
                                        </p:tgtEl>
                                        <p:attrNameLst>
                                          <p:attrName>ppt_x</p:attrName>
                                        </p:attrNameLst>
                                      </p:cBhvr>
                                    </p:anim>
                                    <p:set>
                                      <p:cBhvr>
                                        <p:cTn id="12" dur="770" fill="hold"/>
                                        <p:tgtEl>
                                          <p:spTgt spid="76802"/>
                                        </p:tgtEl>
                                        <p:attrNameLst>
                                          <p:attrName>ppt_y</p:attrName>
                                        </p:attrNameLst>
                                      </p:cBhvr>
                                      <p:to>
                                        <p:strVal val="(#ppt_y+0.4)"/>
                                      </p:to>
                                    </p:set>
                                    <p:anim from="(#ppt_y+0.4)" to="(#ppt_y)" calcmode="lin" valueType="num">
                                      <p:cBhvr>
                                        <p:cTn id="13" dur="1230" accel="100000" fill="hold">
                                          <p:stCondLst>
                                            <p:cond delay="770"/>
                                          </p:stCondLst>
                                        </p:cTn>
                                        <p:tgtEl>
                                          <p:spTgt spid="76802"/>
                                        </p:tgtEl>
                                        <p:attrNameLst>
                                          <p:attrName>ppt_y</p:attrName>
                                        </p:attrNameLst>
                                      </p:cBhvr>
                                    </p:anim>
                                  </p:childTnLst>
                                </p:cTn>
                              </p:par>
                            </p:childTnLst>
                          </p:cTn>
                        </p:par>
                        <p:par>
                          <p:cTn id="14" fill="hold" nodeType="afterGroup">
                            <p:stCondLst>
                              <p:cond delay="2000"/>
                            </p:stCondLst>
                            <p:childTnLst>
                              <p:par>
                                <p:cTn id="15" presetID="23" presetClass="emph" presetSubtype="0" repeatCount="indefinite" fill="hold" grpId="1" nodeType="afterEffect">
                                  <p:stCondLst>
                                    <p:cond delay="0"/>
                                  </p:stCondLst>
                                  <p:childTnLst>
                                    <p:animClr clrSpc="hsl" dir="cw">
                                      <p:cBhvr override="childStyle">
                                        <p:cTn id="16" dur="500" fill="hold"/>
                                        <p:tgtEl>
                                          <p:spTgt spid="76802"/>
                                        </p:tgtEl>
                                        <p:attrNameLst>
                                          <p:attrName>style.color</p:attrName>
                                        </p:attrNameLst>
                                      </p:cBhvr>
                                      <p:by>
                                        <p:hsl h="10842353" s="0" l="0"/>
                                      </p:by>
                                    </p:animClr>
                                    <p:animClr clrSpc="hsl" dir="cw">
                                      <p:cBhvr>
                                        <p:cTn id="17" dur="500" fill="hold"/>
                                        <p:tgtEl>
                                          <p:spTgt spid="76802"/>
                                        </p:tgtEl>
                                        <p:attrNameLst>
                                          <p:attrName>fillcolor</p:attrName>
                                        </p:attrNameLst>
                                      </p:cBhvr>
                                      <p:by>
                                        <p:hsl h="10842353" s="0" l="0"/>
                                      </p:by>
                                    </p:animClr>
                                    <p:animClr clrSpc="hsl" dir="cw">
                                      <p:cBhvr>
                                        <p:cTn id="18" dur="500" fill="hold"/>
                                        <p:tgtEl>
                                          <p:spTgt spid="76802"/>
                                        </p:tgtEl>
                                        <p:attrNameLst>
                                          <p:attrName>stroke.color</p:attrName>
                                        </p:attrNameLst>
                                      </p:cBhvr>
                                      <p:by>
                                        <p:hsl h="10842353" s="0" l="0"/>
                                      </p:by>
                                    </p:animClr>
                                    <p:set>
                                      <p:cBhvr>
                                        <p:cTn id="19" dur="500" fill="hold"/>
                                        <p:tgtEl>
                                          <p:spTgt spid="76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6114"/>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1992314" y="2417763"/>
            <a:ext cx="8675687"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lnSpc>
                <a:spcPct val="90000"/>
              </a:lnSpc>
              <a:spcBef>
                <a:spcPct val="50000"/>
              </a:spcBef>
            </a:pPr>
            <a:r>
              <a:rPr lang="ar-SA" sz="3900" dirty="0">
                <a:solidFill>
                  <a:srgbClr val="FF9900"/>
                </a:solidFill>
                <a:latin typeface="Arial" panose="020B0604020202020204" pitchFamily="34" charset="0"/>
                <a:cs typeface="AL-Hor" pitchFamily="2" charset="-78"/>
              </a:rPr>
              <a:t>يجب أن يكون المشاركين على علم تام بتفاصيل الموضوع في حين يكون البعض الآخر لديهم فكرة بسيطة عنها وفي هذه الحالة المطلوب من قائد الجلسة هو مجرد إعطاء المشاركين الحد الأدنى من المعلومات عن الموضوع لأن إعطاء المزيد من التفاصيل قد يحد بصورة كبيرة من لوحة تفكير المشاركين وحصر تفكيرهم في مجالات إدارية </a:t>
            </a:r>
            <a:r>
              <a:rPr lang="ar-SA" sz="3900" dirty="0" smtClean="0">
                <a:solidFill>
                  <a:srgbClr val="FF9900"/>
                </a:solidFill>
                <a:latin typeface="Arial" panose="020B0604020202020204" pitchFamily="34" charset="0"/>
                <a:cs typeface="AL-Hor" pitchFamily="2" charset="-78"/>
              </a:rPr>
              <a:t>محددة</a:t>
            </a:r>
            <a:r>
              <a:rPr lang="ar-SY" sz="3900" dirty="0" smtClean="0">
                <a:solidFill>
                  <a:srgbClr val="FF9900"/>
                </a:solidFill>
                <a:latin typeface="Arial" panose="020B0604020202020204" pitchFamily="34" charset="0"/>
                <a:cs typeface="AL-Hor" pitchFamily="2" charset="-78"/>
              </a:rPr>
              <a:t>.</a:t>
            </a:r>
            <a:endParaRPr lang="en-US" sz="3900" dirty="0">
              <a:solidFill>
                <a:srgbClr val="FF9900"/>
              </a:solidFill>
              <a:latin typeface="Arial" panose="020B0604020202020204" pitchFamily="34" charset="0"/>
              <a:cs typeface="AL-Hor" pitchFamily="2" charset="-78"/>
            </a:endParaRPr>
          </a:p>
        </p:txBody>
      </p:sp>
      <p:sp>
        <p:nvSpPr>
          <p:cNvPr id="77828" name="AutoShape 4"/>
          <p:cNvSpPr>
            <a:spLocks noChangeArrowheads="1"/>
          </p:cNvSpPr>
          <p:nvPr/>
        </p:nvSpPr>
        <p:spPr bwMode="auto">
          <a:xfrm>
            <a:off x="1774825" y="609600"/>
            <a:ext cx="8497888" cy="1079500"/>
          </a:xfrm>
          <a:prstGeom prst="ribbon">
            <a:avLst>
              <a:gd name="adj1" fmla="val 33333"/>
              <a:gd name="adj2" fmla="val 75000"/>
            </a:avLst>
          </a:prstGeom>
          <a:solidFill>
            <a:schemeClr val="accent1">
              <a:alpha val="67058"/>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ar-EG" sz="5400" dirty="0">
                <a:solidFill>
                  <a:srgbClr val="00B050"/>
                </a:solidFill>
                <a:latin typeface="Arial" panose="020B0604020202020204" pitchFamily="34" charset="0"/>
                <a:cs typeface="Kufi20 Normal" pitchFamily="2" charset="-78"/>
              </a:rPr>
              <a:t>1- </a:t>
            </a:r>
            <a:r>
              <a:rPr lang="ar-SA" sz="5400" dirty="0">
                <a:solidFill>
                  <a:srgbClr val="00B050"/>
                </a:solidFill>
                <a:latin typeface="Arial" panose="020B0604020202020204" pitchFamily="34" charset="0"/>
                <a:cs typeface="Kufi20 Normal" pitchFamily="2" charset="-78"/>
              </a:rPr>
              <a:t>تحديد ومناقشة المشكلة </a:t>
            </a:r>
            <a:endParaRPr lang="en-US" sz="5400" dirty="0">
              <a:solidFill>
                <a:srgbClr val="00B050"/>
              </a:solidFill>
              <a:latin typeface="Arial" panose="020B0604020202020204" pitchFamily="34" charset="0"/>
              <a:cs typeface="Kufi20 Normal" pitchFamily="2" charset="-78"/>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76</a:t>
            </a:fld>
            <a:endParaRPr lang="en-US"/>
          </a:p>
        </p:txBody>
      </p:sp>
    </p:spTree>
    <p:extLst>
      <p:ext uri="{BB962C8B-B14F-4D97-AF65-F5344CB8AC3E}">
        <p14:creationId xmlns:p14="http://schemas.microsoft.com/office/powerpoint/2010/main" val="330954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828"/>
                                        </p:tgtEl>
                                        <p:attrNameLst>
                                          <p:attrName>ppt_y</p:attrName>
                                        </p:attrNameLst>
                                      </p:cBhvr>
                                      <p:tavLst>
                                        <p:tav tm="0">
                                          <p:val>
                                            <p:strVal val="#ppt_y"/>
                                          </p:val>
                                        </p:tav>
                                        <p:tav tm="100000">
                                          <p:val>
                                            <p:strVal val="#ppt_y"/>
                                          </p:val>
                                        </p:tav>
                                      </p:tavLst>
                                    </p:anim>
                                    <p:anim calcmode="lin" valueType="num">
                                      <p:cBhvr>
                                        <p:cTn id="9" dur="500" fill="hold"/>
                                        <p:tgtEl>
                                          <p:spTgt spid="778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8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77826"/>
                                        </p:tgtEl>
                                        <p:attrNameLst>
                                          <p:attrName>style.visibility</p:attrName>
                                        </p:attrNameLst>
                                      </p:cBhvr>
                                      <p:to>
                                        <p:strVal val="visible"/>
                                      </p:to>
                                    </p:set>
                                    <p:animEffect transition="in" filter="fade">
                                      <p:cBhvr>
                                        <p:cTn id="16" dur="800" decel="100000"/>
                                        <p:tgtEl>
                                          <p:spTgt spid="77826"/>
                                        </p:tgtEl>
                                      </p:cBhvr>
                                    </p:animEffect>
                                    <p:anim calcmode="lin" valueType="num">
                                      <p:cBhvr>
                                        <p:cTn id="17" dur="800" decel="100000" fill="hold"/>
                                        <p:tgtEl>
                                          <p:spTgt spid="77826"/>
                                        </p:tgtEl>
                                        <p:attrNameLst>
                                          <p:attrName>style.rotation</p:attrName>
                                        </p:attrNameLst>
                                      </p:cBhvr>
                                      <p:tavLst>
                                        <p:tav tm="0">
                                          <p:val>
                                            <p:fltVal val="-90"/>
                                          </p:val>
                                        </p:tav>
                                        <p:tav tm="100000">
                                          <p:val>
                                            <p:fltVal val="0"/>
                                          </p:val>
                                        </p:tav>
                                      </p:tavLst>
                                    </p:anim>
                                    <p:anim calcmode="lin" valueType="num">
                                      <p:cBhvr>
                                        <p:cTn id="18" dur="800" decel="100000" fill="hold"/>
                                        <p:tgtEl>
                                          <p:spTgt spid="77826"/>
                                        </p:tgtEl>
                                        <p:attrNameLst>
                                          <p:attrName>ppt_x</p:attrName>
                                        </p:attrNameLst>
                                      </p:cBhvr>
                                      <p:tavLst>
                                        <p:tav tm="0">
                                          <p:val>
                                            <p:strVal val="#ppt_x+0.4"/>
                                          </p:val>
                                        </p:tav>
                                        <p:tav tm="100000">
                                          <p:val>
                                            <p:strVal val="#ppt_x-0.05"/>
                                          </p:val>
                                        </p:tav>
                                      </p:tavLst>
                                    </p:anim>
                                    <p:anim calcmode="lin" valueType="num">
                                      <p:cBhvr>
                                        <p:cTn id="19" dur="800" decel="100000" fill="hold"/>
                                        <p:tgtEl>
                                          <p:spTgt spid="7782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782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7826"/>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77827"/>
                                        </p:tgtEl>
                                        <p:attrNameLst>
                                          <p:attrName>style.visibility</p:attrName>
                                        </p:attrNameLst>
                                      </p:cBhvr>
                                      <p:to>
                                        <p:strVal val="visible"/>
                                      </p:to>
                                    </p:set>
                                    <p:anim calcmode="lin" valueType="num">
                                      <p:cBhvr>
                                        <p:cTn id="26" dur="500" fill="hold"/>
                                        <p:tgtEl>
                                          <p:spTgt spid="77827"/>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7827"/>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7827"/>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27201" y="1857375"/>
            <a:ext cx="8577263" cy="4948238"/>
            <a:chOff x="128" y="1170"/>
            <a:chExt cx="5403" cy="3117"/>
          </a:xfrm>
        </p:grpSpPr>
        <p:sp>
          <p:nvSpPr>
            <p:cNvPr id="70662" name="Freeform 3"/>
            <p:cNvSpPr>
              <a:spLocks/>
            </p:cNvSpPr>
            <p:nvPr/>
          </p:nvSpPr>
          <p:spPr bwMode="auto">
            <a:xfrm>
              <a:off x="128" y="1170"/>
              <a:ext cx="5380" cy="3021"/>
            </a:xfrm>
            <a:custGeom>
              <a:avLst/>
              <a:gdLst>
                <a:gd name="T0" fmla="*/ 1755 w 5380"/>
                <a:gd name="T1" fmla="*/ 3021 h 3021"/>
                <a:gd name="T2" fmla="*/ 0 w 5380"/>
                <a:gd name="T3" fmla="*/ 3012 h 3021"/>
                <a:gd name="T4" fmla="*/ 8 w 5380"/>
                <a:gd name="T5" fmla="*/ 0 h 3021"/>
                <a:gd name="T6" fmla="*/ 5380 w 5380"/>
                <a:gd name="T7" fmla="*/ 0 h 3021"/>
                <a:gd name="T8" fmla="*/ 5380 w 5380"/>
                <a:gd name="T9" fmla="*/ 0 h 3021"/>
                <a:gd name="T10" fmla="*/ 5376 w 5380"/>
                <a:gd name="T11" fmla="*/ 2597 h 3021"/>
                <a:gd name="T12" fmla="*/ 1755 w 5380"/>
                <a:gd name="T13" fmla="*/ 3021 h 3021"/>
                <a:gd name="T14" fmla="*/ 0 60000 65536"/>
                <a:gd name="T15" fmla="*/ 0 60000 65536"/>
                <a:gd name="T16" fmla="*/ 0 60000 65536"/>
                <a:gd name="T17" fmla="*/ 0 60000 65536"/>
                <a:gd name="T18" fmla="*/ 0 60000 65536"/>
                <a:gd name="T19" fmla="*/ 0 60000 65536"/>
                <a:gd name="T20" fmla="*/ 0 60000 65536"/>
                <a:gd name="T21" fmla="*/ 0 w 5380"/>
                <a:gd name="T22" fmla="*/ 0 h 3021"/>
                <a:gd name="T23" fmla="*/ 5380 w 5380"/>
                <a:gd name="T24" fmla="*/ 3021 h 30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0" h="3021">
                  <a:moveTo>
                    <a:pt x="1755" y="3021"/>
                  </a:moveTo>
                  <a:lnTo>
                    <a:pt x="0" y="3012"/>
                  </a:lnTo>
                  <a:lnTo>
                    <a:pt x="8" y="0"/>
                  </a:lnTo>
                  <a:lnTo>
                    <a:pt x="5380" y="0"/>
                  </a:lnTo>
                  <a:lnTo>
                    <a:pt x="5376" y="2597"/>
                  </a:lnTo>
                  <a:lnTo>
                    <a:pt x="1755" y="3021"/>
                  </a:lnTo>
                  <a:close/>
                </a:path>
              </a:pathLst>
            </a:custGeom>
            <a:gradFill rotWithShape="1">
              <a:gsLst>
                <a:gs pos="0">
                  <a:srgbClr val="FF9966">
                    <a:alpha val="18999"/>
                  </a:srgbClr>
                </a:gs>
                <a:gs pos="100000">
                  <a:srgbClr val="FFCC00"/>
                </a:gs>
              </a:gsLst>
              <a:path path="rect">
                <a:fillToRect l="50000" t="50000" r="50000" b="50000"/>
              </a:path>
            </a:gradFill>
            <a:ln w="31750">
              <a:solidFill>
                <a:srgbClr val="FF9900"/>
              </a:solidFill>
              <a:round/>
              <a:headEnd/>
              <a:tailEnd/>
            </a:ln>
          </p:spPr>
          <p:txBody>
            <a:bodyPr/>
            <a:lstStyle/>
            <a:p>
              <a:pPr algn="r" rtl="1"/>
              <a:endParaRPr lang="en-US"/>
            </a:p>
          </p:txBody>
        </p:sp>
        <p:sp>
          <p:nvSpPr>
            <p:cNvPr id="70663" name="Freeform 4"/>
            <p:cNvSpPr>
              <a:spLocks/>
            </p:cNvSpPr>
            <p:nvPr/>
          </p:nvSpPr>
          <p:spPr bwMode="auto">
            <a:xfrm rot="180767">
              <a:off x="1900" y="3566"/>
              <a:ext cx="3608" cy="721"/>
            </a:xfrm>
            <a:custGeom>
              <a:avLst/>
              <a:gdLst>
                <a:gd name="T0" fmla="*/ 581965 w 1902"/>
                <a:gd name="T1" fmla="*/ 877 h 576"/>
                <a:gd name="T2" fmla="*/ 595381 w 1902"/>
                <a:gd name="T3" fmla="*/ 749 h 576"/>
                <a:gd name="T4" fmla="*/ 601127 w 1902"/>
                <a:gd name="T5" fmla="*/ 625 h 576"/>
                <a:gd name="T6" fmla="*/ 604938 w 1902"/>
                <a:gd name="T7" fmla="*/ 474 h 576"/>
                <a:gd name="T8" fmla="*/ 604938 w 1902"/>
                <a:gd name="T9" fmla="*/ 319 h 576"/>
                <a:gd name="T10" fmla="*/ 604938 w 1902"/>
                <a:gd name="T11" fmla="*/ 504 h 576"/>
                <a:gd name="T12" fmla="*/ 599264 w 1902"/>
                <a:gd name="T13" fmla="*/ 655 h 576"/>
                <a:gd name="T14" fmla="*/ 593516 w 1902"/>
                <a:gd name="T15" fmla="*/ 749 h 576"/>
                <a:gd name="T16" fmla="*/ 585824 w 1902"/>
                <a:gd name="T17" fmla="*/ 841 h 576"/>
                <a:gd name="T18" fmla="*/ 574431 w 1902"/>
                <a:gd name="T19" fmla="*/ 904 h 576"/>
                <a:gd name="T20" fmla="*/ 563059 w 1902"/>
                <a:gd name="T21" fmla="*/ 938 h 576"/>
                <a:gd name="T22" fmla="*/ 549590 w 1902"/>
                <a:gd name="T23" fmla="*/ 938 h 576"/>
                <a:gd name="T24" fmla="*/ 534390 w 1902"/>
                <a:gd name="T25" fmla="*/ 938 h 576"/>
                <a:gd name="T26" fmla="*/ 519112 w 1902"/>
                <a:gd name="T27" fmla="*/ 904 h 576"/>
                <a:gd name="T28" fmla="*/ 503830 w 1902"/>
                <a:gd name="T29" fmla="*/ 816 h 576"/>
                <a:gd name="T30" fmla="*/ 486600 w 1902"/>
                <a:gd name="T31" fmla="*/ 749 h 576"/>
                <a:gd name="T32" fmla="*/ 471318 w 1902"/>
                <a:gd name="T33" fmla="*/ 625 h 576"/>
                <a:gd name="T34" fmla="*/ 456067 w 1902"/>
                <a:gd name="T35" fmla="*/ 504 h 576"/>
                <a:gd name="T36" fmla="*/ 440785 w 1902"/>
                <a:gd name="T37" fmla="*/ 350 h 576"/>
                <a:gd name="T38" fmla="*/ 425507 w 1902"/>
                <a:gd name="T39" fmla="*/ 187 h 576"/>
                <a:gd name="T40" fmla="*/ 412141 w 1902"/>
                <a:gd name="T41" fmla="*/ 0 h 576"/>
                <a:gd name="T42" fmla="*/ 394974 w 1902"/>
                <a:gd name="T43" fmla="*/ 319 h 576"/>
                <a:gd name="T44" fmla="*/ 375938 w 1902"/>
                <a:gd name="T45" fmla="*/ 625 h 576"/>
                <a:gd name="T46" fmla="*/ 356824 w 1902"/>
                <a:gd name="T47" fmla="*/ 904 h 576"/>
                <a:gd name="T48" fmla="*/ 334038 w 1902"/>
                <a:gd name="T49" fmla="*/ 1222 h 576"/>
                <a:gd name="T50" fmla="*/ 311015 w 1902"/>
                <a:gd name="T51" fmla="*/ 1502 h 576"/>
                <a:gd name="T52" fmla="*/ 286182 w 1902"/>
                <a:gd name="T53" fmla="*/ 1776 h 576"/>
                <a:gd name="T54" fmla="*/ 259478 w 1902"/>
                <a:gd name="T55" fmla="*/ 2065 h 576"/>
                <a:gd name="T56" fmla="*/ 232883 w 1902"/>
                <a:gd name="T57" fmla="*/ 2347 h 576"/>
                <a:gd name="T58" fmla="*/ 204159 w 1902"/>
                <a:gd name="T59" fmla="*/ 2596 h 576"/>
                <a:gd name="T60" fmla="*/ 177395 w 1902"/>
                <a:gd name="T61" fmla="*/ 2845 h 576"/>
                <a:gd name="T62" fmla="*/ 146917 w 1902"/>
                <a:gd name="T63" fmla="*/ 3132 h 576"/>
                <a:gd name="T64" fmla="*/ 118349 w 1902"/>
                <a:gd name="T65" fmla="*/ 3381 h 576"/>
                <a:gd name="T66" fmla="*/ 87884 w 1902"/>
                <a:gd name="T67" fmla="*/ 3634 h 576"/>
                <a:gd name="T68" fmla="*/ 59230 w 1902"/>
                <a:gd name="T69" fmla="*/ 3847 h 576"/>
                <a:gd name="T70" fmla="*/ 28669 w 1902"/>
                <a:gd name="T71" fmla="*/ 4097 h 576"/>
                <a:gd name="T72" fmla="*/ 0 w 1902"/>
                <a:gd name="T73" fmla="*/ 4346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2"/>
                <a:gd name="T112" fmla="*/ 0 h 576"/>
                <a:gd name="T113" fmla="*/ 1902 w 1902"/>
                <a:gd name="T114" fmla="*/ 576 h 5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2" h="576">
                  <a:moveTo>
                    <a:pt x="0" y="576"/>
                  </a:moveTo>
                  <a:lnTo>
                    <a:pt x="1830" y="116"/>
                  </a:lnTo>
                  <a:lnTo>
                    <a:pt x="1854" y="108"/>
                  </a:lnTo>
                  <a:lnTo>
                    <a:pt x="1872" y="100"/>
                  </a:lnTo>
                  <a:lnTo>
                    <a:pt x="1884" y="91"/>
                  </a:lnTo>
                  <a:lnTo>
                    <a:pt x="1890" y="83"/>
                  </a:lnTo>
                  <a:lnTo>
                    <a:pt x="1896" y="71"/>
                  </a:lnTo>
                  <a:lnTo>
                    <a:pt x="1902" y="62"/>
                  </a:lnTo>
                  <a:lnTo>
                    <a:pt x="1902" y="50"/>
                  </a:lnTo>
                  <a:lnTo>
                    <a:pt x="1902" y="42"/>
                  </a:lnTo>
                  <a:lnTo>
                    <a:pt x="1902" y="54"/>
                  </a:lnTo>
                  <a:lnTo>
                    <a:pt x="1902" y="67"/>
                  </a:lnTo>
                  <a:lnTo>
                    <a:pt x="1896" y="75"/>
                  </a:lnTo>
                  <a:lnTo>
                    <a:pt x="1884" y="87"/>
                  </a:lnTo>
                  <a:lnTo>
                    <a:pt x="1878" y="96"/>
                  </a:lnTo>
                  <a:lnTo>
                    <a:pt x="1866" y="100"/>
                  </a:lnTo>
                  <a:lnTo>
                    <a:pt x="1854" y="108"/>
                  </a:lnTo>
                  <a:lnTo>
                    <a:pt x="1842" y="112"/>
                  </a:lnTo>
                  <a:lnTo>
                    <a:pt x="1824" y="116"/>
                  </a:lnTo>
                  <a:lnTo>
                    <a:pt x="1806" y="120"/>
                  </a:lnTo>
                  <a:lnTo>
                    <a:pt x="1788" y="125"/>
                  </a:lnTo>
                  <a:lnTo>
                    <a:pt x="1770" y="125"/>
                  </a:lnTo>
                  <a:lnTo>
                    <a:pt x="1746" y="125"/>
                  </a:lnTo>
                  <a:lnTo>
                    <a:pt x="1728" y="125"/>
                  </a:lnTo>
                  <a:lnTo>
                    <a:pt x="1704" y="125"/>
                  </a:lnTo>
                  <a:lnTo>
                    <a:pt x="1680" y="125"/>
                  </a:lnTo>
                  <a:lnTo>
                    <a:pt x="1656" y="120"/>
                  </a:lnTo>
                  <a:lnTo>
                    <a:pt x="1632" y="120"/>
                  </a:lnTo>
                  <a:lnTo>
                    <a:pt x="1608" y="116"/>
                  </a:lnTo>
                  <a:lnTo>
                    <a:pt x="1584" y="108"/>
                  </a:lnTo>
                  <a:lnTo>
                    <a:pt x="1560" y="104"/>
                  </a:lnTo>
                  <a:lnTo>
                    <a:pt x="1530" y="100"/>
                  </a:lnTo>
                  <a:lnTo>
                    <a:pt x="1506" y="91"/>
                  </a:lnTo>
                  <a:lnTo>
                    <a:pt x="1482" y="83"/>
                  </a:lnTo>
                  <a:lnTo>
                    <a:pt x="1458" y="75"/>
                  </a:lnTo>
                  <a:lnTo>
                    <a:pt x="1434" y="67"/>
                  </a:lnTo>
                  <a:lnTo>
                    <a:pt x="1410" y="58"/>
                  </a:lnTo>
                  <a:lnTo>
                    <a:pt x="1386" y="46"/>
                  </a:lnTo>
                  <a:lnTo>
                    <a:pt x="1362" y="37"/>
                  </a:lnTo>
                  <a:lnTo>
                    <a:pt x="1338" y="25"/>
                  </a:lnTo>
                  <a:lnTo>
                    <a:pt x="1320" y="13"/>
                  </a:lnTo>
                  <a:lnTo>
                    <a:pt x="1296" y="0"/>
                  </a:lnTo>
                  <a:lnTo>
                    <a:pt x="1272" y="21"/>
                  </a:lnTo>
                  <a:lnTo>
                    <a:pt x="1242" y="42"/>
                  </a:lnTo>
                  <a:lnTo>
                    <a:pt x="1212" y="62"/>
                  </a:lnTo>
                  <a:lnTo>
                    <a:pt x="1182" y="83"/>
                  </a:lnTo>
                  <a:lnTo>
                    <a:pt x="1152" y="104"/>
                  </a:lnTo>
                  <a:lnTo>
                    <a:pt x="1122" y="120"/>
                  </a:lnTo>
                  <a:lnTo>
                    <a:pt x="1086" y="141"/>
                  </a:lnTo>
                  <a:lnTo>
                    <a:pt x="1050" y="162"/>
                  </a:lnTo>
                  <a:lnTo>
                    <a:pt x="1014" y="178"/>
                  </a:lnTo>
                  <a:lnTo>
                    <a:pt x="978" y="199"/>
                  </a:lnTo>
                  <a:lnTo>
                    <a:pt x="936" y="216"/>
                  </a:lnTo>
                  <a:lnTo>
                    <a:pt x="900" y="236"/>
                  </a:lnTo>
                  <a:lnTo>
                    <a:pt x="858" y="253"/>
                  </a:lnTo>
                  <a:lnTo>
                    <a:pt x="816" y="274"/>
                  </a:lnTo>
                  <a:lnTo>
                    <a:pt x="774" y="290"/>
                  </a:lnTo>
                  <a:lnTo>
                    <a:pt x="732" y="311"/>
                  </a:lnTo>
                  <a:lnTo>
                    <a:pt x="690" y="328"/>
                  </a:lnTo>
                  <a:lnTo>
                    <a:pt x="642" y="344"/>
                  </a:lnTo>
                  <a:lnTo>
                    <a:pt x="600" y="361"/>
                  </a:lnTo>
                  <a:lnTo>
                    <a:pt x="558" y="377"/>
                  </a:lnTo>
                  <a:lnTo>
                    <a:pt x="510" y="398"/>
                  </a:lnTo>
                  <a:lnTo>
                    <a:pt x="462" y="415"/>
                  </a:lnTo>
                  <a:lnTo>
                    <a:pt x="420" y="431"/>
                  </a:lnTo>
                  <a:lnTo>
                    <a:pt x="372" y="448"/>
                  </a:lnTo>
                  <a:lnTo>
                    <a:pt x="324" y="464"/>
                  </a:lnTo>
                  <a:lnTo>
                    <a:pt x="276" y="481"/>
                  </a:lnTo>
                  <a:lnTo>
                    <a:pt x="234" y="498"/>
                  </a:lnTo>
                  <a:lnTo>
                    <a:pt x="186" y="510"/>
                  </a:lnTo>
                  <a:lnTo>
                    <a:pt x="138" y="527"/>
                  </a:lnTo>
                  <a:lnTo>
                    <a:pt x="90" y="543"/>
                  </a:lnTo>
                  <a:lnTo>
                    <a:pt x="42" y="560"/>
                  </a:lnTo>
                  <a:lnTo>
                    <a:pt x="0" y="576"/>
                  </a:lnTo>
                  <a:close/>
                </a:path>
              </a:pathLst>
            </a:custGeom>
            <a:gradFill rotWithShape="1">
              <a:gsLst>
                <a:gs pos="0">
                  <a:srgbClr val="FF9966">
                    <a:alpha val="18999"/>
                  </a:srgbClr>
                </a:gs>
                <a:gs pos="100000">
                  <a:srgbClr val="FFCC00"/>
                </a:gs>
              </a:gsLst>
              <a:path path="rect">
                <a:fillToRect l="50000" t="50000" r="50000" b="50000"/>
              </a:path>
            </a:gradFill>
            <a:ln w="31750">
              <a:solidFill>
                <a:srgbClr val="FF9900"/>
              </a:solidFill>
              <a:round/>
              <a:headEnd/>
              <a:tailEnd/>
            </a:ln>
          </p:spPr>
          <p:txBody>
            <a:bodyPr/>
            <a:lstStyle/>
            <a:p>
              <a:pPr algn="r" rtl="1"/>
              <a:endParaRPr lang="en-US"/>
            </a:p>
          </p:txBody>
        </p:sp>
        <p:sp>
          <p:nvSpPr>
            <p:cNvPr id="70664" name="Freeform 5"/>
            <p:cNvSpPr>
              <a:spLocks/>
            </p:cNvSpPr>
            <p:nvPr/>
          </p:nvSpPr>
          <p:spPr bwMode="auto">
            <a:xfrm>
              <a:off x="1889" y="3720"/>
              <a:ext cx="3494" cy="481"/>
            </a:xfrm>
            <a:custGeom>
              <a:avLst/>
              <a:gdLst>
                <a:gd name="T0" fmla="*/ 583733 w 1842"/>
                <a:gd name="T1" fmla="*/ 0 h 472"/>
                <a:gd name="T2" fmla="*/ 583733 w 1842"/>
                <a:gd name="T3" fmla="*/ 0 h 472"/>
                <a:gd name="T4" fmla="*/ 0 w 1842"/>
                <a:gd name="T5" fmla="*/ 545 h 472"/>
                <a:gd name="T6" fmla="*/ 1865 w 1842"/>
                <a:gd name="T7" fmla="*/ 559 h 472"/>
                <a:gd name="T8" fmla="*/ 585596 w 1842"/>
                <a:gd name="T9" fmla="*/ 12 h 472"/>
                <a:gd name="T10" fmla="*/ 585596 w 1842"/>
                <a:gd name="T11" fmla="*/ 12 h 472"/>
                <a:gd name="T12" fmla="*/ 583733 w 1842"/>
                <a:gd name="T13" fmla="*/ 0 h 472"/>
                <a:gd name="T14" fmla="*/ 0 60000 65536"/>
                <a:gd name="T15" fmla="*/ 0 60000 65536"/>
                <a:gd name="T16" fmla="*/ 0 60000 65536"/>
                <a:gd name="T17" fmla="*/ 0 60000 65536"/>
                <a:gd name="T18" fmla="*/ 0 60000 65536"/>
                <a:gd name="T19" fmla="*/ 0 60000 65536"/>
                <a:gd name="T20" fmla="*/ 0 60000 65536"/>
                <a:gd name="T21" fmla="*/ 0 w 1842"/>
                <a:gd name="T22" fmla="*/ 0 h 472"/>
                <a:gd name="T23" fmla="*/ 1842 w 1842"/>
                <a:gd name="T24" fmla="*/ 472 h 4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2" h="472">
                  <a:moveTo>
                    <a:pt x="1836" y="0"/>
                  </a:moveTo>
                  <a:lnTo>
                    <a:pt x="1836" y="0"/>
                  </a:lnTo>
                  <a:lnTo>
                    <a:pt x="0" y="460"/>
                  </a:lnTo>
                  <a:lnTo>
                    <a:pt x="6" y="472"/>
                  </a:lnTo>
                  <a:lnTo>
                    <a:pt x="1842" y="12"/>
                  </a:lnTo>
                  <a:lnTo>
                    <a:pt x="1836" y="0"/>
                  </a:lnTo>
                  <a:close/>
                </a:path>
              </a:pathLst>
            </a:custGeom>
            <a:gradFill rotWithShape="1">
              <a:gsLst>
                <a:gs pos="0">
                  <a:srgbClr val="FF9966">
                    <a:alpha val="18999"/>
                  </a:srgbClr>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0665" name="Freeform 6"/>
            <p:cNvSpPr>
              <a:spLocks/>
            </p:cNvSpPr>
            <p:nvPr/>
          </p:nvSpPr>
          <p:spPr bwMode="auto">
            <a:xfrm>
              <a:off x="5372" y="3653"/>
              <a:ext cx="159" cy="79"/>
            </a:xfrm>
            <a:custGeom>
              <a:avLst/>
              <a:gdLst>
                <a:gd name="T0" fmla="*/ 26212 w 84"/>
                <a:gd name="T1" fmla="*/ 0 h 78"/>
                <a:gd name="T2" fmla="*/ 20659 w 84"/>
                <a:gd name="T3" fmla="*/ 0 h 78"/>
                <a:gd name="T4" fmla="*/ 20659 w 84"/>
                <a:gd name="T5" fmla="*/ 8 h 78"/>
                <a:gd name="T6" fmla="*/ 18807 w 84"/>
                <a:gd name="T7" fmla="*/ 16 h 78"/>
                <a:gd name="T8" fmla="*/ 18807 w 84"/>
                <a:gd name="T9" fmla="*/ 29 h 78"/>
                <a:gd name="T10" fmla="*/ 16793 w 84"/>
                <a:gd name="T11" fmla="*/ 37 h 78"/>
                <a:gd name="T12" fmla="*/ 14995 w 84"/>
                <a:gd name="T13" fmla="*/ 54 h 78"/>
                <a:gd name="T14" fmla="*/ 11219 w 84"/>
                <a:gd name="T15" fmla="*/ 63 h 78"/>
                <a:gd name="T16" fmla="*/ 5561 w 84"/>
                <a:gd name="T17" fmla="*/ 71 h 78"/>
                <a:gd name="T18" fmla="*/ 0 w 84"/>
                <a:gd name="T19" fmla="*/ 75 h 78"/>
                <a:gd name="T20" fmla="*/ 1853 w 84"/>
                <a:gd name="T21" fmla="*/ 87 h 78"/>
                <a:gd name="T22" fmla="*/ 9387 w 84"/>
                <a:gd name="T23" fmla="*/ 79 h 78"/>
                <a:gd name="T24" fmla="*/ 14995 w 84"/>
                <a:gd name="T25" fmla="*/ 71 h 78"/>
                <a:gd name="T26" fmla="*/ 18807 w 84"/>
                <a:gd name="T27" fmla="*/ 63 h 78"/>
                <a:gd name="T28" fmla="*/ 22347 w 84"/>
                <a:gd name="T29" fmla="*/ 50 h 78"/>
                <a:gd name="T30" fmla="*/ 24382 w 84"/>
                <a:gd name="T31" fmla="*/ 33 h 78"/>
                <a:gd name="T32" fmla="*/ 24382 w 84"/>
                <a:gd name="T33" fmla="*/ 20 h 78"/>
                <a:gd name="T34" fmla="*/ 26212 w 84"/>
                <a:gd name="T35" fmla="*/ 8 h 78"/>
                <a:gd name="T36" fmla="*/ 26212 w 84"/>
                <a:gd name="T37" fmla="*/ 0 h 78"/>
                <a:gd name="T38" fmla="*/ 20659 w 84"/>
                <a:gd name="T39" fmla="*/ 0 h 78"/>
                <a:gd name="T40" fmla="*/ 26212 w 84"/>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78"/>
                <a:gd name="T65" fmla="*/ 84 w 84"/>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78">
                  <a:moveTo>
                    <a:pt x="84" y="0"/>
                  </a:moveTo>
                  <a:lnTo>
                    <a:pt x="66" y="0"/>
                  </a:lnTo>
                  <a:lnTo>
                    <a:pt x="66" y="8"/>
                  </a:lnTo>
                  <a:lnTo>
                    <a:pt x="60" y="16"/>
                  </a:lnTo>
                  <a:lnTo>
                    <a:pt x="60" y="29"/>
                  </a:lnTo>
                  <a:lnTo>
                    <a:pt x="54" y="37"/>
                  </a:lnTo>
                  <a:lnTo>
                    <a:pt x="48" y="45"/>
                  </a:lnTo>
                  <a:lnTo>
                    <a:pt x="36" y="54"/>
                  </a:lnTo>
                  <a:lnTo>
                    <a:pt x="18" y="62"/>
                  </a:lnTo>
                  <a:lnTo>
                    <a:pt x="0" y="66"/>
                  </a:lnTo>
                  <a:lnTo>
                    <a:pt x="6" y="78"/>
                  </a:lnTo>
                  <a:lnTo>
                    <a:pt x="30" y="70"/>
                  </a:lnTo>
                  <a:lnTo>
                    <a:pt x="48" y="62"/>
                  </a:lnTo>
                  <a:lnTo>
                    <a:pt x="60" y="54"/>
                  </a:lnTo>
                  <a:lnTo>
                    <a:pt x="72" y="41"/>
                  </a:lnTo>
                  <a:lnTo>
                    <a:pt x="78" y="33"/>
                  </a:lnTo>
                  <a:lnTo>
                    <a:pt x="78" y="20"/>
                  </a:lnTo>
                  <a:lnTo>
                    <a:pt x="84" y="8"/>
                  </a:lnTo>
                  <a:lnTo>
                    <a:pt x="84" y="0"/>
                  </a:lnTo>
                  <a:lnTo>
                    <a:pt x="66" y="0"/>
                  </a:lnTo>
                  <a:lnTo>
                    <a:pt x="84" y="0"/>
                  </a:lnTo>
                  <a:close/>
                </a:path>
              </a:pathLst>
            </a:custGeom>
            <a:gradFill rotWithShape="1">
              <a:gsLst>
                <a:gs pos="0">
                  <a:srgbClr val="FF9966">
                    <a:alpha val="18999"/>
                  </a:srgbClr>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0666" name="Freeform 7"/>
            <p:cNvSpPr>
              <a:spLocks/>
            </p:cNvSpPr>
            <p:nvPr/>
          </p:nvSpPr>
          <p:spPr bwMode="auto">
            <a:xfrm>
              <a:off x="4347" y="3606"/>
              <a:ext cx="1184" cy="140"/>
            </a:xfrm>
            <a:custGeom>
              <a:avLst/>
              <a:gdLst>
                <a:gd name="T0" fmla="*/ 0 w 624"/>
                <a:gd name="T1" fmla="*/ 8 h 137"/>
                <a:gd name="T2" fmla="*/ 13428 w 624"/>
                <a:gd name="T3" fmla="*/ 42 h 137"/>
                <a:gd name="T4" fmla="*/ 28697 w 624"/>
                <a:gd name="T5" fmla="*/ 67 h 137"/>
                <a:gd name="T6" fmla="*/ 44005 w 624"/>
                <a:gd name="T7" fmla="*/ 93 h 137"/>
                <a:gd name="T8" fmla="*/ 59329 w 624"/>
                <a:gd name="T9" fmla="*/ 109 h 137"/>
                <a:gd name="T10" fmla="*/ 76387 w 624"/>
                <a:gd name="T11" fmla="*/ 131 h 137"/>
                <a:gd name="T12" fmla="*/ 91732 w 624"/>
                <a:gd name="T13" fmla="*/ 147 h 137"/>
                <a:gd name="T14" fmla="*/ 108998 w 624"/>
                <a:gd name="T15" fmla="*/ 156 h 137"/>
                <a:gd name="T16" fmla="*/ 124328 w 624"/>
                <a:gd name="T17" fmla="*/ 160 h 137"/>
                <a:gd name="T18" fmla="*/ 139625 w 624"/>
                <a:gd name="T19" fmla="*/ 165 h 137"/>
                <a:gd name="T20" fmla="*/ 153108 w 624"/>
                <a:gd name="T21" fmla="*/ 165 h 137"/>
                <a:gd name="T22" fmla="*/ 164481 w 624"/>
                <a:gd name="T23" fmla="*/ 160 h 137"/>
                <a:gd name="T24" fmla="*/ 175919 w 624"/>
                <a:gd name="T25" fmla="*/ 151 h 137"/>
                <a:gd name="T26" fmla="*/ 185482 w 624"/>
                <a:gd name="T27" fmla="*/ 137 h 137"/>
                <a:gd name="T28" fmla="*/ 193184 w 624"/>
                <a:gd name="T29" fmla="*/ 109 h 137"/>
                <a:gd name="T30" fmla="*/ 197121 w 624"/>
                <a:gd name="T31" fmla="*/ 89 h 137"/>
                <a:gd name="T32" fmla="*/ 198986 w 624"/>
                <a:gd name="T33" fmla="*/ 55 h 137"/>
                <a:gd name="T34" fmla="*/ 193184 w 624"/>
                <a:gd name="T35" fmla="*/ 67 h 137"/>
                <a:gd name="T36" fmla="*/ 189324 w 624"/>
                <a:gd name="T37" fmla="*/ 97 h 137"/>
                <a:gd name="T38" fmla="*/ 185482 w 624"/>
                <a:gd name="T39" fmla="*/ 113 h 137"/>
                <a:gd name="T40" fmla="*/ 177885 w 624"/>
                <a:gd name="T41" fmla="*/ 131 h 137"/>
                <a:gd name="T42" fmla="*/ 168323 w 624"/>
                <a:gd name="T43" fmla="*/ 143 h 137"/>
                <a:gd name="T44" fmla="*/ 158757 w 624"/>
                <a:gd name="T45" fmla="*/ 147 h 137"/>
                <a:gd name="T46" fmla="*/ 145328 w 624"/>
                <a:gd name="T47" fmla="*/ 151 h 137"/>
                <a:gd name="T48" fmla="*/ 132014 w 624"/>
                <a:gd name="T49" fmla="*/ 151 h 137"/>
                <a:gd name="T50" fmla="*/ 116630 w 624"/>
                <a:gd name="T51" fmla="*/ 147 h 137"/>
                <a:gd name="T52" fmla="*/ 101308 w 624"/>
                <a:gd name="T53" fmla="*/ 137 h 137"/>
                <a:gd name="T54" fmla="*/ 85963 w 624"/>
                <a:gd name="T55" fmla="*/ 119 h 137"/>
                <a:gd name="T56" fmla="*/ 70759 w 624"/>
                <a:gd name="T57" fmla="*/ 105 h 137"/>
                <a:gd name="T58" fmla="*/ 55437 w 624"/>
                <a:gd name="T59" fmla="*/ 93 h 137"/>
                <a:gd name="T60" fmla="*/ 40140 w 624"/>
                <a:gd name="T61" fmla="*/ 63 h 137"/>
                <a:gd name="T62" fmla="*/ 24860 w 624"/>
                <a:gd name="T63" fmla="*/ 42 h 137"/>
                <a:gd name="T64" fmla="*/ 11434 w 624"/>
                <a:gd name="T65" fmla="*/ 12 h 137"/>
                <a:gd name="T66" fmla="*/ 0 w 624"/>
                <a:gd name="T67" fmla="*/ 0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137"/>
                <a:gd name="T104" fmla="*/ 624 w 624"/>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137">
                  <a:moveTo>
                    <a:pt x="12" y="8"/>
                  </a:moveTo>
                  <a:lnTo>
                    <a:pt x="0" y="8"/>
                  </a:lnTo>
                  <a:lnTo>
                    <a:pt x="24" y="21"/>
                  </a:lnTo>
                  <a:lnTo>
                    <a:pt x="42" y="33"/>
                  </a:lnTo>
                  <a:lnTo>
                    <a:pt x="66" y="46"/>
                  </a:lnTo>
                  <a:lnTo>
                    <a:pt x="90" y="58"/>
                  </a:lnTo>
                  <a:lnTo>
                    <a:pt x="114" y="66"/>
                  </a:lnTo>
                  <a:lnTo>
                    <a:pt x="138" y="75"/>
                  </a:lnTo>
                  <a:lnTo>
                    <a:pt x="162" y="87"/>
                  </a:lnTo>
                  <a:lnTo>
                    <a:pt x="186" y="91"/>
                  </a:lnTo>
                  <a:lnTo>
                    <a:pt x="216" y="100"/>
                  </a:lnTo>
                  <a:lnTo>
                    <a:pt x="240" y="108"/>
                  </a:lnTo>
                  <a:lnTo>
                    <a:pt x="264" y="116"/>
                  </a:lnTo>
                  <a:lnTo>
                    <a:pt x="288" y="120"/>
                  </a:lnTo>
                  <a:lnTo>
                    <a:pt x="318" y="124"/>
                  </a:lnTo>
                  <a:lnTo>
                    <a:pt x="342" y="129"/>
                  </a:lnTo>
                  <a:lnTo>
                    <a:pt x="366" y="133"/>
                  </a:lnTo>
                  <a:lnTo>
                    <a:pt x="390" y="133"/>
                  </a:lnTo>
                  <a:lnTo>
                    <a:pt x="414" y="137"/>
                  </a:lnTo>
                  <a:lnTo>
                    <a:pt x="438" y="137"/>
                  </a:lnTo>
                  <a:lnTo>
                    <a:pt x="456" y="137"/>
                  </a:lnTo>
                  <a:lnTo>
                    <a:pt x="480" y="137"/>
                  </a:lnTo>
                  <a:lnTo>
                    <a:pt x="498" y="133"/>
                  </a:lnTo>
                  <a:lnTo>
                    <a:pt x="516" y="133"/>
                  </a:lnTo>
                  <a:lnTo>
                    <a:pt x="534" y="129"/>
                  </a:lnTo>
                  <a:lnTo>
                    <a:pt x="552" y="124"/>
                  </a:lnTo>
                  <a:lnTo>
                    <a:pt x="570" y="116"/>
                  </a:lnTo>
                  <a:lnTo>
                    <a:pt x="582" y="112"/>
                  </a:lnTo>
                  <a:lnTo>
                    <a:pt x="594" y="104"/>
                  </a:lnTo>
                  <a:lnTo>
                    <a:pt x="606" y="91"/>
                  </a:lnTo>
                  <a:lnTo>
                    <a:pt x="612" y="83"/>
                  </a:lnTo>
                  <a:lnTo>
                    <a:pt x="618" y="71"/>
                  </a:lnTo>
                  <a:lnTo>
                    <a:pt x="624" y="58"/>
                  </a:lnTo>
                  <a:lnTo>
                    <a:pt x="624" y="46"/>
                  </a:lnTo>
                  <a:lnTo>
                    <a:pt x="606" y="46"/>
                  </a:lnTo>
                  <a:lnTo>
                    <a:pt x="606" y="58"/>
                  </a:lnTo>
                  <a:lnTo>
                    <a:pt x="600" y="66"/>
                  </a:lnTo>
                  <a:lnTo>
                    <a:pt x="594" y="79"/>
                  </a:lnTo>
                  <a:lnTo>
                    <a:pt x="588" y="87"/>
                  </a:lnTo>
                  <a:lnTo>
                    <a:pt x="582" y="95"/>
                  </a:lnTo>
                  <a:lnTo>
                    <a:pt x="570" y="100"/>
                  </a:lnTo>
                  <a:lnTo>
                    <a:pt x="558" y="108"/>
                  </a:lnTo>
                  <a:lnTo>
                    <a:pt x="546" y="112"/>
                  </a:lnTo>
                  <a:lnTo>
                    <a:pt x="528" y="116"/>
                  </a:lnTo>
                  <a:lnTo>
                    <a:pt x="516" y="120"/>
                  </a:lnTo>
                  <a:lnTo>
                    <a:pt x="498" y="120"/>
                  </a:lnTo>
                  <a:lnTo>
                    <a:pt x="480" y="124"/>
                  </a:lnTo>
                  <a:lnTo>
                    <a:pt x="456" y="124"/>
                  </a:lnTo>
                  <a:lnTo>
                    <a:pt x="438" y="124"/>
                  </a:lnTo>
                  <a:lnTo>
                    <a:pt x="414" y="124"/>
                  </a:lnTo>
                  <a:lnTo>
                    <a:pt x="390" y="120"/>
                  </a:lnTo>
                  <a:lnTo>
                    <a:pt x="366" y="120"/>
                  </a:lnTo>
                  <a:lnTo>
                    <a:pt x="342" y="116"/>
                  </a:lnTo>
                  <a:lnTo>
                    <a:pt x="318" y="112"/>
                  </a:lnTo>
                  <a:lnTo>
                    <a:pt x="294" y="108"/>
                  </a:lnTo>
                  <a:lnTo>
                    <a:pt x="270" y="100"/>
                  </a:lnTo>
                  <a:lnTo>
                    <a:pt x="246" y="95"/>
                  </a:lnTo>
                  <a:lnTo>
                    <a:pt x="222" y="87"/>
                  </a:lnTo>
                  <a:lnTo>
                    <a:pt x="198" y="83"/>
                  </a:lnTo>
                  <a:lnTo>
                    <a:pt x="174" y="75"/>
                  </a:lnTo>
                  <a:lnTo>
                    <a:pt x="144" y="62"/>
                  </a:lnTo>
                  <a:lnTo>
                    <a:pt x="126" y="54"/>
                  </a:lnTo>
                  <a:lnTo>
                    <a:pt x="102" y="46"/>
                  </a:lnTo>
                  <a:lnTo>
                    <a:pt x="78" y="33"/>
                  </a:lnTo>
                  <a:lnTo>
                    <a:pt x="54" y="25"/>
                  </a:lnTo>
                  <a:lnTo>
                    <a:pt x="36" y="12"/>
                  </a:lnTo>
                  <a:lnTo>
                    <a:pt x="12" y="0"/>
                  </a:lnTo>
                  <a:lnTo>
                    <a:pt x="0" y="0"/>
                  </a:lnTo>
                  <a:lnTo>
                    <a:pt x="12" y="8"/>
                  </a:lnTo>
                  <a:close/>
                </a:path>
              </a:pathLst>
            </a:custGeom>
            <a:gradFill rotWithShape="1">
              <a:gsLst>
                <a:gs pos="0">
                  <a:srgbClr val="FF9966">
                    <a:alpha val="18999"/>
                  </a:srgbClr>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grpSp>
      <p:sp>
        <p:nvSpPr>
          <p:cNvPr id="78856" name="Text Box 8"/>
          <p:cNvSpPr txBox="1">
            <a:spLocks noChangeArrowheads="1"/>
          </p:cNvSpPr>
          <p:nvPr/>
        </p:nvSpPr>
        <p:spPr bwMode="auto">
          <a:xfrm>
            <a:off x="2063751" y="1906588"/>
            <a:ext cx="7993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3600" dirty="0">
                <a:latin typeface="Arial" panose="020B0604020202020204" pitchFamily="34" charset="0"/>
                <a:cs typeface="AL-Hor" pitchFamily="2" charset="-78"/>
              </a:rPr>
              <a:t>	</a:t>
            </a:r>
            <a:r>
              <a:rPr lang="ar-SA" sz="4000" dirty="0">
                <a:latin typeface="Arial" panose="020B0604020202020204" pitchFamily="34" charset="0"/>
                <a:cs typeface="AL-Hor" pitchFamily="2" charset="-78"/>
              </a:rPr>
              <a:t>يطلب من المشاركين في هذه المرحلة الخروج من نطاق الموضوع على النحو الذي عرف به وأن يحددوا أبعاده وجوانبه المختلفة من جديد</a:t>
            </a:r>
            <a:endParaRPr lang="en-US" sz="4000" dirty="0">
              <a:latin typeface="Arial" panose="020B0604020202020204" pitchFamily="34" charset="0"/>
              <a:cs typeface="AL-Hor" pitchFamily="2" charset="-78"/>
            </a:endParaRPr>
          </a:p>
        </p:txBody>
      </p:sp>
      <p:sp>
        <p:nvSpPr>
          <p:cNvPr id="78857" name="AutoShape 9"/>
          <p:cNvSpPr>
            <a:spLocks noChangeArrowheads="1"/>
          </p:cNvSpPr>
          <p:nvPr/>
        </p:nvSpPr>
        <p:spPr bwMode="auto">
          <a:xfrm>
            <a:off x="1847851" y="836613"/>
            <a:ext cx="7921625" cy="1008062"/>
          </a:xfrm>
          <a:prstGeom prst="ellipseRibbon2">
            <a:avLst>
              <a:gd name="adj1" fmla="val 25199"/>
              <a:gd name="adj2" fmla="val 75000"/>
              <a:gd name="adj3" fmla="val 12500"/>
            </a:avLst>
          </a:prstGeom>
          <a:solidFill>
            <a:srgbClr val="FF99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r>
              <a:rPr lang="ar-EG" sz="5400" dirty="0">
                <a:solidFill>
                  <a:srgbClr val="00B050"/>
                </a:solidFill>
                <a:latin typeface="Arial" panose="020B0604020202020204" pitchFamily="34" charset="0"/>
                <a:cs typeface="Kufi20 Normal" pitchFamily="2" charset="-78"/>
              </a:rPr>
              <a:t>2- </a:t>
            </a:r>
            <a:r>
              <a:rPr lang="ar-SA" sz="5400" dirty="0">
                <a:solidFill>
                  <a:srgbClr val="00B050"/>
                </a:solidFill>
                <a:latin typeface="Arial" panose="020B0604020202020204" pitchFamily="34" charset="0"/>
                <a:cs typeface="Kufi20 Normal" pitchFamily="2" charset="-78"/>
              </a:rPr>
              <a:t>إعادة صياغة الموضوع </a:t>
            </a:r>
            <a:endParaRPr lang="en-US" sz="5400" dirty="0">
              <a:solidFill>
                <a:srgbClr val="00B050"/>
              </a:solidFill>
              <a:latin typeface="Arial" panose="020B0604020202020204" pitchFamily="34" charset="0"/>
              <a:cs typeface="Kufi20 Normal" pitchFamily="2" charset="-78"/>
            </a:endParaRPr>
          </a:p>
        </p:txBody>
      </p:sp>
      <p:sp>
        <p:nvSpPr>
          <p:cNvPr id="3" name="عنصر نائب لرقم الشريحة 2"/>
          <p:cNvSpPr>
            <a:spLocks noGrp="1"/>
          </p:cNvSpPr>
          <p:nvPr>
            <p:ph type="sldNum" sz="quarter" idx="12"/>
          </p:nvPr>
        </p:nvSpPr>
        <p:spPr/>
        <p:txBody>
          <a:bodyPr/>
          <a:lstStyle/>
          <a:p>
            <a:fld id="{6EF2C5E3-A14D-4D32-870A-C748883A8D9A}" type="slidenum">
              <a:rPr lang="en-US" smtClean="0"/>
              <a:t>77</a:t>
            </a:fld>
            <a:endParaRPr lang="en-US"/>
          </a:p>
        </p:txBody>
      </p:sp>
    </p:spTree>
    <p:extLst>
      <p:ext uri="{BB962C8B-B14F-4D97-AF65-F5344CB8AC3E}">
        <p14:creationId xmlns:p14="http://schemas.microsoft.com/office/powerpoint/2010/main" val="387107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8857">
                                            <p:bg/>
                                          </p:spTgt>
                                        </p:tgtEl>
                                        <p:attrNameLst>
                                          <p:attrName>style.visibility</p:attrName>
                                        </p:attrNameLst>
                                      </p:cBhvr>
                                      <p:to>
                                        <p:strVal val="visible"/>
                                      </p:to>
                                    </p:set>
                                    <p:anim calcmode="lin" valueType="num">
                                      <p:cBhvr>
                                        <p:cTn id="7" dur="500" fill="hold"/>
                                        <p:tgtEl>
                                          <p:spTgt spid="78857">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8857">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8857">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8857">
                                            <p:bg/>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78857">
                                            <p:txEl>
                                              <p:pRg st="0" end="0"/>
                                            </p:txEl>
                                          </p:spTgt>
                                        </p:tgtEl>
                                        <p:attrNameLst>
                                          <p:attrName>style.visibility</p:attrName>
                                        </p:attrNameLst>
                                      </p:cBhvr>
                                      <p:to>
                                        <p:strVal val="visible"/>
                                      </p:to>
                                    </p:set>
                                    <p:animEffect transition="in" filter="fade">
                                      <p:cBhvr>
                                        <p:cTn id="15" dur="800" decel="100000"/>
                                        <p:tgtEl>
                                          <p:spTgt spid="78857">
                                            <p:txEl>
                                              <p:pRg st="0" end="0"/>
                                            </p:txEl>
                                          </p:spTgt>
                                        </p:tgtEl>
                                      </p:cBhvr>
                                    </p:animEffect>
                                    <p:anim calcmode="lin" valueType="num">
                                      <p:cBhvr>
                                        <p:cTn id="16" dur="800" decel="100000" fill="hold"/>
                                        <p:tgtEl>
                                          <p:spTgt spid="7885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7885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7885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885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885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8856"/>
                                        </p:tgtEl>
                                        <p:attrNameLst>
                                          <p:attrName>style.visibility</p:attrName>
                                        </p:attrNameLst>
                                      </p:cBhvr>
                                      <p:to>
                                        <p:strVal val="visible"/>
                                      </p:to>
                                    </p:set>
                                    <p:anim calcmode="lin" valueType="num">
                                      <p:cBhvr>
                                        <p:cTn id="43" dur="1000" fill="hold"/>
                                        <p:tgtEl>
                                          <p:spTgt spid="78856"/>
                                        </p:tgtEl>
                                        <p:attrNameLst>
                                          <p:attrName>ppt_w</p:attrName>
                                        </p:attrNameLst>
                                      </p:cBhvr>
                                      <p:tavLst>
                                        <p:tav tm="0">
                                          <p:val>
                                            <p:strVal val="#ppt_w*0.70"/>
                                          </p:val>
                                        </p:tav>
                                        <p:tav tm="100000">
                                          <p:val>
                                            <p:strVal val="#ppt_w"/>
                                          </p:val>
                                        </p:tav>
                                      </p:tavLst>
                                    </p:anim>
                                    <p:anim calcmode="lin" valueType="num">
                                      <p:cBhvr>
                                        <p:cTn id="44" dur="1000" fill="hold"/>
                                        <p:tgtEl>
                                          <p:spTgt spid="78856"/>
                                        </p:tgtEl>
                                        <p:attrNameLst>
                                          <p:attrName>ppt_h</p:attrName>
                                        </p:attrNameLst>
                                      </p:cBhvr>
                                      <p:tavLst>
                                        <p:tav tm="0">
                                          <p:val>
                                            <p:strVal val="#ppt_h"/>
                                          </p:val>
                                        </p:tav>
                                        <p:tav tm="100000">
                                          <p:val>
                                            <p:strVal val="#ppt_h"/>
                                          </p:val>
                                        </p:tav>
                                      </p:tavLst>
                                    </p:anim>
                                    <p:animEffect transition="in" filter="fade">
                                      <p:cBhvr>
                                        <p:cTn id="45" dur="1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57"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990725"/>
            <a:ext cx="8964612"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2208213" y="2852738"/>
            <a:ext cx="82089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rtl="1" eaLnBrk="1" hangingPunct="1">
              <a:spcBef>
                <a:spcPct val="50000"/>
              </a:spcBef>
            </a:pPr>
            <a:r>
              <a:rPr lang="ar-SA" sz="4800" dirty="0">
                <a:solidFill>
                  <a:srgbClr val="000000"/>
                </a:solidFill>
                <a:latin typeface="Arial" panose="020B0604020202020204" pitchFamily="34" charset="0"/>
                <a:ea typeface="Times New Roman" panose="02020603050405020304" pitchFamily="18" charset="0"/>
                <a:cs typeface="AL-Mohanad" pitchFamily="2" charset="-78"/>
              </a:rPr>
              <a:t>يحتاج المشاركون في جلسة العصف الذهني إلى تهيئتهم للجو الإبداعي وتستغرق عملية التهيئة حوالي خمس دقائق يتدرب المشاركون على الإجابة عن سؤال أو أكثر </a:t>
            </a:r>
            <a:r>
              <a:rPr lang="ar-SA" sz="4800" dirty="0" smtClean="0">
                <a:solidFill>
                  <a:srgbClr val="000000"/>
                </a:solidFill>
                <a:latin typeface="Arial" panose="020B0604020202020204" pitchFamily="34" charset="0"/>
                <a:ea typeface="Times New Roman" panose="02020603050405020304" pitchFamily="18" charset="0"/>
                <a:cs typeface="AL-Mohanad" pitchFamily="2" charset="-78"/>
              </a:rPr>
              <a:t>يلقيه</a:t>
            </a:r>
            <a:r>
              <a:rPr lang="ar-SY" sz="4800" dirty="0" smtClean="0">
                <a:solidFill>
                  <a:srgbClr val="000000"/>
                </a:solidFill>
                <a:latin typeface="Arial" panose="020B0604020202020204" pitchFamily="34" charset="0"/>
                <a:ea typeface="Times New Roman" panose="02020603050405020304" pitchFamily="18" charset="0"/>
                <a:cs typeface="AL-Mohanad" pitchFamily="2" charset="-78"/>
              </a:rPr>
              <a:t> </a:t>
            </a:r>
            <a:r>
              <a:rPr lang="ar-SA" sz="4800" dirty="0" smtClean="0">
                <a:solidFill>
                  <a:srgbClr val="000000"/>
                </a:solidFill>
                <a:latin typeface="Arial" panose="020B0604020202020204" pitchFamily="34" charset="0"/>
                <a:ea typeface="Times New Roman" panose="02020603050405020304" pitchFamily="18" charset="0"/>
                <a:cs typeface="AL-Mohanad" pitchFamily="2" charset="-78"/>
              </a:rPr>
              <a:t>قائد الجلسة</a:t>
            </a:r>
            <a:r>
              <a:rPr lang="ar-SA" sz="4800" dirty="0" smtClean="0">
                <a:latin typeface="Arial" panose="020B0604020202020204" pitchFamily="34" charset="0"/>
                <a:ea typeface="Times New Roman" panose="02020603050405020304" pitchFamily="18" charset="0"/>
                <a:cs typeface="Zokrofi" pitchFamily="2" charset="-78"/>
              </a:rPr>
              <a:t> </a:t>
            </a:r>
            <a:endParaRPr lang="en-US" sz="4800" dirty="0">
              <a:latin typeface="Arial" panose="020B0604020202020204" pitchFamily="34" charset="0"/>
              <a:ea typeface="Times New Roman" panose="02020603050405020304" pitchFamily="18" charset="0"/>
              <a:cs typeface="Zokrofi" pitchFamily="2" charset="-78"/>
            </a:endParaRPr>
          </a:p>
        </p:txBody>
      </p:sp>
      <p:sp>
        <p:nvSpPr>
          <p:cNvPr id="79876" name="AutoShape 4"/>
          <p:cNvSpPr>
            <a:spLocks noChangeArrowheads="1"/>
          </p:cNvSpPr>
          <p:nvPr/>
        </p:nvSpPr>
        <p:spPr bwMode="auto">
          <a:xfrm>
            <a:off x="1847851" y="533400"/>
            <a:ext cx="8640763" cy="1219200"/>
          </a:xfrm>
          <a:prstGeom prst="verticalScroll">
            <a:avLst>
              <a:gd name="adj" fmla="val 25000"/>
            </a:avLst>
          </a:prstGeom>
          <a:gradFill rotWithShape="1">
            <a:gsLst>
              <a:gs pos="0">
                <a:schemeClr val="accent1">
                  <a:alpha val="80000"/>
                </a:schemeClr>
              </a:gs>
              <a:gs pos="100000">
                <a:schemeClr val="accent1">
                  <a:gamma/>
                  <a:shade val="46275"/>
                  <a:invGamma/>
                </a:schemeClr>
              </a:gs>
            </a:gsLst>
            <a:lin ang="2700000" scaled="1"/>
          </a:gradFill>
          <a:ln w="9525">
            <a:solidFill>
              <a:schemeClr val="accent1"/>
            </a:solidFill>
            <a:round/>
            <a:headEnd/>
            <a:tailEnd/>
          </a:ln>
          <a:effectLst/>
        </p:spPr>
        <p:txBody>
          <a:bodyPr wrap="none" tIns="262800" anchor="ctr"/>
          <a:lstStyle/>
          <a:p>
            <a:pPr algn="ctr">
              <a:defRPr/>
            </a:pPr>
            <a:r>
              <a:rPr lang="ar-EG" sz="6000" dirty="0">
                <a:solidFill>
                  <a:srgbClr val="00B050"/>
                </a:solidFill>
                <a:latin typeface="Arial" pitchFamily="34" charset="0"/>
                <a:cs typeface="Kufi20 Normal" pitchFamily="2" charset="-78"/>
              </a:rPr>
              <a:t>3- </a:t>
            </a:r>
            <a:r>
              <a:rPr lang="ar-SA" sz="6000" dirty="0">
                <a:solidFill>
                  <a:srgbClr val="00B050"/>
                </a:solidFill>
                <a:latin typeface="Arial" pitchFamily="34" charset="0"/>
                <a:cs typeface="Kufi20 Normal" pitchFamily="2" charset="-78"/>
              </a:rPr>
              <a:t>تهيئة جو العصف الذهني</a:t>
            </a:r>
            <a:r>
              <a:rPr lang="ar-SA" sz="6600" dirty="0">
                <a:solidFill>
                  <a:srgbClr val="00B050"/>
                </a:solidFill>
                <a:latin typeface="Arial" pitchFamily="34" charset="0"/>
                <a:cs typeface="Kufi20 Normal" pitchFamily="2" charset="-78"/>
              </a:rPr>
              <a:t> </a:t>
            </a:r>
            <a:endParaRPr lang="en-US" sz="6600" dirty="0">
              <a:solidFill>
                <a:srgbClr val="00B050"/>
              </a:solidFill>
              <a:latin typeface="Arial" pitchFamily="34" charset="0"/>
              <a:cs typeface="Kufi20 Normal" pitchFamily="2" charset="-78"/>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78</a:t>
            </a:fld>
            <a:endParaRPr lang="en-US"/>
          </a:p>
        </p:txBody>
      </p:sp>
    </p:spTree>
    <p:extLst>
      <p:ext uri="{BB962C8B-B14F-4D97-AF65-F5344CB8AC3E}">
        <p14:creationId xmlns:p14="http://schemas.microsoft.com/office/powerpoint/2010/main" val="149984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9876">
                                            <p:bg/>
                                          </p:spTgt>
                                        </p:tgtEl>
                                        <p:attrNameLst>
                                          <p:attrName>style.visibility</p:attrName>
                                        </p:attrNameLst>
                                      </p:cBhvr>
                                      <p:to>
                                        <p:strVal val="visible"/>
                                      </p:to>
                                    </p:set>
                                    <p:anim calcmode="lin" valueType="num">
                                      <p:cBhvr>
                                        <p:cTn id="7" dur="500" decel="50000" fill="hold">
                                          <p:stCondLst>
                                            <p:cond delay="0"/>
                                          </p:stCondLst>
                                        </p:cTn>
                                        <p:tgtEl>
                                          <p:spTgt spid="79876">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876">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876">
                                            <p:bg/>
                                          </p:spTgt>
                                        </p:tgtEl>
                                        <p:attrNameLst>
                                          <p:attrName>ppt_w</p:attrName>
                                        </p:attrNameLst>
                                      </p:cBhvr>
                                      <p:tavLst>
                                        <p:tav tm="0">
                                          <p:val>
                                            <p:strVal val="#ppt_w*.05"/>
                                          </p:val>
                                        </p:tav>
                                        <p:tav tm="100000">
                                          <p:val>
                                            <p:strVal val="#ppt_w"/>
                                          </p:val>
                                        </p:tav>
                                      </p:tavLst>
                                    </p:anim>
                                    <p:anim calcmode="lin" valueType="num">
                                      <p:cBhvr>
                                        <p:cTn id="10" dur="1000" fill="hold"/>
                                        <p:tgtEl>
                                          <p:spTgt spid="79876">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876">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876">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876">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876">
                                            <p:bg/>
                                          </p:spTgt>
                                        </p:tgtEl>
                                      </p:cBhvr>
                                    </p:animEffect>
                                  </p:childTnLst>
                                </p:cTn>
                              </p:par>
                            </p:childTnLst>
                          </p:cTn>
                        </p:par>
                        <p:par>
                          <p:cTn id="15" fill="hold" nodeType="afterGroup">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79876">
                                            <p:txEl>
                                              <p:pRg st="0" end="0"/>
                                            </p:txEl>
                                          </p:spTgt>
                                        </p:tgtEl>
                                        <p:attrNameLst>
                                          <p:attrName>style.visibility</p:attrName>
                                        </p:attrNameLst>
                                      </p:cBhvr>
                                      <p:to>
                                        <p:strVal val="visible"/>
                                      </p:to>
                                    </p:set>
                                    <p:animEffect transition="in" filter="wipe(down)">
                                      <p:cBhvr>
                                        <p:cTn id="18" dur="580">
                                          <p:stCondLst>
                                            <p:cond delay="0"/>
                                          </p:stCondLst>
                                        </p:cTn>
                                        <p:tgtEl>
                                          <p:spTgt spid="79876">
                                            <p:txEl>
                                              <p:pRg st="0" end="0"/>
                                            </p:txEl>
                                          </p:spTgt>
                                        </p:tgtEl>
                                      </p:cBhvr>
                                    </p:animEffect>
                                    <p:anim calcmode="lin" valueType="num">
                                      <p:cBhvr>
                                        <p:cTn id="19" dur="1822" tmFilter="0,0; 0.14,0.36; 0.43,0.73; 0.71,0.91; 1.0,1.0">
                                          <p:stCondLst>
                                            <p:cond delay="0"/>
                                          </p:stCondLst>
                                        </p:cTn>
                                        <p:tgtEl>
                                          <p:spTgt spid="79876">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9876">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9876">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9876">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9876">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79876">
                                            <p:txEl>
                                              <p:pRg st="0" end="0"/>
                                            </p:txEl>
                                          </p:spTgt>
                                        </p:tgtEl>
                                      </p:cBhvr>
                                      <p:to x="100000" y="60000"/>
                                    </p:animScale>
                                    <p:animScale>
                                      <p:cBhvr>
                                        <p:cTn id="25" dur="166" decel="50000">
                                          <p:stCondLst>
                                            <p:cond delay="676"/>
                                          </p:stCondLst>
                                        </p:cTn>
                                        <p:tgtEl>
                                          <p:spTgt spid="79876">
                                            <p:txEl>
                                              <p:pRg st="0" end="0"/>
                                            </p:txEl>
                                          </p:spTgt>
                                        </p:tgtEl>
                                      </p:cBhvr>
                                      <p:to x="100000" y="100000"/>
                                    </p:animScale>
                                    <p:animScale>
                                      <p:cBhvr>
                                        <p:cTn id="26" dur="26">
                                          <p:stCondLst>
                                            <p:cond delay="1312"/>
                                          </p:stCondLst>
                                        </p:cTn>
                                        <p:tgtEl>
                                          <p:spTgt spid="79876">
                                            <p:txEl>
                                              <p:pRg st="0" end="0"/>
                                            </p:txEl>
                                          </p:spTgt>
                                        </p:tgtEl>
                                      </p:cBhvr>
                                      <p:to x="100000" y="80000"/>
                                    </p:animScale>
                                    <p:animScale>
                                      <p:cBhvr>
                                        <p:cTn id="27" dur="166" decel="50000">
                                          <p:stCondLst>
                                            <p:cond delay="1338"/>
                                          </p:stCondLst>
                                        </p:cTn>
                                        <p:tgtEl>
                                          <p:spTgt spid="79876">
                                            <p:txEl>
                                              <p:pRg st="0" end="0"/>
                                            </p:txEl>
                                          </p:spTgt>
                                        </p:tgtEl>
                                      </p:cBhvr>
                                      <p:to x="100000" y="100000"/>
                                    </p:animScale>
                                    <p:animScale>
                                      <p:cBhvr>
                                        <p:cTn id="28" dur="26">
                                          <p:stCondLst>
                                            <p:cond delay="1642"/>
                                          </p:stCondLst>
                                        </p:cTn>
                                        <p:tgtEl>
                                          <p:spTgt spid="79876">
                                            <p:txEl>
                                              <p:pRg st="0" end="0"/>
                                            </p:txEl>
                                          </p:spTgt>
                                        </p:tgtEl>
                                      </p:cBhvr>
                                      <p:to x="100000" y="90000"/>
                                    </p:animScale>
                                    <p:animScale>
                                      <p:cBhvr>
                                        <p:cTn id="29" dur="166" decel="50000">
                                          <p:stCondLst>
                                            <p:cond delay="1668"/>
                                          </p:stCondLst>
                                        </p:cTn>
                                        <p:tgtEl>
                                          <p:spTgt spid="79876">
                                            <p:txEl>
                                              <p:pRg st="0" end="0"/>
                                            </p:txEl>
                                          </p:spTgt>
                                        </p:tgtEl>
                                      </p:cBhvr>
                                      <p:to x="100000" y="100000"/>
                                    </p:animScale>
                                    <p:animScale>
                                      <p:cBhvr>
                                        <p:cTn id="30" dur="26">
                                          <p:stCondLst>
                                            <p:cond delay="1808"/>
                                          </p:stCondLst>
                                        </p:cTn>
                                        <p:tgtEl>
                                          <p:spTgt spid="79876">
                                            <p:txEl>
                                              <p:pRg st="0" end="0"/>
                                            </p:txEl>
                                          </p:spTgt>
                                        </p:tgtEl>
                                      </p:cBhvr>
                                      <p:to x="100000" y="95000"/>
                                    </p:animScale>
                                    <p:animScale>
                                      <p:cBhvr>
                                        <p:cTn id="31" dur="166" decel="50000">
                                          <p:stCondLst>
                                            <p:cond delay="1834"/>
                                          </p:stCondLst>
                                        </p:cTn>
                                        <p:tgtEl>
                                          <p:spTgt spid="79876">
                                            <p:txEl>
                                              <p:pRg st="0" end="0"/>
                                            </p:txEl>
                                          </p:spTgt>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79874"/>
                                        </p:tgtEl>
                                        <p:attrNameLst>
                                          <p:attrName>style.visibility</p:attrName>
                                        </p:attrNameLst>
                                      </p:cBhvr>
                                      <p:to>
                                        <p:strVal val="visible"/>
                                      </p:to>
                                    </p:set>
                                    <p:anim calcmode="lin" valueType="num">
                                      <p:cBhvr>
                                        <p:cTn id="36" dur="500" fill="hold"/>
                                        <p:tgtEl>
                                          <p:spTgt spid="79874"/>
                                        </p:tgtEl>
                                        <p:attrNameLst>
                                          <p:attrName>ppt_w</p:attrName>
                                        </p:attrNameLst>
                                      </p:cBhvr>
                                      <p:tavLst>
                                        <p:tav tm="0">
                                          <p:val>
                                            <p:fltVal val="0"/>
                                          </p:val>
                                        </p:tav>
                                        <p:tav tm="100000">
                                          <p:val>
                                            <p:strVal val="#ppt_w"/>
                                          </p:val>
                                        </p:tav>
                                      </p:tavLst>
                                    </p:anim>
                                    <p:anim calcmode="lin" valueType="num">
                                      <p:cBhvr>
                                        <p:cTn id="37" dur="500" fill="hold"/>
                                        <p:tgtEl>
                                          <p:spTgt spid="79874"/>
                                        </p:tgtEl>
                                        <p:attrNameLst>
                                          <p:attrName>ppt_h</p:attrName>
                                        </p:attrNameLst>
                                      </p:cBhvr>
                                      <p:tavLst>
                                        <p:tav tm="0">
                                          <p:val>
                                            <p:fltVal val="0"/>
                                          </p:val>
                                        </p:tav>
                                        <p:tav tm="100000">
                                          <p:val>
                                            <p:strVal val="#ppt_h"/>
                                          </p:val>
                                        </p:tav>
                                      </p:tavLst>
                                    </p:anim>
                                    <p:animEffect transition="in" filter="fade">
                                      <p:cBhvr>
                                        <p:cTn id="38" dur="500"/>
                                        <p:tgtEl>
                                          <p:spTgt spid="7987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9875"/>
                                        </p:tgtEl>
                                        <p:attrNameLst>
                                          <p:attrName>style.visibility</p:attrName>
                                        </p:attrNameLst>
                                      </p:cBhvr>
                                      <p:to>
                                        <p:strVal val="visible"/>
                                      </p:to>
                                    </p:set>
                                    <p:anim calcmode="lin" valueType="num">
                                      <p:cBhvr>
                                        <p:cTn id="43" dur="500" decel="50000" fill="hold">
                                          <p:stCondLst>
                                            <p:cond delay="0"/>
                                          </p:stCondLst>
                                        </p:cTn>
                                        <p:tgtEl>
                                          <p:spTgt spid="7987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987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9875"/>
                                        </p:tgtEl>
                                        <p:attrNameLst>
                                          <p:attrName>ppt_w</p:attrName>
                                        </p:attrNameLst>
                                      </p:cBhvr>
                                      <p:tavLst>
                                        <p:tav tm="0">
                                          <p:val>
                                            <p:strVal val="#ppt_w*.05"/>
                                          </p:val>
                                        </p:tav>
                                        <p:tav tm="100000">
                                          <p:val>
                                            <p:strVal val="#ppt_w"/>
                                          </p:val>
                                        </p:tav>
                                      </p:tavLst>
                                    </p:anim>
                                    <p:anim calcmode="lin" valueType="num">
                                      <p:cBhvr>
                                        <p:cTn id="46" dur="1000" fill="hold"/>
                                        <p:tgtEl>
                                          <p:spTgt spid="7987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987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987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987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8776"/>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2711450" y="2060575"/>
            <a:ext cx="6769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ar-SA" sz="3200" b="1">
                <a:solidFill>
                  <a:srgbClr val="000000"/>
                </a:solidFill>
                <a:latin typeface="Times New Roman" panose="02020603050405020304" pitchFamily="18" charset="0"/>
                <a:ea typeface="Times New Roman" panose="02020603050405020304" pitchFamily="18" charset="0"/>
                <a:cs typeface="AL-Mohanad" pitchFamily="2" charset="-78"/>
              </a:rPr>
              <a:t>يقوم قائد الجلسة بكتابة السؤال أو الأسئلة التي وقع عليها الاختيار عن طريق إعادة صياغة الموضوع الذي تم التوصل إليه في المرحلة الثانية ويطلب من المشاركين تقديم أفكارهم بحرية على أن يقوم كاتب الملاحظات بتدوينها بسرعة على السبورة أو لوحة ورقية في مكان بارز للجميع مع ترقيم الأفكار حسب تسلسل ورودها ، </a:t>
            </a:r>
            <a:endParaRPr lang="en-US" sz="3200" b="1">
              <a:solidFill>
                <a:srgbClr val="000000"/>
              </a:solidFill>
              <a:latin typeface="Arial" panose="020B0604020202020204" pitchFamily="34" charset="0"/>
              <a:ea typeface="Times New Roman" panose="02020603050405020304" pitchFamily="18" charset="0"/>
              <a:cs typeface="Zokrofi" pitchFamily="2" charset="-78"/>
            </a:endParaRPr>
          </a:p>
        </p:txBody>
      </p:sp>
      <p:grpSp>
        <p:nvGrpSpPr>
          <p:cNvPr id="2" name="Group 4"/>
          <p:cNvGrpSpPr>
            <a:grpSpLocks/>
          </p:cNvGrpSpPr>
          <p:nvPr/>
        </p:nvGrpSpPr>
        <p:grpSpPr bwMode="auto">
          <a:xfrm rot="-4141588">
            <a:off x="1553369" y="902494"/>
            <a:ext cx="4000500" cy="3500438"/>
            <a:chOff x="3107" y="527"/>
            <a:chExt cx="2520" cy="2205"/>
          </a:xfrm>
        </p:grpSpPr>
        <p:pic>
          <p:nvPicPr>
            <p:cNvPr id="727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0981">
              <a:off x="3470" y="527"/>
              <a:ext cx="2157"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11" name="WordArt 6"/>
            <p:cNvSpPr>
              <a:spLocks noChangeArrowheads="1" noChangeShapeType="1" noTextEdit="1"/>
            </p:cNvSpPr>
            <p:nvPr/>
          </p:nvSpPr>
          <p:spPr bwMode="auto">
            <a:xfrm rot="1666197">
              <a:off x="3107" y="845"/>
              <a:ext cx="2088" cy="1887"/>
            </a:xfrm>
            <a:prstGeom prst="rect">
              <a:avLst/>
            </a:prstGeom>
          </p:spPr>
          <p:txBody>
            <a:bodyPr spcFirstLastPara="1" wrap="none" fromWordArt="1">
              <a:prstTxWarp prst="textArchUp">
                <a:avLst>
                  <a:gd name="adj" fmla="val 13066268"/>
                </a:avLst>
              </a:prstTxWarp>
            </a:bodyPr>
            <a:lstStyle/>
            <a:p>
              <a:pPr algn="ctr"/>
              <a:r>
                <a:rPr lang="ar-SY" sz="3600" kern="10">
                  <a:ln w="9525">
                    <a:solidFill>
                      <a:srgbClr val="000000"/>
                    </a:solidFill>
                    <a:round/>
                    <a:headEnd/>
                    <a:tailEnd/>
                  </a:ln>
                  <a:solidFill>
                    <a:srgbClr val="000000"/>
                  </a:solidFill>
                  <a:latin typeface="Arial" panose="020B0604020202020204" pitchFamily="34" charset="0"/>
                </a:rPr>
                <a:t>العصف الذهني</a:t>
              </a:r>
              <a:endParaRPr lang="en-US" sz="3600" kern="10">
                <a:ln w="9525">
                  <a:solidFill>
                    <a:srgbClr val="000000"/>
                  </a:solidFill>
                  <a:round/>
                  <a:headEnd/>
                  <a:tailEnd/>
                </a:ln>
                <a:solidFill>
                  <a:srgbClr val="000000"/>
                </a:solidFill>
                <a:latin typeface="Arial" panose="020B0604020202020204" pitchFamily="34" charset="0"/>
              </a:endParaRPr>
            </a:p>
          </p:txBody>
        </p:sp>
      </p:grpSp>
      <p:sp>
        <p:nvSpPr>
          <p:cNvPr id="3" name="عنصر نائب لرقم الشريحة 2"/>
          <p:cNvSpPr>
            <a:spLocks noGrp="1"/>
          </p:cNvSpPr>
          <p:nvPr>
            <p:ph type="sldNum" sz="quarter" idx="12"/>
          </p:nvPr>
        </p:nvSpPr>
        <p:spPr/>
        <p:txBody>
          <a:bodyPr/>
          <a:lstStyle/>
          <a:p>
            <a:fld id="{6EF2C5E3-A14D-4D32-870A-C748883A8D9A}" type="slidenum">
              <a:rPr lang="en-US" smtClean="0"/>
              <a:t>79</a:t>
            </a:fld>
            <a:endParaRPr lang="en-US"/>
          </a:p>
        </p:txBody>
      </p:sp>
    </p:spTree>
    <p:extLst>
      <p:ext uri="{BB962C8B-B14F-4D97-AF65-F5344CB8AC3E}">
        <p14:creationId xmlns:p14="http://schemas.microsoft.com/office/powerpoint/2010/main" val="321645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80898"/>
                                        </p:tgtEl>
                                        <p:attrNameLst>
                                          <p:attrName>style.visibility</p:attrName>
                                        </p:attrNameLst>
                                      </p:cBhvr>
                                      <p:to>
                                        <p:strVal val="visible"/>
                                      </p:to>
                                    </p:set>
                                    <p:animEffect transition="in" filter="fade">
                                      <p:cBhvr>
                                        <p:cTn id="13" dur="800" decel="100000"/>
                                        <p:tgtEl>
                                          <p:spTgt spid="80898"/>
                                        </p:tgtEl>
                                      </p:cBhvr>
                                    </p:animEffect>
                                    <p:anim calcmode="lin" valueType="num">
                                      <p:cBhvr>
                                        <p:cTn id="14" dur="800" decel="100000" fill="hold"/>
                                        <p:tgtEl>
                                          <p:spTgt spid="80898"/>
                                        </p:tgtEl>
                                        <p:attrNameLst>
                                          <p:attrName>style.rotation</p:attrName>
                                        </p:attrNameLst>
                                      </p:cBhvr>
                                      <p:tavLst>
                                        <p:tav tm="0">
                                          <p:val>
                                            <p:fltVal val="-90"/>
                                          </p:val>
                                        </p:tav>
                                        <p:tav tm="100000">
                                          <p:val>
                                            <p:fltVal val="0"/>
                                          </p:val>
                                        </p:tav>
                                      </p:tavLst>
                                    </p:anim>
                                    <p:anim calcmode="lin" valueType="num">
                                      <p:cBhvr>
                                        <p:cTn id="15" dur="800" decel="100000" fill="hold"/>
                                        <p:tgtEl>
                                          <p:spTgt spid="80898"/>
                                        </p:tgtEl>
                                        <p:attrNameLst>
                                          <p:attrName>ppt_x</p:attrName>
                                        </p:attrNameLst>
                                      </p:cBhvr>
                                      <p:tavLst>
                                        <p:tav tm="0">
                                          <p:val>
                                            <p:strVal val="#ppt_x+0.4"/>
                                          </p:val>
                                        </p:tav>
                                        <p:tav tm="100000">
                                          <p:val>
                                            <p:strVal val="#ppt_x-0.05"/>
                                          </p:val>
                                        </p:tav>
                                      </p:tavLst>
                                    </p:anim>
                                    <p:anim calcmode="lin" valueType="num">
                                      <p:cBhvr>
                                        <p:cTn id="16" dur="800" decel="100000" fill="hold"/>
                                        <p:tgtEl>
                                          <p:spTgt spid="8089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089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0898"/>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0899"/>
                                        </p:tgtEl>
                                        <p:attrNameLst>
                                          <p:attrName>style.visibility</p:attrName>
                                        </p:attrNameLst>
                                      </p:cBhvr>
                                      <p:to>
                                        <p:strVal val="visible"/>
                                      </p:to>
                                    </p:set>
                                    <p:anim calcmode="lin" valueType="num">
                                      <p:cBhvr>
                                        <p:cTn id="23" dur="500" decel="50000" fill="hold">
                                          <p:stCondLst>
                                            <p:cond delay="0"/>
                                          </p:stCondLst>
                                        </p:cTn>
                                        <p:tgtEl>
                                          <p:spTgt spid="8089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089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0899"/>
                                        </p:tgtEl>
                                        <p:attrNameLst>
                                          <p:attrName>ppt_w</p:attrName>
                                        </p:attrNameLst>
                                      </p:cBhvr>
                                      <p:tavLst>
                                        <p:tav tm="0">
                                          <p:val>
                                            <p:strVal val="#ppt_w*.05"/>
                                          </p:val>
                                        </p:tav>
                                        <p:tav tm="100000">
                                          <p:val>
                                            <p:strVal val="#ppt_w"/>
                                          </p:val>
                                        </p:tav>
                                      </p:tavLst>
                                    </p:anim>
                                    <p:anim calcmode="lin" valueType="num">
                                      <p:cBhvr>
                                        <p:cTn id="26" dur="1000" fill="hold"/>
                                        <p:tgtEl>
                                          <p:spTgt spid="8089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089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089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089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b="1" u="sng" dirty="0" smtClean="0">
                <a:latin typeface="Simplified Arabic" pitchFamily="18" charset="-78"/>
                <a:cs typeface="Simplified Arabic" pitchFamily="18" charset="-78"/>
              </a:rPr>
              <a:t>الدماغ البشري</a:t>
            </a:r>
            <a:r>
              <a:rPr lang="ar-SY" b="1" u="sng" dirty="0" smtClean="0">
                <a:latin typeface="Simplified Arabic" pitchFamily="18" charset="-78"/>
                <a:cs typeface="Simplified Arabic" pitchFamily="18" charset="-78"/>
              </a:rPr>
              <a:t>(آلة الإبداع)</a:t>
            </a:r>
            <a:r>
              <a:rPr lang="ar-SA" b="1" u="sng" dirty="0" smtClean="0">
                <a:latin typeface="Simplified Arabic" pitchFamily="18" charset="-78"/>
                <a:cs typeface="Simplified Arabic" pitchFamily="18" charset="-78"/>
              </a:rPr>
              <a:t>:</a:t>
            </a:r>
            <a:endParaRPr lang="en-US" dirty="0"/>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Simplified Arabic" pitchFamily="18" charset="-78"/>
              </a:rPr>
              <a:t>يعد الدماغ الآلة المادية للتفكير، وفيه تتولد قدرة الإنسان على التصور والتعبير، وعلى فهم المعاني والاستجابة لها، والإنسان كما قال (باسكال) ليس سوى آلة مفكرة، والفكر هو الذي يشكل عظمته الحقيقية. والأفكار هي جوهر الإنسان، وهي الحقيقة الكبرى التي يستمد منها قوته أو ضعفه</a:t>
            </a:r>
          </a:p>
          <a:p>
            <a:pPr algn="r" rtl="1"/>
            <a:endParaRPr lang="en-US" dirty="0"/>
          </a:p>
        </p:txBody>
      </p:sp>
      <p:pic>
        <p:nvPicPr>
          <p:cNvPr id="4" name="Picture 2" descr="https://encrypted-tbn2.gstatic.com/images?q=tbn:ANd9GcS9PD-gHrJTg50ujeBk53AsR3jguHtczA-BQTsJqpvT75soBz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0" y="4677859"/>
            <a:ext cx="2520280"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6EF2C5E3-A14D-4D32-870A-C748883A8D9A}" type="slidenum">
              <a:rPr lang="en-US" smtClean="0"/>
              <a:t>8</a:t>
            </a:fld>
            <a:endParaRPr lang="en-US"/>
          </a:p>
        </p:txBody>
      </p:sp>
    </p:spTree>
    <p:extLst>
      <p:ext uri="{BB962C8B-B14F-4D97-AF65-F5344CB8AC3E}">
        <p14:creationId xmlns:p14="http://schemas.microsoft.com/office/powerpoint/2010/main" val="23394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8188" y="1341438"/>
            <a:ext cx="8064500" cy="6021387"/>
            <a:chOff x="657" y="527"/>
            <a:chExt cx="5080" cy="3793"/>
          </a:xfrm>
        </p:grpSpPr>
        <p:sp>
          <p:nvSpPr>
            <p:cNvPr id="73736" name="Freeform 3"/>
            <p:cNvSpPr>
              <a:spLocks/>
            </p:cNvSpPr>
            <p:nvPr/>
          </p:nvSpPr>
          <p:spPr bwMode="auto">
            <a:xfrm>
              <a:off x="657" y="527"/>
              <a:ext cx="5080" cy="3793"/>
            </a:xfrm>
            <a:custGeom>
              <a:avLst/>
              <a:gdLst>
                <a:gd name="T0" fmla="*/ 48640 w 3828"/>
                <a:gd name="T1" fmla="*/ 1940 h 3341"/>
                <a:gd name="T2" fmla="*/ 48713 w 3828"/>
                <a:gd name="T3" fmla="*/ 1955 h 3341"/>
                <a:gd name="T4" fmla="*/ 48864 w 3828"/>
                <a:gd name="T5" fmla="*/ 1965 h 3341"/>
                <a:gd name="T6" fmla="*/ 48864 w 3828"/>
                <a:gd name="T7" fmla="*/ 1994 h 3341"/>
                <a:gd name="T8" fmla="*/ 48864 w 3828"/>
                <a:gd name="T9" fmla="*/ 2023 h 3341"/>
                <a:gd name="T10" fmla="*/ 47492 w 3828"/>
                <a:gd name="T11" fmla="*/ 2760 h 3341"/>
                <a:gd name="T12" fmla="*/ 47563 w 3828"/>
                <a:gd name="T13" fmla="*/ 2801 h 3341"/>
                <a:gd name="T14" fmla="*/ 47724 w 3828"/>
                <a:gd name="T15" fmla="*/ 2842 h 3341"/>
                <a:gd name="T16" fmla="*/ 47943 w 3828"/>
                <a:gd name="T17" fmla="*/ 2880 h 3341"/>
                <a:gd name="T18" fmla="*/ 48249 w 3828"/>
                <a:gd name="T19" fmla="*/ 2923 h 3341"/>
                <a:gd name="T20" fmla="*/ 48476 w 3828"/>
                <a:gd name="T21" fmla="*/ 2963 h 3341"/>
                <a:gd name="T22" fmla="*/ 48640 w 3828"/>
                <a:gd name="T23" fmla="*/ 3007 h 3341"/>
                <a:gd name="T24" fmla="*/ 48713 w 3828"/>
                <a:gd name="T25" fmla="*/ 3049 h 3341"/>
                <a:gd name="T26" fmla="*/ 45118 w 3828"/>
                <a:gd name="T27" fmla="*/ 4950 h 3341"/>
                <a:gd name="T28" fmla="*/ 44961 w 3828"/>
                <a:gd name="T29" fmla="*/ 4975 h 3341"/>
                <a:gd name="T30" fmla="*/ 44726 w 3828"/>
                <a:gd name="T31" fmla="*/ 4985 h 3341"/>
                <a:gd name="T32" fmla="*/ 44418 w 3828"/>
                <a:gd name="T33" fmla="*/ 4985 h 3341"/>
                <a:gd name="T34" fmla="*/ 44117 w 3828"/>
                <a:gd name="T35" fmla="*/ 4985 h 3341"/>
                <a:gd name="T36" fmla="*/ 43802 w 3828"/>
                <a:gd name="T37" fmla="*/ 4985 h 3341"/>
                <a:gd name="T38" fmla="*/ 43504 w 3828"/>
                <a:gd name="T39" fmla="*/ 4985 h 3341"/>
                <a:gd name="T40" fmla="*/ 43276 w 3828"/>
                <a:gd name="T41" fmla="*/ 5000 h 3341"/>
                <a:gd name="T42" fmla="*/ 43122 w 3828"/>
                <a:gd name="T43" fmla="*/ 5029 h 3341"/>
                <a:gd name="T44" fmla="*/ 32861 w 3828"/>
                <a:gd name="T45" fmla="*/ 10440 h 3341"/>
                <a:gd name="T46" fmla="*/ 32782 w 3828"/>
                <a:gd name="T47" fmla="*/ 10451 h 3341"/>
                <a:gd name="T48" fmla="*/ 32629 w 3828"/>
                <a:gd name="T49" fmla="*/ 10467 h 3341"/>
                <a:gd name="T50" fmla="*/ 32469 w 3828"/>
                <a:gd name="T51" fmla="*/ 10467 h 3341"/>
                <a:gd name="T52" fmla="*/ 230 w 3828"/>
                <a:gd name="T53" fmla="*/ 8529 h 3341"/>
                <a:gd name="T54" fmla="*/ 151 w 3828"/>
                <a:gd name="T55" fmla="*/ 8514 h 3341"/>
                <a:gd name="T56" fmla="*/ 0 w 3828"/>
                <a:gd name="T57" fmla="*/ 8500 h 3341"/>
                <a:gd name="T58" fmla="*/ 0 w 3828"/>
                <a:gd name="T59" fmla="*/ 8470 h 3341"/>
                <a:gd name="T60" fmla="*/ 0 w 3828"/>
                <a:gd name="T61" fmla="*/ 8447 h 3341"/>
                <a:gd name="T62" fmla="*/ 16004 w 3828"/>
                <a:gd name="T63" fmla="*/ 26 h 3341"/>
                <a:gd name="T64" fmla="*/ 16084 w 3828"/>
                <a:gd name="T65" fmla="*/ 14 h 3341"/>
                <a:gd name="T66" fmla="*/ 16235 w 3828"/>
                <a:gd name="T67" fmla="*/ 0 h 3341"/>
                <a:gd name="T68" fmla="*/ 16385 w 3828"/>
                <a:gd name="T69" fmla="*/ 0 h 3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8"/>
                <a:gd name="T106" fmla="*/ 0 h 3341"/>
                <a:gd name="T107" fmla="*/ 3828 w 3828"/>
                <a:gd name="T108" fmla="*/ 3341 h 3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8" h="3341">
                  <a:moveTo>
                    <a:pt x="1290" y="0"/>
                  </a:moveTo>
                  <a:lnTo>
                    <a:pt x="3810" y="619"/>
                  </a:lnTo>
                  <a:lnTo>
                    <a:pt x="3816" y="619"/>
                  </a:lnTo>
                  <a:lnTo>
                    <a:pt x="3816" y="624"/>
                  </a:lnTo>
                  <a:lnTo>
                    <a:pt x="3822" y="628"/>
                  </a:lnTo>
                  <a:lnTo>
                    <a:pt x="3828" y="628"/>
                  </a:lnTo>
                  <a:lnTo>
                    <a:pt x="3828" y="632"/>
                  </a:lnTo>
                  <a:lnTo>
                    <a:pt x="3828" y="637"/>
                  </a:lnTo>
                  <a:lnTo>
                    <a:pt x="3828" y="641"/>
                  </a:lnTo>
                  <a:lnTo>
                    <a:pt x="3828" y="646"/>
                  </a:lnTo>
                  <a:lnTo>
                    <a:pt x="3720" y="872"/>
                  </a:lnTo>
                  <a:lnTo>
                    <a:pt x="3720" y="881"/>
                  </a:lnTo>
                  <a:lnTo>
                    <a:pt x="3720" y="885"/>
                  </a:lnTo>
                  <a:lnTo>
                    <a:pt x="3726" y="894"/>
                  </a:lnTo>
                  <a:lnTo>
                    <a:pt x="3732" y="898"/>
                  </a:lnTo>
                  <a:lnTo>
                    <a:pt x="3738" y="907"/>
                  </a:lnTo>
                  <a:lnTo>
                    <a:pt x="3750" y="912"/>
                  </a:lnTo>
                  <a:lnTo>
                    <a:pt x="3756" y="920"/>
                  </a:lnTo>
                  <a:lnTo>
                    <a:pt x="3768" y="925"/>
                  </a:lnTo>
                  <a:lnTo>
                    <a:pt x="3780" y="933"/>
                  </a:lnTo>
                  <a:lnTo>
                    <a:pt x="3786" y="938"/>
                  </a:lnTo>
                  <a:lnTo>
                    <a:pt x="3798" y="946"/>
                  </a:lnTo>
                  <a:lnTo>
                    <a:pt x="3804" y="951"/>
                  </a:lnTo>
                  <a:lnTo>
                    <a:pt x="3810" y="960"/>
                  </a:lnTo>
                  <a:lnTo>
                    <a:pt x="3816" y="964"/>
                  </a:lnTo>
                  <a:lnTo>
                    <a:pt x="3816" y="973"/>
                  </a:lnTo>
                  <a:lnTo>
                    <a:pt x="3816" y="977"/>
                  </a:lnTo>
                  <a:lnTo>
                    <a:pt x="3534" y="1579"/>
                  </a:lnTo>
                  <a:lnTo>
                    <a:pt x="3528" y="1583"/>
                  </a:lnTo>
                  <a:lnTo>
                    <a:pt x="3522" y="1588"/>
                  </a:lnTo>
                  <a:lnTo>
                    <a:pt x="3516" y="1592"/>
                  </a:lnTo>
                  <a:lnTo>
                    <a:pt x="3504" y="1592"/>
                  </a:lnTo>
                  <a:lnTo>
                    <a:pt x="3492" y="1592"/>
                  </a:lnTo>
                  <a:lnTo>
                    <a:pt x="3480" y="1592"/>
                  </a:lnTo>
                  <a:lnTo>
                    <a:pt x="3468" y="1592"/>
                  </a:lnTo>
                  <a:lnTo>
                    <a:pt x="3456" y="1592"/>
                  </a:lnTo>
                  <a:lnTo>
                    <a:pt x="3444" y="1592"/>
                  </a:lnTo>
                  <a:lnTo>
                    <a:pt x="3432" y="1592"/>
                  </a:lnTo>
                  <a:lnTo>
                    <a:pt x="3420" y="1592"/>
                  </a:lnTo>
                  <a:lnTo>
                    <a:pt x="3408" y="1592"/>
                  </a:lnTo>
                  <a:lnTo>
                    <a:pt x="3396" y="1592"/>
                  </a:lnTo>
                  <a:lnTo>
                    <a:pt x="3390" y="1596"/>
                  </a:lnTo>
                  <a:lnTo>
                    <a:pt x="3384" y="1601"/>
                  </a:lnTo>
                  <a:lnTo>
                    <a:pt x="3378" y="1605"/>
                  </a:lnTo>
                  <a:lnTo>
                    <a:pt x="2574" y="3328"/>
                  </a:lnTo>
                  <a:lnTo>
                    <a:pt x="2574" y="3332"/>
                  </a:lnTo>
                  <a:lnTo>
                    <a:pt x="2568" y="3332"/>
                  </a:lnTo>
                  <a:lnTo>
                    <a:pt x="2568" y="3337"/>
                  </a:lnTo>
                  <a:lnTo>
                    <a:pt x="2562" y="3341"/>
                  </a:lnTo>
                  <a:lnTo>
                    <a:pt x="2556" y="3341"/>
                  </a:lnTo>
                  <a:lnTo>
                    <a:pt x="2550" y="3341"/>
                  </a:lnTo>
                  <a:lnTo>
                    <a:pt x="2544" y="3341"/>
                  </a:lnTo>
                  <a:lnTo>
                    <a:pt x="2538" y="3341"/>
                  </a:lnTo>
                  <a:lnTo>
                    <a:pt x="18" y="2722"/>
                  </a:lnTo>
                  <a:lnTo>
                    <a:pt x="12" y="2722"/>
                  </a:lnTo>
                  <a:lnTo>
                    <a:pt x="12" y="2717"/>
                  </a:lnTo>
                  <a:lnTo>
                    <a:pt x="6" y="2713"/>
                  </a:lnTo>
                  <a:lnTo>
                    <a:pt x="0" y="2713"/>
                  </a:lnTo>
                  <a:lnTo>
                    <a:pt x="0" y="2709"/>
                  </a:lnTo>
                  <a:lnTo>
                    <a:pt x="0" y="2704"/>
                  </a:lnTo>
                  <a:lnTo>
                    <a:pt x="0" y="2700"/>
                  </a:lnTo>
                  <a:lnTo>
                    <a:pt x="0" y="2695"/>
                  </a:lnTo>
                  <a:lnTo>
                    <a:pt x="1254" y="13"/>
                  </a:lnTo>
                  <a:lnTo>
                    <a:pt x="1254" y="9"/>
                  </a:lnTo>
                  <a:lnTo>
                    <a:pt x="1260" y="9"/>
                  </a:lnTo>
                  <a:lnTo>
                    <a:pt x="1260" y="4"/>
                  </a:lnTo>
                  <a:lnTo>
                    <a:pt x="1266" y="0"/>
                  </a:lnTo>
                  <a:lnTo>
                    <a:pt x="1272" y="0"/>
                  </a:lnTo>
                  <a:lnTo>
                    <a:pt x="1278" y="0"/>
                  </a:lnTo>
                  <a:lnTo>
                    <a:pt x="1284" y="0"/>
                  </a:lnTo>
                  <a:lnTo>
                    <a:pt x="1290" y="0"/>
                  </a:lnTo>
                  <a:close/>
                </a:path>
              </a:pathLst>
            </a:custGeom>
            <a:solidFill>
              <a:srgbClr val="33CCCC">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3737" name="Freeform 4"/>
            <p:cNvSpPr>
              <a:spLocks/>
            </p:cNvSpPr>
            <p:nvPr/>
          </p:nvSpPr>
          <p:spPr bwMode="auto">
            <a:xfrm>
              <a:off x="657" y="527"/>
              <a:ext cx="5080" cy="3793"/>
            </a:xfrm>
            <a:custGeom>
              <a:avLst/>
              <a:gdLst>
                <a:gd name="T0" fmla="*/ 48640 w 3828"/>
                <a:gd name="T1" fmla="*/ 1940 h 3341"/>
                <a:gd name="T2" fmla="*/ 48713 w 3828"/>
                <a:gd name="T3" fmla="*/ 1955 h 3341"/>
                <a:gd name="T4" fmla="*/ 48864 w 3828"/>
                <a:gd name="T5" fmla="*/ 1965 h 3341"/>
                <a:gd name="T6" fmla="*/ 48864 w 3828"/>
                <a:gd name="T7" fmla="*/ 1994 h 3341"/>
                <a:gd name="T8" fmla="*/ 48864 w 3828"/>
                <a:gd name="T9" fmla="*/ 2023 h 3341"/>
                <a:gd name="T10" fmla="*/ 47492 w 3828"/>
                <a:gd name="T11" fmla="*/ 2760 h 3341"/>
                <a:gd name="T12" fmla="*/ 47563 w 3828"/>
                <a:gd name="T13" fmla="*/ 2801 h 3341"/>
                <a:gd name="T14" fmla="*/ 47724 w 3828"/>
                <a:gd name="T15" fmla="*/ 2842 h 3341"/>
                <a:gd name="T16" fmla="*/ 47943 w 3828"/>
                <a:gd name="T17" fmla="*/ 2880 h 3341"/>
                <a:gd name="T18" fmla="*/ 48249 w 3828"/>
                <a:gd name="T19" fmla="*/ 2923 h 3341"/>
                <a:gd name="T20" fmla="*/ 48476 w 3828"/>
                <a:gd name="T21" fmla="*/ 2963 h 3341"/>
                <a:gd name="T22" fmla="*/ 48640 w 3828"/>
                <a:gd name="T23" fmla="*/ 3007 h 3341"/>
                <a:gd name="T24" fmla="*/ 48713 w 3828"/>
                <a:gd name="T25" fmla="*/ 3049 h 3341"/>
                <a:gd name="T26" fmla="*/ 45118 w 3828"/>
                <a:gd name="T27" fmla="*/ 4950 h 3341"/>
                <a:gd name="T28" fmla="*/ 44961 w 3828"/>
                <a:gd name="T29" fmla="*/ 4975 h 3341"/>
                <a:gd name="T30" fmla="*/ 44726 w 3828"/>
                <a:gd name="T31" fmla="*/ 4985 h 3341"/>
                <a:gd name="T32" fmla="*/ 44418 w 3828"/>
                <a:gd name="T33" fmla="*/ 4985 h 3341"/>
                <a:gd name="T34" fmla="*/ 44117 w 3828"/>
                <a:gd name="T35" fmla="*/ 4985 h 3341"/>
                <a:gd name="T36" fmla="*/ 43802 w 3828"/>
                <a:gd name="T37" fmla="*/ 4985 h 3341"/>
                <a:gd name="T38" fmla="*/ 43504 w 3828"/>
                <a:gd name="T39" fmla="*/ 4985 h 3341"/>
                <a:gd name="T40" fmla="*/ 43276 w 3828"/>
                <a:gd name="T41" fmla="*/ 5000 h 3341"/>
                <a:gd name="T42" fmla="*/ 43122 w 3828"/>
                <a:gd name="T43" fmla="*/ 5029 h 3341"/>
                <a:gd name="T44" fmla="*/ 32861 w 3828"/>
                <a:gd name="T45" fmla="*/ 10440 h 3341"/>
                <a:gd name="T46" fmla="*/ 32782 w 3828"/>
                <a:gd name="T47" fmla="*/ 10451 h 3341"/>
                <a:gd name="T48" fmla="*/ 32629 w 3828"/>
                <a:gd name="T49" fmla="*/ 10467 h 3341"/>
                <a:gd name="T50" fmla="*/ 32469 w 3828"/>
                <a:gd name="T51" fmla="*/ 10467 h 3341"/>
                <a:gd name="T52" fmla="*/ 230 w 3828"/>
                <a:gd name="T53" fmla="*/ 8529 h 3341"/>
                <a:gd name="T54" fmla="*/ 151 w 3828"/>
                <a:gd name="T55" fmla="*/ 8514 h 3341"/>
                <a:gd name="T56" fmla="*/ 0 w 3828"/>
                <a:gd name="T57" fmla="*/ 8500 h 3341"/>
                <a:gd name="T58" fmla="*/ 0 w 3828"/>
                <a:gd name="T59" fmla="*/ 8470 h 3341"/>
                <a:gd name="T60" fmla="*/ 0 w 3828"/>
                <a:gd name="T61" fmla="*/ 8447 h 3341"/>
                <a:gd name="T62" fmla="*/ 16004 w 3828"/>
                <a:gd name="T63" fmla="*/ 26 h 3341"/>
                <a:gd name="T64" fmla="*/ 16084 w 3828"/>
                <a:gd name="T65" fmla="*/ 14 h 3341"/>
                <a:gd name="T66" fmla="*/ 16235 w 3828"/>
                <a:gd name="T67" fmla="*/ 0 h 3341"/>
                <a:gd name="T68" fmla="*/ 16385 w 3828"/>
                <a:gd name="T69" fmla="*/ 0 h 3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8"/>
                <a:gd name="T106" fmla="*/ 0 h 3341"/>
                <a:gd name="T107" fmla="*/ 3828 w 3828"/>
                <a:gd name="T108" fmla="*/ 3341 h 3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8" h="3341">
                  <a:moveTo>
                    <a:pt x="1290" y="0"/>
                  </a:moveTo>
                  <a:lnTo>
                    <a:pt x="3810" y="619"/>
                  </a:lnTo>
                  <a:lnTo>
                    <a:pt x="3816" y="619"/>
                  </a:lnTo>
                  <a:lnTo>
                    <a:pt x="3816" y="624"/>
                  </a:lnTo>
                  <a:lnTo>
                    <a:pt x="3822" y="628"/>
                  </a:lnTo>
                  <a:lnTo>
                    <a:pt x="3828" y="628"/>
                  </a:lnTo>
                  <a:lnTo>
                    <a:pt x="3828" y="632"/>
                  </a:lnTo>
                  <a:lnTo>
                    <a:pt x="3828" y="637"/>
                  </a:lnTo>
                  <a:lnTo>
                    <a:pt x="3828" y="641"/>
                  </a:lnTo>
                  <a:lnTo>
                    <a:pt x="3828" y="646"/>
                  </a:lnTo>
                  <a:lnTo>
                    <a:pt x="3720" y="872"/>
                  </a:lnTo>
                  <a:lnTo>
                    <a:pt x="3720" y="881"/>
                  </a:lnTo>
                  <a:lnTo>
                    <a:pt x="3720" y="885"/>
                  </a:lnTo>
                  <a:lnTo>
                    <a:pt x="3726" y="894"/>
                  </a:lnTo>
                  <a:lnTo>
                    <a:pt x="3732" y="898"/>
                  </a:lnTo>
                  <a:lnTo>
                    <a:pt x="3738" y="907"/>
                  </a:lnTo>
                  <a:lnTo>
                    <a:pt x="3750" y="912"/>
                  </a:lnTo>
                  <a:lnTo>
                    <a:pt x="3756" y="920"/>
                  </a:lnTo>
                  <a:lnTo>
                    <a:pt x="3768" y="925"/>
                  </a:lnTo>
                  <a:lnTo>
                    <a:pt x="3780" y="933"/>
                  </a:lnTo>
                  <a:lnTo>
                    <a:pt x="3786" y="938"/>
                  </a:lnTo>
                  <a:lnTo>
                    <a:pt x="3798" y="946"/>
                  </a:lnTo>
                  <a:lnTo>
                    <a:pt x="3804" y="951"/>
                  </a:lnTo>
                  <a:lnTo>
                    <a:pt x="3810" y="960"/>
                  </a:lnTo>
                  <a:lnTo>
                    <a:pt x="3816" y="964"/>
                  </a:lnTo>
                  <a:lnTo>
                    <a:pt x="3816" y="973"/>
                  </a:lnTo>
                  <a:lnTo>
                    <a:pt x="3816" y="977"/>
                  </a:lnTo>
                  <a:lnTo>
                    <a:pt x="3534" y="1579"/>
                  </a:lnTo>
                  <a:lnTo>
                    <a:pt x="3528" y="1583"/>
                  </a:lnTo>
                  <a:lnTo>
                    <a:pt x="3522" y="1588"/>
                  </a:lnTo>
                  <a:lnTo>
                    <a:pt x="3516" y="1592"/>
                  </a:lnTo>
                  <a:lnTo>
                    <a:pt x="3504" y="1592"/>
                  </a:lnTo>
                  <a:lnTo>
                    <a:pt x="3492" y="1592"/>
                  </a:lnTo>
                  <a:lnTo>
                    <a:pt x="3480" y="1592"/>
                  </a:lnTo>
                  <a:lnTo>
                    <a:pt x="3468" y="1592"/>
                  </a:lnTo>
                  <a:lnTo>
                    <a:pt x="3456" y="1592"/>
                  </a:lnTo>
                  <a:lnTo>
                    <a:pt x="3444" y="1592"/>
                  </a:lnTo>
                  <a:lnTo>
                    <a:pt x="3432" y="1592"/>
                  </a:lnTo>
                  <a:lnTo>
                    <a:pt x="3420" y="1592"/>
                  </a:lnTo>
                  <a:lnTo>
                    <a:pt x="3408" y="1592"/>
                  </a:lnTo>
                  <a:lnTo>
                    <a:pt x="3396" y="1592"/>
                  </a:lnTo>
                  <a:lnTo>
                    <a:pt x="3390" y="1596"/>
                  </a:lnTo>
                  <a:lnTo>
                    <a:pt x="3384" y="1601"/>
                  </a:lnTo>
                  <a:lnTo>
                    <a:pt x="3378" y="1605"/>
                  </a:lnTo>
                  <a:lnTo>
                    <a:pt x="2574" y="3328"/>
                  </a:lnTo>
                  <a:lnTo>
                    <a:pt x="2574" y="3332"/>
                  </a:lnTo>
                  <a:lnTo>
                    <a:pt x="2568" y="3332"/>
                  </a:lnTo>
                  <a:lnTo>
                    <a:pt x="2568" y="3337"/>
                  </a:lnTo>
                  <a:lnTo>
                    <a:pt x="2562" y="3341"/>
                  </a:lnTo>
                  <a:lnTo>
                    <a:pt x="2556" y="3341"/>
                  </a:lnTo>
                  <a:lnTo>
                    <a:pt x="2550" y="3341"/>
                  </a:lnTo>
                  <a:lnTo>
                    <a:pt x="2544" y="3341"/>
                  </a:lnTo>
                  <a:lnTo>
                    <a:pt x="2538" y="3341"/>
                  </a:lnTo>
                  <a:lnTo>
                    <a:pt x="18" y="2722"/>
                  </a:lnTo>
                  <a:lnTo>
                    <a:pt x="12" y="2722"/>
                  </a:lnTo>
                  <a:lnTo>
                    <a:pt x="12" y="2717"/>
                  </a:lnTo>
                  <a:lnTo>
                    <a:pt x="6" y="2713"/>
                  </a:lnTo>
                  <a:lnTo>
                    <a:pt x="0" y="2713"/>
                  </a:lnTo>
                  <a:lnTo>
                    <a:pt x="0" y="2709"/>
                  </a:lnTo>
                  <a:lnTo>
                    <a:pt x="0" y="2704"/>
                  </a:lnTo>
                  <a:lnTo>
                    <a:pt x="0" y="2700"/>
                  </a:lnTo>
                  <a:lnTo>
                    <a:pt x="0" y="2695"/>
                  </a:lnTo>
                  <a:lnTo>
                    <a:pt x="1254" y="13"/>
                  </a:lnTo>
                  <a:lnTo>
                    <a:pt x="1254" y="9"/>
                  </a:lnTo>
                  <a:lnTo>
                    <a:pt x="1260" y="9"/>
                  </a:lnTo>
                  <a:lnTo>
                    <a:pt x="1260" y="4"/>
                  </a:lnTo>
                  <a:lnTo>
                    <a:pt x="1266" y="0"/>
                  </a:lnTo>
                  <a:lnTo>
                    <a:pt x="1272" y="0"/>
                  </a:lnTo>
                  <a:lnTo>
                    <a:pt x="1278" y="0"/>
                  </a:lnTo>
                  <a:lnTo>
                    <a:pt x="1284" y="0"/>
                  </a:lnTo>
                  <a:lnTo>
                    <a:pt x="1290" y="0"/>
                  </a:lnTo>
                </a:path>
              </a:pathLst>
            </a:custGeom>
            <a:noFill/>
            <a:ln w="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algn="r" rtl="1"/>
              <a:endParaRPr lang="en-US"/>
            </a:p>
          </p:txBody>
        </p:sp>
        <p:sp>
          <p:nvSpPr>
            <p:cNvPr id="73738" name="Rectangle 5"/>
            <p:cNvSpPr>
              <a:spLocks noChangeArrowheads="1"/>
            </p:cNvSpPr>
            <p:nvPr/>
          </p:nvSpPr>
          <p:spPr bwMode="auto">
            <a:xfrm>
              <a:off x="1178" y="836"/>
              <a:ext cx="4133" cy="3229"/>
            </a:xfrm>
            <a:prstGeom prst="rect">
              <a:avLst/>
            </a:prstGeom>
            <a:solidFill>
              <a:srgbClr val="FFCC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p>
          </p:txBody>
        </p:sp>
      </p:grpSp>
      <p:sp>
        <p:nvSpPr>
          <p:cNvPr id="81926" name="Text Box 6"/>
          <p:cNvSpPr txBox="1">
            <a:spLocks noChangeArrowheads="1"/>
          </p:cNvSpPr>
          <p:nvPr/>
        </p:nvSpPr>
        <p:spPr bwMode="auto">
          <a:xfrm>
            <a:off x="3503614" y="1341438"/>
            <a:ext cx="64087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eaLnBrk="1" hangingPunct="1">
              <a:lnSpc>
                <a:spcPct val="70000"/>
              </a:lnSpc>
              <a:spcBef>
                <a:spcPct val="50000"/>
              </a:spcBef>
            </a:pPr>
            <a:r>
              <a:rPr lang="ar-SA" sz="4300" b="1" dirty="0">
                <a:solidFill>
                  <a:srgbClr val="000000"/>
                </a:solidFill>
                <a:latin typeface="Times New Roman" panose="02020603050405020304" pitchFamily="18" charset="0"/>
                <a:ea typeface="Times New Roman" panose="02020603050405020304" pitchFamily="18" charset="0"/>
                <a:cs typeface="AL-Mohanad" pitchFamily="2" charset="-78"/>
              </a:rPr>
              <a:t>عندما يوشك معين الأفكار أن ينضب لدى المشاركين </a:t>
            </a:r>
            <a:r>
              <a:rPr lang="ar-SA" sz="4300" b="1" dirty="0" smtClean="0">
                <a:solidFill>
                  <a:srgbClr val="000000"/>
                </a:solidFill>
                <a:latin typeface="Times New Roman" panose="02020603050405020304" pitchFamily="18" charset="0"/>
                <a:ea typeface="Times New Roman" panose="02020603050405020304" pitchFamily="18" charset="0"/>
                <a:cs typeface="AL-Mohanad" pitchFamily="2" charset="-78"/>
              </a:rPr>
              <a:t>يمكن</a:t>
            </a:r>
            <a:r>
              <a:rPr lang="ar-SY" sz="4300" b="1" dirty="0" smtClean="0">
                <a:solidFill>
                  <a:srgbClr val="000000"/>
                </a:solidFill>
                <a:latin typeface="Times New Roman" panose="02020603050405020304" pitchFamily="18" charset="0"/>
                <a:ea typeface="Times New Roman" panose="02020603050405020304" pitchFamily="18" charset="0"/>
                <a:cs typeface="AL-Mohanad" pitchFamily="2" charset="-78"/>
              </a:rPr>
              <a:t> </a:t>
            </a:r>
            <a:r>
              <a:rPr lang="ar-SA" sz="4300" b="1" dirty="0" smtClean="0">
                <a:solidFill>
                  <a:srgbClr val="000000"/>
                </a:solidFill>
                <a:latin typeface="Times New Roman" panose="02020603050405020304" pitchFamily="18" charset="0"/>
                <a:ea typeface="Times New Roman" panose="02020603050405020304" pitchFamily="18" charset="0"/>
                <a:cs typeface="AL-Mohanad" pitchFamily="2" charset="-78"/>
              </a:rPr>
              <a:t>لقائد </a:t>
            </a:r>
            <a:r>
              <a:rPr lang="ar-SA" sz="4300" b="1" dirty="0">
                <a:solidFill>
                  <a:srgbClr val="000000"/>
                </a:solidFill>
                <a:latin typeface="Times New Roman" panose="02020603050405020304" pitchFamily="18" charset="0"/>
                <a:ea typeface="Times New Roman" panose="02020603050405020304" pitchFamily="18" charset="0"/>
                <a:cs typeface="AL-Mohanad" pitchFamily="2" charset="-78"/>
              </a:rPr>
              <a:t>الجلسة أن يدعو المشاركين إلى اختيار أغرب الأفكار المطروحة وأكثرها بعداً عن الأفكار الواردة وعن الموضوع ويطلب منهم أن يفكروا كيف يمكن تحويل هذه الأفكار إلى فكرة عملية مفيدة وعند انتهاء الجلسة يشكر قائد الجلسة المشاركين على مساهمتهم المفيدة</a:t>
            </a:r>
            <a:r>
              <a:rPr lang="ar-SA" sz="4300" b="1" dirty="0">
                <a:solidFill>
                  <a:srgbClr val="000000"/>
                </a:solidFill>
                <a:latin typeface="Arial" panose="020B0604020202020204" pitchFamily="34" charset="0"/>
                <a:ea typeface="Times New Roman" panose="02020603050405020304" pitchFamily="18" charset="0"/>
                <a:cs typeface="AL-Hor" pitchFamily="2" charset="-78"/>
              </a:rPr>
              <a:t> </a:t>
            </a:r>
            <a:endParaRPr lang="en-US" sz="4300" b="1" dirty="0">
              <a:solidFill>
                <a:srgbClr val="000000"/>
              </a:solidFill>
              <a:latin typeface="Arial" panose="020B0604020202020204" pitchFamily="34" charset="0"/>
              <a:ea typeface="Times New Roman" panose="02020603050405020304" pitchFamily="18" charset="0"/>
              <a:cs typeface="AL-Hor" pitchFamily="2" charset="-78"/>
            </a:endParaRPr>
          </a:p>
        </p:txBody>
      </p:sp>
      <p:grpSp>
        <p:nvGrpSpPr>
          <p:cNvPr id="3" name="Group 7"/>
          <p:cNvGrpSpPr>
            <a:grpSpLocks/>
          </p:cNvGrpSpPr>
          <p:nvPr/>
        </p:nvGrpSpPr>
        <p:grpSpPr bwMode="auto">
          <a:xfrm>
            <a:off x="1544736" y="381000"/>
            <a:ext cx="7149533" cy="3119438"/>
            <a:chOff x="0" y="527"/>
            <a:chExt cx="3709" cy="1678"/>
          </a:xfrm>
        </p:grpSpPr>
        <p:sp>
          <p:nvSpPr>
            <p:cNvPr id="73734" name="DiagonalStripe"/>
            <p:cNvSpPr>
              <a:spLocks noEditPoints="1" noChangeArrowheads="1"/>
            </p:cNvSpPr>
            <p:nvPr/>
          </p:nvSpPr>
          <p:spPr bwMode="auto">
            <a:xfrm>
              <a:off x="0" y="527"/>
              <a:ext cx="1610" cy="1678"/>
            </a:xfrm>
            <a:custGeom>
              <a:avLst/>
              <a:gdLst>
                <a:gd name="T0" fmla="*/ 0 w 21600"/>
                <a:gd name="T1" fmla="*/ 0 h 21600"/>
                <a:gd name="T2" fmla="*/ 0 w 21600"/>
                <a:gd name="T3" fmla="*/ 1 h 21600"/>
                <a:gd name="T4" fmla="*/ 0 w 21600"/>
                <a:gd name="T5" fmla="*/ 0 h 21600"/>
                <a:gd name="T6" fmla="*/ 1 w 21600"/>
                <a:gd name="T7" fmla="*/ 0 h 21600"/>
                <a:gd name="T8" fmla="*/ 11796480 60000 65536"/>
                <a:gd name="T9" fmla="*/ 11796480 60000 65536"/>
                <a:gd name="T10" fmla="*/ 0 60000 65536"/>
                <a:gd name="T11" fmla="*/ 17694720 60000 65536"/>
                <a:gd name="T12" fmla="*/ 0 w 21600"/>
                <a:gd name="T13" fmla="*/ 0 h 21600"/>
                <a:gd name="T14" fmla="*/ 16260 w 21600"/>
                <a:gd name="T15" fmla="*/ 16258 h 21600"/>
              </a:gdLst>
              <a:ahLst/>
              <a:cxnLst>
                <a:cxn ang="T8">
                  <a:pos x="T0" y="T1"/>
                </a:cxn>
                <a:cxn ang="T9">
                  <a:pos x="T2" y="T3"/>
                </a:cxn>
                <a:cxn ang="T10">
                  <a:pos x="T4" y="T5"/>
                </a:cxn>
                <a:cxn ang="T11">
                  <a:pos x="T6" y="T7"/>
                </a:cxn>
              </a:cxnLst>
              <a:rect l="T12" t="T13" r="T14" b="T15"/>
              <a:pathLst>
                <a:path w="21600" h="21600">
                  <a:moveTo>
                    <a:pt x="10914" y="0"/>
                  </a:moveTo>
                  <a:lnTo>
                    <a:pt x="0" y="10914"/>
                  </a:lnTo>
                  <a:lnTo>
                    <a:pt x="0" y="21600"/>
                  </a:lnTo>
                  <a:lnTo>
                    <a:pt x="21600" y="0"/>
                  </a:lnTo>
                  <a:lnTo>
                    <a:pt x="10914" y="0"/>
                  </a:lnTo>
                  <a:close/>
                </a:path>
              </a:pathLst>
            </a:custGeom>
            <a:blipFill dpi="0" rotWithShape="1">
              <a:blip r:embed="rId2"/>
              <a:srcRect/>
              <a:tile tx="0" ty="0" sx="100000" sy="100000" flip="none" algn="tl"/>
            </a:blip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735" name="Text Box 9"/>
            <p:cNvSpPr txBox="1">
              <a:spLocks noChangeArrowheads="1"/>
            </p:cNvSpPr>
            <p:nvPr/>
          </p:nvSpPr>
          <p:spPr bwMode="auto">
            <a:xfrm>
              <a:off x="956" y="527"/>
              <a:ext cx="275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EG" sz="5400" b="1" u="sng" dirty="0">
                  <a:solidFill>
                    <a:srgbClr val="00B050"/>
                  </a:solidFill>
                  <a:latin typeface="Arial" panose="020B0604020202020204" pitchFamily="34" charset="0"/>
                  <a:cs typeface="AL-Hor" pitchFamily="2" charset="-78"/>
                </a:rPr>
                <a:t>5- </a:t>
              </a:r>
              <a:r>
                <a:rPr lang="ar-SA" sz="5400" b="1" u="sng" dirty="0">
                  <a:solidFill>
                    <a:srgbClr val="00B050"/>
                  </a:solidFill>
                  <a:latin typeface="Arial" panose="020B0604020202020204" pitchFamily="34" charset="0"/>
                  <a:cs typeface="AL-Hor" pitchFamily="2" charset="-78"/>
                </a:rPr>
                <a:t>تحديد أغرب فكرة</a:t>
              </a:r>
              <a:endParaRPr lang="en-US" sz="5400" b="1" u="sng" dirty="0">
                <a:solidFill>
                  <a:srgbClr val="00B050"/>
                </a:solidFill>
                <a:latin typeface="Arial" panose="020B0604020202020204" pitchFamily="34" charset="0"/>
                <a:cs typeface="AL-Hor" pitchFamily="2" charset="-78"/>
              </a:endParaRPr>
            </a:p>
          </p:txBody>
        </p:sp>
      </p:grpSp>
      <p:sp>
        <p:nvSpPr>
          <p:cNvPr id="4" name="عنصر نائب لرقم الشريحة 3"/>
          <p:cNvSpPr>
            <a:spLocks noGrp="1"/>
          </p:cNvSpPr>
          <p:nvPr>
            <p:ph type="sldNum" sz="quarter" idx="12"/>
          </p:nvPr>
        </p:nvSpPr>
        <p:spPr/>
        <p:txBody>
          <a:bodyPr/>
          <a:lstStyle/>
          <a:p>
            <a:fld id="{6EF2C5E3-A14D-4D32-870A-C748883A8D9A}" type="slidenum">
              <a:rPr lang="en-US" smtClean="0"/>
              <a:t>80</a:t>
            </a:fld>
            <a:endParaRPr lang="en-US"/>
          </a:p>
        </p:txBody>
      </p:sp>
    </p:spTree>
    <p:extLst>
      <p:ext uri="{BB962C8B-B14F-4D97-AF65-F5344CB8AC3E}">
        <p14:creationId xmlns:p14="http://schemas.microsoft.com/office/powerpoint/2010/main" val="324929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81926"/>
                                        </p:tgtEl>
                                        <p:attrNameLst>
                                          <p:attrName>style.visibility</p:attrName>
                                        </p:attrNameLst>
                                      </p:cBhvr>
                                      <p:to>
                                        <p:strVal val="visible"/>
                                      </p:to>
                                    </p:set>
                                    <p:anim calcmode="lin" valueType="num">
                                      <p:cBhvr>
                                        <p:cTn id="27" dur="500" fill="hold"/>
                                        <p:tgtEl>
                                          <p:spTgt spid="8192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8192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8192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81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4113" y="1889126"/>
            <a:ext cx="8208962" cy="4968875"/>
            <a:chOff x="199" y="1026"/>
            <a:chExt cx="5312" cy="3130"/>
          </a:xfrm>
        </p:grpSpPr>
        <p:sp>
          <p:nvSpPr>
            <p:cNvPr id="74760" name="AutoShape 3"/>
            <p:cNvSpPr>
              <a:spLocks noChangeAspect="1" noChangeArrowheads="1" noTextEdit="1"/>
            </p:cNvSpPr>
            <p:nvPr/>
          </p:nvSpPr>
          <p:spPr bwMode="auto">
            <a:xfrm>
              <a:off x="204" y="1026"/>
              <a:ext cx="5307" cy="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en-US"/>
            </a:p>
          </p:txBody>
        </p:sp>
        <p:sp>
          <p:nvSpPr>
            <p:cNvPr id="74761" name="Freeform 4"/>
            <p:cNvSpPr>
              <a:spLocks/>
            </p:cNvSpPr>
            <p:nvPr/>
          </p:nvSpPr>
          <p:spPr bwMode="auto">
            <a:xfrm>
              <a:off x="199" y="1071"/>
              <a:ext cx="5221" cy="3082"/>
            </a:xfrm>
            <a:custGeom>
              <a:avLst/>
              <a:gdLst>
                <a:gd name="T0" fmla="*/ 334 w 5221"/>
                <a:gd name="T1" fmla="*/ 1539 h 3082"/>
                <a:gd name="T2" fmla="*/ 191 w 5221"/>
                <a:gd name="T3" fmla="*/ 1526 h 3082"/>
                <a:gd name="T4" fmla="*/ 95 w 5221"/>
                <a:gd name="T5" fmla="*/ 1320 h 3082"/>
                <a:gd name="T6" fmla="*/ 105 w 5221"/>
                <a:gd name="T7" fmla="*/ 925 h 3082"/>
                <a:gd name="T8" fmla="*/ 38 w 5221"/>
                <a:gd name="T9" fmla="*/ 645 h 3082"/>
                <a:gd name="T10" fmla="*/ 229 w 5221"/>
                <a:gd name="T11" fmla="*/ 605 h 3082"/>
                <a:gd name="T12" fmla="*/ 162 w 5221"/>
                <a:gd name="T13" fmla="*/ 544 h 3082"/>
                <a:gd name="T14" fmla="*/ 48 w 5221"/>
                <a:gd name="T15" fmla="*/ 377 h 3082"/>
                <a:gd name="T16" fmla="*/ 95 w 5221"/>
                <a:gd name="T17" fmla="*/ 154 h 3082"/>
                <a:gd name="T18" fmla="*/ 267 w 5221"/>
                <a:gd name="T19" fmla="*/ 110 h 3082"/>
                <a:gd name="T20" fmla="*/ 401 w 5221"/>
                <a:gd name="T21" fmla="*/ 35 h 3082"/>
                <a:gd name="T22" fmla="*/ 802 w 5221"/>
                <a:gd name="T23" fmla="*/ 9 h 3082"/>
                <a:gd name="T24" fmla="*/ 1145 w 5221"/>
                <a:gd name="T25" fmla="*/ 75 h 3082"/>
                <a:gd name="T26" fmla="*/ 1308 w 5221"/>
                <a:gd name="T27" fmla="*/ 40 h 3082"/>
                <a:gd name="T28" fmla="*/ 1594 w 5221"/>
                <a:gd name="T29" fmla="*/ 53 h 3082"/>
                <a:gd name="T30" fmla="*/ 1899 w 5221"/>
                <a:gd name="T31" fmla="*/ 57 h 3082"/>
                <a:gd name="T32" fmla="*/ 2186 w 5221"/>
                <a:gd name="T33" fmla="*/ 132 h 3082"/>
                <a:gd name="T34" fmla="*/ 2444 w 5221"/>
                <a:gd name="T35" fmla="*/ 66 h 3082"/>
                <a:gd name="T36" fmla="*/ 2863 w 5221"/>
                <a:gd name="T37" fmla="*/ 88 h 3082"/>
                <a:gd name="T38" fmla="*/ 3293 w 5221"/>
                <a:gd name="T39" fmla="*/ 101 h 3082"/>
                <a:gd name="T40" fmla="*/ 3694 w 5221"/>
                <a:gd name="T41" fmla="*/ 53 h 3082"/>
                <a:gd name="T42" fmla="*/ 3866 w 5221"/>
                <a:gd name="T43" fmla="*/ 31 h 3082"/>
                <a:gd name="T44" fmla="*/ 4009 w 5221"/>
                <a:gd name="T45" fmla="*/ 57 h 3082"/>
                <a:gd name="T46" fmla="*/ 4152 w 5221"/>
                <a:gd name="T47" fmla="*/ 97 h 3082"/>
                <a:gd name="T48" fmla="*/ 4868 w 5221"/>
                <a:gd name="T49" fmla="*/ 105 h 3082"/>
                <a:gd name="T50" fmla="*/ 5059 w 5221"/>
                <a:gd name="T51" fmla="*/ 167 h 3082"/>
                <a:gd name="T52" fmla="*/ 5202 w 5221"/>
                <a:gd name="T53" fmla="*/ 298 h 3082"/>
                <a:gd name="T54" fmla="*/ 5078 w 5221"/>
                <a:gd name="T55" fmla="*/ 425 h 3082"/>
                <a:gd name="T56" fmla="*/ 5107 w 5221"/>
                <a:gd name="T57" fmla="*/ 824 h 3082"/>
                <a:gd name="T58" fmla="*/ 5145 w 5221"/>
                <a:gd name="T59" fmla="*/ 987 h 3082"/>
                <a:gd name="T60" fmla="*/ 5087 w 5221"/>
                <a:gd name="T61" fmla="*/ 1280 h 3082"/>
                <a:gd name="T62" fmla="*/ 4925 w 5221"/>
                <a:gd name="T63" fmla="*/ 2091 h 3082"/>
                <a:gd name="T64" fmla="*/ 4982 w 5221"/>
                <a:gd name="T65" fmla="*/ 2148 h 3082"/>
                <a:gd name="T66" fmla="*/ 5107 w 5221"/>
                <a:gd name="T67" fmla="*/ 2157 h 3082"/>
                <a:gd name="T68" fmla="*/ 5087 w 5221"/>
                <a:gd name="T69" fmla="*/ 2762 h 3082"/>
                <a:gd name="T70" fmla="*/ 4954 w 5221"/>
                <a:gd name="T71" fmla="*/ 2994 h 3082"/>
                <a:gd name="T72" fmla="*/ 4734 w 5221"/>
                <a:gd name="T73" fmla="*/ 2999 h 3082"/>
                <a:gd name="T74" fmla="*/ 4610 w 5221"/>
                <a:gd name="T75" fmla="*/ 2977 h 3082"/>
                <a:gd name="T76" fmla="*/ 4410 w 5221"/>
                <a:gd name="T77" fmla="*/ 2981 h 3082"/>
                <a:gd name="T78" fmla="*/ 4219 w 5221"/>
                <a:gd name="T79" fmla="*/ 3029 h 3082"/>
                <a:gd name="T80" fmla="*/ 3952 w 5221"/>
                <a:gd name="T81" fmla="*/ 3025 h 3082"/>
                <a:gd name="T82" fmla="*/ 3742 w 5221"/>
                <a:gd name="T83" fmla="*/ 3012 h 3082"/>
                <a:gd name="T84" fmla="*/ 3656 w 5221"/>
                <a:gd name="T85" fmla="*/ 3021 h 3082"/>
                <a:gd name="T86" fmla="*/ 3360 w 5221"/>
                <a:gd name="T87" fmla="*/ 3043 h 3082"/>
                <a:gd name="T88" fmla="*/ 3045 w 5221"/>
                <a:gd name="T89" fmla="*/ 3025 h 3082"/>
                <a:gd name="T90" fmla="*/ 2930 w 5221"/>
                <a:gd name="T91" fmla="*/ 2972 h 3082"/>
                <a:gd name="T92" fmla="*/ 2778 w 5221"/>
                <a:gd name="T93" fmla="*/ 2959 h 3082"/>
                <a:gd name="T94" fmla="*/ 2720 w 5221"/>
                <a:gd name="T95" fmla="*/ 3012 h 3082"/>
                <a:gd name="T96" fmla="*/ 2558 w 5221"/>
                <a:gd name="T97" fmla="*/ 3034 h 3082"/>
                <a:gd name="T98" fmla="*/ 2176 w 5221"/>
                <a:gd name="T99" fmla="*/ 3038 h 3082"/>
                <a:gd name="T100" fmla="*/ 1814 w 5221"/>
                <a:gd name="T101" fmla="*/ 3069 h 3082"/>
                <a:gd name="T102" fmla="*/ 1489 w 5221"/>
                <a:gd name="T103" fmla="*/ 3082 h 3082"/>
                <a:gd name="T104" fmla="*/ 1164 w 5221"/>
                <a:gd name="T105" fmla="*/ 3073 h 3082"/>
                <a:gd name="T106" fmla="*/ 964 w 5221"/>
                <a:gd name="T107" fmla="*/ 3038 h 3082"/>
                <a:gd name="T108" fmla="*/ 649 w 5221"/>
                <a:gd name="T109" fmla="*/ 3021 h 3082"/>
                <a:gd name="T110" fmla="*/ 210 w 5221"/>
                <a:gd name="T111" fmla="*/ 2986 h 3082"/>
                <a:gd name="T112" fmla="*/ 95 w 5221"/>
                <a:gd name="T113" fmla="*/ 2880 h 3082"/>
                <a:gd name="T114" fmla="*/ 210 w 5221"/>
                <a:gd name="T115" fmla="*/ 2723 h 3082"/>
                <a:gd name="T116" fmla="*/ 267 w 5221"/>
                <a:gd name="T117" fmla="*/ 2464 h 3082"/>
                <a:gd name="T118" fmla="*/ 239 w 5221"/>
                <a:gd name="T119" fmla="*/ 2346 h 3082"/>
                <a:gd name="T120" fmla="*/ 229 w 5221"/>
                <a:gd name="T121" fmla="*/ 2175 h 3082"/>
                <a:gd name="T122" fmla="*/ 17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200" y="1578"/>
                  </a:lnTo>
                  <a:lnTo>
                    <a:pt x="210" y="1570"/>
                  </a:lnTo>
                  <a:lnTo>
                    <a:pt x="229" y="1565"/>
                  </a:lnTo>
                  <a:lnTo>
                    <a:pt x="258" y="1556"/>
                  </a:lnTo>
                  <a:lnTo>
                    <a:pt x="277" y="1552"/>
                  </a:lnTo>
                  <a:lnTo>
                    <a:pt x="296" y="1548"/>
                  </a:lnTo>
                  <a:lnTo>
                    <a:pt x="315" y="1539"/>
                  </a:lnTo>
                  <a:lnTo>
                    <a:pt x="334" y="1539"/>
                  </a:lnTo>
                  <a:lnTo>
                    <a:pt x="315" y="1539"/>
                  </a:lnTo>
                  <a:lnTo>
                    <a:pt x="305" y="1539"/>
                  </a:lnTo>
                  <a:lnTo>
                    <a:pt x="286" y="1535"/>
                  </a:lnTo>
                  <a:lnTo>
                    <a:pt x="277" y="1535"/>
                  </a:lnTo>
                  <a:lnTo>
                    <a:pt x="258" y="1535"/>
                  </a:lnTo>
                  <a:lnTo>
                    <a:pt x="248" y="1530"/>
                  </a:lnTo>
                  <a:lnTo>
                    <a:pt x="229" y="1530"/>
                  </a:lnTo>
                  <a:lnTo>
                    <a:pt x="220" y="1526"/>
                  </a:lnTo>
                  <a:lnTo>
                    <a:pt x="200" y="1526"/>
                  </a:lnTo>
                  <a:lnTo>
                    <a:pt x="191" y="1526"/>
                  </a:lnTo>
                  <a:lnTo>
                    <a:pt x="172" y="1521"/>
                  </a:lnTo>
                  <a:lnTo>
                    <a:pt x="162" y="1517"/>
                  </a:lnTo>
                  <a:lnTo>
                    <a:pt x="143" y="1517"/>
                  </a:lnTo>
                  <a:lnTo>
                    <a:pt x="134" y="1513"/>
                  </a:lnTo>
                  <a:lnTo>
                    <a:pt x="124" y="1508"/>
                  </a:lnTo>
                  <a:lnTo>
                    <a:pt x="115" y="1508"/>
                  </a:lnTo>
                  <a:lnTo>
                    <a:pt x="115" y="1460"/>
                  </a:lnTo>
                  <a:lnTo>
                    <a:pt x="115" y="1412"/>
                  </a:lnTo>
                  <a:lnTo>
                    <a:pt x="105" y="1364"/>
                  </a:lnTo>
                  <a:lnTo>
                    <a:pt x="95" y="1320"/>
                  </a:lnTo>
                  <a:lnTo>
                    <a:pt x="86" y="1280"/>
                  </a:lnTo>
                  <a:lnTo>
                    <a:pt x="76" y="1241"/>
                  </a:lnTo>
                  <a:lnTo>
                    <a:pt x="67" y="1201"/>
                  </a:lnTo>
                  <a:lnTo>
                    <a:pt x="67" y="1158"/>
                  </a:lnTo>
                  <a:lnTo>
                    <a:pt x="76" y="1118"/>
                  </a:lnTo>
                  <a:lnTo>
                    <a:pt x="76" y="1079"/>
                  </a:lnTo>
                  <a:lnTo>
                    <a:pt x="86" y="1039"/>
                  </a:lnTo>
                  <a:lnTo>
                    <a:pt x="95" y="1004"/>
                  </a:lnTo>
                  <a:lnTo>
                    <a:pt x="105" y="965"/>
                  </a:lnTo>
                  <a:lnTo>
                    <a:pt x="105" y="925"/>
                  </a:lnTo>
                  <a:lnTo>
                    <a:pt x="115" y="886"/>
                  </a:lnTo>
                  <a:lnTo>
                    <a:pt x="115" y="846"/>
                  </a:lnTo>
                  <a:lnTo>
                    <a:pt x="105" y="807"/>
                  </a:lnTo>
                  <a:lnTo>
                    <a:pt x="105" y="767"/>
                  </a:lnTo>
                  <a:lnTo>
                    <a:pt x="86" y="724"/>
                  </a:lnTo>
                  <a:lnTo>
                    <a:pt x="67" y="684"/>
                  </a:lnTo>
                  <a:lnTo>
                    <a:pt x="57" y="680"/>
                  </a:lnTo>
                  <a:lnTo>
                    <a:pt x="48" y="667"/>
                  </a:lnTo>
                  <a:lnTo>
                    <a:pt x="38" y="658"/>
                  </a:lnTo>
                  <a:lnTo>
                    <a:pt x="38" y="645"/>
                  </a:lnTo>
                  <a:lnTo>
                    <a:pt x="48" y="627"/>
                  </a:lnTo>
                  <a:lnTo>
                    <a:pt x="76" y="623"/>
                  </a:lnTo>
                  <a:lnTo>
                    <a:pt x="95" y="618"/>
                  </a:lnTo>
                  <a:lnTo>
                    <a:pt x="115" y="618"/>
                  </a:lnTo>
                  <a:lnTo>
                    <a:pt x="134" y="618"/>
                  </a:lnTo>
                  <a:lnTo>
                    <a:pt x="162" y="614"/>
                  </a:lnTo>
                  <a:lnTo>
                    <a:pt x="172" y="614"/>
                  </a:lnTo>
                  <a:lnTo>
                    <a:pt x="200" y="614"/>
                  </a:lnTo>
                  <a:lnTo>
                    <a:pt x="210" y="614"/>
                  </a:lnTo>
                  <a:lnTo>
                    <a:pt x="229" y="605"/>
                  </a:lnTo>
                  <a:lnTo>
                    <a:pt x="239" y="601"/>
                  </a:lnTo>
                  <a:lnTo>
                    <a:pt x="248" y="592"/>
                  </a:lnTo>
                  <a:lnTo>
                    <a:pt x="267" y="583"/>
                  </a:lnTo>
                  <a:lnTo>
                    <a:pt x="277" y="579"/>
                  </a:lnTo>
                  <a:lnTo>
                    <a:pt x="296" y="574"/>
                  </a:lnTo>
                  <a:lnTo>
                    <a:pt x="315" y="570"/>
                  </a:lnTo>
                  <a:lnTo>
                    <a:pt x="334" y="566"/>
                  </a:lnTo>
                  <a:lnTo>
                    <a:pt x="296" y="553"/>
                  </a:lnTo>
                  <a:lnTo>
                    <a:pt x="181" y="553"/>
                  </a:lnTo>
                  <a:lnTo>
                    <a:pt x="162" y="544"/>
                  </a:lnTo>
                  <a:lnTo>
                    <a:pt x="143" y="539"/>
                  </a:lnTo>
                  <a:lnTo>
                    <a:pt x="115" y="531"/>
                  </a:lnTo>
                  <a:lnTo>
                    <a:pt x="86" y="526"/>
                  </a:lnTo>
                  <a:lnTo>
                    <a:pt x="67" y="522"/>
                  </a:lnTo>
                  <a:lnTo>
                    <a:pt x="38" y="513"/>
                  </a:lnTo>
                  <a:lnTo>
                    <a:pt x="19" y="509"/>
                  </a:lnTo>
                  <a:lnTo>
                    <a:pt x="0" y="500"/>
                  </a:lnTo>
                  <a:lnTo>
                    <a:pt x="29" y="465"/>
                  </a:lnTo>
                  <a:lnTo>
                    <a:pt x="38" y="421"/>
                  </a:lnTo>
                  <a:lnTo>
                    <a:pt x="48" y="377"/>
                  </a:lnTo>
                  <a:lnTo>
                    <a:pt x="38" y="333"/>
                  </a:lnTo>
                  <a:lnTo>
                    <a:pt x="29" y="285"/>
                  </a:lnTo>
                  <a:lnTo>
                    <a:pt x="10" y="241"/>
                  </a:lnTo>
                  <a:lnTo>
                    <a:pt x="0" y="197"/>
                  </a:lnTo>
                  <a:lnTo>
                    <a:pt x="0" y="158"/>
                  </a:lnTo>
                  <a:lnTo>
                    <a:pt x="19" y="158"/>
                  </a:lnTo>
                  <a:lnTo>
                    <a:pt x="38" y="158"/>
                  </a:lnTo>
                  <a:lnTo>
                    <a:pt x="57" y="158"/>
                  </a:lnTo>
                  <a:lnTo>
                    <a:pt x="76" y="154"/>
                  </a:lnTo>
                  <a:lnTo>
                    <a:pt x="95" y="154"/>
                  </a:lnTo>
                  <a:lnTo>
                    <a:pt x="115" y="154"/>
                  </a:lnTo>
                  <a:lnTo>
                    <a:pt x="134" y="149"/>
                  </a:lnTo>
                  <a:lnTo>
                    <a:pt x="153" y="149"/>
                  </a:lnTo>
                  <a:lnTo>
                    <a:pt x="162" y="145"/>
                  </a:lnTo>
                  <a:lnTo>
                    <a:pt x="181" y="136"/>
                  </a:lnTo>
                  <a:lnTo>
                    <a:pt x="200" y="132"/>
                  </a:lnTo>
                  <a:lnTo>
                    <a:pt x="210" y="127"/>
                  </a:lnTo>
                  <a:lnTo>
                    <a:pt x="229" y="123"/>
                  </a:lnTo>
                  <a:lnTo>
                    <a:pt x="248" y="114"/>
                  </a:lnTo>
                  <a:lnTo>
                    <a:pt x="267" y="110"/>
                  </a:lnTo>
                  <a:lnTo>
                    <a:pt x="277" y="105"/>
                  </a:lnTo>
                  <a:lnTo>
                    <a:pt x="296" y="101"/>
                  </a:lnTo>
                  <a:lnTo>
                    <a:pt x="305" y="92"/>
                  </a:lnTo>
                  <a:lnTo>
                    <a:pt x="325" y="88"/>
                  </a:lnTo>
                  <a:lnTo>
                    <a:pt x="334" y="79"/>
                  </a:lnTo>
                  <a:lnTo>
                    <a:pt x="344" y="70"/>
                  </a:lnTo>
                  <a:lnTo>
                    <a:pt x="353" y="62"/>
                  </a:lnTo>
                  <a:lnTo>
                    <a:pt x="363" y="48"/>
                  </a:lnTo>
                  <a:lnTo>
                    <a:pt x="363" y="35"/>
                  </a:lnTo>
                  <a:lnTo>
                    <a:pt x="401" y="35"/>
                  </a:lnTo>
                  <a:lnTo>
                    <a:pt x="439" y="31"/>
                  </a:lnTo>
                  <a:lnTo>
                    <a:pt x="477" y="31"/>
                  </a:lnTo>
                  <a:lnTo>
                    <a:pt x="515" y="27"/>
                  </a:lnTo>
                  <a:lnTo>
                    <a:pt x="554" y="27"/>
                  </a:lnTo>
                  <a:lnTo>
                    <a:pt x="592" y="22"/>
                  </a:lnTo>
                  <a:lnTo>
                    <a:pt x="630" y="18"/>
                  </a:lnTo>
                  <a:lnTo>
                    <a:pt x="678" y="13"/>
                  </a:lnTo>
                  <a:lnTo>
                    <a:pt x="716" y="13"/>
                  </a:lnTo>
                  <a:lnTo>
                    <a:pt x="754" y="9"/>
                  </a:lnTo>
                  <a:lnTo>
                    <a:pt x="802" y="9"/>
                  </a:lnTo>
                  <a:lnTo>
                    <a:pt x="840" y="5"/>
                  </a:lnTo>
                  <a:lnTo>
                    <a:pt x="878" y="5"/>
                  </a:lnTo>
                  <a:lnTo>
                    <a:pt x="926" y="0"/>
                  </a:lnTo>
                  <a:lnTo>
                    <a:pt x="964" y="0"/>
                  </a:lnTo>
                  <a:lnTo>
                    <a:pt x="1002" y="0"/>
                  </a:lnTo>
                  <a:lnTo>
                    <a:pt x="1002" y="57"/>
                  </a:lnTo>
                  <a:lnTo>
                    <a:pt x="1126" y="110"/>
                  </a:lnTo>
                  <a:lnTo>
                    <a:pt x="1126" y="101"/>
                  </a:lnTo>
                  <a:lnTo>
                    <a:pt x="1136" y="88"/>
                  </a:lnTo>
                  <a:lnTo>
                    <a:pt x="1145" y="75"/>
                  </a:lnTo>
                  <a:lnTo>
                    <a:pt x="1155" y="66"/>
                  </a:lnTo>
                  <a:lnTo>
                    <a:pt x="1164" y="53"/>
                  </a:lnTo>
                  <a:lnTo>
                    <a:pt x="1174" y="44"/>
                  </a:lnTo>
                  <a:lnTo>
                    <a:pt x="1184" y="35"/>
                  </a:lnTo>
                  <a:lnTo>
                    <a:pt x="1184" y="27"/>
                  </a:lnTo>
                  <a:lnTo>
                    <a:pt x="1212" y="31"/>
                  </a:lnTo>
                  <a:lnTo>
                    <a:pt x="1231" y="31"/>
                  </a:lnTo>
                  <a:lnTo>
                    <a:pt x="1260" y="35"/>
                  </a:lnTo>
                  <a:lnTo>
                    <a:pt x="1279" y="35"/>
                  </a:lnTo>
                  <a:lnTo>
                    <a:pt x="1308" y="40"/>
                  </a:lnTo>
                  <a:lnTo>
                    <a:pt x="1336" y="40"/>
                  </a:lnTo>
                  <a:lnTo>
                    <a:pt x="1365" y="44"/>
                  </a:lnTo>
                  <a:lnTo>
                    <a:pt x="1394" y="44"/>
                  </a:lnTo>
                  <a:lnTo>
                    <a:pt x="1413" y="44"/>
                  </a:lnTo>
                  <a:lnTo>
                    <a:pt x="1451" y="48"/>
                  </a:lnTo>
                  <a:lnTo>
                    <a:pt x="1479" y="48"/>
                  </a:lnTo>
                  <a:lnTo>
                    <a:pt x="1508" y="48"/>
                  </a:lnTo>
                  <a:lnTo>
                    <a:pt x="1537" y="48"/>
                  </a:lnTo>
                  <a:lnTo>
                    <a:pt x="1565" y="53"/>
                  </a:lnTo>
                  <a:lnTo>
                    <a:pt x="1594" y="53"/>
                  </a:lnTo>
                  <a:lnTo>
                    <a:pt x="1623" y="53"/>
                  </a:lnTo>
                  <a:lnTo>
                    <a:pt x="1651" y="53"/>
                  </a:lnTo>
                  <a:lnTo>
                    <a:pt x="1689" y="53"/>
                  </a:lnTo>
                  <a:lnTo>
                    <a:pt x="1718" y="53"/>
                  </a:lnTo>
                  <a:lnTo>
                    <a:pt x="1747" y="53"/>
                  </a:lnTo>
                  <a:lnTo>
                    <a:pt x="1775" y="53"/>
                  </a:lnTo>
                  <a:lnTo>
                    <a:pt x="1804" y="53"/>
                  </a:lnTo>
                  <a:lnTo>
                    <a:pt x="1833" y="57"/>
                  </a:lnTo>
                  <a:lnTo>
                    <a:pt x="1871" y="57"/>
                  </a:lnTo>
                  <a:lnTo>
                    <a:pt x="1899" y="57"/>
                  </a:lnTo>
                  <a:lnTo>
                    <a:pt x="1928" y="57"/>
                  </a:lnTo>
                  <a:lnTo>
                    <a:pt x="1957" y="57"/>
                  </a:lnTo>
                  <a:lnTo>
                    <a:pt x="1985" y="57"/>
                  </a:lnTo>
                  <a:lnTo>
                    <a:pt x="2014" y="57"/>
                  </a:lnTo>
                  <a:lnTo>
                    <a:pt x="2033" y="57"/>
                  </a:lnTo>
                  <a:lnTo>
                    <a:pt x="2062" y="57"/>
                  </a:lnTo>
                  <a:lnTo>
                    <a:pt x="2090" y="57"/>
                  </a:lnTo>
                  <a:lnTo>
                    <a:pt x="2148" y="84"/>
                  </a:lnTo>
                  <a:lnTo>
                    <a:pt x="2148" y="141"/>
                  </a:lnTo>
                  <a:lnTo>
                    <a:pt x="2186" y="132"/>
                  </a:lnTo>
                  <a:lnTo>
                    <a:pt x="2214" y="123"/>
                  </a:lnTo>
                  <a:lnTo>
                    <a:pt x="2243" y="110"/>
                  </a:lnTo>
                  <a:lnTo>
                    <a:pt x="2262" y="97"/>
                  </a:lnTo>
                  <a:lnTo>
                    <a:pt x="2272" y="84"/>
                  </a:lnTo>
                  <a:lnTo>
                    <a:pt x="2291" y="70"/>
                  </a:lnTo>
                  <a:lnTo>
                    <a:pt x="2310" y="62"/>
                  </a:lnTo>
                  <a:lnTo>
                    <a:pt x="2329" y="62"/>
                  </a:lnTo>
                  <a:lnTo>
                    <a:pt x="2367" y="62"/>
                  </a:lnTo>
                  <a:lnTo>
                    <a:pt x="2405" y="62"/>
                  </a:lnTo>
                  <a:lnTo>
                    <a:pt x="2444" y="66"/>
                  </a:lnTo>
                  <a:lnTo>
                    <a:pt x="2482" y="66"/>
                  </a:lnTo>
                  <a:lnTo>
                    <a:pt x="2529" y="66"/>
                  </a:lnTo>
                  <a:lnTo>
                    <a:pt x="2568" y="70"/>
                  </a:lnTo>
                  <a:lnTo>
                    <a:pt x="2606" y="70"/>
                  </a:lnTo>
                  <a:lnTo>
                    <a:pt x="2654" y="75"/>
                  </a:lnTo>
                  <a:lnTo>
                    <a:pt x="2692" y="79"/>
                  </a:lnTo>
                  <a:lnTo>
                    <a:pt x="2730" y="79"/>
                  </a:lnTo>
                  <a:lnTo>
                    <a:pt x="2778" y="84"/>
                  </a:lnTo>
                  <a:lnTo>
                    <a:pt x="2816" y="88"/>
                  </a:lnTo>
                  <a:lnTo>
                    <a:pt x="2863" y="88"/>
                  </a:lnTo>
                  <a:lnTo>
                    <a:pt x="2902" y="92"/>
                  </a:lnTo>
                  <a:lnTo>
                    <a:pt x="2949" y="92"/>
                  </a:lnTo>
                  <a:lnTo>
                    <a:pt x="2988" y="97"/>
                  </a:lnTo>
                  <a:lnTo>
                    <a:pt x="3035" y="97"/>
                  </a:lnTo>
                  <a:lnTo>
                    <a:pt x="3073" y="101"/>
                  </a:lnTo>
                  <a:lnTo>
                    <a:pt x="3121" y="101"/>
                  </a:lnTo>
                  <a:lnTo>
                    <a:pt x="3169" y="101"/>
                  </a:lnTo>
                  <a:lnTo>
                    <a:pt x="3207" y="101"/>
                  </a:lnTo>
                  <a:lnTo>
                    <a:pt x="3255" y="101"/>
                  </a:lnTo>
                  <a:lnTo>
                    <a:pt x="3293" y="101"/>
                  </a:lnTo>
                  <a:lnTo>
                    <a:pt x="3341" y="97"/>
                  </a:lnTo>
                  <a:lnTo>
                    <a:pt x="3388" y="97"/>
                  </a:lnTo>
                  <a:lnTo>
                    <a:pt x="3427" y="92"/>
                  </a:lnTo>
                  <a:lnTo>
                    <a:pt x="3474" y="88"/>
                  </a:lnTo>
                  <a:lnTo>
                    <a:pt x="3513" y="84"/>
                  </a:lnTo>
                  <a:lnTo>
                    <a:pt x="3560" y="79"/>
                  </a:lnTo>
                  <a:lnTo>
                    <a:pt x="3598" y="70"/>
                  </a:lnTo>
                  <a:lnTo>
                    <a:pt x="3646" y="66"/>
                  </a:lnTo>
                  <a:lnTo>
                    <a:pt x="3684" y="57"/>
                  </a:lnTo>
                  <a:lnTo>
                    <a:pt x="3694" y="53"/>
                  </a:lnTo>
                  <a:lnTo>
                    <a:pt x="3713" y="48"/>
                  </a:lnTo>
                  <a:lnTo>
                    <a:pt x="3723" y="48"/>
                  </a:lnTo>
                  <a:lnTo>
                    <a:pt x="3742" y="44"/>
                  </a:lnTo>
                  <a:lnTo>
                    <a:pt x="3761" y="44"/>
                  </a:lnTo>
                  <a:lnTo>
                    <a:pt x="3780" y="40"/>
                  </a:lnTo>
                  <a:lnTo>
                    <a:pt x="3789" y="40"/>
                  </a:lnTo>
                  <a:lnTo>
                    <a:pt x="3808" y="35"/>
                  </a:lnTo>
                  <a:lnTo>
                    <a:pt x="3828" y="35"/>
                  </a:lnTo>
                  <a:lnTo>
                    <a:pt x="3847" y="31"/>
                  </a:lnTo>
                  <a:lnTo>
                    <a:pt x="3866" y="31"/>
                  </a:lnTo>
                  <a:lnTo>
                    <a:pt x="3885" y="31"/>
                  </a:lnTo>
                  <a:lnTo>
                    <a:pt x="3904" y="31"/>
                  </a:lnTo>
                  <a:lnTo>
                    <a:pt x="3923" y="27"/>
                  </a:lnTo>
                  <a:lnTo>
                    <a:pt x="3942" y="27"/>
                  </a:lnTo>
                  <a:lnTo>
                    <a:pt x="3961" y="27"/>
                  </a:lnTo>
                  <a:lnTo>
                    <a:pt x="3971" y="31"/>
                  </a:lnTo>
                  <a:lnTo>
                    <a:pt x="3980" y="40"/>
                  </a:lnTo>
                  <a:lnTo>
                    <a:pt x="3990" y="44"/>
                  </a:lnTo>
                  <a:lnTo>
                    <a:pt x="3999" y="48"/>
                  </a:lnTo>
                  <a:lnTo>
                    <a:pt x="4009" y="57"/>
                  </a:lnTo>
                  <a:lnTo>
                    <a:pt x="4009" y="66"/>
                  </a:lnTo>
                  <a:lnTo>
                    <a:pt x="4018" y="75"/>
                  </a:lnTo>
                  <a:lnTo>
                    <a:pt x="4018" y="84"/>
                  </a:lnTo>
                  <a:lnTo>
                    <a:pt x="4038" y="84"/>
                  </a:lnTo>
                  <a:lnTo>
                    <a:pt x="4057" y="84"/>
                  </a:lnTo>
                  <a:lnTo>
                    <a:pt x="4076" y="88"/>
                  </a:lnTo>
                  <a:lnTo>
                    <a:pt x="4095" y="92"/>
                  </a:lnTo>
                  <a:lnTo>
                    <a:pt x="4114" y="92"/>
                  </a:lnTo>
                  <a:lnTo>
                    <a:pt x="4123" y="97"/>
                  </a:lnTo>
                  <a:lnTo>
                    <a:pt x="4152" y="97"/>
                  </a:lnTo>
                  <a:lnTo>
                    <a:pt x="4171" y="97"/>
                  </a:lnTo>
                  <a:lnTo>
                    <a:pt x="4295" y="44"/>
                  </a:lnTo>
                  <a:lnTo>
                    <a:pt x="4925" y="44"/>
                  </a:lnTo>
                  <a:lnTo>
                    <a:pt x="4925" y="48"/>
                  </a:lnTo>
                  <a:lnTo>
                    <a:pt x="4916" y="57"/>
                  </a:lnTo>
                  <a:lnTo>
                    <a:pt x="4906" y="66"/>
                  </a:lnTo>
                  <a:lnTo>
                    <a:pt x="4897" y="75"/>
                  </a:lnTo>
                  <a:lnTo>
                    <a:pt x="4887" y="88"/>
                  </a:lnTo>
                  <a:lnTo>
                    <a:pt x="4868" y="97"/>
                  </a:lnTo>
                  <a:lnTo>
                    <a:pt x="4868" y="105"/>
                  </a:lnTo>
                  <a:lnTo>
                    <a:pt x="4858" y="110"/>
                  </a:lnTo>
                  <a:lnTo>
                    <a:pt x="4877" y="119"/>
                  </a:lnTo>
                  <a:lnTo>
                    <a:pt x="4897" y="127"/>
                  </a:lnTo>
                  <a:lnTo>
                    <a:pt x="4916" y="132"/>
                  </a:lnTo>
                  <a:lnTo>
                    <a:pt x="4935" y="141"/>
                  </a:lnTo>
                  <a:lnTo>
                    <a:pt x="4954" y="145"/>
                  </a:lnTo>
                  <a:lnTo>
                    <a:pt x="4982" y="149"/>
                  </a:lnTo>
                  <a:lnTo>
                    <a:pt x="5002" y="158"/>
                  </a:lnTo>
                  <a:lnTo>
                    <a:pt x="5030" y="162"/>
                  </a:lnTo>
                  <a:lnTo>
                    <a:pt x="5059" y="167"/>
                  </a:lnTo>
                  <a:lnTo>
                    <a:pt x="5087" y="171"/>
                  </a:lnTo>
                  <a:lnTo>
                    <a:pt x="5116" y="171"/>
                  </a:lnTo>
                  <a:lnTo>
                    <a:pt x="5135" y="176"/>
                  </a:lnTo>
                  <a:lnTo>
                    <a:pt x="5164" y="176"/>
                  </a:lnTo>
                  <a:lnTo>
                    <a:pt x="5183" y="180"/>
                  </a:lnTo>
                  <a:lnTo>
                    <a:pt x="5202" y="180"/>
                  </a:lnTo>
                  <a:lnTo>
                    <a:pt x="5221" y="180"/>
                  </a:lnTo>
                  <a:lnTo>
                    <a:pt x="5221" y="215"/>
                  </a:lnTo>
                  <a:lnTo>
                    <a:pt x="5212" y="254"/>
                  </a:lnTo>
                  <a:lnTo>
                    <a:pt x="5202" y="298"/>
                  </a:lnTo>
                  <a:lnTo>
                    <a:pt x="5192" y="333"/>
                  </a:lnTo>
                  <a:lnTo>
                    <a:pt x="5183" y="338"/>
                  </a:lnTo>
                  <a:lnTo>
                    <a:pt x="5164" y="342"/>
                  </a:lnTo>
                  <a:lnTo>
                    <a:pt x="5154" y="347"/>
                  </a:lnTo>
                  <a:lnTo>
                    <a:pt x="5135" y="355"/>
                  </a:lnTo>
                  <a:lnTo>
                    <a:pt x="5116" y="360"/>
                  </a:lnTo>
                  <a:lnTo>
                    <a:pt x="5107" y="364"/>
                  </a:lnTo>
                  <a:lnTo>
                    <a:pt x="5087" y="368"/>
                  </a:lnTo>
                  <a:lnTo>
                    <a:pt x="5078" y="373"/>
                  </a:lnTo>
                  <a:lnTo>
                    <a:pt x="5078" y="425"/>
                  </a:lnTo>
                  <a:lnTo>
                    <a:pt x="5068" y="478"/>
                  </a:lnTo>
                  <a:lnTo>
                    <a:pt x="5068" y="535"/>
                  </a:lnTo>
                  <a:lnTo>
                    <a:pt x="5078" y="596"/>
                  </a:lnTo>
                  <a:lnTo>
                    <a:pt x="5078" y="653"/>
                  </a:lnTo>
                  <a:lnTo>
                    <a:pt x="5097" y="706"/>
                  </a:lnTo>
                  <a:lnTo>
                    <a:pt x="5126" y="759"/>
                  </a:lnTo>
                  <a:lnTo>
                    <a:pt x="5164" y="802"/>
                  </a:lnTo>
                  <a:lnTo>
                    <a:pt x="5154" y="811"/>
                  </a:lnTo>
                  <a:lnTo>
                    <a:pt x="5135" y="816"/>
                  </a:lnTo>
                  <a:lnTo>
                    <a:pt x="5107" y="824"/>
                  </a:lnTo>
                  <a:lnTo>
                    <a:pt x="5087" y="833"/>
                  </a:lnTo>
                  <a:lnTo>
                    <a:pt x="5068" y="838"/>
                  </a:lnTo>
                  <a:lnTo>
                    <a:pt x="5049" y="846"/>
                  </a:lnTo>
                  <a:lnTo>
                    <a:pt x="5030" y="855"/>
                  </a:lnTo>
                  <a:lnTo>
                    <a:pt x="5011" y="859"/>
                  </a:lnTo>
                  <a:lnTo>
                    <a:pt x="5059" y="881"/>
                  </a:lnTo>
                  <a:lnTo>
                    <a:pt x="5087" y="903"/>
                  </a:lnTo>
                  <a:lnTo>
                    <a:pt x="5116" y="930"/>
                  </a:lnTo>
                  <a:lnTo>
                    <a:pt x="5135" y="956"/>
                  </a:lnTo>
                  <a:lnTo>
                    <a:pt x="5145" y="987"/>
                  </a:lnTo>
                  <a:lnTo>
                    <a:pt x="5154" y="1017"/>
                  </a:lnTo>
                  <a:lnTo>
                    <a:pt x="5154" y="1048"/>
                  </a:lnTo>
                  <a:lnTo>
                    <a:pt x="5154" y="1074"/>
                  </a:lnTo>
                  <a:lnTo>
                    <a:pt x="5154" y="1105"/>
                  </a:lnTo>
                  <a:lnTo>
                    <a:pt x="5145" y="1136"/>
                  </a:lnTo>
                  <a:lnTo>
                    <a:pt x="5135" y="1166"/>
                  </a:lnTo>
                  <a:lnTo>
                    <a:pt x="5126" y="1197"/>
                  </a:lnTo>
                  <a:lnTo>
                    <a:pt x="5107" y="1223"/>
                  </a:lnTo>
                  <a:lnTo>
                    <a:pt x="5097" y="1254"/>
                  </a:lnTo>
                  <a:lnTo>
                    <a:pt x="5087" y="1280"/>
                  </a:lnTo>
                  <a:lnTo>
                    <a:pt x="5078" y="1302"/>
                  </a:lnTo>
                  <a:lnTo>
                    <a:pt x="5049" y="1385"/>
                  </a:lnTo>
                  <a:lnTo>
                    <a:pt x="5040" y="1473"/>
                  </a:lnTo>
                  <a:lnTo>
                    <a:pt x="5049" y="1565"/>
                  </a:lnTo>
                  <a:lnTo>
                    <a:pt x="5059" y="1657"/>
                  </a:lnTo>
                  <a:lnTo>
                    <a:pt x="5068" y="1749"/>
                  </a:lnTo>
                  <a:lnTo>
                    <a:pt x="5087" y="1841"/>
                  </a:lnTo>
                  <a:lnTo>
                    <a:pt x="5097" y="1929"/>
                  </a:lnTo>
                  <a:lnTo>
                    <a:pt x="5107" y="2008"/>
                  </a:lnTo>
                  <a:lnTo>
                    <a:pt x="4925" y="2091"/>
                  </a:lnTo>
                  <a:lnTo>
                    <a:pt x="4916" y="2104"/>
                  </a:lnTo>
                  <a:lnTo>
                    <a:pt x="4916" y="2113"/>
                  </a:lnTo>
                  <a:lnTo>
                    <a:pt x="4916" y="2122"/>
                  </a:lnTo>
                  <a:lnTo>
                    <a:pt x="4916" y="2131"/>
                  </a:lnTo>
                  <a:lnTo>
                    <a:pt x="4916" y="2139"/>
                  </a:lnTo>
                  <a:lnTo>
                    <a:pt x="4925" y="2144"/>
                  </a:lnTo>
                  <a:lnTo>
                    <a:pt x="4935" y="2148"/>
                  </a:lnTo>
                  <a:lnTo>
                    <a:pt x="4954" y="2148"/>
                  </a:lnTo>
                  <a:lnTo>
                    <a:pt x="4963" y="2148"/>
                  </a:lnTo>
                  <a:lnTo>
                    <a:pt x="4982" y="2148"/>
                  </a:lnTo>
                  <a:lnTo>
                    <a:pt x="4992" y="2148"/>
                  </a:lnTo>
                  <a:lnTo>
                    <a:pt x="5011" y="2148"/>
                  </a:lnTo>
                  <a:lnTo>
                    <a:pt x="5030" y="2148"/>
                  </a:lnTo>
                  <a:lnTo>
                    <a:pt x="5040" y="2148"/>
                  </a:lnTo>
                  <a:lnTo>
                    <a:pt x="5059" y="2148"/>
                  </a:lnTo>
                  <a:lnTo>
                    <a:pt x="5068" y="2153"/>
                  </a:lnTo>
                  <a:lnTo>
                    <a:pt x="5078" y="2153"/>
                  </a:lnTo>
                  <a:lnTo>
                    <a:pt x="5087" y="2153"/>
                  </a:lnTo>
                  <a:lnTo>
                    <a:pt x="5107" y="2153"/>
                  </a:lnTo>
                  <a:lnTo>
                    <a:pt x="5107" y="2157"/>
                  </a:lnTo>
                  <a:lnTo>
                    <a:pt x="5116" y="2157"/>
                  </a:lnTo>
                  <a:lnTo>
                    <a:pt x="5126" y="2157"/>
                  </a:lnTo>
                  <a:lnTo>
                    <a:pt x="5135" y="2161"/>
                  </a:lnTo>
                  <a:lnTo>
                    <a:pt x="5107" y="2236"/>
                  </a:lnTo>
                  <a:lnTo>
                    <a:pt x="5087" y="2328"/>
                  </a:lnTo>
                  <a:lnTo>
                    <a:pt x="5078" y="2424"/>
                  </a:lnTo>
                  <a:lnTo>
                    <a:pt x="5078" y="2534"/>
                  </a:lnTo>
                  <a:lnTo>
                    <a:pt x="5078" y="2648"/>
                  </a:lnTo>
                  <a:lnTo>
                    <a:pt x="5087" y="2762"/>
                  </a:lnTo>
                  <a:lnTo>
                    <a:pt x="5097" y="2872"/>
                  </a:lnTo>
                  <a:lnTo>
                    <a:pt x="5097" y="2972"/>
                  </a:lnTo>
                  <a:lnTo>
                    <a:pt x="5087" y="2977"/>
                  </a:lnTo>
                  <a:lnTo>
                    <a:pt x="5068" y="2981"/>
                  </a:lnTo>
                  <a:lnTo>
                    <a:pt x="5049" y="2986"/>
                  </a:lnTo>
                  <a:lnTo>
                    <a:pt x="5030" y="2990"/>
                  </a:lnTo>
                  <a:lnTo>
                    <a:pt x="5011" y="2990"/>
                  </a:lnTo>
                  <a:lnTo>
                    <a:pt x="4992" y="2994"/>
                  </a:lnTo>
                  <a:lnTo>
                    <a:pt x="4973" y="2994"/>
                  </a:lnTo>
                  <a:lnTo>
                    <a:pt x="4954" y="2994"/>
                  </a:lnTo>
                  <a:lnTo>
                    <a:pt x="4935" y="2999"/>
                  </a:lnTo>
                  <a:lnTo>
                    <a:pt x="4916" y="2999"/>
                  </a:lnTo>
                  <a:lnTo>
                    <a:pt x="4887" y="2999"/>
                  </a:lnTo>
                  <a:lnTo>
                    <a:pt x="4868" y="3003"/>
                  </a:lnTo>
                  <a:lnTo>
                    <a:pt x="4839" y="3003"/>
                  </a:lnTo>
                  <a:lnTo>
                    <a:pt x="4820" y="3003"/>
                  </a:lnTo>
                  <a:lnTo>
                    <a:pt x="4792" y="3007"/>
                  </a:lnTo>
                  <a:lnTo>
                    <a:pt x="4763" y="3007"/>
                  </a:lnTo>
                  <a:lnTo>
                    <a:pt x="4753" y="3003"/>
                  </a:lnTo>
                  <a:lnTo>
                    <a:pt x="4734" y="2999"/>
                  </a:lnTo>
                  <a:lnTo>
                    <a:pt x="4725" y="2999"/>
                  </a:lnTo>
                  <a:lnTo>
                    <a:pt x="4715" y="2994"/>
                  </a:lnTo>
                  <a:lnTo>
                    <a:pt x="4696" y="2990"/>
                  </a:lnTo>
                  <a:lnTo>
                    <a:pt x="4687" y="2990"/>
                  </a:lnTo>
                  <a:lnTo>
                    <a:pt x="4677" y="2986"/>
                  </a:lnTo>
                  <a:lnTo>
                    <a:pt x="4658" y="2986"/>
                  </a:lnTo>
                  <a:lnTo>
                    <a:pt x="4648" y="2986"/>
                  </a:lnTo>
                  <a:lnTo>
                    <a:pt x="4629" y="2981"/>
                  </a:lnTo>
                  <a:lnTo>
                    <a:pt x="4620" y="2981"/>
                  </a:lnTo>
                  <a:lnTo>
                    <a:pt x="4610" y="2977"/>
                  </a:lnTo>
                  <a:lnTo>
                    <a:pt x="4601" y="2977"/>
                  </a:lnTo>
                  <a:lnTo>
                    <a:pt x="4582" y="2972"/>
                  </a:lnTo>
                  <a:lnTo>
                    <a:pt x="4572" y="2968"/>
                  </a:lnTo>
                  <a:lnTo>
                    <a:pt x="4562" y="2968"/>
                  </a:lnTo>
                  <a:lnTo>
                    <a:pt x="4534" y="2968"/>
                  </a:lnTo>
                  <a:lnTo>
                    <a:pt x="4505" y="2972"/>
                  </a:lnTo>
                  <a:lnTo>
                    <a:pt x="4486" y="2972"/>
                  </a:lnTo>
                  <a:lnTo>
                    <a:pt x="4457" y="2977"/>
                  </a:lnTo>
                  <a:lnTo>
                    <a:pt x="4438" y="2977"/>
                  </a:lnTo>
                  <a:lnTo>
                    <a:pt x="4410" y="2981"/>
                  </a:lnTo>
                  <a:lnTo>
                    <a:pt x="4391" y="2981"/>
                  </a:lnTo>
                  <a:lnTo>
                    <a:pt x="4372" y="2986"/>
                  </a:lnTo>
                  <a:lnTo>
                    <a:pt x="4353" y="2986"/>
                  </a:lnTo>
                  <a:lnTo>
                    <a:pt x="4333" y="2990"/>
                  </a:lnTo>
                  <a:lnTo>
                    <a:pt x="4314" y="2994"/>
                  </a:lnTo>
                  <a:lnTo>
                    <a:pt x="4295" y="2999"/>
                  </a:lnTo>
                  <a:lnTo>
                    <a:pt x="4276" y="3003"/>
                  </a:lnTo>
                  <a:lnTo>
                    <a:pt x="4257" y="3012"/>
                  </a:lnTo>
                  <a:lnTo>
                    <a:pt x="4238" y="3021"/>
                  </a:lnTo>
                  <a:lnTo>
                    <a:pt x="4219" y="3029"/>
                  </a:lnTo>
                  <a:lnTo>
                    <a:pt x="4190" y="3025"/>
                  </a:lnTo>
                  <a:lnTo>
                    <a:pt x="4171" y="3025"/>
                  </a:lnTo>
                  <a:lnTo>
                    <a:pt x="4143" y="3025"/>
                  </a:lnTo>
                  <a:lnTo>
                    <a:pt x="4114" y="3025"/>
                  </a:lnTo>
                  <a:lnTo>
                    <a:pt x="4095" y="3025"/>
                  </a:lnTo>
                  <a:lnTo>
                    <a:pt x="4066" y="3025"/>
                  </a:lnTo>
                  <a:lnTo>
                    <a:pt x="4038" y="3025"/>
                  </a:lnTo>
                  <a:lnTo>
                    <a:pt x="4009" y="3025"/>
                  </a:lnTo>
                  <a:lnTo>
                    <a:pt x="3980" y="3025"/>
                  </a:lnTo>
                  <a:lnTo>
                    <a:pt x="3952" y="3025"/>
                  </a:lnTo>
                  <a:lnTo>
                    <a:pt x="3923" y="3025"/>
                  </a:lnTo>
                  <a:lnTo>
                    <a:pt x="3894" y="3025"/>
                  </a:lnTo>
                  <a:lnTo>
                    <a:pt x="3866" y="3029"/>
                  </a:lnTo>
                  <a:lnTo>
                    <a:pt x="3847" y="3029"/>
                  </a:lnTo>
                  <a:lnTo>
                    <a:pt x="3818" y="3029"/>
                  </a:lnTo>
                  <a:lnTo>
                    <a:pt x="3799" y="3029"/>
                  </a:lnTo>
                  <a:lnTo>
                    <a:pt x="3780" y="3025"/>
                  </a:lnTo>
                  <a:lnTo>
                    <a:pt x="3770" y="3021"/>
                  </a:lnTo>
                  <a:lnTo>
                    <a:pt x="3761" y="3016"/>
                  </a:lnTo>
                  <a:lnTo>
                    <a:pt x="3742" y="3012"/>
                  </a:lnTo>
                  <a:lnTo>
                    <a:pt x="3732" y="3007"/>
                  </a:lnTo>
                  <a:lnTo>
                    <a:pt x="3713" y="3003"/>
                  </a:lnTo>
                  <a:lnTo>
                    <a:pt x="3703" y="2999"/>
                  </a:lnTo>
                  <a:lnTo>
                    <a:pt x="3694" y="2994"/>
                  </a:lnTo>
                  <a:lnTo>
                    <a:pt x="3694" y="2999"/>
                  </a:lnTo>
                  <a:lnTo>
                    <a:pt x="3684" y="3003"/>
                  </a:lnTo>
                  <a:lnTo>
                    <a:pt x="3675" y="3007"/>
                  </a:lnTo>
                  <a:lnTo>
                    <a:pt x="3675" y="3012"/>
                  </a:lnTo>
                  <a:lnTo>
                    <a:pt x="3665" y="3016"/>
                  </a:lnTo>
                  <a:lnTo>
                    <a:pt x="3656" y="3021"/>
                  </a:lnTo>
                  <a:lnTo>
                    <a:pt x="3656" y="3025"/>
                  </a:lnTo>
                  <a:lnTo>
                    <a:pt x="3646" y="3029"/>
                  </a:lnTo>
                  <a:lnTo>
                    <a:pt x="3618" y="3029"/>
                  </a:lnTo>
                  <a:lnTo>
                    <a:pt x="3589" y="3029"/>
                  </a:lnTo>
                  <a:lnTo>
                    <a:pt x="3551" y="3029"/>
                  </a:lnTo>
                  <a:lnTo>
                    <a:pt x="3513" y="3034"/>
                  </a:lnTo>
                  <a:lnTo>
                    <a:pt x="3474" y="3034"/>
                  </a:lnTo>
                  <a:lnTo>
                    <a:pt x="3436" y="3038"/>
                  </a:lnTo>
                  <a:lnTo>
                    <a:pt x="3398" y="3038"/>
                  </a:lnTo>
                  <a:lnTo>
                    <a:pt x="3360" y="3043"/>
                  </a:lnTo>
                  <a:lnTo>
                    <a:pt x="3312" y="3043"/>
                  </a:lnTo>
                  <a:lnTo>
                    <a:pt x="3274" y="3043"/>
                  </a:lnTo>
                  <a:lnTo>
                    <a:pt x="3236" y="3043"/>
                  </a:lnTo>
                  <a:lnTo>
                    <a:pt x="3198" y="3043"/>
                  </a:lnTo>
                  <a:lnTo>
                    <a:pt x="3169" y="3043"/>
                  </a:lnTo>
                  <a:lnTo>
                    <a:pt x="3131" y="3043"/>
                  </a:lnTo>
                  <a:lnTo>
                    <a:pt x="3102" y="3038"/>
                  </a:lnTo>
                  <a:lnTo>
                    <a:pt x="3073" y="3034"/>
                  </a:lnTo>
                  <a:lnTo>
                    <a:pt x="3054" y="3029"/>
                  </a:lnTo>
                  <a:lnTo>
                    <a:pt x="3045" y="3025"/>
                  </a:lnTo>
                  <a:lnTo>
                    <a:pt x="3026" y="3021"/>
                  </a:lnTo>
                  <a:lnTo>
                    <a:pt x="3016" y="3016"/>
                  </a:lnTo>
                  <a:lnTo>
                    <a:pt x="3007" y="3012"/>
                  </a:lnTo>
                  <a:lnTo>
                    <a:pt x="2997" y="3003"/>
                  </a:lnTo>
                  <a:lnTo>
                    <a:pt x="2988" y="2999"/>
                  </a:lnTo>
                  <a:lnTo>
                    <a:pt x="2978" y="2990"/>
                  </a:lnTo>
                  <a:lnTo>
                    <a:pt x="2968" y="2986"/>
                  </a:lnTo>
                  <a:lnTo>
                    <a:pt x="2959" y="2981"/>
                  </a:lnTo>
                  <a:lnTo>
                    <a:pt x="2949" y="2977"/>
                  </a:lnTo>
                  <a:lnTo>
                    <a:pt x="2930" y="2972"/>
                  </a:lnTo>
                  <a:lnTo>
                    <a:pt x="2921" y="2968"/>
                  </a:lnTo>
                  <a:lnTo>
                    <a:pt x="2902" y="2964"/>
                  </a:lnTo>
                  <a:lnTo>
                    <a:pt x="2883" y="2964"/>
                  </a:lnTo>
                  <a:lnTo>
                    <a:pt x="2863" y="2964"/>
                  </a:lnTo>
                  <a:lnTo>
                    <a:pt x="2854" y="2964"/>
                  </a:lnTo>
                  <a:lnTo>
                    <a:pt x="2835" y="2959"/>
                  </a:lnTo>
                  <a:lnTo>
                    <a:pt x="2825" y="2959"/>
                  </a:lnTo>
                  <a:lnTo>
                    <a:pt x="2806" y="2959"/>
                  </a:lnTo>
                  <a:lnTo>
                    <a:pt x="2797" y="2959"/>
                  </a:lnTo>
                  <a:lnTo>
                    <a:pt x="2778" y="2959"/>
                  </a:lnTo>
                  <a:lnTo>
                    <a:pt x="2768" y="2964"/>
                  </a:lnTo>
                  <a:lnTo>
                    <a:pt x="2768" y="2968"/>
                  </a:lnTo>
                  <a:lnTo>
                    <a:pt x="2758" y="2977"/>
                  </a:lnTo>
                  <a:lnTo>
                    <a:pt x="2749" y="2981"/>
                  </a:lnTo>
                  <a:lnTo>
                    <a:pt x="2749" y="2990"/>
                  </a:lnTo>
                  <a:lnTo>
                    <a:pt x="2739" y="2999"/>
                  </a:lnTo>
                  <a:lnTo>
                    <a:pt x="2730" y="3003"/>
                  </a:lnTo>
                  <a:lnTo>
                    <a:pt x="2720" y="3007"/>
                  </a:lnTo>
                  <a:lnTo>
                    <a:pt x="2720" y="3012"/>
                  </a:lnTo>
                  <a:lnTo>
                    <a:pt x="2711" y="3016"/>
                  </a:lnTo>
                  <a:lnTo>
                    <a:pt x="2701" y="3021"/>
                  </a:lnTo>
                  <a:lnTo>
                    <a:pt x="2692" y="3021"/>
                  </a:lnTo>
                  <a:lnTo>
                    <a:pt x="2682" y="3025"/>
                  </a:lnTo>
                  <a:lnTo>
                    <a:pt x="2673" y="3025"/>
                  </a:lnTo>
                  <a:lnTo>
                    <a:pt x="2663" y="3029"/>
                  </a:lnTo>
                  <a:lnTo>
                    <a:pt x="2654" y="3034"/>
                  </a:lnTo>
                  <a:lnTo>
                    <a:pt x="2596" y="3034"/>
                  </a:lnTo>
                  <a:lnTo>
                    <a:pt x="2558" y="3034"/>
                  </a:lnTo>
                  <a:lnTo>
                    <a:pt x="2510" y="3034"/>
                  </a:lnTo>
                  <a:lnTo>
                    <a:pt x="2472" y="3034"/>
                  </a:lnTo>
                  <a:lnTo>
                    <a:pt x="2434" y="3034"/>
                  </a:lnTo>
                  <a:lnTo>
                    <a:pt x="2396" y="3034"/>
                  </a:lnTo>
                  <a:lnTo>
                    <a:pt x="2358" y="3034"/>
                  </a:lnTo>
                  <a:lnTo>
                    <a:pt x="2319" y="3034"/>
                  </a:lnTo>
                  <a:lnTo>
                    <a:pt x="2291" y="3034"/>
                  </a:lnTo>
                  <a:lnTo>
                    <a:pt x="2253" y="3038"/>
                  </a:lnTo>
                  <a:lnTo>
                    <a:pt x="2214" y="3038"/>
                  </a:lnTo>
                  <a:lnTo>
                    <a:pt x="2176" y="3038"/>
                  </a:lnTo>
                  <a:lnTo>
                    <a:pt x="2138" y="3043"/>
                  </a:lnTo>
                  <a:lnTo>
                    <a:pt x="2100" y="3047"/>
                  </a:lnTo>
                  <a:lnTo>
                    <a:pt x="2052" y="3051"/>
                  </a:lnTo>
                  <a:lnTo>
                    <a:pt x="2004" y="3056"/>
                  </a:lnTo>
                  <a:lnTo>
                    <a:pt x="1976" y="3056"/>
                  </a:lnTo>
                  <a:lnTo>
                    <a:pt x="1947" y="3060"/>
                  </a:lnTo>
                  <a:lnTo>
                    <a:pt x="1909" y="3064"/>
                  </a:lnTo>
                  <a:lnTo>
                    <a:pt x="1880" y="3064"/>
                  </a:lnTo>
                  <a:lnTo>
                    <a:pt x="1852" y="3069"/>
                  </a:lnTo>
                  <a:lnTo>
                    <a:pt x="1814" y="3069"/>
                  </a:lnTo>
                  <a:lnTo>
                    <a:pt x="1785" y="3073"/>
                  </a:lnTo>
                  <a:lnTo>
                    <a:pt x="1756" y="3073"/>
                  </a:lnTo>
                  <a:lnTo>
                    <a:pt x="1718" y="3078"/>
                  </a:lnTo>
                  <a:lnTo>
                    <a:pt x="1689" y="3078"/>
                  </a:lnTo>
                  <a:lnTo>
                    <a:pt x="1651" y="3078"/>
                  </a:lnTo>
                  <a:lnTo>
                    <a:pt x="1623" y="3078"/>
                  </a:lnTo>
                  <a:lnTo>
                    <a:pt x="1594" y="3082"/>
                  </a:lnTo>
                  <a:lnTo>
                    <a:pt x="1556" y="3082"/>
                  </a:lnTo>
                  <a:lnTo>
                    <a:pt x="1527" y="3082"/>
                  </a:lnTo>
                  <a:lnTo>
                    <a:pt x="1489" y="3082"/>
                  </a:lnTo>
                  <a:lnTo>
                    <a:pt x="1460" y="3082"/>
                  </a:lnTo>
                  <a:lnTo>
                    <a:pt x="1422" y="3082"/>
                  </a:lnTo>
                  <a:lnTo>
                    <a:pt x="1394" y="3082"/>
                  </a:lnTo>
                  <a:lnTo>
                    <a:pt x="1355" y="3082"/>
                  </a:lnTo>
                  <a:lnTo>
                    <a:pt x="1327" y="3082"/>
                  </a:lnTo>
                  <a:lnTo>
                    <a:pt x="1298" y="3078"/>
                  </a:lnTo>
                  <a:lnTo>
                    <a:pt x="1260" y="3078"/>
                  </a:lnTo>
                  <a:lnTo>
                    <a:pt x="1231" y="3078"/>
                  </a:lnTo>
                  <a:lnTo>
                    <a:pt x="1193" y="3073"/>
                  </a:lnTo>
                  <a:lnTo>
                    <a:pt x="1164" y="3073"/>
                  </a:lnTo>
                  <a:lnTo>
                    <a:pt x="1136" y="3069"/>
                  </a:lnTo>
                  <a:lnTo>
                    <a:pt x="1098" y="3069"/>
                  </a:lnTo>
                  <a:lnTo>
                    <a:pt x="1069" y="3064"/>
                  </a:lnTo>
                  <a:lnTo>
                    <a:pt x="1040" y="3064"/>
                  </a:lnTo>
                  <a:lnTo>
                    <a:pt x="1012" y="3060"/>
                  </a:lnTo>
                  <a:lnTo>
                    <a:pt x="974" y="3056"/>
                  </a:lnTo>
                  <a:lnTo>
                    <a:pt x="974" y="3051"/>
                  </a:lnTo>
                  <a:lnTo>
                    <a:pt x="974" y="3047"/>
                  </a:lnTo>
                  <a:lnTo>
                    <a:pt x="964" y="3043"/>
                  </a:lnTo>
                  <a:lnTo>
                    <a:pt x="964" y="3038"/>
                  </a:lnTo>
                  <a:lnTo>
                    <a:pt x="954" y="3034"/>
                  </a:lnTo>
                  <a:lnTo>
                    <a:pt x="945" y="3025"/>
                  </a:lnTo>
                  <a:lnTo>
                    <a:pt x="935" y="3021"/>
                  </a:lnTo>
                  <a:lnTo>
                    <a:pt x="926" y="3012"/>
                  </a:lnTo>
                  <a:lnTo>
                    <a:pt x="878" y="3012"/>
                  </a:lnTo>
                  <a:lnTo>
                    <a:pt x="840" y="3016"/>
                  </a:lnTo>
                  <a:lnTo>
                    <a:pt x="792" y="3016"/>
                  </a:lnTo>
                  <a:lnTo>
                    <a:pt x="745" y="3016"/>
                  </a:lnTo>
                  <a:lnTo>
                    <a:pt x="697" y="3021"/>
                  </a:lnTo>
                  <a:lnTo>
                    <a:pt x="649" y="3021"/>
                  </a:lnTo>
                  <a:lnTo>
                    <a:pt x="611" y="3021"/>
                  </a:lnTo>
                  <a:lnTo>
                    <a:pt x="563" y="3021"/>
                  </a:lnTo>
                  <a:lnTo>
                    <a:pt x="515" y="3025"/>
                  </a:lnTo>
                  <a:lnTo>
                    <a:pt x="468" y="3021"/>
                  </a:lnTo>
                  <a:lnTo>
                    <a:pt x="420" y="3021"/>
                  </a:lnTo>
                  <a:lnTo>
                    <a:pt x="382" y="3016"/>
                  </a:lnTo>
                  <a:lnTo>
                    <a:pt x="334" y="3012"/>
                  </a:lnTo>
                  <a:lnTo>
                    <a:pt x="296" y="3007"/>
                  </a:lnTo>
                  <a:lnTo>
                    <a:pt x="258" y="2999"/>
                  </a:lnTo>
                  <a:lnTo>
                    <a:pt x="210" y="2986"/>
                  </a:lnTo>
                  <a:lnTo>
                    <a:pt x="200" y="2986"/>
                  </a:lnTo>
                  <a:lnTo>
                    <a:pt x="181" y="2986"/>
                  </a:lnTo>
                  <a:lnTo>
                    <a:pt x="172" y="2981"/>
                  </a:lnTo>
                  <a:lnTo>
                    <a:pt x="153" y="2981"/>
                  </a:lnTo>
                  <a:lnTo>
                    <a:pt x="143" y="2977"/>
                  </a:lnTo>
                  <a:lnTo>
                    <a:pt x="124" y="2977"/>
                  </a:lnTo>
                  <a:lnTo>
                    <a:pt x="115" y="2977"/>
                  </a:lnTo>
                  <a:lnTo>
                    <a:pt x="105" y="2977"/>
                  </a:lnTo>
                  <a:lnTo>
                    <a:pt x="95" y="2937"/>
                  </a:lnTo>
                  <a:lnTo>
                    <a:pt x="95" y="2880"/>
                  </a:lnTo>
                  <a:lnTo>
                    <a:pt x="105" y="2819"/>
                  </a:lnTo>
                  <a:lnTo>
                    <a:pt x="115" y="2780"/>
                  </a:lnTo>
                  <a:lnTo>
                    <a:pt x="115" y="2771"/>
                  </a:lnTo>
                  <a:lnTo>
                    <a:pt x="134" y="2762"/>
                  </a:lnTo>
                  <a:lnTo>
                    <a:pt x="143" y="2753"/>
                  </a:lnTo>
                  <a:lnTo>
                    <a:pt x="153" y="2749"/>
                  </a:lnTo>
                  <a:lnTo>
                    <a:pt x="172" y="2740"/>
                  </a:lnTo>
                  <a:lnTo>
                    <a:pt x="181" y="2736"/>
                  </a:lnTo>
                  <a:lnTo>
                    <a:pt x="200" y="2727"/>
                  </a:lnTo>
                  <a:lnTo>
                    <a:pt x="210" y="2723"/>
                  </a:lnTo>
                  <a:lnTo>
                    <a:pt x="210" y="2692"/>
                  </a:lnTo>
                  <a:lnTo>
                    <a:pt x="220" y="2661"/>
                  </a:lnTo>
                  <a:lnTo>
                    <a:pt x="220" y="2635"/>
                  </a:lnTo>
                  <a:lnTo>
                    <a:pt x="229" y="2604"/>
                  </a:lnTo>
                  <a:lnTo>
                    <a:pt x="229" y="2578"/>
                  </a:lnTo>
                  <a:lnTo>
                    <a:pt x="239" y="2547"/>
                  </a:lnTo>
                  <a:lnTo>
                    <a:pt x="248" y="2521"/>
                  </a:lnTo>
                  <a:lnTo>
                    <a:pt x="258" y="2490"/>
                  </a:lnTo>
                  <a:lnTo>
                    <a:pt x="267" y="2481"/>
                  </a:lnTo>
                  <a:lnTo>
                    <a:pt x="267" y="2464"/>
                  </a:lnTo>
                  <a:lnTo>
                    <a:pt x="277" y="2451"/>
                  </a:lnTo>
                  <a:lnTo>
                    <a:pt x="286" y="2433"/>
                  </a:lnTo>
                  <a:lnTo>
                    <a:pt x="286" y="2420"/>
                  </a:lnTo>
                  <a:lnTo>
                    <a:pt x="286" y="2407"/>
                  </a:lnTo>
                  <a:lnTo>
                    <a:pt x="286" y="2394"/>
                  </a:lnTo>
                  <a:lnTo>
                    <a:pt x="277" y="2381"/>
                  </a:lnTo>
                  <a:lnTo>
                    <a:pt x="267" y="2372"/>
                  </a:lnTo>
                  <a:lnTo>
                    <a:pt x="258" y="2363"/>
                  </a:lnTo>
                  <a:lnTo>
                    <a:pt x="248" y="2354"/>
                  </a:lnTo>
                  <a:lnTo>
                    <a:pt x="239" y="2346"/>
                  </a:lnTo>
                  <a:lnTo>
                    <a:pt x="229" y="2337"/>
                  </a:lnTo>
                  <a:lnTo>
                    <a:pt x="220" y="2328"/>
                  </a:lnTo>
                  <a:lnTo>
                    <a:pt x="210" y="2319"/>
                  </a:lnTo>
                  <a:lnTo>
                    <a:pt x="200" y="2306"/>
                  </a:lnTo>
                  <a:lnTo>
                    <a:pt x="191" y="2284"/>
                  </a:lnTo>
                  <a:lnTo>
                    <a:pt x="191" y="2262"/>
                  </a:lnTo>
                  <a:lnTo>
                    <a:pt x="200" y="2240"/>
                  </a:lnTo>
                  <a:lnTo>
                    <a:pt x="210" y="2218"/>
                  </a:lnTo>
                  <a:lnTo>
                    <a:pt x="220" y="2196"/>
                  </a:lnTo>
                  <a:lnTo>
                    <a:pt x="229" y="2175"/>
                  </a:lnTo>
                  <a:lnTo>
                    <a:pt x="229" y="2157"/>
                  </a:lnTo>
                  <a:lnTo>
                    <a:pt x="239" y="2135"/>
                  </a:lnTo>
                  <a:lnTo>
                    <a:pt x="229" y="2131"/>
                  </a:lnTo>
                  <a:lnTo>
                    <a:pt x="220" y="2131"/>
                  </a:lnTo>
                  <a:lnTo>
                    <a:pt x="220" y="2126"/>
                  </a:lnTo>
                  <a:lnTo>
                    <a:pt x="210" y="2122"/>
                  </a:lnTo>
                  <a:lnTo>
                    <a:pt x="200" y="2122"/>
                  </a:lnTo>
                  <a:lnTo>
                    <a:pt x="191" y="2118"/>
                  </a:lnTo>
                  <a:lnTo>
                    <a:pt x="181" y="2118"/>
                  </a:lnTo>
                  <a:lnTo>
                    <a:pt x="172" y="2113"/>
                  </a:lnTo>
                  <a:lnTo>
                    <a:pt x="172" y="2083"/>
                  </a:lnTo>
                  <a:lnTo>
                    <a:pt x="286" y="2043"/>
                  </a:lnTo>
                  <a:lnTo>
                    <a:pt x="286" y="2030"/>
                  </a:lnTo>
                  <a:lnTo>
                    <a:pt x="267" y="2021"/>
                  </a:lnTo>
                  <a:lnTo>
                    <a:pt x="248" y="2012"/>
                  </a:lnTo>
                  <a:lnTo>
                    <a:pt x="229" y="2004"/>
                  </a:lnTo>
                  <a:lnTo>
                    <a:pt x="210" y="1995"/>
                  </a:lnTo>
                  <a:lnTo>
                    <a:pt x="191" y="1982"/>
                  </a:lnTo>
                  <a:lnTo>
                    <a:pt x="181" y="1969"/>
                  </a:lnTo>
                  <a:lnTo>
                    <a:pt x="181" y="1955"/>
                  </a:lnTo>
                  <a:close/>
                </a:path>
              </a:pathLst>
            </a:custGeom>
            <a:solidFill>
              <a:srgbClr val="B7B7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4762" name="Freeform 5"/>
            <p:cNvSpPr>
              <a:spLocks/>
            </p:cNvSpPr>
            <p:nvPr/>
          </p:nvSpPr>
          <p:spPr bwMode="auto">
            <a:xfrm>
              <a:off x="290" y="1026"/>
              <a:ext cx="5221" cy="3082"/>
            </a:xfrm>
            <a:custGeom>
              <a:avLst/>
              <a:gdLst>
                <a:gd name="T0" fmla="*/ 324 w 5221"/>
                <a:gd name="T1" fmla="*/ 1539 h 3082"/>
                <a:gd name="T2" fmla="*/ 181 w 5221"/>
                <a:gd name="T3" fmla="*/ 1526 h 3082"/>
                <a:gd name="T4" fmla="*/ 95 w 5221"/>
                <a:gd name="T5" fmla="*/ 1320 h 3082"/>
                <a:gd name="T6" fmla="*/ 105 w 5221"/>
                <a:gd name="T7" fmla="*/ 925 h 3082"/>
                <a:gd name="T8" fmla="*/ 38 w 5221"/>
                <a:gd name="T9" fmla="*/ 644 h 3082"/>
                <a:gd name="T10" fmla="*/ 219 w 5221"/>
                <a:gd name="T11" fmla="*/ 605 h 3082"/>
                <a:gd name="T12" fmla="*/ 162 w 5221"/>
                <a:gd name="T13" fmla="*/ 544 h 3082"/>
                <a:gd name="T14" fmla="*/ 38 w 5221"/>
                <a:gd name="T15" fmla="*/ 377 h 3082"/>
                <a:gd name="T16" fmla="*/ 86 w 5221"/>
                <a:gd name="T17" fmla="*/ 153 h 3082"/>
                <a:gd name="T18" fmla="*/ 258 w 5221"/>
                <a:gd name="T19" fmla="*/ 110 h 3082"/>
                <a:gd name="T20" fmla="*/ 391 w 5221"/>
                <a:gd name="T21" fmla="*/ 35 h 3082"/>
                <a:gd name="T22" fmla="*/ 792 w 5221"/>
                <a:gd name="T23" fmla="*/ 9 h 3082"/>
                <a:gd name="T24" fmla="*/ 1136 w 5221"/>
                <a:gd name="T25" fmla="*/ 75 h 3082"/>
                <a:gd name="T26" fmla="*/ 1308 w 5221"/>
                <a:gd name="T27" fmla="*/ 39 h 3082"/>
                <a:gd name="T28" fmla="*/ 1594 w 5221"/>
                <a:gd name="T29" fmla="*/ 53 h 3082"/>
                <a:gd name="T30" fmla="*/ 1890 w 5221"/>
                <a:gd name="T31" fmla="*/ 53 h 3082"/>
                <a:gd name="T32" fmla="*/ 2186 w 5221"/>
                <a:gd name="T33" fmla="*/ 132 h 3082"/>
                <a:gd name="T34" fmla="*/ 2443 w 5221"/>
                <a:gd name="T35" fmla="*/ 66 h 3082"/>
                <a:gd name="T36" fmla="*/ 2854 w 5221"/>
                <a:gd name="T37" fmla="*/ 88 h 3082"/>
                <a:gd name="T38" fmla="*/ 3293 w 5221"/>
                <a:gd name="T39" fmla="*/ 101 h 3082"/>
                <a:gd name="T40" fmla="*/ 3694 w 5221"/>
                <a:gd name="T41" fmla="*/ 53 h 3082"/>
                <a:gd name="T42" fmla="*/ 3866 w 5221"/>
                <a:gd name="T43" fmla="*/ 31 h 3082"/>
                <a:gd name="T44" fmla="*/ 3999 w 5221"/>
                <a:gd name="T45" fmla="*/ 57 h 3082"/>
                <a:gd name="T46" fmla="*/ 4142 w 5221"/>
                <a:gd name="T47" fmla="*/ 96 h 3082"/>
                <a:gd name="T48" fmla="*/ 4858 w 5221"/>
                <a:gd name="T49" fmla="*/ 105 h 3082"/>
                <a:gd name="T50" fmla="*/ 5059 w 5221"/>
                <a:gd name="T51" fmla="*/ 167 h 3082"/>
                <a:gd name="T52" fmla="*/ 5192 w 5221"/>
                <a:gd name="T53" fmla="*/ 298 h 3082"/>
                <a:gd name="T54" fmla="*/ 5068 w 5221"/>
                <a:gd name="T55" fmla="*/ 425 h 3082"/>
                <a:gd name="T56" fmla="*/ 5106 w 5221"/>
                <a:gd name="T57" fmla="*/ 824 h 3082"/>
                <a:gd name="T58" fmla="*/ 5145 w 5221"/>
                <a:gd name="T59" fmla="*/ 986 h 3082"/>
                <a:gd name="T60" fmla="*/ 5078 w 5221"/>
                <a:gd name="T61" fmla="*/ 1280 h 3082"/>
                <a:gd name="T62" fmla="*/ 4916 w 5221"/>
                <a:gd name="T63" fmla="*/ 2091 h 3082"/>
                <a:gd name="T64" fmla="*/ 4982 w 5221"/>
                <a:gd name="T65" fmla="*/ 2148 h 3082"/>
                <a:gd name="T66" fmla="*/ 5106 w 5221"/>
                <a:gd name="T67" fmla="*/ 2157 h 3082"/>
                <a:gd name="T68" fmla="*/ 5087 w 5221"/>
                <a:gd name="T69" fmla="*/ 2762 h 3082"/>
                <a:gd name="T70" fmla="*/ 4954 w 5221"/>
                <a:gd name="T71" fmla="*/ 2994 h 3082"/>
                <a:gd name="T72" fmla="*/ 4734 w 5221"/>
                <a:gd name="T73" fmla="*/ 2998 h 3082"/>
                <a:gd name="T74" fmla="*/ 4601 w 5221"/>
                <a:gd name="T75" fmla="*/ 2977 h 3082"/>
                <a:gd name="T76" fmla="*/ 4410 w 5221"/>
                <a:gd name="T77" fmla="*/ 2981 h 3082"/>
                <a:gd name="T78" fmla="*/ 4209 w 5221"/>
                <a:gd name="T79" fmla="*/ 3029 h 3082"/>
                <a:gd name="T80" fmla="*/ 3952 w 5221"/>
                <a:gd name="T81" fmla="*/ 3025 h 3082"/>
                <a:gd name="T82" fmla="*/ 3742 w 5221"/>
                <a:gd name="T83" fmla="*/ 3012 h 3082"/>
                <a:gd name="T84" fmla="*/ 3656 w 5221"/>
                <a:gd name="T85" fmla="*/ 3020 h 3082"/>
                <a:gd name="T86" fmla="*/ 3350 w 5221"/>
                <a:gd name="T87" fmla="*/ 3038 h 3082"/>
                <a:gd name="T88" fmla="*/ 3035 w 5221"/>
                <a:gd name="T89" fmla="*/ 3025 h 3082"/>
                <a:gd name="T90" fmla="*/ 2930 w 5221"/>
                <a:gd name="T91" fmla="*/ 2972 h 3082"/>
                <a:gd name="T92" fmla="*/ 2777 w 5221"/>
                <a:gd name="T93" fmla="*/ 2959 h 3082"/>
                <a:gd name="T94" fmla="*/ 2711 w 5221"/>
                <a:gd name="T95" fmla="*/ 3012 h 3082"/>
                <a:gd name="T96" fmla="*/ 2548 w 5221"/>
                <a:gd name="T97" fmla="*/ 3034 h 3082"/>
                <a:gd name="T98" fmla="*/ 2176 w 5221"/>
                <a:gd name="T99" fmla="*/ 3038 h 3082"/>
                <a:gd name="T100" fmla="*/ 1813 w 5221"/>
                <a:gd name="T101" fmla="*/ 3069 h 3082"/>
                <a:gd name="T102" fmla="*/ 1489 w 5221"/>
                <a:gd name="T103" fmla="*/ 3082 h 3082"/>
                <a:gd name="T104" fmla="*/ 1164 w 5221"/>
                <a:gd name="T105" fmla="*/ 3073 h 3082"/>
                <a:gd name="T106" fmla="*/ 954 w 5221"/>
                <a:gd name="T107" fmla="*/ 3038 h 3082"/>
                <a:gd name="T108" fmla="*/ 649 w 5221"/>
                <a:gd name="T109" fmla="*/ 3020 h 3082"/>
                <a:gd name="T110" fmla="*/ 210 w 5221"/>
                <a:gd name="T111" fmla="*/ 2985 h 3082"/>
                <a:gd name="T112" fmla="*/ 95 w 5221"/>
                <a:gd name="T113" fmla="*/ 2880 h 3082"/>
                <a:gd name="T114" fmla="*/ 210 w 5221"/>
                <a:gd name="T115" fmla="*/ 2722 h 3082"/>
                <a:gd name="T116" fmla="*/ 267 w 5221"/>
                <a:gd name="T117" fmla="*/ 2464 h 3082"/>
                <a:gd name="T118" fmla="*/ 229 w 5221"/>
                <a:gd name="T119" fmla="*/ 2345 h 3082"/>
                <a:gd name="T120" fmla="*/ 219 w 5221"/>
                <a:gd name="T121" fmla="*/ 2174 h 3082"/>
                <a:gd name="T122" fmla="*/ 16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191" y="1578"/>
                  </a:lnTo>
                  <a:lnTo>
                    <a:pt x="210" y="1569"/>
                  </a:lnTo>
                  <a:lnTo>
                    <a:pt x="229" y="1565"/>
                  </a:lnTo>
                  <a:lnTo>
                    <a:pt x="248" y="1556"/>
                  </a:lnTo>
                  <a:lnTo>
                    <a:pt x="277" y="1552"/>
                  </a:lnTo>
                  <a:lnTo>
                    <a:pt x="296" y="1547"/>
                  </a:lnTo>
                  <a:lnTo>
                    <a:pt x="315" y="1543"/>
                  </a:lnTo>
                  <a:lnTo>
                    <a:pt x="324" y="1539"/>
                  </a:lnTo>
                  <a:lnTo>
                    <a:pt x="315" y="1539"/>
                  </a:lnTo>
                  <a:lnTo>
                    <a:pt x="296" y="1539"/>
                  </a:lnTo>
                  <a:lnTo>
                    <a:pt x="286" y="1534"/>
                  </a:lnTo>
                  <a:lnTo>
                    <a:pt x="267" y="1534"/>
                  </a:lnTo>
                  <a:lnTo>
                    <a:pt x="258" y="1534"/>
                  </a:lnTo>
                  <a:lnTo>
                    <a:pt x="239" y="1530"/>
                  </a:lnTo>
                  <a:lnTo>
                    <a:pt x="229" y="1530"/>
                  </a:lnTo>
                  <a:lnTo>
                    <a:pt x="210" y="1530"/>
                  </a:lnTo>
                  <a:lnTo>
                    <a:pt x="200" y="1526"/>
                  </a:lnTo>
                  <a:lnTo>
                    <a:pt x="181" y="1526"/>
                  </a:lnTo>
                  <a:lnTo>
                    <a:pt x="172" y="1521"/>
                  </a:lnTo>
                  <a:lnTo>
                    <a:pt x="153" y="1517"/>
                  </a:lnTo>
                  <a:lnTo>
                    <a:pt x="143" y="1517"/>
                  </a:lnTo>
                  <a:lnTo>
                    <a:pt x="134" y="1512"/>
                  </a:lnTo>
                  <a:lnTo>
                    <a:pt x="124" y="1508"/>
                  </a:lnTo>
                  <a:lnTo>
                    <a:pt x="114" y="1508"/>
                  </a:lnTo>
                  <a:lnTo>
                    <a:pt x="114" y="1460"/>
                  </a:lnTo>
                  <a:lnTo>
                    <a:pt x="114" y="1412"/>
                  </a:lnTo>
                  <a:lnTo>
                    <a:pt x="105" y="1359"/>
                  </a:lnTo>
                  <a:lnTo>
                    <a:pt x="95" y="1320"/>
                  </a:lnTo>
                  <a:lnTo>
                    <a:pt x="76" y="1280"/>
                  </a:lnTo>
                  <a:lnTo>
                    <a:pt x="67" y="1241"/>
                  </a:lnTo>
                  <a:lnTo>
                    <a:pt x="67" y="1201"/>
                  </a:lnTo>
                  <a:lnTo>
                    <a:pt x="67" y="1157"/>
                  </a:lnTo>
                  <a:lnTo>
                    <a:pt x="67" y="1118"/>
                  </a:lnTo>
                  <a:lnTo>
                    <a:pt x="76" y="1078"/>
                  </a:lnTo>
                  <a:lnTo>
                    <a:pt x="86" y="1039"/>
                  </a:lnTo>
                  <a:lnTo>
                    <a:pt x="86" y="1004"/>
                  </a:lnTo>
                  <a:lnTo>
                    <a:pt x="95" y="964"/>
                  </a:lnTo>
                  <a:lnTo>
                    <a:pt x="105" y="925"/>
                  </a:lnTo>
                  <a:lnTo>
                    <a:pt x="105" y="886"/>
                  </a:lnTo>
                  <a:lnTo>
                    <a:pt x="105" y="846"/>
                  </a:lnTo>
                  <a:lnTo>
                    <a:pt x="105" y="807"/>
                  </a:lnTo>
                  <a:lnTo>
                    <a:pt x="95" y="767"/>
                  </a:lnTo>
                  <a:lnTo>
                    <a:pt x="86" y="723"/>
                  </a:lnTo>
                  <a:lnTo>
                    <a:pt x="57" y="684"/>
                  </a:lnTo>
                  <a:lnTo>
                    <a:pt x="57" y="679"/>
                  </a:lnTo>
                  <a:lnTo>
                    <a:pt x="48" y="666"/>
                  </a:lnTo>
                  <a:lnTo>
                    <a:pt x="38" y="658"/>
                  </a:lnTo>
                  <a:lnTo>
                    <a:pt x="38" y="644"/>
                  </a:lnTo>
                  <a:lnTo>
                    <a:pt x="48" y="627"/>
                  </a:lnTo>
                  <a:lnTo>
                    <a:pt x="67" y="622"/>
                  </a:lnTo>
                  <a:lnTo>
                    <a:pt x="95" y="618"/>
                  </a:lnTo>
                  <a:lnTo>
                    <a:pt x="114" y="618"/>
                  </a:lnTo>
                  <a:lnTo>
                    <a:pt x="134" y="618"/>
                  </a:lnTo>
                  <a:lnTo>
                    <a:pt x="153" y="614"/>
                  </a:lnTo>
                  <a:lnTo>
                    <a:pt x="172" y="614"/>
                  </a:lnTo>
                  <a:lnTo>
                    <a:pt x="191" y="614"/>
                  </a:lnTo>
                  <a:lnTo>
                    <a:pt x="210" y="614"/>
                  </a:lnTo>
                  <a:lnTo>
                    <a:pt x="219" y="605"/>
                  </a:lnTo>
                  <a:lnTo>
                    <a:pt x="239" y="601"/>
                  </a:lnTo>
                  <a:lnTo>
                    <a:pt x="248" y="592"/>
                  </a:lnTo>
                  <a:lnTo>
                    <a:pt x="258" y="583"/>
                  </a:lnTo>
                  <a:lnTo>
                    <a:pt x="277" y="579"/>
                  </a:lnTo>
                  <a:lnTo>
                    <a:pt x="296" y="574"/>
                  </a:lnTo>
                  <a:lnTo>
                    <a:pt x="305" y="570"/>
                  </a:lnTo>
                  <a:lnTo>
                    <a:pt x="324" y="566"/>
                  </a:lnTo>
                  <a:lnTo>
                    <a:pt x="296" y="552"/>
                  </a:lnTo>
                  <a:lnTo>
                    <a:pt x="181" y="552"/>
                  </a:lnTo>
                  <a:lnTo>
                    <a:pt x="162" y="544"/>
                  </a:lnTo>
                  <a:lnTo>
                    <a:pt x="134" y="539"/>
                  </a:lnTo>
                  <a:lnTo>
                    <a:pt x="114" y="530"/>
                  </a:lnTo>
                  <a:lnTo>
                    <a:pt x="86" y="526"/>
                  </a:lnTo>
                  <a:lnTo>
                    <a:pt x="67" y="522"/>
                  </a:lnTo>
                  <a:lnTo>
                    <a:pt x="38" y="513"/>
                  </a:lnTo>
                  <a:lnTo>
                    <a:pt x="19" y="509"/>
                  </a:lnTo>
                  <a:lnTo>
                    <a:pt x="0" y="500"/>
                  </a:lnTo>
                  <a:lnTo>
                    <a:pt x="29" y="460"/>
                  </a:lnTo>
                  <a:lnTo>
                    <a:pt x="38" y="421"/>
                  </a:lnTo>
                  <a:lnTo>
                    <a:pt x="38" y="377"/>
                  </a:lnTo>
                  <a:lnTo>
                    <a:pt x="29" y="333"/>
                  </a:lnTo>
                  <a:lnTo>
                    <a:pt x="19" y="285"/>
                  </a:lnTo>
                  <a:lnTo>
                    <a:pt x="9" y="241"/>
                  </a:lnTo>
                  <a:lnTo>
                    <a:pt x="0" y="197"/>
                  </a:lnTo>
                  <a:lnTo>
                    <a:pt x="0" y="158"/>
                  </a:lnTo>
                  <a:lnTo>
                    <a:pt x="19" y="158"/>
                  </a:lnTo>
                  <a:lnTo>
                    <a:pt x="29" y="158"/>
                  </a:lnTo>
                  <a:lnTo>
                    <a:pt x="48" y="158"/>
                  </a:lnTo>
                  <a:lnTo>
                    <a:pt x="67" y="153"/>
                  </a:lnTo>
                  <a:lnTo>
                    <a:pt x="86" y="153"/>
                  </a:lnTo>
                  <a:lnTo>
                    <a:pt x="105" y="153"/>
                  </a:lnTo>
                  <a:lnTo>
                    <a:pt x="124" y="149"/>
                  </a:lnTo>
                  <a:lnTo>
                    <a:pt x="143" y="149"/>
                  </a:lnTo>
                  <a:lnTo>
                    <a:pt x="162" y="145"/>
                  </a:lnTo>
                  <a:lnTo>
                    <a:pt x="181" y="136"/>
                  </a:lnTo>
                  <a:lnTo>
                    <a:pt x="191" y="132"/>
                  </a:lnTo>
                  <a:lnTo>
                    <a:pt x="210" y="127"/>
                  </a:lnTo>
                  <a:lnTo>
                    <a:pt x="229" y="123"/>
                  </a:lnTo>
                  <a:lnTo>
                    <a:pt x="248" y="114"/>
                  </a:lnTo>
                  <a:lnTo>
                    <a:pt x="258" y="110"/>
                  </a:lnTo>
                  <a:lnTo>
                    <a:pt x="277" y="105"/>
                  </a:lnTo>
                  <a:lnTo>
                    <a:pt x="296" y="101"/>
                  </a:lnTo>
                  <a:lnTo>
                    <a:pt x="305" y="92"/>
                  </a:lnTo>
                  <a:lnTo>
                    <a:pt x="315" y="88"/>
                  </a:lnTo>
                  <a:lnTo>
                    <a:pt x="334" y="79"/>
                  </a:lnTo>
                  <a:lnTo>
                    <a:pt x="344" y="70"/>
                  </a:lnTo>
                  <a:lnTo>
                    <a:pt x="353" y="61"/>
                  </a:lnTo>
                  <a:lnTo>
                    <a:pt x="353" y="48"/>
                  </a:lnTo>
                  <a:lnTo>
                    <a:pt x="363" y="35"/>
                  </a:lnTo>
                  <a:lnTo>
                    <a:pt x="391" y="35"/>
                  </a:lnTo>
                  <a:lnTo>
                    <a:pt x="429" y="31"/>
                  </a:lnTo>
                  <a:lnTo>
                    <a:pt x="468" y="31"/>
                  </a:lnTo>
                  <a:lnTo>
                    <a:pt x="506" y="26"/>
                  </a:lnTo>
                  <a:lnTo>
                    <a:pt x="544" y="26"/>
                  </a:lnTo>
                  <a:lnTo>
                    <a:pt x="592" y="22"/>
                  </a:lnTo>
                  <a:lnTo>
                    <a:pt x="630" y="18"/>
                  </a:lnTo>
                  <a:lnTo>
                    <a:pt x="668" y="13"/>
                  </a:lnTo>
                  <a:lnTo>
                    <a:pt x="716" y="13"/>
                  </a:lnTo>
                  <a:lnTo>
                    <a:pt x="754" y="9"/>
                  </a:lnTo>
                  <a:lnTo>
                    <a:pt x="792" y="9"/>
                  </a:lnTo>
                  <a:lnTo>
                    <a:pt x="840" y="4"/>
                  </a:lnTo>
                  <a:lnTo>
                    <a:pt x="878" y="4"/>
                  </a:lnTo>
                  <a:lnTo>
                    <a:pt x="916" y="0"/>
                  </a:lnTo>
                  <a:lnTo>
                    <a:pt x="964" y="0"/>
                  </a:lnTo>
                  <a:lnTo>
                    <a:pt x="1002" y="0"/>
                  </a:lnTo>
                  <a:lnTo>
                    <a:pt x="1002" y="57"/>
                  </a:lnTo>
                  <a:lnTo>
                    <a:pt x="1117" y="110"/>
                  </a:lnTo>
                  <a:lnTo>
                    <a:pt x="1126" y="101"/>
                  </a:lnTo>
                  <a:lnTo>
                    <a:pt x="1126" y="88"/>
                  </a:lnTo>
                  <a:lnTo>
                    <a:pt x="1136" y="75"/>
                  </a:lnTo>
                  <a:lnTo>
                    <a:pt x="1155" y="66"/>
                  </a:lnTo>
                  <a:lnTo>
                    <a:pt x="1164" y="53"/>
                  </a:lnTo>
                  <a:lnTo>
                    <a:pt x="1174" y="44"/>
                  </a:lnTo>
                  <a:lnTo>
                    <a:pt x="1183" y="35"/>
                  </a:lnTo>
                  <a:lnTo>
                    <a:pt x="1183" y="26"/>
                  </a:lnTo>
                  <a:lnTo>
                    <a:pt x="1203" y="31"/>
                  </a:lnTo>
                  <a:lnTo>
                    <a:pt x="1231" y="31"/>
                  </a:lnTo>
                  <a:lnTo>
                    <a:pt x="1250" y="35"/>
                  </a:lnTo>
                  <a:lnTo>
                    <a:pt x="1279" y="35"/>
                  </a:lnTo>
                  <a:lnTo>
                    <a:pt x="1308" y="39"/>
                  </a:lnTo>
                  <a:lnTo>
                    <a:pt x="1327" y="39"/>
                  </a:lnTo>
                  <a:lnTo>
                    <a:pt x="1355" y="44"/>
                  </a:lnTo>
                  <a:lnTo>
                    <a:pt x="1384" y="44"/>
                  </a:lnTo>
                  <a:lnTo>
                    <a:pt x="1413" y="44"/>
                  </a:lnTo>
                  <a:lnTo>
                    <a:pt x="1441" y="48"/>
                  </a:lnTo>
                  <a:lnTo>
                    <a:pt x="1470" y="48"/>
                  </a:lnTo>
                  <a:lnTo>
                    <a:pt x="1498" y="48"/>
                  </a:lnTo>
                  <a:lnTo>
                    <a:pt x="1527" y="48"/>
                  </a:lnTo>
                  <a:lnTo>
                    <a:pt x="1565" y="53"/>
                  </a:lnTo>
                  <a:lnTo>
                    <a:pt x="1594" y="53"/>
                  </a:lnTo>
                  <a:lnTo>
                    <a:pt x="1623" y="53"/>
                  </a:lnTo>
                  <a:lnTo>
                    <a:pt x="1651" y="53"/>
                  </a:lnTo>
                  <a:lnTo>
                    <a:pt x="1680" y="53"/>
                  </a:lnTo>
                  <a:lnTo>
                    <a:pt x="1718" y="53"/>
                  </a:lnTo>
                  <a:lnTo>
                    <a:pt x="1747" y="53"/>
                  </a:lnTo>
                  <a:lnTo>
                    <a:pt x="1775" y="53"/>
                  </a:lnTo>
                  <a:lnTo>
                    <a:pt x="1804" y="53"/>
                  </a:lnTo>
                  <a:lnTo>
                    <a:pt x="1833" y="53"/>
                  </a:lnTo>
                  <a:lnTo>
                    <a:pt x="1861" y="53"/>
                  </a:lnTo>
                  <a:lnTo>
                    <a:pt x="1890" y="53"/>
                  </a:lnTo>
                  <a:lnTo>
                    <a:pt x="1918" y="57"/>
                  </a:lnTo>
                  <a:lnTo>
                    <a:pt x="1947" y="57"/>
                  </a:lnTo>
                  <a:lnTo>
                    <a:pt x="1976" y="57"/>
                  </a:lnTo>
                  <a:lnTo>
                    <a:pt x="2004" y="57"/>
                  </a:lnTo>
                  <a:lnTo>
                    <a:pt x="2033" y="57"/>
                  </a:lnTo>
                  <a:lnTo>
                    <a:pt x="2062" y="57"/>
                  </a:lnTo>
                  <a:lnTo>
                    <a:pt x="2090" y="57"/>
                  </a:lnTo>
                  <a:lnTo>
                    <a:pt x="2148" y="83"/>
                  </a:lnTo>
                  <a:lnTo>
                    <a:pt x="2148" y="140"/>
                  </a:lnTo>
                  <a:lnTo>
                    <a:pt x="2186" y="132"/>
                  </a:lnTo>
                  <a:lnTo>
                    <a:pt x="2214" y="118"/>
                  </a:lnTo>
                  <a:lnTo>
                    <a:pt x="2233" y="110"/>
                  </a:lnTo>
                  <a:lnTo>
                    <a:pt x="2253" y="92"/>
                  </a:lnTo>
                  <a:lnTo>
                    <a:pt x="2272" y="83"/>
                  </a:lnTo>
                  <a:lnTo>
                    <a:pt x="2291" y="70"/>
                  </a:lnTo>
                  <a:lnTo>
                    <a:pt x="2310" y="61"/>
                  </a:lnTo>
                  <a:lnTo>
                    <a:pt x="2329" y="61"/>
                  </a:lnTo>
                  <a:lnTo>
                    <a:pt x="2367" y="61"/>
                  </a:lnTo>
                  <a:lnTo>
                    <a:pt x="2405" y="61"/>
                  </a:lnTo>
                  <a:lnTo>
                    <a:pt x="2443" y="66"/>
                  </a:lnTo>
                  <a:lnTo>
                    <a:pt x="2482" y="66"/>
                  </a:lnTo>
                  <a:lnTo>
                    <a:pt x="2520" y="66"/>
                  </a:lnTo>
                  <a:lnTo>
                    <a:pt x="2568" y="70"/>
                  </a:lnTo>
                  <a:lnTo>
                    <a:pt x="2606" y="70"/>
                  </a:lnTo>
                  <a:lnTo>
                    <a:pt x="2644" y="75"/>
                  </a:lnTo>
                  <a:lnTo>
                    <a:pt x="2692" y="79"/>
                  </a:lnTo>
                  <a:lnTo>
                    <a:pt x="2730" y="79"/>
                  </a:lnTo>
                  <a:lnTo>
                    <a:pt x="2768" y="83"/>
                  </a:lnTo>
                  <a:lnTo>
                    <a:pt x="2816" y="88"/>
                  </a:lnTo>
                  <a:lnTo>
                    <a:pt x="2854" y="88"/>
                  </a:lnTo>
                  <a:lnTo>
                    <a:pt x="2902" y="92"/>
                  </a:lnTo>
                  <a:lnTo>
                    <a:pt x="2940" y="92"/>
                  </a:lnTo>
                  <a:lnTo>
                    <a:pt x="2987" y="96"/>
                  </a:lnTo>
                  <a:lnTo>
                    <a:pt x="3035" y="96"/>
                  </a:lnTo>
                  <a:lnTo>
                    <a:pt x="3073" y="101"/>
                  </a:lnTo>
                  <a:lnTo>
                    <a:pt x="3121" y="101"/>
                  </a:lnTo>
                  <a:lnTo>
                    <a:pt x="3159" y="101"/>
                  </a:lnTo>
                  <a:lnTo>
                    <a:pt x="3207" y="101"/>
                  </a:lnTo>
                  <a:lnTo>
                    <a:pt x="3245" y="101"/>
                  </a:lnTo>
                  <a:lnTo>
                    <a:pt x="3293" y="101"/>
                  </a:lnTo>
                  <a:lnTo>
                    <a:pt x="3341" y="96"/>
                  </a:lnTo>
                  <a:lnTo>
                    <a:pt x="3379" y="96"/>
                  </a:lnTo>
                  <a:lnTo>
                    <a:pt x="3427" y="92"/>
                  </a:lnTo>
                  <a:lnTo>
                    <a:pt x="3465" y="88"/>
                  </a:lnTo>
                  <a:lnTo>
                    <a:pt x="3512" y="83"/>
                  </a:lnTo>
                  <a:lnTo>
                    <a:pt x="3560" y="79"/>
                  </a:lnTo>
                  <a:lnTo>
                    <a:pt x="3598" y="70"/>
                  </a:lnTo>
                  <a:lnTo>
                    <a:pt x="3637" y="66"/>
                  </a:lnTo>
                  <a:lnTo>
                    <a:pt x="3684" y="57"/>
                  </a:lnTo>
                  <a:lnTo>
                    <a:pt x="3694" y="53"/>
                  </a:lnTo>
                  <a:lnTo>
                    <a:pt x="3713" y="48"/>
                  </a:lnTo>
                  <a:lnTo>
                    <a:pt x="3722" y="48"/>
                  </a:lnTo>
                  <a:lnTo>
                    <a:pt x="3742" y="44"/>
                  </a:lnTo>
                  <a:lnTo>
                    <a:pt x="3751" y="44"/>
                  </a:lnTo>
                  <a:lnTo>
                    <a:pt x="3770" y="39"/>
                  </a:lnTo>
                  <a:lnTo>
                    <a:pt x="3789" y="39"/>
                  </a:lnTo>
                  <a:lnTo>
                    <a:pt x="3808" y="35"/>
                  </a:lnTo>
                  <a:lnTo>
                    <a:pt x="3827" y="35"/>
                  </a:lnTo>
                  <a:lnTo>
                    <a:pt x="3847" y="31"/>
                  </a:lnTo>
                  <a:lnTo>
                    <a:pt x="3866" y="31"/>
                  </a:lnTo>
                  <a:lnTo>
                    <a:pt x="3885" y="31"/>
                  </a:lnTo>
                  <a:lnTo>
                    <a:pt x="3904" y="31"/>
                  </a:lnTo>
                  <a:lnTo>
                    <a:pt x="3923" y="26"/>
                  </a:lnTo>
                  <a:lnTo>
                    <a:pt x="3942" y="26"/>
                  </a:lnTo>
                  <a:lnTo>
                    <a:pt x="3952" y="26"/>
                  </a:lnTo>
                  <a:lnTo>
                    <a:pt x="3971" y="31"/>
                  </a:lnTo>
                  <a:lnTo>
                    <a:pt x="3980" y="39"/>
                  </a:lnTo>
                  <a:lnTo>
                    <a:pt x="3990" y="44"/>
                  </a:lnTo>
                  <a:lnTo>
                    <a:pt x="3999" y="48"/>
                  </a:lnTo>
                  <a:lnTo>
                    <a:pt x="3999" y="57"/>
                  </a:lnTo>
                  <a:lnTo>
                    <a:pt x="4009" y="66"/>
                  </a:lnTo>
                  <a:lnTo>
                    <a:pt x="4009" y="75"/>
                  </a:lnTo>
                  <a:lnTo>
                    <a:pt x="4018" y="83"/>
                  </a:lnTo>
                  <a:lnTo>
                    <a:pt x="4037" y="83"/>
                  </a:lnTo>
                  <a:lnTo>
                    <a:pt x="4057" y="83"/>
                  </a:lnTo>
                  <a:lnTo>
                    <a:pt x="4076" y="88"/>
                  </a:lnTo>
                  <a:lnTo>
                    <a:pt x="4095" y="92"/>
                  </a:lnTo>
                  <a:lnTo>
                    <a:pt x="4104" y="92"/>
                  </a:lnTo>
                  <a:lnTo>
                    <a:pt x="4123" y="96"/>
                  </a:lnTo>
                  <a:lnTo>
                    <a:pt x="4142" y="96"/>
                  </a:lnTo>
                  <a:lnTo>
                    <a:pt x="4162" y="96"/>
                  </a:lnTo>
                  <a:lnTo>
                    <a:pt x="4286" y="39"/>
                  </a:lnTo>
                  <a:lnTo>
                    <a:pt x="4916" y="39"/>
                  </a:lnTo>
                  <a:lnTo>
                    <a:pt x="4916" y="48"/>
                  </a:lnTo>
                  <a:lnTo>
                    <a:pt x="4906" y="57"/>
                  </a:lnTo>
                  <a:lnTo>
                    <a:pt x="4896" y="66"/>
                  </a:lnTo>
                  <a:lnTo>
                    <a:pt x="4887" y="75"/>
                  </a:lnTo>
                  <a:lnTo>
                    <a:pt x="4877" y="88"/>
                  </a:lnTo>
                  <a:lnTo>
                    <a:pt x="4868" y="96"/>
                  </a:lnTo>
                  <a:lnTo>
                    <a:pt x="4858" y="105"/>
                  </a:lnTo>
                  <a:lnTo>
                    <a:pt x="4858" y="110"/>
                  </a:lnTo>
                  <a:lnTo>
                    <a:pt x="4868" y="118"/>
                  </a:lnTo>
                  <a:lnTo>
                    <a:pt x="4887" y="127"/>
                  </a:lnTo>
                  <a:lnTo>
                    <a:pt x="4906" y="132"/>
                  </a:lnTo>
                  <a:lnTo>
                    <a:pt x="4925" y="140"/>
                  </a:lnTo>
                  <a:lnTo>
                    <a:pt x="4954" y="145"/>
                  </a:lnTo>
                  <a:lnTo>
                    <a:pt x="4973" y="149"/>
                  </a:lnTo>
                  <a:lnTo>
                    <a:pt x="5001" y="158"/>
                  </a:lnTo>
                  <a:lnTo>
                    <a:pt x="5030" y="162"/>
                  </a:lnTo>
                  <a:lnTo>
                    <a:pt x="5059" y="167"/>
                  </a:lnTo>
                  <a:lnTo>
                    <a:pt x="5078" y="171"/>
                  </a:lnTo>
                  <a:lnTo>
                    <a:pt x="5106" y="171"/>
                  </a:lnTo>
                  <a:lnTo>
                    <a:pt x="5135" y="175"/>
                  </a:lnTo>
                  <a:lnTo>
                    <a:pt x="5164" y="175"/>
                  </a:lnTo>
                  <a:lnTo>
                    <a:pt x="5183" y="180"/>
                  </a:lnTo>
                  <a:lnTo>
                    <a:pt x="5202" y="180"/>
                  </a:lnTo>
                  <a:lnTo>
                    <a:pt x="5221" y="180"/>
                  </a:lnTo>
                  <a:lnTo>
                    <a:pt x="5221" y="215"/>
                  </a:lnTo>
                  <a:lnTo>
                    <a:pt x="5202" y="254"/>
                  </a:lnTo>
                  <a:lnTo>
                    <a:pt x="5192" y="298"/>
                  </a:lnTo>
                  <a:lnTo>
                    <a:pt x="5192" y="333"/>
                  </a:lnTo>
                  <a:lnTo>
                    <a:pt x="5183" y="338"/>
                  </a:lnTo>
                  <a:lnTo>
                    <a:pt x="5164" y="342"/>
                  </a:lnTo>
                  <a:lnTo>
                    <a:pt x="5145" y="346"/>
                  </a:lnTo>
                  <a:lnTo>
                    <a:pt x="5135" y="355"/>
                  </a:lnTo>
                  <a:lnTo>
                    <a:pt x="5116" y="359"/>
                  </a:lnTo>
                  <a:lnTo>
                    <a:pt x="5097" y="364"/>
                  </a:lnTo>
                  <a:lnTo>
                    <a:pt x="5087" y="368"/>
                  </a:lnTo>
                  <a:lnTo>
                    <a:pt x="5068" y="373"/>
                  </a:lnTo>
                  <a:lnTo>
                    <a:pt x="5068" y="425"/>
                  </a:lnTo>
                  <a:lnTo>
                    <a:pt x="5068" y="478"/>
                  </a:lnTo>
                  <a:lnTo>
                    <a:pt x="5068" y="535"/>
                  </a:lnTo>
                  <a:lnTo>
                    <a:pt x="5068" y="596"/>
                  </a:lnTo>
                  <a:lnTo>
                    <a:pt x="5078" y="653"/>
                  </a:lnTo>
                  <a:lnTo>
                    <a:pt x="5097" y="706"/>
                  </a:lnTo>
                  <a:lnTo>
                    <a:pt x="5126" y="758"/>
                  </a:lnTo>
                  <a:lnTo>
                    <a:pt x="5164" y="802"/>
                  </a:lnTo>
                  <a:lnTo>
                    <a:pt x="5145" y="811"/>
                  </a:lnTo>
                  <a:lnTo>
                    <a:pt x="5126" y="815"/>
                  </a:lnTo>
                  <a:lnTo>
                    <a:pt x="5106" y="824"/>
                  </a:lnTo>
                  <a:lnTo>
                    <a:pt x="5087" y="833"/>
                  </a:lnTo>
                  <a:lnTo>
                    <a:pt x="5059" y="837"/>
                  </a:lnTo>
                  <a:lnTo>
                    <a:pt x="5040" y="846"/>
                  </a:lnTo>
                  <a:lnTo>
                    <a:pt x="5021" y="855"/>
                  </a:lnTo>
                  <a:lnTo>
                    <a:pt x="5011" y="859"/>
                  </a:lnTo>
                  <a:lnTo>
                    <a:pt x="5049" y="881"/>
                  </a:lnTo>
                  <a:lnTo>
                    <a:pt x="5087" y="903"/>
                  </a:lnTo>
                  <a:lnTo>
                    <a:pt x="5106" y="929"/>
                  </a:lnTo>
                  <a:lnTo>
                    <a:pt x="5135" y="956"/>
                  </a:lnTo>
                  <a:lnTo>
                    <a:pt x="5145" y="986"/>
                  </a:lnTo>
                  <a:lnTo>
                    <a:pt x="5154" y="1017"/>
                  </a:lnTo>
                  <a:lnTo>
                    <a:pt x="5154" y="1043"/>
                  </a:lnTo>
                  <a:lnTo>
                    <a:pt x="5154" y="1074"/>
                  </a:lnTo>
                  <a:lnTo>
                    <a:pt x="5145" y="1105"/>
                  </a:lnTo>
                  <a:lnTo>
                    <a:pt x="5145" y="1135"/>
                  </a:lnTo>
                  <a:lnTo>
                    <a:pt x="5135" y="1166"/>
                  </a:lnTo>
                  <a:lnTo>
                    <a:pt x="5116" y="1197"/>
                  </a:lnTo>
                  <a:lnTo>
                    <a:pt x="5106" y="1223"/>
                  </a:lnTo>
                  <a:lnTo>
                    <a:pt x="5097" y="1254"/>
                  </a:lnTo>
                  <a:lnTo>
                    <a:pt x="5078" y="1280"/>
                  </a:lnTo>
                  <a:lnTo>
                    <a:pt x="5068" y="1302"/>
                  </a:lnTo>
                  <a:lnTo>
                    <a:pt x="5049" y="1385"/>
                  </a:lnTo>
                  <a:lnTo>
                    <a:pt x="5040" y="1473"/>
                  </a:lnTo>
                  <a:lnTo>
                    <a:pt x="5040" y="1565"/>
                  </a:lnTo>
                  <a:lnTo>
                    <a:pt x="5049" y="1657"/>
                  </a:lnTo>
                  <a:lnTo>
                    <a:pt x="5068" y="1749"/>
                  </a:lnTo>
                  <a:lnTo>
                    <a:pt x="5087" y="1841"/>
                  </a:lnTo>
                  <a:lnTo>
                    <a:pt x="5097" y="1929"/>
                  </a:lnTo>
                  <a:lnTo>
                    <a:pt x="5097" y="2008"/>
                  </a:lnTo>
                  <a:lnTo>
                    <a:pt x="4916" y="2091"/>
                  </a:lnTo>
                  <a:lnTo>
                    <a:pt x="4916" y="2104"/>
                  </a:lnTo>
                  <a:lnTo>
                    <a:pt x="4906" y="2113"/>
                  </a:lnTo>
                  <a:lnTo>
                    <a:pt x="4906" y="2122"/>
                  </a:lnTo>
                  <a:lnTo>
                    <a:pt x="4906" y="2131"/>
                  </a:lnTo>
                  <a:lnTo>
                    <a:pt x="4916" y="2139"/>
                  </a:lnTo>
                  <a:lnTo>
                    <a:pt x="4925" y="2144"/>
                  </a:lnTo>
                  <a:lnTo>
                    <a:pt x="4935" y="2148"/>
                  </a:lnTo>
                  <a:lnTo>
                    <a:pt x="4944" y="2148"/>
                  </a:lnTo>
                  <a:lnTo>
                    <a:pt x="4963" y="2148"/>
                  </a:lnTo>
                  <a:lnTo>
                    <a:pt x="4982" y="2148"/>
                  </a:lnTo>
                  <a:lnTo>
                    <a:pt x="4992" y="2148"/>
                  </a:lnTo>
                  <a:lnTo>
                    <a:pt x="5011" y="2148"/>
                  </a:lnTo>
                  <a:lnTo>
                    <a:pt x="5021" y="2148"/>
                  </a:lnTo>
                  <a:lnTo>
                    <a:pt x="5040" y="2148"/>
                  </a:lnTo>
                  <a:lnTo>
                    <a:pt x="5049" y="2148"/>
                  </a:lnTo>
                  <a:lnTo>
                    <a:pt x="5068" y="2152"/>
                  </a:lnTo>
                  <a:lnTo>
                    <a:pt x="5078" y="2152"/>
                  </a:lnTo>
                  <a:lnTo>
                    <a:pt x="5087" y="2152"/>
                  </a:lnTo>
                  <a:lnTo>
                    <a:pt x="5097" y="2152"/>
                  </a:lnTo>
                  <a:lnTo>
                    <a:pt x="5106" y="2157"/>
                  </a:lnTo>
                  <a:lnTo>
                    <a:pt x="5116" y="2157"/>
                  </a:lnTo>
                  <a:lnTo>
                    <a:pt x="5126" y="2157"/>
                  </a:lnTo>
                  <a:lnTo>
                    <a:pt x="5126" y="2161"/>
                  </a:lnTo>
                  <a:lnTo>
                    <a:pt x="5135" y="2161"/>
                  </a:lnTo>
                  <a:lnTo>
                    <a:pt x="5097" y="2236"/>
                  </a:lnTo>
                  <a:lnTo>
                    <a:pt x="5078" y="2323"/>
                  </a:lnTo>
                  <a:lnTo>
                    <a:pt x="5078" y="2424"/>
                  </a:lnTo>
                  <a:lnTo>
                    <a:pt x="5078" y="2534"/>
                  </a:lnTo>
                  <a:lnTo>
                    <a:pt x="5078" y="2648"/>
                  </a:lnTo>
                  <a:lnTo>
                    <a:pt x="5087" y="2762"/>
                  </a:lnTo>
                  <a:lnTo>
                    <a:pt x="5097" y="2871"/>
                  </a:lnTo>
                  <a:lnTo>
                    <a:pt x="5097" y="2972"/>
                  </a:lnTo>
                  <a:lnTo>
                    <a:pt x="5078" y="2977"/>
                  </a:lnTo>
                  <a:lnTo>
                    <a:pt x="5068" y="2981"/>
                  </a:lnTo>
                  <a:lnTo>
                    <a:pt x="5049" y="2985"/>
                  </a:lnTo>
                  <a:lnTo>
                    <a:pt x="5030" y="2990"/>
                  </a:lnTo>
                  <a:lnTo>
                    <a:pt x="5011" y="2990"/>
                  </a:lnTo>
                  <a:lnTo>
                    <a:pt x="4992" y="2994"/>
                  </a:lnTo>
                  <a:lnTo>
                    <a:pt x="4973" y="2994"/>
                  </a:lnTo>
                  <a:lnTo>
                    <a:pt x="4954" y="2994"/>
                  </a:lnTo>
                  <a:lnTo>
                    <a:pt x="4925" y="2998"/>
                  </a:lnTo>
                  <a:lnTo>
                    <a:pt x="4906" y="2998"/>
                  </a:lnTo>
                  <a:lnTo>
                    <a:pt x="4887" y="2998"/>
                  </a:lnTo>
                  <a:lnTo>
                    <a:pt x="4858" y="3003"/>
                  </a:lnTo>
                  <a:lnTo>
                    <a:pt x="4839" y="3003"/>
                  </a:lnTo>
                  <a:lnTo>
                    <a:pt x="4811" y="3003"/>
                  </a:lnTo>
                  <a:lnTo>
                    <a:pt x="4782" y="3007"/>
                  </a:lnTo>
                  <a:lnTo>
                    <a:pt x="4763" y="3007"/>
                  </a:lnTo>
                  <a:lnTo>
                    <a:pt x="4744" y="3003"/>
                  </a:lnTo>
                  <a:lnTo>
                    <a:pt x="4734" y="2998"/>
                  </a:lnTo>
                  <a:lnTo>
                    <a:pt x="4725" y="2998"/>
                  </a:lnTo>
                  <a:lnTo>
                    <a:pt x="4706" y="2994"/>
                  </a:lnTo>
                  <a:lnTo>
                    <a:pt x="4696" y="2990"/>
                  </a:lnTo>
                  <a:lnTo>
                    <a:pt x="4686" y="2990"/>
                  </a:lnTo>
                  <a:lnTo>
                    <a:pt x="4667" y="2985"/>
                  </a:lnTo>
                  <a:lnTo>
                    <a:pt x="4658" y="2985"/>
                  </a:lnTo>
                  <a:lnTo>
                    <a:pt x="4639" y="2985"/>
                  </a:lnTo>
                  <a:lnTo>
                    <a:pt x="4629" y="2981"/>
                  </a:lnTo>
                  <a:lnTo>
                    <a:pt x="4620" y="2981"/>
                  </a:lnTo>
                  <a:lnTo>
                    <a:pt x="4601" y="2977"/>
                  </a:lnTo>
                  <a:lnTo>
                    <a:pt x="4591" y="2977"/>
                  </a:lnTo>
                  <a:lnTo>
                    <a:pt x="4581" y="2972"/>
                  </a:lnTo>
                  <a:lnTo>
                    <a:pt x="4572" y="2968"/>
                  </a:lnTo>
                  <a:lnTo>
                    <a:pt x="4562" y="2968"/>
                  </a:lnTo>
                  <a:lnTo>
                    <a:pt x="4534" y="2968"/>
                  </a:lnTo>
                  <a:lnTo>
                    <a:pt x="4505" y="2972"/>
                  </a:lnTo>
                  <a:lnTo>
                    <a:pt x="4476" y="2972"/>
                  </a:lnTo>
                  <a:lnTo>
                    <a:pt x="4457" y="2977"/>
                  </a:lnTo>
                  <a:lnTo>
                    <a:pt x="4429" y="2977"/>
                  </a:lnTo>
                  <a:lnTo>
                    <a:pt x="4410" y="2981"/>
                  </a:lnTo>
                  <a:lnTo>
                    <a:pt x="4391" y="2981"/>
                  </a:lnTo>
                  <a:lnTo>
                    <a:pt x="4371" y="2985"/>
                  </a:lnTo>
                  <a:lnTo>
                    <a:pt x="4352" y="2985"/>
                  </a:lnTo>
                  <a:lnTo>
                    <a:pt x="4333" y="2990"/>
                  </a:lnTo>
                  <a:lnTo>
                    <a:pt x="4314" y="2994"/>
                  </a:lnTo>
                  <a:lnTo>
                    <a:pt x="4295" y="2998"/>
                  </a:lnTo>
                  <a:lnTo>
                    <a:pt x="4276" y="3003"/>
                  </a:lnTo>
                  <a:lnTo>
                    <a:pt x="4257" y="3012"/>
                  </a:lnTo>
                  <a:lnTo>
                    <a:pt x="4238" y="3020"/>
                  </a:lnTo>
                  <a:lnTo>
                    <a:pt x="4209" y="3029"/>
                  </a:lnTo>
                  <a:lnTo>
                    <a:pt x="4190" y="3025"/>
                  </a:lnTo>
                  <a:lnTo>
                    <a:pt x="4162" y="3025"/>
                  </a:lnTo>
                  <a:lnTo>
                    <a:pt x="4142" y="3025"/>
                  </a:lnTo>
                  <a:lnTo>
                    <a:pt x="4114" y="3025"/>
                  </a:lnTo>
                  <a:lnTo>
                    <a:pt x="4085" y="3025"/>
                  </a:lnTo>
                  <a:lnTo>
                    <a:pt x="4057" y="3025"/>
                  </a:lnTo>
                  <a:lnTo>
                    <a:pt x="4028" y="3025"/>
                  </a:lnTo>
                  <a:lnTo>
                    <a:pt x="3999" y="3025"/>
                  </a:lnTo>
                  <a:lnTo>
                    <a:pt x="3971" y="3025"/>
                  </a:lnTo>
                  <a:lnTo>
                    <a:pt x="3952" y="3025"/>
                  </a:lnTo>
                  <a:lnTo>
                    <a:pt x="3923" y="3025"/>
                  </a:lnTo>
                  <a:lnTo>
                    <a:pt x="3894" y="3025"/>
                  </a:lnTo>
                  <a:lnTo>
                    <a:pt x="3866" y="3025"/>
                  </a:lnTo>
                  <a:lnTo>
                    <a:pt x="3837" y="3029"/>
                  </a:lnTo>
                  <a:lnTo>
                    <a:pt x="3818" y="3029"/>
                  </a:lnTo>
                  <a:lnTo>
                    <a:pt x="3789" y="3029"/>
                  </a:lnTo>
                  <a:lnTo>
                    <a:pt x="3780" y="3025"/>
                  </a:lnTo>
                  <a:lnTo>
                    <a:pt x="3770" y="3020"/>
                  </a:lnTo>
                  <a:lnTo>
                    <a:pt x="3751" y="3016"/>
                  </a:lnTo>
                  <a:lnTo>
                    <a:pt x="3742" y="3012"/>
                  </a:lnTo>
                  <a:lnTo>
                    <a:pt x="3722" y="3007"/>
                  </a:lnTo>
                  <a:lnTo>
                    <a:pt x="3713" y="2998"/>
                  </a:lnTo>
                  <a:lnTo>
                    <a:pt x="3703" y="2998"/>
                  </a:lnTo>
                  <a:lnTo>
                    <a:pt x="3694" y="2994"/>
                  </a:lnTo>
                  <a:lnTo>
                    <a:pt x="3684" y="2998"/>
                  </a:lnTo>
                  <a:lnTo>
                    <a:pt x="3684" y="3003"/>
                  </a:lnTo>
                  <a:lnTo>
                    <a:pt x="3675" y="3007"/>
                  </a:lnTo>
                  <a:lnTo>
                    <a:pt x="3665" y="3012"/>
                  </a:lnTo>
                  <a:lnTo>
                    <a:pt x="3665" y="3016"/>
                  </a:lnTo>
                  <a:lnTo>
                    <a:pt x="3656" y="3020"/>
                  </a:lnTo>
                  <a:lnTo>
                    <a:pt x="3646" y="3025"/>
                  </a:lnTo>
                  <a:lnTo>
                    <a:pt x="3646" y="3029"/>
                  </a:lnTo>
                  <a:lnTo>
                    <a:pt x="3617" y="3029"/>
                  </a:lnTo>
                  <a:lnTo>
                    <a:pt x="3579" y="3029"/>
                  </a:lnTo>
                  <a:lnTo>
                    <a:pt x="3551" y="3029"/>
                  </a:lnTo>
                  <a:lnTo>
                    <a:pt x="3512" y="3034"/>
                  </a:lnTo>
                  <a:lnTo>
                    <a:pt x="3474" y="3034"/>
                  </a:lnTo>
                  <a:lnTo>
                    <a:pt x="3436" y="3038"/>
                  </a:lnTo>
                  <a:lnTo>
                    <a:pt x="3388" y="3038"/>
                  </a:lnTo>
                  <a:lnTo>
                    <a:pt x="3350" y="3038"/>
                  </a:lnTo>
                  <a:lnTo>
                    <a:pt x="3312" y="3042"/>
                  </a:lnTo>
                  <a:lnTo>
                    <a:pt x="3274" y="3042"/>
                  </a:lnTo>
                  <a:lnTo>
                    <a:pt x="3236" y="3042"/>
                  </a:lnTo>
                  <a:lnTo>
                    <a:pt x="3197" y="3042"/>
                  </a:lnTo>
                  <a:lnTo>
                    <a:pt x="3159" y="3042"/>
                  </a:lnTo>
                  <a:lnTo>
                    <a:pt x="3131" y="3038"/>
                  </a:lnTo>
                  <a:lnTo>
                    <a:pt x="3102" y="3038"/>
                  </a:lnTo>
                  <a:lnTo>
                    <a:pt x="3073" y="3034"/>
                  </a:lnTo>
                  <a:lnTo>
                    <a:pt x="3054" y="3029"/>
                  </a:lnTo>
                  <a:lnTo>
                    <a:pt x="3035" y="3025"/>
                  </a:lnTo>
                  <a:lnTo>
                    <a:pt x="3026" y="3020"/>
                  </a:lnTo>
                  <a:lnTo>
                    <a:pt x="3016" y="3016"/>
                  </a:lnTo>
                  <a:lnTo>
                    <a:pt x="2997" y="3012"/>
                  </a:lnTo>
                  <a:lnTo>
                    <a:pt x="2987" y="3003"/>
                  </a:lnTo>
                  <a:lnTo>
                    <a:pt x="2978" y="2998"/>
                  </a:lnTo>
                  <a:lnTo>
                    <a:pt x="2968" y="2990"/>
                  </a:lnTo>
                  <a:lnTo>
                    <a:pt x="2959" y="2985"/>
                  </a:lnTo>
                  <a:lnTo>
                    <a:pt x="2949" y="2981"/>
                  </a:lnTo>
                  <a:lnTo>
                    <a:pt x="2940" y="2977"/>
                  </a:lnTo>
                  <a:lnTo>
                    <a:pt x="2930" y="2972"/>
                  </a:lnTo>
                  <a:lnTo>
                    <a:pt x="2911" y="2968"/>
                  </a:lnTo>
                  <a:lnTo>
                    <a:pt x="2902" y="2963"/>
                  </a:lnTo>
                  <a:lnTo>
                    <a:pt x="2882" y="2963"/>
                  </a:lnTo>
                  <a:lnTo>
                    <a:pt x="2863" y="2963"/>
                  </a:lnTo>
                  <a:lnTo>
                    <a:pt x="2854" y="2959"/>
                  </a:lnTo>
                  <a:lnTo>
                    <a:pt x="2835" y="2959"/>
                  </a:lnTo>
                  <a:lnTo>
                    <a:pt x="2825" y="2959"/>
                  </a:lnTo>
                  <a:lnTo>
                    <a:pt x="2806" y="2959"/>
                  </a:lnTo>
                  <a:lnTo>
                    <a:pt x="2787" y="2959"/>
                  </a:lnTo>
                  <a:lnTo>
                    <a:pt x="2777" y="2959"/>
                  </a:lnTo>
                  <a:lnTo>
                    <a:pt x="2768" y="2959"/>
                  </a:lnTo>
                  <a:lnTo>
                    <a:pt x="2768" y="2963"/>
                  </a:lnTo>
                  <a:lnTo>
                    <a:pt x="2758" y="2968"/>
                  </a:lnTo>
                  <a:lnTo>
                    <a:pt x="2758" y="2977"/>
                  </a:lnTo>
                  <a:lnTo>
                    <a:pt x="2749" y="2981"/>
                  </a:lnTo>
                  <a:lnTo>
                    <a:pt x="2739" y="2990"/>
                  </a:lnTo>
                  <a:lnTo>
                    <a:pt x="2739" y="2998"/>
                  </a:lnTo>
                  <a:lnTo>
                    <a:pt x="2730" y="3003"/>
                  </a:lnTo>
                  <a:lnTo>
                    <a:pt x="2720" y="3007"/>
                  </a:lnTo>
                  <a:lnTo>
                    <a:pt x="2711" y="3012"/>
                  </a:lnTo>
                  <a:lnTo>
                    <a:pt x="2701" y="3016"/>
                  </a:lnTo>
                  <a:lnTo>
                    <a:pt x="2692" y="3020"/>
                  </a:lnTo>
                  <a:lnTo>
                    <a:pt x="2682" y="3025"/>
                  </a:lnTo>
                  <a:lnTo>
                    <a:pt x="2672" y="3025"/>
                  </a:lnTo>
                  <a:lnTo>
                    <a:pt x="2663" y="3029"/>
                  </a:lnTo>
                  <a:lnTo>
                    <a:pt x="2653" y="3034"/>
                  </a:lnTo>
                  <a:lnTo>
                    <a:pt x="2644" y="3034"/>
                  </a:lnTo>
                  <a:lnTo>
                    <a:pt x="2596" y="3034"/>
                  </a:lnTo>
                  <a:lnTo>
                    <a:pt x="2548" y="3034"/>
                  </a:lnTo>
                  <a:lnTo>
                    <a:pt x="2510" y="3034"/>
                  </a:lnTo>
                  <a:lnTo>
                    <a:pt x="2463" y="3034"/>
                  </a:lnTo>
                  <a:lnTo>
                    <a:pt x="2424" y="3034"/>
                  </a:lnTo>
                  <a:lnTo>
                    <a:pt x="2396" y="3034"/>
                  </a:lnTo>
                  <a:lnTo>
                    <a:pt x="2358" y="3034"/>
                  </a:lnTo>
                  <a:lnTo>
                    <a:pt x="2319" y="3034"/>
                  </a:lnTo>
                  <a:lnTo>
                    <a:pt x="2281" y="3034"/>
                  </a:lnTo>
                  <a:lnTo>
                    <a:pt x="2253" y="3038"/>
                  </a:lnTo>
                  <a:lnTo>
                    <a:pt x="2214" y="3038"/>
                  </a:lnTo>
                  <a:lnTo>
                    <a:pt x="2176" y="3038"/>
                  </a:lnTo>
                  <a:lnTo>
                    <a:pt x="2138" y="3042"/>
                  </a:lnTo>
                  <a:lnTo>
                    <a:pt x="2090" y="3047"/>
                  </a:lnTo>
                  <a:lnTo>
                    <a:pt x="2052" y="3051"/>
                  </a:lnTo>
                  <a:lnTo>
                    <a:pt x="2004" y="3051"/>
                  </a:lnTo>
                  <a:lnTo>
                    <a:pt x="1966" y="3055"/>
                  </a:lnTo>
                  <a:lnTo>
                    <a:pt x="1938" y="3060"/>
                  </a:lnTo>
                  <a:lnTo>
                    <a:pt x="1909" y="3064"/>
                  </a:lnTo>
                  <a:lnTo>
                    <a:pt x="1880" y="3064"/>
                  </a:lnTo>
                  <a:lnTo>
                    <a:pt x="1842" y="3069"/>
                  </a:lnTo>
                  <a:lnTo>
                    <a:pt x="1813" y="3069"/>
                  </a:lnTo>
                  <a:lnTo>
                    <a:pt x="1785" y="3073"/>
                  </a:lnTo>
                  <a:lnTo>
                    <a:pt x="1747" y="3073"/>
                  </a:lnTo>
                  <a:lnTo>
                    <a:pt x="1718" y="3077"/>
                  </a:lnTo>
                  <a:lnTo>
                    <a:pt x="1689" y="3077"/>
                  </a:lnTo>
                  <a:lnTo>
                    <a:pt x="1651" y="3077"/>
                  </a:lnTo>
                  <a:lnTo>
                    <a:pt x="1623" y="3077"/>
                  </a:lnTo>
                  <a:lnTo>
                    <a:pt x="1584" y="3082"/>
                  </a:lnTo>
                  <a:lnTo>
                    <a:pt x="1556" y="3082"/>
                  </a:lnTo>
                  <a:lnTo>
                    <a:pt x="1518" y="3082"/>
                  </a:lnTo>
                  <a:lnTo>
                    <a:pt x="1489" y="3082"/>
                  </a:lnTo>
                  <a:lnTo>
                    <a:pt x="1451" y="3082"/>
                  </a:lnTo>
                  <a:lnTo>
                    <a:pt x="1422" y="3082"/>
                  </a:lnTo>
                  <a:lnTo>
                    <a:pt x="1384" y="3082"/>
                  </a:lnTo>
                  <a:lnTo>
                    <a:pt x="1355" y="3082"/>
                  </a:lnTo>
                  <a:lnTo>
                    <a:pt x="1327" y="3077"/>
                  </a:lnTo>
                  <a:lnTo>
                    <a:pt x="1288" y="3077"/>
                  </a:lnTo>
                  <a:lnTo>
                    <a:pt x="1260" y="3077"/>
                  </a:lnTo>
                  <a:lnTo>
                    <a:pt x="1222" y="3077"/>
                  </a:lnTo>
                  <a:lnTo>
                    <a:pt x="1193" y="3073"/>
                  </a:lnTo>
                  <a:lnTo>
                    <a:pt x="1164" y="3073"/>
                  </a:lnTo>
                  <a:lnTo>
                    <a:pt x="1126" y="3069"/>
                  </a:lnTo>
                  <a:lnTo>
                    <a:pt x="1098" y="3069"/>
                  </a:lnTo>
                  <a:lnTo>
                    <a:pt x="1069" y="3064"/>
                  </a:lnTo>
                  <a:lnTo>
                    <a:pt x="1031" y="3064"/>
                  </a:lnTo>
                  <a:lnTo>
                    <a:pt x="1002" y="3060"/>
                  </a:lnTo>
                  <a:lnTo>
                    <a:pt x="973" y="3055"/>
                  </a:lnTo>
                  <a:lnTo>
                    <a:pt x="973" y="3051"/>
                  </a:lnTo>
                  <a:lnTo>
                    <a:pt x="973" y="3047"/>
                  </a:lnTo>
                  <a:lnTo>
                    <a:pt x="964" y="3042"/>
                  </a:lnTo>
                  <a:lnTo>
                    <a:pt x="954" y="3038"/>
                  </a:lnTo>
                  <a:lnTo>
                    <a:pt x="945" y="3034"/>
                  </a:lnTo>
                  <a:lnTo>
                    <a:pt x="935" y="3025"/>
                  </a:lnTo>
                  <a:lnTo>
                    <a:pt x="926" y="3020"/>
                  </a:lnTo>
                  <a:lnTo>
                    <a:pt x="926" y="3012"/>
                  </a:lnTo>
                  <a:lnTo>
                    <a:pt x="878" y="3012"/>
                  </a:lnTo>
                  <a:lnTo>
                    <a:pt x="830" y="3012"/>
                  </a:lnTo>
                  <a:lnTo>
                    <a:pt x="792" y="3016"/>
                  </a:lnTo>
                  <a:lnTo>
                    <a:pt x="744" y="3016"/>
                  </a:lnTo>
                  <a:lnTo>
                    <a:pt x="697" y="3020"/>
                  </a:lnTo>
                  <a:lnTo>
                    <a:pt x="649" y="3020"/>
                  </a:lnTo>
                  <a:lnTo>
                    <a:pt x="601" y="3020"/>
                  </a:lnTo>
                  <a:lnTo>
                    <a:pt x="554" y="3020"/>
                  </a:lnTo>
                  <a:lnTo>
                    <a:pt x="515" y="3025"/>
                  </a:lnTo>
                  <a:lnTo>
                    <a:pt x="468" y="3020"/>
                  </a:lnTo>
                  <a:lnTo>
                    <a:pt x="420" y="3020"/>
                  </a:lnTo>
                  <a:lnTo>
                    <a:pt x="382" y="3016"/>
                  </a:lnTo>
                  <a:lnTo>
                    <a:pt x="334" y="3012"/>
                  </a:lnTo>
                  <a:lnTo>
                    <a:pt x="286" y="3007"/>
                  </a:lnTo>
                  <a:lnTo>
                    <a:pt x="248" y="2998"/>
                  </a:lnTo>
                  <a:lnTo>
                    <a:pt x="210" y="2985"/>
                  </a:lnTo>
                  <a:lnTo>
                    <a:pt x="191" y="2985"/>
                  </a:lnTo>
                  <a:lnTo>
                    <a:pt x="181" y="2985"/>
                  </a:lnTo>
                  <a:lnTo>
                    <a:pt x="162" y="2981"/>
                  </a:lnTo>
                  <a:lnTo>
                    <a:pt x="153" y="2981"/>
                  </a:lnTo>
                  <a:lnTo>
                    <a:pt x="134" y="2977"/>
                  </a:lnTo>
                  <a:lnTo>
                    <a:pt x="124" y="2977"/>
                  </a:lnTo>
                  <a:lnTo>
                    <a:pt x="114" y="2977"/>
                  </a:lnTo>
                  <a:lnTo>
                    <a:pt x="95" y="2977"/>
                  </a:lnTo>
                  <a:lnTo>
                    <a:pt x="95" y="2937"/>
                  </a:lnTo>
                  <a:lnTo>
                    <a:pt x="95" y="2880"/>
                  </a:lnTo>
                  <a:lnTo>
                    <a:pt x="95" y="2819"/>
                  </a:lnTo>
                  <a:lnTo>
                    <a:pt x="114" y="2779"/>
                  </a:lnTo>
                  <a:lnTo>
                    <a:pt x="114" y="2771"/>
                  </a:lnTo>
                  <a:lnTo>
                    <a:pt x="124" y="2762"/>
                  </a:lnTo>
                  <a:lnTo>
                    <a:pt x="134" y="2753"/>
                  </a:lnTo>
                  <a:lnTo>
                    <a:pt x="153" y="2749"/>
                  </a:lnTo>
                  <a:lnTo>
                    <a:pt x="162" y="2740"/>
                  </a:lnTo>
                  <a:lnTo>
                    <a:pt x="181" y="2735"/>
                  </a:lnTo>
                  <a:lnTo>
                    <a:pt x="200" y="2727"/>
                  </a:lnTo>
                  <a:lnTo>
                    <a:pt x="210" y="2722"/>
                  </a:lnTo>
                  <a:lnTo>
                    <a:pt x="210" y="2692"/>
                  </a:lnTo>
                  <a:lnTo>
                    <a:pt x="210" y="2661"/>
                  </a:lnTo>
                  <a:lnTo>
                    <a:pt x="219" y="2635"/>
                  </a:lnTo>
                  <a:lnTo>
                    <a:pt x="219" y="2604"/>
                  </a:lnTo>
                  <a:lnTo>
                    <a:pt x="229" y="2573"/>
                  </a:lnTo>
                  <a:lnTo>
                    <a:pt x="239" y="2547"/>
                  </a:lnTo>
                  <a:lnTo>
                    <a:pt x="248" y="2521"/>
                  </a:lnTo>
                  <a:lnTo>
                    <a:pt x="258" y="2490"/>
                  </a:lnTo>
                  <a:lnTo>
                    <a:pt x="258" y="2481"/>
                  </a:lnTo>
                  <a:lnTo>
                    <a:pt x="267" y="2464"/>
                  </a:lnTo>
                  <a:lnTo>
                    <a:pt x="277" y="2451"/>
                  </a:lnTo>
                  <a:lnTo>
                    <a:pt x="277" y="2433"/>
                  </a:lnTo>
                  <a:lnTo>
                    <a:pt x="286" y="2420"/>
                  </a:lnTo>
                  <a:lnTo>
                    <a:pt x="286" y="2407"/>
                  </a:lnTo>
                  <a:lnTo>
                    <a:pt x="286" y="2389"/>
                  </a:lnTo>
                  <a:lnTo>
                    <a:pt x="277" y="2380"/>
                  </a:lnTo>
                  <a:lnTo>
                    <a:pt x="267" y="2372"/>
                  </a:lnTo>
                  <a:lnTo>
                    <a:pt x="258" y="2363"/>
                  </a:lnTo>
                  <a:lnTo>
                    <a:pt x="248" y="2354"/>
                  </a:lnTo>
                  <a:lnTo>
                    <a:pt x="229" y="2345"/>
                  </a:lnTo>
                  <a:lnTo>
                    <a:pt x="219" y="2337"/>
                  </a:lnTo>
                  <a:lnTo>
                    <a:pt x="210" y="2328"/>
                  </a:lnTo>
                  <a:lnTo>
                    <a:pt x="200" y="2319"/>
                  </a:lnTo>
                  <a:lnTo>
                    <a:pt x="200" y="2306"/>
                  </a:lnTo>
                  <a:lnTo>
                    <a:pt x="191" y="2284"/>
                  </a:lnTo>
                  <a:lnTo>
                    <a:pt x="191" y="2262"/>
                  </a:lnTo>
                  <a:lnTo>
                    <a:pt x="191" y="2240"/>
                  </a:lnTo>
                  <a:lnTo>
                    <a:pt x="200" y="2218"/>
                  </a:lnTo>
                  <a:lnTo>
                    <a:pt x="210" y="2196"/>
                  </a:lnTo>
                  <a:lnTo>
                    <a:pt x="219" y="2174"/>
                  </a:lnTo>
                  <a:lnTo>
                    <a:pt x="229" y="2157"/>
                  </a:lnTo>
                  <a:lnTo>
                    <a:pt x="229" y="2135"/>
                  </a:lnTo>
                  <a:lnTo>
                    <a:pt x="229" y="2131"/>
                  </a:lnTo>
                  <a:lnTo>
                    <a:pt x="219" y="2131"/>
                  </a:lnTo>
                  <a:lnTo>
                    <a:pt x="210" y="2126"/>
                  </a:lnTo>
                  <a:lnTo>
                    <a:pt x="200" y="2122"/>
                  </a:lnTo>
                  <a:lnTo>
                    <a:pt x="191" y="2122"/>
                  </a:lnTo>
                  <a:lnTo>
                    <a:pt x="181" y="2117"/>
                  </a:lnTo>
                  <a:lnTo>
                    <a:pt x="172" y="2117"/>
                  </a:lnTo>
                  <a:lnTo>
                    <a:pt x="162" y="2113"/>
                  </a:lnTo>
                  <a:lnTo>
                    <a:pt x="162" y="2082"/>
                  </a:lnTo>
                  <a:lnTo>
                    <a:pt x="286" y="2043"/>
                  </a:lnTo>
                  <a:lnTo>
                    <a:pt x="277" y="2030"/>
                  </a:lnTo>
                  <a:lnTo>
                    <a:pt x="267" y="2021"/>
                  </a:lnTo>
                  <a:lnTo>
                    <a:pt x="248" y="2012"/>
                  </a:lnTo>
                  <a:lnTo>
                    <a:pt x="229" y="2003"/>
                  </a:lnTo>
                  <a:lnTo>
                    <a:pt x="200" y="1995"/>
                  </a:lnTo>
                  <a:lnTo>
                    <a:pt x="181" y="1981"/>
                  </a:lnTo>
                  <a:lnTo>
                    <a:pt x="172" y="1968"/>
                  </a:lnTo>
                  <a:lnTo>
                    <a:pt x="181" y="1955"/>
                  </a:lnTo>
                  <a:close/>
                </a:path>
              </a:pathLst>
            </a:custGeom>
            <a:solidFill>
              <a:srgbClr val="FFF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4763" name="Freeform 6"/>
            <p:cNvSpPr>
              <a:spLocks/>
            </p:cNvSpPr>
            <p:nvPr/>
          </p:nvSpPr>
          <p:spPr bwMode="auto">
            <a:xfrm>
              <a:off x="290" y="1026"/>
              <a:ext cx="5221" cy="3082"/>
            </a:xfrm>
            <a:custGeom>
              <a:avLst/>
              <a:gdLst>
                <a:gd name="T0" fmla="*/ 324 w 5221"/>
                <a:gd name="T1" fmla="*/ 1539 h 3082"/>
                <a:gd name="T2" fmla="*/ 181 w 5221"/>
                <a:gd name="T3" fmla="*/ 1526 h 3082"/>
                <a:gd name="T4" fmla="*/ 95 w 5221"/>
                <a:gd name="T5" fmla="*/ 1320 h 3082"/>
                <a:gd name="T6" fmla="*/ 105 w 5221"/>
                <a:gd name="T7" fmla="*/ 925 h 3082"/>
                <a:gd name="T8" fmla="*/ 38 w 5221"/>
                <a:gd name="T9" fmla="*/ 644 h 3082"/>
                <a:gd name="T10" fmla="*/ 219 w 5221"/>
                <a:gd name="T11" fmla="*/ 605 h 3082"/>
                <a:gd name="T12" fmla="*/ 162 w 5221"/>
                <a:gd name="T13" fmla="*/ 544 h 3082"/>
                <a:gd name="T14" fmla="*/ 38 w 5221"/>
                <a:gd name="T15" fmla="*/ 377 h 3082"/>
                <a:gd name="T16" fmla="*/ 86 w 5221"/>
                <a:gd name="T17" fmla="*/ 153 h 3082"/>
                <a:gd name="T18" fmla="*/ 258 w 5221"/>
                <a:gd name="T19" fmla="*/ 110 h 3082"/>
                <a:gd name="T20" fmla="*/ 391 w 5221"/>
                <a:gd name="T21" fmla="*/ 35 h 3082"/>
                <a:gd name="T22" fmla="*/ 792 w 5221"/>
                <a:gd name="T23" fmla="*/ 9 h 3082"/>
                <a:gd name="T24" fmla="*/ 1136 w 5221"/>
                <a:gd name="T25" fmla="*/ 75 h 3082"/>
                <a:gd name="T26" fmla="*/ 1308 w 5221"/>
                <a:gd name="T27" fmla="*/ 39 h 3082"/>
                <a:gd name="T28" fmla="*/ 1594 w 5221"/>
                <a:gd name="T29" fmla="*/ 53 h 3082"/>
                <a:gd name="T30" fmla="*/ 1890 w 5221"/>
                <a:gd name="T31" fmla="*/ 53 h 3082"/>
                <a:gd name="T32" fmla="*/ 2186 w 5221"/>
                <a:gd name="T33" fmla="*/ 132 h 3082"/>
                <a:gd name="T34" fmla="*/ 2443 w 5221"/>
                <a:gd name="T35" fmla="*/ 66 h 3082"/>
                <a:gd name="T36" fmla="*/ 2854 w 5221"/>
                <a:gd name="T37" fmla="*/ 88 h 3082"/>
                <a:gd name="T38" fmla="*/ 3293 w 5221"/>
                <a:gd name="T39" fmla="*/ 101 h 3082"/>
                <a:gd name="T40" fmla="*/ 3694 w 5221"/>
                <a:gd name="T41" fmla="*/ 53 h 3082"/>
                <a:gd name="T42" fmla="*/ 3866 w 5221"/>
                <a:gd name="T43" fmla="*/ 31 h 3082"/>
                <a:gd name="T44" fmla="*/ 3999 w 5221"/>
                <a:gd name="T45" fmla="*/ 57 h 3082"/>
                <a:gd name="T46" fmla="*/ 4142 w 5221"/>
                <a:gd name="T47" fmla="*/ 96 h 3082"/>
                <a:gd name="T48" fmla="*/ 4858 w 5221"/>
                <a:gd name="T49" fmla="*/ 105 h 3082"/>
                <a:gd name="T50" fmla="*/ 5059 w 5221"/>
                <a:gd name="T51" fmla="*/ 167 h 3082"/>
                <a:gd name="T52" fmla="*/ 5192 w 5221"/>
                <a:gd name="T53" fmla="*/ 298 h 3082"/>
                <a:gd name="T54" fmla="*/ 5068 w 5221"/>
                <a:gd name="T55" fmla="*/ 425 h 3082"/>
                <a:gd name="T56" fmla="*/ 5106 w 5221"/>
                <a:gd name="T57" fmla="*/ 824 h 3082"/>
                <a:gd name="T58" fmla="*/ 5145 w 5221"/>
                <a:gd name="T59" fmla="*/ 986 h 3082"/>
                <a:gd name="T60" fmla="*/ 5078 w 5221"/>
                <a:gd name="T61" fmla="*/ 1280 h 3082"/>
                <a:gd name="T62" fmla="*/ 4916 w 5221"/>
                <a:gd name="T63" fmla="*/ 2091 h 3082"/>
                <a:gd name="T64" fmla="*/ 4982 w 5221"/>
                <a:gd name="T65" fmla="*/ 2148 h 3082"/>
                <a:gd name="T66" fmla="*/ 5106 w 5221"/>
                <a:gd name="T67" fmla="*/ 2157 h 3082"/>
                <a:gd name="T68" fmla="*/ 5087 w 5221"/>
                <a:gd name="T69" fmla="*/ 2762 h 3082"/>
                <a:gd name="T70" fmla="*/ 4954 w 5221"/>
                <a:gd name="T71" fmla="*/ 2994 h 3082"/>
                <a:gd name="T72" fmla="*/ 4734 w 5221"/>
                <a:gd name="T73" fmla="*/ 2998 h 3082"/>
                <a:gd name="T74" fmla="*/ 4601 w 5221"/>
                <a:gd name="T75" fmla="*/ 2977 h 3082"/>
                <a:gd name="T76" fmla="*/ 4410 w 5221"/>
                <a:gd name="T77" fmla="*/ 2981 h 3082"/>
                <a:gd name="T78" fmla="*/ 4209 w 5221"/>
                <a:gd name="T79" fmla="*/ 3029 h 3082"/>
                <a:gd name="T80" fmla="*/ 3952 w 5221"/>
                <a:gd name="T81" fmla="*/ 3025 h 3082"/>
                <a:gd name="T82" fmla="*/ 3742 w 5221"/>
                <a:gd name="T83" fmla="*/ 3012 h 3082"/>
                <a:gd name="T84" fmla="*/ 3656 w 5221"/>
                <a:gd name="T85" fmla="*/ 3020 h 3082"/>
                <a:gd name="T86" fmla="*/ 3350 w 5221"/>
                <a:gd name="T87" fmla="*/ 3038 h 3082"/>
                <a:gd name="T88" fmla="*/ 3035 w 5221"/>
                <a:gd name="T89" fmla="*/ 3025 h 3082"/>
                <a:gd name="T90" fmla="*/ 2930 w 5221"/>
                <a:gd name="T91" fmla="*/ 2972 h 3082"/>
                <a:gd name="T92" fmla="*/ 2777 w 5221"/>
                <a:gd name="T93" fmla="*/ 2959 h 3082"/>
                <a:gd name="T94" fmla="*/ 2711 w 5221"/>
                <a:gd name="T95" fmla="*/ 3012 h 3082"/>
                <a:gd name="T96" fmla="*/ 2548 w 5221"/>
                <a:gd name="T97" fmla="*/ 3034 h 3082"/>
                <a:gd name="T98" fmla="*/ 2176 w 5221"/>
                <a:gd name="T99" fmla="*/ 3038 h 3082"/>
                <a:gd name="T100" fmla="*/ 1813 w 5221"/>
                <a:gd name="T101" fmla="*/ 3069 h 3082"/>
                <a:gd name="T102" fmla="*/ 1489 w 5221"/>
                <a:gd name="T103" fmla="*/ 3082 h 3082"/>
                <a:gd name="T104" fmla="*/ 1164 w 5221"/>
                <a:gd name="T105" fmla="*/ 3073 h 3082"/>
                <a:gd name="T106" fmla="*/ 954 w 5221"/>
                <a:gd name="T107" fmla="*/ 3038 h 3082"/>
                <a:gd name="T108" fmla="*/ 649 w 5221"/>
                <a:gd name="T109" fmla="*/ 3020 h 3082"/>
                <a:gd name="T110" fmla="*/ 210 w 5221"/>
                <a:gd name="T111" fmla="*/ 2985 h 3082"/>
                <a:gd name="T112" fmla="*/ 95 w 5221"/>
                <a:gd name="T113" fmla="*/ 2880 h 3082"/>
                <a:gd name="T114" fmla="*/ 210 w 5221"/>
                <a:gd name="T115" fmla="*/ 2722 h 3082"/>
                <a:gd name="T116" fmla="*/ 267 w 5221"/>
                <a:gd name="T117" fmla="*/ 2464 h 3082"/>
                <a:gd name="T118" fmla="*/ 229 w 5221"/>
                <a:gd name="T119" fmla="*/ 2345 h 3082"/>
                <a:gd name="T120" fmla="*/ 219 w 5221"/>
                <a:gd name="T121" fmla="*/ 2174 h 3082"/>
                <a:gd name="T122" fmla="*/ 16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191" y="1578"/>
                  </a:lnTo>
                  <a:lnTo>
                    <a:pt x="210" y="1569"/>
                  </a:lnTo>
                  <a:lnTo>
                    <a:pt x="229" y="1565"/>
                  </a:lnTo>
                  <a:lnTo>
                    <a:pt x="248" y="1556"/>
                  </a:lnTo>
                  <a:lnTo>
                    <a:pt x="277" y="1552"/>
                  </a:lnTo>
                  <a:lnTo>
                    <a:pt x="296" y="1547"/>
                  </a:lnTo>
                  <a:lnTo>
                    <a:pt x="315" y="1543"/>
                  </a:lnTo>
                  <a:lnTo>
                    <a:pt x="324" y="1539"/>
                  </a:lnTo>
                  <a:lnTo>
                    <a:pt x="315" y="1539"/>
                  </a:lnTo>
                  <a:lnTo>
                    <a:pt x="296" y="1539"/>
                  </a:lnTo>
                  <a:lnTo>
                    <a:pt x="286" y="1534"/>
                  </a:lnTo>
                  <a:lnTo>
                    <a:pt x="267" y="1534"/>
                  </a:lnTo>
                  <a:lnTo>
                    <a:pt x="258" y="1534"/>
                  </a:lnTo>
                  <a:lnTo>
                    <a:pt x="239" y="1530"/>
                  </a:lnTo>
                  <a:lnTo>
                    <a:pt x="229" y="1530"/>
                  </a:lnTo>
                  <a:lnTo>
                    <a:pt x="210" y="1530"/>
                  </a:lnTo>
                  <a:lnTo>
                    <a:pt x="200" y="1526"/>
                  </a:lnTo>
                  <a:lnTo>
                    <a:pt x="181" y="1526"/>
                  </a:lnTo>
                  <a:lnTo>
                    <a:pt x="172" y="1521"/>
                  </a:lnTo>
                  <a:lnTo>
                    <a:pt x="153" y="1517"/>
                  </a:lnTo>
                  <a:lnTo>
                    <a:pt x="143" y="1517"/>
                  </a:lnTo>
                  <a:lnTo>
                    <a:pt x="134" y="1512"/>
                  </a:lnTo>
                  <a:lnTo>
                    <a:pt x="124" y="1508"/>
                  </a:lnTo>
                  <a:lnTo>
                    <a:pt x="114" y="1508"/>
                  </a:lnTo>
                  <a:lnTo>
                    <a:pt x="114" y="1460"/>
                  </a:lnTo>
                  <a:lnTo>
                    <a:pt x="114" y="1412"/>
                  </a:lnTo>
                  <a:lnTo>
                    <a:pt x="105" y="1359"/>
                  </a:lnTo>
                  <a:lnTo>
                    <a:pt x="95" y="1320"/>
                  </a:lnTo>
                  <a:lnTo>
                    <a:pt x="76" y="1280"/>
                  </a:lnTo>
                  <a:lnTo>
                    <a:pt x="67" y="1241"/>
                  </a:lnTo>
                  <a:lnTo>
                    <a:pt x="67" y="1201"/>
                  </a:lnTo>
                  <a:lnTo>
                    <a:pt x="67" y="1157"/>
                  </a:lnTo>
                  <a:lnTo>
                    <a:pt x="67" y="1118"/>
                  </a:lnTo>
                  <a:lnTo>
                    <a:pt x="76" y="1078"/>
                  </a:lnTo>
                  <a:lnTo>
                    <a:pt x="86" y="1039"/>
                  </a:lnTo>
                  <a:lnTo>
                    <a:pt x="86" y="1004"/>
                  </a:lnTo>
                  <a:lnTo>
                    <a:pt x="95" y="964"/>
                  </a:lnTo>
                  <a:lnTo>
                    <a:pt x="105" y="925"/>
                  </a:lnTo>
                  <a:lnTo>
                    <a:pt x="105" y="886"/>
                  </a:lnTo>
                  <a:lnTo>
                    <a:pt x="105" y="846"/>
                  </a:lnTo>
                  <a:lnTo>
                    <a:pt x="105" y="807"/>
                  </a:lnTo>
                  <a:lnTo>
                    <a:pt x="95" y="767"/>
                  </a:lnTo>
                  <a:lnTo>
                    <a:pt x="86" y="723"/>
                  </a:lnTo>
                  <a:lnTo>
                    <a:pt x="57" y="684"/>
                  </a:lnTo>
                  <a:lnTo>
                    <a:pt x="57" y="679"/>
                  </a:lnTo>
                  <a:lnTo>
                    <a:pt x="48" y="666"/>
                  </a:lnTo>
                  <a:lnTo>
                    <a:pt x="38" y="658"/>
                  </a:lnTo>
                  <a:lnTo>
                    <a:pt x="38" y="644"/>
                  </a:lnTo>
                  <a:lnTo>
                    <a:pt x="48" y="627"/>
                  </a:lnTo>
                  <a:lnTo>
                    <a:pt x="67" y="622"/>
                  </a:lnTo>
                  <a:lnTo>
                    <a:pt x="95" y="618"/>
                  </a:lnTo>
                  <a:lnTo>
                    <a:pt x="114" y="618"/>
                  </a:lnTo>
                  <a:lnTo>
                    <a:pt x="134" y="618"/>
                  </a:lnTo>
                  <a:lnTo>
                    <a:pt x="153" y="614"/>
                  </a:lnTo>
                  <a:lnTo>
                    <a:pt x="172" y="614"/>
                  </a:lnTo>
                  <a:lnTo>
                    <a:pt x="191" y="614"/>
                  </a:lnTo>
                  <a:lnTo>
                    <a:pt x="210" y="614"/>
                  </a:lnTo>
                  <a:lnTo>
                    <a:pt x="219" y="605"/>
                  </a:lnTo>
                  <a:lnTo>
                    <a:pt x="239" y="601"/>
                  </a:lnTo>
                  <a:lnTo>
                    <a:pt x="248" y="592"/>
                  </a:lnTo>
                  <a:lnTo>
                    <a:pt x="258" y="583"/>
                  </a:lnTo>
                  <a:lnTo>
                    <a:pt x="277" y="579"/>
                  </a:lnTo>
                  <a:lnTo>
                    <a:pt x="296" y="574"/>
                  </a:lnTo>
                  <a:lnTo>
                    <a:pt x="305" y="570"/>
                  </a:lnTo>
                  <a:lnTo>
                    <a:pt x="324" y="566"/>
                  </a:lnTo>
                  <a:lnTo>
                    <a:pt x="296" y="552"/>
                  </a:lnTo>
                  <a:lnTo>
                    <a:pt x="181" y="552"/>
                  </a:lnTo>
                  <a:lnTo>
                    <a:pt x="162" y="544"/>
                  </a:lnTo>
                  <a:lnTo>
                    <a:pt x="134" y="539"/>
                  </a:lnTo>
                  <a:lnTo>
                    <a:pt x="114" y="530"/>
                  </a:lnTo>
                  <a:lnTo>
                    <a:pt x="86" y="526"/>
                  </a:lnTo>
                  <a:lnTo>
                    <a:pt x="67" y="522"/>
                  </a:lnTo>
                  <a:lnTo>
                    <a:pt x="38" y="513"/>
                  </a:lnTo>
                  <a:lnTo>
                    <a:pt x="19" y="509"/>
                  </a:lnTo>
                  <a:lnTo>
                    <a:pt x="0" y="500"/>
                  </a:lnTo>
                  <a:lnTo>
                    <a:pt x="29" y="460"/>
                  </a:lnTo>
                  <a:lnTo>
                    <a:pt x="38" y="421"/>
                  </a:lnTo>
                  <a:lnTo>
                    <a:pt x="38" y="377"/>
                  </a:lnTo>
                  <a:lnTo>
                    <a:pt x="29" y="333"/>
                  </a:lnTo>
                  <a:lnTo>
                    <a:pt x="19" y="285"/>
                  </a:lnTo>
                  <a:lnTo>
                    <a:pt x="9" y="241"/>
                  </a:lnTo>
                  <a:lnTo>
                    <a:pt x="0" y="197"/>
                  </a:lnTo>
                  <a:lnTo>
                    <a:pt x="0" y="158"/>
                  </a:lnTo>
                  <a:lnTo>
                    <a:pt x="19" y="158"/>
                  </a:lnTo>
                  <a:lnTo>
                    <a:pt x="29" y="158"/>
                  </a:lnTo>
                  <a:lnTo>
                    <a:pt x="48" y="158"/>
                  </a:lnTo>
                  <a:lnTo>
                    <a:pt x="67" y="153"/>
                  </a:lnTo>
                  <a:lnTo>
                    <a:pt x="86" y="153"/>
                  </a:lnTo>
                  <a:lnTo>
                    <a:pt x="105" y="153"/>
                  </a:lnTo>
                  <a:lnTo>
                    <a:pt x="124" y="149"/>
                  </a:lnTo>
                  <a:lnTo>
                    <a:pt x="143" y="149"/>
                  </a:lnTo>
                  <a:lnTo>
                    <a:pt x="162" y="145"/>
                  </a:lnTo>
                  <a:lnTo>
                    <a:pt x="181" y="136"/>
                  </a:lnTo>
                  <a:lnTo>
                    <a:pt x="191" y="132"/>
                  </a:lnTo>
                  <a:lnTo>
                    <a:pt x="210" y="127"/>
                  </a:lnTo>
                  <a:lnTo>
                    <a:pt x="229" y="123"/>
                  </a:lnTo>
                  <a:lnTo>
                    <a:pt x="248" y="114"/>
                  </a:lnTo>
                  <a:lnTo>
                    <a:pt x="258" y="110"/>
                  </a:lnTo>
                  <a:lnTo>
                    <a:pt x="277" y="105"/>
                  </a:lnTo>
                  <a:lnTo>
                    <a:pt x="296" y="101"/>
                  </a:lnTo>
                  <a:lnTo>
                    <a:pt x="305" y="92"/>
                  </a:lnTo>
                  <a:lnTo>
                    <a:pt x="315" y="88"/>
                  </a:lnTo>
                  <a:lnTo>
                    <a:pt x="334" y="79"/>
                  </a:lnTo>
                  <a:lnTo>
                    <a:pt x="344" y="70"/>
                  </a:lnTo>
                  <a:lnTo>
                    <a:pt x="353" y="61"/>
                  </a:lnTo>
                  <a:lnTo>
                    <a:pt x="353" y="48"/>
                  </a:lnTo>
                  <a:lnTo>
                    <a:pt x="363" y="35"/>
                  </a:lnTo>
                  <a:lnTo>
                    <a:pt x="391" y="35"/>
                  </a:lnTo>
                  <a:lnTo>
                    <a:pt x="429" y="31"/>
                  </a:lnTo>
                  <a:lnTo>
                    <a:pt x="468" y="31"/>
                  </a:lnTo>
                  <a:lnTo>
                    <a:pt x="506" y="26"/>
                  </a:lnTo>
                  <a:lnTo>
                    <a:pt x="544" y="26"/>
                  </a:lnTo>
                  <a:lnTo>
                    <a:pt x="592" y="22"/>
                  </a:lnTo>
                  <a:lnTo>
                    <a:pt x="630" y="18"/>
                  </a:lnTo>
                  <a:lnTo>
                    <a:pt x="668" y="13"/>
                  </a:lnTo>
                  <a:lnTo>
                    <a:pt x="716" y="13"/>
                  </a:lnTo>
                  <a:lnTo>
                    <a:pt x="754" y="9"/>
                  </a:lnTo>
                  <a:lnTo>
                    <a:pt x="792" y="9"/>
                  </a:lnTo>
                  <a:lnTo>
                    <a:pt x="840" y="4"/>
                  </a:lnTo>
                  <a:lnTo>
                    <a:pt x="878" y="4"/>
                  </a:lnTo>
                  <a:lnTo>
                    <a:pt x="916" y="0"/>
                  </a:lnTo>
                  <a:lnTo>
                    <a:pt x="964" y="0"/>
                  </a:lnTo>
                  <a:lnTo>
                    <a:pt x="1002" y="0"/>
                  </a:lnTo>
                  <a:lnTo>
                    <a:pt x="1002" y="57"/>
                  </a:lnTo>
                  <a:lnTo>
                    <a:pt x="1117" y="110"/>
                  </a:lnTo>
                  <a:lnTo>
                    <a:pt x="1126" y="101"/>
                  </a:lnTo>
                  <a:lnTo>
                    <a:pt x="1126" y="88"/>
                  </a:lnTo>
                  <a:lnTo>
                    <a:pt x="1136" y="75"/>
                  </a:lnTo>
                  <a:lnTo>
                    <a:pt x="1155" y="66"/>
                  </a:lnTo>
                  <a:lnTo>
                    <a:pt x="1164" y="53"/>
                  </a:lnTo>
                  <a:lnTo>
                    <a:pt x="1174" y="44"/>
                  </a:lnTo>
                  <a:lnTo>
                    <a:pt x="1183" y="35"/>
                  </a:lnTo>
                  <a:lnTo>
                    <a:pt x="1183" y="26"/>
                  </a:lnTo>
                  <a:lnTo>
                    <a:pt x="1203" y="31"/>
                  </a:lnTo>
                  <a:lnTo>
                    <a:pt x="1231" y="31"/>
                  </a:lnTo>
                  <a:lnTo>
                    <a:pt x="1250" y="35"/>
                  </a:lnTo>
                  <a:lnTo>
                    <a:pt x="1279" y="35"/>
                  </a:lnTo>
                  <a:lnTo>
                    <a:pt x="1308" y="39"/>
                  </a:lnTo>
                  <a:lnTo>
                    <a:pt x="1327" y="39"/>
                  </a:lnTo>
                  <a:lnTo>
                    <a:pt x="1355" y="44"/>
                  </a:lnTo>
                  <a:lnTo>
                    <a:pt x="1384" y="44"/>
                  </a:lnTo>
                  <a:lnTo>
                    <a:pt x="1413" y="44"/>
                  </a:lnTo>
                  <a:lnTo>
                    <a:pt x="1441" y="48"/>
                  </a:lnTo>
                  <a:lnTo>
                    <a:pt x="1470" y="48"/>
                  </a:lnTo>
                  <a:lnTo>
                    <a:pt x="1498" y="48"/>
                  </a:lnTo>
                  <a:lnTo>
                    <a:pt x="1527" y="48"/>
                  </a:lnTo>
                  <a:lnTo>
                    <a:pt x="1565" y="53"/>
                  </a:lnTo>
                  <a:lnTo>
                    <a:pt x="1594" y="53"/>
                  </a:lnTo>
                  <a:lnTo>
                    <a:pt x="1623" y="53"/>
                  </a:lnTo>
                  <a:lnTo>
                    <a:pt x="1651" y="53"/>
                  </a:lnTo>
                  <a:lnTo>
                    <a:pt x="1680" y="53"/>
                  </a:lnTo>
                  <a:lnTo>
                    <a:pt x="1718" y="53"/>
                  </a:lnTo>
                  <a:lnTo>
                    <a:pt x="1747" y="53"/>
                  </a:lnTo>
                  <a:lnTo>
                    <a:pt x="1775" y="53"/>
                  </a:lnTo>
                  <a:lnTo>
                    <a:pt x="1804" y="53"/>
                  </a:lnTo>
                  <a:lnTo>
                    <a:pt x="1833" y="53"/>
                  </a:lnTo>
                  <a:lnTo>
                    <a:pt x="1861" y="53"/>
                  </a:lnTo>
                  <a:lnTo>
                    <a:pt x="1890" y="53"/>
                  </a:lnTo>
                  <a:lnTo>
                    <a:pt x="1918" y="57"/>
                  </a:lnTo>
                  <a:lnTo>
                    <a:pt x="1947" y="57"/>
                  </a:lnTo>
                  <a:lnTo>
                    <a:pt x="1976" y="57"/>
                  </a:lnTo>
                  <a:lnTo>
                    <a:pt x="2004" y="57"/>
                  </a:lnTo>
                  <a:lnTo>
                    <a:pt x="2033" y="57"/>
                  </a:lnTo>
                  <a:lnTo>
                    <a:pt x="2062" y="57"/>
                  </a:lnTo>
                  <a:lnTo>
                    <a:pt x="2090" y="57"/>
                  </a:lnTo>
                  <a:lnTo>
                    <a:pt x="2148" y="83"/>
                  </a:lnTo>
                  <a:lnTo>
                    <a:pt x="2148" y="140"/>
                  </a:lnTo>
                  <a:lnTo>
                    <a:pt x="2186" y="132"/>
                  </a:lnTo>
                  <a:lnTo>
                    <a:pt x="2214" y="118"/>
                  </a:lnTo>
                  <a:lnTo>
                    <a:pt x="2233" y="110"/>
                  </a:lnTo>
                  <a:lnTo>
                    <a:pt x="2253" y="92"/>
                  </a:lnTo>
                  <a:lnTo>
                    <a:pt x="2272" y="83"/>
                  </a:lnTo>
                  <a:lnTo>
                    <a:pt x="2291" y="70"/>
                  </a:lnTo>
                  <a:lnTo>
                    <a:pt x="2310" y="61"/>
                  </a:lnTo>
                  <a:lnTo>
                    <a:pt x="2329" y="61"/>
                  </a:lnTo>
                  <a:lnTo>
                    <a:pt x="2367" y="61"/>
                  </a:lnTo>
                  <a:lnTo>
                    <a:pt x="2405" y="61"/>
                  </a:lnTo>
                  <a:lnTo>
                    <a:pt x="2443" y="66"/>
                  </a:lnTo>
                  <a:lnTo>
                    <a:pt x="2482" y="66"/>
                  </a:lnTo>
                  <a:lnTo>
                    <a:pt x="2520" y="66"/>
                  </a:lnTo>
                  <a:lnTo>
                    <a:pt x="2568" y="70"/>
                  </a:lnTo>
                  <a:lnTo>
                    <a:pt x="2606" y="70"/>
                  </a:lnTo>
                  <a:lnTo>
                    <a:pt x="2644" y="75"/>
                  </a:lnTo>
                  <a:lnTo>
                    <a:pt x="2692" y="79"/>
                  </a:lnTo>
                  <a:lnTo>
                    <a:pt x="2730" y="79"/>
                  </a:lnTo>
                  <a:lnTo>
                    <a:pt x="2768" y="83"/>
                  </a:lnTo>
                  <a:lnTo>
                    <a:pt x="2816" y="88"/>
                  </a:lnTo>
                  <a:lnTo>
                    <a:pt x="2854" y="88"/>
                  </a:lnTo>
                  <a:lnTo>
                    <a:pt x="2902" y="92"/>
                  </a:lnTo>
                  <a:lnTo>
                    <a:pt x="2940" y="92"/>
                  </a:lnTo>
                  <a:lnTo>
                    <a:pt x="2987" y="96"/>
                  </a:lnTo>
                  <a:lnTo>
                    <a:pt x="3035" y="96"/>
                  </a:lnTo>
                  <a:lnTo>
                    <a:pt x="3073" y="101"/>
                  </a:lnTo>
                  <a:lnTo>
                    <a:pt x="3121" y="101"/>
                  </a:lnTo>
                  <a:lnTo>
                    <a:pt x="3159" y="101"/>
                  </a:lnTo>
                  <a:lnTo>
                    <a:pt x="3207" y="101"/>
                  </a:lnTo>
                  <a:lnTo>
                    <a:pt x="3245" y="101"/>
                  </a:lnTo>
                  <a:lnTo>
                    <a:pt x="3293" y="101"/>
                  </a:lnTo>
                  <a:lnTo>
                    <a:pt x="3341" y="96"/>
                  </a:lnTo>
                  <a:lnTo>
                    <a:pt x="3379" y="96"/>
                  </a:lnTo>
                  <a:lnTo>
                    <a:pt x="3427" y="92"/>
                  </a:lnTo>
                  <a:lnTo>
                    <a:pt x="3465" y="88"/>
                  </a:lnTo>
                  <a:lnTo>
                    <a:pt x="3512" y="83"/>
                  </a:lnTo>
                  <a:lnTo>
                    <a:pt x="3560" y="79"/>
                  </a:lnTo>
                  <a:lnTo>
                    <a:pt x="3598" y="70"/>
                  </a:lnTo>
                  <a:lnTo>
                    <a:pt x="3637" y="66"/>
                  </a:lnTo>
                  <a:lnTo>
                    <a:pt x="3684" y="57"/>
                  </a:lnTo>
                  <a:lnTo>
                    <a:pt x="3694" y="53"/>
                  </a:lnTo>
                  <a:lnTo>
                    <a:pt x="3713" y="48"/>
                  </a:lnTo>
                  <a:lnTo>
                    <a:pt x="3722" y="48"/>
                  </a:lnTo>
                  <a:lnTo>
                    <a:pt x="3742" y="44"/>
                  </a:lnTo>
                  <a:lnTo>
                    <a:pt x="3751" y="44"/>
                  </a:lnTo>
                  <a:lnTo>
                    <a:pt x="3770" y="39"/>
                  </a:lnTo>
                  <a:lnTo>
                    <a:pt x="3789" y="39"/>
                  </a:lnTo>
                  <a:lnTo>
                    <a:pt x="3808" y="35"/>
                  </a:lnTo>
                  <a:lnTo>
                    <a:pt x="3827" y="35"/>
                  </a:lnTo>
                  <a:lnTo>
                    <a:pt x="3847" y="31"/>
                  </a:lnTo>
                  <a:lnTo>
                    <a:pt x="3866" y="31"/>
                  </a:lnTo>
                  <a:lnTo>
                    <a:pt x="3885" y="31"/>
                  </a:lnTo>
                  <a:lnTo>
                    <a:pt x="3904" y="31"/>
                  </a:lnTo>
                  <a:lnTo>
                    <a:pt x="3923" y="26"/>
                  </a:lnTo>
                  <a:lnTo>
                    <a:pt x="3942" y="26"/>
                  </a:lnTo>
                  <a:lnTo>
                    <a:pt x="3952" y="26"/>
                  </a:lnTo>
                  <a:lnTo>
                    <a:pt x="3971" y="31"/>
                  </a:lnTo>
                  <a:lnTo>
                    <a:pt x="3980" y="39"/>
                  </a:lnTo>
                  <a:lnTo>
                    <a:pt x="3990" y="44"/>
                  </a:lnTo>
                  <a:lnTo>
                    <a:pt x="3999" y="48"/>
                  </a:lnTo>
                  <a:lnTo>
                    <a:pt x="3999" y="57"/>
                  </a:lnTo>
                  <a:lnTo>
                    <a:pt x="4009" y="66"/>
                  </a:lnTo>
                  <a:lnTo>
                    <a:pt x="4009" y="75"/>
                  </a:lnTo>
                  <a:lnTo>
                    <a:pt x="4018" y="83"/>
                  </a:lnTo>
                  <a:lnTo>
                    <a:pt x="4037" y="83"/>
                  </a:lnTo>
                  <a:lnTo>
                    <a:pt x="4057" y="83"/>
                  </a:lnTo>
                  <a:lnTo>
                    <a:pt x="4076" y="88"/>
                  </a:lnTo>
                  <a:lnTo>
                    <a:pt x="4095" y="92"/>
                  </a:lnTo>
                  <a:lnTo>
                    <a:pt x="4104" y="92"/>
                  </a:lnTo>
                  <a:lnTo>
                    <a:pt x="4123" y="96"/>
                  </a:lnTo>
                  <a:lnTo>
                    <a:pt x="4142" y="96"/>
                  </a:lnTo>
                  <a:lnTo>
                    <a:pt x="4162" y="96"/>
                  </a:lnTo>
                  <a:lnTo>
                    <a:pt x="4286" y="39"/>
                  </a:lnTo>
                  <a:lnTo>
                    <a:pt x="4916" y="39"/>
                  </a:lnTo>
                  <a:lnTo>
                    <a:pt x="4916" y="48"/>
                  </a:lnTo>
                  <a:lnTo>
                    <a:pt x="4906" y="57"/>
                  </a:lnTo>
                  <a:lnTo>
                    <a:pt x="4896" y="66"/>
                  </a:lnTo>
                  <a:lnTo>
                    <a:pt x="4887" y="75"/>
                  </a:lnTo>
                  <a:lnTo>
                    <a:pt x="4877" y="88"/>
                  </a:lnTo>
                  <a:lnTo>
                    <a:pt x="4868" y="96"/>
                  </a:lnTo>
                  <a:lnTo>
                    <a:pt x="4858" y="105"/>
                  </a:lnTo>
                  <a:lnTo>
                    <a:pt x="4858" y="110"/>
                  </a:lnTo>
                  <a:lnTo>
                    <a:pt x="4868" y="118"/>
                  </a:lnTo>
                  <a:lnTo>
                    <a:pt x="4887" y="127"/>
                  </a:lnTo>
                  <a:lnTo>
                    <a:pt x="4906" y="132"/>
                  </a:lnTo>
                  <a:lnTo>
                    <a:pt x="4925" y="140"/>
                  </a:lnTo>
                  <a:lnTo>
                    <a:pt x="4954" y="145"/>
                  </a:lnTo>
                  <a:lnTo>
                    <a:pt x="4973" y="149"/>
                  </a:lnTo>
                  <a:lnTo>
                    <a:pt x="5001" y="158"/>
                  </a:lnTo>
                  <a:lnTo>
                    <a:pt x="5030" y="162"/>
                  </a:lnTo>
                  <a:lnTo>
                    <a:pt x="5059" y="167"/>
                  </a:lnTo>
                  <a:lnTo>
                    <a:pt x="5078" y="171"/>
                  </a:lnTo>
                  <a:lnTo>
                    <a:pt x="5106" y="171"/>
                  </a:lnTo>
                  <a:lnTo>
                    <a:pt x="5135" y="175"/>
                  </a:lnTo>
                  <a:lnTo>
                    <a:pt x="5164" y="175"/>
                  </a:lnTo>
                  <a:lnTo>
                    <a:pt x="5183" y="180"/>
                  </a:lnTo>
                  <a:lnTo>
                    <a:pt x="5202" y="180"/>
                  </a:lnTo>
                  <a:lnTo>
                    <a:pt x="5221" y="180"/>
                  </a:lnTo>
                  <a:lnTo>
                    <a:pt x="5221" y="215"/>
                  </a:lnTo>
                  <a:lnTo>
                    <a:pt x="5202" y="254"/>
                  </a:lnTo>
                  <a:lnTo>
                    <a:pt x="5192" y="298"/>
                  </a:lnTo>
                  <a:lnTo>
                    <a:pt x="5192" y="333"/>
                  </a:lnTo>
                  <a:lnTo>
                    <a:pt x="5183" y="338"/>
                  </a:lnTo>
                  <a:lnTo>
                    <a:pt x="5164" y="342"/>
                  </a:lnTo>
                  <a:lnTo>
                    <a:pt x="5145" y="346"/>
                  </a:lnTo>
                  <a:lnTo>
                    <a:pt x="5135" y="355"/>
                  </a:lnTo>
                  <a:lnTo>
                    <a:pt x="5116" y="359"/>
                  </a:lnTo>
                  <a:lnTo>
                    <a:pt x="5097" y="364"/>
                  </a:lnTo>
                  <a:lnTo>
                    <a:pt x="5087" y="368"/>
                  </a:lnTo>
                  <a:lnTo>
                    <a:pt x="5068" y="373"/>
                  </a:lnTo>
                  <a:lnTo>
                    <a:pt x="5068" y="425"/>
                  </a:lnTo>
                  <a:lnTo>
                    <a:pt x="5068" y="478"/>
                  </a:lnTo>
                  <a:lnTo>
                    <a:pt x="5068" y="535"/>
                  </a:lnTo>
                  <a:lnTo>
                    <a:pt x="5068" y="596"/>
                  </a:lnTo>
                  <a:lnTo>
                    <a:pt x="5078" y="653"/>
                  </a:lnTo>
                  <a:lnTo>
                    <a:pt x="5097" y="706"/>
                  </a:lnTo>
                  <a:lnTo>
                    <a:pt x="5126" y="758"/>
                  </a:lnTo>
                  <a:lnTo>
                    <a:pt x="5164" y="802"/>
                  </a:lnTo>
                  <a:lnTo>
                    <a:pt x="5145" y="811"/>
                  </a:lnTo>
                  <a:lnTo>
                    <a:pt x="5126" y="815"/>
                  </a:lnTo>
                  <a:lnTo>
                    <a:pt x="5106" y="824"/>
                  </a:lnTo>
                  <a:lnTo>
                    <a:pt x="5087" y="833"/>
                  </a:lnTo>
                  <a:lnTo>
                    <a:pt x="5059" y="837"/>
                  </a:lnTo>
                  <a:lnTo>
                    <a:pt x="5040" y="846"/>
                  </a:lnTo>
                  <a:lnTo>
                    <a:pt x="5021" y="855"/>
                  </a:lnTo>
                  <a:lnTo>
                    <a:pt x="5011" y="859"/>
                  </a:lnTo>
                  <a:lnTo>
                    <a:pt x="5049" y="881"/>
                  </a:lnTo>
                  <a:lnTo>
                    <a:pt x="5087" y="903"/>
                  </a:lnTo>
                  <a:lnTo>
                    <a:pt x="5106" y="929"/>
                  </a:lnTo>
                  <a:lnTo>
                    <a:pt x="5135" y="956"/>
                  </a:lnTo>
                  <a:lnTo>
                    <a:pt x="5145" y="986"/>
                  </a:lnTo>
                  <a:lnTo>
                    <a:pt x="5154" y="1017"/>
                  </a:lnTo>
                  <a:lnTo>
                    <a:pt x="5154" y="1043"/>
                  </a:lnTo>
                  <a:lnTo>
                    <a:pt x="5154" y="1074"/>
                  </a:lnTo>
                  <a:lnTo>
                    <a:pt x="5145" y="1105"/>
                  </a:lnTo>
                  <a:lnTo>
                    <a:pt x="5145" y="1135"/>
                  </a:lnTo>
                  <a:lnTo>
                    <a:pt x="5135" y="1166"/>
                  </a:lnTo>
                  <a:lnTo>
                    <a:pt x="5116" y="1197"/>
                  </a:lnTo>
                  <a:lnTo>
                    <a:pt x="5106" y="1223"/>
                  </a:lnTo>
                  <a:lnTo>
                    <a:pt x="5097" y="1254"/>
                  </a:lnTo>
                  <a:lnTo>
                    <a:pt x="5078" y="1280"/>
                  </a:lnTo>
                  <a:lnTo>
                    <a:pt x="5068" y="1302"/>
                  </a:lnTo>
                  <a:lnTo>
                    <a:pt x="5049" y="1385"/>
                  </a:lnTo>
                  <a:lnTo>
                    <a:pt x="5040" y="1473"/>
                  </a:lnTo>
                  <a:lnTo>
                    <a:pt x="5040" y="1565"/>
                  </a:lnTo>
                  <a:lnTo>
                    <a:pt x="5049" y="1657"/>
                  </a:lnTo>
                  <a:lnTo>
                    <a:pt x="5068" y="1749"/>
                  </a:lnTo>
                  <a:lnTo>
                    <a:pt x="5087" y="1841"/>
                  </a:lnTo>
                  <a:lnTo>
                    <a:pt x="5097" y="1929"/>
                  </a:lnTo>
                  <a:lnTo>
                    <a:pt x="5097" y="2008"/>
                  </a:lnTo>
                  <a:lnTo>
                    <a:pt x="4916" y="2091"/>
                  </a:lnTo>
                  <a:lnTo>
                    <a:pt x="4916" y="2104"/>
                  </a:lnTo>
                  <a:lnTo>
                    <a:pt x="4906" y="2113"/>
                  </a:lnTo>
                  <a:lnTo>
                    <a:pt x="4906" y="2122"/>
                  </a:lnTo>
                  <a:lnTo>
                    <a:pt x="4906" y="2131"/>
                  </a:lnTo>
                  <a:lnTo>
                    <a:pt x="4916" y="2139"/>
                  </a:lnTo>
                  <a:lnTo>
                    <a:pt x="4925" y="2144"/>
                  </a:lnTo>
                  <a:lnTo>
                    <a:pt x="4935" y="2148"/>
                  </a:lnTo>
                  <a:lnTo>
                    <a:pt x="4944" y="2148"/>
                  </a:lnTo>
                  <a:lnTo>
                    <a:pt x="4963" y="2148"/>
                  </a:lnTo>
                  <a:lnTo>
                    <a:pt x="4982" y="2148"/>
                  </a:lnTo>
                  <a:lnTo>
                    <a:pt x="4992" y="2148"/>
                  </a:lnTo>
                  <a:lnTo>
                    <a:pt x="5011" y="2148"/>
                  </a:lnTo>
                  <a:lnTo>
                    <a:pt x="5021" y="2148"/>
                  </a:lnTo>
                  <a:lnTo>
                    <a:pt x="5040" y="2148"/>
                  </a:lnTo>
                  <a:lnTo>
                    <a:pt x="5049" y="2148"/>
                  </a:lnTo>
                  <a:lnTo>
                    <a:pt x="5068" y="2152"/>
                  </a:lnTo>
                  <a:lnTo>
                    <a:pt x="5078" y="2152"/>
                  </a:lnTo>
                  <a:lnTo>
                    <a:pt x="5087" y="2152"/>
                  </a:lnTo>
                  <a:lnTo>
                    <a:pt x="5097" y="2152"/>
                  </a:lnTo>
                  <a:lnTo>
                    <a:pt x="5106" y="2157"/>
                  </a:lnTo>
                  <a:lnTo>
                    <a:pt x="5116" y="2157"/>
                  </a:lnTo>
                  <a:lnTo>
                    <a:pt x="5126" y="2157"/>
                  </a:lnTo>
                  <a:lnTo>
                    <a:pt x="5126" y="2161"/>
                  </a:lnTo>
                  <a:lnTo>
                    <a:pt x="5135" y="2161"/>
                  </a:lnTo>
                  <a:lnTo>
                    <a:pt x="5097" y="2236"/>
                  </a:lnTo>
                  <a:lnTo>
                    <a:pt x="5078" y="2323"/>
                  </a:lnTo>
                  <a:lnTo>
                    <a:pt x="5078" y="2424"/>
                  </a:lnTo>
                  <a:lnTo>
                    <a:pt x="5078" y="2534"/>
                  </a:lnTo>
                  <a:lnTo>
                    <a:pt x="5078" y="2648"/>
                  </a:lnTo>
                  <a:lnTo>
                    <a:pt x="5087" y="2762"/>
                  </a:lnTo>
                  <a:lnTo>
                    <a:pt x="5097" y="2871"/>
                  </a:lnTo>
                  <a:lnTo>
                    <a:pt x="5097" y="2972"/>
                  </a:lnTo>
                  <a:lnTo>
                    <a:pt x="5078" y="2977"/>
                  </a:lnTo>
                  <a:lnTo>
                    <a:pt x="5068" y="2981"/>
                  </a:lnTo>
                  <a:lnTo>
                    <a:pt x="5049" y="2985"/>
                  </a:lnTo>
                  <a:lnTo>
                    <a:pt x="5030" y="2990"/>
                  </a:lnTo>
                  <a:lnTo>
                    <a:pt x="5011" y="2990"/>
                  </a:lnTo>
                  <a:lnTo>
                    <a:pt x="4992" y="2994"/>
                  </a:lnTo>
                  <a:lnTo>
                    <a:pt x="4973" y="2994"/>
                  </a:lnTo>
                  <a:lnTo>
                    <a:pt x="4954" y="2994"/>
                  </a:lnTo>
                  <a:lnTo>
                    <a:pt x="4925" y="2998"/>
                  </a:lnTo>
                  <a:lnTo>
                    <a:pt x="4906" y="2998"/>
                  </a:lnTo>
                  <a:lnTo>
                    <a:pt x="4887" y="2998"/>
                  </a:lnTo>
                  <a:lnTo>
                    <a:pt x="4858" y="3003"/>
                  </a:lnTo>
                  <a:lnTo>
                    <a:pt x="4839" y="3003"/>
                  </a:lnTo>
                  <a:lnTo>
                    <a:pt x="4811" y="3003"/>
                  </a:lnTo>
                  <a:lnTo>
                    <a:pt x="4782" y="3007"/>
                  </a:lnTo>
                  <a:lnTo>
                    <a:pt x="4763" y="3007"/>
                  </a:lnTo>
                  <a:lnTo>
                    <a:pt x="4744" y="3003"/>
                  </a:lnTo>
                  <a:lnTo>
                    <a:pt x="4734" y="2998"/>
                  </a:lnTo>
                  <a:lnTo>
                    <a:pt x="4725" y="2998"/>
                  </a:lnTo>
                  <a:lnTo>
                    <a:pt x="4706" y="2994"/>
                  </a:lnTo>
                  <a:lnTo>
                    <a:pt x="4696" y="2990"/>
                  </a:lnTo>
                  <a:lnTo>
                    <a:pt x="4686" y="2990"/>
                  </a:lnTo>
                  <a:lnTo>
                    <a:pt x="4667" y="2985"/>
                  </a:lnTo>
                  <a:lnTo>
                    <a:pt x="4658" y="2985"/>
                  </a:lnTo>
                  <a:lnTo>
                    <a:pt x="4639" y="2985"/>
                  </a:lnTo>
                  <a:lnTo>
                    <a:pt x="4629" y="2981"/>
                  </a:lnTo>
                  <a:lnTo>
                    <a:pt x="4620" y="2981"/>
                  </a:lnTo>
                  <a:lnTo>
                    <a:pt x="4601" y="2977"/>
                  </a:lnTo>
                  <a:lnTo>
                    <a:pt x="4591" y="2977"/>
                  </a:lnTo>
                  <a:lnTo>
                    <a:pt x="4581" y="2972"/>
                  </a:lnTo>
                  <a:lnTo>
                    <a:pt x="4572" y="2968"/>
                  </a:lnTo>
                  <a:lnTo>
                    <a:pt x="4562" y="2968"/>
                  </a:lnTo>
                  <a:lnTo>
                    <a:pt x="4534" y="2968"/>
                  </a:lnTo>
                  <a:lnTo>
                    <a:pt x="4505" y="2972"/>
                  </a:lnTo>
                  <a:lnTo>
                    <a:pt x="4476" y="2972"/>
                  </a:lnTo>
                  <a:lnTo>
                    <a:pt x="4457" y="2977"/>
                  </a:lnTo>
                  <a:lnTo>
                    <a:pt x="4429" y="2977"/>
                  </a:lnTo>
                  <a:lnTo>
                    <a:pt x="4410" y="2981"/>
                  </a:lnTo>
                  <a:lnTo>
                    <a:pt x="4391" y="2981"/>
                  </a:lnTo>
                  <a:lnTo>
                    <a:pt x="4371" y="2985"/>
                  </a:lnTo>
                  <a:lnTo>
                    <a:pt x="4352" y="2985"/>
                  </a:lnTo>
                  <a:lnTo>
                    <a:pt x="4333" y="2990"/>
                  </a:lnTo>
                  <a:lnTo>
                    <a:pt x="4314" y="2994"/>
                  </a:lnTo>
                  <a:lnTo>
                    <a:pt x="4295" y="2998"/>
                  </a:lnTo>
                  <a:lnTo>
                    <a:pt x="4276" y="3003"/>
                  </a:lnTo>
                  <a:lnTo>
                    <a:pt x="4257" y="3012"/>
                  </a:lnTo>
                  <a:lnTo>
                    <a:pt x="4238" y="3020"/>
                  </a:lnTo>
                  <a:lnTo>
                    <a:pt x="4209" y="3029"/>
                  </a:lnTo>
                  <a:lnTo>
                    <a:pt x="4190" y="3025"/>
                  </a:lnTo>
                  <a:lnTo>
                    <a:pt x="4162" y="3025"/>
                  </a:lnTo>
                  <a:lnTo>
                    <a:pt x="4142" y="3025"/>
                  </a:lnTo>
                  <a:lnTo>
                    <a:pt x="4114" y="3025"/>
                  </a:lnTo>
                  <a:lnTo>
                    <a:pt x="4085" y="3025"/>
                  </a:lnTo>
                  <a:lnTo>
                    <a:pt x="4057" y="3025"/>
                  </a:lnTo>
                  <a:lnTo>
                    <a:pt x="4028" y="3025"/>
                  </a:lnTo>
                  <a:lnTo>
                    <a:pt x="3999" y="3025"/>
                  </a:lnTo>
                  <a:lnTo>
                    <a:pt x="3971" y="3025"/>
                  </a:lnTo>
                  <a:lnTo>
                    <a:pt x="3952" y="3025"/>
                  </a:lnTo>
                  <a:lnTo>
                    <a:pt x="3923" y="3025"/>
                  </a:lnTo>
                  <a:lnTo>
                    <a:pt x="3894" y="3025"/>
                  </a:lnTo>
                  <a:lnTo>
                    <a:pt x="3866" y="3025"/>
                  </a:lnTo>
                  <a:lnTo>
                    <a:pt x="3837" y="3029"/>
                  </a:lnTo>
                  <a:lnTo>
                    <a:pt x="3818" y="3029"/>
                  </a:lnTo>
                  <a:lnTo>
                    <a:pt x="3789" y="3029"/>
                  </a:lnTo>
                  <a:lnTo>
                    <a:pt x="3780" y="3025"/>
                  </a:lnTo>
                  <a:lnTo>
                    <a:pt x="3770" y="3020"/>
                  </a:lnTo>
                  <a:lnTo>
                    <a:pt x="3751" y="3016"/>
                  </a:lnTo>
                  <a:lnTo>
                    <a:pt x="3742" y="3012"/>
                  </a:lnTo>
                  <a:lnTo>
                    <a:pt x="3722" y="3007"/>
                  </a:lnTo>
                  <a:lnTo>
                    <a:pt x="3713" y="2998"/>
                  </a:lnTo>
                  <a:lnTo>
                    <a:pt x="3703" y="2998"/>
                  </a:lnTo>
                  <a:lnTo>
                    <a:pt x="3694" y="2994"/>
                  </a:lnTo>
                  <a:lnTo>
                    <a:pt x="3684" y="2998"/>
                  </a:lnTo>
                  <a:lnTo>
                    <a:pt x="3684" y="3003"/>
                  </a:lnTo>
                  <a:lnTo>
                    <a:pt x="3675" y="3007"/>
                  </a:lnTo>
                  <a:lnTo>
                    <a:pt x="3665" y="3012"/>
                  </a:lnTo>
                  <a:lnTo>
                    <a:pt x="3665" y="3016"/>
                  </a:lnTo>
                  <a:lnTo>
                    <a:pt x="3656" y="3020"/>
                  </a:lnTo>
                  <a:lnTo>
                    <a:pt x="3646" y="3025"/>
                  </a:lnTo>
                  <a:lnTo>
                    <a:pt x="3646" y="3029"/>
                  </a:lnTo>
                  <a:lnTo>
                    <a:pt x="3617" y="3029"/>
                  </a:lnTo>
                  <a:lnTo>
                    <a:pt x="3579" y="3029"/>
                  </a:lnTo>
                  <a:lnTo>
                    <a:pt x="3551" y="3029"/>
                  </a:lnTo>
                  <a:lnTo>
                    <a:pt x="3512" y="3034"/>
                  </a:lnTo>
                  <a:lnTo>
                    <a:pt x="3474" y="3034"/>
                  </a:lnTo>
                  <a:lnTo>
                    <a:pt x="3436" y="3038"/>
                  </a:lnTo>
                  <a:lnTo>
                    <a:pt x="3388" y="3038"/>
                  </a:lnTo>
                  <a:lnTo>
                    <a:pt x="3350" y="3038"/>
                  </a:lnTo>
                  <a:lnTo>
                    <a:pt x="3312" y="3042"/>
                  </a:lnTo>
                  <a:lnTo>
                    <a:pt x="3274" y="3042"/>
                  </a:lnTo>
                  <a:lnTo>
                    <a:pt x="3236" y="3042"/>
                  </a:lnTo>
                  <a:lnTo>
                    <a:pt x="3197" y="3042"/>
                  </a:lnTo>
                  <a:lnTo>
                    <a:pt x="3159" y="3042"/>
                  </a:lnTo>
                  <a:lnTo>
                    <a:pt x="3131" y="3038"/>
                  </a:lnTo>
                  <a:lnTo>
                    <a:pt x="3102" y="3038"/>
                  </a:lnTo>
                  <a:lnTo>
                    <a:pt x="3073" y="3034"/>
                  </a:lnTo>
                  <a:lnTo>
                    <a:pt x="3054" y="3029"/>
                  </a:lnTo>
                  <a:lnTo>
                    <a:pt x="3035" y="3025"/>
                  </a:lnTo>
                  <a:lnTo>
                    <a:pt x="3026" y="3020"/>
                  </a:lnTo>
                  <a:lnTo>
                    <a:pt x="3016" y="3016"/>
                  </a:lnTo>
                  <a:lnTo>
                    <a:pt x="2997" y="3012"/>
                  </a:lnTo>
                  <a:lnTo>
                    <a:pt x="2987" y="3003"/>
                  </a:lnTo>
                  <a:lnTo>
                    <a:pt x="2978" y="2998"/>
                  </a:lnTo>
                  <a:lnTo>
                    <a:pt x="2968" y="2990"/>
                  </a:lnTo>
                  <a:lnTo>
                    <a:pt x="2959" y="2985"/>
                  </a:lnTo>
                  <a:lnTo>
                    <a:pt x="2949" y="2981"/>
                  </a:lnTo>
                  <a:lnTo>
                    <a:pt x="2940" y="2977"/>
                  </a:lnTo>
                  <a:lnTo>
                    <a:pt x="2930" y="2972"/>
                  </a:lnTo>
                  <a:lnTo>
                    <a:pt x="2911" y="2968"/>
                  </a:lnTo>
                  <a:lnTo>
                    <a:pt x="2902" y="2963"/>
                  </a:lnTo>
                  <a:lnTo>
                    <a:pt x="2882" y="2963"/>
                  </a:lnTo>
                  <a:lnTo>
                    <a:pt x="2863" y="2963"/>
                  </a:lnTo>
                  <a:lnTo>
                    <a:pt x="2854" y="2959"/>
                  </a:lnTo>
                  <a:lnTo>
                    <a:pt x="2835" y="2959"/>
                  </a:lnTo>
                  <a:lnTo>
                    <a:pt x="2825" y="2959"/>
                  </a:lnTo>
                  <a:lnTo>
                    <a:pt x="2806" y="2959"/>
                  </a:lnTo>
                  <a:lnTo>
                    <a:pt x="2787" y="2959"/>
                  </a:lnTo>
                  <a:lnTo>
                    <a:pt x="2777" y="2959"/>
                  </a:lnTo>
                  <a:lnTo>
                    <a:pt x="2768" y="2959"/>
                  </a:lnTo>
                  <a:lnTo>
                    <a:pt x="2768" y="2963"/>
                  </a:lnTo>
                  <a:lnTo>
                    <a:pt x="2758" y="2968"/>
                  </a:lnTo>
                  <a:lnTo>
                    <a:pt x="2758" y="2977"/>
                  </a:lnTo>
                  <a:lnTo>
                    <a:pt x="2749" y="2981"/>
                  </a:lnTo>
                  <a:lnTo>
                    <a:pt x="2739" y="2990"/>
                  </a:lnTo>
                  <a:lnTo>
                    <a:pt x="2739" y="2998"/>
                  </a:lnTo>
                  <a:lnTo>
                    <a:pt x="2730" y="3003"/>
                  </a:lnTo>
                  <a:lnTo>
                    <a:pt x="2720" y="3007"/>
                  </a:lnTo>
                  <a:lnTo>
                    <a:pt x="2711" y="3012"/>
                  </a:lnTo>
                  <a:lnTo>
                    <a:pt x="2701" y="3016"/>
                  </a:lnTo>
                  <a:lnTo>
                    <a:pt x="2692" y="3020"/>
                  </a:lnTo>
                  <a:lnTo>
                    <a:pt x="2682" y="3025"/>
                  </a:lnTo>
                  <a:lnTo>
                    <a:pt x="2672" y="3025"/>
                  </a:lnTo>
                  <a:lnTo>
                    <a:pt x="2663" y="3029"/>
                  </a:lnTo>
                  <a:lnTo>
                    <a:pt x="2653" y="3034"/>
                  </a:lnTo>
                  <a:lnTo>
                    <a:pt x="2644" y="3034"/>
                  </a:lnTo>
                  <a:lnTo>
                    <a:pt x="2596" y="3034"/>
                  </a:lnTo>
                  <a:lnTo>
                    <a:pt x="2548" y="3034"/>
                  </a:lnTo>
                  <a:lnTo>
                    <a:pt x="2510" y="3034"/>
                  </a:lnTo>
                  <a:lnTo>
                    <a:pt x="2463" y="3034"/>
                  </a:lnTo>
                  <a:lnTo>
                    <a:pt x="2424" y="3034"/>
                  </a:lnTo>
                  <a:lnTo>
                    <a:pt x="2396" y="3034"/>
                  </a:lnTo>
                  <a:lnTo>
                    <a:pt x="2358" y="3034"/>
                  </a:lnTo>
                  <a:lnTo>
                    <a:pt x="2319" y="3034"/>
                  </a:lnTo>
                  <a:lnTo>
                    <a:pt x="2281" y="3034"/>
                  </a:lnTo>
                  <a:lnTo>
                    <a:pt x="2253" y="3038"/>
                  </a:lnTo>
                  <a:lnTo>
                    <a:pt x="2214" y="3038"/>
                  </a:lnTo>
                  <a:lnTo>
                    <a:pt x="2176" y="3038"/>
                  </a:lnTo>
                  <a:lnTo>
                    <a:pt x="2138" y="3042"/>
                  </a:lnTo>
                  <a:lnTo>
                    <a:pt x="2090" y="3047"/>
                  </a:lnTo>
                  <a:lnTo>
                    <a:pt x="2052" y="3051"/>
                  </a:lnTo>
                  <a:lnTo>
                    <a:pt x="2004" y="3051"/>
                  </a:lnTo>
                  <a:lnTo>
                    <a:pt x="1966" y="3055"/>
                  </a:lnTo>
                  <a:lnTo>
                    <a:pt x="1938" y="3060"/>
                  </a:lnTo>
                  <a:lnTo>
                    <a:pt x="1909" y="3064"/>
                  </a:lnTo>
                  <a:lnTo>
                    <a:pt x="1880" y="3064"/>
                  </a:lnTo>
                  <a:lnTo>
                    <a:pt x="1842" y="3069"/>
                  </a:lnTo>
                  <a:lnTo>
                    <a:pt x="1813" y="3069"/>
                  </a:lnTo>
                  <a:lnTo>
                    <a:pt x="1785" y="3073"/>
                  </a:lnTo>
                  <a:lnTo>
                    <a:pt x="1747" y="3073"/>
                  </a:lnTo>
                  <a:lnTo>
                    <a:pt x="1718" y="3077"/>
                  </a:lnTo>
                  <a:lnTo>
                    <a:pt x="1689" y="3077"/>
                  </a:lnTo>
                  <a:lnTo>
                    <a:pt x="1651" y="3077"/>
                  </a:lnTo>
                  <a:lnTo>
                    <a:pt x="1623" y="3077"/>
                  </a:lnTo>
                  <a:lnTo>
                    <a:pt x="1584" y="3082"/>
                  </a:lnTo>
                  <a:lnTo>
                    <a:pt x="1556" y="3082"/>
                  </a:lnTo>
                  <a:lnTo>
                    <a:pt x="1518" y="3082"/>
                  </a:lnTo>
                  <a:lnTo>
                    <a:pt x="1489" y="3082"/>
                  </a:lnTo>
                  <a:lnTo>
                    <a:pt x="1451" y="3082"/>
                  </a:lnTo>
                  <a:lnTo>
                    <a:pt x="1422" y="3082"/>
                  </a:lnTo>
                  <a:lnTo>
                    <a:pt x="1384" y="3082"/>
                  </a:lnTo>
                  <a:lnTo>
                    <a:pt x="1355" y="3082"/>
                  </a:lnTo>
                  <a:lnTo>
                    <a:pt x="1327" y="3077"/>
                  </a:lnTo>
                  <a:lnTo>
                    <a:pt x="1288" y="3077"/>
                  </a:lnTo>
                  <a:lnTo>
                    <a:pt x="1260" y="3077"/>
                  </a:lnTo>
                  <a:lnTo>
                    <a:pt x="1222" y="3077"/>
                  </a:lnTo>
                  <a:lnTo>
                    <a:pt x="1193" y="3073"/>
                  </a:lnTo>
                  <a:lnTo>
                    <a:pt x="1164" y="3073"/>
                  </a:lnTo>
                  <a:lnTo>
                    <a:pt x="1126" y="3069"/>
                  </a:lnTo>
                  <a:lnTo>
                    <a:pt x="1098" y="3069"/>
                  </a:lnTo>
                  <a:lnTo>
                    <a:pt x="1069" y="3064"/>
                  </a:lnTo>
                  <a:lnTo>
                    <a:pt x="1031" y="3064"/>
                  </a:lnTo>
                  <a:lnTo>
                    <a:pt x="1002" y="3060"/>
                  </a:lnTo>
                  <a:lnTo>
                    <a:pt x="973" y="3055"/>
                  </a:lnTo>
                  <a:lnTo>
                    <a:pt x="973" y="3051"/>
                  </a:lnTo>
                  <a:lnTo>
                    <a:pt x="973" y="3047"/>
                  </a:lnTo>
                  <a:lnTo>
                    <a:pt x="964" y="3042"/>
                  </a:lnTo>
                  <a:lnTo>
                    <a:pt x="954" y="3038"/>
                  </a:lnTo>
                  <a:lnTo>
                    <a:pt x="945" y="3034"/>
                  </a:lnTo>
                  <a:lnTo>
                    <a:pt x="935" y="3025"/>
                  </a:lnTo>
                  <a:lnTo>
                    <a:pt x="926" y="3020"/>
                  </a:lnTo>
                  <a:lnTo>
                    <a:pt x="926" y="3012"/>
                  </a:lnTo>
                  <a:lnTo>
                    <a:pt x="878" y="3012"/>
                  </a:lnTo>
                  <a:lnTo>
                    <a:pt x="830" y="3012"/>
                  </a:lnTo>
                  <a:lnTo>
                    <a:pt x="792" y="3016"/>
                  </a:lnTo>
                  <a:lnTo>
                    <a:pt x="744" y="3016"/>
                  </a:lnTo>
                  <a:lnTo>
                    <a:pt x="697" y="3020"/>
                  </a:lnTo>
                  <a:lnTo>
                    <a:pt x="649" y="3020"/>
                  </a:lnTo>
                  <a:lnTo>
                    <a:pt x="601" y="3020"/>
                  </a:lnTo>
                  <a:lnTo>
                    <a:pt x="554" y="3020"/>
                  </a:lnTo>
                  <a:lnTo>
                    <a:pt x="515" y="3025"/>
                  </a:lnTo>
                  <a:lnTo>
                    <a:pt x="468" y="3020"/>
                  </a:lnTo>
                  <a:lnTo>
                    <a:pt x="420" y="3020"/>
                  </a:lnTo>
                  <a:lnTo>
                    <a:pt x="382" y="3016"/>
                  </a:lnTo>
                  <a:lnTo>
                    <a:pt x="334" y="3012"/>
                  </a:lnTo>
                  <a:lnTo>
                    <a:pt x="286" y="3007"/>
                  </a:lnTo>
                  <a:lnTo>
                    <a:pt x="248" y="2998"/>
                  </a:lnTo>
                  <a:lnTo>
                    <a:pt x="210" y="2985"/>
                  </a:lnTo>
                  <a:lnTo>
                    <a:pt x="191" y="2985"/>
                  </a:lnTo>
                  <a:lnTo>
                    <a:pt x="181" y="2985"/>
                  </a:lnTo>
                  <a:lnTo>
                    <a:pt x="162" y="2981"/>
                  </a:lnTo>
                  <a:lnTo>
                    <a:pt x="153" y="2981"/>
                  </a:lnTo>
                  <a:lnTo>
                    <a:pt x="134" y="2977"/>
                  </a:lnTo>
                  <a:lnTo>
                    <a:pt x="124" y="2977"/>
                  </a:lnTo>
                  <a:lnTo>
                    <a:pt x="114" y="2977"/>
                  </a:lnTo>
                  <a:lnTo>
                    <a:pt x="95" y="2977"/>
                  </a:lnTo>
                  <a:lnTo>
                    <a:pt x="95" y="2937"/>
                  </a:lnTo>
                  <a:lnTo>
                    <a:pt x="95" y="2880"/>
                  </a:lnTo>
                  <a:lnTo>
                    <a:pt x="95" y="2819"/>
                  </a:lnTo>
                  <a:lnTo>
                    <a:pt x="114" y="2779"/>
                  </a:lnTo>
                  <a:lnTo>
                    <a:pt x="114" y="2771"/>
                  </a:lnTo>
                  <a:lnTo>
                    <a:pt x="124" y="2762"/>
                  </a:lnTo>
                  <a:lnTo>
                    <a:pt x="134" y="2753"/>
                  </a:lnTo>
                  <a:lnTo>
                    <a:pt x="153" y="2749"/>
                  </a:lnTo>
                  <a:lnTo>
                    <a:pt x="162" y="2740"/>
                  </a:lnTo>
                  <a:lnTo>
                    <a:pt x="181" y="2735"/>
                  </a:lnTo>
                  <a:lnTo>
                    <a:pt x="200" y="2727"/>
                  </a:lnTo>
                  <a:lnTo>
                    <a:pt x="210" y="2722"/>
                  </a:lnTo>
                  <a:lnTo>
                    <a:pt x="210" y="2692"/>
                  </a:lnTo>
                  <a:lnTo>
                    <a:pt x="210" y="2661"/>
                  </a:lnTo>
                  <a:lnTo>
                    <a:pt x="219" y="2635"/>
                  </a:lnTo>
                  <a:lnTo>
                    <a:pt x="219" y="2604"/>
                  </a:lnTo>
                  <a:lnTo>
                    <a:pt x="229" y="2573"/>
                  </a:lnTo>
                  <a:lnTo>
                    <a:pt x="239" y="2547"/>
                  </a:lnTo>
                  <a:lnTo>
                    <a:pt x="248" y="2521"/>
                  </a:lnTo>
                  <a:lnTo>
                    <a:pt x="258" y="2490"/>
                  </a:lnTo>
                  <a:lnTo>
                    <a:pt x="258" y="2481"/>
                  </a:lnTo>
                  <a:lnTo>
                    <a:pt x="267" y="2464"/>
                  </a:lnTo>
                  <a:lnTo>
                    <a:pt x="277" y="2451"/>
                  </a:lnTo>
                  <a:lnTo>
                    <a:pt x="277" y="2433"/>
                  </a:lnTo>
                  <a:lnTo>
                    <a:pt x="286" y="2420"/>
                  </a:lnTo>
                  <a:lnTo>
                    <a:pt x="286" y="2407"/>
                  </a:lnTo>
                  <a:lnTo>
                    <a:pt x="286" y="2389"/>
                  </a:lnTo>
                  <a:lnTo>
                    <a:pt x="277" y="2380"/>
                  </a:lnTo>
                  <a:lnTo>
                    <a:pt x="267" y="2372"/>
                  </a:lnTo>
                  <a:lnTo>
                    <a:pt x="258" y="2363"/>
                  </a:lnTo>
                  <a:lnTo>
                    <a:pt x="248" y="2354"/>
                  </a:lnTo>
                  <a:lnTo>
                    <a:pt x="229" y="2345"/>
                  </a:lnTo>
                  <a:lnTo>
                    <a:pt x="219" y="2337"/>
                  </a:lnTo>
                  <a:lnTo>
                    <a:pt x="210" y="2328"/>
                  </a:lnTo>
                  <a:lnTo>
                    <a:pt x="200" y="2319"/>
                  </a:lnTo>
                  <a:lnTo>
                    <a:pt x="200" y="2306"/>
                  </a:lnTo>
                  <a:lnTo>
                    <a:pt x="191" y="2284"/>
                  </a:lnTo>
                  <a:lnTo>
                    <a:pt x="191" y="2262"/>
                  </a:lnTo>
                  <a:lnTo>
                    <a:pt x="191" y="2240"/>
                  </a:lnTo>
                  <a:lnTo>
                    <a:pt x="200" y="2218"/>
                  </a:lnTo>
                  <a:lnTo>
                    <a:pt x="210" y="2196"/>
                  </a:lnTo>
                  <a:lnTo>
                    <a:pt x="219" y="2174"/>
                  </a:lnTo>
                  <a:lnTo>
                    <a:pt x="229" y="2157"/>
                  </a:lnTo>
                  <a:lnTo>
                    <a:pt x="229" y="2135"/>
                  </a:lnTo>
                  <a:lnTo>
                    <a:pt x="229" y="2131"/>
                  </a:lnTo>
                  <a:lnTo>
                    <a:pt x="219" y="2131"/>
                  </a:lnTo>
                  <a:lnTo>
                    <a:pt x="210" y="2126"/>
                  </a:lnTo>
                  <a:lnTo>
                    <a:pt x="200" y="2122"/>
                  </a:lnTo>
                  <a:lnTo>
                    <a:pt x="191" y="2122"/>
                  </a:lnTo>
                  <a:lnTo>
                    <a:pt x="181" y="2117"/>
                  </a:lnTo>
                  <a:lnTo>
                    <a:pt x="172" y="2117"/>
                  </a:lnTo>
                  <a:lnTo>
                    <a:pt x="162" y="2113"/>
                  </a:lnTo>
                  <a:lnTo>
                    <a:pt x="162" y="2082"/>
                  </a:lnTo>
                  <a:lnTo>
                    <a:pt x="286" y="2043"/>
                  </a:lnTo>
                  <a:lnTo>
                    <a:pt x="277" y="2030"/>
                  </a:lnTo>
                  <a:lnTo>
                    <a:pt x="267" y="2021"/>
                  </a:lnTo>
                  <a:lnTo>
                    <a:pt x="248" y="2012"/>
                  </a:lnTo>
                  <a:lnTo>
                    <a:pt x="229" y="2003"/>
                  </a:lnTo>
                  <a:lnTo>
                    <a:pt x="200" y="1995"/>
                  </a:lnTo>
                  <a:lnTo>
                    <a:pt x="181" y="1981"/>
                  </a:lnTo>
                  <a:lnTo>
                    <a:pt x="172" y="1968"/>
                  </a:lnTo>
                  <a:lnTo>
                    <a:pt x="181" y="19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pPr algn="r" rtl="1"/>
              <a:endParaRPr lang="en-US"/>
            </a:p>
          </p:txBody>
        </p:sp>
      </p:grpSp>
      <p:sp>
        <p:nvSpPr>
          <p:cNvPr id="82951" name="Text Box 7"/>
          <p:cNvSpPr txBox="1">
            <a:spLocks noChangeArrowheads="1"/>
          </p:cNvSpPr>
          <p:nvPr/>
        </p:nvSpPr>
        <p:spPr bwMode="auto">
          <a:xfrm>
            <a:off x="2852739" y="2176463"/>
            <a:ext cx="75707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ar-SA" sz="4800" dirty="0">
                <a:solidFill>
                  <a:srgbClr val="000000"/>
                </a:solidFill>
                <a:latin typeface="Arial" panose="020B0604020202020204" pitchFamily="34" charset="0"/>
                <a:cs typeface="AL-Hor" pitchFamily="2" charset="-78"/>
              </a:rPr>
              <a:t>الهدف من هذه الجلسة تقييم الأفكار هو تحديد ما يمكن أخذه منها ، وفي بعض الأحيان تكون الأفكار الجديدة بارزة وواضحة للغاية ولكن  في الغالب الأفكار الجيدة دفينة يصعب تحديدها</a:t>
            </a:r>
            <a:endParaRPr lang="en-US" sz="4800" dirty="0">
              <a:solidFill>
                <a:srgbClr val="000000"/>
              </a:solidFill>
              <a:latin typeface="Arial" panose="020B0604020202020204" pitchFamily="34" charset="0"/>
              <a:cs typeface="AL-Hor" pitchFamily="2" charset="-78"/>
            </a:endParaRPr>
          </a:p>
        </p:txBody>
      </p:sp>
      <p:grpSp>
        <p:nvGrpSpPr>
          <p:cNvPr id="3" name="Group 8"/>
          <p:cNvGrpSpPr>
            <a:grpSpLocks/>
          </p:cNvGrpSpPr>
          <p:nvPr/>
        </p:nvGrpSpPr>
        <p:grpSpPr bwMode="auto">
          <a:xfrm rot="269174">
            <a:off x="3945263" y="168899"/>
            <a:ext cx="3270250" cy="2514600"/>
            <a:chOff x="-255" y="524"/>
            <a:chExt cx="2060" cy="1817"/>
          </a:xfrm>
        </p:grpSpPr>
        <p:sp>
          <p:nvSpPr>
            <p:cNvPr id="74758" name="DiagonalStripe"/>
            <p:cNvSpPr>
              <a:spLocks noEditPoints="1" noChangeArrowheads="1"/>
            </p:cNvSpPr>
            <p:nvPr/>
          </p:nvSpPr>
          <p:spPr bwMode="auto">
            <a:xfrm rot="2364015">
              <a:off x="-3" y="524"/>
              <a:ext cx="1746" cy="1817"/>
            </a:xfrm>
            <a:custGeom>
              <a:avLst/>
              <a:gdLst>
                <a:gd name="T0" fmla="*/ 0 w 21600"/>
                <a:gd name="T1" fmla="*/ 0 h 21600"/>
                <a:gd name="T2" fmla="*/ 0 w 21600"/>
                <a:gd name="T3" fmla="*/ 1 h 21600"/>
                <a:gd name="T4" fmla="*/ 0 w 21600"/>
                <a:gd name="T5" fmla="*/ 1 h 21600"/>
                <a:gd name="T6" fmla="*/ 1 w 21600"/>
                <a:gd name="T7" fmla="*/ 0 h 21600"/>
                <a:gd name="T8" fmla="*/ 11796480 60000 65536"/>
                <a:gd name="T9" fmla="*/ 11796480 60000 65536"/>
                <a:gd name="T10" fmla="*/ 0 60000 65536"/>
                <a:gd name="T11" fmla="*/ 17694720 60000 65536"/>
                <a:gd name="T12" fmla="*/ 0 w 21600"/>
                <a:gd name="T13" fmla="*/ 0 h 21600"/>
                <a:gd name="T14" fmla="*/ 16256 w 21600"/>
                <a:gd name="T15" fmla="*/ 16262 h 21600"/>
              </a:gdLst>
              <a:ahLst/>
              <a:cxnLst>
                <a:cxn ang="T8">
                  <a:pos x="T0" y="T1"/>
                </a:cxn>
                <a:cxn ang="T9">
                  <a:pos x="T2" y="T3"/>
                </a:cxn>
                <a:cxn ang="T10">
                  <a:pos x="T4" y="T5"/>
                </a:cxn>
                <a:cxn ang="T11">
                  <a:pos x="T6" y="T7"/>
                </a:cxn>
              </a:cxnLst>
              <a:rect l="T12" t="T13" r="T14" b="T15"/>
              <a:pathLst>
                <a:path w="21600" h="21600">
                  <a:moveTo>
                    <a:pt x="10914" y="0"/>
                  </a:moveTo>
                  <a:lnTo>
                    <a:pt x="0" y="10914"/>
                  </a:lnTo>
                  <a:lnTo>
                    <a:pt x="0" y="21600"/>
                  </a:lnTo>
                  <a:lnTo>
                    <a:pt x="21600" y="0"/>
                  </a:lnTo>
                  <a:lnTo>
                    <a:pt x="10914"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r" rtl="1"/>
              <a:endParaRPr lang="en-US"/>
            </a:p>
          </p:txBody>
        </p:sp>
        <p:sp>
          <p:nvSpPr>
            <p:cNvPr id="74759" name="Text Box 10"/>
            <p:cNvSpPr txBox="1">
              <a:spLocks noChangeArrowheads="1"/>
            </p:cNvSpPr>
            <p:nvPr/>
          </p:nvSpPr>
          <p:spPr bwMode="auto">
            <a:xfrm rot="21424185">
              <a:off x="-255" y="830"/>
              <a:ext cx="206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50000"/>
                </a:spcBef>
              </a:pPr>
              <a:r>
                <a:rPr lang="ar-EG" sz="5400" u="sng" dirty="0">
                  <a:solidFill>
                    <a:srgbClr val="00B050"/>
                  </a:solidFill>
                  <a:latin typeface="Arial" panose="020B0604020202020204" pitchFamily="34" charset="0"/>
                  <a:cs typeface="Kufi20 Normal" pitchFamily="2" charset="-78"/>
                </a:rPr>
                <a:t>6- </a:t>
              </a:r>
              <a:r>
                <a:rPr lang="ar-SA" sz="5400" u="sng" dirty="0">
                  <a:solidFill>
                    <a:srgbClr val="00B050"/>
                  </a:solidFill>
                  <a:latin typeface="Arial" panose="020B0604020202020204" pitchFamily="34" charset="0"/>
                  <a:cs typeface="Kufi20 Normal" pitchFamily="2" charset="-78"/>
                </a:rPr>
                <a:t>جلسة التقييم</a:t>
              </a:r>
              <a:endParaRPr lang="en-US" sz="5400" u="sng" dirty="0">
                <a:solidFill>
                  <a:srgbClr val="00B050"/>
                </a:solidFill>
                <a:latin typeface="Arial" panose="020B0604020202020204" pitchFamily="34" charset="0"/>
                <a:cs typeface="Kufi20 Normal" pitchFamily="2" charset="-78"/>
              </a:endParaRPr>
            </a:p>
          </p:txBody>
        </p:sp>
      </p:grpSp>
      <p:sp>
        <p:nvSpPr>
          <p:cNvPr id="4" name="عنصر نائب لرقم الشريحة 3"/>
          <p:cNvSpPr>
            <a:spLocks noGrp="1"/>
          </p:cNvSpPr>
          <p:nvPr>
            <p:ph type="sldNum" sz="quarter" idx="12"/>
          </p:nvPr>
        </p:nvSpPr>
        <p:spPr/>
        <p:txBody>
          <a:bodyPr/>
          <a:lstStyle/>
          <a:p>
            <a:pPr algn="l" rtl="1"/>
            <a:fld id="{6EF2C5E3-A14D-4D32-870A-C748883A8D9A}" type="slidenum">
              <a:rPr lang="en-US" smtClean="0"/>
              <a:pPr algn="l" rtl="1"/>
              <a:t>81</a:t>
            </a:fld>
            <a:endParaRPr lang="en-US"/>
          </a:p>
        </p:txBody>
      </p:sp>
    </p:spTree>
    <p:extLst>
      <p:ext uri="{BB962C8B-B14F-4D97-AF65-F5344CB8AC3E}">
        <p14:creationId xmlns:p14="http://schemas.microsoft.com/office/powerpoint/2010/main" val="138052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2951"/>
                                        </p:tgtEl>
                                        <p:attrNameLst>
                                          <p:attrName>style.visibility</p:attrName>
                                        </p:attrNameLst>
                                      </p:cBhvr>
                                      <p:to>
                                        <p:strVal val="visible"/>
                                      </p:to>
                                    </p:set>
                                    <p:anim calcmode="lin" valueType="num">
                                      <p:cBhvr>
                                        <p:cTn id="26" dur="500" fill="hold"/>
                                        <p:tgtEl>
                                          <p:spTgt spid="82951"/>
                                        </p:tgtEl>
                                        <p:attrNameLst>
                                          <p:attrName>ppt_w</p:attrName>
                                        </p:attrNameLst>
                                      </p:cBhvr>
                                      <p:tavLst>
                                        <p:tav tm="0">
                                          <p:val>
                                            <p:fltVal val="0"/>
                                          </p:val>
                                        </p:tav>
                                        <p:tav tm="100000">
                                          <p:val>
                                            <p:strVal val="#ppt_w"/>
                                          </p:val>
                                        </p:tav>
                                      </p:tavLst>
                                    </p:anim>
                                    <p:anim calcmode="lin" valueType="num">
                                      <p:cBhvr>
                                        <p:cTn id="27" dur="500" fill="hold"/>
                                        <p:tgtEl>
                                          <p:spTgt spid="82951"/>
                                        </p:tgtEl>
                                        <p:attrNameLst>
                                          <p:attrName>ppt_h</p:attrName>
                                        </p:attrNameLst>
                                      </p:cBhvr>
                                      <p:tavLst>
                                        <p:tav tm="0">
                                          <p:val>
                                            <p:fltVal val="0"/>
                                          </p:val>
                                        </p:tav>
                                        <p:tav tm="100000">
                                          <p:val>
                                            <p:strVal val="#ppt_h"/>
                                          </p:val>
                                        </p:tav>
                                      </p:tavLst>
                                    </p:anim>
                                    <p:animEffect transition="in" filter="fade">
                                      <p:cBhvr>
                                        <p:cTn id="28"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4113" y="1889126"/>
            <a:ext cx="8208962" cy="4968875"/>
            <a:chOff x="199" y="1026"/>
            <a:chExt cx="5312" cy="3130"/>
          </a:xfrm>
        </p:grpSpPr>
        <p:sp>
          <p:nvSpPr>
            <p:cNvPr id="75784" name="AutoShape 3"/>
            <p:cNvSpPr>
              <a:spLocks noChangeAspect="1" noChangeArrowheads="1" noTextEdit="1"/>
            </p:cNvSpPr>
            <p:nvPr/>
          </p:nvSpPr>
          <p:spPr bwMode="auto">
            <a:xfrm>
              <a:off x="204" y="1026"/>
              <a:ext cx="5307" cy="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5" name="Freeform 4"/>
            <p:cNvSpPr>
              <a:spLocks/>
            </p:cNvSpPr>
            <p:nvPr/>
          </p:nvSpPr>
          <p:spPr bwMode="auto">
            <a:xfrm>
              <a:off x="199" y="1071"/>
              <a:ext cx="5221" cy="3082"/>
            </a:xfrm>
            <a:custGeom>
              <a:avLst/>
              <a:gdLst>
                <a:gd name="T0" fmla="*/ 334 w 5221"/>
                <a:gd name="T1" fmla="*/ 1539 h 3082"/>
                <a:gd name="T2" fmla="*/ 191 w 5221"/>
                <a:gd name="T3" fmla="*/ 1526 h 3082"/>
                <a:gd name="T4" fmla="*/ 95 w 5221"/>
                <a:gd name="T5" fmla="*/ 1320 h 3082"/>
                <a:gd name="T6" fmla="*/ 105 w 5221"/>
                <a:gd name="T7" fmla="*/ 925 h 3082"/>
                <a:gd name="T8" fmla="*/ 38 w 5221"/>
                <a:gd name="T9" fmla="*/ 645 h 3082"/>
                <a:gd name="T10" fmla="*/ 229 w 5221"/>
                <a:gd name="T11" fmla="*/ 605 h 3082"/>
                <a:gd name="T12" fmla="*/ 162 w 5221"/>
                <a:gd name="T13" fmla="*/ 544 h 3082"/>
                <a:gd name="T14" fmla="*/ 48 w 5221"/>
                <a:gd name="T15" fmla="*/ 377 h 3082"/>
                <a:gd name="T16" fmla="*/ 95 w 5221"/>
                <a:gd name="T17" fmla="*/ 154 h 3082"/>
                <a:gd name="T18" fmla="*/ 267 w 5221"/>
                <a:gd name="T19" fmla="*/ 110 h 3082"/>
                <a:gd name="T20" fmla="*/ 401 w 5221"/>
                <a:gd name="T21" fmla="*/ 35 h 3082"/>
                <a:gd name="T22" fmla="*/ 802 w 5221"/>
                <a:gd name="T23" fmla="*/ 9 h 3082"/>
                <a:gd name="T24" fmla="*/ 1145 w 5221"/>
                <a:gd name="T25" fmla="*/ 75 h 3082"/>
                <a:gd name="T26" fmla="*/ 1308 w 5221"/>
                <a:gd name="T27" fmla="*/ 40 h 3082"/>
                <a:gd name="T28" fmla="*/ 1594 w 5221"/>
                <a:gd name="T29" fmla="*/ 53 h 3082"/>
                <a:gd name="T30" fmla="*/ 1899 w 5221"/>
                <a:gd name="T31" fmla="*/ 57 h 3082"/>
                <a:gd name="T32" fmla="*/ 2186 w 5221"/>
                <a:gd name="T33" fmla="*/ 132 h 3082"/>
                <a:gd name="T34" fmla="*/ 2444 w 5221"/>
                <a:gd name="T35" fmla="*/ 66 h 3082"/>
                <a:gd name="T36" fmla="*/ 2863 w 5221"/>
                <a:gd name="T37" fmla="*/ 88 h 3082"/>
                <a:gd name="T38" fmla="*/ 3293 w 5221"/>
                <a:gd name="T39" fmla="*/ 101 h 3082"/>
                <a:gd name="T40" fmla="*/ 3694 w 5221"/>
                <a:gd name="T41" fmla="*/ 53 h 3082"/>
                <a:gd name="T42" fmla="*/ 3866 w 5221"/>
                <a:gd name="T43" fmla="*/ 31 h 3082"/>
                <a:gd name="T44" fmla="*/ 4009 w 5221"/>
                <a:gd name="T45" fmla="*/ 57 h 3082"/>
                <a:gd name="T46" fmla="*/ 4152 w 5221"/>
                <a:gd name="T47" fmla="*/ 97 h 3082"/>
                <a:gd name="T48" fmla="*/ 4868 w 5221"/>
                <a:gd name="T49" fmla="*/ 105 h 3082"/>
                <a:gd name="T50" fmla="*/ 5059 w 5221"/>
                <a:gd name="T51" fmla="*/ 167 h 3082"/>
                <a:gd name="T52" fmla="*/ 5202 w 5221"/>
                <a:gd name="T53" fmla="*/ 298 h 3082"/>
                <a:gd name="T54" fmla="*/ 5078 w 5221"/>
                <a:gd name="T55" fmla="*/ 425 h 3082"/>
                <a:gd name="T56" fmla="*/ 5107 w 5221"/>
                <a:gd name="T57" fmla="*/ 824 h 3082"/>
                <a:gd name="T58" fmla="*/ 5145 w 5221"/>
                <a:gd name="T59" fmla="*/ 987 h 3082"/>
                <a:gd name="T60" fmla="*/ 5087 w 5221"/>
                <a:gd name="T61" fmla="*/ 1280 h 3082"/>
                <a:gd name="T62" fmla="*/ 4925 w 5221"/>
                <a:gd name="T63" fmla="*/ 2091 h 3082"/>
                <a:gd name="T64" fmla="*/ 4982 w 5221"/>
                <a:gd name="T65" fmla="*/ 2148 h 3082"/>
                <a:gd name="T66" fmla="*/ 5107 w 5221"/>
                <a:gd name="T67" fmla="*/ 2157 h 3082"/>
                <a:gd name="T68" fmla="*/ 5087 w 5221"/>
                <a:gd name="T69" fmla="*/ 2762 h 3082"/>
                <a:gd name="T70" fmla="*/ 4954 w 5221"/>
                <a:gd name="T71" fmla="*/ 2994 h 3082"/>
                <a:gd name="T72" fmla="*/ 4734 w 5221"/>
                <a:gd name="T73" fmla="*/ 2999 h 3082"/>
                <a:gd name="T74" fmla="*/ 4610 w 5221"/>
                <a:gd name="T75" fmla="*/ 2977 h 3082"/>
                <a:gd name="T76" fmla="*/ 4410 w 5221"/>
                <a:gd name="T77" fmla="*/ 2981 h 3082"/>
                <a:gd name="T78" fmla="*/ 4219 w 5221"/>
                <a:gd name="T79" fmla="*/ 3029 h 3082"/>
                <a:gd name="T80" fmla="*/ 3952 w 5221"/>
                <a:gd name="T81" fmla="*/ 3025 h 3082"/>
                <a:gd name="T82" fmla="*/ 3742 w 5221"/>
                <a:gd name="T83" fmla="*/ 3012 h 3082"/>
                <a:gd name="T84" fmla="*/ 3656 w 5221"/>
                <a:gd name="T85" fmla="*/ 3021 h 3082"/>
                <a:gd name="T86" fmla="*/ 3360 w 5221"/>
                <a:gd name="T87" fmla="*/ 3043 h 3082"/>
                <a:gd name="T88" fmla="*/ 3045 w 5221"/>
                <a:gd name="T89" fmla="*/ 3025 h 3082"/>
                <a:gd name="T90" fmla="*/ 2930 w 5221"/>
                <a:gd name="T91" fmla="*/ 2972 h 3082"/>
                <a:gd name="T92" fmla="*/ 2778 w 5221"/>
                <a:gd name="T93" fmla="*/ 2959 h 3082"/>
                <a:gd name="T94" fmla="*/ 2720 w 5221"/>
                <a:gd name="T95" fmla="*/ 3012 h 3082"/>
                <a:gd name="T96" fmla="*/ 2558 w 5221"/>
                <a:gd name="T97" fmla="*/ 3034 h 3082"/>
                <a:gd name="T98" fmla="*/ 2176 w 5221"/>
                <a:gd name="T99" fmla="*/ 3038 h 3082"/>
                <a:gd name="T100" fmla="*/ 1814 w 5221"/>
                <a:gd name="T101" fmla="*/ 3069 h 3082"/>
                <a:gd name="T102" fmla="*/ 1489 w 5221"/>
                <a:gd name="T103" fmla="*/ 3082 h 3082"/>
                <a:gd name="T104" fmla="*/ 1164 w 5221"/>
                <a:gd name="T105" fmla="*/ 3073 h 3082"/>
                <a:gd name="T106" fmla="*/ 964 w 5221"/>
                <a:gd name="T107" fmla="*/ 3038 h 3082"/>
                <a:gd name="T108" fmla="*/ 649 w 5221"/>
                <a:gd name="T109" fmla="*/ 3021 h 3082"/>
                <a:gd name="T110" fmla="*/ 210 w 5221"/>
                <a:gd name="T111" fmla="*/ 2986 h 3082"/>
                <a:gd name="T112" fmla="*/ 95 w 5221"/>
                <a:gd name="T113" fmla="*/ 2880 h 3082"/>
                <a:gd name="T114" fmla="*/ 210 w 5221"/>
                <a:gd name="T115" fmla="*/ 2723 h 3082"/>
                <a:gd name="T116" fmla="*/ 267 w 5221"/>
                <a:gd name="T117" fmla="*/ 2464 h 3082"/>
                <a:gd name="T118" fmla="*/ 239 w 5221"/>
                <a:gd name="T119" fmla="*/ 2346 h 3082"/>
                <a:gd name="T120" fmla="*/ 229 w 5221"/>
                <a:gd name="T121" fmla="*/ 2175 h 3082"/>
                <a:gd name="T122" fmla="*/ 17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200" y="1578"/>
                  </a:lnTo>
                  <a:lnTo>
                    <a:pt x="210" y="1570"/>
                  </a:lnTo>
                  <a:lnTo>
                    <a:pt x="229" y="1565"/>
                  </a:lnTo>
                  <a:lnTo>
                    <a:pt x="258" y="1556"/>
                  </a:lnTo>
                  <a:lnTo>
                    <a:pt x="277" y="1552"/>
                  </a:lnTo>
                  <a:lnTo>
                    <a:pt x="296" y="1548"/>
                  </a:lnTo>
                  <a:lnTo>
                    <a:pt x="315" y="1539"/>
                  </a:lnTo>
                  <a:lnTo>
                    <a:pt x="334" y="1539"/>
                  </a:lnTo>
                  <a:lnTo>
                    <a:pt x="315" y="1539"/>
                  </a:lnTo>
                  <a:lnTo>
                    <a:pt x="305" y="1539"/>
                  </a:lnTo>
                  <a:lnTo>
                    <a:pt x="286" y="1535"/>
                  </a:lnTo>
                  <a:lnTo>
                    <a:pt x="277" y="1535"/>
                  </a:lnTo>
                  <a:lnTo>
                    <a:pt x="258" y="1535"/>
                  </a:lnTo>
                  <a:lnTo>
                    <a:pt x="248" y="1530"/>
                  </a:lnTo>
                  <a:lnTo>
                    <a:pt x="229" y="1530"/>
                  </a:lnTo>
                  <a:lnTo>
                    <a:pt x="220" y="1526"/>
                  </a:lnTo>
                  <a:lnTo>
                    <a:pt x="200" y="1526"/>
                  </a:lnTo>
                  <a:lnTo>
                    <a:pt x="191" y="1526"/>
                  </a:lnTo>
                  <a:lnTo>
                    <a:pt x="172" y="1521"/>
                  </a:lnTo>
                  <a:lnTo>
                    <a:pt x="162" y="1517"/>
                  </a:lnTo>
                  <a:lnTo>
                    <a:pt x="143" y="1517"/>
                  </a:lnTo>
                  <a:lnTo>
                    <a:pt x="134" y="1513"/>
                  </a:lnTo>
                  <a:lnTo>
                    <a:pt x="124" y="1508"/>
                  </a:lnTo>
                  <a:lnTo>
                    <a:pt x="115" y="1508"/>
                  </a:lnTo>
                  <a:lnTo>
                    <a:pt x="115" y="1460"/>
                  </a:lnTo>
                  <a:lnTo>
                    <a:pt x="115" y="1412"/>
                  </a:lnTo>
                  <a:lnTo>
                    <a:pt x="105" y="1364"/>
                  </a:lnTo>
                  <a:lnTo>
                    <a:pt x="95" y="1320"/>
                  </a:lnTo>
                  <a:lnTo>
                    <a:pt x="86" y="1280"/>
                  </a:lnTo>
                  <a:lnTo>
                    <a:pt x="76" y="1241"/>
                  </a:lnTo>
                  <a:lnTo>
                    <a:pt x="67" y="1201"/>
                  </a:lnTo>
                  <a:lnTo>
                    <a:pt x="67" y="1158"/>
                  </a:lnTo>
                  <a:lnTo>
                    <a:pt x="76" y="1118"/>
                  </a:lnTo>
                  <a:lnTo>
                    <a:pt x="76" y="1079"/>
                  </a:lnTo>
                  <a:lnTo>
                    <a:pt x="86" y="1039"/>
                  </a:lnTo>
                  <a:lnTo>
                    <a:pt x="95" y="1004"/>
                  </a:lnTo>
                  <a:lnTo>
                    <a:pt x="105" y="965"/>
                  </a:lnTo>
                  <a:lnTo>
                    <a:pt x="105" y="925"/>
                  </a:lnTo>
                  <a:lnTo>
                    <a:pt x="115" y="886"/>
                  </a:lnTo>
                  <a:lnTo>
                    <a:pt x="115" y="846"/>
                  </a:lnTo>
                  <a:lnTo>
                    <a:pt x="105" y="807"/>
                  </a:lnTo>
                  <a:lnTo>
                    <a:pt x="105" y="767"/>
                  </a:lnTo>
                  <a:lnTo>
                    <a:pt x="86" y="724"/>
                  </a:lnTo>
                  <a:lnTo>
                    <a:pt x="67" y="684"/>
                  </a:lnTo>
                  <a:lnTo>
                    <a:pt x="57" y="680"/>
                  </a:lnTo>
                  <a:lnTo>
                    <a:pt x="48" y="667"/>
                  </a:lnTo>
                  <a:lnTo>
                    <a:pt x="38" y="658"/>
                  </a:lnTo>
                  <a:lnTo>
                    <a:pt x="38" y="645"/>
                  </a:lnTo>
                  <a:lnTo>
                    <a:pt x="48" y="627"/>
                  </a:lnTo>
                  <a:lnTo>
                    <a:pt x="76" y="623"/>
                  </a:lnTo>
                  <a:lnTo>
                    <a:pt x="95" y="618"/>
                  </a:lnTo>
                  <a:lnTo>
                    <a:pt x="115" y="618"/>
                  </a:lnTo>
                  <a:lnTo>
                    <a:pt x="134" y="618"/>
                  </a:lnTo>
                  <a:lnTo>
                    <a:pt x="162" y="614"/>
                  </a:lnTo>
                  <a:lnTo>
                    <a:pt x="172" y="614"/>
                  </a:lnTo>
                  <a:lnTo>
                    <a:pt x="200" y="614"/>
                  </a:lnTo>
                  <a:lnTo>
                    <a:pt x="210" y="614"/>
                  </a:lnTo>
                  <a:lnTo>
                    <a:pt x="229" y="605"/>
                  </a:lnTo>
                  <a:lnTo>
                    <a:pt x="239" y="601"/>
                  </a:lnTo>
                  <a:lnTo>
                    <a:pt x="248" y="592"/>
                  </a:lnTo>
                  <a:lnTo>
                    <a:pt x="267" y="583"/>
                  </a:lnTo>
                  <a:lnTo>
                    <a:pt x="277" y="579"/>
                  </a:lnTo>
                  <a:lnTo>
                    <a:pt x="296" y="574"/>
                  </a:lnTo>
                  <a:lnTo>
                    <a:pt x="315" y="570"/>
                  </a:lnTo>
                  <a:lnTo>
                    <a:pt x="334" y="566"/>
                  </a:lnTo>
                  <a:lnTo>
                    <a:pt x="296" y="553"/>
                  </a:lnTo>
                  <a:lnTo>
                    <a:pt x="181" y="553"/>
                  </a:lnTo>
                  <a:lnTo>
                    <a:pt x="162" y="544"/>
                  </a:lnTo>
                  <a:lnTo>
                    <a:pt x="143" y="539"/>
                  </a:lnTo>
                  <a:lnTo>
                    <a:pt x="115" y="531"/>
                  </a:lnTo>
                  <a:lnTo>
                    <a:pt x="86" y="526"/>
                  </a:lnTo>
                  <a:lnTo>
                    <a:pt x="67" y="522"/>
                  </a:lnTo>
                  <a:lnTo>
                    <a:pt x="38" y="513"/>
                  </a:lnTo>
                  <a:lnTo>
                    <a:pt x="19" y="509"/>
                  </a:lnTo>
                  <a:lnTo>
                    <a:pt x="0" y="500"/>
                  </a:lnTo>
                  <a:lnTo>
                    <a:pt x="29" y="465"/>
                  </a:lnTo>
                  <a:lnTo>
                    <a:pt x="38" y="421"/>
                  </a:lnTo>
                  <a:lnTo>
                    <a:pt x="48" y="377"/>
                  </a:lnTo>
                  <a:lnTo>
                    <a:pt x="38" y="333"/>
                  </a:lnTo>
                  <a:lnTo>
                    <a:pt x="29" y="285"/>
                  </a:lnTo>
                  <a:lnTo>
                    <a:pt x="10" y="241"/>
                  </a:lnTo>
                  <a:lnTo>
                    <a:pt x="0" y="197"/>
                  </a:lnTo>
                  <a:lnTo>
                    <a:pt x="0" y="158"/>
                  </a:lnTo>
                  <a:lnTo>
                    <a:pt x="19" y="158"/>
                  </a:lnTo>
                  <a:lnTo>
                    <a:pt x="38" y="158"/>
                  </a:lnTo>
                  <a:lnTo>
                    <a:pt x="57" y="158"/>
                  </a:lnTo>
                  <a:lnTo>
                    <a:pt x="76" y="154"/>
                  </a:lnTo>
                  <a:lnTo>
                    <a:pt x="95" y="154"/>
                  </a:lnTo>
                  <a:lnTo>
                    <a:pt x="115" y="154"/>
                  </a:lnTo>
                  <a:lnTo>
                    <a:pt x="134" y="149"/>
                  </a:lnTo>
                  <a:lnTo>
                    <a:pt x="153" y="149"/>
                  </a:lnTo>
                  <a:lnTo>
                    <a:pt x="162" y="145"/>
                  </a:lnTo>
                  <a:lnTo>
                    <a:pt x="181" y="136"/>
                  </a:lnTo>
                  <a:lnTo>
                    <a:pt x="200" y="132"/>
                  </a:lnTo>
                  <a:lnTo>
                    <a:pt x="210" y="127"/>
                  </a:lnTo>
                  <a:lnTo>
                    <a:pt x="229" y="123"/>
                  </a:lnTo>
                  <a:lnTo>
                    <a:pt x="248" y="114"/>
                  </a:lnTo>
                  <a:lnTo>
                    <a:pt x="267" y="110"/>
                  </a:lnTo>
                  <a:lnTo>
                    <a:pt x="277" y="105"/>
                  </a:lnTo>
                  <a:lnTo>
                    <a:pt x="296" y="101"/>
                  </a:lnTo>
                  <a:lnTo>
                    <a:pt x="305" y="92"/>
                  </a:lnTo>
                  <a:lnTo>
                    <a:pt x="325" y="88"/>
                  </a:lnTo>
                  <a:lnTo>
                    <a:pt x="334" y="79"/>
                  </a:lnTo>
                  <a:lnTo>
                    <a:pt x="344" y="70"/>
                  </a:lnTo>
                  <a:lnTo>
                    <a:pt x="353" y="62"/>
                  </a:lnTo>
                  <a:lnTo>
                    <a:pt x="363" y="48"/>
                  </a:lnTo>
                  <a:lnTo>
                    <a:pt x="363" y="35"/>
                  </a:lnTo>
                  <a:lnTo>
                    <a:pt x="401" y="35"/>
                  </a:lnTo>
                  <a:lnTo>
                    <a:pt x="439" y="31"/>
                  </a:lnTo>
                  <a:lnTo>
                    <a:pt x="477" y="31"/>
                  </a:lnTo>
                  <a:lnTo>
                    <a:pt x="515" y="27"/>
                  </a:lnTo>
                  <a:lnTo>
                    <a:pt x="554" y="27"/>
                  </a:lnTo>
                  <a:lnTo>
                    <a:pt x="592" y="22"/>
                  </a:lnTo>
                  <a:lnTo>
                    <a:pt x="630" y="18"/>
                  </a:lnTo>
                  <a:lnTo>
                    <a:pt x="678" y="13"/>
                  </a:lnTo>
                  <a:lnTo>
                    <a:pt x="716" y="13"/>
                  </a:lnTo>
                  <a:lnTo>
                    <a:pt x="754" y="9"/>
                  </a:lnTo>
                  <a:lnTo>
                    <a:pt x="802" y="9"/>
                  </a:lnTo>
                  <a:lnTo>
                    <a:pt x="840" y="5"/>
                  </a:lnTo>
                  <a:lnTo>
                    <a:pt x="878" y="5"/>
                  </a:lnTo>
                  <a:lnTo>
                    <a:pt x="926" y="0"/>
                  </a:lnTo>
                  <a:lnTo>
                    <a:pt x="964" y="0"/>
                  </a:lnTo>
                  <a:lnTo>
                    <a:pt x="1002" y="0"/>
                  </a:lnTo>
                  <a:lnTo>
                    <a:pt x="1002" y="57"/>
                  </a:lnTo>
                  <a:lnTo>
                    <a:pt x="1126" y="110"/>
                  </a:lnTo>
                  <a:lnTo>
                    <a:pt x="1126" y="101"/>
                  </a:lnTo>
                  <a:lnTo>
                    <a:pt x="1136" y="88"/>
                  </a:lnTo>
                  <a:lnTo>
                    <a:pt x="1145" y="75"/>
                  </a:lnTo>
                  <a:lnTo>
                    <a:pt x="1155" y="66"/>
                  </a:lnTo>
                  <a:lnTo>
                    <a:pt x="1164" y="53"/>
                  </a:lnTo>
                  <a:lnTo>
                    <a:pt x="1174" y="44"/>
                  </a:lnTo>
                  <a:lnTo>
                    <a:pt x="1184" y="35"/>
                  </a:lnTo>
                  <a:lnTo>
                    <a:pt x="1184" y="27"/>
                  </a:lnTo>
                  <a:lnTo>
                    <a:pt x="1212" y="31"/>
                  </a:lnTo>
                  <a:lnTo>
                    <a:pt x="1231" y="31"/>
                  </a:lnTo>
                  <a:lnTo>
                    <a:pt x="1260" y="35"/>
                  </a:lnTo>
                  <a:lnTo>
                    <a:pt x="1279" y="35"/>
                  </a:lnTo>
                  <a:lnTo>
                    <a:pt x="1308" y="40"/>
                  </a:lnTo>
                  <a:lnTo>
                    <a:pt x="1336" y="40"/>
                  </a:lnTo>
                  <a:lnTo>
                    <a:pt x="1365" y="44"/>
                  </a:lnTo>
                  <a:lnTo>
                    <a:pt x="1394" y="44"/>
                  </a:lnTo>
                  <a:lnTo>
                    <a:pt x="1413" y="44"/>
                  </a:lnTo>
                  <a:lnTo>
                    <a:pt x="1451" y="48"/>
                  </a:lnTo>
                  <a:lnTo>
                    <a:pt x="1479" y="48"/>
                  </a:lnTo>
                  <a:lnTo>
                    <a:pt x="1508" y="48"/>
                  </a:lnTo>
                  <a:lnTo>
                    <a:pt x="1537" y="48"/>
                  </a:lnTo>
                  <a:lnTo>
                    <a:pt x="1565" y="53"/>
                  </a:lnTo>
                  <a:lnTo>
                    <a:pt x="1594" y="53"/>
                  </a:lnTo>
                  <a:lnTo>
                    <a:pt x="1623" y="53"/>
                  </a:lnTo>
                  <a:lnTo>
                    <a:pt x="1651" y="53"/>
                  </a:lnTo>
                  <a:lnTo>
                    <a:pt x="1689" y="53"/>
                  </a:lnTo>
                  <a:lnTo>
                    <a:pt x="1718" y="53"/>
                  </a:lnTo>
                  <a:lnTo>
                    <a:pt x="1747" y="53"/>
                  </a:lnTo>
                  <a:lnTo>
                    <a:pt x="1775" y="53"/>
                  </a:lnTo>
                  <a:lnTo>
                    <a:pt x="1804" y="53"/>
                  </a:lnTo>
                  <a:lnTo>
                    <a:pt x="1833" y="57"/>
                  </a:lnTo>
                  <a:lnTo>
                    <a:pt x="1871" y="57"/>
                  </a:lnTo>
                  <a:lnTo>
                    <a:pt x="1899" y="57"/>
                  </a:lnTo>
                  <a:lnTo>
                    <a:pt x="1928" y="57"/>
                  </a:lnTo>
                  <a:lnTo>
                    <a:pt x="1957" y="57"/>
                  </a:lnTo>
                  <a:lnTo>
                    <a:pt x="1985" y="57"/>
                  </a:lnTo>
                  <a:lnTo>
                    <a:pt x="2014" y="57"/>
                  </a:lnTo>
                  <a:lnTo>
                    <a:pt x="2033" y="57"/>
                  </a:lnTo>
                  <a:lnTo>
                    <a:pt x="2062" y="57"/>
                  </a:lnTo>
                  <a:lnTo>
                    <a:pt x="2090" y="57"/>
                  </a:lnTo>
                  <a:lnTo>
                    <a:pt x="2148" y="84"/>
                  </a:lnTo>
                  <a:lnTo>
                    <a:pt x="2148" y="141"/>
                  </a:lnTo>
                  <a:lnTo>
                    <a:pt x="2186" y="132"/>
                  </a:lnTo>
                  <a:lnTo>
                    <a:pt x="2214" y="123"/>
                  </a:lnTo>
                  <a:lnTo>
                    <a:pt x="2243" y="110"/>
                  </a:lnTo>
                  <a:lnTo>
                    <a:pt x="2262" y="97"/>
                  </a:lnTo>
                  <a:lnTo>
                    <a:pt x="2272" y="84"/>
                  </a:lnTo>
                  <a:lnTo>
                    <a:pt x="2291" y="70"/>
                  </a:lnTo>
                  <a:lnTo>
                    <a:pt x="2310" y="62"/>
                  </a:lnTo>
                  <a:lnTo>
                    <a:pt x="2329" y="62"/>
                  </a:lnTo>
                  <a:lnTo>
                    <a:pt x="2367" y="62"/>
                  </a:lnTo>
                  <a:lnTo>
                    <a:pt x="2405" y="62"/>
                  </a:lnTo>
                  <a:lnTo>
                    <a:pt x="2444" y="66"/>
                  </a:lnTo>
                  <a:lnTo>
                    <a:pt x="2482" y="66"/>
                  </a:lnTo>
                  <a:lnTo>
                    <a:pt x="2529" y="66"/>
                  </a:lnTo>
                  <a:lnTo>
                    <a:pt x="2568" y="70"/>
                  </a:lnTo>
                  <a:lnTo>
                    <a:pt x="2606" y="70"/>
                  </a:lnTo>
                  <a:lnTo>
                    <a:pt x="2654" y="75"/>
                  </a:lnTo>
                  <a:lnTo>
                    <a:pt x="2692" y="79"/>
                  </a:lnTo>
                  <a:lnTo>
                    <a:pt x="2730" y="79"/>
                  </a:lnTo>
                  <a:lnTo>
                    <a:pt x="2778" y="84"/>
                  </a:lnTo>
                  <a:lnTo>
                    <a:pt x="2816" y="88"/>
                  </a:lnTo>
                  <a:lnTo>
                    <a:pt x="2863" y="88"/>
                  </a:lnTo>
                  <a:lnTo>
                    <a:pt x="2902" y="92"/>
                  </a:lnTo>
                  <a:lnTo>
                    <a:pt x="2949" y="92"/>
                  </a:lnTo>
                  <a:lnTo>
                    <a:pt x="2988" y="97"/>
                  </a:lnTo>
                  <a:lnTo>
                    <a:pt x="3035" y="97"/>
                  </a:lnTo>
                  <a:lnTo>
                    <a:pt x="3073" y="101"/>
                  </a:lnTo>
                  <a:lnTo>
                    <a:pt x="3121" y="101"/>
                  </a:lnTo>
                  <a:lnTo>
                    <a:pt x="3169" y="101"/>
                  </a:lnTo>
                  <a:lnTo>
                    <a:pt x="3207" y="101"/>
                  </a:lnTo>
                  <a:lnTo>
                    <a:pt x="3255" y="101"/>
                  </a:lnTo>
                  <a:lnTo>
                    <a:pt x="3293" y="101"/>
                  </a:lnTo>
                  <a:lnTo>
                    <a:pt x="3341" y="97"/>
                  </a:lnTo>
                  <a:lnTo>
                    <a:pt x="3388" y="97"/>
                  </a:lnTo>
                  <a:lnTo>
                    <a:pt x="3427" y="92"/>
                  </a:lnTo>
                  <a:lnTo>
                    <a:pt x="3474" y="88"/>
                  </a:lnTo>
                  <a:lnTo>
                    <a:pt x="3513" y="84"/>
                  </a:lnTo>
                  <a:lnTo>
                    <a:pt x="3560" y="79"/>
                  </a:lnTo>
                  <a:lnTo>
                    <a:pt x="3598" y="70"/>
                  </a:lnTo>
                  <a:lnTo>
                    <a:pt x="3646" y="66"/>
                  </a:lnTo>
                  <a:lnTo>
                    <a:pt x="3684" y="57"/>
                  </a:lnTo>
                  <a:lnTo>
                    <a:pt x="3694" y="53"/>
                  </a:lnTo>
                  <a:lnTo>
                    <a:pt x="3713" y="48"/>
                  </a:lnTo>
                  <a:lnTo>
                    <a:pt x="3723" y="48"/>
                  </a:lnTo>
                  <a:lnTo>
                    <a:pt x="3742" y="44"/>
                  </a:lnTo>
                  <a:lnTo>
                    <a:pt x="3761" y="44"/>
                  </a:lnTo>
                  <a:lnTo>
                    <a:pt x="3780" y="40"/>
                  </a:lnTo>
                  <a:lnTo>
                    <a:pt x="3789" y="40"/>
                  </a:lnTo>
                  <a:lnTo>
                    <a:pt x="3808" y="35"/>
                  </a:lnTo>
                  <a:lnTo>
                    <a:pt x="3828" y="35"/>
                  </a:lnTo>
                  <a:lnTo>
                    <a:pt x="3847" y="31"/>
                  </a:lnTo>
                  <a:lnTo>
                    <a:pt x="3866" y="31"/>
                  </a:lnTo>
                  <a:lnTo>
                    <a:pt x="3885" y="31"/>
                  </a:lnTo>
                  <a:lnTo>
                    <a:pt x="3904" y="31"/>
                  </a:lnTo>
                  <a:lnTo>
                    <a:pt x="3923" y="27"/>
                  </a:lnTo>
                  <a:lnTo>
                    <a:pt x="3942" y="27"/>
                  </a:lnTo>
                  <a:lnTo>
                    <a:pt x="3961" y="27"/>
                  </a:lnTo>
                  <a:lnTo>
                    <a:pt x="3971" y="31"/>
                  </a:lnTo>
                  <a:lnTo>
                    <a:pt x="3980" y="40"/>
                  </a:lnTo>
                  <a:lnTo>
                    <a:pt x="3990" y="44"/>
                  </a:lnTo>
                  <a:lnTo>
                    <a:pt x="3999" y="48"/>
                  </a:lnTo>
                  <a:lnTo>
                    <a:pt x="4009" y="57"/>
                  </a:lnTo>
                  <a:lnTo>
                    <a:pt x="4009" y="66"/>
                  </a:lnTo>
                  <a:lnTo>
                    <a:pt x="4018" y="75"/>
                  </a:lnTo>
                  <a:lnTo>
                    <a:pt x="4018" y="84"/>
                  </a:lnTo>
                  <a:lnTo>
                    <a:pt x="4038" y="84"/>
                  </a:lnTo>
                  <a:lnTo>
                    <a:pt x="4057" y="84"/>
                  </a:lnTo>
                  <a:lnTo>
                    <a:pt x="4076" y="88"/>
                  </a:lnTo>
                  <a:lnTo>
                    <a:pt x="4095" y="92"/>
                  </a:lnTo>
                  <a:lnTo>
                    <a:pt x="4114" y="92"/>
                  </a:lnTo>
                  <a:lnTo>
                    <a:pt x="4123" y="97"/>
                  </a:lnTo>
                  <a:lnTo>
                    <a:pt x="4152" y="97"/>
                  </a:lnTo>
                  <a:lnTo>
                    <a:pt x="4171" y="97"/>
                  </a:lnTo>
                  <a:lnTo>
                    <a:pt x="4295" y="44"/>
                  </a:lnTo>
                  <a:lnTo>
                    <a:pt x="4925" y="44"/>
                  </a:lnTo>
                  <a:lnTo>
                    <a:pt x="4925" y="48"/>
                  </a:lnTo>
                  <a:lnTo>
                    <a:pt x="4916" y="57"/>
                  </a:lnTo>
                  <a:lnTo>
                    <a:pt x="4906" y="66"/>
                  </a:lnTo>
                  <a:lnTo>
                    <a:pt x="4897" y="75"/>
                  </a:lnTo>
                  <a:lnTo>
                    <a:pt x="4887" y="88"/>
                  </a:lnTo>
                  <a:lnTo>
                    <a:pt x="4868" y="97"/>
                  </a:lnTo>
                  <a:lnTo>
                    <a:pt x="4868" y="105"/>
                  </a:lnTo>
                  <a:lnTo>
                    <a:pt x="4858" y="110"/>
                  </a:lnTo>
                  <a:lnTo>
                    <a:pt x="4877" y="119"/>
                  </a:lnTo>
                  <a:lnTo>
                    <a:pt x="4897" y="127"/>
                  </a:lnTo>
                  <a:lnTo>
                    <a:pt x="4916" y="132"/>
                  </a:lnTo>
                  <a:lnTo>
                    <a:pt x="4935" y="141"/>
                  </a:lnTo>
                  <a:lnTo>
                    <a:pt x="4954" y="145"/>
                  </a:lnTo>
                  <a:lnTo>
                    <a:pt x="4982" y="149"/>
                  </a:lnTo>
                  <a:lnTo>
                    <a:pt x="5002" y="158"/>
                  </a:lnTo>
                  <a:lnTo>
                    <a:pt x="5030" y="162"/>
                  </a:lnTo>
                  <a:lnTo>
                    <a:pt x="5059" y="167"/>
                  </a:lnTo>
                  <a:lnTo>
                    <a:pt x="5087" y="171"/>
                  </a:lnTo>
                  <a:lnTo>
                    <a:pt x="5116" y="171"/>
                  </a:lnTo>
                  <a:lnTo>
                    <a:pt x="5135" y="176"/>
                  </a:lnTo>
                  <a:lnTo>
                    <a:pt x="5164" y="176"/>
                  </a:lnTo>
                  <a:lnTo>
                    <a:pt x="5183" y="180"/>
                  </a:lnTo>
                  <a:lnTo>
                    <a:pt x="5202" y="180"/>
                  </a:lnTo>
                  <a:lnTo>
                    <a:pt x="5221" y="180"/>
                  </a:lnTo>
                  <a:lnTo>
                    <a:pt x="5221" y="215"/>
                  </a:lnTo>
                  <a:lnTo>
                    <a:pt x="5212" y="254"/>
                  </a:lnTo>
                  <a:lnTo>
                    <a:pt x="5202" y="298"/>
                  </a:lnTo>
                  <a:lnTo>
                    <a:pt x="5192" y="333"/>
                  </a:lnTo>
                  <a:lnTo>
                    <a:pt x="5183" y="338"/>
                  </a:lnTo>
                  <a:lnTo>
                    <a:pt x="5164" y="342"/>
                  </a:lnTo>
                  <a:lnTo>
                    <a:pt x="5154" y="347"/>
                  </a:lnTo>
                  <a:lnTo>
                    <a:pt x="5135" y="355"/>
                  </a:lnTo>
                  <a:lnTo>
                    <a:pt x="5116" y="360"/>
                  </a:lnTo>
                  <a:lnTo>
                    <a:pt x="5107" y="364"/>
                  </a:lnTo>
                  <a:lnTo>
                    <a:pt x="5087" y="368"/>
                  </a:lnTo>
                  <a:lnTo>
                    <a:pt x="5078" y="373"/>
                  </a:lnTo>
                  <a:lnTo>
                    <a:pt x="5078" y="425"/>
                  </a:lnTo>
                  <a:lnTo>
                    <a:pt x="5068" y="478"/>
                  </a:lnTo>
                  <a:lnTo>
                    <a:pt x="5068" y="535"/>
                  </a:lnTo>
                  <a:lnTo>
                    <a:pt x="5078" y="596"/>
                  </a:lnTo>
                  <a:lnTo>
                    <a:pt x="5078" y="653"/>
                  </a:lnTo>
                  <a:lnTo>
                    <a:pt x="5097" y="706"/>
                  </a:lnTo>
                  <a:lnTo>
                    <a:pt x="5126" y="759"/>
                  </a:lnTo>
                  <a:lnTo>
                    <a:pt x="5164" y="802"/>
                  </a:lnTo>
                  <a:lnTo>
                    <a:pt x="5154" y="811"/>
                  </a:lnTo>
                  <a:lnTo>
                    <a:pt x="5135" y="816"/>
                  </a:lnTo>
                  <a:lnTo>
                    <a:pt x="5107" y="824"/>
                  </a:lnTo>
                  <a:lnTo>
                    <a:pt x="5087" y="833"/>
                  </a:lnTo>
                  <a:lnTo>
                    <a:pt x="5068" y="838"/>
                  </a:lnTo>
                  <a:lnTo>
                    <a:pt x="5049" y="846"/>
                  </a:lnTo>
                  <a:lnTo>
                    <a:pt x="5030" y="855"/>
                  </a:lnTo>
                  <a:lnTo>
                    <a:pt x="5011" y="859"/>
                  </a:lnTo>
                  <a:lnTo>
                    <a:pt x="5059" y="881"/>
                  </a:lnTo>
                  <a:lnTo>
                    <a:pt x="5087" y="903"/>
                  </a:lnTo>
                  <a:lnTo>
                    <a:pt x="5116" y="930"/>
                  </a:lnTo>
                  <a:lnTo>
                    <a:pt x="5135" y="956"/>
                  </a:lnTo>
                  <a:lnTo>
                    <a:pt x="5145" y="987"/>
                  </a:lnTo>
                  <a:lnTo>
                    <a:pt x="5154" y="1017"/>
                  </a:lnTo>
                  <a:lnTo>
                    <a:pt x="5154" y="1048"/>
                  </a:lnTo>
                  <a:lnTo>
                    <a:pt x="5154" y="1074"/>
                  </a:lnTo>
                  <a:lnTo>
                    <a:pt x="5154" y="1105"/>
                  </a:lnTo>
                  <a:lnTo>
                    <a:pt x="5145" y="1136"/>
                  </a:lnTo>
                  <a:lnTo>
                    <a:pt x="5135" y="1166"/>
                  </a:lnTo>
                  <a:lnTo>
                    <a:pt x="5126" y="1197"/>
                  </a:lnTo>
                  <a:lnTo>
                    <a:pt x="5107" y="1223"/>
                  </a:lnTo>
                  <a:lnTo>
                    <a:pt x="5097" y="1254"/>
                  </a:lnTo>
                  <a:lnTo>
                    <a:pt x="5087" y="1280"/>
                  </a:lnTo>
                  <a:lnTo>
                    <a:pt x="5078" y="1302"/>
                  </a:lnTo>
                  <a:lnTo>
                    <a:pt x="5049" y="1385"/>
                  </a:lnTo>
                  <a:lnTo>
                    <a:pt x="5040" y="1473"/>
                  </a:lnTo>
                  <a:lnTo>
                    <a:pt x="5049" y="1565"/>
                  </a:lnTo>
                  <a:lnTo>
                    <a:pt x="5059" y="1657"/>
                  </a:lnTo>
                  <a:lnTo>
                    <a:pt x="5068" y="1749"/>
                  </a:lnTo>
                  <a:lnTo>
                    <a:pt x="5087" y="1841"/>
                  </a:lnTo>
                  <a:lnTo>
                    <a:pt x="5097" y="1929"/>
                  </a:lnTo>
                  <a:lnTo>
                    <a:pt x="5107" y="2008"/>
                  </a:lnTo>
                  <a:lnTo>
                    <a:pt x="4925" y="2091"/>
                  </a:lnTo>
                  <a:lnTo>
                    <a:pt x="4916" y="2104"/>
                  </a:lnTo>
                  <a:lnTo>
                    <a:pt x="4916" y="2113"/>
                  </a:lnTo>
                  <a:lnTo>
                    <a:pt x="4916" y="2122"/>
                  </a:lnTo>
                  <a:lnTo>
                    <a:pt x="4916" y="2131"/>
                  </a:lnTo>
                  <a:lnTo>
                    <a:pt x="4916" y="2139"/>
                  </a:lnTo>
                  <a:lnTo>
                    <a:pt x="4925" y="2144"/>
                  </a:lnTo>
                  <a:lnTo>
                    <a:pt x="4935" y="2148"/>
                  </a:lnTo>
                  <a:lnTo>
                    <a:pt x="4954" y="2148"/>
                  </a:lnTo>
                  <a:lnTo>
                    <a:pt x="4963" y="2148"/>
                  </a:lnTo>
                  <a:lnTo>
                    <a:pt x="4982" y="2148"/>
                  </a:lnTo>
                  <a:lnTo>
                    <a:pt x="4992" y="2148"/>
                  </a:lnTo>
                  <a:lnTo>
                    <a:pt x="5011" y="2148"/>
                  </a:lnTo>
                  <a:lnTo>
                    <a:pt x="5030" y="2148"/>
                  </a:lnTo>
                  <a:lnTo>
                    <a:pt x="5040" y="2148"/>
                  </a:lnTo>
                  <a:lnTo>
                    <a:pt x="5059" y="2148"/>
                  </a:lnTo>
                  <a:lnTo>
                    <a:pt x="5068" y="2153"/>
                  </a:lnTo>
                  <a:lnTo>
                    <a:pt x="5078" y="2153"/>
                  </a:lnTo>
                  <a:lnTo>
                    <a:pt x="5087" y="2153"/>
                  </a:lnTo>
                  <a:lnTo>
                    <a:pt x="5107" y="2153"/>
                  </a:lnTo>
                  <a:lnTo>
                    <a:pt x="5107" y="2157"/>
                  </a:lnTo>
                  <a:lnTo>
                    <a:pt x="5116" y="2157"/>
                  </a:lnTo>
                  <a:lnTo>
                    <a:pt x="5126" y="2157"/>
                  </a:lnTo>
                  <a:lnTo>
                    <a:pt x="5135" y="2161"/>
                  </a:lnTo>
                  <a:lnTo>
                    <a:pt x="5107" y="2236"/>
                  </a:lnTo>
                  <a:lnTo>
                    <a:pt x="5087" y="2328"/>
                  </a:lnTo>
                  <a:lnTo>
                    <a:pt x="5078" y="2424"/>
                  </a:lnTo>
                  <a:lnTo>
                    <a:pt x="5078" y="2534"/>
                  </a:lnTo>
                  <a:lnTo>
                    <a:pt x="5078" y="2648"/>
                  </a:lnTo>
                  <a:lnTo>
                    <a:pt x="5087" y="2762"/>
                  </a:lnTo>
                  <a:lnTo>
                    <a:pt x="5097" y="2872"/>
                  </a:lnTo>
                  <a:lnTo>
                    <a:pt x="5097" y="2972"/>
                  </a:lnTo>
                  <a:lnTo>
                    <a:pt x="5087" y="2977"/>
                  </a:lnTo>
                  <a:lnTo>
                    <a:pt x="5068" y="2981"/>
                  </a:lnTo>
                  <a:lnTo>
                    <a:pt x="5049" y="2986"/>
                  </a:lnTo>
                  <a:lnTo>
                    <a:pt x="5030" y="2990"/>
                  </a:lnTo>
                  <a:lnTo>
                    <a:pt x="5011" y="2990"/>
                  </a:lnTo>
                  <a:lnTo>
                    <a:pt x="4992" y="2994"/>
                  </a:lnTo>
                  <a:lnTo>
                    <a:pt x="4973" y="2994"/>
                  </a:lnTo>
                  <a:lnTo>
                    <a:pt x="4954" y="2994"/>
                  </a:lnTo>
                  <a:lnTo>
                    <a:pt x="4935" y="2999"/>
                  </a:lnTo>
                  <a:lnTo>
                    <a:pt x="4916" y="2999"/>
                  </a:lnTo>
                  <a:lnTo>
                    <a:pt x="4887" y="2999"/>
                  </a:lnTo>
                  <a:lnTo>
                    <a:pt x="4868" y="3003"/>
                  </a:lnTo>
                  <a:lnTo>
                    <a:pt x="4839" y="3003"/>
                  </a:lnTo>
                  <a:lnTo>
                    <a:pt x="4820" y="3003"/>
                  </a:lnTo>
                  <a:lnTo>
                    <a:pt x="4792" y="3007"/>
                  </a:lnTo>
                  <a:lnTo>
                    <a:pt x="4763" y="3007"/>
                  </a:lnTo>
                  <a:lnTo>
                    <a:pt x="4753" y="3003"/>
                  </a:lnTo>
                  <a:lnTo>
                    <a:pt x="4734" y="2999"/>
                  </a:lnTo>
                  <a:lnTo>
                    <a:pt x="4725" y="2999"/>
                  </a:lnTo>
                  <a:lnTo>
                    <a:pt x="4715" y="2994"/>
                  </a:lnTo>
                  <a:lnTo>
                    <a:pt x="4696" y="2990"/>
                  </a:lnTo>
                  <a:lnTo>
                    <a:pt x="4687" y="2990"/>
                  </a:lnTo>
                  <a:lnTo>
                    <a:pt x="4677" y="2986"/>
                  </a:lnTo>
                  <a:lnTo>
                    <a:pt x="4658" y="2986"/>
                  </a:lnTo>
                  <a:lnTo>
                    <a:pt x="4648" y="2986"/>
                  </a:lnTo>
                  <a:lnTo>
                    <a:pt x="4629" y="2981"/>
                  </a:lnTo>
                  <a:lnTo>
                    <a:pt x="4620" y="2981"/>
                  </a:lnTo>
                  <a:lnTo>
                    <a:pt x="4610" y="2977"/>
                  </a:lnTo>
                  <a:lnTo>
                    <a:pt x="4601" y="2977"/>
                  </a:lnTo>
                  <a:lnTo>
                    <a:pt x="4582" y="2972"/>
                  </a:lnTo>
                  <a:lnTo>
                    <a:pt x="4572" y="2968"/>
                  </a:lnTo>
                  <a:lnTo>
                    <a:pt x="4562" y="2968"/>
                  </a:lnTo>
                  <a:lnTo>
                    <a:pt x="4534" y="2968"/>
                  </a:lnTo>
                  <a:lnTo>
                    <a:pt x="4505" y="2972"/>
                  </a:lnTo>
                  <a:lnTo>
                    <a:pt x="4486" y="2972"/>
                  </a:lnTo>
                  <a:lnTo>
                    <a:pt x="4457" y="2977"/>
                  </a:lnTo>
                  <a:lnTo>
                    <a:pt x="4438" y="2977"/>
                  </a:lnTo>
                  <a:lnTo>
                    <a:pt x="4410" y="2981"/>
                  </a:lnTo>
                  <a:lnTo>
                    <a:pt x="4391" y="2981"/>
                  </a:lnTo>
                  <a:lnTo>
                    <a:pt x="4372" y="2986"/>
                  </a:lnTo>
                  <a:lnTo>
                    <a:pt x="4353" y="2986"/>
                  </a:lnTo>
                  <a:lnTo>
                    <a:pt x="4333" y="2990"/>
                  </a:lnTo>
                  <a:lnTo>
                    <a:pt x="4314" y="2994"/>
                  </a:lnTo>
                  <a:lnTo>
                    <a:pt x="4295" y="2999"/>
                  </a:lnTo>
                  <a:lnTo>
                    <a:pt x="4276" y="3003"/>
                  </a:lnTo>
                  <a:lnTo>
                    <a:pt x="4257" y="3012"/>
                  </a:lnTo>
                  <a:lnTo>
                    <a:pt x="4238" y="3021"/>
                  </a:lnTo>
                  <a:lnTo>
                    <a:pt x="4219" y="3029"/>
                  </a:lnTo>
                  <a:lnTo>
                    <a:pt x="4190" y="3025"/>
                  </a:lnTo>
                  <a:lnTo>
                    <a:pt x="4171" y="3025"/>
                  </a:lnTo>
                  <a:lnTo>
                    <a:pt x="4143" y="3025"/>
                  </a:lnTo>
                  <a:lnTo>
                    <a:pt x="4114" y="3025"/>
                  </a:lnTo>
                  <a:lnTo>
                    <a:pt x="4095" y="3025"/>
                  </a:lnTo>
                  <a:lnTo>
                    <a:pt x="4066" y="3025"/>
                  </a:lnTo>
                  <a:lnTo>
                    <a:pt x="4038" y="3025"/>
                  </a:lnTo>
                  <a:lnTo>
                    <a:pt x="4009" y="3025"/>
                  </a:lnTo>
                  <a:lnTo>
                    <a:pt x="3980" y="3025"/>
                  </a:lnTo>
                  <a:lnTo>
                    <a:pt x="3952" y="3025"/>
                  </a:lnTo>
                  <a:lnTo>
                    <a:pt x="3923" y="3025"/>
                  </a:lnTo>
                  <a:lnTo>
                    <a:pt x="3894" y="3025"/>
                  </a:lnTo>
                  <a:lnTo>
                    <a:pt x="3866" y="3029"/>
                  </a:lnTo>
                  <a:lnTo>
                    <a:pt x="3847" y="3029"/>
                  </a:lnTo>
                  <a:lnTo>
                    <a:pt x="3818" y="3029"/>
                  </a:lnTo>
                  <a:lnTo>
                    <a:pt x="3799" y="3029"/>
                  </a:lnTo>
                  <a:lnTo>
                    <a:pt x="3780" y="3025"/>
                  </a:lnTo>
                  <a:lnTo>
                    <a:pt x="3770" y="3021"/>
                  </a:lnTo>
                  <a:lnTo>
                    <a:pt x="3761" y="3016"/>
                  </a:lnTo>
                  <a:lnTo>
                    <a:pt x="3742" y="3012"/>
                  </a:lnTo>
                  <a:lnTo>
                    <a:pt x="3732" y="3007"/>
                  </a:lnTo>
                  <a:lnTo>
                    <a:pt x="3713" y="3003"/>
                  </a:lnTo>
                  <a:lnTo>
                    <a:pt x="3703" y="2999"/>
                  </a:lnTo>
                  <a:lnTo>
                    <a:pt x="3694" y="2994"/>
                  </a:lnTo>
                  <a:lnTo>
                    <a:pt x="3694" y="2999"/>
                  </a:lnTo>
                  <a:lnTo>
                    <a:pt x="3684" y="3003"/>
                  </a:lnTo>
                  <a:lnTo>
                    <a:pt x="3675" y="3007"/>
                  </a:lnTo>
                  <a:lnTo>
                    <a:pt x="3675" y="3012"/>
                  </a:lnTo>
                  <a:lnTo>
                    <a:pt x="3665" y="3016"/>
                  </a:lnTo>
                  <a:lnTo>
                    <a:pt x="3656" y="3021"/>
                  </a:lnTo>
                  <a:lnTo>
                    <a:pt x="3656" y="3025"/>
                  </a:lnTo>
                  <a:lnTo>
                    <a:pt x="3646" y="3029"/>
                  </a:lnTo>
                  <a:lnTo>
                    <a:pt x="3618" y="3029"/>
                  </a:lnTo>
                  <a:lnTo>
                    <a:pt x="3589" y="3029"/>
                  </a:lnTo>
                  <a:lnTo>
                    <a:pt x="3551" y="3029"/>
                  </a:lnTo>
                  <a:lnTo>
                    <a:pt x="3513" y="3034"/>
                  </a:lnTo>
                  <a:lnTo>
                    <a:pt x="3474" y="3034"/>
                  </a:lnTo>
                  <a:lnTo>
                    <a:pt x="3436" y="3038"/>
                  </a:lnTo>
                  <a:lnTo>
                    <a:pt x="3398" y="3038"/>
                  </a:lnTo>
                  <a:lnTo>
                    <a:pt x="3360" y="3043"/>
                  </a:lnTo>
                  <a:lnTo>
                    <a:pt x="3312" y="3043"/>
                  </a:lnTo>
                  <a:lnTo>
                    <a:pt x="3274" y="3043"/>
                  </a:lnTo>
                  <a:lnTo>
                    <a:pt x="3236" y="3043"/>
                  </a:lnTo>
                  <a:lnTo>
                    <a:pt x="3198" y="3043"/>
                  </a:lnTo>
                  <a:lnTo>
                    <a:pt x="3169" y="3043"/>
                  </a:lnTo>
                  <a:lnTo>
                    <a:pt x="3131" y="3043"/>
                  </a:lnTo>
                  <a:lnTo>
                    <a:pt x="3102" y="3038"/>
                  </a:lnTo>
                  <a:lnTo>
                    <a:pt x="3073" y="3034"/>
                  </a:lnTo>
                  <a:lnTo>
                    <a:pt x="3054" y="3029"/>
                  </a:lnTo>
                  <a:lnTo>
                    <a:pt x="3045" y="3025"/>
                  </a:lnTo>
                  <a:lnTo>
                    <a:pt x="3026" y="3021"/>
                  </a:lnTo>
                  <a:lnTo>
                    <a:pt x="3016" y="3016"/>
                  </a:lnTo>
                  <a:lnTo>
                    <a:pt x="3007" y="3012"/>
                  </a:lnTo>
                  <a:lnTo>
                    <a:pt x="2997" y="3003"/>
                  </a:lnTo>
                  <a:lnTo>
                    <a:pt x="2988" y="2999"/>
                  </a:lnTo>
                  <a:lnTo>
                    <a:pt x="2978" y="2990"/>
                  </a:lnTo>
                  <a:lnTo>
                    <a:pt x="2968" y="2986"/>
                  </a:lnTo>
                  <a:lnTo>
                    <a:pt x="2959" y="2981"/>
                  </a:lnTo>
                  <a:lnTo>
                    <a:pt x="2949" y="2977"/>
                  </a:lnTo>
                  <a:lnTo>
                    <a:pt x="2930" y="2972"/>
                  </a:lnTo>
                  <a:lnTo>
                    <a:pt x="2921" y="2968"/>
                  </a:lnTo>
                  <a:lnTo>
                    <a:pt x="2902" y="2964"/>
                  </a:lnTo>
                  <a:lnTo>
                    <a:pt x="2883" y="2964"/>
                  </a:lnTo>
                  <a:lnTo>
                    <a:pt x="2863" y="2964"/>
                  </a:lnTo>
                  <a:lnTo>
                    <a:pt x="2854" y="2964"/>
                  </a:lnTo>
                  <a:lnTo>
                    <a:pt x="2835" y="2959"/>
                  </a:lnTo>
                  <a:lnTo>
                    <a:pt x="2825" y="2959"/>
                  </a:lnTo>
                  <a:lnTo>
                    <a:pt x="2806" y="2959"/>
                  </a:lnTo>
                  <a:lnTo>
                    <a:pt x="2797" y="2959"/>
                  </a:lnTo>
                  <a:lnTo>
                    <a:pt x="2778" y="2959"/>
                  </a:lnTo>
                  <a:lnTo>
                    <a:pt x="2768" y="2964"/>
                  </a:lnTo>
                  <a:lnTo>
                    <a:pt x="2768" y="2968"/>
                  </a:lnTo>
                  <a:lnTo>
                    <a:pt x="2758" y="2977"/>
                  </a:lnTo>
                  <a:lnTo>
                    <a:pt x="2749" y="2981"/>
                  </a:lnTo>
                  <a:lnTo>
                    <a:pt x="2749" y="2990"/>
                  </a:lnTo>
                  <a:lnTo>
                    <a:pt x="2739" y="2999"/>
                  </a:lnTo>
                  <a:lnTo>
                    <a:pt x="2730" y="3003"/>
                  </a:lnTo>
                  <a:lnTo>
                    <a:pt x="2720" y="3007"/>
                  </a:lnTo>
                  <a:lnTo>
                    <a:pt x="2720" y="3012"/>
                  </a:lnTo>
                  <a:lnTo>
                    <a:pt x="2711" y="3016"/>
                  </a:lnTo>
                  <a:lnTo>
                    <a:pt x="2701" y="3021"/>
                  </a:lnTo>
                  <a:lnTo>
                    <a:pt x="2692" y="3021"/>
                  </a:lnTo>
                  <a:lnTo>
                    <a:pt x="2682" y="3025"/>
                  </a:lnTo>
                  <a:lnTo>
                    <a:pt x="2673" y="3025"/>
                  </a:lnTo>
                  <a:lnTo>
                    <a:pt x="2663" y="3029"/>
                  </a:lnTo>
                  <a:lnTo>
                    <a:pt x="2654" y="3034"/>
                  </a:lnTo>
                  <a:lnTo>
                    <a:pt x="2596" y="3034"/>
                  </a:lnTo>
                  <a:lnTo>
                    <a:pt x="2558" y="3034"/>
                  </a:lnTo>
                  <a:lnTo>
                    <a:pt x="2510" y="3034"/>
                  </a:lnTo>
                  <a:lnTo>
                    <a:pt x="2472" y="3034"/>
                  </a:lnTo>
                  <a:lnTo>
                    <a:pt x="2434" y="3034"/>
                  </a:lnTo>
                  <a:lnTo>
                    <a:pt x="2396" y="3034"/>
                  </a:lnTo>
                  <a:lnTo>
                    <a:pt x="2358" y="3034"/>
                  </a:lnTo>
                  <a:lnTo>
                    <a:pt x="2319" y="3034"/>
                  </a:lnTo>
                  <a:lnTo>
                    <a:pt x="2291" y="3034"/>
                  </a:lnTo>
                  <a:lnTo>
                    <a:pt x="2253" y="3038"/>
                  </a:lnTo>
                  <a:lnTo>
                    <a:pt x="2214" y="3038"/>
                  </a:lnTo>
                  <a:lnTo>
                    <a:pt x="2176" y="3038"/>
                  </a:lnTo>
                  <a:lnTo>
                    <a:pt x="2138" y="3043"/>
                  </a:lnTo>
                  <a:lnTo>
                    <a:pt x="2100" y="3047"/>
                  </a:lnTo>
                  <a:lnTo>
                    <a:pt x="2052" y="3051"/>
                  </a:lnTo>
                  <a:lnTo>
                    <a:pt x="2004" y="3056"/>
                  </a:lnTo>
                  <a:lnTo>
                    <a:pt x="1976" y="3056"/>
                  </a:lnTo>
                  <a:lnTo>
                    <a:pt x="1947" y="3060"/>
                  </a:lnTo>
                  <a:lnTo>
                    <a:pt x="1909" y="3064"/>
                  </a:lnTo>
                  <a:lnTo>
                    <a:pt x="1880" y="3064"/>
                  </a:lnTo>
                  <a:lnTo>
                    <a:pt x="1852" y="3069"/>
                  </a:lnTo>
                  <a:lnTo>
                    <a:pt x="1814" y="3069"/>
                  </a:lnTo>
                  <a:lnTo>
                    <a:pt x="1785" y="3073"/>
                  </a:lnTo>
                  <a:lnTo>
                    <a:pt x="1756" y="3073"/>
                  </a:lnTo>
                  <a:lnTo>
                    <a:pt x="1718" y="3078"/>
                  </a:lnTo>
                  <a:lnTo>
                    <a:pt x="1689" y="3078"/>
                  </a:lnTo>
                  <a:lnTo>
                    <a:pt x="1651" y="3078"/>
                  </a:lnTo>
                  <a:lnTo>
                    <a:pt x="1623" y="3078"/>
                  </a:lnTo>
                  <a:lnTo>
                    <a:pt x="1594" y="3082"/>
                  </a:lnTo>
                  <a:lnTo>
                    <a:pt x="1556" y="3082"/>
                  </a:lnTo>
                  <a:lnTo>
                    <a:pt x="1527" y="3082"/>
                  </a:lnTo>
                  <a:lnTo>
                    <a:pt x="1489" y="3082"/>
                  </a:lnTo>
                  <a:lnTo>
                    <a:pt x="1460" y="3082"/>
                  </a:lnTo>
                  <a:lnTo>
                    <a:pt x="1422" y="3082"/>
                  </a:lnTo>
                  <a:lnTo>
                    <a:pt x="1394" y="3082"/>
                  </a:lnTo>
                  <a:lnTo>
                    <a:pt x="1355" y="3082"/>
                  </a:lnTo>
                  <a:lnTo>
                    <a:pt x="1327" y="3082"/>
                  </a:lnTo>
                  <a:lnTo>
                    <a:pt x="1298" y="3078"/>
                  </a:lnTo>
                  <a:lnTo>
                    <a:pt x="1260" y="3078"/>
                  </a:lnTo>
                  <a:lnTo>
                    <a:pt x="1231" y="3078"/>
                  </a:lnTo>
                  <a:lnTo>
                    <a:pt x="1193" y="3073"/>
                  </a:lnTo>
                  <a:lnTo>
                    <a:pt x="1164" y="3073"/>
                  </a:lnTo>
                  <a:lnTo>
                    <a:pt x="1136" y="3069"/>
                  </a:lnTo>
                  <a:lnTo>
                    <a:pt x="1098" y="3069"/>
                  </a:lnTo>
                  <a:lnTo>
                    <a:pt x="1069" y="3064"/>
                  </a:lnTo>
                  <a:lnTo>
                    <a:pt x="1040" y="3064"/>
                  </a:lnTo>
                  <a:lnTo>
                    <a:pt x="1012" y="3060"/>
                  </a:lnTo>
                  <a:lnTo>
                    <a:pt x="974" y="3056"/>
                  </a:lnTo>
                  <a:lnTo>
                    <a:pt x="974" y="3051"/>
                  </a:lnTo>
                  <a:lnTo>
                    <a:pt x="974" y="3047"/>
                  </a:lnTo>
                  <a:lnTo>
                    <a:pt x="964" y="3043"/>
                  </a:lnTo>
                  <a:lnTo>
                    <a:pt x="964" y="3038"/>
                  </a:lnTo>
                  <a:lnTo>
                    <a:pt x="954" y="3034"/>
                  </a:lnTo>
                  <a:lnTo>
                    <a:pt x="945" y="3025"/>
                  </a:lnTo>
                  <a:lnTo>
                    <a:pt x="935" y="3021"/>
                  </a:lnTo>
                  <a:lnTo>
                    <a:pt x="926" y="3012"/>
                  </a:lnTo>
                  <a:lnTo>
                    <a:pt x="878" y="3012"/>
                  </a:lnTo>
                  <a:lnTo>
                    <a:pt x="840" y="3016"/>
                  </a:lnTo>
                  <a:lnTo>
                    <a:pt x="792" y="3016"/>
                  </a:lnTo>
                  <a:lnTo>
                    <a:pt x="745" y="3016"/>
                  </a:lnTo>
                  <a:lnTo>
                    <a:pt x="697" y="3021"/>
                  </a:lnTo>
                  <a:lnTo>
                    <a:pt x="649" y="3021"/>
                  </a:lnTo>
                  <a:lnTo>
                    <a:pt x="611" y="3021"/>
                  </a:lnTo>
                  <a:lnTo>
                    <a:pt x="563" y="3021"/>
                  </a:lnTo>
                  <a:lnTo>
                    <a:pt x="515" y="3025"/>
                  </a:lnTo>
                  <a:lnTo>
                    <a:pt x="468" y="3021"/>
                  </a:lnTo>
                  <a:lnTo>
                    <a:pt x="420" y="3021"/>
                  </a:lnTo>
                  <a:lnTo>
                    <a:pt x="382" y="3016"/>
                  </a:lnTo>
                  <a:lnTo>
                    <a:pt x="334" y="3012"/>
                  </a:lnTo>
                  <a:lnTo>
                    <a:pt x="296" y="3007"/>
                  </a:lnTo>
                  <a:lnTo>
                    <a:pt x="258" y="2999"/>
                  </a:lnTo>
                  <a:lnTo>
                    <a:pt x="210" y="2986"/>
                  </a:lnTo>
                  <a:lnTo>
                    <a:pt x="200" y="2986"/>
                  </a:lnTo>
                  <a:lnTo>
                    <a:pt x="181" y="2986"/>
                  </a:lnTo>
                  <a:lnTo>
                    <a:pt x="172" y="2981"/>
                  </a:lnTo>
                  <a:lnTo>
                    <a:pt x="153" y="2981"/>
                  </a:lnTo>
                  <a:lnTo>
                    <a:pt x="143" y="2977"/>
                  </a:lnTo>
                  <a:lnTo>
                    <a:pt x="124" y="2977"/>
                  </a:lnTo>
                  <a:lnTo>
                    <a:pt x="115" y="2977"/>
                  </a:lnTo>
                  <a:lnTo>
                    <a:pt x="105" y="2977"/>
                  </a:lnTo>
                  <a:lnTo>
                    <a:pt x="95" y="2937"/>
                  </a:lnTo>
                  <a:lnTo>
                    <a:pt x="95" y="2880"/>
                  </a:lnTo>
                  <a:lnTo>
                    <a:pt x="105" y="2819"/>
                  </a:lnTo>
                  <a:lnTo>
                    <a:pt x="115" y="2780"/>
                  </a:lnTo>
                  <a:lnTo>
                    <a:pt x="115" y="2771"/>
                  </a:lnTo>
                  <a:lnTo>
                    <a:pt x="134" y="2762"/>
                  </a:lnTo>
                  <a:lnTo>
                    <a:pt x="143" y="2753"/>
                  </a:lnTo>
                  <a:lnTo>
                    <a:pt x="153" y="2749"/>
                  </a:lnTo>
                  <a:lnTo>
                    <a:pt x="172" y="2740"/>
                  </a:lnTo>
                  <a:lnTo>
                    <a:pt x="181" y="2736"/>
                  </a:lnTo>
                  <a:lnTo>
                    <a:pt x="200" y="2727"/>
                  </a:lnTo>
                  <a:lnTo>
                    <a:pt x="210" y="2723"/>
                  </a:lnTo>
                  <a:lnTo>
                    <a:pt x="210" y="2692"/>
                  </a:lnTo>
                  <a:lnTo>
                    <a:pt x="220" y="2661"/>
                  </a:lnTo>
                  <a:lnTo>
                    <a:pt x="220" y="2635"/>
                  </a:lnTo>
                  <a:lnTo>
                    <a:pt x="229" y="2604"/>
                  </a:lnTo>
                  <a:lnTo>
                    <a:pt x="229" y="2578"/>
                  </a:lnTo>
                  <a:lnTo>
                    <a:pt x="239" y="2547"/>
                  </a:lnTo>
                  <a:lnTo>
                    <a:pt x="248" y="2521"/>
                  </a:lnTo>
                  <a:lnTo>
                    <a:pt x="258" y="2490"/>
                  </a:lnTo>
                  <a:lnTo>
                    <a:pt x="267" y="2481"/>
                  </a:lnTo>
                  <a:lnTo>
                    <a:pt x="267" y="2464"/>
                  </a:lnTo>
                  <a:lnTo>
                    <a:pt x="277" y="2451"/>
                  </a:lnTo>
                  <a:lnTo>
                    <a:pt x="286" y="2433"/>
                  </a:lnTo>
                  <a:lnTo>
                    <a:pt x="286" y="2420"/>
                  </a:lnTo>
                  <a:lnTo>
                    <a:pt x="286" y="2407"/>
                  </a:lnTo>
                  <a:lnTo>
                    <a:pt x="286" y="2394"/>
                  </a:lnTo>
                  <a:lnTo>
                    <a:pt x="277" y="2381"/>
                  </a:lnTo>
                  <a:lnTo>
                    <a:pt x="267" y="2372"/>
                  </a:lnTo>
                  <a:lnTo>
                    <a:pt x="258" y="2363"/>
                  </a:lnTo>
                  <a:lnTo>
                    <a:pt x="248" y="2354"/>
                  </a:lnTo>
                  <a:lnTo>
                    <a:pt x="239" y="2346"/>
                  </a:lnTo>
                  <a:lnTo>
                    <a:pt x="229" y="2337"/>
                  </a:lnTo>
                  <a:lnTo>
                    <a:pt x="220" y="2328"/>
                  </a:lnTo>
                  <a:lnTo>
                    <a:pt x="210" y="2319"/>
                  </a:lnTo>
                  <a:lnTo>
                    <a:pt x="200" y="2306"/>
                  </a:lnTo>
                  <a:lnTo>
                    <a:pt x="191" y="2284"/>
                  </a:lnTo>
                  <a:lnTo>
                    <a:pt x="191" y="2262"/>
                  </a:lnTo>
                  <a:lnTo>
                    <a:pt x="200" y="2240"/>
                  </a:lnTo>
                  <a:lnTo>
                    <a:pt x="210" y="2218"/>
                  </a:lnTo>
                  <a:lnTo>
                    <a:pt x="220" y="2196"/>
                  </a:lnTo>
                  <a:lnTo>
                    <a:pt x="229" y="2175"/>
                  </a:lnTo>
                  <a:lnTo>
                    <a:pt x="229" y="2157"/>
                  </a:lnTo>
                  <a:lnTo>
                    <a:pt x="239" y="2135"/>
                  </a:lnTo>
                  <a:lnTo>
                    <a:pt x="229" y="2131"/>
                  </a:lnTo>
                  <a:lnTo>
                    <a:pt x="220" y="2131"/>
                  </a:lnTo>
                  <a:lnTo>
                    <a:pt x="220" y="2126"/>
                  </a:lnTo>
                  <a:lnTo>
                    <a:pt x="210" y="2122"/>
                  </a:lnTo>
                  <a:lnTo>
                    <a:pt x="200" y="2122"/>
                  </a:lnTo>
                  <a:lnTo>
                    <a:pt x="191" y="2118"/>
                  </a:lnTo>
                  <a:lnTo>
                    <a:pt x="181" y="2118"/>
                  </a:lnTo>
                  <a:lnTo>
                    <a:pt x="172" y="2113"/>
                  </a:lnTo>
                  <a:lnTo>
                    <a:pt x="172" y="2083"/>
                  </a:lnTo>
                  <a:lnTo>
                    <a:pt x="286" y="2043"/>
                  </a:lnTo>
                  <a:lnTo>
                    <a:pt x="286" y="2030"/>
                  </a:lnTo>
                  <a:lnTo>
                    <a:pt x="267" y="2021"/>
                  </a:lnTo>
                  <a:lnTo>
                    <a:pt x="248" y="2012"/>
                  </a:lnTo>
                  <a:lnTo>
                    <a:pt x="229" y="2004"/>
                  </a:lnTo>
                  <a:lnTo>
                    <a:pt x="210" y="1995"/>
                  </a:lnTo>
                  <a:lnTo>
                    <a:pt x="191" y="1982"/>
                  </a:lnTo>
                  <a:lnTo>
                    <a:pt x="181" y="1969"/>
                  </a:lnTo>
                  <a:lnTo>
                    <a:pt x="181" y="1955"/>
                  </a:lnTo>
                  <a:close/>
                </a:path>
              </a:pathLst>
            </a:custGeom>
            <a:solidFill>
              <a:srgbClr val="B7B7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6" name="Freeform 5"/>
            <p:cNvSpPr>
              <a:spLocks/>
            </p:cNvSpPr>
            <p:nvPr/>
          </p:nvSpPr>
          <p:spPr bwMode="auto">
            <a:xfrm>
              <a:off x="290" y="1026"/>
              <a:ext cx="5221" cy="3082"/>
            </a:xfrm>
            <a:custGeom>
              <a:avLst/>
              <a:gdLst>
                <a:gd name="T0" fmla="*/ 324 w 5221"/>
                <a:gd name="T1" fmla="*/ 1539 h 3082"/>
                <a:gd name="T2" fmla="*/ 181 w 5221"/>
                <a:gd name="T3" fmla="*/ 1526 h 3082"/>
                <a:gd name="T4" fmla="*/ 95 w 5221"/>
                <a:gd name="T5" fmla="*/ 1320 h 3082"/>
                <a:gd name="T6" fmla="*/ 105 w 5221"/>
                <a:gd name="T7" fmla="*/ 925 h 3082"/>
                <a:gd name="T8" fmla="*/ 38 w 5221"/>
                <a:gd name="T9" fmla="*/ 644 h 3082"/>
                <a:gd name="T10" fmla="*/ 219 w 5221"/>
                <a:gd name="T11" fmla="*/ 605 h 3082"/>
                <a:gd name="T12" fmla="*/ 162 w 5221"/>
                <a:gd name="T13" fmla="*/ 544 h 3082"/>
                <a:gd name="T14" fmla="*/ 38 w 5221"/>
                <a:gd name="T15" fmla="*/ 377 h 3082"/>
                <a:gd name="T16" fmla="*/ 86 w 5221"/>
                <a:gd name="T17" fmla="*/ 153 h 3082"/>
                <a:gd name="T18" fmla="*/ 258 w 5221"/>
                <a:gd name="T19" fmla="*/ 110 h 3082"/>
                <a:gd name="T20" fmla="*/ 391 w 5221"/>
                <a:gd name="T21" fmla="*/ 35 h 3082"/>
                <a:gd name="T22" fmla="*/ 792 w 5221"/>
                <a:gd name="T23" fmla="*/ 9 h 3082"/>
                <a:gd name="T24" fmla="*/ 1136 w 5221"/>
                <a:gd name="T25" fmla="*/ 75 h 3082"/>
                <a:gd name="T26" fmla="*/ 1308 w 5221"/>
                <a:gd name="T27" fmla="*/ 39 h 3082"/>
                <a:gd name="T28" fmla="*/ 1594 w 5221"/>
                <a:gd name="T29" fmla="*/ 53 h 3082"/>
                <a:gd name="T30" fmla="*/ 1890 w 5221"/>
                <a:gd name="T31" fmla="*/ 53 h 3082"/>
                <a:gd name="T32" fmla="*/ 2186 w 5221"/>
                <a:gd name="T33" fmla="*/ 132 h 3082"/>
                <a:gd name="T34" fmla="*/ 2443 w 5221"/>
                <a:gd name="T35" fmla="*/ 66 h 3082"/>
                <a:gd name="T36" fmla="*/ 2854 w 5221"/>
                <a:gd name="T37" fmla="*/ 88 h 3082"/>
                <a:gd name="T38" fmla="*/ 3293 w 5221"/>
                <a:gd name="T39" fmla="*/ 101 h 3082"/>
                <a:gd name="T40" fmla="*/ 3694 w 5221"/>
                <a:gd name="T41" fmla="*/ 53 h 3082"/>
                <a:gd name="T42" fmla="*/ 3866 w 5221"/>
                <a:gd name="T43" fmla="*/ 31 h 3082"/>
                <a:gd name="T44" fmla="*/ 3999 w 5221"/>
                <a:gd name="T45" fmla="*/ 57 h 3082"/>
                <a:gd name="T46" fmla="*/ 4142 w 5221"/>
                <a:gd name="T47" fmla="*/ 96 h 3082"/>
                <a:gd name="T48" fmla="*/ 4858 w 5221"/>
                <a:gd name="T49" fmla="*/ 105 h 3082"/>
                <a:gd name="T50" fmla="*/ 5059 w 5221"/>
                <a:gd name="T51" fmla="*/ 167 h 3082"/>
                <a:gd name="T52" fmla="*/ 5192 w 5221"/>
                <a:gd name="T53" fmla="*/ 298 h 3082"/>
                <a:gd name="T54" fmla="*/ 5068 w 5221"/>
                <a:gd name="T55" fmla="*/ 425 h 3082"/>
                <a:gd name="T56" fmla="*/ 5106 w 5221"/>
                <a:gd name="T57" fmla="*/ 824 h 3082"/>
                <a:gd name="T58" fmla="*/ 5145 w 5221"/>
                <a:gd name="T59" fmla="*/ 986 h 3082"/>
                <a:gd name="T60" fmla="*/ 5078 w 5221"/>
                <a:gd name="T61" fmla="*/ 1280 h 3082"/>
                <a:gd name="T62" fmla="*/ 4916 w 5221"/>
                <a:gd name="T63" fmla="*/ 2091 h 3082"/>
                <a:gd name="T64" fmla="*/ 4982 w 5221"/>
                <a:gd name="T65" fmla="*/ 2148 h 3082"/>
                <a:gd name="T66" fmla="*/ 5106 w 5221"/>
                <a:gd name="T67" fmla="*/ 2157 h 3082"/>
                <a:gd name="T68" fmla="*/ 5087 w 5221"/>
                <a:gd name="T69" fmla="*/ 2762 h 3082"/>
                <a:gd name="T70" fmla="*/ 4954 w 5221"/>
                <a:gd name="T71" fmla="*/ 2994 h 3082"/>
                <a:gd name="T72" fmla="*/ 4734 w 5221"/>
                <a:gd name="T73" fmla="*/ 2998 h 3082"/>
                <a:gd name="T74" fmla="*/ 4601 w 5221"/>
                <a:gd name="T75" fmla="*/ 2977 h 3082"/>
                <a:gd name="T76" fmla="*/ 4410 w 5221"/>
                <a:gd name="T77" fmla="*/ 2981 h 3082"/>
                <a:gd name="T78" fmla="*/ 4209 w 5221"/>
                <a:gd name="T79" fmla="*/ 3029 h 3082"/>
                <a:gd name="T80" fmla="*/ 3952 w 5221"/>
                <a:gd name="T81" fmla="*/ 3025 h 3082"/>
                <a:gd name="T82" fmla="*/ 3742 w 5221"/>
                <a:gd name="T83" fmla="*/ 3012 h 3082"/>
                <a:gd name="T84" fmla="*/ 3656 w 5221"/>
                <a:gd name="T85" fmla="*/ 3020 h 3082"/>
                <a:gd name="T86" fmla="*/ 3350 w 5221"/>
                <a:gd name="T87" fmla="*/ 3038 h 3082"/>
                <a:gd name="T88" fmla="*/ 3035 w 5221"/>
                <a:gd name="T89" fmla="*/ 3025 h 3082"/>
                <a:gd name="T90" fmla="*/ 2930 w 5221"/>
                <a:gd name="T91" fmla="*/ 2972 h 3082"/>
                <a:gd name="T92" fmla="*/ 2777 w 5221"/>
                <a:gd name="T93" fmla="*/ 2959 h 3082"/>
                <a:gd name="T94" fmla="*/ 2711 w 5221"/>
                <a:gd name="T95" fmla="*/ 3012 h 3082"/>
                <a:gd name="T96" fmla="*/ 2548 w 5221"/>
                <a:gd name="T97" fmla="*/ 3034 h 3082"/>
                <a:gd name="T98" fmla="*/ 2176 w 5221"/>
                <a:gd name="T99" fmla="*/ 3038 h 3082"/>
                <a:gd name="T100" fmla="*/ 1813 w 5221"/>
                <a:gd name="T101" fmla="*/ 3069 h 3082"/>
                <a:gd name="T102" fmla="*/ 1489 w 5221"/>
                <a:gd name="T103" fmla="*/ 3082 h 3082"/>
                <a:gd name="T104" fmla="*/ 1164 w 5221"/>
                <a:gd name="T105" fmla="*/ 3073 h 3082"/>
                <a:gd name="T106" fmla="*/ 954 w 5221"/>
                <a:gd name="T107" fmla="*/ 3038 h 3082"/>
                <a:gd name="T108" fmla="*/ 649 w 5221"/>
                <a:gd name="T109" fmla="*/ 3020 h 3082"/>
                <a:gd name="T110" fmla="*/ 210 w 5221"/>
                <a:gd name="T111" fmla="*/ 2985 h 3082"/>
                <a:gd name="T112" fmla="*/ 95 w 5221"/>
                <a:gd name="T113" fmla="*/ 2880 h 3082"/>
                <a:gd name="T114" fmla="*/ 210 w 5221"/>
                <a:gd name="T115" fmla="*/ 2722 h 3082"/>
                <a:gd name="T116" fmla="*/ 267 w 5221"/>
                <a:gd name="T117" fmla="*/ 2464 h 3082"/>
                <a:gd name="T118" fmla="*/ 229 w 5221"/>
                <a:gd name="T119" fmla="*/ 2345 h 3082"/>
                <a:gd name="T120" fmla="*/ 219 w 5221"/>
                <a:gd name="T121" fmla="*/ 2174 h 3082"/>
                <a:gd name="T122" fmla="*/ 16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191" y="1578"/>
                  </a:lnTo>
                  <a:lnTo>
                    <a:pt x="210" y="1569"/>
                  </a:lnTo>
                  <a:lnTo>
                    <a:pt x="229" y="1565"/>
                  </a:lnTo>
                  <a:lnTo>
                    <a:pt x="248" y="1556"/>
                  </a:lnTo>
                  <a:lnTo>
                    <a:pt x="277" y="1552"/>
                  </a:lnTo>
                  <a:lnTo>
                    <a:pt x="296" y="1547"/>
                  </a:lnTo>
                  <a:lnTo>
                    <a:pt x="315" y="1543"/>
                  </a:lnTo>
                  <a:lnTo>
                    <a:pt x="324" y="1539"/>
                  </a:lnTo>
                  <a:lnTo>
                    <a:pt x="315" y="1539"/>
                  </a:lnTo>
                  <a:lnTo>
                    <a:pt x="296" y="1539"/>
                  </a:lnTo>
                  <a:lnTo>
                    <a:pt x="286" y="1534"/>
                  </a:lnTo>
                  <a:lnTo>
                    <a:pt x="267" y="1534"/>
                  </a:lnTo>
                  <a:lnTo>
                    <a:pt x="258" y="1534"/>
                  </a:lnTo>
                  <a:lnTo>
                    <a:pt x="239" y="1530"/>
                  </a:lnTo>
                  <a:lnTo>
                    <a:pt x="229" y="1530"/>
                  </a:lnTo>
                  <a:lnTo>
                    <a:pt x="210" y="1530"/>
                  </a:lnTo>
                  <a:lnTo>
                    <a:pt x="200" y="1526"/>
                  </a:lnTo>
                  <a:lnTo>
                    <a:pt x="181" y="1526"/>
                  </a:lnTo>
                  <a:lnTo>
                    <a:pt x="172" y="1521"/>
                  </a:lnTo>
                  <a:lnTo>
                    <a:pt x="153" y="1517"/>
                  </a:lnTo>
                  <a:lnTo>
                    <a:pt x="143" y="1517"/>
                  </a:lnTo>
                  <a:lnTo>
                    <a:pt x="134" y="1512"/>
                  </a:lnTo>
                  <a:lnTo>
                    <a:pt x="124" y="1508"/>
                  </a:lnTo>
                  <a:lnTo>
                    <a:pt x="114" y="1508"/>
                  </a:lnTo>
                  <a:lnTo>
                    <a:pt x="114" y="1460"/>
                  </a:lnTo>
                  <a:lnTo>
                    <a:pt x="114" y="1412"/>
                  </a:lnTo>
                  <a:lnTo>
                    <a:pt x="105" y="1359"/>
                  </a:lnTo>
                  <a:lnTo>
                    <a:pt x="95" y="1320"/>
                  </a:lnTo>
                  <a:lnTo>
                    <a:pt x="76" y="1280"/>
                  </a:lnTo>
                  <a:lnTo>
                    <a:pt x="67" y="1241"/>
                  </a:lnTo>
                  <a:lnTo>
                    <a:pt x="67" y="1201"/>
                  </a:lnTo>
                  <a:lnTo>
                    <a:pt x="67" y="1157"/>
                  </a:lnTo>
                  <a:lnTo>
                    <a:pt x="67" y="1118"/>
                  </a:lnTo>
                  <a:lnTo>
                    <a:pt x="76" y="1078"/>
                  </a:lnTo>
                  <a:lnTo>
                    <a:pt x="86" y="1039"/>
                  </a:lnTo>
                  <a:lnTo>
                    <a:pt x="86" y="1004"/>
                  </a:lnTo>
                  <a:lnTo>
                    <a:pt x="95" y="964"/>
                  </a:lnTo>
                  <a:lnTo>
                    <a:pt x="105" y="925"/>
                  </a:lnTo>
                  <a:lnTo>
                    <a:pt x="105" y="886"/>
                  </a:lnTo>
                  <a:lnTo>
                    <a:pt x="105" y="846"/>
                  </a:lnTo>
                  <a:lnTo>
                    <a:pt x="105" y="807"/>
                  </a:lnTo>
                  <a:lnTo>
                    <a:pt x="95" y="767"/>
                  </a:lnTo>
                  <a:lnTo>
                    <a:pt x="86" y="723"/>
                  </a:lnTo>
                  <a:lnTo>
                    <a:pt x="57" y="684"/>
                  </a:lnTo>
                  <a:lnTo>
                    <a:pt x="57" y="679"/>
                  </a:lnTo>
                  <a:lnTo>
                    <a:pt x="48" y="666"/>
                  </a:lnTo>
                  <a:lnTo>
                    <a:pt x="38" y="658"/>
                  </a:lnTo>
                  <a:lnTo>
                    <a:pt x="38" y="644"/>
                  </a:lnTo>
                  <a:lnTo>
                    <a:pt x="48" y="627"/>
                  </a:lnTo>
                  <a:lnTo>
                    <a:pt x="67" y="622"/>
                  </a:lnTo>
                  <a:lnTo>
                    <a:pt x="95" y="618"/>
                  </a:lnTo>
                  <a:lnTo>
                    <a:pt x="114" y="618"/>
                  </a:lnTo>
                  <a:lnTo>
                    <a:pt x="134" y="618"/>
                  </a:lnTo>
                  <a:lnTo>
                    <a:pt x="153" y="614"/>
                  </a:lnTo>
                  <a:lnTo>
                    <a:pt x="172" y="614"/>
                  </a:lnTo>
                  <a:lnTo>
                    <a:pt x="191" y="614"/>
                  </a:lnTo>
                  <a:lnTo>
                    <a:pt x="210" y="614"/>
                  </a:lnTo>
                  <a:lnTo>
                    <a:pt x="219" y="605"/>
                  </a:lnTo>
                  <a:lnTo>
                    <a:pt x="239" y="601"/>
                  </a:lnTo>
                  <a:lnTo>
                    <a:pt x="248" y="592"/>
                  </a:lnTo>
                  <a:lnTo>
                    <a:pt x="258" y="583"/>
                  </a:lnTo>
                  <a:lnTo>
                    <a:pt x="277" y="579"/>
                  </a:lnTo>
                  <a:lnTo>
                    <a:pt x="296" y="574"/>
                  </a:lnTo>
                  <a:lnTo>
                    <a:pt x="305" y="570"/>
                  </a:lnTo>
                  <a:lnTo>
                    <a:pt x="324" y="566"/>
                  </a:lnTo>
                  <a:lnTo>
                    <a:pt x="296" y="552"/>
                  </a:lnTo>
                  <a:lnTo>
                    <a:pt x="181" y="552"/>
                  </a:lnTo>
                  <a:lnTo>
                    <a:pt x="162" y="544"/>
                  </a:lnTo>
                  <a:lnTo>
                    <a:pt x="134" y="539"/>
                  </a:lnTo>
                  <a:lnTo>
                    <a:pt x="114" y="530"/>
                  </a:lnTo>
                  <a:lnTo>
                    <a:pt x="86" y="526"/>
                  </a:lnTo>
                  <a:lnTo>
                    <a:pt x="67" y="522"/>
                  </a:lnTo>
                  <a:lnTo>
                    <a:pt x="38" y="513"/>
                  </a:lnTo>
                  <a:lnTo>
                    <a:pt x="19" y="509"/>
                  </a:lnTo>
                  <a:lnTo>
                    <a:pt x="0" y="500"/>
                  </a:lnTo>
                  <a:lnTo>
                    <a:pt x="29" y="460"/>
                  </a:lnTo>
                  <a:lnTo>
                    <a:pt x="38" y="421"/>
                  </a:lnTo>
                  <a:lnTo>
                    <a:pt x="38" y="377"/>
                  </a:lnTo>
                  <a:lnTo>
                    <a:pt x="29" y="333"/>
                  </a:lnTo>
                  <a:lnTo>
                    <a:pt x="19" y="285"/>
                  </a:lnTo>
                  <a:lnTo>
                    <a:pt x="9" y="241"/>
                  </a:lnTo>
                  <a:lnTo>
                    <a:pt x="0" y="197"/>
                  </a:lnTo>
                  <a:lnTo>
                    <a:pt x="0" y="158"/>
                  </a:lnTo>
                  <a:lnTo>
                    <a:pt x="19" y="158"/>
                  </a:lnTo>
                  <a:lnTo>
                    <a:pt x="29" y="158"/>
                  </a:lnTo>
                  <a:lnTo>
                    <a:pt x="48" y="158"/>
                  </a:lnTo>
                  <a:lnTo>
                    <a:pt x="67" y="153"/>
                  </a:lnTo>
                  <a:lnTo>
                    <a:pt x="86" y="153"/>
                  </a:lnTo>
                  <a:lnTo>
                    <a:pt x="105" y="153"/>
                  </a:lnTo>
                  <a:lnTo>
                    <a:pt x="124" y="149"/>
                  </a:lnTo>
                  <a:lnTo>
                    <a:pt x="143" y="149"/>
                  </a:lnTo>
                  <a:lnTo>
                    <a:pt x="162" y="145"/>
                  </a:lnTo>
                  <a:lnTo>
                    <a:pt x="181" y="136"/>
                  </a:lnTo>
                  <a:lnTo>
                    <a:pt x="191" y="132"/>
                  </a:lnTo>
                  <a:lnTo>
                    <a:pt x="210" y="127"/>
                  </a:lnTo>
                  <a:lnTo>
                    <a:pt x="229" y="123"/>
                  </a:lnTo>
                  <a:lnTo>
                    <a:pt x="248" y="114"/>
                  </a:lnTo>
                  <a:lnTo>
                    <a:pt x="258" y="110"/>
                  </a:lnTo>
                  <a:lnTo>
                    <a:pt x="277" y="105"/>
                  </a:lnTo>
                  <a:lnTo>
                    <a:pt x="296" y="101"/>
                  </a:lnTo>
                  <a:lnTo>
                    <a:pt x="305" y="92"/>
                  </a:lnTo>
                  <a:lnTo>
                    <a:pt x="315" y="88"/>
                  </a:lnTo>
                  <a:lnTo>
                    <a:pt x="334" y="79"/>
                  </a:lnTo>
                  <a:lnTo>
                    <a:pt x="344" y="70"/>
                  </a:lnTo>
                  <a:lnTo>
                    <a:pt x="353" y="61"/>
                  </a:lnTo>
                  <a:lnTo>
                    <a:pt x="353" y="48"/>
                  </a:lnTo>
                  <a:lnTo>
                    <a:pt x="363" y="35"/>
                  </a:lnTo>
                  <a:lnTo>
                    <a:pt x="391" y="35"/>
                  </a:lnTo>
                  <a:lnTo>
                    <a:pt x="429" y="31"/>
                  </a:lnTo>
                  <a:lnTo>
                    <a:pt x="468" y="31"/>
                  </a:lnTo>
                  <a:lnTo>
                    <a:pt x="506" y="26"/>
                  </a:lnTo>
                  <a:lnTo>
                    <a:pt x="544" y="26"/>
                  </a:lnTo>
                  <a:lnTo>
                    <a:pt x="592" y="22"/>
                  </a:lnTo>
                  <a:lnTo>
                    <a:pt x="630" y="18"/>
                  </a:lnTo>
                  <a:lnTo>
                    <a:pt x="668" y="13"/>
                  </a:lnTo>
                  <a:lnTo>
                    <a:pt x="716" y="13"/>
                  </a:lnTo>
                  <a:lnTo>
                    <a:pt x="754" y="9"/>
                  </a:lnTo>
                  <a:lnTo>
                    <a:pt x="792" y="9"/>
                  </a:lnTo>
                  <a:lnTo>
                    <a:pt x="840" y="4"/>
                  </a:lnTo>
                  <a:lnTo>
                    <a:pt x="878" y="4"/>
                  </a:lnTo>
                  <a:lnTo>
                    <a:pt x="916" y="0"/>
                  </a:lnTo>
                  <a:lnTo>
                    <a:pt x="964" y="0"/>
                  </a:lnTo>
                  <a:lnTo>
                    <a:pt x="1002" y="0"/>
                  </a:lnTo>
                  <a:lnTo>
                    <a:pt x="1002" y="57"/>
                  </a:lnTo>
                  <a:lnTo>
                    <a:pt x="1117" y="110"/>
                  </a:lnTo>
                  <a:lnTo>
                    <a:pt x="1126" y="101"/>
                  </a:lnTo>
                  <a:lnTo>
                    <a:pt x="1126" y="88"/>
                  </a:lnTo>
                  <a:lnTo>
                    <a:pt x="1136" y="75"/>
                  </a:lnTo>
                  <a:lnTo>
                    <a:pt x="1155" y="66"/>
                  </a:lnTo>
                  <a:lnTo>
                    <a:pt x="1164" y="53"/>
                  </a:lnTo>
                  <a:lnTo>
                    <a:pt x="1174" y="44"/>
                  </a:lnTo>
                  <a:lnTo>
                    <a:pt x="1183" y="35"/>
                  </a:lnTo>
                  <a:lnTo>
                    <a:pt x="1183" y="26"/>
                  </a:lnTo>
                  <a:lnTo>
                    <a:pt x="1203" y="31"/>
                  </a:lnTo>
                  <a:lnTo>
                    <a:pt x="1231" y="31"/>
                  </a:lnTo>
                  <a:lnTo>
                    <a:pt x="1250" y="35"/>
                  </a:lnTo>
                  <a:lnTo>
                    <a:pt x="1279" y="35"/>
                  </a:lnTo>
                  <a:lnTo>
                    <a:pt x="1308" y="39"/>
                  </a:lnTo>
                  <a:lnTo>
                    <a:pt x="1327" y="39"/>
                  </a:lnTo>
                  <a:lnTo>
                    <a:pt x="1355" y="44"/>
                  </a:lnTo>
                  <a:lnTo>
                    <a:pt x="1384" y="44"/>
                  </a:lnTo>
                  <a:lnTo>
                    <a:pt x="1413" y="44"/>
                  </a:lnTo>
                  <a:lnTo>
                    <a:pt x="1441" y="48"/>
                  </a:lnTo>
                  <a:lnTo>
                    <a:pt x="1470" y="48"/>
                  </a:lnTo>
                  <a:lnTo>
                    <a:pt x="1498" y="48"/>
                  </a:lnTo>
                  <a:lnTo>
                    <a:pt x="1527" y="48"/>
                  </a:lnTo>
                  <a:lnTo>
                    <a:pt x="1565" y="53"/>
                  </a:lnTo>
                  <a:lnTo>
                    <a:pt x="1594" y="53"/>
                  </a:lnTo>
                  <a:lnTo>
                    <a:pt x="1623" y="53"/>
                  </a:lnTo>
                  <a:lnTo>
                    <a:pt x="1651" y="53"/>
                  </a:lnTo>
                  <a:lnTo>
                    <a:pt x="1680" y="53"/>
                  </a:lnTo>
                  <a:lnTo>
                    <a:pt x="1718" y="53"/>
                  </a:lnTo>
                  <a:lnTo>
                    <a:pt x="1747" y="53"/>
                  </a:lnTo>
                  <a:lnTo>
                    <a:pt x="1775" y="53"/>
                  </a:lnTo>
                  <a:lnTo>
                    <a:pt x="1804" y="53"/>
                  </a:lnTo>
                  <a:lnTo>
                    <a:pt x="1833" y="53"/>
                  </a:lnTo>
                  <a:lnTo>
                    <a:pt x="1861" y="53"/>
                  </a:lnTo>
                  <a:lnTo>
                    <a:pt x="1890" y="53"/>
                  </a:lnTo>
                  <a:lnTo>
                    <a:pt x="1918" y="57"/>
                  </a:lnTo>
                  <a:lnTo>
                    <a:pt x="1947" y="57"/>
                  </a:lnTo>
                  <a:lnTo>
                    <a:pt x="1976" y="57"/>
                  </a:lnTo>
                  <a:lnTo>
                    <a:pt x="2004" y="57"/>
                  </a:lnTo>
                  <a:lnTo>
                    <a:pt x="2033" y="57"/>
                  </a:lnTo>
                  <a:lnTo>
                    <a:pt x="2062" y="57"/>
                  </a:lnTo>
                  <a:lnTo>
                    <a:pt x="2090" y="57"/>
                  </a:lnTo>
                  <a:lnTo>
                    <a:pt x="2148" y="83"/>
                  </a:lnTo>
                  <a:lnTo>
                    <a:pt x="2148" y="140"/>
                  </a:lnTo>
                  <a:lnTo>
                    <a:pt x="2186" y="132"/>
                  </a:lnTo>
                  <a:lnTo>
                    <a:pt x="2214" y="118"/>
                  </a:lnTo>
                  <a:lnTo>
                    <a:pt x="2233" y="110"/>
                  </a:lnTo>
                  <a:lnTo>
                    <a:pt x="2253" y="92"/>
                  </a:lnTo>
                  <a:lnTo>
                    <a:pt x="2272" y="83"/>
                  </a:lnTo>
                  <a:lnTo>
                    <a:pt x="2291" y="70"/>
                  </a:lnTo>
                  <a:lnTo>
                    <a:pt x="2310" y="61"/>
                  </a:lnTo>
                  <a:lnTo>
                    <a:pt x="2329" y="61"/>
                  </a:lnTo>
                  <a:lnTo>
                    <a:pt x="2367" y="61"/>
                  </a:lnTo>
                  <a:lnTo>
                    <a:pt x="2405" y="61"/>
                  </a:lnTo>
                  <a:lnTo>
                    <a:pt x="2443" y="66"/>
                  </a:lnTo>
                  <a:lnTo>
                    <a:pt x="2482" y="66"/>
                  </a:lnTo>
                  <a:lnTo>
                    <a:pt x="2520" y="66"/>
                  </a:lnTo>
                  <a:lnTo>
                    <a:pt x="2568" y="70"/>
                  </a:lnTo>
                  <a:lnTo>
                    <a:pt x="2606" y="70"/>
                  </a:lnTo>
                  <a:lnTo>
                    <a:pt x="2644" y="75"/>
                  </a:lnTo>
                  <a:lnTo>
                    <a:pt x="2692" y="79"/>
                  </a:lnTo>
                  <a:lnTo>
                    <a:pt x="2730" y="79"/>
                  </a:lnTo>
                  <a:lnTo>
                    <a:pt x="2768" y="83"/>
                  </a:lnTo>
                  <a:lnTo>
                    <a:pt x="2816" y="88"/>
                  </a:lnTo>
                  <a:lnTo>
                    <a:pt x="2854" y="88"/>
                  </a:lnTo>
                  <a:lnTo>
                    <a:pt x="2902" y="92"/>
                  </a:lnTo>
                  <a:lnTo>
                    <a:pt x="2940" y="92"/>
                  </a:lnTo>
                  <a:lnTo>
                    <a:pt x="2987" y="96"/>
                  </a:lnTo>
                  <a:lnTo>
                    <a:pt x="3035" y="96"/>
                  </a:lnTo>
                  <a:lnTo>
                    <a:pt x="3073" y="101"/>
                  </a:lnTo>
                  <a:lnTo>
                    <a:pt x="3121" y="101"/>
                  </a:lnTo>
                  <a:lnTo>
                    <a:pt x="3159" y="101"/>
                  </a:lnTo>
                  <a:lnTo>
                    <a:pt x="3207" y="101"/>
                  </a:lnTo>
                  <a:lnTo>
                    <a:pt x="3245" y="101"/>
                  </a:lnTo>
                  <a:lnTo>
                    <a:pt x="3293" y="101"/>
                  </a:lnTo>
                  <a:lnTo>
                    <a:pt x="3341" y="96"/>
                  </a:lnTo>
                  <a:lnTo>
                    <a:pt x="3379" y="96"/>
                  </a:lnTo>
                  <a:lnTo>
                    <a:pt x="3427" y="92"/>
                  </a:lnTo>
                  <a:lnTo>
                    <a:pt x="3465" y="88"/>
                  </a:lnTo>
                  <a:lnTo>
                    <a:pt x="3512" y="83"/>
                  </a:lnTo>
                  <a:lnTo>
                    <a:pt x="3560" y="79"/>
                  </a:lnTo>
                  <a:lnTo>
                    <a:pt x="3598" y="70"/>
                  </a:lnTo>
                  <a:lnTo>
                    <a:pt x="3637" y="66"/>
                  </a:lnTo>
                  <a:lnTo>
                    <a:pt x="3684" y="57"/>
                  </a:lnTo>
                  <a:lnTo>
                    <a:pt x="3694" y="53"/>
                  </a:lnTo>
                  <a:lnTo>
                    <a:pt x="3713" y="48"/>
                  </a:lnTo>
                  <a:lnTo>
                    <a:pt x="3722" y="48"/>
                  </a:lnTo>
                  <a:lnTo>
                    <a:pt x="3742" y="44"/>
                  </a:lnTo>
                  <a:lnTo>
                    <a:pt x="3751" y="44"/>
                  </a:lnTo>
                  <a:lnTo>
                    <a:pt x="3770" y="39"/>
                  </a:lnTo>
                  <a:lnTo>
                    <a:pt x="3789" y="39"/>
                  </a:lnTo>
                  <a:lnTo>
                    <a:pt x="3808" y="35"/>
                  </a:lnTo>
                  <a:lnTo>
                    <a:pt x="3827" y="35"/>
                  </a:lnTo>
                  <a:lnTo>
                    <a:pt x="3847" y="31"/>
                  </a:lnTo>
                  <a:lnTo>
                    <a:pt x="3866" y="31"/>
                  </a:lnTo>
                  <a:lnTo>
                    <a:pt x="3885" y="31"/>
                  </a:lnTo>
                  <a:lnTo>
                    <a:pt x="3904" y="31"/>
                  </a:lnTo>
                  <a:lnTo>
                    <a:pt x="3923" y="26"/>
                  </a:lnTo>
                  <a:lnTo>
                    <a:pt x="3942" y="26"/>
                  </a:lnTo>
                  <a:lnTo>
                    <a:pt x="3952" y="26"/>
                  </a:lnTo>
                  <a:lnTo>
                    <a:pt x="3971" y="31"/>
                  </a:lnTo>
                  <a:lnTo>
                    <a:pt x="3980" y="39"/>
                  </a:lnTo>
                  <a:lnTo>
                    <a:pt x="3990" y="44"/>
                  </a:lnTo>
                  <a:lnTo>
                    <a:pt x="3999" y="48"/>
                  </a:lnTo>
                  <a:lnTo>
                    <a:pt x="3999" y="57"/>
                  </a:lnTo>
                  <a:lnTo>
                    <a:pt x="4009" y="66"/>
                  </a:lnTo>
                  <a:lnTo>
                    <a:pt x="4009" y="75"/>
                  </a:lnTo>
                  <a:lnTo>
                    <a:pt x="4018" y="83"/>
                  </a:lnTo>
                  <a:lnTo>
                    <a:pt x="4037" y="83"/>
                  </a:lnTo>
                  <a:lnTo>
                    <a:pt x="4057" y="83"/>
                  </a:lnTo>
                  <a:lnTo>
                    <a:pt x="4076" y="88"/>
                  </a:lnTo>
                  <a:lnTo>
                    <a:pt x="4095" y="92"/>
                  </a:lnTo>
                  <a:lnTo>
                    <a:pt x="4104" y="92"/>
                  </a:lnTo>
                  <a:lnTo>
                    <a:pt x="4123" y="96"/>
                  </a:lnTo>
                  <a:lnTo>
                    <a:pt x="4142" y="96"/>
                  </a:lnTo>
                  <a:lnTo>
                    <a:pt x="4162" y="96"/>
                  </a:lnTo>
                  <a:lnTo>
                    <a:pt x="4286" y="39"/>
                  </a:lnTo>
                  <a:lnTo>
                    <a:pt x="4916" y="39"/>
                  </a:lnTo>
                  <a:lnTo>
                    <a:pt x="4916" y="48"/>
                  </a:lnTo>
                  <a:lnTo>
                    <a:pt x="4906" y="57"/>
                  </a:lnTo>
                  <a:lnTo>
                    <a:pt x="4896" y="66"/>
                  </a:lnTo>
                  <a:lnTo>
                    <a:pt x="4887" y="75"/>
                  </a:lnTo>
                  <a:lnTo>
                    <a:pt x="4877" y="88"/>
                  </a:lnTo>
                  <a:lnTo>
                    <a:pt x="4868" y="96"/>
                  </a:lnTo>
                  <a:lnTo>
                    <a:pt x="4858" y="105"/>
                  </a:lnTo>
                  <a:lnTo>
                    <a:pt x="4858" y="110"/>
                  </a:lnTo>
                  <a:lnTo>
                    <a:pt x="4868" y="118"/>
                  </a:lnTo>
                  <a:lnTo>
                    <a:pt x="4887" y="127"/>
                  </a:lnTo>
                  <a:lnTo>
                    <a:pt x="4906" y="132"/>
                  </a:lnTo>
                  <a:lnTo>
                    <a:pt x="4925" y="140"/>
                  </a:lnTo>
                  <a:lnTo>
                    <a:pt x="4954" y="145"/>
                  </a:lnTo>
                  <a:lnTo>
                    <a:pt x="4973" y="149"/>
                  </a:lnTo>
                  <a:lnTo>
                    <a:pt x="5001" y="158"/>
                  </a:lnTo>
                  <a:lnTo>
                    <a:pt x="5030" y="162"/>
                  </a:lnTo>
                  <a:lnTo>
                    <a:pt x="5059" y="167"/>
                  </a:lnTo>
                  <a:lnTo>
                    <a:pt x="5078" y="171"/>
                  </a:lnTo>
                  <a:lnTo>
                    <a:pt x="5106" y="171"/>
                  </a:lnTo>
                  <a:lnTo>
                    <a:pt x="5135" y="175"/>
                  </a:lnTo>
                  <a:lnTo>
                    <a:pt x="5164" y="175"/>
                  </a:lnTo>
                  <a:lnTo>
                    <a:pt x="5183" y="180"/>
                  </a:lnTo>
                  <a:lnTo>
                    <a:pt x="5202" y="180"/>
                  </a:lnTo>
                  <a:lnTo>
                    <a:pt x="5221" y="180"/>
                  </a:lnTo>
                  <a:lnTo>
                    <a:pt x="5221" y="215"/>
                  </a:lnTo>
                  <a:lnTo>
                    <a:pt x="5202" y="254"/>
                  </a:lnTo>
                  <a:lnTo>
                    <a:pt x="5192" y="298"/>
                  </a:lnTo>
                  <a:lnTo>
                    <a:pt x="5192" y="333"/>
                  </a:lnTo>
                  <a:lnTo>
                    <a:pt x="5183" y="338"/>
                  </a:lnTo>
                  <a:lnTo>
                    <a:pt x="5164" y="342"/>
                  </a:lnTo>
                  <a:lnTo>
                    <a:pt x="5145" y="346"/>
                  </a:lnTo>
                  <a:lnTo>
                    <a:pt x="5135" y="355"/>
                  </a:lnTo>
                  <a:lnTo>
                    <a:pt x="5116" y="359"/>
                  </a:lnTo>
                  <a:lnTo>
                    <a:pt x="5097" y="364"/>
                  </a:lnTo>
                  <a:lnTo>
                    <a:pt x="5087" y="368"/>
                  </a:lnTo>
                  <a:lnTo>
                    <a:pt x="5068" y="373"/>
                  </a:lnTo>
                  <a:lnTo>
                    <a:pt x="5068" y="425"/>
                  </a:lnTo>
                  <a:lnTo>
                    <a:pt x="5068" y="478"/>
                  </a:lnTo>
                  <a:lnTo>
                    <a:pt x="5068" y="535"/>
                  </a:lnTo>
                  <a:lnTo>
                    <a:pt x="5068" y="596"/>
                  </a:lnTo>
                  <a:lnTo>
                    <a:pt x="5078" y="653"/>
                  </a:lnTo>
                  <a:lnTo>
                    <a:pt x="5097" y="706"/>
                  </a:lnTo>
                  <a:lnTo>
                    <a:pt x="5126" y="758"/>
                  </a:lnTo>
                  <a:lnTo>
                    <a:pt x="5164" y="802"/>
                  </a:lnTo>
                  <a:lnTo>
                    <a:pt x="5145" y="811"/>
                  </a:lnTo>
                  <a:lnTo>
                    <a:pt x="5126" y="815"/>
                  </a:lnTo>
                  <a:lnTo>
                    <a:pt x="5106" y="824"/>
                  </a:lnTo>
                  <a:lnTo>
                    <a:pt x="5087" y="833"/>
                  </a:lnTo>
                  <a:lnTo>
                    <a:pt x="5059" y="837"/>
                  </a:lnTo>
                  <a:lnTo>
                    <a:pt x="5040" y="846"/>
                  </a:lnTo>
                  <a:lnTo>
                    <a:pt x="5021" y="855"/>
                  </a:lnTo>
                  <a:lnTo>
                    <a:pt x="5011" y="859"/>
                  </a:lnTo>
                  <a:lnTo>
                    <a:pt x="5049" y="881"/>
                  </a:lnTo>
                  <a:lnTo>
                    <a:pt x="5087" y="903"/>
                  </a:lnTo>
                  <a:lnTo>
                    <a:pt x="5106" y="929"/>
                  </a:lnTo>
                  <a:lnTo>
                    <a:pt x="5135" y="956"/>
                  </a:lnTo>
                  <a:lnTo>
                    <a:pt x="5145" y="986"/>
                  </a:lnTo>
                  <a:lnTo>
                    <a:pt x="5154" y="1017"/>
                  </a:lnTo>
                  <a:lnTo>
                    <a:pt x="5154" y="1043"/>
                  </a:lnTo>
                  <a:lnTo>
                    <a:pt x="5154" y="1074"/>
                  </a:lnTo>
                  <a:lnTo>
                    <a:pt x="5145" y="1105"/>
                  </a:lnTo>
                  <a:lnTo>
                    <a:pt x="5145" y="1135"/>
                  </a:lnTo>
                  <a:lnTo>
                    <a:pt x="5135" y="1166"/>
                  </a:lnTo>
                  <a:lnTo>
                    <a:pt x="5116" y="1197"/>
                  </a:lnTo>
                  <a:lnTo>
                    <a:pt x="5106" y="1223"/>
                  </a:lnTo>
                  <a:lnTo>
                    <a:pt x="5097" y="1254"/>
                  </a:lnTo>
                  <a:lnTo>
                    <a:pt x="5078" y="1280"/>
                  </a:lnTo>
                  <a:lnTo>
                    <a:pt x="5068" y="1302"/>
                  </a:lnTo>
                  <a:lnTo>
                    <a:pt x="5049" y="1385"/>
                  </a:lnTo>
                  <a:lnTo>
                    <a:pt x="5040" y="1473"/>
                  </a:lnTo>
                  <a:lnTo>
                    <a:pt x="5040" y="1565"/>
                  </a:lnTo>
                  <a:lnTo>
                    <a:pt x="5049" y="1657"/>
                  </a:lnTo>
                  <a:lnTo>
                    <a:pt x="5068" y="1749"/>
                  </a:lnTo>
                  <a:lnTo>
                    <a:pt x="5087" y="1841"/>
                  </a:lnTo>
                  <a:lnTo>
                    <a:pt x="5097" y="1929"/>
                  </a:lnTo>
                  <a:lnTo>
                    <a:pt x="5097" y="2008"/>
                  </a:lnTo>
                  <a:lnTo>
                    <a:pt x="4916" y="2091"/>
                  </a:lnTo>
                  <a:lnTo>
                    <a:pt x="4916" y="2104"/>
                  </a:lnTo>
                  <a:lnTo>
                    <a:pt x="4906" y="2113"/>
                  </a:lnTo>
                  <a:lnTo>
                    <a:pt x="4906" y="2122"/>
                  </a:lnTo>
                  <a:lnTo>
                    <a:pt x="4906" y="2131"/>
                  </a:lnTo>
                  <a:lnTo>
                    <a:pt x="4916" y="2139"/>
                  </a:lnTo>
                  <a:lnTo>
                    <a:pt x="4925" y="2144"/>
                  </a:lnTo>
                  <a:lnTo>
                    <a:pt x="4935" y="2148"/>
                  </a:lnTo>
                  <a:lnTo>
                    <a:pt x="4944" y="2148"/>
                  </a:lnTo>
                  <a:lnTo>
                    <a:pt x="4963" y="2148"/>
                  </a:lnTo>
                  <a:lnTo>
                    <a:pt x="4982" y="2148"/>
                  </a:lnTo>
                  <a:lnTo>
                    <a:pt x="4992" y="2148"/>
                  </a:lnTo>
                  <a:lnTo>
                    <a:pt x="5011" y="2148"/>
                  </a:lnTo>
                  <a:lnTo>
                    <a:pt x="5021" y="2148"/>
                  </a:lnTo>
                  <a:lnTo>
                    <a:pt x="5040" y="2148"/>
                  </a:lnTo>
                  <a:lnTo>
                    <a:pt x="5049" y="2148"/>
                  </a:lnTo>
                  <a:lnTo>
                    <a:pt x="5068" y="2152"/>
                  </a:lnTo>
                  <a:lnTo>
                    <a:pt x="5078" y="2152"/>
                  </a:lnTo>
                  <a:lnTo>
                    <a:pt x="5087" y="2152"/>
                  </a:lnTo>
                  <a:lnTo>
                    <a:pt x="5097" y="2152"/>
                  </a:lnTo>
                  <a:lnTo>
                    <a:pt x="5106" y="2157"/>
                  </a:lnTo>
                  <a:lnTo>
                    <a:pt x="5116" y="2157"/>
                  </a:lnTo>
                  <a:lnTo>
                    <a:pt x="5126" y="2157"/>
                  </a:lnTo>
                  <a:lnTo>
                    <a:pt x="5126" y="2161"/>
                  </a:lnTo>
                  <a:lnTo>
                    <a:pt x="5135" y="2161"/>
                  </a:lnTo>
                  <a:lnTo>
                    <a:pt x="5097" y="2236"/>
                  </a:lnTo>
                  <a:lnTo>
                    <a:pt x="5078" y="2323"/>
                  </a:lnTo>
                  <a:lnTo>
                    <a:pt x="5078" y="2424"/>
                  </a:lnTo>
                  <a:lnTo>
                    <a:pt x="5078" y="2534"/>
                  </a:lnTo>
                  <a:lnTo>
                    <a:pt x="5078" y="2648"/>
                  </a:lnTo>
                  <a:lnTo>
                    <a:pt x="5087" y="2762"/>
                  </a:lnTo>
                  <a:lnTo>
                    <a:pt x="5097" y="2871"/>
                  </a:lnTo>
                  <a:lnTo>
                    <a:pt x="5097" y="2972"/>
                  </a:lnTo>
                  <a:lnTo>
                    <a:pt x="5078" y="2977"/>
                  </a:lnTo>
                  <a:lnTo>
                    <a:pt x="5068" y="2981"/>
                  </a:lnTo>
                  <a:lnTo>
                    <a:pt x="5049" y="2985"/>
                  </a:lnTo>
                  <a:lnTo>
                    <a:pt x="5030" y="2990"/>
                  </a:lnTo>
                  <a:lnTo>
                    <a:pt x="5011" y="2990"/>
                  </a:lnTo>
                  <a:lnTo>
                    <a:pt x="4992" y="2994"/>
                  </a:lnTo>
                  <a:lnTo>
                    <a:pt x="4973" y="2994"/>
                  </a:lnTo>
                  <a:lnTo>
                    <a:pt x="4954" y="2994"/>
                  </a:lnTo>
                  <a:lnTo>
                    <a:pt x="4925" y="2998"/>
                  </a:lnTo>
                  <a:lnTo>
                    <a:pt x="4906" y="2998"/>
                  </a:lnTo>
                  <a:lnTo>
                    <a:pt x="4887" y="2998"/>
                  </a:lnTo>
                  <a:lnTo>
                    <a:pt x="4858" y="3003"/>
                  </a:lnTo>
                  <a:lnTo>
                    <a:pt x="4839" y="3003"/>
                  </a:lnTo>
                  <a:lnTo>
                    <a:pt x="4811" y="3003"/>
                  </a:lnTo>
                  <a:lnTo>
                    <a:pt x="4782" y="3007"/>
                  </a:lnTo>
                  <a:lnTo>
                    <a:pt x="4763" y="3007"/>
                  </a:lnTo>
                  <a:lnTo>
                    <a:pt x="4744" y="3003"/>
                  </a:lnTo>
                  <a:lnTo>
                    <a:pt x="4734" y="2998"/>
                  </a:lnTo>
                  <a:lnTo>
                    <a:pt x="4725" y="2998"/>
                  </a:lnTo>
                  <a:lnTo>
                    <a:pt x="4706" y="2994"/>
                  </a:lnTo>
                  <a:lnTo>
                    <a:pt x="4696" y="2990"/>
                  </a:lnTo>
                  <a:lnTo>
                    <a:pt x="4686" y="2990"/>
                  </a:lnTo>
                  <a:lnTo>
                    <a:pt x="4667" y="2985"/>
                  </a:lnTo>
                  <a:lnTo>
                    <a:pt x="4658" y="2985"/>
                  </a:lnTo>
                  <a:lnTo>
                    <a:pt x="4639" y="2985"/>
                  </a:lnTo>
                  <a:lnTo>
                    <a:pt x="4629" y="2981"/>
                  </a:lnTo>
                  <a:lnTo>
                    <a:pt x="4620" y="2981"/>
                  </a:lnTo>
                  <a:lnTo>
                    <a:pt x="4601" y="2977"/>
                  </a:lnTo>
                  <a:lnTo>
                    <a:pt x="4591" y="2977"/>
                  </a:lnTo>
                  <a:lnTo>
                    <a:pt x="4581" y="2972"/>
                  </a:lnTo>
                  <a:lnTo>
                    <a:pt x="4572" y="2968"/>
                  </a:lnTo>
                  <a:lnTo>
                    <a:pt x="4562" y="2968"/>
                  </a:lnTo>
                  <a:lnTo>
                    <a:pt x="4534" y="2968"/>
                  </a:lnTo>
                  <a:lnTo>
                    <a:pt x="4505" y="2972"/>
                  </a:lnTo>
                  <a:lnTo>
                    <a:pt x="4476" y="2972"/>
                  </a:lnTo>
                  <a:lnTo>
                    <a:pt x="4457" y="2977"/>
                  </a:lnTo>
                  <a:lnTo>
                    <a:pt x="4429" y="2977"/>
                  </a:lnTo>
                  <a:lnTo>
                    <a:pt x="4410" y="2981"/>
                  </a:lnTo>
                  <a:lnTo>
                    <a:pt x="4391" y="2981"/>
                  </a:lnTo>
                  <a:lnTo>
                    <a:pt x="4371" y="2985"/>
                  </a:lnTo>
                  <a:lnTo>
                    <a:pt x="4352" y="2985"/>
                  </a:lnTo>
                  <a:lnTo>
                    <a:pt x="4333" y="2990"/>
                  </a:lnTo>
                  <a:lnTo>
                    <a:pt x="4314" y="2994"/>
                  </a:lnTo>
                  <a:lnTo>
                    <a:pt x="4295" y="2998"/>
                  </a:lnTo>
                  <a:lnTo>
                    <a:pt x="4276" y="3003"/>
                  </a:lnTo>
                  <a:lnTo>
                    <a:pt x="4257" y="3012"/>
                  </a:lnTo>
                  <a:lnTo>
                    <a:pt x="4238" y="3020"/>
                  </a:lnTo>
                  <a:lnTo>
                    <a:pt x="4209" y="3029"/>
                  </a:lnTo>
                  <a:lnTo>
                    <a:pt x="4190" y="3025"/>
                  </a:lnTo>
                  <a:lnTo>
                    <a:pt x="4162" y="3025"/>
                  </a:lnTo>
                  <a:lnTo>
                    <a:pt x="4142" y="3025"/>
                  </a:lnTo>
                  <a:lnTo>
                    <a:pt x="4114" y="3025"/>
                  </a:lnTo>
                  <a:lnTo>
                    <a:pt x="4085" y="3025"/>
                  </a:lnTo>
                  <a:lnTo>
                    <a:pt x="4057" y="3025"/>
                  </a:lnTo>
                  <a:lnTo>
                    <a:pt x="4028" y="3025"/>
                  </a:lnTo>
                  <a:lnTo>
                    <a:pt x="3999" y="3025"/>
                  </a:lnTo>
                  <a:lnTo>
                    <a:pt x="3971" y="3025"/>
                  </a:lnTo>
                  <a:lnTo>
                    <a:pt x="3952" y="3025"/>
                  </a:lnTo>
                  <a:lnTo>
                    <a:pt x="3923" y="3025"/>
                  </a:lnTo>
                  <a:lnTo>
                    <a:pt x="3894" y="3025"/>
                  </a:lnTo>
                  <a:lnTo>
                    <a:pt x="3866" y="3025"/>
                  </a:lnTo>
                  <a:lnTo>
                    <a:pt x="3837" y="3029"/>
                  </a:lnTo>
                  <a:lnTo>
                    <a:pt x="3818" y="3029"/>
                  </a:lnTo>
                  <a:lnTo>
                    <a:pt x="3789" y="3029"/>
                  </a:lnTo>
                  <a:lnTo>
                    <a:pt x="3780" y="3025"/>
                  </a:lnTo>
                  <a:lnTo>
                    <a:pt x="3770" y="3020"/>
                  </a:lnTo>
                  <a:lnTo>
                    <a:pt x="3751" y="3016"/>
                  </a:lnTo>
                  <a:lnTo>
                    <a:pt x="3742" y="3012"/>
                  </a:lnTo>
                  <a:lnTo>
                    <a:pt x="3722" y="3007"/>
                  </a:lnTo>
                  <a:lnTo>
                    <a:pt x="3713" y="2998"/>
                  </a:lnTo>
                  <a:lnTo>
                    <a:pt x="3703" y="2998"/>
                  </a:lnTo>
                  <a:lnTo>
                    <a:pt x="3694" y="2994"/>
                  </a:lnTo>
                  <a:lnTo>
                    <a:pt x="3684" y="2998"/>
                  </a:lnTo>
                  <a:lnTo>
                    <a:pt x="3684" y="3003"/>
                  </a:lnTo>
                  <a:lnTo>
                    <a:pt x="3675" y="3007"/>
                  </a:lnTo>
                  <a:lnTo>
                    <a:pt x="3665" y="3012"/>
                  </a:lnTo>
                  <a:lnTo>
                    <a:pt x="3665" y="3016"/>
                  </a:lnTo>
                  <a:lnTo>
                    <a:pt x="3656" y="3020"/>
                  </a:lnTo>
                  <a:lnTo>
                    <a:pt x="3646" y="3025"/>
                  </a:lnTo>
                  <a:lnTo>
                    <a:pt x="3646" y="3029"/>
                  </a:lnTo>
                  <a:lnTo>
                    <a:pt x="3617" y="3029"/>
                  </a:lnTo>
                  <a:lnTo>
                    <a:pt x="3579" y="3029"/>
                  </a:lnTo>
                  <a:lnTo>
                    <a:pt x="3551" y="3029"/>
                  </a:lnTo>
                  <a:lnTo>
                    <a:pt x="3512" y="3034"/>
                  </a:lnTo>
                  <a:lnTo>
                    <a:pt x="3474" y="3034"/>
                  </a:lnTo>
                  <a:lnTo>
                    <a:pt x="3436" y="3038"/>
                  </a:lnTo>
                  <a:lnTo>
                    <a:pt x="3388" y="3038"/>
                  </a:lnTo>
                  <a:lnTo>
                    <a:pt x="3350" y="3038"/>
                  </a:lnTo>
                  <a:lnTo>
                    <a:pt x="3312" y="3042"/>
                  </a:lnTo>
                  <a:lnTo>
                    <a:pt x="3274" y="3042"/>
                  </a:lnTo>
                  <a:lnTo>
                    <a:pt x="3236" y="3042"/>
                  </a:lnTo>
                  <a:lnTo>
                    <a:pt x="3197" y="3042"/>
                  </a:lnTo>
                  <a:lnTo>
                    <a:pt x="3159" y="3042"/>
                  </a:lnTo>
                  <a:lnTo>
                    <a:pt x="3131" y="3038"/>
                  </a:lnTo>
                  <a:lnTo>
                    <a:pt x="3102" y="3038"/>
                  </a:lnTo>
                  <a:lnTo>
                    <a:pt x="3073" y="3034"/>
                  </a:lnTo>
                  <a:lnTo>
                    <a:pt x="3054" y="3029"/>
                  </a:lnTo>
                  <a:lnTo>
                    <a:pt x="3035" y="3025"/>
                  </a:lnTo>
                  <a:lnTo>
                    <a:pt x="3026" y="3020"/>
                  </a:lnTo>
                  <a:lnTo>
                    <a:pt x="3016" y="3016"/>
                  </a:lnTo>
                  <a:lnTo>
                    <a:pt x="2997" y="3012"/>
                  </a:lnTo>
                  <a:lnTo>
                    <a:pt x="2987" y="3003"/>
                  </a:lnTo>
                  <a:lnTo>
                    <a:pt x="2978" y="2998"/>
                  </a:lnTo>
                  <a:lnTo>
                    <a:pt x="2968" y="2990"/>
                  </a:lnTo>
                  <a:lnTo>
                    <a:pt x="2959" y="2985"/>
                  </a:lnTo>
                  <a:lnTo>
                    <a:pt x="2949" y="2981"/>
                  </a:lnTo>
                  <a:lnTo>
                    <a:pt x="2940" y="2977"/>
                  </a:lnTo>
                  <a:lnTo>
                    <a:pt x="2930" y="2972"/>
                  </a:lnTo>
                  <a:lnTo>
                    <a:pt x="2911" y="2968"/>
                  </a:lnTo>
                  <a:lnTo>
                    <a:pt x="2902" y="2963"/>
                  </a:lnTo>
                  <a:lnTo>
                    <a:pt x="2882" y="2963"/>
                  </a:lnTo>
                  <a:lnTo>
                    <a:pt x="2863" y="2963"/>
                  </a:lnTo>
                  <a:lnTo>
                    <a:pt x="2854" y="2959"/>
                  </a:lnTo>
                  <a:lnTo>
                    <a:pt x="2835" y="2959"/>
                  </a:lnTo>
                  <a:lnTo>
                    <a:pt x="2825" y="2959"/>
                  </a:lnTo>
                  <a:lnTo>
                    <a:pt x="2806" y="2959"/>
                  </a:lnTo>
                  <a:lnTo>
                    <a:pt x="2787" y="2959"/>
                  </a:lnTo>
                  <a:lnTo>
                    <a:pt x="2777" y="2959"/>
                  </a:lnTo>
                  <a:lnTo>
                    <a:pt x="2768" y="2959"/>
                  </a:lnTo>
                  <a:lnTo>
                    <a:pt x="2768" y="2963"/>
                  </a:lnTo>
                  <a:lnTo>
                    <a:pt x="2758" y="2968"/>
                  </a:lnTo>
                  <a:lnTo>
                    <a:pt x="2758" y="2977"/>
                  </a:lnTo>
                  <a:lnTo>
                    <a:pt x="2749" y="2981"/>
                  </a:lnTo>
                  <a:lnTo>
                    <a:pt x="2739" y="2990"/>
                  </a:lnTo>
                  <a:lnTo>
                    <a:pt x="2739" y="2998"/>
                  </a:lnTo>
                  <a:lnTo>
                    <a:pt x="2730" y="3003"/>
                  </a:lnTo>
                  <a:lnTo>
                    <a:pt x="2720" y="3007"/>
                  </a:lnTo>
                  <a:lnTo>
                    <a:pt x="2711" y="3012"/>
                  </a:lnTo>
                  <a:lnTo>
                    <a:pt x="2701" y="3016"/>
                  </a:lnTo>
                  <a:lnTo>
                    <a:pt x="2692" y="3020"/>
                  </a:lnTo>
                  <a:lnTo>
                    <a:pt x="2682" y="3025"/>
                  </a:lnTo>
                  <a:lnTo>
                    <a:pt x="2672" y="3025"/>
                  </a:lnTo>
                  <a:lnTo>
                    <a:pt x="2663" y="3029"/>
                  </a:lnTo>
                  <a:lnTo>
                    <a:pt x="2653" y="3034"/>
                  </a:lnTo>
                  <a:lnTo>
                    <a:pt x="2644" y="3034"/>
                  </a:lnTo>
                  <a:lnTo>
                    <a:pt x="2596" y="3034"/>
                  </a:lnTo>
                  <a:lnTo>
                    <a:pt x="2548" y="3034"/>
                  </a:lnTo>
                  <a:lnTo>
                    <a:pt x="2510" y="3034"/>
                  </a:lnTo>
                  <a:lnTo>
                    <a:pt x="2463" y="3034"/>
                  </a:lnTo>
                  <a:lnTo>
                    <a:pt x="2424" y="3034"/>
                  </a:lnTo>
                  <a:lnTo>
                    <a:pt x="2396" y="3034"/>
                  </a:lnTo>
                  <a:lnTo>
                    <a:pt x="2358" y="3034"/>
                  </a:lnTo>
                  <a:lnTo>
                    <a:pt x="2319" y="3034"/>
                  </a:lnTo>
                  <a:lnTo>
                    <a:pt x="2281" y="3034"/>
                  </a:lnTo>
                  <a:lnTo>
                    <a:pt x="2253" y="3038"/>
                  </a:lnTo>
                  <a:lnTo>
                    <a:pt x="2214" y="3038"/>
                  </a:lnTo>
                  <a:lnTo>
                    <a:pt x="2176" y="3038"/>
                  </a:lnTo>
                  <a:lnTo>
                    <a:pt x="2138" y="3042"/>
                  </a:lnTo>
                  <a:lnTo>
                    <a:pt x="2090" y="3047"/>
                  </a:lnTo>
                  <a:lnTo>
                    <a:pt x="2052" y="3051"/>
                  </a:lnTo>
                  <a:lnTo>
                    <a:pt x="2004" y="3051"/>
                  </a:lnTo>
                  <a:lnTo>
                    <a:pt x="1966" y="3055"/>
                  </a:lnTo>
                  <a:lnTo>
                    <a:pt x="1938" y="3060"/>
                  </a:lnTo>
                  <a:lnTo>
                    <a:pt x="1909" y="3064"/>
                  </a:lnTo>
                  <a:lnTo>
                    <a:pt x="1880" y="3064"/>
                  </a:lnTo>
                  <a:lnTo>
                    <a:pt x="1842" y="3069"/>
                  </a:lnTo>
                  <a:lnTo>
                    <a:pt x="1813" y="3069"/>
                  </a:lnTo>
                  <a:lnTo>
                    <a:pt x="1785" y="3073"/>
                  </a:lnTo>
                  <a:lnTo>
                    <a:pt x="1747" y="3073"/>
                  </a:lnTo>
                  <a:lnTo>
                    <a:pt x="1718" y="3077"/>
                  </a:lnTo>
                  <a:lnTo>
                    <a:pt x="1689" y="3077"/>
                  </a:lnTo>
                  <a:lnTo>
                    <a:pt x="1651" y="3077"/>
                  </a:lnTo>
                  <a:lnTo>
                    <a:pt x="1623" y="3077"/>
                  </a:lnTo>
                  <a:lnTo>
                    <a:pt x="1584" y="3082"/>
                  </a:lnTo>
                  <a:lnTo>
                    <a:pt x="1556" y="3082"/>
                  </a:lnTo>
                  <a:lnTo>
                    <a:pt x="1518" y="3082"/>
                  </a:lnTo>
                  <a:lnTo>
                    <a:pt x="1489" y="3082"/>
                  </a:lnTo>
                  <a:lnTo>
                    <a:pt x="1451" y="3082"/>
                  </a:lnTo>
                  <a:lnTo>
                    <a:pt x="1422" y="3082"/>
                  </a:lnTo>
                  <a:lnTo>
                    <a:pt x="1384" y="3082"/>
                  </a:lnTo>
                  <a:lnTo>
                    <a:pt x="1355" y="3082"/>
                  </a:lnTo>
                  <a:lnTo>
                    <a:pt x="1327" y="3077"/>
                  </a:lnTo>
                  <a:lnTo>
                    <a:pt x="1288" y="3077"/>
                  </a:lnTo>
                  <a:lnTo>
                    <a:pt x="1260" y="3077"/>
                  </a:lnTo>
                  <a:lnTo>
                    <a:pt x="1222" y="3077"/>
                  </a:lnTo>
                  <a:lnTo>
                    <a:pt x="1193" y="3073"/>
                  </a:lnTo>
                  <a:lnTo>
                    <a:pt x="1164" y="3073"/>
                  </a:lnTo>
                  <a:lnTo>
                    <a:pt x="1126" y="3069"/>
                  </a:lnTo>
                  <a:lnTo>
                    <a:pt x="1098" y="3069"/>
                  </a:lnTo>
                  <a:lnTo>
                    <a:pt x="1069" y="3064"/>
                  </a:lnTo>
                  <a:lnTo>
                    <a:pt x="1031" y="3064"/>
                  </a:lnTo>
                  <a:lnTo>
                    <a:pt x="1002" y="3060"/>
                  </a:lnTo>
                  <a:lnTo>
                    <a:pt x="973" y="3055"/>
                  </a:lnTo>
                  <a:lnTo>
                    <a:pt x="973" y="3051"/>
                  </a:lnTo>
                  <a:lnTo>
                    <a:pt x="973" y="3047"/>
                  </a:lnTo>
                  <a:lnTo>
                    <a:pt x="964" y="3042"/>
                  </a:lnTo>
                  <a:lnTo>
                    <a:pt x="954" y="3038"/>
                  </a:lnTo>
                  <a:lnTo>
                    <a:pt x="945" y="3034"/>
                  </a:lnTo>
                  <a:lnTo>
                    <a:pt x="935" y="3025"/>
                  </a:lnTo>
                  <a:lnTo>
                    <a:pt x="926" y="3020"/>
                  </a:lnTo>
                  <a:lnTo>
                    <a:pt x="926" y="3012"/>
                  </a:lnTo>
                  <a:lnTo>
                    <a:pt x="878" y="3012"/>
                  </a:lnTo>
                  <a:lnTo>
                    <a:pt x="830" y="3012"/>
                  </a:lnTo>
                  <a:lnTo>
                    <a:pt x="792" y="3016"/>
                  </a:lnTo>
                  <a:lnTo>
                    <a:pt x="744" y="3016"/>
                  </a:lnTo>
                  <a:lnTo>
                    <a:pt x="697" y="3020"/>
                  </a:lnTo>
                  <a:lnTo>
                    <a:pt x="649" y="3020"/>
                  </a:lnTo>
                  <a:lnTo>
                    <a:pt x="601" y="3020"/>
                  </a:lnTo>
                  <a:lnTo>
                    <a:pt x="554" y="3020"/>
                  </a:lnTo>
                  <a:lnTo>
                    <a:pt x="515" y="3025"/>
                  </a:lnTo>
                  <a:lnTo>
                    <a:pt x="468" y="3020"/>
                  </a:lnTo>
                  <a:lnTo>
                    <a:pt x="420" y="3020"/>
                  </a:lnTo>
                  <a:lnTo>
                    <a:pt x="382" y="3016"/>
                  </a:lnTo>
                  <a:lnTo>
                    <a:pt x="334" y="3012"/>
                  </a:lnTo>
                  <a:lnTo>
                    <a:pt x="286" y="3007"/>
                  </a:lnTo>
                  <a:lnTo>
                    <a:pt x="248" y="2998"/>
                  </a:lnTo>
                  <a:lnTo>
                    <a:pt x="210" y="2985"/>
                  </a:lnTo>
                  <a:lnTo>
                    <a:pt x="191" y="2985"/>
                  </a:lnTo>
                  <a:lnTo>
                    <a:pt x="181" y="2985"/>
                  </a:lnTo>
                  <a:lnTo>
                    <a:pt x="162" y="2981"/>
                  </a:lnTo>
                  <a:lnTo>
                    <a:pt x="153" y="2981"/>
                  </a:lnTo>
                  <a:lnTo>
                    <a:pt x="134" y="2977"/>
                  </a:lnTo>
                  <a:lnTo>
                    <a:pt x="124" y="2977"/>
                  </a:lnTo>
                  <a:lnTo>
                    <a:pt x="114" y="2977"/>
                  </a:lnTo>
                  <a:lnTo>
                    <a:pt x="95" y="2977"/>
                  </a:lnTo>
                  <a:lnTo>
                    <a:pt x="95" y="2937"/>
                  </a:lnTo>
                  <a:lnTo>
                    <a:pt x="95" y="2880"/>
                  </a:lnTo>
                  <a:lnTo>
                    <a:pt x="95" y="2819"/>
                  </a:lnTo>
                  <a:lnTo>
                    <a:pt x="114" y="2779"/>
                  </a:lnTo>
                  <a:lnTo>
                    <a:pt x="114" y="2771"/>
                  </a:lnTo>
                  <a:lnTo>
                    <a:pt x="124" y="2762"/>
                  </a:lnTo>
                  <a:lnTo>
                    <a:pt x="134" y="2753"/>
                  </a:lnTo>
                  <a:lnTo>
                    <a:pt x="153" y="2749"/>
                  </a:lnTo>
                  <a:lnTo>
                    <a:pt x="162" y="2740"/>
                  </a:lnTo>
                  <a:lnTo>
                    <a:pt x="181" y="2735"/>
                  </a:lnTo>
                  <a:lnTo>
                    <a:pt x="200" y="2727"/>
                  </a:lnTo>
                  <a:lnTo>
                    <a:pt x="210" y="2722"/>
                  </a:lnTo>
                  <a:lnTo>
                    <a:pt x="210" y="2692"/>
                  </a:lnTo>
                  <a:lnTo>
                    <a:pt x="210" y="2661"/>
                  </a:lnTo>
                  <a:lnTo>
                    <a:pt x="219" y="2635"/>
                  </a:lnTo>
                  <a:lnTo>
                    <a:pt x="219" y="2604"/>
                  </a:lnTo>
                  <a:lnTo>
                    <a:pt x="229" y="2573"/>
                  </a:lnTo>
                  <a:lnTo>
                    <a:pt x="239" y="2547"/>
                  </a:lnTo>
                  <a:lnTo>
                    <a:pt x="248" y="2521"/>
                  </a:lnTo>
                  <a:lnTo>
                    <a:pt x="258" y="2490"/>
                  </a:lnTo>
                  <a:lnTo>
                    <a:pt x="258" y="2481"/>
                  </a:lnTo>
                  <a:lnTo>
                    <a:pt x="267" y="2464"/>
                  </a:lnTo>
                  <a:lnTo>
                    <a:pt x="277" y="2451"/>
                  </a:lnTo>
                  <a:lnTo>
                    <a:pt x="277" y="2433"/>
                  </a:lnTo>
                  <a:lnTo>
                    <a:pt x="286" y="2420"/>
                  </a:lnTo>
                  <a:lnTo>
                    <a:pt x="286" y="2407"/>
                  </a:lnTo>
                  <a:lnTo>
                    <a:pt x="286" y="2389"/>
                  </a:lnTo>
                  <a:lnTo>
                    <a:pt x="277" y="2380"/>
                  </a:lnTo>
                  <a:lnTo>
                    <a:pt x="267" y="2372"/>
                  </a:lnTo>
                  <a:lnTo>
                    <a:pt x="258" y="2363"/>
                  </a:lnTo>
                  <a:lnTo>
                    <a:pt x="248" y="2354"/>
                  </a:lnTo>
                  <a:lnTo>
                    <a:pt x="229" y="2345"/>
                  </a:lnTo>
                  <a:lnTo>
                    <a:pt x="219" y="2337"/>
                  </a:lnTo>
                  <a:lnTo>
                    <a:pt x="210" y="2328"/>
                  </a:lnTo>
                  <a:lnTo>
                    <a:pt x="200" y="2319"/>
                  </a:lnTo>
                  <a:lnTo>
                    <a:pt x="200" y="2306"/>
                  </a:lnTo>
                  <a:lnTo>
                    <a:pt x="191" y="2284"/>
                  </a:lnTo>
                  <a:lnTo>
                    <a:pt x="191" y="2262"/>
                  </a:lnTo>
                  <a:lnTo>
                    <a:pt x="191" y="2240"/>
                  </a:lnTo>
                  <a:lnTo>
                    <a:pt x="200" y="2218"/>
                  </a:lnTo>
                  <a:lnTo>
                    <a:pt x="210" y="2196"/>
                  </a:lnTo>
                  <a:lnTo>
                    <a:pt x="219" y="2174"/>
                  </a:lnTo>
                  <a:lnTo>
                    <a:pt x="229" y="2157"/>
                  </a:lnTo>
                  <a:lnTo>
                    <a:pt x="229" y="2135"/>
                  </a:lnTo>
                  <a:lnTo>
                    <a:pt x="229" y="2131"/>
                  </a:lnTo>
                  <a:lnTo>
                    <a:pt x="219" y="2131"/>
                  </a:lnTo>
                  <a:lnTo>
                    <a:pt x="210" y="2126"/>
                  </a:lnTo>
                  <a:lnTo>
                    <a:pt x="200" y="2122"/>
                  </a:lnTo>
                  <a:lnTo>
                    <a:pt x="191" y="2122"/>
                  </a:lnTo>
                  <a:lnTo>
                    <a:pt x="181" y="2117"/>
                  </a:lnTo>
                  <a:lnTo>
                    <a:pt x="172" y="2117"/>
                  </a:lnTo>
                  <a:lnTo>
                    <a:pt x="162" y="2113"/>
                  </a:lnTo>
                  <a:lnTo>
                    <a:pt x="162" y="2082"/>
                  </a:lnTo>
                  <a:lnTo>
                    <a:pt x="286" y="2043"/>
                  </a:lnTo>
                  <a:lnTo>
                    <a:pt x="277" y="2030"/>
                  </a:lnTo>
                  <a:lnTo>
                    <a:pt x="267" y="2021"/>
                  </a:lnTo>
                  <a:lnTo>
                    <a:pt x="248" y="2012"/>
                  </a:lnTo>
                  <a:lnTo>
                    <a:pt x="229" y="2003"/>
                  </a:lnTo>
                  <a:lnTo>
                    <a:pt x="200" y="1995"/>
                  </a:lnTo>
                  <a:lnTo>
                    <a:pt x="181" y="1981"/>
                  </a:lnTo>
                  <a:lnTo>
                    <a:pt x="172" y="1968"/>
                  </a:lnTo>
                  <a:lnTo>
                    <a:pt x="181" y="1955"/>
                  </a:lnTo>
                  <a:close/>
                </a:path>
              </a:pathLst>
            </a:custGeom>
            <a:solidFill>
              <a:srgbClr val="FFF7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7" name="Freeform 6"/>
            <p:cNvSpPr>
              <a:spLocks/>
            </p:cNvSpPr>
            <p:nvPr/>
          </p:nvSpPr>
          <p:spPr bwMode="auto">
            <a:xfrm>
              <a:off x="290" y="1026"/>
              <a:ext cx="5221" cy="3082"/>
            </a:xfrm>
            <a:custGeom>
              <a:avLst/>
              <a:gdLst>
                <a:gd name="T0" fmla="*/ 324 w 5221"/>
                <a:gd name="T1" fmla="*/ 1539 h 3082"/>
                <a:gd name="T2" fmla="*/ 181 w 5221"/>
                <a:gd name="T3" fmla="*/ 1526 h 3082"/>
                <a:gd name="T4" fmla="*/ 95 w 5221"/>
                <a:gd name="T5" fmla="*/ 1320 h 3082"/>
                <a:gd name="T6" fmla="*/ 105 w 5221"/>
                <a:gd name="T7" fmla="*/ 925 h 3082"/>
                <a:gd name="T8" fmla="*/ 38 w 5221"/>
                <a:gd name="T9" fmla="*/ 644 h 3082"/>
                <a:gd name="T10" fmla="*/ 219 w 5221"/>
                <a:gd name="T11" fmla="*/ 605 h 3082"/>
                <a:gd name="T12" fmla="*/ 162 w 5221"/>
                <a:gd name="T13" fmla="*/ 544 h 3082"/>
                <a:gd name="T14" fmla="*/ 38 w 5221"/>
                <a:gd name="T15" fmla="*/ 377 h 3082"/>
                <a:gd name="T16" fmla="*/ 86 w 5221"/>
                <a:gd name="T17" fmla="*/ 153 h 3082"/>
                <a:gd name="T18" fmla="*/ 258 w 5221"/>
                <a:gd name="T19" fmla="*/ 110 h 3082"/>
                <a:gd name="T20" fmla="*/ 391 w 5221"/>
                <a:gd name="T21" fmla="*/ 35 h 3082"/>
                <a:gd name="T22" fmla="*/ 792 w 5221"/>
                <a:gd name="T23" fmla="*/ 9 h 3082"/>
                <a:gd name="T24" fmla="*/ 1136 w 5221"/>
                <a:gd name="T25" fmla="*/ 75 h 3082"/>
                <a:gd name="T26" fmla="*/ 1308 w 5221"/>
                <a:gd name="T27" fmla="*/ 39 h 3082"/>
                <a:gd name="T28" fmla="*/ 1594 w 5221"/>
                <a:gd name="T29" fmla="*/ 53 h 3082"/>
                <a:gd name="T30" fmla="*/ 1890 w 5221"/>
                <a:gd name="T31" fmla="*/ 53 h 3082"/>
                <a:gd name="T32" fmla="*/ 2186 w 5221"/>
                <a:gd name="T33" fmla="*/ 132 h 3082"/>
                <a:gd name="T34" fmla="*/ 2443 w 5221"/>
                <a:gd name="T35" fmla="*/ 66 h 3082"/>
                <a:gd name="T36" fmla="*/ 2854 w 5221"/>
                <a:gd name="T37" fmla="*/ 88 h 3082"/>
                <a:gd name="T38" fmla="*/ 3293 w 5221"/>
                <a:gd name="T39" fmla="*/ 101 h 3082"/>
                <a:gd name="T40" fmla="*/ 3694 w 5221"/>
                <a:gd name="T41" fmla="*/ 53 h 3082"/>
                <a:gd name="T42" fmla="*/ 3866 w 5221"/>
                <a:gd name="T43" fmla="*/ 31 h 3082"/>
                <a:gd name="T44" fmla="*/ 3999 w 5221"/>
                <a:gd name="T45" fmla="*/ 57 h 3082"/>
                <a:gd name="T46" fmla="*/ 4142 w 5221"/>
                <a:gd name="T47" fmla="*/ 96 h 3082"/>
                <a:gd name="T48" fmla="*/ 4858 w 5221"/>
                <a:gd name="T49" fmla="*/ 105 h 3082"/>
                <a:gd name="T50" fmla="*/ 5059 w 5221"/>
                <a:gd name="T51" fmla="*/ 167 h 3082"/>
                <a:gd name="T52" fmla="*/ 5192 w 5221"/>
                <a:gd name="T53" fmla="*/ 298 h 3082"/>
                <a:gd name="T54" fmla="*/ 5068 w 5221"/>
                <a:gd name="T55" fmla="*/ 425 h 3082"/>
                <a:gd name="T56" fmla="*/ 5106 w 5221"/>
                <a:gd name="T57" fmla="*/ 824 h 3082"/>
                <a:gd name="T58" fmla="*/ 5145 w 5221"/>
                <a:gd name="T59" fmla="*/ 986 h 3082"/>
                <a:gd name="T60" fmla="*/ 5078 w 5221"/>
                <a:gd name="T61" fmla="*/ 1280 h 3082"/>
                <a:gd name="T62" fmla="*/ 4916 w 5221"/>
                <a:gd name="T63" fmla="*/ 2091 h 3082"/>
                <a:gd name="T64" fmla="*/ 4982 w 5221"/>
                <a:gd name="T65" fmla="*/ 2148 h 3082"/>
                <a:gd name="T66" fmla="*/ 5106 w 5221"/>
                <a:gd name="T67" fmla="*/ 2157 h 3082"/>
                <a:gd name="T68" fmla="*/ 5087 w 5221"/>
                <a:gd name="T69" fmla="*/ 2762 h 3082"/>
                <a:gd name="T70" fmla="*/ 4954 w 5221"/>
                <a:gd name="T71" fmla="*/ 2994 h 3082"/>
                <a:gd name="T72" fmla="*/ 4734 w 5221"/>
                <a:gd name="T73" fmla="*/ 2998 h 3082"/>
                <a:gd name="T74" fmla="*/ 4601 w 5221"/>
                <a:gd name="T75" fmla="*/ 2977 h 3082"/>
                <a:gd name="T76" fmla="*/ 4410 w 5221"/>
                <a:gd name="T77" fmla="*/ 2981 h 3082"/>
                <a:gd name="T78" fmla="*/ 4209 w 5221"/>
                <a:gd name="T79" fmla="*/ 3029 h 3082"/>
                <a:gd name="T80" fmla="*/ 3952 w 5221"/>
                <a:gd name="T81" fmla="*/ 3025 h 3082"/>
                <a:gd name="T82" fmla="*/ 3742 w 5221"/>
                <a:gd name="T83" fmla="*/ 3012 h 3082"/>
                <a:gd name="T84" fmla="*/ 3656 w 5221"/>
                <a:gd name="T85" fmla="*/ 3020 h 3082"/>
                <a:gd name="T86" fmla="*/ 3350 w 5221"/>
                <a:gd name="T87" fmla="*/ 3038 h 3082"/>
                <a:gd name="T88" fmla="*/ 3035 w 5221"/>
                <a:gd name="T89" fmla="*/ 3025 h 3082"/>
                <a:gd name="T90" fmla="*/ 2930 w 5221"/>
                <a:gd name="T91" fmla="*/ 2972 h 3082"/>
                <a:gd name="T92" fmla="*/ 2777 w 5221"/>
                <a:gd name="T93" fmla="*/ 2959 h 3082"/>
                <a:gd name="T94" fmla="*/ 2711 w 5221"/>
                <a:gd name="T95" fmla="*/ 3012 h 3082"/>
                <a:gd name="T96" fmla="*/ 2548 w 5221"/>
                <a:gd name="T97" fmla="*/ 3034 h 3082"/>
                <a:gd name="T98" fmla="*/ 2176 w 5221"/>
                <a:gd name="T99" fmla="*/ 3038 h 3082"/>
                <a:gd name="T100" fmla="*/ 1813 w 5221"/>
                <a:gd name="T101" fmla="*/ 3069 h 3082"/>
                <a:gd name="T102" fmla="*/ 1489 w 5221"/>
                <a:gd name="T103" fmla="*/ 3082 h 3082"/>
                <a:gd name="T104" fmla="*/ 1164 w 5221"/>
                <a:gd name="T105" fmla="*/ 3073 h 3082"/>
                <a:gd name="T106" fmla="*/ 954 w 5221"/>
                <a:gd name="T107" fmla="*/ 3038 h 3082"/>
                <a:gd name="T108" fmla="*/ 649 w 5221"/>
                <a:gd name="T109" fmla="*/ 3020 h 3082"/>
                <a:gd name="T110" fmla="*/ 210 w 5221"/>
                <a:gd name="T111" fmla="*/ 2985 h 3082"/>
                <a:gd name="T112" fmla="*/ 95 w 5221"/>
                <a:gd name="T113" fmla="*/ 2880 h 3082"/>
                <a:gd name="T114" fmla="*/ 210 w 5221"/>
                <a:gd name="T115" fmla="*/ 2722 h 3082"/>
                <a:gd name="T116" fmla="*/ 267 w 5221"/>
                <a:gd name="T117" fmla="*/ 2464 h 3082"/>
                <a:gd name="T118" fmla="*/ 229 w 5221"/>
                <a:gd name="T119" fmla="*/ 2345 h 3082"/>
                <a:gd name="T120" fmla="*/ 219 w 5221"/>
                <a:gd name="T121" fmla="*/ 2174 h 3082"/>
                <a:gd name="T122" fmla="*/ 162 w 5221"/>
                <a:gd name="T123" fmla="*/ 2113 h 3082"/>
                <a:gd name="T124" fmla="*/ 181 w 5221"/>
                <a:gd name="T125" fmla="*/ 1955 h 30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21"/>
                <a:gd name="T190" fmla="*/ 0 h 3082"/>
                <a:gd name="T191" fmla="*/ 5221 w 5221"/>
                <a:gd name="T192" fmla="*/ 3082 h 30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21" h="3082">
                  <a:moveTo>
                    <a:pt x="181" y="1955"/>
                  </a:moveTo>
                  <a:lnTo>
                    <a:pt x="181" y="1583"/>
                  </a:lnTo>
                  <a:lnTo>
                    <a:pt x="191" y="1578"/>
                  </a:lnTo>
                  <a:lnTo>
                    <a:pt x="210" y="1569"/>
                  </a:lnTo>
                  <a:lnTo>
                    <a:pt x="229" y="1565"/>
                  </a:lnTo>
                  <a:lnTo>
                    <a:pt x="248" y="1556"/>
                  </a:lnTo>
                  <a:lnTo>
                    <a:pt x="277" y="1552"/>
                  </a:lnTo>
                  <a:lnTo>
                    <a:pt x="296" y="1547"/>
                  </a:lnTo>
                  <a:lnTo>
                    <a:pt x="315" y="1543"/>
                  </a:lnTo>
                  <a:lnTo>
                    <a:pt x="324" y="1539"/>
                  </a:lnTo>
                  <a:lnTo>
                    <a:pt x="315" y="1539"/>
                  </a:lnTo>
                  <a:lnTo>
                    <a:pt x="296" y="1539"/>
                  </a:lnTo>
                  <a:lnTo>
                    <a:pt x="286" y="1534"/>
                  </a:lnTo>
                  <a:lnTo>
                    <a:pt x="267" y="1534"/>
                  </a:lnTo>
                  <a:lnTo>
                    <a:pt x="258" y="1534"/>
                  </a:lnTo>
                  <a:lnTo>
                    <a:pt x="239" y="1530"/>
                  </a:lnTo>
                  <a:lnTo>
                    <a:pt x="229" y="1530"/>
                  </a:lnTo>
                  <a:lnTo>
                    <a:pt x="210" y="1530"/>
                  </a:lnTo>
                  <a:lnTo>
                    <a:pt x="200" y="1526"/>
                  </a:lnTo>
                  <a:lnTo>
                    <a:pt x="181" y="1526"/>
                  </a:lnTo>
                  <a:lnTo>
                    <a:pt x="172" y="1521"/>
                  </a:lnTo>
                  <a:lnTo>
                    <a:pt x="153" y="1517"/>
                  </a:lnTo>
                  <a:lnTo>
                    <a:pt x="143" y="1517"/>
                  </a:lnTo>
                  <a:lnTo>
                    <a:pt x="134" y="1512"/>
                  </a:lnTo>
                  <a:lnTo>
                    <a:pt x="124" y="1508"/>
                  </a:lnTo>
                  <a:lnTo>
                    <a:pt x="114" y="1508"/>
                  </a:lnTo>
                  <a:lnTo>
                    <a:pt x="114" y="1460"/>
                  </a:lnTo>
                  <a:lnTo>
                    <a:pt x="114" y="1412"/>
                  </a:lnTo>
                  <a:lnTo>
                    <a:pt x="105" y="1359"/>
                  </a:lnTo>
                  <a:lnTo>
                    <a:pt x="95" y="1320"/>
                  </a:lnTo>
                  <a:lnTo>
                    <a:pt x="76" y="1280"/>
                  </a:lnTo>
                  <a:lnTo>
                    <a:pt x="67" y="1241"/>
                  </a:lnTo>
                  <a:lnTo>
                    <a:pt x="67" y="1201"/>
                  </a:lnTo>
                  <a:lnTo>
                    <a:pt x="67" y="1157"/>
                  </a:lnTo>
                  <a:lnTo>
                    <a:pt x="67" y="1118"/>
                  </a:lnTo>
                  <a:lnTo>
                    <a:pt x="76" y="1078"/>
                  </a:lnTo>
                  <a:lnTo>
                    <a:pt x="86" y="1039"/>
                  </a:lnTo>
                  <a:lnTo>
                    <a:pt x="86" y="1004"/>
                  </a:lnTo>
                  <a:lnTo>
                    <a:pt x="95" y="964"/>
                  </a:lnTo>
                  <a:lnTo>
                    <a:pt x="105" y="925"/>
                  </a:lnTo>
                  <a:lnTo>
                    <a:pt x="105" y="886"/>
                  </a:lnTo>
                  <a:lnTo>
                    <a:pt x="105" y="846"/>
                  </a:lnTo>
                  <a:lnTo>
                    <a:pt x="105" y="807"/>
                  </a:lnTo>
                  <a:lnTo>
                    <a:pt x="95" y="767"/>
                  </a:lnTo>
                  <a:lnTo>
                    <a:pt x="86" y="723"/>
                  </a:lnTo>
                  <a:lnTo>
                    <a:pt x="57" y="684"/>
                  </a:lnTo>
                  <a:lnTo>
                    <a:pt x="57" y="679"/>
                  </a:lnTo>
                  <a:lnTo>
                    <a:pt x="48" y="666"/>
                  </a:lnTo>
                  <a:lnTo>
                    <a:pt x="38" y="658"/>
                  </a:lnTo>
                  <a:lnTo>
                    <a:pt x="38" y="644"/>
                  </a:lnTo>
                  <a:lnTo>
                    <a:pt x="48" y="627"/>
                  </a:lnTo>
                  <a:lnTo>
                    <a:pt x="67" y="622"/>
                  </a:lnTo>
                  <a:lnTo>
                    <a:pt x="95" y="618"/>
                  </a:lnTo>
                  <a:lnTo>
                    <a:pt x="114" y="618"/>
                  </a:lnTo>
                  <a:lnTo>
                    <a:pt x="134" y="618"/>
                  </a:lnTo>
                  <a:lnTo>
                    <a:pt x="153" y="614"/>
                  </a:lnTo>
                  <a:lnTo>
                    <a:pt x="172" y="614"/>
                  </a:lnTo>
                  <a:lnTo>
                    <a:pt x="191" y="614"/>
                  </a:lnTo>
                  <a:lnTo>
                    <a:pt x="210" y="614"/>
                  </a:lnTo>
                  <a:lnTo>
                    <a:pt x="219" y="605"/>
                  </a:lnTo>
                  <a:lnTo>
                    <a:pt x="239" y="601"/>
                  </a:lnTo>
                  <a:lnTo>
                    <a:pt x="248" y="592"/>
                  </a:lnTo>
                  <a:lnTo>
                    <a:pt x="258" y="583"/>
                  </a:lnTo>
                  <a:lnTo>
                    <a:pt x="277" y="579"/>
                  </a:lnTo>
                  <a:lnTo>
                    <a:pt x="296" y="574"/>
                  </a:lnTo>
                  <a:lnTo>
                    <a:pt x="305" y="570"/>
                  </a:lnTo>
                  <a:lnTo>
                    <a:pt x="324" y="566"/>
                  </a:lnTo>
                  <a:lnTo>
                    <a:pt x="296" y="552"/>
                  </a:lnTo>
                  <a:lnTo>
                    <a:pt x="181" y="552"/>
                  </a:lnTo>
                  <a:lnTo>
                    <a:pt x="162" y="544"/>
                  </a:lnTo>
                  <a:lnTo>
                    <a:pt x="134" y="539"/>
                  </a:lnTo>
                  <a:lnTo>
                    <a:pt x="114" y="530"/>
                  </a:lnTo>
                  <a:lnTo>
                    <a:pt x="86" y="526"/>
                  </a:lnTo>
                  <a:lnTo>
                    <a:pt x="67" y="522"/>
                  </a:lnTo>
                  <a:lnTo>
                    <a:pt x="38" y="513"/>
                  </a:lnTo>
                  <a:lnTo>
                    <a:pt x="19" y="509"/>
                  </a:lnTo>
                  <a:lnTo>
                    <a:pt x="0" y="500"/>
                  </a:lnTo>
                  <a:lnTo>
                    <a:pt x="29" y="460"/>
                  </a:lnTo>
                  <a:lnTo>
                    <a:pt x="38" y="421"/>
                  </a:lnTo>
                  <a:lnTo>
                    <a:pt x="38" y="377"/>
                  </a:lnTo>
                  <a:lnTo>
                    <a:pt x="29" y="333"/>
                  </a:lnTo>
                  <a:lnTo>
                    <a:pt x="19" y="285"/>
                  </a:lnTo>
                  <a:lnTo>
                    <a:pt x="9" y="241"/>
                  </a:lnTo>
                  <a:lnTo>
                    <a:pt x="0" y="197"/>
                  </a:lnTo>
                  <a:lnTo>
                    <a:pt x="0" y="158"/>
                  </a:lnTo>
                  <a:lnTo>
                    <a:pt x="19" y="158"/>
                  </a:lnTo>
                  <a:lnTo>
                    <a:pt x="29" y="158"/>
                  </a:lnTo>
                  <a:lnTo>
                    <a:pt x="48" y="158"/>
                  </a:lnTo>
                  <a:lnTo>
                    <a:pt x="67" y="153"/>
                  </a:lnTo>
                  <a:lnTo>
                    <a:pt x="86" y="153"/>
                  </a:lnTo>
                  <a:lnTo>
                    <a:pt x="105" y="153"/>
                  </a:lnTo>
                  <a:lnTo>
                    <a:pt x="124" y="149"/>
                  </a:lnTo>
                  <a:lnTo>
                    <a:pt x="143" y="149"/>
                  </a:lnTo>
                  <a:lnTo>
                    <a:pt x="162" y="145"/>
                  </a:lnTo>
                  <a:lnTo>
                    <a:pt x="181" y="136"/>
                  </a:lnTo>
                  <a:lnTo>
                    <a:pt x="191" y="132"/>
                  </a:lnTo>
                  <a:lnTo>
                    <a:pt x="210" y="127"/>
                  </a:lnTo>
                  <a:lnTo>
                    <a:pt x="229" y="123"/>
                  </a:lnTo>
                  <a:lnTo>
                    <a:pt x="248" y="114"/>
                  </a:lnTo>
                  <a:lnTo>
                    <a:pt x="258" y="110"/>
                  </a:lnTo>
                  <a:lnTo>
                    <a:pt x="277" y="105"/>
                  </a:lnTo>
                  <a:lnTo>
                    <a:pt x="296" y="101"/>
                  </a:lnTo>
                  <a:lnTo>
                    <a:pt x="305" y="92"/>
                  </a:lnTo>
                  <a:lnTo>
                    <a:pt x="315" y="88"/>
                  </a:lnTo>
                  <a:lnTo>
                    <a:pt x="334" y="79"/>
                  </a:lnTo>
                  <a:lnTo>
                    <a:pt x="344" y="70"/>
                  </a:lnTo>
                  <a:lnTo>
                    <a:pt x="353" y="61"/>
                  </a:lnTo>
                  <a:lnTo>
                    <a:pt x="353" y="48"/>
                  </a:lnTo>
                  <a:lnTo>
                    <a:pt x="363" y="35"/>
                  </a:lnTo>
                  <a:lnTo>
                    <a:pt x="391" y="35"/>
                  </a:lnTo>
                  <a:lnTo>
                    <a:pt x="429" y="31"/>
                  </a:lnTo>
                  <a:lnTo>
                    <a:pt x="468" y="31"/>
                  </a:lnTo>
                  <a:lnTo>
                    <a:pt x="506" y="26"/>
                  </a:lnTo>
                  <a:lnTo>
                    <a:pt x="544" y="26"/>
                  </a:lnTo>
                  <a:lnTo>
                    <a:pt x="592" y="22"/>
                  </a:lnTo>
                  <a:lnTo>
                    <a:pt x="630" y="18"/>
                  </a:lnTo>
                  <a:lnTo>
                    <a:pt x="668" y="13"/>
                  </a:lnTo>
                  <a:lnTo>
                    <a:pt x="716" y="13"/>
                  </a:lnTo>
                  <a:lnTo>
                    <a:pt x="754" y="9"/>
                  </a:lnTo>
                  <a:lnTo>
                    <a:pt x="792" y="9"/>
                  </a:lnTo>
                  <a:lnTo>
                    <a:pt x="840" y="4"/>
                  </a:lnTo>
                  <a:lnTo>
                    <a:pt x="878" y="4"/>
                  </a:lnTo>
                  <a:lnTo>
                    <a:pt x="916" y="0"/>
                  </a:lnTo>
                  <a:lnTo>
                    <a:pt x="964" y="0"/>
                  </a:lnTo>
                  <a:lnTo>
                    <a:pt x="1002" y="0"/>
                  </a:lnTo>
                  <a:lnTo>
                    <a:pt x="1002" y="57"/>
                  </a:lnTo>
                  <a:lnTo>
                    <a:pt x="1117" y="110"/>
                  </a:lnTo>
                  <a:lnTo>
                    <a:pt x="1126" y="101"/>
                  </a:lnTo>
                  <a:lnTo>
                    <a:pt x="1126" y="88"/>
                  </a:lnTo>
                  <a:lnTo>
                    <a:pt x="1136" y="75"/>
                  </a:lnTo>
                  <a:lnTo>
                    <a:pt x="1155" y="66"/>
                  </a:lnTo>
                  <a:lnTo>
                    <a:pt x="1164" y="53"/>
                  </a:lnTo>
                  <a:lnTo>
                    <a:pt x="1174" y="44"/>
                  </a:lnTo>
                  <a:lnTo>
                    <a:pt x="1183" y="35"/>
                  </a:lnTo>
                  <a:lnTo>
                    <a:pt x="1183" y="26"/>
                  </a:lnTo>
                  <a:lnTo>
                    <a:pt x="1203" y="31"/>
                  </a:lnTo>
                  <a:lnTo>
                    <a:pt x="1231" y="31"/>
                  </a:lnTo>
                  <a:lnTo>
                    <a:pt x="1250" y="35"/>
                  </a:lnTo>
                  <a:lnTo>
                    <a:pt x="1279" y="35"/>
                  </a:lnTo>
                  <a:lnTo>
                    <a:pt x="1308" y="39"/>
                  </a:lnTo>
                  <a:lnTo>
                    <a:pt x="1327" y="39"/>
                  </a:lnTo>
                  <a:lnTo>
                    <a:pt x="1355" y="44"/>
                  </a:lnTo>
                  <a:lnTo>
                    <a:pt x="1384" y="44"/>
                  </a:lnTo>
                  <a:lnTo>
                    <a:pt x="1413" y="44"/>
                  </a:lnTo>
                  <a:lnTo>
                    <a:pt x="1441" y="48"/>
                  </a:lnTo>
                  <a:lnTo>
                    <a:pt x="1470" y="48"/>
                  </a:lnTo>
                  <a:lnTo>
                    <a:pt x="1498" y="48"/>
                  </a:lnTo>
                  <a:lnTo>
                    <a:pt x="1527" y="48"/>
                  </a:lnTo>
                  <a:lnTo>
                    <a:pt x="1565" y="53"/>
                  </a:lnTo>
                  <a:lnTo>
                    <a:pt x="1594" y="53"/>
                  </a:lnTo>
                  <a:lnTo>
                    <a:pt x="1623" y="53"/>
                  </a:lnTo>
                  <a:lnTo>
                    <a:pt x="1651" y="53"/>
                  </a:lnTo>
                  <a:lnTo>
                    <a:pt x="1680" y="53"/>
                  </a:lnTo>
                  <a:lnTo>
                    <a:pt x="1718" y="53"/>
                  </a:lnTo>
                  <a:lnTo>
                    <a:pt x="1747" y="53"/>
                  </a:lnTo>
                  <a:lnTo>
                    <a:pt x="1775" y="53"/>
                  </a:lnTo>
                  <a:lnTo>
                    <a:pt x="1804" y="53"/>
                  </a:lnTo>
                  <a:lnTo>
                    <a:pt x="1833" y="53"/>
                  </a:lnTo>
                  <a:lnTo>
                    <a:pt x="1861" y="53"/>
                  </a:lnTo>
                  <a:lnTo>
                    <a:pt x="1890" y="53"/>
                  </a:lnTo>
                  <a:lnTo>
                    <a:pt x="1918" y="57"/>
                  </a:lnTo>
                  <a:lnTo>
                    <a:pt x="1947" y="57"/>
                  </a:lnTo>
                  <a:lnTo>
                    <a:pt x="1976" y="57"/>
                  </a:lnTo>
                  <a:lnTo>
                    <a:pt x="2004" y="57"/>
                  </a:lnTo>
                  <a:lnTo>
                    <a:pt x="2033" y="57"/>
                  </a:lnTo>
                  <a:lnTo>
                    <a:pt x="2062" y="57"/>
                  </a:lnTo>
                  <a:lnTo>
                    <a:pt x="2090" y="57"/>
                  </a:lnTo>
                  <a:lnTo>
                    <a:pt x="2148" y="83"/>
                  </a:lnTo>
                  <a:lnTo>
                    <a:pt x="2148" y="140"/>
                  </a:lnTo>
                  <a:lnTo>
                    <a:pt x="2186" y="132"/>
                  </a:lnTo>
                  <a:lnTo>
                    <a:pt x="2214" y="118"/>
                  </a:lnTo>
                  <a:lnTo>
                    <a:pt x="2233" y="110"/>
                  </a:lnTo>
                  <a:lnTo>
                    <a:pt x="2253" y="92"/>
                  </a:lnTo>
                  <a:lnTo>
                    <a:pt x="2272" y="83"/>
                  </a:lnTo>
                  <a:lnTo>
                    <a:pt x="2291" y="70"/>
                  </a:lnTo>
                  <a:lnTo>
                    <a:pt x="2310" y="61"/>
                  </a:lnTo>
                  <a:lnTo>
                    <a:pt x="2329" y="61"/>
                  </a:lnTo>
                  <a:lnTo>
                    <a:pt x="2367" y="61"/>
                  </a:lnTo>
                  <a:lnTo>
                    <a:pt x="2405" y="61"/>
                  </a:lnTo>
                  <a:lnTo>
                    <a:pt x="2443" y="66"/>
                  </a:lnTo>
                  <a:lnTo>
                    <a:pt x="2482" y="66"/>
                  </a:lnTo>
                  <a:lnTo>
                    <a:pt x="2520" y="66"/>
                  </a:lnTo>
                  <a:lnTo>
                    <a:pt x="2568" y="70"/>
                  </a:lnTo>
                  <a:lnTo>
                    <a:pt x="2606" y="70"/>
                  </a:lnTo>
                  <a:lnTo>
                    <a:pt x="2644" y="75"/>
                  </a:lnTo>
                  <a:lnTo>
                    <a:pt x="2692" y="79"/>
                  </a:lnTo>
                  <a:lnTo>
                    <a:pt x="2730" y="79"/>
                  </a:lnTo>
                  <a:lnTo>
                    <a:pt x="2768" y="83"/>
                  </a:lnTo>
                  <a:lnTo>
                    <a:pt x="2816" y="88"/>
                  </a:lnTo>
                  <a:lnTo>
                    <a:pt x="2854" y="88"/>
                  </a:lnTo>
                  <a:lnTo>
                    <a:pt x="2902" y="92"/>
                  </a:lnTo>
                  <a:lnTo>
                    <a:pt x="2940" y="92"/>
                  </a:lnTo>
                  <a:lnTo>
                    <a:pt x="2987" y="96"/>
                  </a:lnTo>
                  <a:lnTo>
                    <a:pt x="3035" y="96"/>
                  </a:lnTo>
                  <a:lnTo>
                    <a:pt x="3073" y="101"/>
                  </a:lnTo>
                  <a:lnTo>
                    <a:pt x="3121" y="101"/>
                  </a:lnTo>
                  <a:lnTo>
                    <a:pt x="3159" y="101"/>
                  </a:lnTo>
                  <a:lnTo>
                    <a:pt x="3207" y="101"/>
                  </a:lnTo>
                  <a:lnTo>
                    <a:pt x="3245" y="101"/>
                  </a:lnTo>
                  <a:lnTo>
                    <a:pt x="3293" y="101"/>
                  </a:lnTo>
                  <a:lnTo>
                    <a:pt x="3341" y="96"/>
                  </a:lnTo>
                  <a:lnTo>
                    <a:pt x="3379" y="96"/>
                  </a:lnTo>
                  <a:lnTo>
                    <a:pt x="3427" y="92"/>
                  </a:lnTo>
                  <a:lnTo>
                    <a:pt x="3465" y="88"/>
                  </a:lnTo>
                  <a:lnTo>
                    <a:pt x="3512" y="83"/>
                  </a:lnTo>
                  <a:lnTo>
                    <a:pt x="3560" y="79"/>
                  </a:lnTo>
                  <a:lnTo>
                    <a:pt x="3598" y="70"/>
                  </a:lnTo>
                  <a:lnTo>
                    <a:pt x="3637" y="66"/>
                  </a:lnTo>
                  <a:lnTo>
                    <a:pt x="3684" y="57"/>
                  </a:lnTo>
                  <a:lnTo>
                    <a:pt x="3694" y="53"/>
                  </a:lnTo>
                  <a:lnTo>
                    <a:pt x="3713" y="48"/>
                  </a:lnTo>
                  <a:lnTo>
                    <a:pt x="3722" y="48"/>
                  </a:lnTo>
                  <a:lnTo>
                    <a:pt x="3742" y="44"/>
                  </a:lnTo>
                  <a:lnTo>
                    <a:pt x="3751" y="44"/>
                  </a:lnTo>
                  <a:lnTo>
                    <a:pt x="3770" y="39"/>
                  </a:lnTo>
                  <a:lnTo>
                    <a:pt x="3789" y="39"/>
                  </a:lnTo>
                  <a:lnTo>
                    <a:pt x="3808" y="35"/>
                  </a:lnTo>
                  <a:lnTo>
                    <a:pt x="3827" y="35"/>
                  </a:lnTo>
                  <a:lnTo>
                    <a:pt x="3847" y="31"/>
                  </a:lnTo>
                  <a:lnTo>
                    <a:pt x="3866" y="31"/>
                  </a:lnTo>
                  <a:lnTo>
                    <a:pt x="3885" y="31"/>
                  </a:lnTo>
                  <a:lnTo>
                    <a:pt x="3904" y="31"/>
                  </a:lnTo>
                  <a:lnTo>
                    <a:pt x="3923" y="26"/>
                  </a:lnTo>
                  <a:lnTo>
                    <a:pt x="3942" y="26"/>
                  </a:lnTo>
                  <a:lnTo>
                    <a:pt x="3952" y="26"/>
                  </a:lnTo>
                  <a:lnTo>
                    <a:pt x="3971" y="31"/>
                  </a:lnTo>
                  <a:lnTo>
                    <a:pt x="3980" y="39"/>
                  </a:lnTo>
                  <a:lnTo>
                    <a:pt x="3990" y="44"/>
                  </a:lnTo>
                  <a:lnTo>
                    <a:pt x="3999" y="48"/>
                  </a:lnTo>
                  <a:lnTo>
                    <a:pt x="3999" y="57"/>
                  </a:lnTo>
                  <a:lnTo>
                    <a:pt x="4009" y="66"/>
                  </a:lnTo>
                  <a:lnTo>
                    <a:pt x="4009" y="75"/>
                  </a:lnTo>
                  <a:lnTo>
                    <a:pt x="4018" y="83"/>
                  </a:lnTo>
                  <a:lnTo>
                    <a:pt x="4037" y="83"/>
                  </a:lnTo>
                  <a:lnTo>
                    <a:pt x="4057" y="83"/>
                  </a:lnTo>
                  <a:lnTo>
                    <a:pt x="4076" y="88"/>
                  </a:lnTo>
                  <a:lnTo>
                    <a:pt x="4095" y="92"/>
                  </a:lnTo>
                  <a:lnTo>
                    <a:pt x="4104" y="92"/>
                  </a:lnTo>
                  <a:lnTo>
                    <a:pt x="4123" y="96"/>
                  </a:lnTo>
                  <a:lnTo>
                    <a:pt x="4142" y="96"/>
                  </a:lnTo>
                  <a:lnTo>
                    <a:pt x="4162" y="96"/>
                  </a:lnTo>
                  <a:lnTo>
                    <a:pt x="4286" y="39"/>
                  </a:lnTo>
                  <a:lnTo>
                    <a:pt x="4916" y="39"/>
                  </a:lnTo>
                  <a:lnTo>
                    <a:pt x="4916" y="48"/>
                  </a:lnTo>
                  <a:lnTo>
                    <a:pt x="4906" y="57"/>
                  </a:lnTo>
                  <a:lnTo>
                    <a:pt x="4896" y="66"/>
                  </a:lnTo>
                  <a:lnTo>
                    <a:pt x="4887" y="75"/>
                  </a:lnTo>
                  <a:lnTo>
                    <a:pt x="4877" y="88"/>
                  </a:lnTo>
                  <a:lnTo>
                    <a:pt x="4868" y="96"/>
                  </a:lnTo>
                  <a:lnTo>
                    <a:pt x="4858" y="105"/>
                  </a:lnTo>
                  <a:lnTo>
                    <a:pt x="4858" y="110"/>
                  </a:lnTo>
                  <a:lnTo>
                    <a:pt x="4868" y="118"/>
                  </a:lnTo>
                  <a:lnTo>
                    <a:pt x="4887" y="127"/>
                  </a:lnTo>
                  <a:lnTo>
                    <a:pt x="4906" y="132"/>
                  </a:lnTo>
                  <a:lnTo>
                    <a:pt x="4925" y="140"/>
                  </a:lnTo>
                  <a:lnTo>
                    <a:pt x="4954" y="145"/>
                  </a:lnTo>
                  <a:lnTo>
                    <a:pt x="4973" y="149"/>
                  </a:lnTo>
                  <a:lnTo>
                    <a:pt x="5001" y="158"/>
                  </a:lnTo>
                  <a:lnTo>
                    <a:pt x="5030" y="162"/>
                  </a:lnTo>
                  <a:lnTo>
                    <a:pt x="5059" y="167"/>
                  </a:lnTo>
                  <a:lnTo>
                    <a:pt x="5078" y="171"/>
                  </a:lnTo>
                  <a:lnTo>
                    <a:pt x="5106" y="171"/>
                  </a:lnTo>
                  <a:lnTo>
                    <a:pt x="5135" y="175"/>
                  </a:lnTo>
                  <a:lnTo>
                    <a:pt x="5164" y="175"/>
                  </a:lnTo>
                  <a:lnTo>
                    <a:pt x="5183" y="180"/>
                  </a:lnTo>
                  <a:lnTo>
                    <a:pt x="5202" y="180"/>
                  </a:lnTo>
                  <a:lnTo>
                    <a:pt x="5221" y="180"/>
                  </a:lnTo>
                  <a:lnTo>
                    <a:pt x="5221" y="215"/>
                  </a:lnTo>
                  <a:lnTo>
                    <a:pt x="5202" y="254"/>
                  </a:lnTo>
                  <a:lnTo>
                    <a:pt x="5192" y="298"/>
                  </a:lnTo>
                  <a:lnTo>
                    <a:pt x="5192" y="333"/>
                  </a:lnTo>
                  <a:lnTo>
                    <a:pt x="5183" y="338"/>
                  </a:lnTo>
                  <a:lnTo>
                    <a:pt x="5164" y="342"/>
                  </a:lnTo>
                  <a:lnTo>
                    <a:pt x="5145" y="346"/>
                  </a:lnTo>
                  <a:lnTo>
                    <a:pt x="5135" y="355"/>
                  </a:lnTo>
                  <a:lnTo>
                    <a:pt x="5116" y="359"/>
                  </a:lnTo>
                  <a:lnTo>
                    <a:pt x="5097" y="364"/>
                  </a:lnTo>
                  <a:lnTo>
                    <a:pt x="5087" y="368"/>
                  </a:lnTo>
                  <a:lnTo>
                    <a:pt x="5068" y="373"/>
                  </a:lnTo>
                  <a:lnTo>
                    <a:pt x="5068" y="425"/>
                  </a:lnTo>
                  <a:lnTo>
                    <a:pt x="5068" y="478"/>
                  </a:lnTo>
                  <a:lnTo>
                    <a:pt x="5068" y="535"/>
                  </a:lnTo>
                  <a:lnTo>
                    <a:pt x="5068" y="596"/>
                  </a:lnTo>
                  <a:lnTo>
                    <a:pt x="5078" y="653"/>
                  </a:lnTo>
                  <a:lnTo>
                    <a:pt x="5097" y="706"/>
                  </a:lnTo>
                  <a:lnTo>
                    <a:pt x="5126" y="758"/>
                  </a:lnTo>
                  <a:lnTo>
                    <a:pt x="5164" y="802"/>
                  </a:lnTo>
                  <a:lnTo>
                    <a:pt x="5145" y="811"/>
                  </a:lnTo>
                  <a:lnTo>
                    <a:pt x="5126" y="815"/>
                  </a:lnTo>
                  <a:lnTo>
                    <a:pt x="5106" y="824"/>
                  </a:lnTo>
                  <a:lnTo>
                    <a:pt x="5087" y="833"/>
                  </a:lnTo>
                  <a:lnTo>
                    <a:pt x="5059" y="837"/>
                  </a:lnTo>
                  <a:lnTo>
                    <a:pt x="5040" y="846"/>
                  </a:lnTo>
                  <a:lnTo>
                    <a:pt x="5021" y="855"/>
                  </a:lnTo>
                  <a:lnTo>
                    <a:pt x="5011" y="859"/>
                  </a:lnTo>
                  <a:lnTo>
                    <a:pt x="5049" y="881"/>
                  </a:lnTo>
                  <a:lnTo>
                    <a:pt x="5087" y="903"/>
                  </a:lnTo>
                  <a:lnTo>
                    <a:pt x="5106" y="929"/>
                  </a:lnTo>
                  <a:lnTo>
                    <a:pt x="5135" y="956"/>
                  </a:lnTo>
                  <a:lnTo>
                    <a:pt x="5145" y="986"/>
                  </a:lnTo>
                  <a:lnTo>
                    <a:pt x="5154" y="1017"/>
                  </a:lnTo>
                  <a:lnTo>
                    <a:pt x="5154" y="1043"/>
                  </a:lnTo>
                  <a:lnTo>
                    <a:pt x="5154" y="1074"/>
                  </a:lnTo>
                  <a:lnTo>
                    <a:pt x="5145" y="1105"/>
                  </a:lnTo>
                  <a:lnTo>
                    <a:pt x="5145" y="1135"/>
                  </a:lnTo>
                  <a:lnTo>
                    <a:pt x="5135" y="1166"/>
                  </a:lnTo>
                  <a:lnTo>
                    <a:pt x="5116" y="1197"/>
                  </a:lnTo>
                  <a:lnTo>
                    <a:pt x="5106" y="1223"/>
                  </a:lnTo>
                  <a:lnTo>
                    <a:pt x="5097" y="1254"/>
                  </a:lnTo>
                  <a:lnTo>
                    <a:pt x="5078" y="1280"/>
                  </a:lnTo>
                  <a:lnTo>
                    <a:pt x="5068" y="1302"/>
                  </a:lnTo>
                  <a:lnTo>
                    <a:pt x="5049" y="1385"/>
                  </a:lnTo>
                  <a:lnTo>
                    <a:pt x="5040" y="1473"/>
                  </a:lnTo>
                  <a:lnTo>
                    <a:pt x="5040" y="1565"/>
                  </a:lnTo>
                  <a:lnTo>
                    <a:pt x="5049" y="1657"/>
                  </a:lnTo>
                  <a:lnTo>
                    <a:pt x="5068" y="1749"/>
                  </a:lnTo>
                  <a:lnTo>
                    <a:pt x="5087" y="1841"/>
                  </a:lnTo>
                  <a:lnTo>
                    <a:pt x="5097" y="1929"/>
                  </a:lnTo>
                  <a:lnTo>
                    <a:pt x="5097" y="2008"/>
                  </a:lnTo>
                  <a:lnTo>
                    <a:pt x="4916" y="2091"/>
                  </a:lnTo>
                  <a:lnTo>
                    <a:pt x="4916" y="2104"/>
                  </a:lnTo>
                  <a:lnTo>
                    <a:pt x="4906" y="2113"/>
                  </a:lnTo>
                  <a:lnTo>
                    <a:pt x="4906" y="2122"/>
                  </a:lnTo>
                  <a:lnTo>
                    <a:pt x="4906" y="2131"/>
                  </a:lnTo>
                  <a:lnTo>
                    <a:pt x="4916" y="2139"/>
                  </a:lnTo>
                  <a:lnTo>
                    <a:pt x="4925" y="2144"/>
                  </a:lnTo>
                  <a:lnTo>
                    <a:pt x="4935" y="2148"/>
                  </a:lnTo>
                  <a:lnTo>
                    <a:pt x="4944" y="2148"/>
                  </a:lnTo>
                  <a:lnTo>
                    <a:pt x="4963" y="2148"/>
                  </a:lnTo>
                  <a:lnTo>
                    <a:pt x="4982" y="2148"/>
                  </a:lnTo>
                  <a:lnTo>
                    <a:pt x="4992" y="2148"/>
                  </a:lnTo>
                  <a:lnTo>
                    <a:pt x="5011" y="2148"/>
                  </a:lnTo>
                  <a:lnTo>
                    <a:pt x="5021" y="2148"/>
                  </a:lnTo>
                  <a:lnTo>
                    <a:pt x="5040" y="2148"/>
                  </a:lnTo>
                  <a:lnTo>
                    <a:pt x="5049" y="2148"/>
                  </a:lnTo>
                  <a:lnTo>
                    <a:pt x="5068" y="2152"/>
                  </a:lnTo>
                  <a:lnTo>
                    <a:pt x="5078" y="2152"/>
                  </a:lnTo>
                  <a:lnTo>
                    <a:pt x="5087" y="2152"/>
                  </a:lnTo>
                  <a:lnTo>
                    <a:pt x="5097" y="2152"/>
                  </a:lnTo>
                  <a:lnTo>
                    <a:pt x="5106" y="2157"/>
                  </a:lnTo>
                  <a:lnTo>
                    <a:pt x="5116" y="2157"/>
                  </a:lnTo>
                  <a:lnTo>
                    <a:pt x="5126" y="2157"/>
                  </a:lnTo>
                  <a:lnTo>
                    <a:pt x="5126" y="2161"/>
                  </a:lnTo>
                  <a:lnTo>
                    <a:pt x="5135" y="2161"/>
                  </a:lnTo>
                  <a:lnTo>
                    <a:pt x="5097" y="2236"/>
                  </a:lnTo>
                  <a:lnTo>
                    <a:pt x="5078" y="2323"/>
                  </a:lnTo>
                  <a:lnTo>
                    <a:pt x="5078" y="2424"/>
                  </a:lnTo>
                  <a:lnTo>
                    <a:pt x="5078" y="2534"/>
                  </a:lnTo>
                  <a:lnTo>
                    <a:pt x="5078" y="2648"/>
                  </a:lnTo>
                  <a:lnTo>
                    <a:pt x="5087" y="2762"/>
                  </a:lnTo>
                  <a:lnTo>
                    <a:pt x="5097" y="2871"/>
                  </a:lnTo>
                  <a:lnTo>
                    <a:pt x="5097" y="2972"/>
                  </a:lnTo>
                  <a:lnTo>
                    <a:pt x="5078" y="2977"/>
                  </a:lnTo>
                  <a:lnTo>
                    <a:pt x="5068" y="2981"/>
                  </a:lnTo>
                  <a:lnTo>
                    <a:pt x="5049" y="2985"/>
                  </a:lnTo>
                  <a:lnTo>
                    <a:pt x="5030" y="2990"/>
                  </a:lnTo>
                  <a:lnTo>
                    <a:pt x="5011" y="2990"/>
                  </a:lnTo>
                  <a:lnTo>
                    <a:pt x="4992" y="2994"/>
                  </a:lnTo>
                  <a:lnTo>
                    <a:pt x="4973" y="2994"/>
                  </a:lnTo>
                  <a:lnTo>
                    <a:pt x="4954" y="2994"/>
                  </a:lnTo>
                  <a:lnTo>
                    <a:pt x="4925" y="2998"/>
                  </a:lnTo>
                  <a:lnTo>
                    <a:pt x="4906" y="2998"/>
                  </a:lnTo>
                  <a:lnTo>
                    <a:pt x="4887" y="2998"/>
                  </a:lnTo>
                  <a:lnTo>
                    <a:pt x="4858" y="3003"/>
                  </a:lnTo>
                  <a:lnTo>
                    <a:pt x="4839" y="3003"/>
                  </a:lnTo>
                  <a:lnTo>
                    <a:pt x="4811" y="3003"/>
                  </a:lnTo>
                  <a:lnTo>
                    <a:pt x="4782" y="3007"/>
                  </a:lnTo>
                  <a:lnTo>
                    <a:pt x="4763" y="3007"/>
                  </a:lnTo>
                  <a:lnTo>
                    <a:pt x="4744" y="3003"/>
                  </a:lnTo>
                  <a:lnTo>
                    <a:pt x="4734" y="2998"/>
                  </a:lnTo>
                  <a:lnTo>
                    <a:pt x="4725" y="2998"/>
                  </a:lnTo>
                  <a:lnTo>
                    <a:pt x="4706" y="2994"/>
                  </a:lnTo>
                  <a:lnTo>
                    <a:pt x="4696" y="2990"/>
                  </a:lnTo>
                  <a:lnTo>
                    <a:pt x="4686" y="2990"/>
                  </a:lnTo>
                  <a:lnTo>
                    <a:pt x="4667" y="2985"/>
                  </a:lnTo>
                  <a:lnTo>
                    <a:pt x="4658" y="2985"/>
                  </a:lnTo>
                  <a:lnTo>
                    <a:pt x="4639" y="2985"/>
                  </a:lnTo>
                  <a:lnTo>
                    <a:pt x="4629" y="2981"/>
                  </a:lnTo>
                  <a:lnTo>
                    <a:pt x="4620" y="2981"/>
                  </a:lnTo>
                  <a:lnTo>
                    <a:pt x="4601" y="2977"/>
                  </a:lnTo>
                  <a:lnTo>
                    <a:pt x="4591" y="2977"/>
                  </a:lnTo>
                  <a:lnTo>
                    <a:pt x="4581" y="2972"/>
                  </a:lnTo>
                  <a:lnTo>
                    <a:pt x="4572" y="2968"/>
                  </a:lnTo>
                  <a:lnTo>
                    <a:pt x="4562" y="2968"/>
                  </a:lnTo>
                  <a:lnTo>
                    <a:pt x="4534" y="2968"/>
                  </a:lnTo>
                  <a:lnTo>
                    <a:pt x="4505" y="2972"/>
                  </a:lnTo>
                  <a:lnTo>
                    <a:pt x="4476" y="2972"/>
                  </a:lnTo>
                  <a:lnTo>
                    <a:pt x="4457" y="2977"/>
                  </a:lnTo>
                  <a:lnTo>
                    <a:pt x="4429" y="2977"/>
                  </a:lnTo>
                  <a:lnTo>
                    <a:pt x="4410" y="2981"/>
                  </a:lnTo>
                  <a:lnTo>
                    <a:pt x="4391" y="2981"/>
                  </a:lnTo>
                  <a:lnTo>
                    <a:pt x="4371" y="2985"/>
                  </a:lnTo>
                  <a:lnTo>
                    <a:pt x="4352" y="2985"/>
                  </a:lnTo>
                  <a:lnTo>
                    <a:pt x="4333" y="2990"/>
                  </a:lnTo>
                  <a:lnTo>
                    <a:pt x="4314" y="2994"/>
                  </a:lnTo>
                  <a:lnTo>
                    <a:pt x="4295" y="2998"/>
                  </a:lnTo>
                  <a:lnTo>
                    <a:pt x="4276" y="3003"/>
                  </a:lnTo>
                  <a:lnTo>
                    <a:pt x="4257" y="3012"/>
                  </a:lnTo>
                  <a:lnTo>
                    <a:pt x="4238" y="3020"/>
                  </a:lnTo>
                  <a:lnTo>
                    <a:pt x="4209" y="3029"/>
                  </a:lnTo>
                  <a:lnTo>
                    <a:pt x="4190" y="3025"/>
                  </a:lnTo>
                  <a:lnTo>
                    <a:pt x="4162" y="3025"/>
                  </a:lnTo>
                  <a:lnTo>
                    <a:pt x="4142" y="3025"/>
                  </a:lnTo>
                  <a:lnTo>
                    <a:pt x="4114" y="3025"/>
                  </a:lnTo>
                  <a:lnTo>
                    <a:pt x="4085" y="3025"/>
                  </a:lnTo>
                  <a:lnTo>
                    <a:pt x="4057" y="3025"/>
                  </a:lnTo>
                  <a:lnTo>
                    <a:pt x="4028" y="3025"/>
                  </a:lnTo>
                  <a:lnTo>
                    <a:pt x="3999" y="3025"/>
                  </a:lnTo>
                  <a:lnTo>
                    <a:pt x="3971" y="3025"/>
                  </a:lnTo>
                  <a:lnTo>
                    <a:pt x="3952" y="3025"/>
                  </a:lnTo>
                  <a:lnTo>
                    <a:pt x="3923" y="3025"/>
                  </a:lnTo>
                  <a:lnTo>
                    <a:pt x="3894" y="3025"/>
                  </a:lnTo>
                  <a:lnTo>
                    <a:pt x="3866" y="3025"/>
                  </a:lnTo>
                  <a:lnTo>
                    <a:pt x="3837" y="3029"/>
                  </a:lnTo>
                  <a:lnTo>
                    <a:pt x="3818" y="3029"/>
                  </a:lnTo>
                  <a:lnTo>
                    <a:pt x="3789" y="3029"/>
                  </a:lnTo>
                  <a:lnTo>
                    <a:pt x="3780" y="3025"/>
                  </a:lnTo>
                  <a:lnTo>
                    <a:pt x="3770" y="3020"/>
                  </a:lnTo>
                  <a:lnTo>
                    <a:pt x="3751" y="3016"/>
                  </a:lnTo>
                  <a:lnTo>
                    <a:pt x="3742" y="3012"/>
                  </a:lnTo>
                  <a:lnTo>
                    <a:pt x="3722" y="3007"/>
                  </a:lnTo>
                  <a:lnTo>
                    <a:pt x="3713" y="2998"/>
                  </a:lnTo>
                  <a:lnTo>
                    <a:pt x="3703" y="2998"/>
                  </a:lnTo>
                  <a:lnTo>
                    <a:pt x="3694" y="2994"/>
                  </a:lnTo>
                  <a:lnTo>
                    <a:pt x="3684" y="2998"/>
                  </a:lnTo>
                  <a:lnTo>
                    <a:pt x="3684" y="3003"/>
                  </a:lnTo>
                  <a:lnTo>
                    <a:pt x="3675" y="3007"/>
                  </a:lnTo>
                  <a:lnTo>
                    <a:pt x="3665" y="3012"/>
                  </a:lnTo>
                  <a:lnTo>
                    <a:pt x="3665" y="3016"/>
                  </a:lnTo>
                  <a:lnTo>
                    <a:pt x="3656" y="3020"/>
                  </a:lnTo>
                  <a:lnTo>
                    <a:pt x="3646" y="3025"/>
                  </a:lnTo>
                  <a:lnTo>
                    <a:pt x="3646" y="3029"/>
                  </a:lnTo>
                  <a:lnTo>
                    <a:pt x="3617" y="3029"/>
                  </a:lnTo>
                  <a:lnTo>
                    <a:pt x="3579" y="3029"/>
                  </a:lnTo>
                  <a:lnTo>
                    <a:pt x="3551" y="3029"/>
                  </a:lnTo>
                  <a:lnTo>
                    <a:pt x="3512" y="3034"/>
                  </a:lnTo>
                  <a:lnTo>
                    <a:pt x="3474" y="3034"/>
                  </a:lnTo>
                  <a:lnTo>
                    <a:pt x="3436" y="3038"/>
                  </a:lnTo>
                  <a:lnTo>
                    <a:pt x="3388" y="3038"/>
                  </a:lnTo>
                  <a:lnTo>
                    <a:pt x="3350" y="3038"/>
                  </a:lnTo>
                  <a:lnTo>
                    <a:pt x="3312" y="3042"/>
                  </a:lnTo>
                  <a:lnTo>
                    <a:pt x="3274" y="3042"/>
                  </a:lnTo>
                  <a:lnTo>
                    <a:pt x="3236" y="3042"/>
                  </a:lnTo>
                  <a:lnTo>
                    <a:pt x="3197" y="3042"/>
                  </a:lnTo>
                  <a:lnTo>
                    <a:pt x="3159" y="3042"/>
                  </a:lnTo>
                  <a:lnTo>
                    <a:pt x="3131" y="3038"/>
                  </a:lnTo>
                  <a:lnTo>
                    <a:pt x="3102" y="3038"/>
                  </a:lnTo>
                  <a:lnTo>
                    <a:pt x="3073" y="3034"/>
                  </a:lnTo>
                  <a:lnTo>
                    <a:pt x="3054" y="3029"/>
                  </a:lnTo>
                  <a:lnTo>
                    <a:pt x="3035" y="3025"/>
                  </a:lnTo>
                  <a:lnTo>
                    <a:pt x="3026" y="3020"/>
                  </a:lnTo>
                  <a:lnTo>
                    <a:pt x="3016" y="3016"/>
                  </a:lnTo>
                  <a:lnTo>
                    <a:pt x="2997" y="3012"/>
                  </a:lnTo>
                  <a:lnTo>
                    <a:pt x="2987" y="3003"/>
                  </a:lnTo>
                  <a:lnTo>
                    <a:pt x="2978" y="2998"/>
                  </a:lnTo>
                  <a:lnTo>
                    <a:pt x="2968" y="2990"/>
                  </a:lnTo>
                  <a:lnTo>
                    <a:pt x="2959" y="2985"/>
                  </a:lnTo>
                  <a:lnTo>
                    <a:pt x="2949" y="2981"/>
                  </a:lnTo>
                  <a:lnTo>
                    <a:pt x="2940" y="2977"/>
                  </a:lnTo>
                  <a:lnTo>
                    <a:pt x="2930" y="2972"/>
                  </a:lnTo>
                  <a:lnTo>
                    <a:pt x="2911" y="2968"/>
                  </a:lnTo>
                  <a:lnTo>
                    <a:pt x="2902" y="2963"/>
                  </a:lnTo>
                  <a:lnTo>
                    <a:pt x="2882" y="2963"/>
                  </a:lnTo>
                  <a:lnTo>
                    <a:pt x="2863" y="2963"/>
                  </a:lnTo>
                  <a:lnTo>
                    <a:pt x="2854" y="2959"/>
                  </a:lnTo>
                  <a:lnTo>
                    <a:pt x="2835" y="2959"/>
                  </a:lnTo>
                  <a:lnTo>
                    <a:pt x="2825" y="2959"/>
                  </a:lnTo>
                  <a:lnTo>
                    <a:pt x="2806" y="2959"/>
                  </a:lnTo>
                  <a:lnTo>
                    <a:pt x="2787" y="2959"/>
                  </a:lnTo>
                  <a:lnTo>
                    <a:pt x="2777" y="2959"/>
                  </a:lnTo>
                  <a:lnTo>
                    <a:pt x="2768" y="2959"/>
                  </a:lnTo>
                  <a:lnTo>
                    <a:pt x="2768" y="2963"/>
                  </a:lnTo>
                  <a:lnTo>
                    <a:pt x="2758" y="2968"/>
                  </a:lnTo>
                  <a:lnTo>
                    <a:pt x="2758" y="2977"/>
                  </a:lnTo>
                  <a:lnTo>
                    <a:pt x="2749" y="2981"/>
                  </a:lnTo>
                  <a:lnTo>
                    <a:pt x="2739" y="2990"/>
                  </a:lnTo>
                  <a:lnTo>
                    <a:pt x="2739" y="2998"/>
                  </a:lnTo>
                  <a:lnTo>
                    <a:pt x="2730" y="3003"/>
                  </a:lnTo>
                  <a:lnTo>
                    <a:pt x="2720" y="3007"/>
                  </a:lnTo>
                  <a:lnTo>
                    <a:pt x="2711" y="3012"/>
                  </a:lnTo>
                  <a:lnTo>
                    <a:pt x="2701" y="3016"/>
                  </a:lnTo>
                  <a:lnTo>
                    <a:pt x="2692" y="3020"/>
                  </a:lnTo>
                  <a:lnTo>
                    <a:pt x="2682" y="3025"/>
                  </a:lnTo>
                  <a:lnTo>
                    <a:pt x="2672" y="3025"/>
                  </a:lnTo>
                  <a:lnTo>
                    <a:pt x="2663" y="3029"/>
                  </a:lnTo>
                  <a:lnTo>
                    <a:pt x="2653" y="3034"/>
                  </a:lnTo>
                  <a:lnTo>
                    <a:pt x="2644" y="3034"/>
                  </a:lnTo>
                  <a:lnTo>
                    <a:pt x="2596" y="3034"/>
                  </a:lnTo>
                  <a:lnTo>
                    <a:pt x="2548" y="3034"/>
                  </a:lnTo>
                  <a:lnTo>
                    <a:pt x="2510" y="3034"/>
                  </a:lnTo>
                  <a:lnTo>
                    <a:pt x="2463" y="3034"/>
                  </a:lnTo>
                  <a:lnTo>
                    <a:pt x="2424" y="3034"/>
                  </a:lnTo>
                  <a:lnTo>
                    <a:pt x="2396" y="3034"/>
                  </a:lnTo>
                  <a:lnTo>
                    <a:pt x="2358" y="3034"/>
                  </a:lnTo>
                  <a:lnTo>
                    <a:pt x="2319" y="3034"/>
                  </a:lnTo>
                  <a:lnTo>
                    <a:pt x="2281" y="3034"/>
                  </a:lnTo>
                  <a:lnTo>
                    <a:pt x="2253" y="3038"/>
                  </a:lnTo>
                  <a:lnTo>
                    <a:pt x="2214" y="3038"/>
                  </a:lnTo>
                  <a:lnTo>
                    <a:pt x="2176" y="3038"/>
                  </a:lnTo>
                  <a:lnTo>
                    <a:pt x="2138" y="3042"/>
                  </a:lnTo>
                  <a:lnTo>
                    <a:pt x="2090" y="3047"/>
                  </a:lnTo>
                  <a:lnTo>
                    <a:pt x="2052" y="3051"/>
                  </a:lnTo>
                  <a:lnTo>
                    <a:pt x="2004" y="3051"/>
                  </a:lnTo>
                  <a:lnTo>
                    <a:pt x="1966" y="3055"/>
                  </a:lnTo>
                  <a:lnTo>
                    <a:pt x="1938" y="3060"/>
                  </a:lnTo>
                  <a:lnTo>
                    <a:pt x="1909" y="3064"/>
                  </a:lnTo>
                  <a:lnTo>
                    <a:pt x="1880" y="3064"/>
                  </a:lnTo>
                  <a:lnTo>
                    <a:pt x="1842" y="3069"/>
                  </a:lnTo>
                  <a:lnTo>
                    <a:pt x="1813" y="3069"/>
                  </a:lnTo>
                  <a:lnTo>
                    <a:pt x="1785" y="3073"/>
                  </a:lnTo>
                  <a:lnTo>
                    <a:pt x="1747" y="3073"/>
                  </a:lnTo>
                  <a:lnTo>
                    <a:pt x="1718" y="3077"/>
                  </a:lnTo>
                  <a:lnTo>
                    <a:pt x="1689" y="3077"/>
                  </a:lnTo>
                  <a:lnTo>
                    <a:pt x="1651" y="3077"/>
                  </a:lnTo>
                  <a:lnTo>
                    <a:pt x="1623" y="3077"/>
                  </a:lnTo>
                  <a:lnTo>
                    <a:pt x="1584" y="3082"/>
                  </a:lnTo>
                  <a:lnTo>
                    <a:pt x="1556" y="3082"/>
                  </a:lnTo>
                  <a:lnTo>
                    <a:pt x="1518" y="3082"/>
                  </a:lnTo>
                  <a:lnTo>
                    <a:pt x="1489" y="3082"/>
                  </a:lnTo>
                  <a:lnTo>
                    <a:pt x="1451" y="3082"/>
                  </a:lnTo>
                  <a:lnTo>
                    <a:pt x="1422" y="3082"/>
                  </a:lnTo>
                  <a:lnTo>
                    <a:pt x="1384" y="3082"/>
                  </a:lnTo>
                  <a:lnTo>
                    <a:pt x="1355" y="3082"/>
                  </a:lnTo>
                  <a:lnTo>
                    <a:pt x="1327" y="3077"/>
                  </a:lnTo>
                  <a:lnTo>
                    <a:pt x="1288" y="3077"/>
                  </a:lnTo>
                  <a:lnTo>
                    <a:pt x="1260" y="3077"/>
                  </a:lnTo>
                  <a:lnTo>
                    <a:pt x="1222" y="3077"/>
                  </a:lnTo>
                  <a:lnTo>
                    <a:pt x="1193" y="3073"/>
                  </a:lnTo>
                  <a:lnTo>
                    <a:pt x="1164" y="3073"/>
                  </a:lnTo>
                  <a:lnTo>
                    <a:pt x="1126" y="3069"/>
                  </a:lnTo>
                  <a:lnTo>
                    <a:pt x="1098" y="3069"/>
                  </a:lnTo>
                  <a:lnTo>
                    <a:pt x="1069" y="3064"/>
                  </a:lnTo>
                  <a:lnTo>
                    <a:pt x="1031" y="3064"/>
                  </a:lnTo>
                  <a:lnTo>
                    <a:pt x="1002" y="3060"/>
                  </a:lnTo>
                  <a:lnTo>
                    <a:pt x="973" y="3055"/>
                  </a:lnTo>
                  <a:lnTo>
                    <a:pt x="973" y="3051"/>
                  </a:lnTo>
                  <a:lnTo>
                    <a:pt x="973" y="3047"/>
                  </a:lnTo>
                  <a:lnTo>
                    <a:pt x="964" y="3042"/>
                  </a:lnTo>
                  <a:lnTo>
                    <a:pt x="954" y="3038"/>
                  </a:lnTo>
                  <a:lnTo>
                    <a:pt x="945" y="3034"/>
                  </a:lnTo>
                  <a:lnTo>
                    <a:pt x="935" y="3025"/>
                  </a:lnTo>
                  <a:lnTo>
                    <a:pt x="926" y="3020"/>
                  </a:lnTo>
                  <a:lnTo>
                    <a:pt x="926" y="3012"/>
                  </a:lnTo>
                  <a:lnTo>
                    <a:pt x="878" y="3012"/>
                  </a:lnTo>
                  <a:lnTo>
                    <a:pt x="830" y="3012"/>
                  </a:lnTo>
                  <a:lnTo>
                    <a:pt x="792" y="3016"/>
                  </a:lnTo>
                  <a:lnTo>
                    <a:pt x="744" y="3016"/>
                  </a:lnTo>
                  <a:lnTo>
                    <a:pt x="697" y="3020"/>
                  </a:lnTo>
                  <a:lnTo>
                    <a:pt x="649" y="3020"/>
                  </a:lnTo>
                  <a:lnTo>
                    <a:pt x="601" y="3020"/>
                  </a:lnTo>
                  <a:lnTo>
                    <a:pt x="554" y="3020"/>
                  </a:lnTo>
                  <a:lnTo>
                    <a:pt x="515" y="3025"/>
                  </a:lnTo>
                  <a:lnTo>
                    <a:pt x="468" y="3020"/>
                  </a:lnTo>
                  <a:lnTo>
                    <a:pt x="420" y="3020"/>
                  </a:lnTo>
                  <a:lnTo>
                    <a:pt x="382" y="3016"/>
                  </a:lnTo>
                  <a:lnTo>
                    <a:pt x="334" y="3012"/>
                  </a:lnTo>
                  <a:lnTo>
                    <a:pt x="286" y="3007"/>
                  </a:lnTo>
                  <a:lnTo>
                    <a:pt x="248" y="2998"/>
                  </a:lnTo>
                  <a:lnTo>
                    <a:pt x="210" y="2985"/>
                  </a:lnTo>
                  <a:lnTo>
                    <a:pt x="191" y="2985"/>
                  </a:lnTo>
                  <a:lnTo>
                    <a:pt x="181" y="2985"/>
                  </a:lnTo>
                  <a:lnTo>
                    <a:pt x="162" y="2981"/>
                  </a:lnTo>
                  <a:lnTo>
                    <a:pt x="153" y="2981"/>
                  </a:lnTo>
                  <a:lnTo>
                    <a:pt x="134" y="2977"/>
                  </a:lnTo>
                  <a:lnTo>
                    <a:pt x="124" y="2977"/>
                  </a:lnTo>
                  <a:lnTo>
                    <a:pt x="114" y="2977"/>
                  </a:lnTo>
                  <a:lnTo>
                    <a:pt x="95" y="2977"/>
                  </a:lnTo>
                  <a:lnTo>
                    <a:pt x="95" y="2937"/>
                  </a:lnTo>
                  <a:lnTo>
                    <a:pt x="95" y="2880"/>
                  </a:lnTo>
                  <a:lnTo>
                    <a:pt x="95" y="2819"/>
                  </a:lnTo>
                  <a:lnTo>
                    <a:pt x="114" y="2779"/>
                  </a:lnTo>
                  <a:lnTo>
                    <a:pt x="114" y="2771"/>
                  </a:lnTo>
                  <a:lnTo>
                    <a:pt x="124" y="2762"/>
                  </a:lnTo>
                  <a:lnTo>
                    <a:pt x="134" y="2753"/>
                  </a:lnTo>
                  <a:lnTo>
                    <a:pt x="153" y="2749"/>
                  </a:lnTo>
                  <a:lnTo>
                    <a:pt x="162" y="2740"/>
                  </a:lnTo>
                  <a:lnTo>
                    <a:pt x="181" y="2735"/>
                  </a:lnTo>
                  <a:lnTo>
                    <a:pt x="200" y="2727"/>
                  </a:lnTo>
                  <a:lnTo>
                    <a:pt x="210" y="2722"/>
                  </a:lnTo>
                  <a:lnTo>
                    <a:pt x="210" y="2692"/>
                  </a:lnTo>
                  <a:lnTo>
                    <a:pt x="210" y="2661"/>
                  </a:lnTo>
                  <a:lnTo>
                    <a:pt x="219" y="2635"/>
                  </a:lnTo>
                  <a:lnTo>
                    <a:pt x="219" y="2604"/>
                  </a:lnTo>
                  <a:lnTo>
                    <a:pt x="229" y="2573"/>
                  </a:lnTo>
                  <a:lnTo>
                    <a:pt x="239" y="2547"/>
                  </a:lnTo>
                  <a:lnTo>
                    <a:pt x="248" y="2521"/>
                  </a:lnTo>
                  <a:lnTo>
                    <a:pt x="258" y="2490"/>
                  </a:lnTo>
                  <a:lnTo>
                    <a:pt x="258" y="2481"/>
                  </a:lnTo>
                  <a:lnTo>
                    <a:pt x="267" y="2464"/>
                  </a:lnTo>
                  <a:lnTo>
                    <a:pt x="277" y="2451"/>
                  </a:lnTo>
                  <a:lnTo>
                    <a:pt x="277" y="2433"/>
                  </a:lnTo>
                  <a:lnTo>
                    <a:pt x="286" y="2420"/>
                  </a:lnTo>
                  <a:lnTo>
                    <a:pt x="286" y="2407"/>
                  </a:lnTo>
                  <a:lnTo>
                    <a:pt x="286" y="2389"/>
                  </a:lnTo>
                  <a:lnTo>
                    <a:pt x="277" y="2380"/>
                  </a:lnTo>
                  <a:lnTo>
                    <a:pt x="267" y="2372"/>
                  </a:lnTo>
                  <a:lnTo>
                    <a:pt x="258" y="2363"/>
                  </a:lnTo>
                  <a:lnTo>
                    <a:pt x="248" y="2354"/>
                  </a:lnTo>
                  <a:lnTo>
                    <a:pt x="229" y="2345"/>
                  </a:lnTo>
                  <a:lnTo>
                    <a:pt x="219" y="2337"/>
                  </a:lnTo>
                  <a:lnTo>
                    <a:pt x="210" y="2328"/>
                  </a:lnTo>
                  <a:lnTo>
                    <a:pt x="200" y="2319"/>
                  </a:lnTo>
                  <a:lnTo>
                    <a:pt x="200" y="2306"/>
                  </a:lnTo>
                  <a:lnTo>
                    <a:pt x="191" y="2284"/>
                  </a:lnTo>
                  <a:lnTo>
                    <a:pt x="191" y="2262"/>
                  </a:lnTo>
                  <a:lnTo>
                    <a:pt x="191" y="2240"/>
                  </a:lnTo>
                  <a:lnTo>
                    <a:pt x="200" y="2218"/>
                  </a:lnTo>
                  <a:lnTo>
                    <a:pt x="210" y="2196"/>
                  </a:lnTo>
                  <a:lnTo>
                    <a:pt x="219" y="2174"/>
                  </a:lnTo>
                  <a:lnTo>
                    <a:pt x="229" y="2157"/>
                  </a:lnTo>
                  <a:lnTo>
                    <a:pt x="229" y="2135"/>
                  </a:lnTo>
                  <a:lnTo>
                    <a:pt x="229" y="2131"/>
                  </a:lnTo>
                  <a:lnTo>
                    <a:pt x="219" y="2131"/>
                  </a:lnTo>
                  <a:lnTo>
                    <a:pt x="210" y="2126"/>
                  </a:lnTo>
                  <a:lnTo>
                    <a:pt x="200" y="2122"/>
                  </a:lnTo>
                  <a:lnTo>
                    <a:pt x="191" y="2122"/>
                  </a:lnTo>
                  <a:lnTo>
                    <a:pt x="181" y="2117"/>
                  </a:lnTo>
                  <a:lnTo>
                    <a:pt x="172" y="2117"/>
                  </a:lnTo>
                  <a:lnTo>
                    <a:pt x="162" y="2113"/>
                  </a:lnTo>
                  <a:lnTo>
                    <a:pt x="162" y="2082"/>
                  </a:lnTo>
                  <a:lnTo>
                    <a:pt x="286" y="2043"/>
                  </a:lnTo>
                  <a:lnTo>
                    <a:pt x="277" y="2030"/>
                  </a:lnTo>
                  <a:lnTo>
                    <a:pt x="267" y="2021"/>
                  </a:lnTo>
                  <a:lnTo>
                    <a:pt x="248" y="2012"/>
                  </a:lnTo>
                  <a:lnTo>
                    <a:pt x="229" y="2003"/>
                  </a:lnTo>
                  <a:lnTo>
                    <a:pt x="200" y="1995"/>
                  </a:lnTo>
                  <a:lnTo>
                    <a:pt x="181" y="1981"/>
                  </a:lnTo>
                  <a:lnTo>
                    <a:pt x="172" y="1968"/>
                  </a:lnTo>
                  <a:lnTo>
                    <a:pt x="181" y="19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82951" name="Text Box 7"/>
          <p:cNvSpPr txBox="1">
            <a:spLocks noChangeArrowheads="1"/>
          </p:cNvSpPr>
          <p:nvPr/>
        </p:nvSpPr>
        <p:spPr bwMode="auto">
          <a:xfrm>
            <a:off x="2852739" y="2176463"/>
            <a:ext cx="75707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spcBef>
                <a:spcPct val="50000"/>
              </a:spcBef>
            </a:pPr>
            <a:r>
              <a:rPr lang="ar-SA" sz="4800" dirty="0">
                <a:solidFill>
                  <a:srgbClr val="000000"/>
                </a:solidFill>
                <a:latin typeface="Arial" panose="020B0604020202020204" pitchFamily="34" charset="0"/>
                <a:cs typeface="AL-Hor" pitchFamily="2" charset="-78"/>
              </a:rPr>
              <a:t>ونخشى عادة أن تهمل وسط العشرات من الأفكار الأقل أهمية وعملية التقييم تحتاج نوعاً من التفكير الانكماشي الذي يبدأ بعشرات الأفكار ويلخصها حتى تصل إلى القلة الجيدة </a:t>
            </a:r>
            <a:endParaRPr lang="en-US" sz="4800" dirty="0">
              <a:solidFill>
                <a:srgbClr val="000000"/>
              </a:solidFill>
              <a:latin typeface="Arial" panose="020B0604020202020204" pitchFamily="34" charset="0"/>
              <a:cs typeface="AL-Hor" pitchFamily="2" charset="-78"/>
            </a:endParaRPr>
          </a:p>
          <a:p>
            <a:pPr algn="just" eaLnBrk="1" hangingPunct="1">
              <a:spcBef>
                <a:spcPct val="50000"/>
              </a:spcBef>
            </a:pPr>
            <a:endParaRPr lang="en-US" sz="4800" dirty="0">
              <a:solidFill>
                <a:srgbClr val="000000"/>
              </a:solidFill>
              <a:latin typeface="Arial" panose="020B0604020202020204" pitchFamily="34" charset="0"/>
              <a:cs typeface="AL-Hor" pitchFamily="2" charset="-78"/>
            </a:endParaRPr>
          </a:p>
        </p:txBody>
      </p:sp>
      <p:grpSp>
        <p:nvGrpSpPr>
          <p:cNvPr id="3" name="Group 8"/>
          <p:cNvGrpSpPr>
            <a:grpSpLocks/>
          </p:cNvGrpSpPr>
          <p:nvPr/>
        </p:nvGrpSpPr>
        <p:grpSpPr bwMode="auto">
          <a:xfrm rot="269174">
            <a:off x="3945263" y="168899"/>
            <a:ext cx="3270250" cy="2514600"/>
            <a:chOff x="-255" y="524"/>
            <a:chExt cx="2060" cy="1817"/>
          </a:xfrm>
        </p:grpSpPr>
        <p:sp>
          <p:nvSpPr>
            <p:cNvPr id="75782" name="DiagonalStripe"/>
            <p:cNvSpPr>
              <a:spLocks noEditPoints="1" noChangeArrowheads="1"/>
            </p:cNvSpPr>
            <p:nvPr/>
          </p:nvSpPr>
          <p:spPr bwMode="auto">
            <a:xfrm rot="2364015">
              <a:off x="-3" y="524"/>
              <a:ext cx="1746" cy="1817"/>
            </a:xfrm>
            <a:custGeom>
              <a:avLst/>
              <a:gdLst>
                <a:gd name="T0" fmla="*/ 0 w 21600"/>
                <a:gd name="T1" fmla="*/ 0 h 21600"/>
                <a:gd name="T2" fmla="*/ 0 w 21600"/>
                <a:gd name="T3" fmla="*/ 1 h 21600"/>
                <a:gd name="T4" fmla="*/ 0 w 21600"/>
                <a:gd name="T5" fmla="*/ 1 h 21600"/>
                <a:gd name="T6" fmla="*/ 1 w 21600"/>
                <a:gd name="T7" fmla="*/ 0 h 21600"/>
                <a:gd name="T8" fmla="*/ 11796480 60000 65536"/>
                <a:gd name="T9" fmla="*/ 11796480 60000 65536"/>
                <a:gd name="T10" fmla="*/ 0 60000 65536"/>
                <a:gd name="T11" fmla="*/ 17694720 60000 65536"/>
                <a:gd name="T12" fmla="*/ 0 w 21600"/>
                <a:gd name="T13" fmla="*/ 0 h 21600"/>
                <a:gd name="T14" fmla="*/ 16256 w 21600"/>
                <a:gd name="T15" fmla="*/ 16262 h 21600"/>
              </a:gdLst>
              <a:ahLst/>
              <a:cxnLst>
                <a:cxn ang="T8">
                  <a:pos x="T0" y="T1"/>
                </a:cxn>
                <a:cxn ang="T9">
                  <a:pos x="T2" y="T3"/>
                </a:cxn>
                <a:cxn ang="T10">
                  <a:pos x="T4" y="T5"/>
                </a:cxn>
                <a:cxn ang="T11">
                  <a:pos x="T6" y="T7"/>
                </a:cxn>
              </a:cxnLst>
              <a:rect l="T12" t="T13" r="T14" b="T15"/>
              <a:pathLst>
                <a:path w="21600" h="21600">
                  <a:moveTo>
                    <a:pt x="10914" y="0"/>
                  </a:moveTo>
                  <a:lnTo>
                    <a:pt x="0" y="10914"/>
                  </a:lnTo>
                  <a:lnTo>
                    <a:pt x="0" y="21600"/>
                  </a:lnTo>
                  <a:lnTo>
                    <a:pt x="21600" y="0"/>
                  </a:lnTo>
                  <a:lnTo>
                    <a:pt x="10914"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5783" name="Text Box 10"/>
            <p:cNvSpPr txBox="1">
              <a:spLocks noChangeArrowheads="1"/>
            </p:cNvSpPr>
            <p:nvPr/>
          </p:nvSpPr>
          <p:spPr bwMode="auto">
            <a:xfrm rot="21424185">
              <a:off x="-255" y="830"/>
              <a:ext cx="206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EG" sz="5400" dirty="0">
                  <a:solidFill>
                    <a:srgbClr val="00B050"/>
                  </a:solidFill>
                  <a:latin typeface="Arial" panose="020B0604020202020204" pitchFamily="34" charset="0"/>
                  <a:cs typeface="Kufi20 Normal" pitchFamily="2" charset="-78"/>
                </a:rPr>
                <a:t>6- </a:t>
              </a:r>
              <a:r>
                <a:rPr lang="ar-SA" sz="5400" dirty="0">
                  <a:solidFill>
                    <a:srgbClr val="00B050"/>
                  </a:solidFill>
                  <a:latin typeface="Arial" panose="020B0604020202020204" pitchFamily="34" charset="0"/>
                  <a:cs typeface="Kufi20 Normal" pitchFamily="2" charset="-78"/>
                </a:rPr>
                <a:t>جلسة التقييم</a:t>
              </a:r>
              <a:endParaRPr lang="en-US" sz="5400" dirty="0">
                <a:solidFill>
                  <a:srgbClr val="00B050"/>
                </a:solidFill>
                <a:latin typeface="Arial" panose="020B0604020202020204" pitchFamily="34" charset="0"/>
                <a:cs typeface="Kufi20 Normal" pitchFamily="2" charset="-78"/>
              </a:endParaRPr>
            </a:p>
          </p:txBody>
        </p:sp>
      </p:grpSp>
      <p:sp>
        <p:nvSpPr>
          <p:cNvPr id="4" name="عنصر نائب لرقم الشريحة 3"/>
          <p:cNvSpPr>
            <a:spLocks noGrp="1"/>
          </p:cNvSpPr>
          <p:nvPr>
            <p:ph type="sldNum" sz="quarter" idx="12"/>
          </p:nvPr>
        </p:nvSpPr>
        <p:spPr/>
        <p:txBody>
          <a:bodyPr/>
          <a:lstStyle/>
          <a:p>
            <a:fld id="{6EF2C5E3-A14D-4D32-870A-C748883A8D9A}" type="slidenum">
              <a:rPr lang="en-US" smtClean="0"/>
              <a:t>82</a:t>
            </a:fld>
            <a:endParaRPr lang="en-US"/>
          </a:p>
        </p:txBody>
      </p:sp>
    </p:spTree>
    <p:extLst>
      <p:ext uri="{BB962C8B-B14F-4D97-AF65-F5344CB8AC3E}">
        <p14:creationId xmlns:p14="http://schemas.microsoft.com/office/powerpoint/2010/main" val="197767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2951"/>
                                        </p:tgtEl>
                                        <p:attrNameLst>
                                          <p:attrName>style.visibility</p:attrName>
                                        </p:attrNameLst>
                                      </p:cBhvr>
                                      <p:to>
                                        <p:strVal val="visible"/>
                                      </p:to>
                                    </p:set>
                                    <p:anim calcmode="lin" valueType="num">
                                      <p:cBhvr>
                                        <p:cTn id="26" dur="500" fill="hold"/>
                                        <p:tgtEl>
                                          <p:spTgt spid="82951"/>
                                        </p:tgtEl>
                                        <p:attrNameLst>
                                          <p:attrName>ppt_w</p:attrName>
                                        </p:attrNameLst>
                                      </p:cBhvr>
                                      <p:tavLst>
                                        <p:tav tm="0">
                                          <p:val>
                                            <p:fltVal val="0"/>
                                          </p:val>
                                        </p:tav>
                                        <p:tav tm="100000">
                                          <p:val>
                                            <p:strVal val="#ppt_w"/>
                                          </p:val>
                                        </p:tav>
                                      </p:tavLst>
                                    </p:anim>
                                    <p:anim calcmode="lin" valueType="num">
                                      <p:cBhvr>
                                        <p:cTn id="27" dur="500" fill="hold"/>
                                        <p:tgtEl>
                                          <p:spTgt spid="82951"/>
                                        </p:tgtEl>
                                        <p:attrNameLst>
                                          <p:attrName>ppt_h</p:attrName>
                                        </p:attrNameLst>
                                      </p:cBhvr>
                                      <p:tavLst>
                                        <p:tav tm="0">
                                          <p:val>
                                            <p:fltVal val="0"/>
                                          </p:val>
                                        </p:tav>
                                        <p:tav tm="100000">
                                          <p:val>
                                            <p:strVal val="#ppt_h"/>
                                          </p:val>
                                        </p:tav>
                                      </p:tavLst>
                                    </p:anim>
                                    <p:animEffect transition="in" filter="fade">
                                      <p:cBhvr>
                                        <p:cTn id="28"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ubHalfFrame"/>
          <p:cNvSpPr>
            <a:spLocks noEditPoints="1" noChangeArrowheads="1"/>
          </p:cNvSpPr>
          <p:nvPr/>
        </p:nvSpPr>
        <p:spPr bwMode="auto">
          <a:xfrm>
            <a:off x="1524001" y="836613"/>
            <a:ext cx="5148263" cy="2736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1038 w 21600"/>
              <a:gd name="T15" fmla="*/ 10562 h 21600"/>
            </a:gdLst>
            <a:ahLst/>
            <a:cxnLst>
              <a:cxn ang="T8">
                <a:pos x="T0" y="T1"/>
              </a:cxn>
              <a:cxn ang="T9">
                <a:pos x="T2" y="T3"/>
              </a:cxn>
              <a:cxn ang="T10">
                <a:pos x="T4" y="T5"/>
              </a:cxn>
              <a:cxn ang="T11">
                <a:pos x="T6" y="T7"/>
              </a:cxn>
            </a:cxnLst>
            <a:rect l="T12" t="T13" r="T14" b="T15"/>
            <a:pathLst>
              <a:path w="21600" h="21600">
                <a:moveTo>
                  <a:pt x="0" y="0"/>
                </a:moveTo>
                <a:lnTo>
                  <a:pt x="0" y="21600"/>
                </a:lnTo>
                <a:lnTo>
                  <a:pt x="6374" y="15226"/>
                </a:lnTo>
                <a:lnTo>
                  <a:pt x="6374" y="10562"/>
                </a:lnTo>
                <a:lnTo>
                  <a:pt x="11038" y="10562"/>
                </a:lnTo>
                <a:lnTo>
                  <a:pt x="21600" y="0"/>
                </a:lnTo>
                <a:lnTo>
                  <a:pt x="0" y="0"/>
                </a:lnTo>
                <a:close/>
              </a:path>
            </a:pathLst>
          </a:custGeom>
          <a:blipFill dpi="0" rotWithShape="1">
            <a:blip r:embed="rId2">
              <a:alphaModFix amt="37000"/>
            </a:blip>
            <a:srcRect/>
            <a:tile tx="0" ty="0" sx="100000" sy="100000" flip="none" algn="tl"/>
          </a:blip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r>
              <a:rPr lang="ar-SA" sz="4400" b="1">
                <a:solidFill>
                  <a:schemeClr val="bg1"/>
                </a:solidFill>
                <a:latin typeface="Arial" panose="020B0604020202020204" pitchFamily="34" charset="0"/>
                <a:cs typeface="Kufi20 Normal" pitchFamily="2" charset="-78"/>
              </a:rPr>
              <a:t>عناصر نجاح عملية العصف الذهني</a:t>
            </a:r>
            <a:endParaRPr lang="en-US" sz="4400" b="1">
              <a:solidFill>
                <a:schemeClr val="bg1"/>
              </a:solidFill>
              <a:latin typeface="Arial" panose="020B0604020202020204" pitchFamily="34" charset="0"/>
              <a:cs typeface="Kufi20 Normal" pitchFamily="2" charset="-78"/>
            </a:endParaRPr>
          </a:p>
        </p:txBody>
      </p:sp>
      <p:grpSp>
        <p:nvGrpSpPr>
          <p:cNvPr id="2" name="Group 3"/>
          <p:cNvGrpSpPr>
            <a:grpSpLocks/>
          </p:cNvGrpSpPr>
          <p:nvPr/>
        </p:nvGrpSpPr>
        <p:grpSpPr bwMode="auto">
          <a:xfrm>
            <a:off x="1703388" y="1989139"/>
            <a:ext cx="9142412" cy="4752975"/>
            <a:chOff x="113" y="1253"/>
            <a:chExt cx="5759" cy="2994"/>
          </a:xfrm>
        </p:grpSpPr>
        <p:sp>
          <p:nvSpPr>
            <p:cNvPr id="76806" name="Rectangle 4"/>
            <p:cNvSpPr>
              <a:spLocks noChangeArrowheads="1"/>
            </p:cNvSpPr>
            <p:nvPr/>
          </p:nvSpPr>
          <p:spPr bwMode="auto">
            <a:xfrm rot="-1698755">
              <a:off x="340" y="1298"/>
              <a:ext cx="3864" cy="1967"/>
            </a:xfrm>
            <a:prstGeom prst="rect">
              <a:avLst/>
            </a:prstGeom>
            <a:solidFill>
              <a:srgbClr val="A6C8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eaLnBrk="1" hangingPunct="1"/>
              <a:endParaRPr lang="ar-SY"/>
            </a:p>
          </p:txBody>
        </p:sp>
        <p:sp>
          <p:nvSpPr>
            <p:cNvPr id="76807" name="Freeform 5"/>
            <p:cNvSpPr>
              <a:spLocks/>
            </p:cNvSpPr>
            <p:nvPr/>
          </p:nvSpPr>
          <p:spPr bwMode="auto">
            <a:xfrm rot="-473573">
              <a:off x="113" y="1253"/>
              <a:ext cx="5759" cy="2994"/>
            </a:xfrm>
            <a:custGeom>
              <a:avLst/>
              <a:gdLst>
                <a:gd name="T0" fmla="*/ 28197 w 3882"/>
                <a:gd name="T1" fmla="*/ 0 h 2917"/>
                <a:gd name="T2" fmla="*/ 135117 w 3882"/>
                <a:gd name="T3" fmla="*/ 508 h 2917"/>
                <a:gd name="T4" fmla="*/ 106906 w 3882"/>
                <a:gd name="T5" fmla="*/ 3687 h 2917"/>
                <a:gd name="T6" fmla="*/ 0 w 3882"/>
                <a:gd name="T7" fmla="*/ 3181 h 2917"/>
                <a:gd name="T8" fmla="*/ 28197 w 3882"/>
                <a:gd name="T9" fmla="*/ 0 h 2917"/>
                <a:gd name="T10" fmla="*/ 0 60000 65536"/>
                <a:gd name="T11" fmla="*/ 0 60000 65536"/>
                <a:gd name="T12" fmla="*/ 0 60000 65536"/>
                <a:gd name="T13" fmla="*/ 0 60000 65536"/>
                <a:gd name="T14" fmla="*/ 0 60000 65536"/>
                <a:gd name="T15" fmla="*/ 0 w 3882"/>
                <a:gd name="T16" fmla="*/ 0 h 2917"/>
                <a:gd name="T17" fmla="*/ 3882 w 3882"/>
                <a:gd name="T18" fmla="*/ 2917 h 2917"/>
              </a:gdLst>
              <a:ahLst/>
              <a:cxnLst>
                <a:cxn ang="T10">
                  <a:pos x="T0" y="T1"/>
                </a:cxn>
                <a:cxn ang="T11">
                  <a:pos x="T2" y="T3"/>
                </a:cxn>
                <a:cxn ang="T12">
                  <a:pos x="T4" y="T5"/>
                </a:cxn>
                <a:cxn ang="T13">
                  <a:pos x="T6" y="T7"/>
                </a:cxn>
                <a:cxn ang="T14">
                  <a:pos x="T8" y="T9"/>
                </a:cxn>
              </a:cxnLst>
              <a:rect l="T15" t="T16" r="T17" b="T18"/>
              <a:pathLst>
                <a:path w="3882" h="2917">
                  <a:moveTo>
                    <a:pt x="810" y="0"/>
                  </a:moveTo>
                  <a:lnTo>
                    <a:pt x="3882" y="402"/>
                  </a:lnTo>
                  <a:lnTo>
                    <a:pt x="3072" y="2917"/>
                  </a:lnTo>
                  <a:lnTo>
                    <a:pt x="0" y="2515"/>
                  </a:lnTo>
                  <a:lnTo>
                    <a:pt x="8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76808" name="Freeform 6"/>
            <p:cNvSpPr>
              <a:spLocks/>
            </p:cNvSpPr>
            <p:nvPr/>
          </p:nvSpPr>
          <p:spPr bwMode="auto">
            <a:xfrm>
              <a:off x="300" y="2965"/>
              <a:ext cx="36" cy="34"/>
            </a:xfrm>
            <a:custGeom>
              <a:avLst/>
              <a:gdLst>
                <a:gd name="T0" fmla="*/ 36 w 36"/>
                <a:gd name="T1" fmla="*/ 34 h 34"/>
                <a:gd name="T2" fmla="*/ 36 w 36"/>
                <a:gd name="T3" fmla="*/ 30 h 34"/>
                <a:gd name="T4" fmla="*/ 12 w 36"/>
                <a:gd name="T5" fmla="*/ 0 h 34"/>
                <a:gd name="T6" fmla="*/ 0 w 36"/>
                <a:gd name="T7" fmla="*/ 3 h 34"/>
                <a:gd name="T8" fmla="*/ 30 w 36"/>
                <a:gd name="T9" fmla="*/ 34 h 34"/>
                <a:gd name="T10" fmla="*/ 30 w 36"/>
                <a:gd name="T11" fmla="*/ 30 h 34"/>
                <a:gd name="T12" fmla="*/ 30 w 36"/>
                <a:gd name="T13" fmla="*/ 34 h 34"/>
                <a:gd name="T14" fmla="*/ 30 w 36"/>
                <a:gd name="T15" fmla="*/ 34 h 34"/>
                <a:gd name="T16" fmla="*/ 36 w 36"/>
                <a:gd name="T17" fmla="*/ 34 h 34"/>
                <a:gd name="T18" fmla="*/ 36 w 36"/>
                <a:gd name="T19" fmla="*/ 34 h 34"/>
                <a:gd name="T20" fmla="*/ 36 w 36"/>
                <a:gd name="T21" fmla="*/ 30 h 34"/>
                <a:gd name="T22" fmla="*/ 36 w 36"/>
                <a:gd name="T23" fmla="*/ 3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4"/>
                <a:gd name="T38" fmla="*/ 36 w 36"/>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4">
                  <a:moveTo>
                    <a:pt x="36" y="34"/>
                  </a:moveTo>
                  <a:lnTo>
                    <a:pt x="36" y="30"/>
                  </a:lnTo>
                  <a:lnTo>
                    <a:pt x="12" y="0"/>
                  </a:lnTo>
                  <a:lnTo>
                    <a:pt x="0" y="3"/>
                  </a:lnTo>
                  <a:lnTo>
                    <a:pt x="30" y="34"/>
                  </a:lnTo>
                  <a:lnTo>
                    <a:pt x="30" y="30"/>
                  </a:lnTo>
                  <a:lnTo>
                    <a:pt x="30" y="34"/>
                  </a:lnTo>
                  <a:lnTo>
                    <a:pt x="36" y="34"/>
                  </a:lnTo>
                  <a:lnTo>
                    <a:pt x="36" y="30"/>
                  </a:lnTo>
                  <a:lnTo>
                    <a:pt x="36" y="34"/>
                  </a:lnTo>
                  <a:close/>
                </a:path>
              </a:pathLst>
            </a:custGeom>
            <a:solidFill>
              <a:srgbClr val="0E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grpSp>
      <p:sp>
        <p:nvSpPr>
          <p:cNvPr id="83975" name="Text Box 7"/>
          <p:cNvSpPr txBox="1">
            <a:spLocks noChangeArrowheads="1"/>
          </p:cNvSpPr>
          <p:nvPr/>
        </p:nvSpPr>
        <p:spPr bwMode="auto">
          <a:xfrm rot="-135778">
            <a:off x="2203451" y="2694108"/>
            <a:ext cx="76247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625475" indent="-625475" eaLnBrk="0" hangingPunct="0">
              <a:tabLst>
                <a:tab pos="625475" algn="l"/>
              </a:tabLst>
              <a:defRPr>
                <a:solidFill>
                  <a:schemeClr val="tx1"/>
                </a:solidFill>
                <a:latin typeface="Tahoma" panose="020B0604030504040204" pitchFamily="34" charset="0"/>
                <a:cs typeface="Arial" panose="020B0604020202020204" pitchFamily="34" charset="0"/>
              </a:defRPr>
            </a:lvl1pPr>
            <a:lvl2pPr marL="742950" indent="-285750" eaLnBrk="0" hangingPunct="0">
              <a:tabLst>
                <a:tab pos="625475" algn="l"/>
              </a:tabLst>
              <a:defRPr>
                <a:solidFill>
                  <a:schemeClr val="tx1"/>
                </a:solidFill>
                <a:latin typeface="Tahoma" panose="020B0604030504040204" pitchFamily="34" charset="0"/>
                <a:cs typeface="Arial" panose="020B0604020202020204" pitchFamily="34" charset="0"/>
              </a:defRPr>
            </a:lvl2pPr>
            <a:lvl3pPr marL="1143000" indent="-228600" eaLnBrk="0" hangingPunct="0">
              <a:tabLst>
                <a:tab pos="625475" algn="l"/>
              </a:tabLst>
              <a:defRPr>
                <a:solidFill>
                  <a:schemeClr val="tx1"/>
                </a:solidFill>
                <a:latin typeface="Tahoma" panose="020B0604030504040204" pitchFamily="34" charset="0"/>
                <a:cs typeface="Arial" panose="020B0604020202020204" pitchFamily="34" charset="0"/>
              </a:defRPr>
            </a:lvl3pPr>
            <a:lvl4pPr marL="1600200" indent="-228600" eaLnBrk="0" hangingPunct="0">
              <a:tabLst>
                <a:tab pos="625475" algn="l"/>
              </a:tabLst>
              <a:defRPr>
                <a:solidFill>
                  <a:schemeClr val="tx1"/>
                </a:solidFill>
                <a:latin typeface="Tahoma" panose="020B0604030504040204" pitchFamily="34" charset="0"/>
                <a:cs typeface="Arial" panose="020B0604020202020204" pitchFamily="34" charset="0"/>
              </a:defRPr>
            </a:lvl4pPr>
            <a:lvl5pPr marL="2057400" indent="-228600" eaLnBrk="0" hangingPunct="0">
              <a:tabLst>
                <a:tab pos="625475" algn="l"/>
              </a:tabLst>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tabLst>
                <a:tab pos="625475" algn="l"/>
              </a:tabLs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tabLst>
                <a:tab pos="625475" algn="l"/>
              </a:tabLs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tabLst>
                <a:tab pos="625475" algn="l"/>
              </a:tabLs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tabLst>
                <a:tab pos="625475" algn="l"/>
              </a:tabLst>
              <a:defRPr>
                <a:solidFill>
                  <a:schemeClr val="tx1"/>
                </a:solidFill>
                <a:latin typeface="Tahoma" panose="020B0604030504040204" pitchFamily="34" charset="0"/>
                <a:cs typeface="Arial" panose="020B0604020202020204" pitchFamily="34" charset="0"/>
              </a:defRPr>
            </a:lvl9pPr>
          </a:lstStyle>
          <a:p>
            <a:pPr algn="r" rtl="1" eaLnBrk="1" hangingPunct="1">
              <a:buFontTx/>
              <a:buAutoNum type="arabicPeriod"/>
            </a:pPr>
            <a:r>
              <a:rPr lang="ar-SA" sz="3200" b="1" dirty="0">
                <a:solidFill>
                  <a:srgbClr val="000000"/>
                </a:solidFill>
                <a:latin typeface="Arial" panose="020B0604020202020204" pitchFamily="34" charset="0"/>
                <a:cs typeface="AL-Hor" pitchFamily="2" charset="-78"/>
              </a:rPr>
              <a:t> </a:t>
            </a:r>
            <a:r>
              <a:rPr lang="ar-SA" sz="3400" b="1" dirty="0">
                <a:solidFill>
                  <a:srgbClr val="000000"/>
                </a:solidFill>
                <a:latin typeface="Arial" panose="020B0604020202020204" pitchFamily="34" charset="0"/>
                <a:cs typeface="AL-Hor" pitchFamily="2" charset="-78"/>
              </a:rPr>
              <a:t>وضوح المشكلة مدار البحث لدى </a:t>
            </a:r>
            <a:r>
              <a:rPr lang="ar-SA" sz="3400" b="1" dirty="0" smtClean="0">
                <a:solidFill>
                  <a:srgbClr val="000000"/>
                </a:solidFill>
                <a:latin typeface="Arial" panose="020B0604020202020204" pitchFamily="34" charset="0"/>
                <a:cs typeface="AL-Hor" pitchFamily="2" charset="-78"/>
              </a:rPr>
              <a:t>المشاركين</a:t>
            </a:r>
            <a:r>
              <a:rPr lang="en-US" sz="3400" b="1" dirty="0">
                <a:solidFill>
                  <a:srgbClr val="000000"/>
                </a:solidFill>
                <a:latin typeface="Arial" panose="020B0604020202020204" pitchFamily="34" charset="0"/>
                <a:cs typeface="AL-Hor" pitchFamily="2" charset="-78"/>
              </a:rPr>
              <a:t>.</a:t>
            </a:r>
            <a:endParaRPr lang="ar-SA" sz="3400" b="1" dirty="0">
              <a:solidFill>
                <a:srgbClr val="000000"/>
              </a:solidFill>
              <a:latin typeface="Arial" panose="020B0604020202020204" pitchFamily="34" charset="0"/>
              <a:cs typeface="AL-Hor" pitchFamily="2" charset="-78"/>
            </a:endParaRPr>
          </a:p>
          <a:p>
            <a:pPr algn="r" rtl="1" eaLnBrk="1" hangingPunct="1">
              <a:buFontTx/>
              <a:buAutoNum type="arabicPeriod"/>
            </a:pPr>
            <a:r>
              <a:rPr lang="ar-SA" sz="3400" b="1" dirty="0">
                <a:solidFill>
                  <a:srgbClr val="000000"/>
                </a:solidFill>
                <a:latin typeface="Arial" panose="020B0604020202020204" pitchFamily="34" charset="0"/>
                <a:cs typeface="AL-Hor" pitchFamily="2" charset="-78"/>
              </a:rPr>
              <a:t>وضوح مبادئ وقواعد العمل والالتزام بها من </a:t>
            </a:r>
            <a:r>
              <a:rPr lang="ar-SA" sz="3400" b="1" dirty="0" smtClean="0">
                <a:solidFill>
                  <a:srgbClr val="000000"/>
                </a:solidFill>
                <a:latin typeface="Arial" panose="020B0604020202020204" pitchFamily="34" charset="0"/>
                <a:cs typeface="AL-Hor" pitchFamily="2" charset="-78"/>
              </a:rPr>
              <a:t>الجميع</a:t>
            </a:r>
            <a:r>
              <a:rPr lang="en-US" sz="3400" b="1" dirty="0">
                <a:solidFill>
                  <a:srgbClr val="000000"/>
                </a:solidFill>
                <a:latin typeface="Arial" panose="020B0604020202020204" pitchFamily="34" charset="0"/>
                <a:cs typeface="AL-Hor" pitchFamily="2" charset="-78"/>
              </a:rPr>
              <a:t>.</a:t>
            </a:r>
            <a:endParaRPr lang="ar-SA" sz="3400" b="1" dirty="0">
              <a:solidFill>
                <a:srgbClr val="000000"/>
              </a:solidFill>
              <a:latin typeface="Arial" panose="020B0604020202020204" pitchFamily="34" charset="0"/>
              <a:cs typeface="AL-Hor" pitchFamily="2" charset="-78"/>
            </a:endParaRPr>
          </a:p>
          <a:p>
            <a:pPr algn="r" rtl="1" eaLnBrk="1" hangingPunct="1">
              <a:buFontTx/>
              <a:buAutoNum type="arabicPeriod"/>
            </a:pPr>
            <a:r>
              <a:rPr lang="ar-SA" sz="3400" b="1" dirty="0">
                <a:solidFill>
                  <a:srgbClr val="000000"/>
                </a:solidFill>
                <a:latin typeface="Arial" panose="020B0604020202020204" pitchFamily="34" charset="0"/>
                <a:cs typeface="AL-Hor" pitchFamily="2" charset="-78"/>
              </a:rPr>
              <a:t>استخدام عملية التتابع بمشاركة الجميع بحيث يأخذ كل مشارك دوره  في طرح الافكار دون تعليق أو سخرية من </a:t>
            </a:r>
            <a:r>
              <a:rPr lang="ar-SA" sz="3400" b="1" dirty="0" smtClean="0">
                <a:solidFill>
                  <a:srgbClr val="000000"/>
                </a:solidFill>
                <a:latin typeface="Arial" panose="020B0604020202020204" pitchFamily="34" charset="0"/>
                <a:cs typeface="AL-Hor" pitchFamily="2" charset="-78"/>
              </a:rPr>
              <a:t>أحد</a:t>
            </a:r>
            <a:r>
              <a:rPr lang="en-US" sz="3400" b="1" dirty="0" smtClean="0">
                <a:solidFill>
                  <a:srgbClr val="000000"/>
                </a:solidFill>
                <a:latin typeface="Arial" panose="020B0604020202020204" pitchFamily="34" charset="0"/>
                <a:cs typeface="AL-Hor" pitchFamily="2" charset="-78"/>
              </a:rPr>
              <a:t>.</a:t>
            </a:r>
            <a:r>
              <a:rPr lang="ar-SA" sz="3400" b="1" dirty="0" smtClean="0">
                <a:solidFill>
                  <a:srgbClr val="000000"/>
                </a:solidFill>
                <a:latin typeface="Arial" panose="020B0604020202020204" pitchFamily="34" charset="0"/>
                <a:cs typeface="AL-Hor" pitchFamily="2" charset="-78"/>
              </a:rPr>
              <a:t> </a:t>
            </a:r>
            <a:r>
              <a:rPr lang="ar-SA" sz="3400" b="1" dirty="0">
                <a:solidFill>
                  <a:srgbClr val="000000"/>
                </a:solidFill>
                <a:latin typeface="Arial" panose="020B0604020202020204" pitchFamily="34" charset="0"/>
                <a:cs typeface="AL-Hor" pitchFamily="2" charset="-78"/>
              </a:rPr>
              <a:t>.</a:t>
            </a:r>
          </a:p>
          <a:p>
            <a:pPr algn="r" rtl="1" eaLnBrk="1" hangingPunct="1">
              <a:buFontTx/>
              <a:buAutoNum type="arabicPeriod"/>
            </a:pPr>
            <a:r>
              <a:rPr lang="ar-SA" sz="3800" b="1" dirty="0">
                <a:solidFill>
                  <a:srgbClr val="000000"/>
                </a:solidFill>
                <a:latin typeface="Arial" panose="020B0604020202020204" pitchFamily="34" charset="0"/>
                <a:cs typeface="AL-Hor" pitchFamily="2" charset="-78"/>
              </a:rPr>
              <a:t>خبرة وجدية قائد النشاط </a:t>
            </a:r>
            <a:r>
              <a:rPr lang="en-US" sz="3800" b="1" dirty="0">
                <a:solidFill>
                  <a:srgbClr val="000000"/>
                </a:solidFill>
                <a:latin typeface="Arial" panose="020B0604020202020204" pitchFamily="34" charset="0"/>
                <a:cs typeface="AL-Hor" pitchFamily="2" charset="-78"/>
              </a:rPr>
              <a:t>.</a:t>
            </a:r>
            <a:endParaRPr lang="en-US" sz="4000" b="1" dirty="0">
              <a:solidFill>
                <a:srgbClr val="000000"/>
              </a:solidFill>
              <a:latin typeface="Arial" panose="020B0604020202020204" pitchFamily="34" charset="0"/>
              <a:cs typeface="AL-Hor" pitchFamily="2" charset="-78"/>
            </a:endParaRPr>
          </a:p>
        </p:txBody>
      </p:sp>
      <p:sp>
        <p:nvSpPr>
          <p:cNvPr id="3" name="عنصر نائب لرقم الشريحة 2"/>
          <p:cNvSpPr>
            <a:spLocks noGrp="1"/>
          </p:cNvSpPr>
          <p:nvPr>
            <p:ph type="sldNum" sz="quarter" idx="12"/>
          </p:nvPr>
        </p:nvSpPr>
        <p:spPr/>
        <p:txBody>
          <a:bodyPr/>
          <a:lstStyle/>
          <a:p>
            <a:fld id="{6EF2C5E3-A14D-4D32-870A-C748883A8D9A}" type="slidenum">
              <a:rPr lang="en-US" smtClean="0"/>
              <a:t>83</a:t>
            </a:fld>
            <a:endParaRPr lang="en-US"/>
          </a:p>
        </p:txBody>
      </p:sp>
    </p:spTree>
    <p:extLst>
      <p:ext uri="{BB962C8B-B14F-4D97-AF65-F5344CB8AC3E}">
        <p14:creationId xmlns:p14="http://schemas.microsoft.com/office/powerpoint/2010/main" val="142423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3970"/>
                                        </p:tgtEl>
                                        <p:attrNameLst>
                                          <p:attrName>style.visibility</p:attrName>
                                        </p:attrNameLst>
                                      </p:cBhvr>
                                      <p:to>
                                        <p:strVal val="visible"/>
                                      </p:to>
                                    </p:set>
                                    <p:animEffect transition="in" filter="fade">
                                      <p:cBhvr>
                                        <p:cTn id="7" dur="1000"/>
                                        <p:tgtEl>
                                          <p:spTgt spid="83970"/>
                                        </p:tgtEl>
                                      </p:cBhvr>
                                    </p:animEffect>
                                    <p:anim calcmode="lin" valueType="num">
                                      <p:cBhvr>
                                        <p:cTn id="8" dur="1000" fill="hold"/>
                                        <p:tgtEl>
                                          <p:spTgt spid="83970"/>
                                        </p:tgtEl>
                                        <p:attrNameLst>
                                          <p:attrName>ppt_x</p:attrName>
                                        </p:attrNameLst>
                                      </p:cBhvr>
                                      <p:tavLst>
                                        <p:tav tm="0">
                                          <p:val>
                                            <p:strVal val="#ppt_x-.1"/>
                                          </p:val>
                                        </p:tav>
                                        <p:tav tm="100000">
                                          <p:val>
                                            <p:strVal val="#ppt_x"/>
                                          </p:val>
                                        </p:tav>
                                      </p:tavLst>
                                    </p:anim>
                                    <p:anim calcmode="lin" valueType="num">
                                      <p:cBhvr>
                                        <p:cTn id="9" dur="10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83975">
                                            <p:txEl>
                                              <p:pRg st="0" end="0"/>
                                            </p:txEl>
                                          </p:spTgt>
                                        </p:tgtEl>
                                        <p:attrNameLst>
                                          <p:attrName>style.visibility</p:attrName>
                                        </p:attrNameLst>
                                      </p:cBhvr>
                                      <p:to>
                                        <p:strVal val="visible"/>
                                      </p:to>
                                    </p:set>
                                    <p:animEffect transition="in" filter="fade">
                                      <p:cBhvr>
                                        <p:cTn id="22" dur="500"/>
                                        <p:tgtEl>
                                          <p:spTgt spid="83975">
                                            <p:txEl>
                                              <p:pRg st="0" end="0"/>
                                            </p:txEl>
                                          </p:spTgt>
                                        </p:tgtEl>
                                      </p:cBhvr>
                                    </p:animEffect>
                                    <p:anim calcmode="lin" valueType="num">
                                      <p:cBhvr>
                                        <p:cTn id="23" dur="500" fill="hold"/>
                                        <p:tgtEl>
                                          <p:spTgt spid="83975">
                                            <p:txEl>
                                              <p:pRg st="0" end="0"/>
                                            </p:txEl>
                                          </p:spTgt>
                                        </p:tgtEl>
                                        <p:attrNameLst>
                                          <p:attrName>ppt_x</p:attrName>
                                        </p:attrNameLst>
                                      </p:cBhvr>
                                      <p:tavLst>
                                        <p:tav tm="0">
                                          <p:val>
                                            <p:strVal val="#ppt_x-.1"/>
                                          </p:val>
                                        </p:tav>
                                        <p:tav tm="100000">
                                          <p:val>
                                            <p:strVal val="#ppt_x"/>
                                          </p:val>
                                        </p:tav>
                                      </p:tavLst>
                                    </p:anim>
                                    <p:anim calcmode="lin" valueType="num">
                                      <p:cBhvr>
                                        <p:cTn id="24" dur="500" fill="hold"/>
                                        <p:tgtEl>
                                          <p:spTgt spid="839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83975">
                                            <p:txEl>
                                              <p:pRg st="1" end="1"/>
                                            </p:txEl>
                                          </p:spTgt>
                                        </p:tgtEl>
                                        <p:attrNameLst>
                                          <p:attrName>style.visibility</p:attrName>
                                        </p:attrNameLst>
                                      </p:cBhvr>
                                      <p:to>
                                        <p:strVal val="visible"/>
                                      </p:to>
                                    </p:set>
                                    <p:animEffect transition="in" filter="fade">
                                      <p:cBhvr>
                                        <p:cTn id="29" dur="500"/>
                                        <p:tgtEl>
                                          <p:spTgt spid="83975">
                                            <p:txEl>
                                              <p:pRg st="1" end="1"/>
                                            </p:txEl>
                                          </p:spTgt>
                                        </p:tgtEl>
                                      </p:cBhvr>
                                    </p:animEffect>
                                    <p:anim calcmode="lin" valueType="num">
                                      <p:cBhvr>
                                        <p:cTn id="30" dur="500" fill="hold"/>
                                        <p:tgtEl>
                                          <p:spTgt spid="83975">
                                            <p:txEl>
                                              <p:pRg st="1" end="1"/>
                                            </p:txEl>
                                          </p:spTgt>
                                        </p:tgtEl>
                                        <p:attrNameLst>
                                          <p:attrName>ppt_x</p:attrName>
                                        </p:attrNameLst>
                                      </p:cBhvr>
                                      <p:tavLst>
                                        <p:tav tm="0">
                                          <p:val>
                                            <p:strVal val="#ppt_x-.1"/>
                                          </p:val>
                                        </p:tav>
                                        <p:tav tm="100000">
                                          <p:val>
                                            <p:strVal val="#ppt_x"/>
                                          </p:val>
                                        </p:tav>
                                      </p:tavLst>
                                    </p:anim>
                                    <p:anim calcmode="lin" valueType="num">
                                      <p:cBhvr>
                                        <p:cTn id="31" dur="500" fill="hold"/>
                                        <p:tgtEl>
                                          <p:spTgt spid="839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83975">
                                            <p:txEl>
                                              <p:pRg st="2" end="2"/>
                                            </p:txEl>
                                          </p:spTgt>
                                        </p:tgtEl>
                                        <p:attrNameLst>
                                          <p:attrName>style.visibility</p:attrName>
                                        </p:attrNameLst>
                                      </p:cBhvr>
                                      <p:to>
                                        <p:strVal val="visible"/>
                                      </p:to>
                                    </p:set>
                                    <p:animEffect transition="in" filter="fade">
                                      <p:cBhvr>
                                        <p:cTn id="36" dur="500"/>
                                        <p:tgtEl>
                                          <p:spTgt spid="83975">
                                            <p:txEl>
                                              <p:pRg st="2" end="2"/>
                                            </p:txEl>
                                          </p:spTgt>
                                        </p:tgtEl>
                                      </p:cBhvr>
                                    </p:animEffect>
                                    <p:anim calcmode="lin" valueType="num">
                                      <p:cBhvr>
                                        <p:cTn id="37" dur="500" fill="hold"/>
                                        <p:tgtEl>
                                          <p:spTgt spid="83975">
                                            <p:txEl>
                                              <p:pRg st="2" end="2"/>
                                            </p:txEl>
                                          </p:spTgt>
                                        </p:tgtEl>
                                        <p:attrNameLst>
                                          <p:attrName>ppt_x</p:attrName>
                                        </p:attrNameLst>
                                      </p:cBhvr>
                                      <p:tavLst>
                                        <p:tav tm="0">
                                          <p:val>
                                            <p:strVal val="#ppt_x-.1"/>
                                          </p:val>
                                        </p:tav>
                                        <p:tav tm="100000">
                                          <p:val>
                                            <p:strVal val="#ppt_x"/>
                                          </p:val>
                                        </p:tav>
                                      </p:tavLst>
                                    </p:anim>
                                    <p:anim calcmode="lin" valueType="num">
                                      <p:cBhvr>
                                        <p:cTn id="38" dur="500" fill="hold"/>
                                        <p:tgtEl>
                                          <p:spTgt spid="839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83975">
                                            <p:txEl>
                                              <p:pRg st="3" end="3"/>
                                            </p:txEl>
                                          </p:spTgt>
                                        </p:tgtEl>
                                        <p:attrNameLst>
                                          <p:attrName>style.visibility</p:attrName>
                                        </p:attrNameLst>
                                      </p:cBhvr>
                                      <p:to>
                                        <p:strVal val="visible"/>
                                      </p:to>
                                    </p:set>
                                    <p:animEffect transition="in" filter="fade">
                                      <p:cBhvr>
                                        <p:cTn id="43" dur="500"/>
                                        <p:tgtEl>
                                          <p:spTgt spid="83975">
                                            <p:txEl>
                                              <p:pRg st="3" end="3"/>
                                            </p:txEl>
                                          </p:spTgt>
                                        </p:tgtEl>
                                      </p:cBhvr>
                                    </p:animEffect>
                                    <p:anim calcmode="lin" valueType="num">
                                      <p:cBhvr>
                                        <p:cTn id="44" dur="500" fill="hold"/>
                                        <p:tgtEl>
                                          <p:spTgt spid="83975">
                                            <p:txEl>
                                              <p:pRg st="3" end="3"/>
                                            </p:txEl>
                                          </p:spTgt>
                                        </p:tgtEl>
                                        <p:attrNameLst>
                                          <p:attrName>ppt_x</p:attrName>
                                        </p:attrNameLst>
                                      </p:cBhvr>
                                      <p:tavLst>
                                        <p:tav tm="0">
                                          <p:val>
                                            <p:strVal val="#ppt_x-.1"/>
                                          </p:val>
                                        </p:tav>
                                        <p:tav tm="100000">
                                          <p:val>
                                            <p:strVal val="#ppt_x"/>
                                          </p:val>
                                        </p:tav>
                                      </p:tavLst>
                                    </p:anim>
                                    <p:anim calcmode="lin" valueType="num">
                                      <p:cBhvr>
                                        <p:cTn id="45" dur="500" fill="hold"/>
                                        <p:tgtEl>
                                          <p:spTgt spid="839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5"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8" name="Rectangle 8"/>
          <p:cNvSpPr>
            <a:spLocks noChangeArrowheads="1"/>
          </p:cNvSpPr>
          <p:nvPr/>
        </p:nvSpPr>
        <p:spPr bwMode="auto">
          <a:xfrm>
            <a:off x="2063751" y="1773239"/>
            <a:ext cx="7993063" cy="2864503"/>
          </a:xfrm>
          <a:prstGeom prst="rect">
            <a:avLst/>
          </a:prstGeom>
          <a:solidFill>
            <a:srgbClr val="800000">
              <a:alpha val="50195"/>
            </a:srgb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90000" tIns="46800" rIns="90000" bIns="46800">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ar-SA" sz="3600" b="1" dirty="0">
                <a:solidFill>
                  <a:srgbClr val="FFFFCC"/>
                </a:solidFill>
                <a:latin typeface="Times New Roman" panose="02020603050405020304" pitchFamily="18" charset="0"/>
                <a:cs typeface="AL-Mohanad Bold" pitchFamily="2" charset="-78"/>
              </a:rPr>
              <a:t>تعد طريقة الأسئلة الموجهة او الفعالة أحد الأساليب التي تثير الإبداع في مكان العمل , فهي تجعلنا ننظر إلى الجانب الآخر لأي معادلة. فالإبداع يسأل</a:t>
            </a:r>
            <a:r>
              <a:rPr lang="ar-SA" sz="3600" b="1" dirty="0" smtClean="0">
                <a:solidFill>
                  <a:srgbClr val="FFFFCC"/>
                </a:solidFill>
                <a:latin typeface="Times New Roman" panose="02020603050405020304" pitchFamily="18" charset="0"/>
                <a:cs typeface="AL-Mohanad Bold" pitchFamily="2" charset="-78"/>
              </a:rPr>
              <a:t>: " </a:t>
            </a:r>
            <a:r>
              <a:rPr lang="ar-SA" sz="3600" b="1" dirty="0">
                <a:solidFill>
                  <a:srgbClr val="FFFFCC"/>
                </a:solidFill>
                <a:latin typeface="Times New Roman" panose="02020603050405020304" pitchFamily="18" charset="0"/>
                <a:cs typeface="AL-Mohanad Bold" pitchFamily="2" charset="-78"/>
              </a:rPr>
              <a:t>لماذا ؟ " و " لم لا ؟ "  فالقصد منها هو تقديم الأسئلة التي توضح الاهتمام والإثارة التي تزيد من إدراك أن هناك طريقة أفضل يمكن العمل بها.</a:t>
            </a:r>
          </a:p>
        </p:txBody>
      </p:sp>
      <p:sp>
        <p:nvSpPr>
          <p:cNvPr id="373770" name="AutoShape 10" descr="50%"/>
          <p:cNvSpPr>
            <a:spLocks noGrp="1" noChangeArrowheads="1"/>
          </p:cNvSpPr>
          <p:nvPr>
            <p:ph type="title"/>
          </p:nvPr>
        </p:nvSpPr>
        <p:spPr>
          <a:xfrm>
            <a:off x="2135188" y="273051"/>
            <a:ext cx="7859712" cy="1120775"/>
          </a:xfrm>
        </p:spPr>
        <p:txBody>
          <a:bodyPr/>
          <a:lstStyle/>
          <a:p>
            <a:pPr algn="ctr" rtl="1" eaLnBrk="1" hangingPunct="1">
              <a:defRPr/>
            </a:pPr>
            <a:r>
              <a:rPr lang="ar-SA" dirty="0" smtClean="0"/>
              <a:t>2- طريقة استخدام الاسئلة الفعالة </a:t>
            </a:r>
            <a:endParaRPr lang="en-US" dirty="0" smtClean="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84</a:t>
            </a:fld>
            <a:endParaRPr lang="en-US"/>
          </a:p>
        </p:txBody>
      </p:sp>
    </p:spTree>
    <p:extLst>
      <p:ext uri="{BB962C8B-B14F-4D97-AF65-F5344CB8AC3E}">
        <p14:creationId xmlns:p14="http://schemas.microsoft.com/office/powerpoint/2010/main" val="387809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8"/>
                                        </p:tgtEl>
                                        <p:attrNameLst>
                                          <p:attrName>style.visibility</p:attrName>
                                        </p:attrNameLst>
                                      </p:cBhvr>
                                      <p:to>
                                        <p:strVal val="visible"/>
                                      </p:to>
                                    </p:set>
                                    <p:anim calcmode="lin" valueType="num">
                                      <p:cBhvr additive="base">
                                        <p:cTn id="7" dur="500" fill="hold"/>
                                        <p:tgtEl>
                                          <p:spTgt spid="373768"/>
                                        </p:tgtEl>
                                        <p:attrNameLst>
                                          <p:attrName>ppt_x</p:attrName>
                                        </p:attrNameLst>
                                      </p:cBhvr>
                                      <p:tavLst>
                                        <p:tav tm="0">
                                          <p:val>
                                            <p:strVal val="0-#ppt_w/2"/>
                                          </p:val>
                                        </p:tav>
                                        <p:tav tm="100000">
                                          <p:val>
                                            <p:strVal val="#ppt_x"/>
                                          </p:val>
                                        </p:tav>
                                      </p:tavLst>
                                    </p:anim>
                                    <p:anim calcmode="lin" valueType="num">
                                      <p:cBhvr additive="base">
                                        <p:cTn id="8" dur="500" fill="hold"/>
                                        <p:tgtEl>
                                          <p:spTgt spid="3737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8"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ChangeArrowheads="1"/>
          </p:cNvSpPr>
          <p:nvPr/>
        </p:nvSpPr>
        <p:spPr bwMode="auto">
          <a:xfrm>
            <a:off x="1828800" y="152400"/>
            <a:ext cx="8382000" cy="1066800"/>
          </a:xfrm>
          <a:prstGeom prst="rect">
            <a:avLst/>
          </a:prstGeom>
          <a:gradFill rotWithShape="0">
            <a:gsLst>
              <a:gs pos="0">
                <a:srgbClr val="333399"/>
              </a:gs>
              <a:gs pos="100000">
                <a:srgbClr val="7D7DBE"/>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3200" b="1" dirty="0">
                <a:solidFill>
                  <a:srgbClr val="FFFFCC"/>
                </a:solidFill>
                <a:latin typeface="Times New Roman" panose="02020603050405020304" pitchFamily="18" charset="0"/>
                <a:cs typeface="AdvertisingBold" pitchFamily="2" charset="-78"/>
              </a:rPr>
              <a:t>ما الهدف من طرح الأسئلة كأداة في الإبداع ؟</a:t>
            </a:r>
            <a:endParaRPr lang="en-US" sz="3200" b="1" dirty="0">
              <a:solidFill>
                <a:srgbClr val="FFFFCC"/>
              </a:solidFill>
              <a:latin typeface="Times New Roman" panose="02020603050405020304" pitchFamily="18" charset="0"/>
              <a:cs typeface="AdvertisingBold" pitchFamily="2" charset="-78"/>
            </a:endParaRPr>
          </a:p>
        </p:txBody>
      </p:sp>
      <p:pic>
        <p:nvPicPr>
          <p:cNvPr id="374787" name="Picture 3"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52600"/>
            <a:ext cx="2514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8" name="Rectangle 4"/>
          <p:cNvSpPr>
            <a:spLocks noChangeArrowheads="1"/>
          </p:cNvSpPr>
          <p:nvPr/>
        </p:nvSpPr>
        <p:spPr bwMode="auto">
          <a:xfrm>
            <a:off x="4038600" y="1600200"/>
            <a:ext cx="6172200" cy="685800"/>
          </a:xfrm>
          <a:prstGeom prst="rect">
            <a:avLst/>
          </a:prstGeom>
          <a:solidFill>
            <a:srgbClr val="FFFFCC"/>
          </a:solidFill>
          <a:ln w="9525">
            <a:solidFill>
              <a:srgbClr val="A408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A40808"/>
                </a:solidFill>
                <a:latin typeface="Times New Roman" panose="02020603050405020304" pitchFamily="18" charset="0"/>
                <a:cs typeface="AdvertisingBold" pitchFamily="2" charset="-78"/>
              </a:rPr>
              <a:t>تساعد على دعم التقصي والبحث </a:t>
            </a:r>
            <a:endParaRPr lang="en-US" sz="2800" b="1">
              <a:solidFill>
                <a:srgbClr val="A40808"/>
              </a:solidFill>
              <a:latin typeface="Times New Roman" panose="02020603050405020304" pitchFamily="18" charset="0"/>
              <a:cs typeface="AdvertisingBold" pitchFamily="2" charset="-78"/>
            </a:endParaRPr>
          </a:p>
        </p:txBody>
      </p:sp>
      <p:sp>
        <p:nvSpPr>
          <p:cNvPr id="374789" name="Rectangle 5"/>
          <p:cNvSpPr>
            <a:spLocks noChangeArrowheads="1"/>
          </p:cNvSpPr>
          <p:nvPr/>
        </p:nvSpPr>
        <p:spPr bwMode="auto">
          <a:xfrm>
            <a:off x="4038600" y="2438400"/>
            <a:ext cx="6172200" cy="685800"/>
          </a:xfrm>
          <a:prstGeom prst="rect">
            <a:avLst/>
          </a:prstGeom>
          <a:solidFill>
            <a:srgbClr val="EED878"/>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CC3300"/>
                </a:solidFill>
                <a:latin typeface="Times New Roman" panose="02020603050405020304" pitchFamily="18" charset="0"/>
                <a:cs typeface="AdvertisingBold" pitchFamily="2" charset="-78"/>
              </a:rPr>
              <a:t>تتصف الأسئلة بأن لها طابع التركيز </a:t>
            </a:r>
            <a:endParaRPr lang="en-US" sz="2800" b="1">
              <a:solidFill>
                <a:srgbClr val="CC3300"/>
              </a:solidFill>
              <a:latin typeface="Times New Roman" panose="02020603050405020304" pitchFamily="18" charset="0"/>
              <a:cs typeface="AdvertisingBold" pitchFamily="2" charset="-78"/>
            </a:endParaRPr>
          </a:p>
        </p:txBody>
      </p:sp>
      <p:sp>
        <p:nvSpPr>
          <p:cNvPr id="374790" name="Rectangle 6"/>
          <p:cNvSpPr>
            <a:spLocks noChangeArrowheads="1"/>
          </p:cNvSpPr>
          <p:nvPr/>
        </p:nvSpPr>
        <p:spPr bwMode="auto">
          <a:xfrm>
            <a:off x="4038600" y="3276600"/>
            <a:ext cx="6172200" cy="685800"/>
          </a:xfrm>
          <a:prstGeom prst="rect">
            <a:avLst/>
          </a:prstGeom>
          <a:solidFill>
            <a:srgbClr val="DFB31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008080"/>
                </a:solidFill>
                <a:latin typeface="Times New Roman" panose="02020603050405020304" pitchFamily="18" charset="0"/>
                <a:cs typeface="AdvertisingBold" pitchFamily="2" charset="-78"/>
              </a:rPr>
              <a:t>تساعد في معرفة نقاط الضعف </a:t>
            </a:r>
            <a:endParaRPr lang="en-US" sz="2800" b="1">
              <a:solidFill>
                <a:srgbClr val="008080"/>
              </a:solidFill>
              <a:latin typeface="Times New Roman" panose="02020603050405020304" pitchFamily="18" charset="0"/>
              <a:cs typeface="AdvertisingBold" pitchFamily="2" charset="-78"/>
            </a:endParaRPr>
          </a:p>
        </p:txBody>
      </p:sp>
      <p:sp>
        <p:nvSpPr>
          <p:cNvPr id="374791" name="Rectangle 7"/>
          <p:cNvSpPr>
            <a:spLocks noChangeArrowheads="1"/>
          </p:cNvSpPr>
          <p:nvPr/>
        </p:nvSpPr>
        <p:spPr bwMode="auto">
          <a:xfrm>
            <a:off x="4038600" y="4114800"/>
            <a:ext cx="6172200" cy="609600"/>
          </a:xfrm>
          <a:prstGeom prst="rect">
            <a:avLst/>
          </a:prstGeom>
          <a:solidFill>
            <a:srgbClr val="8D710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chemeClr val="tx2"/>
                </a:solidFill>
                <a:latin typeface="Times New Roman" panose="02020603050405020304" pitchFamily="18" charset="0"/>
                <a:cs typeface="AdvertisingBold" pitchFamily="2" charset="-78"/>
              </a:rPr>
              <a:t>تحديد الأسئلة يساعد على تحديد الأفعال </a:t>
            </a:r>
            <a:endParaRPr lang="en-US" sz="2800" b="1">
              <a:solidFill>
                <a:schemeClr val="tx2"/>
              </a:solidFill>
              <a:latin typeface="Times New Roman" panose="02020603050405020304" pitchFamily="18" charset="0"/>
              <a:cs typeface="AdvertisingBold" pitchFamily="2" charset="-78"/>
            </a:endParaRPr>
          </a:p>
        </p:txBody>
      </p:sp>
      <p:sp>
        <p:nvSpPr>
          <p:cNvPr id="374792" name="Rectangle 8"/>
          <p:cNvSpPr>
            <a:spLocks noChangeArrowheads="1"/>
          </p:cNvSpPr>
          <p:nvPr/>
        </p:nvSpPr>
        <p:spPr bwMode="auto">
          <a:xfrm>
            <a:off x="4038600" y="4876800"/>
            <a:ext cx="6172200" cy="609600"/>
          </a:xfrm>
          <a:prstGeom prst="rect">
            <a:avLst/>
          </a:prstGeom>
          <a:solidFill>
            <a:srgbClr val="9B561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FF00"/>
                </a:solidFill>
                <a:latin typeface="Times New Roman" panose="02020603050405020304" pitchFamily="18" charset="0"/>
                <a:cs typeface="AdvertisingBold" pitchFamily="2" charset="-78"/>
              </a:rPr>
              <a:t>تقلل من جوانب النقص في أفكار الآخرين </a:t>
            </a:r>
            <a:endParaRPr lang="en-US" sz="2800" b="1">
              <a:solidFill>
                <a:srgbClr val="FFFF00"/>
              </a:solidFill>
              <a:latin typeface="Times New Roman" panose="02020603050405020304" pitchFamily="18" charset="0"/>
              <a:cs typeface="AdvertisingBold" pitchFamily="2" charset="-78"/>
            </a:endParaRPr>
          </a:p>
        </p:txBody>
      </p:sp>
      <p:sp>
        <p:nvSpPr>
          <p:cNvPr id="374793" name="Rectangle 9"/>
          <p:cNvSpPr>
            <a:spLocks noChangeArrowheads="1"/>
          </p:cNvSpPr>
          <p:nvPr/>
        </p:nvSpPr>
        <p:spPr bwMode="auto">
          <a:xfrm>
            <a:off x="4038600" y="5638800"/>
            <a:ext cx="6172200" cy="609600"/>
          </a:xfrm>
          <a:prstGeom prst="rect">
            <a:avLst/>
          </a:prstGeom>
          <a:solidFill>
            <a:srgbClr val="A40808"/>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800" b="1">
                <a:solidFill>
                  <a:srgbClr val="FFFFCC"/>
                </a:solidFill>
                <a:latin typeface="Times New Roman" panose="02020603050405020304" pitchFamily="18" charset="0"/>
                <a:cs typeface="AdvertisingBold" pitchFamily="2" charset="-78"/>
              </a:rPr>
              <a:t>تساعد على طرح أفكار  أو خيارات جديدة </a:t>
            </a:r>
            <a:endParaRPr lang="en-US" sz="2800" b="1">
              <a:solidFill>
                <a:srgbClr val="FFFFCC"/>
              </a:solidFill>
              <a:latin typeface="Times New Roman" panose="02020603050405020304" pitchFamily="18" charset="0"/>
              <a:cs typeface="AdvertisingBold" pitchFamily="2" charset="-78"/>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85</a:t>
            </a:fld>
            <a:endParaRPr lang="en-US"/>
          </a:p>
        </p:txBody>
      </p:sp>
    </p:spTree>
    <p:extLst>
      <p:ext uri="{BB962C8B-B14F-4D97-AF65-F5344CB8AC3E}">
        <p14:creationId xmlns:p14="http://schemas.microsoft.com/office/powerpoint/2010/main" val="72631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4787"/>
                                        </p:tgtEl>
                                        <p:attrNameLst>
                                          <p:attrName>style.visibility</p:attrName>
                                        </p:attrNameLst>
                                      </p:cBhvr>
                                      <p:to>
                                        <p:strVal val="visible"/>
                                      </p:to>
                                    </p:set>
                                    <p:anim calcmode="lin" valueType="num">
                                      <p:cBhvr additive="base">
                                        <p:cTn id="7" dur="500" fill="hold"/>
                                        <p:tgtEl>
                                          <p:spTgt spid="374787"/>
                                        </p:tgtEl>
                                        <p:attrNameLst>
                                          <p:attrName>ppt_x</p:attrName>
                                        </p:attrNameLst>
                                      </p:cBhvr>
                                      <p:tavLst>
                                        <p:tav tm="0">
                                          <p:val>
                                            <p:strVal val="0-#ppt_w/2"/>
                                          </p:val>
                                        </p:tav>
                                        <p:tav tm="100000">
                                          <p:val>
                                            <p:strVal val="#ppt_x"/>
                                          </p:val>
                                        </p:tav>
                                      </p:tavLst>
                                    </p:anim>
                                    <p:anim calcmode="lin" valueType="num">
                                      <p:cBhvr additive="base">
                                        <p:cTn id="8" dur="500" fill="hold"/>
                                        <p:tgtEl>
                                          <p:spTgt spid="3747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4788"/>
                                        </p:tgtEl>
                                        <p:attrNameLst>
                                          <p:attrName>style.visibility</p:attrName>
                                        </p:attrNameLst>
                                      </p:cBhvr>
                                      <p:to>
                                        <p:strVal val="visible"/>
                                      </p:to>
                                    </p:set>
                                    <p:anim calcmode="lin" valueType="num">
                                      <p:cBhvr additive="base">
                                        <p:cTn id="13" dur="500" fill="hold"/>
                                        <p:tgtEl>
                                          <p:spTgt spid="374788"/>
                                        </p:tgtEl>
                                        <p:attrNameLst>
                                          <p:attrName>ppt_x</p:attrName>
                                        </p:attrNameLst>
                                      </p:cBhvr>
                                      <p:tavLst>
                                        <p:tav tm="0">
                                          <p:val>
                                            <p:strVal val="0-#ppt_w/2"/>
                                          </p:val>
                                        </p:tav>
                                        <p:tav tm="100000">
                                          <p:val>
                                            <p:strVal val="#ppt_x"/>
                                          </p:val>
                                        </p:tav>
                                      </p:tavLst>
                                    </p:anim>
                                    <p:anim calcmode="lin" valueType="num">
                                      <p:cBhvr additive="base">
                                        <p:cTn id="14" dur="500" fill="hold"/>
                                        <p:tgtEl>
                                          <p:spTgt spid="3747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4789"/>
                                        </p:tgtEl>
                                        <p:attrNameLst>
                                          <p:attrName>style.visibility</p:attrName>
                                        </p:attrNameLst>
                                      </p:cBhvr>
                                      <p:to>
                                        <p:strVal val="visible"/>
                                      </p:to>
                                    </p:set>
                                    <p:anim calcmode="lin" valueType="num">
                                      <p:cBhvr additive="base">
                                        <p:cTn id="19" dur="500" fill="hold"/>
                                        <p:tgtEl>
                                          <p:spTgt spid="374789"/>
                                        </p:tgtEl>
                                        <p:attrNameLst>
                                          <p:attrName>ppt_x</p:attrName>
                                        </p:attrNameLst>
                                      </p:cBhvr>
                                      <p:tavLst>
                                        <p:tav tm="0">
                                          <p:val>
                                            <p:strVal val="0-#ppt_w/2"/>
                                          </p:val>
                                        </p:tav>
                                        <p:tav tm="100000">
                                          <p:val>
                                            <p:strVal val="#ppt_x"/>
                                          </p:val>
                                        </p:tav>
                                      </p:tavLst>
                                    </p:anim>
                                    <p:anim calcmode="lin" valueType="num">
                                      <p:cBhvr additive="base">
                                        <p:cTn id="20" dur="500" fill="hold"/>
                                        <p:tgtEl>
                                          <p:spTgt spid="37478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4790"/>
                                        </p:tgtEl>
                                        <p:attrNameLst>
                                          <p:attrName>style.visibility</p:attrName>
                                        </p:attrNameLst>
                                      </p:cBhvr>
                                      <p:to>
                                        <p:strVal val="visible"/>
                                      </p:to>
                                    </p:set>
                                    <p:anim calcmode="lin" valueType="num">
                                      <p:cBhvr additive="base">
                                        <p:cTn id="25" dur="500" fill="hold"/>
                                        <p:tgtEl>
                                          <p:spTgt spid="374790"/>
                                        </p:tgtEl>
                                        <p:attrNameLst>
                                          <p:attrName>ppt_x</p:attrName>
                                        </p:attrNameLst>
                                      </p:cBhvr>
                                      <p:tavLst>
                                        <p:tav tm="0">
                                          <p:val>
                                            <p:strVal val="0-#ppt_w/2"/>
                                          </p:val>
                                        </p:tav>
                                        <p:tav tm="100000">
                                          <p:val>
                                            <p:strVal val="#ppt_x"/>
                                          </p:val>
                                        </p:tav>
                                      </p:tavLst>
                                    </p:anim>
                                    <p:anim calcmode="lin" valueType="num">
                                      <p:cBhvr additive="base">
                                        <p:cTn id="26" dur="500" fill="hold"/>
                                        <p:tgtEl>
                                          <p:spTgt spid="3747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4791"/>
                                        </p:tgtEl>
                                        <p:attrNameLst>
                                          <p:attrName>style.visibility</p:attrName>
                                        </p:attrNameLst>
                                      </p:cBhvr>
                                      <p:to>
                                        <p:strVal val="visible"/>
                                      </p:to>
                                    </p:set>
                                    <p:anim calcmode="lin" valueType="num">
                                      <p:cBhvr additive="base">
                                        <p:cTn id="31" dur="500" fill="hold"/>
                                        <p:tgtEl>
                                          <p:spTgt spid="374791"/>
                                        </p:tgtEl>
                                        <p:attrNameLst>
                                          <p:attrName>ppt_x</p:attrName>
                                        </p:attrNameLst>
                                      </p:cBhvr>
                                      <p:tavLst>
                                        <p:tav tm="0">
                                          <p:val>
                                            <p:strVal val="0-#ppt_w/2"/>
                                          </p:val>
                                        </p:tav>
                                        <p:tav tm="100000">
                                          <p:val>
                                            <p:strVal val="#ppt_x"/>
                                          </p:val>
                                        </p:tav>
                                      </p:tavLst>
                                    </p:anim>
                                    <p:anim calcmode="lin" valueType="num">
                                      <p:cBhvr additive="base">
                                        <p:cTn id="32" dur="500" fill="hold"/>
                                        <p:tgtEl>
                                          <p:spTgt spid="37479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4792"/>
                                        </p:tgtEl>
                                        <p:attrNameLst>
                                          <p:attrName>style.visibility</p:attrName>
                                        </p:attrNameLst>
                                      </p:cBhvr>
                                      <p:to>
                                        <p:strVal val="visible"/>
                                      </p:to>
                                    </p:set>
                                    <p:anim calcmode="lin" valueType="num">
                                      <p:cBhvr additive="base">
                                        <p:cTn id="37" dur="500" fill="hold"/>
                                        <p:tgtEl>
                                          <p:spTgt spid="374792"/>
                                        </p:tgtEl>
                                        <p:attrNameLst>
                                          <p:attrName>ppt_x</p:attrName>
                                        </p:attrNameLst>
                                      </p:cBhvr>
                                      <p:tavLst>
                                        <p:tav tm="0">
                                          <p:val>
                                            <p:strVal val="0-#ppt_w/2"/>
                                          </p:val>
                                        </p:tav>
                                        <p:tav tm="100000">
                                          <p:val>
                                            <p:strVal val="#ppt_x"/>
                                          </p:val>
                                        </p:tav>
                                      </p:tavLst>
                                    </p:anim>
                                    <p:anim calcmode="lin" valueType="num">
                                      <p:cBhvr additive="base">
                                        <p:cTn id="38" dur="500" fill="hold"/>
                                        <p:tgtEl>
                                          <p:spTgt spid="37479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4793"/>
                                        </p:tgtEl>
                                        <p:attrNameLst>
                                          <p:attrName>style.visibility</p:attrName>
                                        </p:attrNameLst>
                                      </p:cBhvr>
                                      <p:to>
                                        <p:strVal val="visible"/>
                                      </p:to>
                                    </p:set>
                                    <p:anim calcmode="lin" valueType="num">
                                      <p:cBhvr additive="base">
                                        <p:cTn id="43" dur="500" fill="hold"/>
                                        <p:tgtEl>
                                          <p:spTgt spid="374793"/>
                                        </p:tgtEl>
                                        <p:attrNameLst>
                                          <p:attrName>ppt_x</p:attrName>
                                        </p:attrNameLst>
                                      </p:cBhvr>
                                      <p:tavLst>
                                        <p:tav tm="0">
                                          <p:val>
                                            <p:strVal val="0-#ppt_w/2"/>
                                          </p:val>
                                        </p:tav>
                                        <p:tav tm="100000">
                                          <p:val>
                                            <p:strVal val="#ppt_x"/>
                                          </p:val>
                                        </p:tav>
                                      </p:tavLst>
                                    </p:anim>
                                    <p:anim calcmode="lin" valueType="num">
                                      <p:cBhvr additive="base">
                                        <p:cTn id="44" dur="500" fill="hold"/>
                                        <p:tgtEl>
                                          <p:spTgt spid="374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autoUpdateAnimBg="0"/>
      <p:bldP spid="374789" grpId="0" animBg="1" autoUpdateAnimBg="0"/>
      <p:bldP spid="374790" grpId="0" animBg="1" autoUpdateAnimBg="0"/>
      <p:bldP spid="374791" grpId="0" animBg="1" autoUpdateAnimBg="0"/>
      <p:bldP spid="374792" grpId="0" animBg="1" autoUpdateAnimBg="0"/>
      <p:bldP spid="374793"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رقم الشريحة 4"/>
          <p:cNvSpPr>
            <a:spLocks noGrp="1"/>
          </p:cNvSpPr>
          <p:nvPr>
            <p:ph type="sldNum" sz="quarter" idx="12"/>
          </p:nvPr>
        </p:nvSpPr>
        <p:spPr/>
        <p:txBody>
          <a:bodyPr/>
          <a:lstStyle/>
          <a:p>
            <a:pPr rtl="1">
              <a:defRPr/>
            </a:pPr>
            <a:fld id="{7DCDD3DE-8B98-4503-BBB0-9FE24C0CBBD2}" type="slidenum">
              <a:rPr lang="ar-SA"/>
              <a:pPr rtl="1">
                <a:defRPr/>
              </a:pPr>
              <a:t>86</a:t>
            </a:fld>
            <a:endParaRPr lang="en-US"/>
          </a:p>
        </p:txBody>
      </p:sp>
      <p:sp>
        <p:nvSpPr>
          <p:cNvPr id="375811" name="Rectangle 3"/>
          <p:cNvSpPr>
            <a:spLocks noChangeArrowheads="1"/>
          </p:cNvSpPr>
          <p:nvPr/>
        </p:nvSpPr>
        <p:spPr bwMode="auto">
          <a:xfrm>
            <a:off x="5410200" y="926445"/>
            <a:ext cx="5943600" cy="2921656"/>
          </a:xfrm>
          <a:prstGeom prst="rect">
            <a:avLst/>
          </a:prstGeom>
          <a:solidFill>
            <a:srgbClr val="9B561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1600" b="1" dirty="0">
                <a:solidFill>
                  <a:srgbClr val="FFFFCC"/>
                </a:solidFill>
                <a:latin typeface="Times New Roman" panose="02020603050405020304" pitchFamily="18" charset="0"/>
                <a:cs typeface="AdvertisingBold" pitchFamily="2" charset="-78"/>
              </a:rPr>
              <a:t>أسئلة لماذا ؟ وهي التساؤلات</a:t>
            </a:r>
          </a:p>
          <a:p>
            <a:r>
              <a:rPr lang="ar-SA" sz="1600" b="1" dirty="0">
                <a:solidFill>
                  <a:srgbClr val="FFFFCC"/>
                </a:solidFill>
                <a:latin typeface="Times New Roman" panose="02020603050405020304" pitchFamily="18" charset="0"/>
                <a:cs typeface="AdvertisingBold" pitchFamily="2" charset="-78"/>
              </a:rPr>
              <a:t> التي تبدأ بـ ( لماذا </a:t>
            </a:r>
            <a:r>
              <a:rPr lang="ar-SY" sz="1600" b="1" dirty="0" smtClean="0">
                <a:solidFill>
                  <a:srgbClr val="FFFFCC"/>
                </a:solidFill>
                <a:latin typeface="Times New Roman" panose="02020603050405020304" pitchFamily="18" charset="0"/>
                <a:cs typeface="AdvertisingBold" pitchFamily="2" charset="-78"/>
              </a:rPr>
              <a:t>، </a:t>
            </a:r>
            <a:r>
              <a:rPr lang="ar-SA" sz="1600" dirty="0"/>
              <a:t>متى </a:t>
            </a:r>
            <a:r>
              <a:rPr lang="ar-SY" sz="1600" dirty="0" smtClean="0"/>
              <a:t>، </a:t>
            </a:r>
            <a:r>
              <a:rPr lang="ar-SA" sz="1600" dirty="0" smtClean="0"/>
              <a:t>أين</a:t>
            </a:r>
            <a:r>
              <a:rPr lang="ar-SY" sz="1600" dirty="0" smtClean="0"/>
              <a:t> ، </a:t>
            </a:r>
            <a:r>
              <a:rPr lang="ar-SA" sz="1600" dirty="0" smtClean="0"/>
              <a:t>من</a:t>
            </a:r>
            <a:r>
              <a:rPr lang="ar-SY" sz="1600" dirty="0" smtClean="0"/>
              <a:t>، لماذا </a:t>
            </a:r>
            <a:r>
              <a:rPr lang="ar-SA" sz="1600" b="1" dirty="0" smtClean="0">
                <a:solidFill>
                  <a:srgbClr val="FFFFCC"/>
                </a:solidFill>
                <a:latin typeface="Times New Roman" panose="02020603050405020304" pitchFamily="18" charset="0"/>
                <a:cs typeface="AdvertisingBold" pitchFamily="2" charset="-78"/>
              </a:rPr>
              <a:t>؟ )</a:t>
            </a:r>
            <a:r>
              <a:rPr lang="ar-SY" sz="1600" b="1" dirty="0" smtClean="0">
                <a:solidFill>
                  <a:srgbClr val="FFFFCC"/>
                </a:solidFill>
                <a:latin typeface="Times New Roman" panose="02020603050405020304" pitchFamily="18" charset="0"/>
                <a:cs typeface="AdvertisingBold" pitchFamily="2" charset="-78"/>
              </a:rPr>
              <a:t> </a:t>
            </a:r>
            <a:r>
              <a:rPr lang="ar-SA" sz="1600" dirty="0"/>
              <a:t>تتسع مساحة التفكير ونستطيع </a:t>
            </a:r>
            <a:endParaRPr lang="ar-SY" sz="1600" dirty="0" smtClean="0"/>
          </a:p>
          <a:p>
            <a:r>
              <a:rPr lang="ar-SA" sz="1600" dirty="0" smtClean="0"/>
              <a:t>الوصول </a:t>
            </a:r>
            <a:r>
              <a:rPr lang="ar-SA" sz="1600" dirty="0"/>
              <a:t>لمعلومات أوفر تساعدنا في إيجاد حلول إبداعية أو أفكار إبداعية </a:t>
            </a:r>
          </a:p>
          <a:p>
            <a:endParaRPr lang="ar-SA" sz="1600" dirty="0"/>
          </a:p>
          <a:p>
            <a:endParaRPr lang="ar-SA" sz="1600" b="1" dirty="0">
              <a:solidFill>
                <a:srgbClr val="FFFFCC"/>
              </a:solidFill>
              <a:latin typeface="Times New Roman" panose="02020603050405020304" pitchFamily="18" charset="0"/>
              <a:cs typeface="AdvertisingBold" pitchFamily="2" charset="-78"/>
            </a:endParaRPr>
          </a:p>
          <a:p>
            <a:pPr>
              <a:buNone/>
            </a:pPr>
            <a:r>
              <a:rPr lang="ar-SA" sz="1600" b="1" dirty="0">
                <a:solidFill>
                  <a:srgbClr val="FFFFCC"/>
                </a:solidFill>
                <a:latin typeface="Times New Roman" panose="02020603050405020304" pitchFamily="18" charset="0"/>
                <a:cs typeface="AdvertisingBold" pitchFamily="2" charset="-78"/>
              </a:rPr>
              <a:t>ومن امثلتها </a:t>
            </a:r>
            <a:r>
              <a:rPr lang="ar-SA" sz="1600" dirty="0"/>
              <a:t>مثال لمعالجة مشكلة غياب الطلاب </a:t>
            </a:r>
            <a:r>
              <a:rPr lang="ar-SY" sz="1600" dirty="0" smtClean="0"/>
              <a:t>:</a:t>
            </a:r>
          </a:p>
          <a:p>
            <a:pPr>
              <a:buNone/>
            </a:pPr>
            <a:r>
              <a:rPr lang="ar-SA" sz="1600" dirty="0" smtClean="0"/>
              <a:t> </a:t>
            </a:r>
            <a:r>
              <a:rPr lang="ar-SA" sz="1600" dirty="0"/>
              <a:t>1- لماذا يغيب الطلاب –لنبحث عن الأسباب </a:t>
            </a:r>
            <a:r>
              <a:rPr lang="ar-SA" sz="1600" dirty="0" smtClean="0"/>
              <a:t>.</a:t>
            </a:r>
            <a:endParaRPr lang="ar-SY" sz="1600" dirty="0" smtClean="0"/>
          </a:p>
          <a:p>
            <a:r>
              <a:rPr lang="ar-SA" sz="1600" dirty="0"/>
              <a:t> 2- متى يغيب الطلاب – نبحث في الزمن </a:t>
            </a:r>
            <a:endParaRPr lang="ar-SY" sz="1600" dirty="0" smtClean="0"/>
          </a:p>
          <a:p>
            <a:r>
              <a:rPr lang="ar-SA" sz="1600" dirty="0"/>
              <a:t> 3- منذ متى يغيب الطلاب – تحديد دقيق للغياب .</a:t>
            </a:r>
          </a:p>
          <a:p>
            <a:r>
              <a:rPr lang="ar-SA" sz="1600" dirty="0"/>
              <a:t> 4- من يغيب من الطلاب – تحديد حالات الغياب .</a:t>
            </a:r>
          </a:p>
          <a:p>
            <a:endParaRPr lang="ar-SA" sz="1600" dirty="0"/>
          </a:p>
          <a:p>
            <a:pPr>
              <a:buNone/>
            </a:pPr>
            <a:endParaRPr lang="ar-SA" sz="1600" dirty="0"/>
          </a:p>
        </p:txBody>
      </p:sp>
      <p:sp>
        <p:nvSpPr>
          <p:cNvPr id="375812" name="Rectangle 4"/>
          <p:cNvSpPr>
            <a:spLocks noChangeArrowheads="1"/>
          </p:cNvSpPr>
          <p:nvPr/>
        </p:nvSpPr>
        <p:spPr bwMode="auto">
          <a:xfrm>
            <a:off x="342899" y="2113169"/>
            <a:ext cx="4782379" cy="1676400"/>
          </a:xfrm>
          <a:prstGeom prst="rect">
            <a:avLst/>
          </a:prstGeom>
          <a:solidFill>
            <a:srgbClr val="F4D22A"/>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2800" b="1" dirty="0">
                <a:solidFill>
                  <a:srgbClr val="FF0000"/>
                </a:solidFill>
                <a:latin typeface="Times New Roman" panose="02020603050405020304" pitchFamily="18" charset="0"/>
                <a:cs typeface="AdvertisingBold" pitchFamily="2" charset="-78"/>
              </a:rPr>
              <a:t>اسئلة ”لم لا“ ؟ وهي التساؤلات</a:t>
            </a:r>
          </a:p>
          <a:p>
            <a:r>
              <a:rPr lang="ar-SA" sz="2800" b="1" dirty="0">
                <a:solidFill>
                  <a:srgbClr val="FF0000"/>
                </a:solidFill>
                <a:latin typeface="Times New Roman" panose="02020603050405020304" pitchFamily="18" charset="0"/>
                <a:cs typeface="AdvertisingBold" pitchFamily="2" charset="-78"/>
              </a:rPr>
              <a:t> التي تبدأ بـ ( لم لا ؟ )</a:t>
            </a:r>
          </a:p>
          <a:p>
            <a:r>
              <a:rPr lang="ar-SA" sz="2800" b="1" dirty="0">
                <a:solidFill>
                  <a:srgbClr val="FF0000"/>
                </a:solidFill>
                <a:latin typeface="Times New Roman" panose="02020603050405020304" pitchFamily="18" charset="0"/>
                <a:cs typeface="AdvertisingBold" pitchFamily="2" charset="-78"/>
              </a:rPr>
              <a:t>ومن أمثلتها </a:t>
            </a:r>
            <a:r>
              <a:rPr lang="ar-SY" sz="2800" b="1" dirty="0" smtClean="0">
                <a:solidFill>
                  <a:srgbClr val="FF0000"/>
                </a:solidFill>
                <a:latin typeface="Times New Roman" panose="02020603050405020304" pitchFamily="18" charset="0"/>
                <a:cs typeface="AdvertisingBold" pitchFamily="2" charset="-78"/>
              </a:rPr>
              <a:t>لم لا نجرب هذه الطريقة</a:t>
            </a:r>
            <a:endParaRPr lang="en-US" sz="2800" b="1" dirty="0">
              <a:solidFill>
                <a:srgbClr val="FF0000"/>
              </a:solidFill>
              <a:latin typeface="Times New Roman" panose="02020603050405020304" pitchFamily="18" charset="0"/>
              <a:cs typeface="AdvertisingBold" pitchFamily="2" charset="-78"/>
            </a:endParaRPr>
          </a:p>
        </p:txBody>
      </p:sp>
      <p:sp>
        <p:nvSpPr>
          <p:cNvPr id="375813" name="Rectangle 5"/>
          <p:cNvSpPr>
            <a:spLocks noChangeArrowheads="1"/>
          </p:cNvSpPr>
          <p:nvPr/>
        </p:nvSpPr>
        <p:spPr bwMode="auto">
          <a:xfrm>
            <a:off x="4254500" y="4267200"/>
            <a:ext cx="7327900" cy="2454275"/>
          </a:xfrm>
          <a:prstGeom prst="rect">
            <a:avLst/>
          </a:prstGeom>
          <a:solidFill>
            <a:srgbClr val="F9E78B"/>
          </a:solidFill>
          <a:ln w="9525">
            <a:solidFill>
              <a:srgbClr val="724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3200" b="1" dirty="0" smtClean="0">
                <a:solidFill>
                  <a:srgbClr val="724C00"/>
                </a:solidFill>
                <a:latin typeface="Times New Roman" panose="02020603050405020304" pitchFamily="18" charset="0"/>
                <a:cs typeface="AdvertisingLight" pitchFamily="2" charset="-78"/>
              </a:rPr>
              <a:t> </a:t>
            </a:r>
            <a:r>
              <a:rPr lang="ar-SA" sz="3200" b="1" dirty="0" smtClean="0">
                <a:solidFill>
                  <a:srgbClr val="724C00"/>
                </a:solidFill>
                <a:latin typeface="Times New Roman" panose="02020603050405020304" pitchFamily="18" charset="0"/>
                <a:cs typeface="AdvertisingBold" pitchFamily="2" charset="-78"/>
              </a:rPr>
              <a:t>أسئلة كيف ؟ وهي التساؤلات</a:t>
            </a:r>
          </a:p>
          <a:p>
            <a:r>
              <a:rPr lang="ar-SA" sz="3200" b="1" dirty="0" smtClean="0">
                <a:solidFill>
                  <a:srgbClr val="724C00"/>
                </a:solidFill>
                <a:latin typeface="Times New Roman" panose="02020603050405020304" pitchFamily="18" charset="0"/>
                <a:cs typeface="AdvertisingBold" pitchFamily="2" charset="-78"/>
              </a:rPr>
              <a:t> التي تبدأ بـ ( كيف ؟ )</a:t>
            </a:r>
          </a:p>
          <a:p>
            <a:r>
              <a:rPr lang="ar-SA" sz="3200" b="1" dirty="0" smtClean="0">
                <a:solidFill>
                  <a:srgbClr val="724C00"/>
                </a:solidFill>
                <a:latin typeface="Times New Roman" panose="02020603050405020304" pitchFamily="18" charset="0"/>
                <a:cs typeface="AdvertisingBold" pitchFamily="2" charset="-78"/>
              </a:rPr>
              <a:t> </a:t>
            </a:r>
            <a:r>
              <a:rPr lang="ar-SA" sz="2800" b="1" dirty="0">
                <a:solidFill>
                  <a:srgbClr val="724C00"/>
                </a:solidFill>
                <a:latin typeface="Times New Roman" panose="02020603050405020304" pitchFamily="18" charset="0"/>
                <a:cs typeface="AdvertisingBold" pitchFamily="2" charset="-78"/>
              </a:rPr>
              <a:t>ومن امثلتها </a:t>
            </a:r>
            <a:r>
              <a:rPr lang="ar-SY" sz="2800" b="1" dirty="0" smtClean="0">
                <a:solidFill>
                  <a:srgbClr val="724C00"/>
                </a:solidFill>
                <a:latin typeface="Times New Roman" panose="02020603050405020304" pitchFamily="18" charset="0"/>
                <a:cs typeface="AdvertisingBold" pitchFamily="2" charset="-78"/>
              </a:rPr>
              <a:t>كيف يمكن أن نجعل هذا البرنامج يحتوي على معالجة بصرية</a:t>
            </a:r>
          </a:p>
          <a:p>
            <a:r>
              <a:rPr lang="ar-SY" sz="3200" dirty="0" smtClean="0"/>
              <a:t>كيف يمكننا جعل</a:t>
            </a:r>
            <a:r>
              <a:rPr lang="ar-SA" sz="3200" dirty="0" smtClean="0"/>
              <a:t> </a:t>
            </a:r>
            <a:r>
              <a:rPr lang="ar-SA" sz="3200" dirty="0"/>
              <a:t>اليوم </a:t>
            </a:r>
            <a:r>
              <a:rPr lang="ar-SA" sz="3200" dirty="0" smtClean="0"/>
              <a:t>48</a:t>
            </a:r>
            <a:r>
              <a:rPr lang="ar-SY" sz="3200" dirty="0" smtClean="0"/>
              <a:t> </a:t>
            </a:r>
            <a:r>
              <a:rPr lang="ar-SA" sz="3200" dirty="0" smtClean="0"/>
              <a:t>ساعة </a:t>
            </a:r>
            <a:r>
              <a:rPr lang="ar-SA" sz="3200" dirty="0"/>
              <a:t>؟</a:t>
            </a:r>
          </a:p>
          <a:p>
            <a:endParaRPr lang="en-US" sz="3200" b="1" dirty="0">
              <a:solidFill>
                <a:srgbClr val="724C00"/>
              </a:solidFill>
              <a:latin typeface="Times New Roman" panose="02020603050405020304" pitchFamily="18" charset="0"/>
              <a:cs typeface="AdvertisingBold" pitchFamily="2" charset="-78"/>
            </a:endParaRPr>
          </a:p>
        </p:txBody>
      </p:sp>
      <p:sp>
        <p:nvSpPr>
          <p:cNvPr id="375815" name="AutoShape 7"/>
          <p:cNvSpPr>
            <a:spLocks noChangeArrowheads="1"/>
          </p:cNvSpPr>
          <p:nvPr/>
        </p:nvSpPr>
        <p:spPr bwMode="auto">
          <a:xfrm>
            <a:off x="765590" y="188915"/>
            <a:ext cx="1143000" cy="1143000"/>
          </a:xfrm>
          <a:prstGeom prst="smileyFace">
            <a:avLst>
              <a:gd name="adj" fmla="val 4653"/>
            </a:avLst>
          </a:prstGeom>
          <a:noFill/>
          <a:ln w="9525">
            <a:solidFill>
              <a:srgbClr val="F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p>
        </p:txBody>
      </p:sp>
      <p:sp>
        <p:nvSpPr>
          <p:cNvPr id="375816" name="AutoShape 8" descr="50%"/>
          <p:cNvSpPr>
            <a:spLocks noGrp="1" noChangeArrowheads="1"/>
          </p:cNvSpPr>
          <p:nvPr>
            <p:ph type="title"/>
          </p:nvPr>
        </p:nvSpPr>
        <p:spPr>
          <a:xfrm>
            <a:off x="2063751" y="188915"/>
            <a:ext cx="7777163" cy="623886"/>
          </a:xfrm>
        </p:spPr>
        <p:txBody>
          <a:bodyPr>
            <a:normAutofit fontScale="90000"/>
          </a:bodyPr>
          <a:lstStyle/>
          <a:p>
            <a:pPr algn="ctr" rtl="1" eaLnBrk="1" hangingPunct="1">
              <a:defRPr/>
            </a:pPr>
            <a:r>
              <a:rPr lang="ar-SA" sz="3200" b="1" dirty="0"/>
              <a:t>كيف استخدم أسئلة الإبداع ؟</a:t>
            </a:r>
            <a:br>
              <a:rPr lang="ar-SA" sz="3200" b="1" dirty="0"/>
            </a:br>
            <a:r>
              <a:rPr lang="ar-SA" sz="3200" b="1" dirty="0"/>
              <a:t>( أنواع </a:t>
            </a:r>
            <a:r>
              <a:rPr lang="ar-SA" sz="3200" b="1" dirty="0" smtClean="0"/>
              <a:t>وتصنيفات </a:t>
            </a:r>
            <a:r>
              <a:rPr lang="ar-SA" sz="3200" b="1" dirty="0"/>
              <a:t>الأسئلة الفعالة في الإبداع )</a:t>
            </a:r>
            <a:endParaRPr lang="en-US" sz="3200" b="1" dirty="0"/>
          </a:p>
        </p:txBody>
      </p:sp>
    </p:spTree>
    <p:extLst>
      <p:ext uri="{BB962C8B-B14F-4D97-AF65-F5344CB8AC3E}">
        <p14:creationId xmlns:p14="http://schemas.microsoft.com/office/powerpoint/2010/main" val="220458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1"/>
                                        </p:tgtEl>
                                        <p:attrNameLst>
                                          <p:attrName>style.visibility</p:attrName>
                                        </p:attrNameLst>
                                      </p:cBhvr>
                                      <p:to>
                                        <p:strVal val="visible"/>
                                      </p:to>
                                    </p:set>
                                    <p:anim calcmode="lin" valueType="num">
                                      <p:cBhvr additive="base">
                                        <p:cTn id="7" dur="500" fill="hold"/>
                                        <p:tgtEl>
                                          <p:spTgt spid="375811"/>
                                        </p:tgtEl>
                                        <p:attrNameLst>
                                          <p:attrName>ppt_x</p:attrName>
                                        </p:attrNameLst>
                                      </p:cBhvr>
                                      <p:tavLst>
                                        <p:tav tm="0">
                                          <p:val>
                                            <p:strVal val="0-#ppt_w/2"/>
                                          </p:val>
                                        </p:tav>
                                        <p:tav tm="100000">
                                          <p:val>
                                            <p:strVal val="#ppt_x"/>
                                          </p:val>
                                        </p:tav>
                                      </p:tavLst>
                                    </p:anim>
                                    <p:anim calcmode="lin" valueType="num">
                                      <p:cBhvr additive="base">
                                        <p:cTn id="8" dur="500" fill="hold"/>
                                        <p:tgtEl>
                                          <p:spTgt spid="3758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2"/>
                                        </p:tgtEl>
                                        <p:attrNameLst>
                                          <p:attrName>style.visibility</p:attrName>
                                        </p:attrNameLst>
                                      </p:cBhvr>
                                      <p:to>
                                        <p:strVal val="visible"/>
                                      </p:to>
                                    </p:set>
                                    <p:anim calcmode="lin" valueType="num">
                                      <p:cBhvr additive="base">
                                        <p:cTn id="13" dur="500" fill="hold"/>
                                        <p:tgtEl>
                                          <p:spTgt spid="375812"/>
                                        </p:tgtEl>
                                        <p:attrNameLst>
                                          <p:attrName>ppt_x</p:attrName>
                                        </p:attrNameLst>
                                      </p:cBhvr>
                                      <p:tavLst>
                                        <p:tav tm="0">
                                          <p:val>
                                            <p:strVal val="0-#ppt_w/2"/>
                                          </p:val>
                                        </p:tav>
                                        <p:tav tm="100000">
                                          <p:val>
                                            <p:strVal val="#ppt_x"/>
                                          </p:val>
                                        </p:tav>
                                      </p:tavLst>
                                    </p:anim>
                                    <p:anim calcmode="lin" valueType="num">
                                      <p:cBhvr additive="base">
                                        <p:cTn id="14" dur="500" fill="hold"/>
                                        <p:tgtEl>
                                          <p:spTgt spid="3758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3"/>
                                        </p:tgtEl>
                                        <p:attrNameLst>
                                          <p:attrName>style.visibility</p:attrName>
                                        </p:attrNameLst>
                                      </p:cBhvr>
                                      <p:to>
                                        <p:strVal val="visible"/>
                                      </p:to>
                                    </p:set>
                                    <p:anim calcmode="lin" valueType="num">
                                      <p:cBhvr additive="base">
                                        <p:cTn id="19" dur="500" fill="hold"/>
                                        <p:tgtEl>
                                          <p:spTgt spid="375813"/>
                                        </p:tgtEl>
                                        <p:attrNameLst>
                                          <p:attrName>ppt_x</p:attrName>
                                        </p:attrNameLst>
                                      </p:cBhvr>
                                      <p:tavLst>
                                        <p:tav tm="0">
                                          <p:val>
                                            <p:strVal val="0-#ppt_w/2"/>
                                          </p:val>
                                        </p:tav>
                                        <p:tav tm="100000">
                                          <p:val>
                                            <p:strVal val="#ppt_x"/>
                                          </p:val>
                                        </p:tav>
                                      </p:tavLst>
                                    </p:anim>
                                    <p:anim calcmode="lin" valueType="num">
                                      <p:cBhvr additive="base">
                                        <p:cTn id="20" dur="500" fill="hold"/>
                                        <p:tgtEl>
                                          <p:spTgt spid="3758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5815"/>
                                        </p:tgtEl>
                                        <p:attrNameLst>
                                          <p:attrName>style.visibility</p:attrName>
                                        </p:attrNameLst>
                                      </p:cBhvr>
                                      <p:to>
                                        <p:strVal val="visible"/>
                                      </p:to>
                                    </p:set>
                                    <p:anim calcmode="lin" valueType="num">
                                      <p:cBhvr additive="base">
                                        <p:cTn id="25" dur="500" fill="hold"/>
                                        <p:tgtEl>
                                          <p:spTgt spid="375815"/>
                                        </p:tgtEl>
                                        <p:attrNameLst>
                                          <p:attrName>ppt_x</p:attrName>
                                        </p:attrNameLst>
                                      </p:cBhvr>
                                      <p:tavLst>
                                        <p:tav tm="0">
                                          <p:val>
                                            <p:strVal val="0-#ppt_w/2"/>
                                          </p:val>
                                        </p:tav>
                                        <p:tav tm="100000">
                                          <p:val>
                                            <p:strVal val="#ppt_x"/>
                                          </p:val>
                                        </p:tav>
                                      </p:tavLst>
                                    </p:anim>
                                    <p:anim calcmode="lin" valueType="num">
                                      <p:cBhvr additive="base">
                                        <p:cTn id="26" dur="500" fill="hold"/>
                                        <p:tgtEl>
                                          <p:spTgt spid="3758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animBg="1" autoUpdateAnimBg="0"/>
      <p:bldP spid="375812" grpId="0" animBg="1" autoUpdateAnimBg="0"/>
      <p:bldP spid="375813" grpId="0" animBg="1" autoUpdateAnimBg="0"/>
      <p:bldP spid="3758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Rectangle 8"/>
          <p:cNvSpPr>
            <a:spLocks noChangeArrowheads="1"/>
          </p:cNvSpPr>
          <p:nvPr/>
        </p:nvSpPr>
        <p:spPr bwMode="auto">
          <a:xfrm>
            <a:off x="2209800" y="1989139"/>
            <a:ext cx="7620000" cy="3309937"/>
          </a:xfrm>
          <a:prstGeom prst="rect">
            <a:avLst/>
          </a:prstGeom>
          <a:solidFill>
            <a:srgbClr val="F9E78B"/>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154800" rIns="162000" bIns="154800">
            <a:spAutoFit/>
          </a:bodyP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ar-SA" sz="2800" dirty="0">
                <a:solidFill>
                  <a:srgbClr val="F00000"/>
                </a:solidFill>
                <a:latin typeface="Times New Roman" panose="02020603050405020304" pitchFamily="18" charset="0"/>
                <a:cs typeface="PT Bold Heading" panose="02010400000000000000" pitchFamily="2" charset="-78"/>
              </a:rPr>
              <a:t>تعد هذه الطريقة أداة لتحديث منتجات أو خدمات جديدة, وهي عبارة عن قائمة مراجعة  </a:t>
            </a:r>
            <a:r>
              <a:rPr lang="ar-SA" sz="2800" b="1" dirty="0">
                <a:solidFill>
                  <a:srgbClr val="F00000"/>
                </a:solidFill>
                <a:latin typeface="Times New Roman" panose="02020603050405020304" pitchFamily="18" charset="0"/>
                <a:cs typeface="PT Bold Heading" panose="02010400000000000000" pitchFamily="2" charset="-78"/>
              </a:rPr>
              <a:t>(</a:t>
            </a:r>
            <a:r>
              <a:rPr lang="en-US" sz="2800" b="1" dirty="0">
                <a:solidFill>
                  <a:srgbClr val="F00000"/>
                </a:solidFill>
                <a:latin typeface="Times New Roman" panose="02020603050405020304" pitchFamily="18" charset="0"/>
                <a:cs typeface="PT Bold Heading" panose="02010400000000000000" pitchFamily="2" charset="-78"/>
              </a:rPr>
              <a:t>Check List</a:t>
            </a:r>
            <a:r>
              <a:rPr lang="ar-SY" sz="2800" b="1" dirty="0">
                <a:solidFill>
                  <a:srgbClr val="F00000"/>
                </a:solidFill>
                <a:latin typeface="Times New Roman" panose="02020603050405020304" pitchFamily="18" charset="0"/>
                <a:cs typeface="PT Bold Heading" panose="02010400000000000000" pitchFamily="2" charset="-78"/>
              </a:rPr>
              <a:t>)</a:t>
            </a:r>
            <a:r>
              <a:rPr lang="ar-SY" sz="2800" dirty="0">
                <a:solidFill>
                  <a:srgbClr val="F00000"/>
                </a:solidFill>
                <a:latin typeface="Times New Roman" panose="02020603050405020304" pitchFamily="18" charset="0"/>
                <a:cs typeface="PT Bold Heading" panose="02010400000000000000" pitchFamily="2" charset="-78"/>
              </a:rPr>
              <a:t>  </a:t>
            </a:r>
            <a:r>
              <a:rPr lang="ar-SA" sz="2800" dirty="0">
                <a:solidFill>
                  <a:srgbClr val="F00000"/>
                </a:solidFill>
                <a:latin typeface="Times New Roman" panose="02020603050405020304" pitchFamily="18" charset="0"/>
                <a:cs typeface="PT Bold Heading" panose="02010400000000000000" pitchFamily="2" charset="-78"/>
              </a:rPr>
              <a:t>يمكن من خلالها مساعدتنا في التفكير للتغيير الذي يمكن عمله للخدمات أو المنتجات الحالية لتظهر في شكل جديد وحديث. ويمكن الاستفادة من هذه التغييرات كمقترحات لأفكار مباشرة أو كنقطة بداية لفكرة يتم العمل بها مستقبلاً.</a:t>
            </a:r>
            <a:endParaRPr lang="ar-SA" sz="2800" b="1" dirty="0">
              <a:solidFill>
                <a:srgbClr val="F00000"/>
              </a:solidFill>
              <a:latin typeface="Times New Roman" panose="02020603050405020304" pitchFamily="18" charset="0"/>
              <a:cs typeface="PT Bold Heading" panose="02010400000000000000" pitchFamily="2" charset="-78"/>
            </a:endParaRPr>
          </a:p>
        </p:txBody>
      </p:sp>
      <p:sp>
        <p:nvSpPr>
          <p:cNvPr id="376842" name="AutoShape 10" descr="50%"/>
          <p:cNvSpPr>
            <a:spLocks noGrp="1" noChangeArrowheads="1"/>
          </p:cNvSpPr>
          <p:nvPr>
            <p:ph type="title"/>
          </p:nvPr>
        </p:nvSpPr>
        <p:spPr>
          <a:xfrm>
            <a:off x="1992314" y="260351"/>
            <a:ext cx="7991475" cy="1223963"/>
          </a:xfrm>
        </p:spPr>
        <p:txBody>
          <a:bodyPr/>
          <a:lstStyle/>
          <a:p>
            <a:pPr algn="r" rtl="1" eaLnBrk="1" hangingPunct="1">
              <a:defRPr/>
            </a:pPr>
            <a:r>
              <a:rPr lang="ar-SA" sz="4000" dirty="0"/>
              <a:t>3- استخدام وتطبيق </a:t>
            </a:r>
            <a:r>
              <a:rPr lang="ar-SA" sz="4000" dirty="0" smtClean="0"/>
              <a:t>طريقة</a:t>
            </a:r>
            <a:r>
              <a:rPr lang="ar-SY" sz="4000" dirty="0" smtClean="0"/>
              <a:t> سكامبر</a:t>
            </a:r>
            <a:r>
              <a:rPr lang="ar-SA" sz="4000" dirty="0" smtClean="0"/>
              <a:t> </a:t>
            </a:r>
            <a:r>
              <a:rPr lang="en-US" sz="4000" dirty="0"/>
              <a:t>SCAMPER</a:t>
            </a: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87</a:t>
            </a:fld>
            <a:endParaRPr lang="en-US"/>
          </a:p>
        </p:txBody>
      </p:sp>
    </p:spTree>
    <p:extLst>
      <p:ext uri="{BB962C8B-B14F-4D97-AF65-F5344CB8AC3E}">
        <p14:creationId xmlns:p14="http://schemas.microsoft.com/office/powerpoint/2010/main" val="65166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76840"/>
                                        </p:tgtEl>
                                        <p:attrNameLst>
                                          <p:attrName>style.visibility</p:attrName>
                                        </p:attrNameLst>
                                      </p:cBhvr>
                                      <p:to>
                                        <p:strVal val="visible"/>
                                      </p:to>
                                    </p:set>
                                    <p:animEffect transition="in" filter="fade">
                                      <p:cBhvr>
                                        <p:cTn id="7" dur="2000"/>
                                        <p:tgtEl>
                                          <p:spTgt spid="376840"/>
                                        </p:tgtEl>
                                      </p:cBhvr>
                                    </p:animEffect>
                                    <p:anim calcmode="lin" valueType="num">
                                      <p:cBhvr>
                                        <p:cTn id="8" dur="2000" fill="hold"/>
                                        <p:tgtEl>
                                          <p:spTgt spid="376840"/>
                                        </p:tgtEl>
                                        <p:attrNameLst>
                                          <p:attrName>style.rotation</p:attrName>
                                        </p:attrNameLst>
                                      </p:cBhvr>
                                      <p:tavLst>
                                        <p:tav tm="0">
                                          <p:val>
                                            <p:fltVal val="720"/>
                                          </p:val>
                                        </p:tav>
                                        <p:tav tm="100000">
                                          <p:val>
                                            <p:fltVal val="0"/>
                                          </p:val>
                                        </p:tav>
                                      </p:tavLst>
                                    </p:anim>
                                    <p:anim calcmode="lin" valueType="num">
                                      <p:cBhvr>
                                        <p:cTn id="9" dur="2000" fill="hold"/>
                                        <p:tgtEl>
                                          <p:spTgt spid="376840"/>
                                        </p:tgtEl>
                                        <p:attrNameLst>
                                          <p:attrName>ppt_h</p:attrName>
                                        </p:attrNameLst>
                                      </p:cBhvr>
                                      <p:tavLst>
                                        <p:tav tm="0">
                                          <p:val>
                                            <p:fltVal val="0"/>
                                          </p:val>
                                        </p:tav>
                                        <p:tav tm="100000">
                                          <p:val>
                                            <p:strVal val="#ppt_h"/>
                                          </p:val>
                                        </p:tav>
                                      </p:tavLst>
                                    </p:anim>
                                    <p:anim calcmode="lin" valueType="num">
                                      <p:cBhvr>
                                        <p:cTn id="10" dur="2000" fill="hold"/>
                                        <p:tgtEl>
                                          <p:spTgt spid="3768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رقم الشريحة 2"/>
          <p:cNvSpPr>
            <a:spLocks noGrp="1"/>
          </p:cNvSpPr>
          <p:nvPr>
            <p:ph type="sldNum" sz="quarter" idx="12"/>
          </p:nvPr>
        </p:nvSpPr>
        <p:spPr/>
        <p:txBody>
          <a:bodyPr/>
          <a:lstStyle/>
          <a:p>
            <a:fld id="{6EF2C5E3-A14D-4D32-870A-C748883A8D9A}" type="slidenum">
              <a:rPr lang="en-US" smtClean="0"/>
              <a:t>88</a:t>
            </a:fld>
            <a:endParaRPr lang="en-US"/>
          </a:p>
        </p:txBody>
      </p:sp>
      <p:sp>
        <p:nvSpPr>
          <p:cNvPr id="4" name="مربع نص 3"/>
          <p:cNvSpPr txBox="1"/>
          <p:nvPr/>
        </p:nvSpPr>
        <p:spPr>
          <a:xfrm>
            <a:off x="1435100" y="2098675"/>
            <a:ext cx="9626600" cy="4401205"/>
          </a:xfrm>
          <a:prstGeom prst="rect">
            <a:avLst/>
          </a:prstGeom>
          <a:noFill/>
        </p:spPr>
        <p:txBody>
          <a:bodyPr wrap="square" rtlCol="0">
            <a:spAutoFit/>
          </a:bodyPr>
          <a:lstStyle/>
          <a:p>
            <a:pPr algn="r" rtl="1"/>
            <a:r>
              <a:rPr lang="ar-SY" sz="2800" b="1" dirty="0"/>
              <a:t>ابتكر بوب </a:t>
            </a:r>
            <a:r>
              <a:rPr lang="ar-SY" sz="2800" b="1" dirty="0" smtClean="0"/>
              <a:t>إيبريل </a:t>
            </a:r>
            <a:r>
              <a:rPr lang="en-US" sz="2800" b="1" dirty="0" smtClean="0"/>
              <a:t>Bob </a:t>
            </a:r>
            <a:r>
              <a:rPr lang="en-US" sz="2800" b="1" dirty="0" err="1" smtClean="0"/>
              <a:t>Eberle</a:t>
            </a:r>
            <a:r>
              <a:rPr lang="ar-SY" sz="2800" b="1" dirty="0" smtClean="0"/>
              <a:t>طريقة </a:t>
            </a:r>
            <a:r>
              <a:rPr lang="ar-SY" sz="2800" b="1" dirty="0"/>
              <a:t>(سكامبر ) لتوليد الأفكار الجديدة من أفكار منفذة مسبقا من خلال تنفيذ عدة </a:t>
            </a:r>
            <a:r>
              <a:rPr lang="ar-SY" sz="2800" b="1" dirty="0" smtClean="0"/>
              <a:t>استراتيجيات </a:t>
            </a:r>
            <a:r>
              <a:rPr lang="ar-SY" sz="2800" b="1" dirty="0"/>
              <a:t>تعتمد على الأسئلة </a:t>
            </a:r>
            <a:r>
              <a:rPr lang="ar-SY" sz="2800" b="1" dirty="0" smtClean="0"/>
              <a:t>الموجهة (هي تطوير الأفكار وتحسينها والخروج منها إلى فكرة جديدة) </a:t>
            </a:r>
            <a:r>
              <a:rPr lang="ar-SY" sz="2800" b="1" dirty="0"/>
              <a:t>. </a:t>
            </a:r>
            <a:r>
              <a:rPr lang="ar-SY" sz="2800" dirty="0"/>
              <a:t/>
            </a:r>
            <a:br>
              <a:rPr lang="ar-SY" sz="2800" dirty="0"/>
            </a:br>
            <a:r>
              <a:rPr lang="ar-SY" sz="2800" dirty="0"/>
              <a:t/>
            </a:r>
            <a:br>
              <a:rPr lang="ar-SY" sz="2800" dirty="0"/>
            </a:br>
            <a:r>
              <a:rPr lang="ar-SY" sz="2800" b="1" dirty="0"/>
              <a:t>حيث نحتاج في كثير من الأحيان إلى تطوير فكرة </a:t>
            </a:r>
            <a:r>
              <a:rPr lang="ar-SY" sz="2800" b="1" dirty="0" smtClean="0"/>
              <a:t>ما، ليمكن </a:t>
            </a:r>
            <a:r>
              <a:rPr lang="ar-SY" sz="2800" b="1" dirty="0"/>
              <a:t>الاستفادة منها بطريقة عملية </a:t>
            </a:r>
            <a:r>
              <a:rPr lang="ar-SY" sz="2800" b="1" dirty="0" smtClean="0"/>
              <a:t>واقعية، </a:t>
            </a:r>
            <a:r>
              <a:rPr lang="ar-SY" sz="2800" b="1" dirty="0"/>
              <a:t>وقد نقصد من تطويرها استعمالها في استخدامات متعددة بدل استخدام </a:t>
            </a:r>
            <a:r>
              <a:rPr lang="ar-SY" sz="2800" b="1" dirty="0" smtClean="0"/>
              <a:t>واحد،  </a:t>
            </a:r>
            <a:r>
              <a:rPr lang="ar-SY" sz="2800" b="1" dirty="0"/>
              <a:t>ويمكن أن نعالج جانبا من جوانبها يقلل تكلفة التسويق لها أو يساعد على تسويقها بسعر اقل ..... </a:t>
            </a:r>
            <a:r>
              <a:rPr lang="ar-SY" sz="2800" b="1" dirty="0" smtClean="0"/>
              <a:t>وهكذا....</a:t>
            </a:r>
            <a:endParaRPr lang="en-US" sz="2800" b="1" dirty="0" smtClean="0"/>
          </a:p>
          <a:p>
            <a:pPr algn="r" rtl="1"/>
            <a:r>
              <a:rPr lang="ar-SY" sz="2800" dirty="0"/>
              <a:t>تتكون هذه الاداة ( سكامبر ) من 10 </a:t>
            </a:r>
            <a:r>
              <a:rPr lang="ar-SY" sz="2800" dirty="0" smtClean="0"/>
              <a:t>طرق</a:t>
            </a:r>
            <a:r>
              <a:rPr lang="en-US" sz="2800" dirty="0" smtClean="0"/>
              <a:t> </a:t>
            </a:r>
            <a:r>
              <a:rPr lang="ar-SY" sz="2800" dirty="0" smtClean="0"/>
              <a:t>(استراتيجيات) </a:t>
            </a:r>
            <a:r>
              <a:rPr lang="ar-SY" sz="2800" dirty="0"/>
              <a:t>من خلال طرح </a:t>
            </a:r>
            <a:r>
              <a:rPr lang="ar-SY" sz="2800" dirty="0" smtClean="0"/>
              <a:t>الأسئلة</a:t>
            </a:r>
            <a:r>
              <a:rPr lang="ar-SY" sz="2800" dirty="0"/>
              <a:t>: </a:t>
            </a:r>
            <a:br>
              <a:rPr lang="ar-SY" sz="2800" dirty="0"/>
            </a:br>
            <a:endParaRPr lang="en-US" sz="2800" dirty="0"/>
          </a:p>
        </p:txBody>
      </p:sp>
    </p:spTree>
    <p:extLst>
      <p:ext uri="{BB962C8B-B14F-4D97-AF65-F5344CB8AC3E}">
        <p14:creationId xmlns:p14="http://schemas.microsoft.com/office/powerpoint/2010/main" val="17122612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2560" name="Group 608"/>
          <p:cNvGraphicFramePr>
            <a:graphicFrameLocks noGrp="1"/>
          </p:cNvGraphicFramePr>
          <p:nvPr>
            <p:extLst>
              <p:ext uri="{D42A27DB-BD31-4B8C-83A1-F6EECF244321}">
                <p14:modId xmlns:p14="http://schemas.microsoft.com/office/powerpoint/2010/main" val="1924206944"/>
              </p:ext>
            </p:extLst>
          </p:nvPr>
        </p:nvGraphicFramePr>
        <p:xfrm>
          <a:off x="1831976" y="765175"/>
          <a:ext cx="8461375" cy="5662050"/>
        </p:xfrm>
        <a:graphic>
          <a:graphicData uri="http://schemas.openxmlformats.org/drawingml/2006/table">
            <a:tbl>
              <a:tblPr rtl="1"/>
              <a:tblGrid>
                <a:gridCol w="735012"/>
                <a:gridCol w="2576513"/>
                <a:gridCol w="2574925"/>
                <a:gridCol w="2574925"/>
              </a:tblGrid>
              <a:tr h="316957">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000" b="1" i="0" u="none" strike="noStrike" cap="none" normalizeH="0" baseline="0" dirty="0" smtClean="0">
                          <a:ln>
                            <a:noFill/>
                          </a:ln>
                          <a:solidFill>
                            <a:schemeClr val="bg1"/>
                          </a:solidFill>
                          <a:effectLst/>
                          <a:latin typeface="Times New Roman" panose="02020603050405020304" pitchFamily="18" charset="0"/>
                          <a:cs typeface="PT Bold Heading" panose="02010400000000000000" pitchFamily="2" charset="-78"/>
                        </a:rPr>
                        <a:t>الرمز</a:t>
                      </a:r>
                      <a:endParaRPr kumimoji="0" lang="en-US" sz="2000" b="1" i="0" u="none" strike="noStrike" cap="none" normalizeH="0" baseline="0" dirty="0" smtClean="0">
                        <a:ln>
                          <a:noFill/>
                        </a:ln>
                        <a:solidFill>
                          <a:schemeClr val="bg1"/>
                        </a:solidFill>
                        <a:effectLst/>
                        <a:latin typeface="Times New Roman" panose="02020603050405020304" pitchFamily="18" charset="0"/>
                        <a:cs typeface="PT Bold Heading" panose="02010400000000000000" pitchFamily="2" charset="-78"/>
                      </a:endParaRPr>
                    </a:p>
                  </a:txBody>
                  <a:tcPr marL="90000" marR="90000" marT="46802" marB="468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5DD"/>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rPr>
                        <a:t>الكلمة</a:t>
                      </a:r>
                      <a:endParaRPr kumimoji="0" lang="en-US"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endParaRPr>
                    </a:p>
                  </a:txBody>
                  <a:tcPr marL="90000" marR="90000" marT="46802" marB="468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5DD"/>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rPr>
                        <a:t>الترجمة بالعربية</a:t>
                      </a:r>
                      <a:endParaRPr kumimoji="0" lang="en-US"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endParaRPr>
                    </a:p>
                  </a:txBody>
                  <a:tcPr marL="90000" marR="90000" marT="46802" marB="468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5DD"/>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rPr>
                        <a:t>المضمون</a:t>
                      </a:r>
                      <a:endParaRPr kumimoji="0" lang="en-US" sz="2000" b="1" i="0" u="none" strike="noStrike" cap="none" normalizeH="0" baseline="0" smtClean="0">
                        <a:ln>
                          <a:noFill/>
                        </a:ln>
                        <a:solidFill>
                          <a:schemeClr val="bg1"/>
                        </a:solidFill>
                        <a:effectLst/>
                        <a:latin typeface="Times New Roman" panose="02020603050405020304" pitchFamily="18" charset="0"/>
                        <a:cs typeface="PT Bold Heading" panose="02010400000000000000" pitchFamily="2" charset="-78"/>
                      </a:endParaRPr>
                    </a:p>
                  </a:txBody>
                  <a:tcPr marL="90000" marR="90000" marT="46802" marB="4680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E5DD"/>
                    </a:solidFill>
                  </a:tcPr>
                </a:tc>
              </a:tr>
              <a:tr h="462450">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F00000"/>
                          </a:solidFill>
                          <a:effectLst/>
                          <a:latin typeface="Times New Roman" panose="02020603050405020304" pitchFamily="18" charset="0"/>
                          <a:cs typeface="AdvertisingBold" pitchFamily="2" charset="-78"/>
                        </a:rPr>
                        <a:t>S</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rPr>
                        <a:t>Substitute </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rPr>
                        <a:t>التبديل أو الإحلال </a:t>
                      </a:r>
                      <a:endParaRPr kumimoji="0" lang="en-US"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smtClean="0">
                          <a:ln>
                            <a:noFill/>
                          </a:ln>
                          <a:solidFill>
                            <a:srgbClr val="F00000"/>
                          </a:solidFill>
                          <a:effectLst/>
                          <a:latin typeface="Times New Roman" panose="02020603050405020304" pitchFamily="18" charset="0"/>
                          <a:cs typeface="AdvertisingLight" pitchFamily="2" charset="-78"/>
                        </a:rPr>
                        <a:t>اعمل على تبديل الأدوات المستخدمة أو العناصر المركبة للمنتج , الأفراد ... إلخ</a:t>
                      </a:r>
                      <a:r>
                        <a:rPr kumimoji="0" lang="ar-SA"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r>
              <a:tr h="462450">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000000"/>
                          </a:solidFill>
                          <a:effectLst/>
                          <a:latin typeface="Times New Roman" panose="02020603050405020304" pitchFamily="18" charset="0"/>
                          <a:cs typeface="AdvertisingBold" pitchFamily="2" charset="-78"/>
                        </a:rPr>
                        <a:t>C</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Combine </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800" b="1" i="0" u="none" strike="noStrike" cap="none" normalizeH="0" baseline="0" smtClean="0">
                          <a:ln>
                            <a:noFill/>
                          </a:ln>
                          <a:solidFill>
                            <a:srgbClr val="000000"/>
                          </a:solidFill>
                          <a:effectLst/>
                          <a:latin typeface="Times New Roman" panose="02020603050405020304" pitchFamily="18" charset="0"/>
                          <a:cs typeface="PT Bold Heading" panose="02010400000000000000" pitchFamily="2" charset="-78"/>
                        </a:rPr>
                        <a:t>الربط أو الدمج</a:t>
                      </a:r>
                      <a:endParaRPr kumimoji="0" lang="en-US" sz="2800" b="1" i="0" u="none" strike="noStrike" cap="none" normalizeH="0" baseline="0" smtClean="0">
                        <a:ln>
                          <a:noFill/>
                        </a:ln>
                        <a:solidFill>
                          <a:srgbClr val="0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smtClean="0">
                          <a:ln>
                            <a:noFill/>
                          </a:ln>
                          <a:solidFill>
                            <a:srgbClr val="000000"/>
                          </a:solidFill>
                          <a:effectLst/>
                          <a:latin typeface="Times New Roman" panose="02020603050405020304" pitchFamily="18" charset="0"/>
                          <a:cs typeface="AdvertisingLight" pitchFamily="2" charset="-78"/>
                        </a:rPr>
                        <a:t>اعمل ربط أو خلط أو دمج بين الأشياء ذات العلاقة بالخدمة</a:t>
                      </a:r>
                      <a:r>
                        <a:rPr kumimoji="0" lang="ar-SA"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r>
              <a:tr h="462450">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F00000"/>
                          </a:solidFill>
                          <a:effectLst/>
                          <a:latin typeface="Times New Roman" panose="02020603050405020304" pitchFamily="18" charset="0"/>
                          <a:cs typeface="AdvertisingBold" pitchFamily="2" charset="-78"/>
                        </a:rPr>
                        <a:t>A</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rPr>
                        <a:t>Adopt </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rPr>
                        <a:t>التكيف</a:t>
                      </a:r>
                      <a:endParaRPr kumimoji="0" lang="en-US"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smtClean="0">
                          <a:ln>
                            <a:noFill/>
                          </a:ln>
                          <a:solidFill>
                            <a:srgbClr val="F00000"/>
                          </a:solidFill>
                          <a:effectLst/>
                          <a:latin typeface="Times New Roman" panose="02020603050405020304" pitchFamily="18" charset="0"/>
                          <a:cs typeface="AdvertisingLight" pitchFamily="2" charset="-78"/>
                        </a:rPr>
                        <a:t>ما</a:t>
                      </a:r>
                      <a:r>
                        <a:rPr kumimoji="0" lang="en-US" sz="1600" b="0" i="0" u="none" strike="noStrike" cap="none" normalizeH="0" baseline="0" smtClean="0">
                          <a:ln>
                            <a:noFill/>
                          </a:ln>
                          <a:solidFill>
                            <a:srgbClr val="F00000"/>
                          </a:solidFill>
                          <a:effectLst/>
                          <a:latin typeface="Times New Roman" panose="02020603050405020304" pitchFamily="18" charset="0"/>
                          <a:cs typeface="AdvertisingLight" pitchFamily="2" charset="-78"/>
                        </a:rPr>
                        <a:t> </a:t>
                      </a:r>
                      <a:r>
                        <a:rPr kumimoji="0" lang="ar-SA" sz="1600" b="0" i="0" u="none" strike="noStrike" cap="none" normalizeH="0" baseline="0" smtClean="0">
                          <a:ln>
                            <a:noFill/>
                          </a:ln>
                          <a:solidFill>
                            <a:srgbClr val="F00000"/>
                          </a:solidFill>
                          <a:effectLst/>
                          <a:latin typeface="Times New Roman" panose="02020603050405020304" pitchFamily="18" charset="0"/>
                          <a:cs typeface="AdvertisingLight" pitchFamily="2" charset="-78"/>
                        </a:rPr>
                        <a:t> </a:t>
                      </a:r>
                      <a:r>
                        <a:rPr kumimoji="0" lang="ar-SA" sz="1600" b="1" i="0" u="none" strike="noStrike" cap="none" normalizeH="0" baseline="0" smtClean="0">
                          <a:ln>
                            <a:noFill/>
                          </a:ln>
                          <a:solidFill>
                            <a:srgbClr val="F00000"/>
                          </a:solidFill>
                          <a:effectLst/>
                          <a:latin typeface="Times New Roman" panose="02020603050405020304" pitchFamily="18" charset="0"/>
                          <a:cs typeface="AdvertisingLight" pitchFamily="2" charset="-78"/>
                        </a:rPr>
                        <a:t>الأشياء التي أحتاج إلى أن اكيفها وأعيد النظر فيها</a:t>
                      </a:r>
                      <a:r>
                        <a:rPr kumimoji="0" lang="ar-SA"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r>
              <a:tr h="1044422">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000000"/>
                          </a:solidFill>
                          <a:effectLst/>
                          <a:latin typeface="Times New Roman" panose="02020603050405020304" pitchFamily="18" charset="0"/>
                          <a:cs typeface="AdvertisingBold" pitchFamily="2" charset="-78"/>
                        </a:rPr>
                        <a:t>M</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lang="en-US" sz="2400" b="0" kern="1200" dirty="0" smtClean="0">
                          <a:solidFill>
                            <a:schemeClr val="tx1"/>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Minify, </a:t>
                      </a:r>
                      <a:r>
                        <a:rPr lang="en-US" sz="2400" b="1" u="sng" dirty="0" smtClean="0">
                          <a:solidFill>
                            <a:schemeClr val="tx1"/>
                          </a:solidFill>
                          <a:effectLst/>
                        </a:rPr>
                        <a:t>Magnify</a:t>
                      </a:r>
                      <a:r>
                        <a:rPr lang="en-US" sz="2400" b="0" kern="1200" dirty="0" smtClean="0">
                          <a:solidFill>
                            <a:schemeClr val="tx1"/>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Modify,</a:t>
                      </a:r>
                      <a:r>
                        <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Y" sz="2000" b="1" i="0" u="none" strike="noStrike" cap="none" normalizeH="0" baseline="0" dirty="0" err="1" smtClean="0">
                          <a:ln>
                            <a:noFill/>
                          </a:ln>
                          <a:solidFill>
                            <a:srgbClr val="000000"/>
                          </a:solidFill>
                          <a:effectLst/>
                          <a:latin typeface="Times New Roman" panose="02020603050405020304" pitchFamily="18" charset="0"/>
                          <a:cs typeface="PT Bold Heading" panose="02010400000000000000" pitchFamily="2" charset="-78"/>
                        </a:rPr>
                        <a:t>التصغير،التكبير</a:t>
                      </a:r>
                      <a:r>
                        <a:rPr kumimoji="0" lang="ar-SY" sz="2000" b="1" i="0" u="none" strike="noStrike" cap="none" normalizeH="0" baseline="0" dirty="0" smtClean="0">
                          <a:ln>
                            <a:noFill/>
                          </a:ln>
                          <a:solidFill>
                            <a:srgbClr val="000000"/>
                          </a:solidFill>
                          <a:effectLst/>
                          <a:latin typeface="Times New Roman" panose="02020603050405020304" pitchFamily="18" charset="0"/>
                          <a:cs typeface="PT Bold Heading" panose="02010400000000000000" pitchFamily="2" charset="-78"/>
                        </a:rPr>
                        <a:t>،</a:t>
                      </a:r>
                      <a:r>
                        <a:rPr kumimoji="0" lang="ar-SA" sz="2000" b="1" i="0" u="none" strike="noStrike" cap="none" normalizeH="0" baseline="0" dirty="0" smtClean="0">
                          <a:ln>
                            <a:noFill/>
                          </a:ln>
                          <a:solidFill>
                            <a:srgbClr val="000000"/>
                          </a:solidFill>
                          <a:effectLst/>
                          <a:latin typeface="Times New Roman" panose="02020603050405020304" pitchFamily="18" charset="0"/>
                          <a:cs typeface="PT Bold Heading" panose="02010400000000000000" pitchFamily="2" charset="-78"/>
                        </a:rPr>
                        <a:t>التعديل </a:t>
                      </a:r>
                      <a:endParaRPr kumimoji="0" lang="en-US" sz="2000" b="1" i="0" u="none" strike="noStrike" cap="none" normalizeH="0" baseline="0" dirty="0" smtClean="0">
                        <a:ln>
                          <a:noFill/>
                        </a:ln>
                        <a:solidFill>
                          <a:srgbClr val="0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dirty="0" smtClean="0">
                          <a:ln>
                            <a:noFill/>
                          </a:ln>
                          <a:solidFill>
                            <a:srgbClr val="000000"/>
                          </a:solidFill>
                          <a:effectLst/>
                          <a:latin typeface="Times New Roman" panose="02020603050405020304" pitchFamily="18" charset="0"/>
                          <a:cs typeface="AdvertisingLight" pitchFamily="2" charset="-78"/>
                        </a:rPr>
                        <a:t>اعمل بعض التعديلات </a:t>
                      </a:r>
                      <a:r>
                        <a:rPr kumimoji="0" lang="ar-SY" sz="1600" b="1" i="0" u="none" strike="noStrike" cap="none" normalizeH="0" baseline="0" dirty="0" smtClean="0">
                          <a:ln>
                            <a:noFill/>
                          </a:ln>
                          <a:solidFill>
                            <a:srgbClr val="000000"/>
                          </a:solidFill>
                          <a:effectLst/>
                          <a:latin typeface="Times New Roman" panose="02020603050405020304" pitchFamily="18" charset="0"/>
                          <a:cs typeface="AdvertisingLight" pitchFamily="2" charset="-78"/>
                        </a:rPr>
                        <a:t>/التصغير/التكبير/ </a:t>
                      </a:r>
                      <a:r>
                        <a:rPr kumimoji="0" lang="ar-SA" sz="1600" b="1" i="0" u="none" strike="noStrike" cap="none" normalizeH="0" baseline="0" dirty="0" smtClean="0">
                          <a:ln>
                            <a:noFill/>
                          </a:ln>
                          <a:solidFill>
                            <a:srgbClr val="000000"/>
                          </a:solidFill>
                          <a:effectLst/>
                          <a:latin typeface="Times New Roman" panose="02020603050405020304" pitchFamily="18" charset="0"/>
                          <a:cs typeface="AdvertisingLight" pitchFamily="2" charset="-78"/>
                        </a:rPr>
                        <a:t>في الشكل أو اللون أو أي جانب في الخدمة</a:t>
                      </a:r>
                      <a:r>
                        <a:rPr kumimoji="0" lang="ar-SA"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r>
              <a:tr h="850431">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F00000"/>
                          </a:solidFill>
                          <a:effectLst/>
                          <a:latin typeface="Times New Roman" panose="02020603050405020304" pitchFamily="18" charset="0"/>
                          <a:cs typeface="AdvertisingBold" pitchFamily="2" charset="-78"/>
                        </a:rPr>
                        <a:t>P</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dirty="0" smtClean="0">
                          <a:ln>
                            <a:noFill/>
                          </a:ln>
                          <a:solidFill>
                            <a:srgbClr val="F00000"/>
                          </a:solidFill>
                          <a:effectLst/>
                          <a:latin typeface="Times New Roman" panose="02020603050405020304" pitchFamily="18" charset="0"/>
                          <a:cs typeface="AdvertisingLight" pitchFamily="2" charset="-78"/>
                        </a:rPr>
                        <a:t>Put to other uses</a:t>
                      </a:r>
                      <a:endParaRPr kumimoji="0" lang="en-US" sz="3200" b="0"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rPr>
                        <a:t>اقترح استخدامات أخرى</a:t>
                      </a:r>
                      <a:endParaRPr kumimoji="0" lang="en-US" sz="2800" b="1" i="0" u="none" strike="noStrike" cap="none" normalizeH="0" baseline="0" smtClean="0">
                        <a:ln>
                          <a:noFill/>
                        </a:ln>
                        <a:solidFill>
                          <a:srgbClr val="F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smtClean="0">
                          <a:ln>
                            <a:noFill/>
                          </a:ln>
                          <a:solidFill>
                            <a:srgbClr val="F00000"/>
                          </a:solidFill>
                          <a:effectLst/>
                          <a:latin typeface="Times New Roman" panose="02020603050405020304" pitchFamily="18" charset="0"/>
                          <a:cs typeface="AdvertisingLight" pitchFamily="2" charset="-78"/>
                        </a:rPr>
                        <a:t>هل يمكن الاستفادة من الشيء في استخدامات أخرى </a:t>
                      </a:r>
                      <a:r>
                        <a:rPr kumimoji="0" lang="ar-SA"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rPr>
                        <a:t>. </a:t>
                      </a:r>
                      <a:endParaRPr kumimoji="0" lang="en-US" sz="1600" b="1" i="0" u="none" strike="noStrike" cap="none" normalizeH="0" baseline="0" smtClean="0">
                        <a:ln>
                          <a:noFill/>
                        </a:ln>
                        <a:solidFill>
                          <a:srgbClr val="F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r>
              <a:tr h="462450">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000000"/>
                          </a:solidFill>
                          <a:effectLst/>
                          <a:latin typeface="Times New Roman" panose="02020603050405020304" pitchFamily="18" charset="0"/>
                          <a:cs typeface="AdvertisingBold" pitchFamily="2" charset="-78"/>
                        </a:rPr>
                        <a:t>E</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dirty="0" smtClean="0">
                          <a:ln>
                            <a:noFill/>
                          </a:ln>
                          <a:solidFill>
                            <a:srgbClr val="000000"/>
                          </a:solidFill>
                          <a:effectLst/>
                          <a:latin typeface="Times New Roman" panose="02020603050405020304" pitchFamily="18" charset="0"/>
                          <a:cs typeface="AdvertisingLight" pitchFamily="2" charset="-78"/>
                        </a:rPr>
                        <a:t>Eliminate</a:t>
                      </a:r>
                      <a:endParaRPr kumimoji="0" lang="en-US" sz="3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800" b="1" i="0" u="none" strike="noStrike" cap="none" normalizeH="0" baseline="0" smtClean="0">
                          <a:ln>
                            <a:noFill/>
                          </a:ln>
                          <a:solidFill>
                            <a:srgbClr val="000000"/>
                          </a:solidFill>
                          <a:effectLst/>
                          <a:latin typeface="Times New Roman" panose="02020603050405020304" pitchFamily="18" charset="0"/>
                          <a:cs typeface="PT Bold Heading" panose="02010400000000000000" pitchFamily="2" charset="-78"/>
                        </a:rPr>
                        <a:t>الإلغاء أو الحذف</a:t>
                      </a:r>
                      <a:endParaRPr kumimoji="0" lang="en-US" sz="2800" b="1" i="0" u="none" strike="noStrike" cap="none" normalizeH="0" baseline="0" smtClean="0">
                        <a:ln>
                          <a:noFill/>
                        </a:ln>
                        <a:solidFill>
                          <a:srgbClr val="0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smtClean="0">
                          <a:ln>
                            <a:noFill/>
                          </a:ln>
                          <a:solidFill>
                            <a:srgbClr val="000000"/>
                          </a:solidFill>
                          <a:effectLst/>
                          <a:latin typeface="Times New Roman" panose="02020603050405020304" pitchFamily="18" charset="0"/>
                          <a:cs typeface="AdvertisingLight" pitchFamily="2" charset="-78"/>
                        </a:rPr>
                        <a:t>اعمل على إلغاء أو حذف بعض العناصر غير المهمة </a:t>
                      </a:r>
                      <a:endParaRPr kumimoji="0" lang="en-US" sz="1600" b="1" i="0" u="none" strike="noStrike" cap="none" normalizeH="0" baseline="0" smtClean="0">
                        <a:ln>
                          <a:noFill/>
                        </a:ln>
                        <a:solidFill>
                          <a:srgbClr val="000000"/>
                        </a:solidFill>
                        <a:effectLst/>
                        <a:latin typeface="Times New Roman" panose="02020603050405020304" pitchFamily="18" charset="0"/>
                        <a:cs typeface="AdvertisingLight"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FFFFCC"/>
                    </a:solidFill>
                  </a:tcPr>
                </a:tc>
              </a:tr>
              <a:tr h="656440">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3200" b="0" i="0" u="none" strike="noStrike" cap="none" normalizeH="0" baseline="0" smtClean="0">
                          <a:ln>
                            <a:noFill/>
                          </a:ln>
                          <a:solidFill>
                            <a:srgbClr val="F00000"/>
                          </a:solidFill>
                          <a:effectLst/>
                          <a:latin typeface="Times New Roman" panose="02020603050405020304" pitchFamily="18" charset="0"/>
                          <a:cs typeface="AdvertisingBold" pitchFamily="2" charset="-78"/>
                        </a:rPr>
                        <a:t>R</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Reverse,</a:t>
                      </a:r>
                      <a:r>
                        <a:rPr lang="en-US" sz="2400" b="1" kern="1200" dirty="0" smtClean="0">
                          <a:solidFill>
                            <a:srgbClr val="FF00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Rearrange </a:t>
                      </a:r>
                      <a:r>
                        <a:rPr kumimoji="0" 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2400" b="1" i="0" u="none" strike="noStrike" cap="none" normalizeH="0" baseline="0" dirty="0" smtClean="0">
                          <a:ln>
                            <a:noFill/>
                          </a:ln>
                          <a:solidFill>
                            <a:srgbClr val="F00000"/>
                          </a:solidFill>
                          <a:effectLst/>
                          <a:latin typeface="Times New Roman" panose="02020603050405020304" pitchFamily="18" charset="0"/>
                          <a:cs typeface="PT Bold Heading" panose="02010400000000000000" pitchFamily="2" charset="-78"/>
                        </a:rPr>
                        <a:t>العكس أو إعادة الترتيب</a:t>
                      </a:r>
                      <a:endParaRPr kumimoji="0" lang="en-US" sz="2400" b="1" i="0" u="none" strike="noStrike" cap="none" normalizeH="0" baseline="0" dirty="0" smtClean="0">
                        <a:ln>
                          <a:noFill/>
                        </a:ln>
                        <a:solidFill>
                          <a:srgbClr val="F00000"/>
                        </a:solidFill>
                        <a:effectLst/>
                        <a:latin typeface="Times New Roman" panose="02020603050405020304" pitchFamily="18" charset="0"/>
                        <a:cs typeface="PT Bold Heading" panose="02010400000000000000" pitchFamily="2" charset="-78"/>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40000"/>
                        </a:spcBef>
                        <a:buClr>
                          <a:schemeClr val="hlink"/>
                        </a:buClr>
                        <a:buSzPct val="120000"/>
                        <a:defRPr sz="3200" b="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vl2pPr>
                        <a:spcBef>
                          <a:spcPct val="40000"/>
                        </a:spcBef>
                        <a:buFont typeface="Tahoma" panose="020B0604030504040204" pitchFamily="34" charset="0"/>
                        <a:defRPr sz="2000" b="1">
                          <a:solidFill>
                            <a:srgbClr val="FF0000"/>
                          </a:solidFill>
                          <a:effectLst>
                            <a:outerShdw blurRad="38100" dist="38100" dir="2700000" algn="tl">
                              <a:srgbClr val="000000"/>
                            </a:outerShdw>
                          </a:effectLst>
                          <a:latin typeface="Tahoma" panose="020B0604030504040204" pitchFamily="34" charset="0"/>
                          <a:cs typeface="Tahoma" panose="020B0604030504040204" pitchFamily="34" charset="0"/>
                        </a:defRPr>
                      </a:lvl2pPr>
                      <a:lvl3pPr>
                        <a:spcBef>
                          <a:spcPct val="40000"/>
                        </a:spcBef>
                        <a:buClr>
                          <a:schemeClr val="hlink"/>
                        </a:buClr>
                        <a:buSzPct val="120000"/>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40000"/>
                        </a:spcBef>
                        <a:buFont typeface="Tahoma" panose="020B0604030504040204" pitchFamily="34" charset="0"/>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40000"/>
                        </a:spcBef>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algn="r" rtl="1" fontAlgn="base">
                        <a:spcBef>
                          <a:spcPct val="40000"/>
                        </a:spcBef>
                        <a:spcAft>
                          <a:spcPct val="0"/>
                        </a:spcAft>
                        <a:buClr>
                          <a:schemeClr val="hlink"/>
                        </a:buClr>
                        <a:buSzPct val="80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40000"/>
                        </a:spcBef>
                        <a:spcAft>
                          <a:spcPct val="0"/>
                        </a:spcAft>
                        <a:buClr>
                          <a:schemeClr val="hlink"/>
                        </a:buClr>
                        <a:buSzPct val="120000"/>
                        <a:buFontTx/>
                        <a:buNone/>
                        <a:tabLst/>
                      </a:pPr>
                      <a:r>
                        <a:rPr kumimoji="0" lang="ar-SA" sz="1600" b="1" i="0" u="none" strike="noStrike" cap="none" normalizeH="0" baseline="0" dirty="0" smtClean="0">
                          <a:ln>
                            <a:noFill/>
                          </a:ln>
                          <a:solidFill>
                            <a:srgbClr val="F00000"/>
                          </a:solidFill>
                          <a:effectLst/>
                          <a:latin typeface="Times New Roman" panose="02020603050405020304" pitchFamily="18" charset="0"/>
                          <a:cs typeface="AdvertisingLight" pitchFamily="2" charset="-78"/>
                        </a:rPr>
                        <a:t>هل يمكن تنفيذ العمل بطريقة عكسية</a:t>
                      </a:r>
                      <a:r>
                        <a:rPr kumimoji="0" lang="ar-SA" sz="1600" b="1"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rPr>
                        <a:t>.</a:t>
                      </a:r>
                      <a:r>
                        <a:rPr kumimoji="0" lang="ar-SA" sz="1600" b="0"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rPr>
                        <a:t> </a:t>
                      </a:r>
                      <a:endParaRPr kumimoji="0" lang="en-US" sz="1600" b="0" i="0" u="none" strike="noStrike" cap="none" normalizeH="0" baseline="0" dirty="0" smtClean="0">
                        <a:ln>
                          <a:noFill/>
                        </a:ln>
                        <a:solidFill>
                          <a:srgbClr val="F00000"/>
                        </a:solidFill>
                        <a:effectLst/>
                        <a:latin typeface="Times New Roman" panose="02020603050405020304" pitchFamily="18" charset="0"/>
                        <a:cs typeface="Times New Roman" panose="02020603050405020304" pitchFamily="18" charset="0"/>
                      </a:endParaRPr>
                    </a:p>
                  </a:txBody>
                  <a:tcPr marL="90000" marR="90000" marT="46802" marB="46802"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382227" name="AutoShape 275" descr="50%"/>
          <p:cNvSpPr>
            <a:spLocks noGrp="1" noChangeArrowheads="1"/>
          </p:cNvSpPr>
          <p:nvPr>
            <p:ph type="title"/>
          </p:nvPr>
        </p:nvSpPr>
        <p:spPr>
          <a:xfrm>
            <a:off x="2270126" y="149225"/>
            <a:ext cx="7713663" cy="615950"/>
          </a:xfrm>
        </p:spPr>
        <p:txBody>
          <a:bodyPr/>
          <a:lstStyle/>
          <a:p>
            <a:pPr algn="ctr" rtl="1">
              <a:defRPr/>
            </a:pPr>
            <a:r>
              <a:rPr lang="ar-SA" sz="3200" dirty="0"/>
              <a:t>كيفية </a:t>
            </a:r>
            <a:r>
              <a:rPr lang="ar-SA" sz="3200" dirty="0" smtClean="0"/>
              <a:t>استخدام </a:t>
            </a:r>
            <a:r>
              <a:rPr lang="ar-SA" sz="3200" dirty="0"/>
              <a:t>وتطبيق </a:t>
            </a:r>
            <a:r>
              <a:rPr lang="ar-SA" sz="3200" dirty="0" smtClean="0"/>
              <a:t>طريقة</a:t>
            </a:r>
            <a:r>
              <a:rPr lang="ar-SY" sz="3200" dirty="0" smtClean="0"/>
              <a:t> </a:t>
            </a:r>
            <a:r>
              <a:rPr lang="ar-SY" sz="3200" b="1" dirty="0"/>
              <a:t>سكامبر</a:t>
            </a:r>
            <a:r>
              <a:rPr lang="ar-SA" sz="3200" dirty="0" smtClean="0"/>
              <a:t> </a:t>
            </a:r>
            <a:r>
              <a:rPr lang="ar-SA" sz="3200" dirty="0"/>
              <a:t>(</a:t>
            </a:r>
            <a:r>
              <a:rPr lang="en-US" sz="3200" dirty="0"/>
              <a:t>SCAMPER</a:t>
            </a:r>
            <a:r>
              <a:rPr lang="ar-SA" sz="3200" dirty="0"/>
              <a:t>)</a:t>
            </a:r>
            <a:endParaRPr lang="en-US" sz="3200" dirty="0"/>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89</a:t>
            </a:fld>
            <a:endParaRPr lang="en-US"/>
          </a:p>
        </p:txBody>
      </p:sp>
    </p:spTree>
    <p:extLst>
      <p:ext uri="{BB962C8B-B14F-4D97-AF65-F5344CB8AC3E}">
        <p14:creationId xmlns:p14="http://schemas.microsoft.com/office/powerpoint/2010/main" val="238318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2560"/>
                                        </p:tgtEl>
                                        <p:attrNameLst>
                                          <p:attrName>style.visibility</p:attrName>
                                        </p:attrNameLst>
                                      </p:cBhvr>
                                      <p:to>
                                        <p:strVal val="visible"/>
                                      </p:to>
                                    </p:set>
                                    <p:animEffect transition="in" filter="wipe(up)">
                                      <p:cBhvr>
                                        <p:cTn id="7" dur="2000"/>
                                        <p:tgtEl>
                                          <p:spTgt spid="382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endParaRPr lang="en-US"/>
          </a:p>
        </p:txBody>
      </p:sp>
      <p:sp>
        <p:nvSpPr>
          <p:cNvPr id="3" name="عنصر نائب للمحتوى 2"/>
          <p:cNvSpPr>
            <a:spLocks noGrp="1"/>
          </p:cNvSpPr>
          <p:nvPr>
            <p:ph idx="1"/>
          </p:nvPr>
        </p:nvSpPr>
        <p:spPr/>
        <p:txBody>
          <a:bodyPr/>
          <a:lstStyle/>
          <a:p>
            <a:pPr algn="r" rtl="1"/>
            <a:r>
              <a:rPr lang="ar-SA" dirty="0" smtClean="0">
                <a:latin typeface="Simplified Arabic" pitchFamily="18" charset="-78"/>
                <a:cs typeface="+mj-cs"/>
              </a:rPr>
              <a:t>وتقوم خلايا التفكير، والتي يشكل عددها 10% من مجموعة خلايا الدماغ، بوظيفة التفكير، ويفقد الإنسان آلاف الخلايا يومياً نتيجة لعوامل سلبية عديدة، منها الإجهاد في العمل، والضغوط النفسية المتواصلة، غير أن الخالق العظيم قد منح الدماغ القدرة على تعويض الخلايا التالفة. إن الإنسان الذي يفكر في حلٍ لقضية ما، يبذل طاقة من دماغه، وهذه الطاقة تتناسب طردياً مع نوع المسألة (موضوع التفكير) وتستدعي توليد طاقة كهربائية في الدماغ لتحليلها، وتتحول الطاقة المتولدة إلى نبضات تتحرك في خلايا الدماغ حتى تستقر في وسطه، حيث تصدر الأوامر إلى سائر مناطق الدماغ حسب وظائفها، وعندما تتحول الطاقة الكهربائية إلى كيماوية فإنها تملي على الإنسان سلوكه، فيكون نشيطاً مجتهداً أو كسولاً أو خاملاً.</a:t>
            </a:r>
            <a:endParaRPr lang="en-US" dirty="0" smtClean="0">
              <a:latin typeface="Simplified Arabic" pitchFamily="18" charset="-78"/>
              <a:cs typeface="+mj-cs"/>
            </a:endParaRPr>
          </a:p>
          <a:p>
            <a:pPr algn="r" rtl="1"/>
            <a:endParaRPr lang="en-US" dirty="0">
              <a:cs typeface="+mj-cs"/>
            </a:endParaRPr>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9</a:t>
            </a:fld>
            <a:endParaRPr lang="en-US"/>
          </a:p>
        </p:txBody>
      </p:sp>
    </p:spTree>
    <p:extLst>
      <p:ext uri="{BB962C8B-B14F-4D97-AF65-F5344CB8AC3E}">
        <p14:creationId xmlns:p14="http://schemas.microsoft.com/office/powerpoint/2010/main" val="36409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879600" y="425470"/>
            <a:ext cx="9334500" cy="6432530"/>
          </a:xfrm>
          <a:prstGeom prst="rect">
            <a:avLst/>
          </a:prstGeom>
          <a:noFill/>
        </p:spPr>
        <p:txBody>
          <a:bodyPr wrap="square" rtlCol="0">
            <a:spAutoFit/>
          </a:bodyPr>
          <a:lstStyle/>
          <a:p>
            <a:pPr algn="r" rtl="1"/>
            <a:r>
              <a:rPr lang="ar-SY" sz="2000" b="1" dirty="0"/>
              <a:t>وفيما يلي </a:t>
            </a:r>
            <a:r>
              <a:rPr lang="ar-SY" sz="2000" b="1" dirty="0" smtClean="0"/>
              <a:t>الشرح </a:t>
            </a:r>
            <a:r>
              <a:rPr lang="ar-SY" sz="2000" b="1" dirty="0"/>
              <a:t>الموجز للاستراتيجيات </a:t>
            </a:r>
            <a:r>
              <a:rPr lang="ar-SY" sz="2000" b="1" dirty="0" smtClean="0"/>
              <a:t>:</a:t>
            </a:r>
            <a:r>
              <a:rPr lang="ar-SY" sz="2000" b="1" dirty="0"/>
              <a:t/>
            </a:r>
            <a:br>
              <a:rPr lang="ar-SY" sz="2000" b="1" dirty="0"/>
            </a:br>
            <a:r>
              <a:rPr lang="ar-SY" sz="2400" b="1" u="sng" dirty="0"/>
              <a:t>أولاً :</a:t>
            </a:r>
            <a:r>
              <a:rPr lang="ar-SY" sz="2400" b="1" u="sng" dirty="0" smtClean="0"/>
              <a:t>الاستبدال(بدل) </a:t>
            </a:r>
            <a:r>
              <a:rPr lang="ar-SY" sz="2400" b="1" u="sng" dirty="0"/>
              <a:t>: </a:t>
            </a:r>
            <a:r>
              <a:rPr lang="en-US" sz="2400" b="1" u="sng" dirty="0"/>
              <a:t>substitute</a:t>
            </a:r>
            <a:r>
              <a:rPr lang="en-US" sz="2000" b="1" dirty="0"/>
              <a:t/>
            </a:r>
            <a:br>
              <a:rPr lang="en-US" sz="2000" b="1" dirty="0"/>
            </a:br>
            <a:r>
              <a:rPr lang="en-US" sz="2000" b="1" dirty="0"/>
              <a:t/>
            </a:r>
            <a:br>
              <a:rPr lang="en-US" sz="2000" b="1" dirty="0"/>
            </a:br>
            <a:r>
              <a:rPr lang="ar-SY" sz="2000" b="1" dirty="0"/>
              <a:t>إن لكل شخص دوره , يمارسه دائماً , لكن ماذا لو استبدل هذا الدور ؟ </a:t>
            </a:r>
            <a:br>
              <a:rPr lang="ar-SY" sz="2000" b="1" dirty="0"/>
            </a:br>
            <a:r>
              <a:rPr lang="ar-SY" sz="2000" b="1" dirty="0"/>
              <a:t/>
            </a:r>
            <a:br>
              <a:rPr lang="ar-SY" sz="2000" b="1" dirty="0"/>
            </a:br>
            <a:r>
              <a:rPr lang="ar-SY" sz="2000" b="1" dirty="0"/>
              <a:t>إن عمليات الاستبدال هذه تنتج لنا أفكاراً جديدة . </a:t>
            </a:r>
            <a:br>
              <a:rPr lang="ar-SY" sz="2000" b="1" dirty="0"/>
            </a:br>
            <a:r>
              <a:rPr lang="ar-SY" sz="2000" b="1" dirty="0"/>
              <a:t/>
            </a:r>
            <a:br>
              <a:rPr lang="ar-SY" sz="2000" b="1" dirty="0"/>
            </a:br>
            <a:r>
              <a:rPr lang="ar-SY" sz="2400" b="1" u="sng" dirty="0"/>
              <a:t>ثانياً : الجمع </a:t>
            </a:r>
            <a:r>
              <a:rPr lang="ar-SY" sz="2400" b="1" u="sng" dirty="0" smtClean="0"/>
              <a:t>(ادمج وأضف): </a:t>
            </a:r>
            <a:r>
              <a:rPr lang="en-US" sz="2400" b="1" u="sng" dirty="0"/>
              <a:t>combine </a:t>
            </a:r>
            <a:r>
              <a:rPr lang="en-US" sz="2000" b="1" dirty="0"/>
              <a:t/>
            </a:r>
            <a:br>
              <a:rPr lang="en-US" sz="2000" b="1" dirty="0"/>
            </a:br>
            <a:r>
              <a:rPr lang="en-US" sz="2000" b="1" dirty="0"/>
              <a:t/>
            </a:r>
            <a:br>
              <a:rPr lang="en-US" sz="2000" b="1" dirty="0"/>
            </a:br>
            <a:r>
              <a:rPr lang="ar-SY" sz="2000" b="1" dirty="0"/>
              <a:t>إن لكل فكرة غرض معين . فماذا لو دمجنا فكرتين معاً ؟</a:t>
            </a:r>
            <a:br>
              <a:rPr lang="ar-SY" sz="2000" b="1" dirty="0"/>
            </a:br>
            <a:r>
              <a:rPr lang="ar-SY" sz="2000" b="1" dirty="0"/>
              <a:t/>
            </a:r>
            <a:br>
              <a:rPr lang="ar-SY" sz="2000" b="1" dirty="0"/>
            </a:br>
            <a:r>
              <a:rPr lang="ar-SY" sz="2000" b="1" dirty="0"/>
              <a:t>ان الدمج بين مفردتين يعطينا شيئاً جديداً يختلف في خصائصه عن كل مفردة ولم يكن ببالنا قبل ذلك ؟</a:t>
            </a:r>
            <a:br>
              <a:rPr lang="ar-SY" sz="2000" b="1" dirty="0"/>
            </a:br>
            <a:r>
              <a:rPr lang="ar-SY" sz="2000" b="1" dirty="0"/>
              <a:t/>
            </a:r>
            <a:br>
              <a:rPr lang="ar-SY" sz="2000" b="1" dirty="0"/>
            </a:br>
            <a:r>
              <a:rPr lang="ar-SY" sz="2400" b="1" u="sng" dirty="0"/>
              <a:t>ثالثاً: </a:t>
            </a:r>
            <a:r>
              <a:rPr lang="ar-SY" sz="2400" b="1" u="sng" dirty="0" smtClean="0"/>
              <a:t>التكيف (كيًف أو عدل) </a:t>
            </a:r>
            <a:r>
              <a:rPr lang="ar-SY" sz="2400" b="1" u="sng" dirty="0"/>
              <a:t>: </a:t>
            </a:r>
            <a:r>
              <a:rPr lang="en-US" sz="2400" b="1" u="sng" dirty="0"/>
              <a:t>Adapt</a:t>
            </a:r>
            <a:r>
              <a:rPr lang="en-US" sz="2000" b="1" dirty="0"/>
              <a:t/>
            </a:r>
            <a:br>
              <a:rPr lang="en-US" sz="2000" b="1" dirty="0"/>
            </a:br>
            <a:r>
              <a:rPr lang="en-US" sz="2000" b="1" dirty="0"/>
              <a:t/>
            </a:r>
            <a:br>
              <a:rPr lang="en-US" sz="2000" b="1" dirty="0"/>
            </a:br>
            <a:r>
              <a:rPr lang="ar-SY" sz="2000" b="1" dirty="0"/>
              <a:t>يقصد بالتكييف إجراء تعديلات على فكرة ما أو شيء ما لجعله ملائما لغرض جديد .</a:t>
            </a:r>
            <a:br>
              <a:rPr lang="ar-SY" sz="2000" b="1" dirty="0"/>
            </a:br>
            <a:r>
              <a:rPr lang="ar-SY" sz="2000" b="1" dirty="0"/>
              <a:t/>
            </a:r>
            <a:br>
              <a:rPr lang="ar-SY" sz="2000" b="1" dirty="0"/>
            </a:br>
            <a:r>
              <a:rPr lang="ar-SY" sz="2000" b="1" dirty="0"/>
              <a:t>إن كثيراً من الأفكار لا تعمل في ظروف معينة وان إدخال تعديلات إليها تجعل منها أكثر قبولاً .</a:t>
            </a:r>
            <a:br>
              <a:rPr lang="ar-SY" sz="2000" b="1" dirty="0"/>
            </a:br>
            <a:r>
              <a:rPr lang="ar-SY" sz="2000" b="1" dirty="0"/>
              <a:t/>
            </a:r>
            <a:br>
              <a:rPr lang="ar-SY" sz="2000" b="1" dirty="0"/>
            </a:br>
            <a:endParaRPr lang="en-US" sz="2000"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90</a:t>
            </a:fld>
            <a:endParaRPr lang="en-US"/>
          </a:p>
        </p:txBody>
      </p:sp>
    </p:spTree>
    <p:extLst>
      <p:ext uri="{BB962C8B-B14F-4D97-AF65-F5344CB8AC3E}">
        <p14:creationId xmlns:p14="http://schemas.microsoft.com/office/powerpoint/2010/main" val="31839748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520700" y="263525"/>
            <a:ext cx="10833100" cy="5201424"/>
          </a:xfrm>
          <a:prstGeom prst="rect">
            <a:avLst/>
          </a:prstGeom>
          <a:noFill/>
        </p:spPr>
        <p:txBody>
          <a:bodyPr wrap="square" rtlCol="0">
            <a:spAutoFit/>
          </a:bodyPr>
          <a:lstStyle/>
          <a:p>
            <a:pPr algn="r" rtl="1"/>
            <a:r>
              <a:rPr lang="ar-SY" sz="2000" b="1" u="sng" dirty="0"/>
              <a:t>رابعاً : التعديل </a:t>
            </a:r>
            <a:r>
              <a:rPr lang="ar-SY" sz="2000" b="1" u="sng" dirty="0" smtClean="0"/>
              <a:t>(غير): </a:t>
            </a:r>
            <a:r>
              <a:rPr lang="en-US" sz="2000" b="1" u="sng" dirty="0"/>
              <a:t>Modifying</a:t>
            </a:r>
            <a:r>
              <a:rPr lang="en-US" b="1" dirty="0"/>
              <a:t/>
            </a:r>
            <a:br>
              <a:rPr lang="en-US" b="1" dirty="0"/>
            </a:br>
            <a:r>
              <a:rPr lang="en-US" b="1" dirty="0"/>
              <a:t/>
            </a:r>
            <a:br>
              <a:rPr lang="en-US" b="1" dirty="0"/>
            </a:br>
            <a:r>
              <a:rPr lang="ar-SY" b="1" dirty="0"/>
              <a:t>يقصد بالتعديل تغيير المعنى أو اللون أو الشكل أو الحركة أو الرائحة .</a:t>
            </a:r>
            <a:br>
              <a:rPr lang="ar-SY" b="1" dirty="0"/>
            </a:br>
            <a:r>
              <a:rPr lang="ar-SY" b="1" dirty="0"/>
              <a:t/>
            </a:r>
            <a:br>
              <a:rPr lang="ar-SY" b="1" dirty="0"/>
            </a:br>
            <a:r>
              <a:rPr lang="ar-SY" b="1" dirty="0"/>
              <a:t>إن التعديل يعطي أفكارا جديدة .</a:t>
            </a:r>
            <a:br>
              <a:rPr lang="ar-SY" b="1" dirty="0"/>
            </a:br>
            <a:r>
              <a:rPr lang="ar-SY" b="1" dirty="0"/>
              <a:t/>
            </a:r>
            <a:br>
              <a:rPr lang="ar-SY" b="1" dirty="0"/>
            </a:br>
            <a:r>
              <a:rPr lang="ar-SY" sz="2000" b="1" u="sng" dirty="0"/>
              <a:t>خامساً : </a:t>
            </a:r>
            <a:r>
              <a:rPr lang="ar-SY" sz="2000" b="1" u="sng" dirty="0" smtClean="0"/>
              <a:t>التكبير(كبر) </a:t>
            </a:r>
            <a:r>
              <a:rPr lang="ar-SY" sz="2000" b="1" u="sng" dirty="0"/>
              <a:t>: </a:t>
            </a:r>
            <a:r>
              <a:rPr lang="en-US" sz="2000" b="1" u="sng" dirty="0" smtClean="0"/>
              <a:t>Magnify</a:t>
            </a:r>
            <a:r>
              <a:rPr lang="en-US" sz="2000" b="1" u="sng" dirty="0"/>
              <a:t> </a:t>
            </a:r>
            <a:r>
              <a:rPr lang="en-US" b="1" dirty="0"/>
              <a:t/>
            </a:r>
            <a:br>
              <a:rPr lang="en-US" b="1" dirty="0"/>
            </a:br>
            <a:r>
              <a:rPr lang="en-US" b="1" dirty="0"/>
              <a:t/>
            </a:r>
            <a:br>
              <a:rPr lang="en-US" b="1" dirty="0"/>
            </a:br>
            <a:r>
              <a:rPr lang="ar-SY" b="1" dirty="0"/>
              <a:t>اعتدنا أن نرى الأشياء في حجمها الطبيعي , طولها الطبيعي , صوتها , شكلها ! </a:t>
            </a:r>
            <a:br>
              <a:rPr lang="ar-SY" b="1" dirty="0"/>
            </a:br>
            <a:r>
              <a:rPr lang="ar-SY" b="1" dirty="0"/>
              <a:t/>
            </a:r>
            <a:br>
              <a:rPr lang="ar-SY" b="1" dirty="0"/>
            </a:br>
            <a:r>
              <a:rPr lang="ar-SY" b="1" dirty="0"/>
              <a:t>فماذا يحدث لو كبرنا حجمها أو شكلها ؟</a:t>
            </a:r>
            <a:br>
              <a:rPr lang="ar-SY" b="1" dirty="0"/>
            </a:br>
            <a:r>
              <a:rPr lang="ar-SY" sz="2000" b="1" u="sng" dirty="0"/>
              <a:t/>
            </a:r>
            <a:br>
              <a:rPr lang="ar-SY" sz="2000" b="1" u="sng" dirty="0"/>
            </a:br>
            <a:r>
              <a:rPr lang="ar-SY" sz="2000" b="1" u="sng" dirty="0"/>
              <a:t>سادساً : التصغير </a:t>
            </a:r>
            <a:r>
              <a:rPr lang="ar-SY" sz="2000" b="1" u="sng" dirty="0" smtClean="0"/>
              <a:t>(صغر): </a:t>
            </a:r>
            <a:r>
              <a:rPr lang="en-US" sz="2000" b="1" u="sng" dirty="0"/>
              <a:t>minify</a:t>
            </a:r>
            <a:r>
              <a:rPr lang="en-US" b="1" dirty="0"/>
              <a:t/>
            </a:r>
            <a:br>
              <a:rPr lang="en-US" b="1" dirty="0"/>
            </a:br>
            <a:r>
              <a:rPr lang="ar-SY" b="1" dirty="0"/>
              <a:t>وخلافاً للتكبير , ماذا يحدث لو صغرنا الأشياء ؟</a:t>
            </a:r>
            <a:br>
              <a:rPr lang="ar-SY" b="1" dirty="0"/>
            </a:br>
            <a:r>
              <a:rPr lang="ar-SY" b="1" dirty="0"/>
              <a:t/>
            </a:r>
            <a:br>
              <a:rPr lang="ar-SY" b="1" dirty="0"/>
            </a:br>
            <a:r>
              <a:rPr lang="ar-SY" b="1" dirty="0"/>
              <a:t>إن التصغير ينتج لنا أفكاراً جديدة أيضاً .</a:t>
            </a:r>
            <a:br>
              <a:rPr lang="ar-SY" b="1" dirty="0"/>
            </a:br>
            <a:r>
              <a:rPr lang="ar-SY" b="1" dirty="0"/>
              <a:t/>
            </a:r>
            <a:br>
              <a:rPr lang="ar-SY" b="1" dirty="0"/>
            </a:br>
            <a:endParaRPr lang="en-US" dirty="0"/>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91</a:t>
            </a:fld>
            <a:endParaRPr lang="en-US"/>
          </a:p>
        </p:txBody>
      </p:sp>
    </p:spTree>
    <p:extLst>
      <p:ext uri="{BB962C8B-B14F-4D97-AF65-F5344CB8AC3E}">
        <p14:creationId xmlns:p14="http://schemas.microsoft.com/office/powerpoint/2010/main" val="27314162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01700" y="506491"/>
            <a:ext cx="10452100" cy="6309420"/>
          </a:xfrm>
          <a:prstGeom prst="rect">
            <a:avLst/>
          </a:prstGeom>
          <a:noFill/>
        </p:spPr>
        <p:txBody>
          <a:bodyPr wrap="square" rtlCol="0">
            <a:spAutoFit/>
          </a:bodyPr>
          <a:lstStyle/>
          <a:p>
            <a:pPr algn="r" rtl="1"/>
            <a:r>
              <a:rPr lang="ar-SY" sz="2000" b="1" u="sng" dirty="0"/>
              <a:t>سابعاً : الاستخدام في أغراض </a:t>
            </a:r>
            <a:r>
              <a:rPr lang="ar-SY" sz="2000" b="1" u="sng" dirty="0" smtClean="0"/>
              <a:t>أخرى(ضعه في استخدامات أخرى) </a:t>
            </a:r>
            <a:r>
              <a:rPr lang="ar-SY" sz="2000" b="1" u="sng" dirty="0"/>
              <a:t>: </a:t>
            </a:r>
            <a:r>
              <a:rPr lang="en-US" sz="2000" b="1" u="sng" dirty="0"/>
              <a:t>put to other uses</a:t>
            </a:r>
            <a:r>
              <a:rPr lang="en-US" b="1" dirty="0"/>
              <a:t/>
            </a:r>
            <a:br>
              <a:rPr lang="en-US" b="1" dirty="0"/>
            </a:br>
            <a:r>
              <a:rPr lang="en-US" b="1" dirty="0"/>
              <a:t/>
            </a:r>
            <a:br>
              <a:rPr lang="en-US" b="1" dirty="0"/>
            </a:br>
            <a:r>
              <a:rPr lang="ar-SY" b="1" dirty="0"/>
              <a:t>حين نستخدم الشيء في غرض آخر غير الذي اعد </a:t>
            </a:r>
            <a:r>
              <a:rPr lang="ar-SY" b="1" dirty="0" smtClean="0"/>
              <a:t>له، </a:t>
            </a:r>
            <a:r>
              <a:rPr lang="ar-SY" b="1" dirty="0"/>
              <a:t>أو حين نستخدم فكرة ما نجحت في موقف ما .</a:t>
            </a:r>
            <a:br>
              <a:rPr lang="ar-SY" b="1" dirty="0"/>
            </a:br>
            <a:r>
              <a:rPr lang="ar-SY" b="1" dirty="0"/>
              <a:t/>
            </a:r>
            <a:br>
              <a:rPr lang="ar-SY" b="1" dirty="0"/>
            </a:br>
            <a:r>
              <a:rPr lang="ar-SY" b="1" dirty="0"/>
              <a:t>حين نستخدمها في غير ذلك </a:t>
            </a:r>
            <a:r>
              <a:rPr lang="ar-SY" b="1" dirty="0" smtClean="0"/>
              <a:t>الموقف، فإننا </a:t>
            </a:r>
            <a:r>
              <a:rPr lang="ar-SY" b="1" dirty="0"/>
              <a:t>قد نحصل على أفكار جيدة .</a:t>
            </a:r>
            <a:br>
              <a:rPr lang="ar-SY" b="1" dirty="0"/>
            </a:br>
            <a:endParaRPr lang="ar-SY" b="1" dirty="0" smtClean="0">
              <a:cs typeface="+mj-cs"/>
            </a:endParaRPr>
          </a:p>
          <a:p>
            <a:pPr algn="r" rtl="1"/>
            <a:r>
              <a:rPr lang="ar-SY" sz="2000" b="1" u="sng" dirty="0" smtClean="0">
                <a:cs typeface="+mj-cs"/>
              </a:rPr>
              <a:t>ثامناً </a:t>
            </a:r>
            <a:r>
              <a:rPr lang="ar-SY" sz="2000" b="1" u="sng" dirty="0">
                <a:cs typeface="+mj-cs"/>
              </a:rPr>
              <a:t>: الإلغاء </a:t>
            </a:r>
            <a:r>
              <a:rPr lang="ar-SY" sz="2000" b="1" u="sng" dirty="0" smtClean="0">
                <a:cs typeface="+mj-cs"/>
              </a:rPr>
              <a:t>(احذف): </a:t>
            </a:r>
            <a:r>
              <a:rPr lang="en-US" sz="2000" b="1" u="sng" dirty="0">
                <a:cs typeface="+mj-cs"/>
              </a:rPr>
              <a:t>Eliminate </a:t>
            </a:r>
            <a:r>
              <a:rPr lang="en-US" b="1" dirty="0">
                <a:cs typeface="+mj-cs"/>
              </a:rPr>
              <a:t/>
            </a:r>
            <a:br>
              <a:rPr lang="en-US" b="1" dirty="0">
                <a:cs typeface="+mj-cs"/>
              </a:rPr>
            </a:br>
            <a:r>
              <a:rPr lang="en-US" b="1" dirty="0">
                <a:cs typeface="+mj-cs"/>
              </a:rPr>
              <a:t/>
            </a:r>
            <a:br>
              <a:rPr lang="en-US" b="1" dirty="0">
                <a:cs typeface="+mj-cs"/>
              </a:rPr>
            </a:br>
            <a:r>
              <a:rPr lang="ar-SY" b="1" dirty="0">
                <a:cs typeface="+mj-cs"/>
              </a:rPr>
              <a:t>لكل شيء خصائص وسمات معينة , تجعل منه نافعاً في غرض ما , فماذا ينتج لو حذفنا بعض خصائص هذا الشيء </a:t>
            </a:r>
            <a:r>
              <a:rPr lang="ar-SY" b="1" dirty="0" smtClean="0">
                <a:cs typeface="+mj-cs"/>
              </a:rPr>
              <a:t>؟</a:t>
            </a:r>
            <a:r>
              <a:rPr lang="ar-SY" b="1" dirty="0">
                <a:cs typeface="+mj-cs"/>
              </a:rPr>
              <a:t/>
            </a:r>
            <a:br>
              <a:rPr lang="ar-SY" b="1" dirty="0">
                <a:cs typeface="+mj-cs"/>
              </a:rPr>
            </a:br>
            <a:r>
              <a:rPr lang="ar-SY" b="1" dirty="0">
                <a:cs typeface="+mj-cs"/>
              </a:rPr>
              <a:t>إن إلغاء بعض صفات الشيء يخلق وضعاً جديداً.</a:t>
            </a:r>
            <a:br>
              <a:rPr lang="ar-SY" b="1" dirty="0">
                <a:cs typeface="+mj-cs"/>
              </a:rPr>
            </a:br>
            <a:r>
              <a:rPr lang="ar-SY" b="1" dirty="0">
                <a:cs typeface="+mj-cs"/>
              </a:rPr>
              <a:t/>
            </a:r>
            <a:br>
              <a:rPr lang="ar-SY" b="1" dirty="0">
                <a:cs typeface="+mj-cs"/>
              </a:rPr>
            </a:br>
            <a:r>
              <a:rPr lang="ar-SY" sz="2000" b="1" u="sng" dirty="0">
                <a:cs typeface="+mj-cs"/>
              </a:rPr>
              <a:t>تاسعاً : </a:t>
            </a:r>
            <a:r>
              <a:rPr lang="ar-SY" sz="2000" b="1" u="sng" dirty="0" smtClean="0">
                <a:cs typeface="+mj-cs"/>
              </a:rPr>
              <a:t>القلب (اعكس أو اقلب) </a:t>
            </a:r>
            <a:r>
              <a:rPr lang="ar-SY" sz="2000" b="1" u="sng" dirty="0">
                <a:cs typeface="+mj-cs"/>
              </a:rPr>
              <a:t>: </a:t>
            </a:r>
            <a:r>
              <a:rPr lang="en-US" sz="2000" b="1" u="sng" dirty="0" smtClean="0">
                <a:cs typeface="+mj-cs"/>
              </a:rPr>
              <a:t>Reverse</a:t>
            </a:r>
            <a:r>
              <a:rPr lang="en-US" b="1" dirty="0">
                <a:cs typeface="+mj-cs"/>
              </a:rPr>
              <a:t/>
            </a:r>
            <a:br>
              <a:rPr lang="en-US" b="1" dirty="0">
                <a:cs typeface="+mj-cs"/>
              </a:rPr>
            </a:br>
            <a:r>
              <a:rPr lang="ar-SY" b="1" dirty="0">
                <a:cs typeface="+mj-cs"/>
              </a:rPr>
              <a:t>إن فكرة القلب أو العكس وردت في الاستراتيجيات السابقة وهي تعني عكس الفكرة أو الحركة أو الاتجاه </a:t>
            </a:r>
            <a:r>
              <a:rPr lang="ar-SY" b="1" dirty="0" smtClean="0">
                <a:cs typeface="+mj-cs"/>
              </a:rPr>
              <a:t>.</a:t>
            </a:r>
            <a:r>
              <a:rPr lang="ar-SY" b="1" dirty="0">
                <a:cs typeface="+mj-cs"/>
              </a:rPr>
              <a:t/>
            </a:r>
            <a:br>
              <a:rPr lang="ar-SY" b="1" dirty="0">
                <a:cs typeface="+mj-cs"/>
              </a:rPr>
            </a:br>
            <a:r>
              <a:rPr lang="ar-SY" b="1" dirty="0">
                <a:cs typeface="+mj-cs"/>
              </a:rPr>
              <a:t>ماذا لو عكسنا </a:t>
            </a:r>
            <a:r>
              <a:rPr lang="ar-SY" b="1" dirty="0" smtClean="0">
                <a:cs typeface="+mj-cs"/>
              </a:rPr>
              <a:t>؟</a:t>
            </a:r>
          </a:p>
          <a:p>
            <a:pPr algn="r" rtl="1"/>
            <a:r>
              <a:rPr lang="ar-SY" b="1" dirty="0">
                <a:cs typeface="+mj-cs"/>
              </a:rPr>
              <a:t/>
            </a:r>
            <a:br>
              <a:rPr lang="ar-SY" b="1" dirty="0">
                <a:cs typeface="+mj-cs"/>
              </a:rPr>
            </a:br>
            <a:r>
              <a:rPr lang="ar-SY" sz="2000" b="1" u="sng" dirty="0">
                <a:cs typeface="+mj-cs"/>
              </a:rPr>
              <a:t>عاشراً : إعادة </a:t>
            </a:r>
            <a:r>
              <a:rPr lang="ar-SY" sz="2000" b="1" u="sng" dirty="0" smtClean="0">
                <a:cs typeface="+mj-cs"/>
              </a:rPr>
              <a:t>الترتيب (هل يمكن إعادة تنظيمه) </a:t>
            </a:r>
            <a:r>
              <a:rPr lang="ar-SY" sz="2000" b="1" u="sng" dirty="0">
                <a:cs typeface="+mj-cs"/>
              </a:rPr>
              <a:t>: </a:t>
            </a:r>
            <a:r>
              <a:rPr lang="en-US" sz="2000" b="1" u="sng" dirty="0">
                <a:cs typeface="+mj-cs"/>
              </a:rPr>
              <a:t>Rearrange </a:t>
            </a:r>
            <a:r>
              <a:rPr lang="en-US" b="1" dirty="0">
                <a:cs typeface="+mj-cs"/>
              </a:rPr>
              <a:t/>
            </a:r>
            <a:br>
              <a:rPr lang="en-US" b="1" dirty="0">
                <a:cs typeface="+mj-cs"/>
              </a:rPr>
            </a:br>
            <a:r>
              <a:rPr lang="ar-SY" b="1" dirty="0">
                <a:cs typeface="+mj-cs"/>
              </a:rPr>
              <a:t>تسير الأمور و إحداث في نسق معين : </a:t>
            </a:r>
            <a:br>
              <a:rPr lang="ar-SY" b="1" dirty="0">
                <a:cs typeface="+mj-cs"/>
              </a:rPr>
            </a:br>
            <a:r>
              <a:rPr lang="ar-SY" b="1" dirty="0">
                <a:cs typeface="+mj-cs"/>
              </a:rPr>
              <a:t>ماذا لو غيرنا هذا الترتيب </a:t>
            </a:r>
            <a:r>
              <a:rPr lang="ar-SY" b="1" dirty="0" smtClean="0">
                <a:cs typeface="+mj-cs"/>
              </a:rPr>
              <a:t>:</a:t>
            </a:r>
            <a:r>
              <a:rPr lang="ar-SY" b="1" dirty="0">
                <a:cs typeface="+mj-cs"/>
              </a:rPr>
              <a:t/>
            </a:r>
            <a:br>
              <a:rPr lang="ar-SY" b="1" dirty="0">
                <a:cs typeface="+mj-cs"/>
              </a:rPr>
            </a:br>
            <a:r>
              <a:rPr lang="ar-SY" b="1" dirty="0">
                <a:cs typeface="+mj-cs"/>
              </a:rPr>
              <a:t>ماذا تعتبر نتيجة هذا الترتيب؟</a:t>
            </a:r>
            <a:br>
              <a:rPr lang="ar-SY" b="1" dirty="0">
                <a:cs typeface="+mj-cs"/>
              </a:rPr>
            </a:br>
            <a:r>
              <a:rPr lang="ar-SY" b="1" dirty="0">
                <a:cs typeface="+mj-cs"/>
              </a:rPr>
              <a:t/>
            </a:r>
            <a:br>
              <a:rPr lang="ar-SY" b="1" dirty="0">
                <a:cs typeface="+mj-cs"/>
              </a:rPr>
            </a:br>
            <a:r>
              <a:rPr lang="ar-SY" b="1" dirty="0">
                <a:cs typeface="+mj-cs"/>
              </a:rPr>
              <a:t/>
            </a:r>
            <a:br>
              <a:rPr lang="ar-SY" b="1" dirty="0">
                <a:cs typeface="+mj-cs"/>
              </a:rPr>
            </a:br>
            <a:endParaRPr lang="en-US" dirty="0">
              <a:cs typeface="+mj-cs"/>
            </a:endParaRPr>
          </a:p>
        </p:txBody>
      </p:sp>
      <p:sp>
        <p:nvSpPr>
          <p:cNvPr id="4" name="عنصر نائب لرقم الشريحة 3"/>
          <p:cNvSpPr>
            <a:spLocks noGrp="1"/>
          </p:cNvSpPr>
          <p:nvPr>
            <p:ph type="sldNum" sz="quarter" idx="12"/>
          </p:nvPr>
        </p:nvSpPr>
        <p:spPr/>
        <p:txBody>
          <a:bodyPr/>
          <a:lstStyle/>
          <a:p>
            <a:fld id="{6EF2C5E3-A14D-4D32-870A-C748883A8D9A}" type="slidenum">
              <a:rPr lang="en-US" smtClean="0"/>
              <a:t>92</a:t>
            </a:fld>
            <a:endParaRPr lang="en-US"/>
          </a:p>
        </p:txBody>
      </p:sp>
    </p:spTree>
    <p:extLst>
      <p:ext uri="{BB962C8B-B14F-4D97-AF65-F5344CB8AC3E}">
        <p14:creationId xmlns:p14="http://schemas.microsoft.com/office/powerpoint/2010/main" val="36064918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278088"/>
          </a:xfrm>
        </p:spPr>
        <p:txBody>
          <a:bodyPr/>
          <a:lstStyle/>
          <a:p>
            <a:pPr algn="r" rtl="1"/>
            <a:r>
              <a:rPr lang="ar-SA" dirty="0" smtClean="0">
                <a:latin typeface="Simplified Arabic" pitchFamily="18" charset="-78"/>
                <a:cs typeface="Simplified Arabic" pitchFamily="18" charset="-78"/>
              </a:rPr>
              <a:t>أطروحة جميلة من خلالها</a:t>
            </a:r>
            <a:r>
              <a:rPr lang="ar-SY"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قسم الطبيب إدوارد دي </a:t>
            </a:r>
            <a:r>
              <a:rPr lang="ar-SA" dirty="0" err="1" smtClean="0">
                <a:latin typeface="Simplified Arabic" pitchFamily="18" charset="-78"/>
                <a:cs typeface="Simplified Arabic" pitchFamily="18" charset="-78"/>
              </a:rPr>
              <a:t>بونو</a:t>
            </a:r>
            <a:r>
              <a:rPr lang="ar-SA" dirty="0" smtClean="0">
                <a:latin typeface="Simplified Arabic" pitchFamily="18" charset="-78"/>
                <a:cs typeface="Simplified Arabic" pitchFamily="18" charset="-78"/>
              </a:rPr>
              <a:t> في كتابه القبعات الست  التفكير إلى ستة أنماط واعطى لكل نمط قبعة والقبعة لها لون وهذا اللون من باب الرمزية.</a:t>
            </a: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387350" y="617539"/>
            <a:ext cx="10515600" cy="914424"/>
          </a:xfrm>
        </p:spPr>
        <p:txBody>
          <a:bodyPr/>
          <a:lstStyle/>
          <a:p>
            <a:pPr algn="ctr" rtl="1"/>
            <a:r>
              <a:rPr lang="ar-SY" b="1" u="sng" dirty="0" smtClean="0">
                <a:latin typeface="Simplified Arabic" pitchFamily="18" charset="-78"/>
                <a:cs typeface="Simplified Arabic" pitchFamily="18" charset="-78"/>
              </a:rPr>
              <a:t>4- </a:t>
            </a:r>
            <a:r>
              <a:rPr lang="ar-SA" b="1" u="sng" dirty="0" smtClean="0">
                <a:latin typeface="Simplified Arabic" pitchFamily="18" charset="-78"/>
                <a:cs typeface="Simplified Arabic" pitchFamily="18" charset="-78"/>
              </a:rPr>
              <a:t>لون </a:t>
            </a:r>
            <a:r>
              <a:rPr lang="ar-SA" b="1" u="sng" dirty="0">
                <a:latin typeface="Simplified Arabic" pitchFamily="18" charset="-78"/>
                <a:cs typeface="Simplified Arabic" pitchFamily="18" charset="-78"/>
              </a:rPr>
              <a:t>العقل (القبعات الست): </a:t>
            </a:r>
          </a:p>
        </p:txBody>
      </p:sp>
      <p:pic>
        <p:nvPicPr>
          <p:cNvPr id="6146" name="Picture 2" descr="نتيجة بحث الصور عن التفكير الجانب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293096"/>
            <a:ext cx="3816424" cy="1944216"/>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6EF2C5E3-A14D-4D32-870A-C748883A8D9A}" type="slidenum">
              <a:rPr lang="en-US" smtClean="0"/>
              <a:t>93</a:t>
            </a:fld>
            <a:endParaRPr lang="en-US"/>
          </a:p>
        </p:txBody>
      </p:sp>
    </p:spTree>
    <p:extLst>
      <p:ext uri="{BB962C8B-B14F-4D97-AF65-F5344CB8AC3E}">
        <p14:creationId xmlns:p14="http://schemas.microsoft.com/office/powerpoint/2010/main" val="2827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6" name="Picture 4" descr="Snap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794"/>
            <a:ext cx="11271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عنصر نائب لرقم الشريحة 6"/>
          <p:cNvSpPr>
            <a:spLocks noGrp="1"/>
          </p:cNvSpPr>
          <p:nvPr>
            <p:ph type="sldNum" sz="quarter" idx="12"/>
          </p:nvPr>
        </p:nvSpPr>
        <p:spPr/>
        <p:txBody>
          <a:bodyPr/>
          <a:lstStyle/>
          <a:p>
            <a:fld id="{6EF2C5E3-A14D-4D32-870A-C748883A8D9A}" type="slidenum">
              <a:rPr lang="en-US" smtClean="0"/>
              <a:t>94</a:t>
            </a:fld>
            <a:endParaRPr lang="en-US"/>
          </a:p>
        </p:txBody>
      </p:sp>
    </p:spTree>
    <p:extLst>
      <p:ext uri="{BB962C8B-B14F-4D97-AF65-F5344CB8AC3E}">
        <p14:creationId xmlns:p14="http://schemas.microsoft.com/office/powerpoint/2010/main" val="22256391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AutoShape 2"/>
          <p:cNvSpPr>
            <a:spLocks noChangeArrowheads="1"/>
          </p:cNvSpPr>
          <p:nvPr/>
        </p:nvSpPr>
        <p:spPr bwMode="auto">
          <a:xfrm>
            <a:off x="7772400" y="1868488"/>
            <a:ext cx="1905000" cy="838200"/>
          </a:xfrm>
          <a:prstGeom prst="leftArrow">
            <a:avLst>
              <a:gd name="adj1" fmla="val 50000"/>
              <a:gd name="adj2" fmla="val 56818"/>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latin typeface="Times New Roman" panose="02020603050405020304" pitchFamily="18" charset="0"/>
              </a:rPr>
              <a:t>الحمراء</a:t>
            </a:r>
            <a:endParaRPr lang="en-US" sz="2400" b="1">
              <a:latin typeface="Times New Roman" panose="02020603050405020304" pitchFamily="18" charset="0"/>
            </a:endParaRPr>
          </a:p>
        </p:txBody>
      </p:sp>
      <p:sp>
        <p:nvSpPr>
          <p:cNvPr id="385027" name="AutoShape 3"/>
          <p:cNvSpPr>
            <a:spLocks noChangeArrowheads="1"/>
          </p:cNvSpPr>
          <p:nvPr/>
        </p:nvSpPr>
        <p:spPr bwMode="auto">
          <a:xfrm>
            <a:off x="7772400" y="2859088"/>
            <a:ext cx="1905000" cy="838200"/>
          </a:xfrm>
          <a:prstGeom prst="leftArrow">
            <a:avLst>
              <a:gd name="adj1" fmla="val 50000"/>
              <a:gd name="adj2" fmla="val 56818"/>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solidFill>
                  <a:srgbClr val="FFFFCC"/>
                </a:solidFill>
                <a:latin typeface="Times New Roman" panose="02020603050405020304" pitchFamily="18" charset="0"/>
              </a:rPr>
              <a:t>السوداء</a:t>
            </a:r>
            <a:endParaRPr lang="en-US" sz="2400" b="1">
              <a:solidFill>
                <a:srgbClr val="FFFFCC"/>
              </a:solidFill>
              <a:latin typeface="Times New Roman" panose="02020603050405020304" pitchFamily="18" charset="0"/>
            </a:endParaRPr>
          </a:p>
        </p:txBody>
      </p:sp>
      <p:sp>
        <p:nvSpPr>
          <p:cNvPr id="385028" name="AutoShape 4"/>
          <p:cNvSpPr>
            <a:spLocks noChangeArrowheads="1"/>
          </p:cNvSpPr>
          <p:nvPr/>
        </p:nvSpPr>
        <p:spPr bwMode="auto">
          <a:xfrm>
            <a:off x="7772400" y="3849688"/>
            <a:ext cx="1905000" cy="838200"/>
          </a:xfrm>
          <a:prstGeom prst="leftArrow">
            <a:avLst>
              <a:gd name="adj1" fmla="val 50000"/>
              <a:gd name="adj2" fmla="val 56818"/>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solidFill>
                  <a:srgbClr val="0000FF"/>
                </a:solidFill>
                <a:latin typeface="Times New Roman" panose="02020603050405020304" pitchFamily="18" charset="0"/>
              </a:rPr>
              <a:t>الصفراء</a:t>
            </a:r>
            <a:endParaRPr lang="en-US" sz="2400" b="1">
              <a:solidFill>
                <a:srgbClr val="0000FF"/>
              </a:solidFill>
              <a:latin typeface="Times New Roman" panose="02020603050405020304" pitchFamily="18" charset="0"/>
            </a:endParaRPr>
          </a:p>
        </p:txBody>
      </p:sp>
      <p:sp>
        <p:nvSpPr>
          <p:cNvPr id="385029" name="AutoShape 5"/>
          <p:cNvSpPr>
            <a:spLocks noChangeArrowheads="1"/>
          </p:cNvSpPr>
          <p:nvPr/>
        </p:nvSpPr>
        <p:spPr bwMode="auto">
          <a:xfrm>
            <a:off x="7772400" y="4840288"/>
            <a:ext cx="1905000" cy="838200"/>
          </a:xfrm>
          <a:prstGeom prst="leftArrow">
            <a:avLst>
              <a:gd name="adj1" fmla="val 50000"/>
              <a:gd name="adj2" fmla="val 56818"/>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latin typeface="Times New Roman" panose="02020603050405020304" pitchFamily="18" charset="0"/>
              </a:rPr>
              <a:t>الخضراء</a:t>
            </a:r>
            <a:endParaRPr lang="en-US" sz="2400" b="1">
              <a:latin typeface="Times New Roman" panose="02020603050405020304" pitchFamily="18" charset="0"/>
            </a:endParaRPr>
          </a:p>
        </p:txBody>
      </p:sp>
      <p:sp>
        <p:nvSpPr>
          <p:cNvPr id="385030" name="AutoShape 6"/>
          <p:cNvSpPr>
            <a:spLocks noChangeArrowheads="1"/>
          </p:cNvSpPr>
          <p:nvPr/>
        </p:nvSpPr>
        <p:spPr bwMode="auto">
          <a:xfrm>
            <a:off x="7772400" y="5830888"/>
            <a:ext cx="1905000" cy="838200"/>
          </a:xfrm>
          <a:prstGeom prst="leftArrow">
            <a:avLst>
              <a:gd name="adj1" fmla="val 50000"/>
              <a:gd name="adj2" fmla="val 56818"/>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solidFill>
                  <a:srgbClr val="CCECFF"/>
                </a:solidFill>
                <a:latin typeface="Times New Roman" panose="02020603050405020304" pitchFamily="18" charset="0"/>
              </a:rPr>
              <a:t>الزرقاء</a:t>
            </a:r>
            <a:endParaRPr lang="en-US" sz="2400" b="1">
              <a:solidFill>
                <a:srgbClr val="CCECFF"/>
              </a:solidFill>
              <a:latin typeface="Times New Roman" panose="02020603050405020304" pitchFamily="18" charset="0"/>
            </a:endParaRPr>
          </a:p>
        </p:txBody>
      </p:sp>
      <p:sp>
        <p:nvSpPr>
          <p:cNvPr id="385031" name="AutoShape 7"/>
          <p:cNvSpPr>
            <a:spLocks noChangeArrowheads="1"/>
          </p:cNvSpPr>
          <p:nvPr/>
        </p:nvSpPr>
        <p:spPr bwMode="auto">
          <a:xfrm>
            <a:off x="7772400" y="954088"/>
            <a:ext cx="1905000" cy="838200"/>
          </a:xfrm>
          <a:prstGeom prst="leftArrow">
            <a:avLst>
              <a:gd name="adj1" fmla="val 50000"/>
              <a:gd name="adj2" fmla="val 56818"/>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solidFill>
                  <a:srgbClr val="008080"/>
                </a:solidFill>
                <a:latin typeface="Times New Roman" panose="02020603050405020304" pitchFamily="18" charset="0"/>
              </a:rPr>
              <a:t>القبعة البيضاء</a:t>
            </a:r>
            <a:endParaRPr lang="en-US" sz="2400" b="1">
              <a:solidFill>
                <a:srgbClr val="008080"/>
              </a:solidFill>
              <a:latin typeface="Times New Roman" panose="02020603050405020304" pitchFamily="18" charset="0"/>
            </a:endParaRPr>
          </a:p>
        </p:txBody>
      </p:sp>
      <p:sp>
        <p:nvSpPr>
          <p:cNvPr id="385033" name="AutoShape 9"/>
          <p:cNvSpPr>
            <a:spLocks noChangeArrowheads="1"/>
          </p:cNvSpPr>
          <p:nvPr/>
        </p:nvSpPr>
        <p:spPr bwMode="auto">
          <a:xfrm>
            <a:off x="2133600" y="1106488"/>
            <a:ext cx="5105400" cy="533400"/>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solidFill>
                  <a:srgbClr val="008080"/>
                </a:solidFill>
                <a:latin typeface="Times New Roman" panose="02020603050405020304" pitchFamily="18" charset="0"/>
                <a:cs typeface="AL-Mohanad Bold" pitchFamily="2" charset="-78"/>
              </a:rPr>
              <a:t>وترمز إلى التفكير المحايد والموضوعي </a:t>
            </a:r>
            <a:endParaRPr lang="en-US" sz="2400" b="1">
              <a:solidFill>
                <a:srgbClr val="008080"/>
              </a:solidFill>
              <a:latin typeface="Times New Roman" panose="02020603050405020304" pitchFamily="18" charset="0"/>
              <a:cs typeface="AL-Mohanad Bold" pitchFamily="2" charset="-78"/>
            </a:endParaRPr>
          </a:p>
        </p:txBody>
      </p:sp>
      <p:sp>
        <p:nvSpPr>
          <p:cNvPr id="385034" name="AutoShape 10"/>
          <p:cNvSpPr>
            <a:spLocks noChangeArrowheads="1"/>
          </p:cNvSpPr>
          <p:nvPr/>
        </p:nvSpPr>
        <p:spPr bwMode="auto">
          <a:xfrm>
            <a:off x="2133600" y="2020888"/>
            <a:ext cx="5105400" cy="533400"/>
          </a:xfrm>
          <a:prstGeom prst="roundRect">
            <a:avLst>
              <a:gd name="adj" fmla="val 16667"/>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latin typeface="Times New Roman" panose="02020603050405020304" pitchFamily="18" charset="0"/>
                <a:cs typeface="AL-Mohanad Bold" pitchFamily="2" charset="-78"/>
              </a:rPr>
              <a:t>التفكير المتعلق بالناحية الانفعالية أو العاطفية</a:t>
            </a:r>
            <a:r>
              <a:rPr lang="ar-SA" sz="2000" b="1">
                <a:latin typeface="Times New Roman" panose="02020603050405020304" pitchFamily="18" charset="0"/>
                <a:cs typeface="AdvertisingLight" pitchFamily="2" charset="-78"/>
              </a:rPr>
              <a:t> </a:t>
            </a:r>
            <a:endParaRPr lang="en-US" sz="2000" b="1">
              <a:latin typeface="Times New Roman" panose="02020603050405020304" pitchFamily="18" charset="0"/>
              <a:cs typeface="AdvertisingLight" pitchFamily="2" charset="-78"/>
            </a:endParaRPr>
          </a:p>
        </p:txBody>
      </p:sp>
      <p:sp>
        <p:nvSpPr>
          <p:cNvPr id="385035" name="AutoShape 11"/>
          <p:cNvSpPr>
            <a:spLocks noChangeArrowheads="1"/>
          </p:cNvSpPr>
          <p:nvPr/>
        </p:nvSpPr>
        <p:spPr bwMode="auto">
          <a:xfrm>
            <a:off x="2133600" y="3011488"/>
            <a:ext cx="5105400" cy="533400"/>
          </a:xfrm>
          <a:prstGeom prst="roundRect">
            <a:avLst>
              <a:gd name="adj" fmla="val 16667"/>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dirty="0">
                <a:solidFill>
                  <a:srgbClr val="FFFFCC"/>
                </a:solidFill>
                <a:latin typeface="Times New Roman" panose="02020603050405020304" pitchFamily="18" charset="0"/>
                <a:cs typeface="AL-Mohanad Bold" pitchFamily="2" charset="-78"/>
              </a:rPr>
              <a:t>التفكير السلبي  والنتائج </a:t>
            </a:r>
            <a:r>
              <a:rPr lang="ar-SA" sz="2400" b="1" dirty="0" smtClean="0">
                <a:solidFill>
                  <a:srgbClr val="FFFFCC"/>
                </a:solidFill>
                <a:latin typeface="Times New Roman" panose="02020603050405020304" pitchFamily="18" charset="0"/>
                <a:cs typeface="AL-Mohanad Bold" pitchFamily="2" charset="-78"/>
              </a:rPr>
              <a:t>السلبية</a:t>
            </a:r>
            <a:r>
              <a:rPr lang="ar-SY" sz="2400" b="1" dirty="0" smtClean="0">
                <a:solidFill>
                  <a:srgbClr val="FFFFCC"/>
                </a:solidFill>
                <a:latin typeface="Times New Roman" panose="02020603050405020304" pitchFamily="18" charset="0"/>
                <a:cs typeface="AL-Mohanad Bold" pitchFamily="2" charset="-78"/>
              </a:rPr>
              <a:t> (يمثل السلطة)</a:t>
            </a:r>
            <a:endParaRPr lang="en-US" sz="2400" b="1" dirty="0">
              <a:solidFill>
                <a:srgbClr val="FFFFCC"/>
              </a:solidFill>
              <a:latin typeface="Times New Roman" panose="02020603050405020304" pitchFamily="18" charset="0"/>
              <a:cs typeface="AL-Mohanad Bold" pitchFamily="2" charset="-78"/>
            </a:endParaRPr>
          </a:p>
        </p:txBody>
      </p:sp>
      <p:sp>
        <p:nvSpPr>
          <p:cNvPr id="385036" name="AutoShape 12"/>
          <p:cNvSpPr>
            <a:spLocks noChangeArrowheads="1"/>
          </p:cNvSpPr>
          <p:nvPr/>
        </p:nvSpPr>
        <p:spPr bwMode="auto">
          <a:xfrm>
            <a:off x="2133600" y="4002088"/>
            <a:ext cx="5105400" cy="533400"/>
          </a:xfrm>
          <a:prstGeom prst="roundRect">
            <a:avLst>
              <a:gd name="adj" fmla="val 16667"/>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dirty="0">
                <a:solidFill>
                  <a:srgbClr val="0000FF"/>
                </a:solidFill>
                <a:latin typeface="Times New Roman" panose="02020603050405020304" pitchFamily="18" charset="0"/>
                <a:cs typeface="AL-Mohanad Bold" pitchFamily="2" charset="-78"/>
              </a:rPr>
              <a:t>التفكير المتفائل والإيجابي</a:t>
            </a:r>
            <a:endParaRPr lang="en-US" sz="2400" b="1" dirty="0">
              <a:solidFill>
                <a:srgbClr val="0000FF"/>
              </a:solidFill>
              <a:latin typeface="Times New Roman" panose="02020603050405020304" pitchFamily="18" charset="0"/>
              <a:cs typeface="AL-Mohanad Bold" pitchFamily="2" charset="-78"/>
            </a:endParaRPr>
          </a:p>
        </p:txBody>
      </p:sp>
      <p:sp>
        <p:nvSpPr>
          <p:cNvPr id="385037" name="AutoShape 13"/>
          <p:cNvSpPr>
            <a:spLocks noChangeArrowheads="1"/>
          </p:cNvSpPr>
          <p:nvPr/>
        </p:nvSpPr>
        <p:spPr bwMode="auto">
          <a:xfrm>
            <a:off x="2133600" y="4992688"/>
            <a:ext cx="5105400" cy="533400"/>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a:latin typeface="Times New Roman" panose="02020603050405020304" pitchFamily="18" charset="0"/>
                <a:cs typeface="AL-Mohanad Bold" pitchFamily="2" charset="-78"/>
              </a:rPr>
              <a:t>التفكير المتعلق بالإبداع وبناء الأفكار الجديدة. </a:t>
            </a:r>
            <a:endParaRPr lang="en-US" sz="2400" b="1">
              <a:latin typeface="Times New Roman" panose="02020603050405020304" pitchFamily="18" charset="0"/>
              <a:cs typeface="AL-Mohanad Bold" pitchFamily="2" charset="-78"/>
            </a:endParaRPr>
          </a:p>
        </p:txBody>
      </p:sp>
      <p:sp>
        <p:nvSpPr>
          <p:cNvPr id="385038" name="AutoShape 14"/>
          <p:cNvSpPr>
            <a:spLocks noChangeArrowheads="1"/>
          </p:cNvSpPr>
          <p:nvPr/>
        </p:nvSpPr>
        <p:spPr bwMode="auto">
          <a:xfrm>
            <a:off x="2133600" y="5907088"/>
            <a:ext cx="5105400" cy="609600"/>
          </a:xfrm>
          <a:prstGeom prst="roundRect">
            <a:avLst>
              <a:gd name="adj" fmla="val 16667"/>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r" rtl="1">
              <a:defRPr>
                <a:solidFill>
                  <a:schemeClr val="tx1"/>
                </a:solidFill>
                <a:latin typeface="Tahoma" panose="020B0604030504040204" pitchFamily="34" charset="0"/>
                <a:cs typeface="Arial" panose="020B0604020202020204" pitchFamily="34" charset="0"/>
              </a:defRPr>
            </a:lvl1pPr>
            <a:lvl2pPr marL="742950" indent="-285750" algn="r" rtl="1">
              <a:defRPr>
                <a:solidFill>
                  <a:schemeClr val="tx1"/>
                </a:solidFill>
                <a:latin typeface="Tahoma" panose="020B0604030504040204" pitchFamily="34" charset="0"/>
                <a:cs typeface="Arial" panose="020B0604020202020204" pitchFamily="34" charset="0"/>
              </a:defRPr>
            </a:lvl2pPr>
            <a:lvl3pPr marL="1143000" indent="-228600" algn="r" rtl="1">
              <a:defRPr>
                <a:solidFill>
                  <a:schemeClr val="tx1"/>
                </a:solidFill>
                <a:latin typeface="Tahoma" panose="020B0604030504040204" pitchFamily="34" charset="0"/>
                <a:cs typeface="Arial" panose="020B0604020202020204" pitchFamily="34" charset="0"/>
              </a:defRPr>
            </a:lvl3pPr>
            <a:lvl4pPr marL="1600200" indent="-228600" algn="r" rtl="1">
              <a:defRPr>
                <a:solidFill>
                  <a:schemeClr val="tx1"/>
                </a:solidFill>
                <a:latin typeface="Tahoma" panose="020B0604030504040204" pitchFamily="34" charset="0"/>
                <a:cs typeface="Arial" panose="020B0604020202020204" pitchFamily="34" charset="0"/>
              </a:defRPr>
            </a:lvl4pPr>
            <a:lvl5pPr marL="2057400" indent="-228600" algn="r" rtl="1">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ar-SA" sz="2400" b="1" dirty="0">
                <a:solidFill>
                  <a:srgbClr val="CCECFF"/>
                </a:solidFill>
                <a:latin typeface="Times New Roman" panose="02020603050405020304" pitchFamily="18" charset="0"/>
                <a:cs typeface="AL-Mohanad Bold" pitchFamily="2" charset="-78"/>
              </a:rPr>
              <a:t>بناء نظام لعملية </a:t>
            </a:r>
            <a:r>
              <a:rPr lang="ar-SA" sz="2400" b="1" dirty="0" smtClean="0">
                <a:solidFill>
                  <a:srgbClr val="CCECFF"/>
                </a:solidFill>
                <a:latin typeface="Times New Roman" panose="02020603050405020304" pitchFamily="18" charset="0"/>
                <a:cs typeface="AL-Mohanad Bold" pitchFamily="2" charset="-78"/>
              </a:rPr>
              <a:t>التفكير</a:t>
            </a:r>
            <a:r>
              <a:rPr lang="ar-SY" sz="2400" b="1" dirty="0" smtClean="0">
                <a:solidFill>
                  <a:srgbClr val="CCECFF"/>
                </a:solidFill>
                <a:latin typeface="Times New Roman" panose="02020603050405020304" pitchFamily="18" charset="0"/>
                <a:cs typeface="AL-Mohanad Bold" pitchFamily="2" charset="-78"/>
              </a:rPr>
              <a:t>(الشمولي)</a:t>
            </a:r>
            <a:endParaRPr lang="en-US" sz="2400" b="1" dirty="0">
              <a:solidFill>
                <a:srgbClr val="CCECFF"/>
              </a:solidFill>
              <a:latin typeface="Times New Roman" panose="02020603050405020304" pitchFamily="18" charset="0"/>
              <a:cs typeface="AL-Mohanad Bold" pitchFamily="2" charset="-78"/>
            </a:endParaRPr>
          </a:p>
        </p:txBody>
      </p:sp>
      <p:sp>
        <p:nvSpPr>
          <p:cNvPr id="385046" name="AutoShape 22" descr="50%"/>
          <p:cNvSpPr>
            <a:spLocks noGrp="1" noChangeArrowheads="1"/>
          </p:cNvSpPr>
          <p:nvPr>
            <p:ph type="title"/>
          </p:nvPr>
        </p:nvSpPr>
        <p:spPr>
          <a:xfrm>
            <a:off x="1992314" y="115889"/>
            <a:ext cx="8207375" cy="649287"/>
          </a:xfrm>
        </p:spPr>
        <p:txBody>
          <a:bodyPr/>
          <a:lstStyle/>
          <a:p>
            <a:pPr algn="ctr" rtl="1" eaLnBrk="1" hangingPunct="1">
              <a:defRPr/>
            </a:pPr>
            <a:r>
              <a:rPr lang="ar-SA" sz="2800" b="1" u="sng" dirty="0">
                <a:solidFill>
                  <a:srgbClr val="00B050"/>
                </a:solidFill>
              </a:rPr>
              <a:t>4- طريقة ” القبعات الست ” للتفكير.</a:t>
            </a:r>
            <a:endParaRPr lang="en-US" sz="2800" b="1" u="sng" dirty="0">
              <a:solidFill>
                <a:srgbClr val="00B050"/>
              </a:solidFill>
            </a:endParaRPr>
          </a:p>
        </p:txBody>
      </p:sp>
      <p:sp>
        <p:nvSpPr>
          <p:cNvPr id="2" name="عنصر نائب لرقم الشريحة 1"/>
          <p:cNvSpPr>
            <a:spLocks noGrp="1"/>
          </p:cNvSpPr>
          <p:nvPr>
            <p:ph type="sldNum" sz="quarter" idx="12"/>
          </p:nvPr>
        </p:nvSpPr>
        <p:spPr/>
        <p:txBody>
          <a:bodyPr/>
          <a:lstStyle/>
          <a:p>
            <a:fld id="{6EF2C5E3-A14D-4D32-870A-C748883A8D9A}" type="slidenum">
              <a:rPr lang="en-US" smtClean="0"/>
              <a:t>95</a:t>
            </a:fld>
            <a:endParaRPr lang="en-US"/>
          </a:p>
        </p:txBody>
      </p:sp>
    </p:spTree>
    <p:extLst>
      <p:ext uri="{BB962C8B-B14F-4D97-AF65-F5344CB8AC3E}">
        <p14:creationId xmlns:p14="http://schemas.microsoft.com/office/powerpoint/2010/main" val="282283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5031"/>
                                        </p:tgtEl>
                                        <p:attrNameLst>
                                          <p:attrName>style.visibility</p:attrName>
                                        </p:attrNameLst>
                                      </p:cBhvr>
                                      <p:to>
                                        <p:strVal val="visible"/>
                                      </p:to>
                                    </p:set>
                                    <p:anim calcmode="lin" valueType="num">
                                      <p:cBhvr additive="base">
                                        <p:cTn id="7" dur="500" fill="hold"/>
                                        <p:tgtEl>
                                          <p:spTgt spid="385031"/>
                                        </p:tgtEl>
                                        <p:attrNameLst>
                                          <p:attrName>ppt_x</p:attrName>
                                        </p:attrNameLst>
                                      </p:cBhvr>
                                      <p:tavLst>
                                        <p:tav tm="0">
                                          <p:val>
                                            <p:strVal val="1+#ppt_w/2"/>
                                          </p:val>
                                        </p:tav>
                                        <p:tav tm="100000">
                                          <p:val>
                                            <p:strVal val="#ppt_x"/>
                                          </p:val>
                                        </p:tav>
                                      </p:tavLst>
                                    </p:anim>
                                    <p:anim calcmode="lin" valueType="num">
                                      <p:cBhvr additive="base">
                                        <p:cTn id="8" dur="500" fill="hold"/>
                                        <p:tgtEl>
                                          <p:spTgt spid="3850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5026"/>
                                        </p:tgtEl>
                                        <p:attrNameLst>
                                          <p:attrName>style.visibility</p:attrName>
                                        </p:attrNameLst>
                                      </p:cBhvr>
                                      <p:to>
                                        <p:strVal val="visible"/>
                                      </p:to>
                                    </p:set>
                                    <p:anim calcmode="lin" valueType="num">
                                      <p:cBhvr additive="base">
                                        <p:cTn id="13" dur="500" fill="hold"/>
                                        <p:tgtEl>
                                          <p:spTgt spid="385026"/>
                                        </p:tgtEl>
                                        <p:attrNameLst>
                                          <p:attrName>ppt_x</p:attrName>
                                        </p:attrNameLst>
                                      </p:cBhvr>
                                      <p:tavLst>
                                        <p:tav tm="0">
                                          <p:val>
                                            <p:strVal val="1+#ppt_w/2"/>
                                          </p:val>
                                        </p:tav>
                                        <p:tav tm="100000">
                                          <p:val>
                                            <p:strVal val="#ppt_x"/>
                                          </p:val>
                                        </p:tav>
                                      </p:tavLst>
                                    </p:anim>
                                    <p:anim calcmode="lin" valueType="num">
                                      <p:cBhvr additive="base">
                                        <p:cTn id="14" dur="500" fill="hold"/>
                                        <p:tgtEl>
                                          <p:spTgt spid="3850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85027"/>
                                        </p:tgtEl>
                                        <p:attrNameLst>
                                          <p:attrName>style.visibility</p:attrName>
                                        </p:attrNameLst>
                                      </p:cBhvr>
                                      <p:to>
                                        <p:strVal val="visible"/>
                                      </p:to>
                                    </p:set>
                                    <p:anim calcmode="lin" valueType="num">
                                      <p:cBhvr additive="base">
                                        <p:cTn id="19" dur="500" fill="hold"/>
                                        <p:tgtEl>
                                          <p:spTgt spid="385027"/>
                                        </p:tgtEl>
                                        <p:attrNameLst>
                                          <p:attrName>ppt_x</p:attrName>
                                        </p:attrNameLst>
                                      </p:cBhvr>
                                      <p:tavLst>
                                        <p:tav tm="0">
                                          <p:val>
                                            <p:strVal val="1+#ppt_w/2"/>
                                          </p:val>
                                        </p:tav>
                                        <p:tav tm="100000">
                                          <p:val>
                                            <p:strVal val="#ppt_x"/>
                                          </p:val>
                                        </p:tav>
                                      </p:tavLst>
                                    </p:anim>
                                    <p:anim calcmode="lin" valueType="num">
                                      <p:cBhvr additive="base">
                                        <p:cTn id="20" dur="500" fill="hold"/>
                                        <p:tgtEl>
                                          <p:spTgt spid="38502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5028"/>
                                        </p:tgtEl>
                                        <p:attrNameLst>
                                          <p:attrName>style.visibility</p:attrName>
                                        </p:attrNameLst>
                                      </p:cBhvr>
                                      <p:to>
                                        <p:strVal val="visible"/>
                                      </p:to>
                                    </p:set>
                                    <p:anim calcmode="lin" valueType="num">
                                      <p:cBhvr additive="base">
                                        <p:cTn id="25" dur="500" fill="hold"/>
                                        <p:tgtEl>
                                          <p:spTgt spid="385028"/>
                                        </p:tgtEl>
                                        <p:attrNameLst>
                                          <p:attrName>ppt_x</p:attrName>
                                        </p:attrNameLst>
                                      </p:cBhvr>
                                      <p:tavLst>
                                        <p:tav tm="0">
                                          <p:val>
                                            <p:strVal val="1+#ppt_w/2"/>
                                          </p:val>
                                        </p:tav>
                                        <p:tav tm="100000">
                                          <p:val>
                                            <p:strVal val="#ppt_x"/>
                                          </p:val>
                                        </p:tav>
                                      </p:tavLst>
                                    </p:anim>
                                    <p:anim calcmode="lin" valueType="num">
                                      <p:cBhvr additive="base">
                                        <p:cTn id="26" dur="500" fill="hold"/>
                                        <p:tgtEl>
                                          <p:spTgt spid="38502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85029"/>
                                        </p:tgtEl>
                                        <p:attrNameLst>
                                          <p:attrName>style.visibility</p:attrName>
                                        </p:attrNameLst>
                                      </p:cBhvr>
                                      <p:to>
                                        <p:strVal val="visible"/>
                                      </p:to>
                                    </p:set>
                                    <p:anim calcmode="lin" valueType="num">
                                      <p:cBhvr additive="base">
                                        <p:cTn id="31" dur="500" fill="hold"/>
                                        <p:tgtEl>
                                          <p:spTgt spid="385029"/>
                                        </p:tgtEl>
                                        <p:attrNameLst>
                                          <p:attrName>ppt_x</p:attrName>
                                        </p:attrNameLst>
                                      </p:cBhvr>
                                      <p:tavLst>
                                        <p:tav tm="0">
                                          <p:val>
                                            <p:strVal val="1+#ppt_w/2"/>
                                          </p:val>
                                        </p:tav>
                                        <p:tav tm="100000">
                                          <p:val>
                                            <p:strVal val="#ppt_x"/>
                                          </p:val>
                                        </p:tav>
                                      </p:tavLst>
                                    </p:anim>
                                    <p:anim calcmode="lin" valueType="num">
                                      <p:cBhvr additive="base">
                                        <p:cTn id="32" dur="500" fill="hold"/>
                                        <p:tgtEl>
                                          <p:spTgt spid="38502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5030"/>
                                        </p:tgtEl>
                                        <p:attrNameLst>
                                          <p:attrName>style.visibility</p:attrName>
                                        </p:attrNameLst>
                                      </p:cBhvr>
                                      <p:to>
                                        <p:strVal val="visible"/>
                                      </p:to>
                                    </p:set>
                                    <p:anim calcmode="lin" valueType="num">
                                      <p:cBhvr additive="base">
                                        <p:cTn id="37" dur="500" fill="hold"/>
                                        <p:tgtEl>
                                          <p:spTgt spid="385030"/>
                                        </p:tgtEl>
                                        <p:attrNameLst>
                                          <p:attrName>ppt_x</p:attrName>
                                        </p:attrNameLst>
                                      </p:cBhvr>
                                      <p:tavLst>
                                        <p:tav tm="0">
                                          <p:val>
                                            <p:strVal val="1+#ppt_w/2"/>
                                          </p:val>
                                        </p:tav>
                                        <p:tav tm="100000">
                                          <p:val>
                                            <p:strVal val="#ppt_x"/>
                                          </p:val>
                                        </p:tav>
                                      </p:tavLst>
                                    </p:anim>
                                    <p:anim calcmode="lin" valueType="num">
                                      <p:cBhvr additive="base">
                                        <p:cTn id="38" dur="500" fill="hold"/>
                                        <p:tgtEl>
                                          <p:spTgt spid="3850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5033"/>
                                        </p:tgtEl>
                                        <p:attrNameLst>
                                          <p:attrName>style.visibility</p:attrName>
                                        </p:attrNameLst>
                                      </p:cBhvr>
                                      <p:to>
                                        <p:strVal val="visible"/>
                                      </p:to>
                                    </p:set>
                                    <p:anim calcmode="lin" valueType="num">
                                      <p:cBhvr additive="base">
                                        <p:cTn id="43" dur="500" fill="hold"/>
                                        <p:tgtEl>
                                          <p:spTgt spid="385033"/>
                                        </p:tgtEl>
                                        <p:attrNameLst>
                                          <p:attrName>ppt_x</p:attrName>
                                        </p:attrNameLst>
                                      </p:cBhvr>
                                      <p:tavLst>
                                        <p:tav tm="0">
                                          <p:val>
                                            <p:strVal val="0-#ppt_w/2"/>
                                          </p:val>
                                        </p:tav>
                                        <p:tav tm="100000">
                                          <p:val>
                                            <p:strVal val="#ppt_x"/>
                                          </p:val>
                                        </p:tav>
                                      </p:tavLst>
                                    </p:anim>
                                    <p:anim calcmode="lin" valueType="num">
                                      <p:cBhvr additive="base">
                                        <p:cTn id="44" dur="500" fill="hold"/>
                                        <p:tgtEl>
                                          <p:spTgt spid="38503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5034"/>
                                        </p:tgtEl>
                                        <p:attrNameLst>
                                          <p:attrName>style.visibility</p:attrName>
                                        </p:attrNameLst>
                                      </p:cBhvr>
                                      <p:to>
                                        <p:strVal val="visible"/>
                                      </p:to>
                                    </p:set>
                                    <p:anim calcmode="lin" valueType="num">
                                      <p:cBhvr additive="base">
                                        <p:cTn id="49" dur="500" fill="hold"/>
                                        <p:tgtEl>
                                          <p:spTgt spid="385034"/>
                                        </p:tgtEl>
                                        <p:attrNameLst>
                                          <p:attrName>ppt_x</p:attrName>
                                        </p:attrNameLst>
                                      </p:cBhvr>
                                      <p:tavLst>
                                        <p:tav tm="0">
                                          <p:val>
                                            <p:strVal val="0-#ppt_w/2"/>
                                          </p:val>
                                        </p:tav>
                                        <p:tav tm="100000">
                                          <p:val>
                                            <p:strVal val="#ppt_x"/>
                                          </p:val>
                                        </p:tav>
                                      </p:tavLst>
                                    </p:anim>
                                    <p:anim calcmode="lin" valueType="num">
                                      <p:cBhvr additive="base">
                                        <p:cTn id="50" dur="500" fill="hold"/>
                                        <p:tgtEl>
                                          <p:spTgt spid="38503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5035"/>
                                        </p:tgtEl>
                                        <p:attrNameLst>
                                          <p:attrName>style.visibility</p:attrName>
                                        </p:attrNameLst>
                                      </p:cBhvr>
                                      <p:to>
                                        <p:strVal val="visible"/>
                                      </p:to>
                                    </p:set>
                                    <p:anim calcmode="lin" valueType="num">
                                      <p:cBhvr additive="base">
                                        <p:cTn id="55" dur="500" fill="hold"/>
                                        <p:tgtEl>
                                          <p:spTgt spid="385035"/>
                                        </p:tgtEl>
                                        <p:attrNameLst>
                                          <p:attrName>ppt_x</p:attrName>
                                        </p:attrNameLst>
                                      </p:cBhvr>
                                      <p:tavLst>
                                        <p:tav tm="0">
                                          <p:val>
                                            <p:strVal val="0-#ppt_w/2"/>
                                          </p:val>
                                        </p:tav>
                                        <p:tav tm="100000">
                                          <p:val>
                                            <p:strVal val="#ppt_x"/>
                                          </p:val>
                                        </p:tav>
                                      </p:tavLst>
                                    </p:anim>
                                    <p:anim calcmode="lin" valueType="num">
                                      <p:cBhvr additive="base">
                                        <p:cTn id="56" dur="500" fill="hold"/>
                                        <p:tgtEl>
                                          <p:spTgt spid="38503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5036"/>
                                        </p:tgtEl>
                                        <p:attrNameLst>
                                          <p:attrName>style.visibility</p:attrName>
                                        </p:attrNameLst>
                                      </p:cBhvr>
                                      <p:to>
                                        <p:strVal val="visible"/>
                                      </p:to>
                                    </p:set>
                                    <p:anim calcmode="lin" valueType="num">
                                      <p:cBhvr additive="base">
                                        <p:cTn id="61" dur="500" fill="hold"/>
                                        <p:tgtEl>
                                          <p:spTgt spid="385036"/>
                                        </p:tgtEl>
                                        <p:attrNameLst>
                                          <p:attrName>ppt_x</p:attrName>
                                        </p:attrNameLst>
                                      </p:cBhvr>
                                      <p:tavLst>
                                        <p:tav tm="0">
                                          <p:val>
                                            <p:strVal val="0-#ppt_w/2"/>
                                          </p:val>
                                        </p:tav>
                                        <p:tav tm="100000">
                                          <p:val>
                                            <p:strVal val="#ppt_x"/>
                                          </p:val>
                                        </p:tav>
                                      </p:tavLst>
                                    </p:anim>
                                    <p:anim calcmode="lin" valueType="num">
                                      <p:cBhvr additive="base">
                                        <p:cTn id="62" dur="500" fill="hold"/>
                                        <p:tgtEl>
                                          <p:spTgt spid="3850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85037"/>
                                        </p:tgtEl>
                                        <p:attrNameLst>
                                          <p:attrName>style.visibility</p:attrName>
                                        </p:attrNameLst>
                                      </p:cBhvr>
                                      <p:to>
                                        <p:strVal val="visible"/>
                                      </p:to>
                                    </p:set>
                                    <p:anim calcmode="lin" valueType="num">
                                      <p:cBhvr additive="base">
                                        <p:cTn id="67" dur="500" fill="hold"/>
                                        <p:tgtEl>
                                          <p:spTgt spid="385037"/>
                                        </p:tgtEl>
                                        <p:attrNameLst>
                                          <p:attrName>ppt_x</p:attrName>
                                        </p:attrNameLst>
                                      </p:cBhvr>
                                      <p:tavLst>
                                        <p:tav tm="0">
                                          <p:val>
                                            <p:strVal val="0-#ppt_w/2"/>
                                          </p:val>
                                        </p:tav>
                                        <p:tav tm="100000">
                                          <p:val>
                                            <p:strVal val="#ppt_x"/>
                                          </p:val>
                                        </p:tav>
                                      </p:tavLst>
                                    </p:anim>
                                    <p:anim calcmode="lin" valueType="num">
                                      <p:cBhvr additive="base">
                                        <p:cTn id="68" dur="500" fill="hold"/>
                                        <p:tgtEl>
                                          <p:spTgt spid="38503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85038"/>
                                        </p:tgtEl>
                                        <p:attrNameLst>
                                          <p:attrName>style.visibility</p:attrName>
                                        </p:attrNameLst>
                                      </p:cBhvr>
                                      <p:to>
                                        <p:strVal val="visible"/>
                                      </p:to>
                                    </p:set>
                                    <p:anim calcmode="lin" valueType="num">
                                      <p:cBhvr additive="base">
                                        <p:cTn id="73" dur="500" fill="hold"/>
                                        <p:tgtEl>
                                          <p:spTgt spid="385038"/>
                                        </p:tgtEl>
                                        <p:attrNameLst>
                                          <p:attrName>ppt_x</p:attrName>
                                        </p:attrNameLst>
                                      </p:cBhvr>
                                      <p:tavLst>
                                        <p:tav tm="0">
                                          <p:val>
                                            <p:strVal val="0-#ppt_w/2"/>
                                          </p:val>
                                        </p:tav>
                                        <p:tav tm="100000">
                                          <p:val>
                                            <p:strVal val="#ppt_x"/>
                                          </p:val>
                                        </p:tav>
                                      </p:tavLst>
                                    </p:anim>
                                    <p:anim calcmode="lin" valueType="num">
                                      <p:cBhvr additive="base">
                                        <p:cTn id="74" dur="500" fill="hold"/>
                                        <p:tgtEl>
                                          <p:spTgt spid="385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animBg="1" autoUpdateAnimBg="0"/>
      <p:bldP spid="385027" grpId="0" animBg="1" autoUpdateAnimBg="0"/>
      <p:bldP spid="385028" grpId="0" animBg="1" autoUpdateAnimBg="0"/>
      <p:bldP spid="385029" grpId="0" animBg="1" autoUpdateAnimBg="0"/>
      <p:bldP spid="385030" grpId="0" animBg="1" autoUpdateAnimBg="0"/>
      <p:bldP spid="385031" grpId="0" animBg="1" autoUpdateAnimBg="0"/>
      <p:bldP spid="385033" grpId="0" animBg="1" autoUpdateAnimBg="0"/>
      <p:bldP spid="385034" grpId="0" animBg="1" autoUpdateAnimBg="0"/>
      <p:bldP spid="385035" grpId="0" animBg="1" autoUpdateAnimBg="0"/>
      <p:bldP spid="385036" grpId="0" animBg="1" autoUpdateAnimBg="0"/>
      <p:bldP spid="385037" grpId="0" animBg="1" autoUpdateAnimBg="0"/>
      <p:bldP spid="385038"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710136"/>
          </a:xfrm>
        </p:spPr>
        <p:txBody>
          <a:bodyPr>
            <a:normAutofit/>
          </a:bodyPr>
          <a:lstStyle/>
          <a:p>
            <a:pPr algn="r" rtl="1"/>
            <a:r>
              <a:rPr lang="ar-SY"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                القبعة البيضاء</a:t>
            </a:r>
          </a:p>
          <a:p>
            <a:pPr algn="r" rtl="1"/>
            <a:r>
              <a:rPr lang="ar-SA" dirty="0" smtClean="0">
                <a:latin typeface="Simplified Arabic" pitchFamily="18" charset="-78"/>
                <a:cs typeface="Simplified Arabic" pitchFamily="18" charset="-78"/>
              </a:rPr>
              <a:t>تفكير محايد</a:t>
            </a:r>
          </a:p>
          <a:p>
            <a:pPr algn="r" rtl="1"/>
            <a:r>
              <a:rPr lang="ar-SA" dirty="0" smtClean="0">
                <a:latin typeface="Simplified Arabic" pitchFamily="18" charset="-78"/>
                <a:cs typeface="Simplified Arabic" pitchFamily="18" charset="-78"/>
              </a:rPr>
              <a:t>إنك تعطي معلومات دقيقة وحقيقية</a:t>
            </a:r>
          </a:p>
          <a:p>
            <a:pPr algn="r" rtl="1"/>
            <a:r>
              <a:rPr lang="ar-SA" dirty="0" smtClean="0">
                <a:latin typeface="Simplified Arabic" pitchFamily="18" charset="-78"/>
                <a:cs typeface="Simplified Arabic" pitchFamily="18" charset="-78"/>
              </a:rPr>
              <a:t>تطرح أسئلة وإجابات محددة</a:t>
            </a:r>
          </a:p>
          <a:p>
            <a:pPr algn="r" rtl="1"/>
            <a:r>
              <a:rPr lang="ar-SA" dirty="0" smtClean="0">
                <a:latin typeface="Simplified Arabic" pitchFamily="18" charset="-78"/>
                <a:cs typeface="Simplified Arabic" pitchFamily="18" charset="-78"/>
              </a:rPr>
              <a:t>عندما ترتدي هذه القبعة فإنها لا تقبل الرأي الشخصي لا تقبل المشاعر فقط تقبل معلومات مجردة (أرقام وحقائق).</a:t>
            </a:r>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2582180" y="-331761"/>
            <a:ext cx="10515600" cy="2852737"/>
          </a:xfrm>
        </p:spPr>
        <p:txBody>
          <a:bodyPr>
            <a:normAutofit/>
          </a:bodyPr>
          <a:lstStyle/>
          <a:p>
            <a:pPr algn="r" rtl="1"/>
            <a:r>
              <a:rPr lang="ar-SA" sz="3600" dirty="0" smtClean="0">
                <a:latin typeface="Simplified Arabic" pitchFamily="18" charset="-78"/>
                <a:cs typeface="Simplified Arabic" pitchFamily="18" charset="-78"/>
              </a:rPr>
              <a:t>القبعة البيضاء</a:t>
            </a:r>
            <a:endParaRPr lang="ar-SA" sz="3600" dirty="0">
              <a:latin typeface="Simplified Arabic" pitchFamily="18" charset="-78"/>
              <a:cs typeface="Simplified Arabic" pitchFamily="18" charset="-78"/>
            </a:endParaRPr>
          </a:p>
        </p:txBody>
      </p:sp>
      <p:cxnSp>
        <p:nvCxnSpPr>
          <p:cNvPr id="7" name="رابط كسهم مستقيم 6"/>
          <p:cNvCxnSpPr/>
          <p:nvPr/>
        </p:nvCxnSpPr>
        <p:spPr>
          <a:xfrm flipH="1" flipV="1">
            <a:off x="8472264" y="2996952"/>
            <a:ext cx="136815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76" y="23046"/>
            <a:ext cx="2143125" cy="2143125"/>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24" y="260649"/>
            <a:ext cx="5482184" cy="1266825"/>
          </a:xfrm>
          <a:prstGeom prst="rect">
            <a:avLst/>
          </a:prstGeom>
        </p:spPr>
      </p:pic>
      <p:pic>
        <p:nvPicPr>
          <p:cNvPr id="10" name="صورة 9"/>
          <p:cNvPicPr>
            <a:picLocks noChangeAspect="1"/>
          </p:cNvPicPr>
          <p:nvPr/>
        </p:nvPicPr>
        <p:blipFill>
          <a:blip r:embed="rId4"/>
          <a:stretch>
            <a:fillRect/>
          </a:stretch>
        </p:blipFill>
        <p:spPr>
          <a:xfrm>
            <a:off x="-29927" y="1341327"/>
            <a:ext cx="5753927" cy="1676400"/>
          </a:xfrm>
          <a:prstGeom prst="rect">
            <a:avLst/>
          </a:prstGeom>
        </p:spPr>
      </p:pic>
      <p:sp>
        <p:nvSpPr>
          <p:cNvPr id="11" name="عنصر نائب لرقم الشريحة 10"/>
          <p:cNvSpPr>
            <a:spLocks noGrp="1"/>
          </p:cNvSpPr>
          <p:nvPr>
            <p:ph type="sldNum" sz="quarter" idx="12"/>
          </p:nvPr>
        </p:nvSpPr>
        <p:spPr/>
        <p:txBody>
          <a:bodyPr/>
          <a:lstStyle/>
          <a:p>
            <a:fld id="{6EF2C5E3-A14D-4D32-870A-C748883A8D9A}" type="slidenum">
              <a:rPr lang="en-US" smtClean="0"/>
              <a:t>96</a:t>
            </a:fld>
            <a:endParaRPr lang="en-US"/>
          </a:p>
        </p:txBody>
      </p:sp>
    </p:spTree>
    <p:extLst>
      <p:ext uri="{BB962C8B-B14F-4D97-AF65-F5344CB8AC3E}">
        <p14:creationId xmlns:p14="http://schemas.microsoft.com/office/powerpoint/2010/main" val="17161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278088"/>
          </a:xfrm>
        </p:spPr>
        <p:txBody>
          <a:bodyPr>
            <a:normAutofit fontScale="92500"/>
          </a:bodyPr>
          <a:lstStyle/>
          <a:p>
            <a:pPr algn="r" rtl="1"/>
            <a:r>
              <a:rPr lang="ar-SY" dirty="0" smtClean="0"/>
              <a:t>  </a:t>
            </a:r>
            <a:r>
              <a:rPr lang="ar-SA" dirty="0" smtClean="0"/>
              <a:t>           القبعة الحمراء (التفكير العاطفي)</a:t>
            </a:r>
          </a:p>
          <a:p>
            <a:pPr algn="r" rtl="1"/>
            <a:endParaRPr lang="ar-SA" dirty="0" smtClean="0"/>
          </a:p>
          <a:p>
            <a:pPr algn="r" rtl="1"/>
            <a:r>
              <a:rPr lang="ar-SA" dirty="0" smtClean="0"/>
              <a:t>عندما نلبس القبعة الحمراء فنحن نفكر تفكير عاطفي أي نحن نفكر نحن نشعر </a:t>
            </a:r>
          </a:p>
          <a:p>
            <a:pPr algn="r" rtl="1"/>
            <a:r>
              <a:rPr lang="ar-SA" dirty="0" smtClean="0"/>
              <a:t>إظهار المشاعر والانفعالات بدون مبرر</a:t>
            </a:r>
          </a:p>
          <a:p>
            <a:pPr algn="r" rtl="1"/>
            <a:r>
              <a:rPr lang="ar-SA" dirty="0" smtClean="0"/>
              <a:t>نطلب من المجتمعين في الاجتماع أن يعبروا عن مشاعرهم اتجاه موضوع ما بدون طرح مبررات (سماع مشاعر الناس)</a:t>
            </a:r>
          </a:p>
          <a:p>
            <a:pPr algn="r" rtl="1"/>
            <a:r>
              <a:rPr lang="ar-SA" dirty="0" smtClean="0"/>
              <a:t>يميل للجانب الإنساني والعاطفي</a:t>
            </a:r>
          </a:p>
          <a:p>
            <a:pPr algn="r" rtl="1"/>
            <a:r>
              <a:rPr lang="ar-SA" dirty="0" smtClean="0"/>
              <a:t>إدارة جلسات الحوار العائلية</a:t>
            </a:r>
            <a:endParaRPr lang="ar-SA" dirty="0"/>
          </a:p>
        </p:txBody>
      </p:sp>
      <p:sp>
        <p:nvSpPr>
          <p:cNvPr id="3" name="عنوان 2"/>
          <p:cNvSpPr>
            <a:spLocks noGrp="1"/>
          </p:cNvSpPr>
          <p:nvPr>
            <p:ph type="title"/>
          </p:nvPr>
        </p:nvSpPr>
        <p:spPr>
          <a:xfrm>
            <a:off x="-2362200" y="-957262"/>
            <a:ext cx="10515600" cy="2852737"/>
          </a:xfrm>
        </p:spPr>
        <p:txBody>
          <a:bodyPr/>
          <a:lstStyle/>
          <a:p>
            <a:pPr algn="r" rtl="1"/>
            <a:r>
              <a:rPr lang="ar-SA" dirty="0" smtClean="0"/>
              <a:t>القبعة الحمراء</a:t>
            </a:r>
            <a:endParaRPr lang="ar-SA" dirty="0"/>
          </a:p>
        </p:txBody>
      </p:sp>
      <p:cxnSp>
        <p:nvCxnSpPr>
          <p:cNvPr id="7" name="رابط كسهم مستقيم 6"/>
          <p:cNvCxnSpPr/>
          <p:nvPr/>
        </p:nvCxnSpPr>
        <p:spPr>
          <a:xfrm flipH="1">
            <a:off x="8976320" y="2924944"/>
            <a:ext cx="115212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776" y="2420888"/>
            <a:ext cx="1368152" cy="1080120"/>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876" y="23046"/>
            <a:ext cx="2143125" cy="2143125"/>
          </a:xfrm>
          <a:prstGeom prst="rect">
            <a:avLst/>
          </a:prstGeom>
        </p:spPr>
      </p:pic>
      <p:pic>
        <p:nvPicPr>
          <p:cNvPr id="6" name="صورة 5"/>
          <p:cNvPicPr>
            <a:picLocks noChangeAspect="1"/>
          </p:cNvPicPr>
          <p:nvPr/>
        </p:nvPicPr>
        <p:blipFill>
          <a:blip r:embed="rId4"/>
          <a:stretch>
            <a:fillRect/>
          </a:stretch>
        </p:blipFill>
        <p:spPr>
          <a:xfrm>
            <a:off x="0" y="0"/>
            <a:ext cx="5176424" cy="1276350"/>
          </a:xfrm>
          <a:prstGeom prst="rect">
            <a:avLst/>
          </a:prstGeom>
        </p:spPr>
      </p:pic>
      <p:sp>
        <p:nvSpPr>
          <p:cNvPr id="11" name="عنصر نائب لرقم الشريحة 10"/>
          <p:cNvSpPr>
            <a:spLocks noGrp="1"/>
          </p:cNvSpPr>
          <p:nvPr>
            <p:ph type="sldNum" sz="quarter" idx="12"/>
          </p:nvPr>
        </p:nvSpPr>
        <p:spPr/>
        <p:txBody>
          <a:bodyPr/>
          <a:lstStyle/>
          <a:p>
            <a:fld id="{6EF2C5E3-A14D-4D32-870A-C748883A8D9A}" type="slidenum">
              <a:rPr lang="en-US" smtClean="0"/>
              <a:t>97</a:t>
            </a:fld>
            <a:endParaRPr lang="en-US"/>
          </a:p>
        </p:txBody>
      </p:sp>
    </p:spTree>
    <p:extLst>
      <p:ext uri="{BB962C8B-B14F-4D97-AF65-F5344CB8AC3E}">
        <p14:creationId xmlns:p14="http://schemas.microsoft.com/office/powerpoint/2010/main" val="41240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نتيجة بحث الصور عن القبعة السود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072" y="416593"/>
            <a:ext cx="2438400" cy="761013"/>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نص 1"/>
          <p:cNvSpPr>
            <a:spLocks noGrp="1"/>
          </p:cNvSpPr>
          <p:nvPr>
            <p:ph type="body" idx="1"/>
          </p:nvPr>
        </p:nvSpPr>
        <p:spPr>
          <a:xfrm>
            <a:off x="2895601" y="2743200"/>
            <a:ext cx="7123113" cy="3638128"/>
          </a:xfrm>
        </p:spPr>
        <p:txBody>
          <a:bodyPr>
            <a:normAutofit fontScale="92500" lnSpcReduction="20000"/>
          </a:bodyPr>
          <a:lstStyle/>
          <a:p>
            <a:pPr algn="r" rtl="1"/>
            <a:r>
              <a:rPr lang="ar-SA" dirty="0" smtClean="0">
                <a:latin typeface="Simplified Arabic" pitchFamily="18" charset="-78"/>
                <a:cs typeface="Simplified Arabic" pitchFamily="18" charset="-78"/>
              </a:rPr>
              <a:t>             </a:t>
            </a:r>
            <a:r>
              <a:rPr lang="ar-SA" b="1" dirty="0" smtClean="0">
                <a:latin typeface="Simplified Arabic" pitchFamily="18" charset="-78"/>
                <a:cs typeface="Simplified Arabic" pitchFamily="18" charset="-78"/>
              </a:rPr>
              <a:t>التفكير السلبي (القبعة السوداء):</a:t>
            </a:r>
          </a:p>
          <a:p>
            <a:pPr algn="r" rtl="1"/>
            <a:r>
              <a:rPr lang="ar-SA" dirty="0" smtClean="0">
                <a:latin typeface="Simplified Arabic" pitchFamily="18" charset="-78"/>
                <a:cs typeface="Simplified Arabic" pitchFamily="18" charset="-78"/>
              </a:rPr>
              <a:t>لونها أتى من اللون الأسود ويرز إلى إغلاق الشيء أو الانغلاق </a:t>
            </a:r>
          </a:p>
          <a:p>
            <a:pPr algn="r" rtl="1"/>
            <a:r>
              <a:rPr lang="ar-SA" dirty="0" smtClean="0">
                <a:latin typeface="Simplified Arabic" pitchFamily="18" charset="-78"/>
                <a:cs typeface="Simplified Arabic" pitchFamily="18" charset="-78"/>
              </a:rPr>
              <a:t>التشاؤم </a:t>
            </a:r>
          </a:p>
          <a:p>
            <a:pPr algn="r" rtl="1"/>
            <a:r>
              <a:rPr lang="ar-SA" dirty="0" smtClean="0">
                <a:latin typeface="Simplified Arabic" pitchFamily="18" charset="-78"/>
                <a:cs typeface="Simplified Arabic" pitchFamily="18" charset="-78"/>
              </a:rPr>
              <a:t>لماذا التشاؤم؟</a:t>
            </a:r>
          </a:p>
          <a:p>
            <a:pPr algn="r" rtl="1"/>
            <a:r>
              <a:rPr lang="ar-SA" dirty="0" smtClean="0">
                <a:latin typeface="Simplified Arabic" pitchFamily="18" charset="-78"/>
                <a:cs typeface="Simplified Arabic" pitchFamily="18" charset="-78"/>
              </a:rPr>
              <a:t>للنظر للسلبيات أي فكرة </a:t>
            </a:r>
          </a:p>
          <a:p>
            <a:pPr algn="r" rtl="1"/>
            <a:r>
              <a:rPr lang="ar-SA" dirty="0" smtClean="0">
                <a:latin typeface="Simplified Arabic" pitchFamily="18" charset="-78"/>
                <a:cs typeface="Simplified Arabic" pitchFamily="18" charset="-78"/>
              </a:rPr>
              <a:t>قبعة النقد (نقد الأفكار المطروحة)</a:t>
            </a:r>
          </a:p>
          <a:p>
            <a:pPr algn="r" rtl="1"/>
            <a:r>
              <a:rPr lang="ar-SA" dirty="0" smtClean="0">
                <a:latin typeface="Simplified Arabic" pitchFamily="18" charset="-78"/>
                <a:cs typeface="Simplified Arabic" pitchFamily="18" charset="-78"/>
              </a:rPr>
              <a:t>مجاولة لإيجاد الثغرات في المشروع الذي </a:t>
            </a:r>
            <a:r>
              <a:rPr lang="ar-SA" dirty="0" err="1" smtClean="0">
                <a:latin typeface="Simplified Arabic" pitchFamily="18" charset="-78"/>
                <a:cs typeface="Simplified Arabic" pitchFamily="18" charset="-78"/>
              </a:rPr>
              <a:t>نتدارسه</a:t>
            </a:r>
            <a:r>
              <a:rPr lang="ar-SA" dirty="0" smtClean="0">
                <a:latin typeface="Simplified Arabic" pitchFamily="18" charset="-78"/>
                <a:cs typeface="Simplified Arabic" pitchFamily="18" charset="-78"/>
              </a:rPr>
              <a:t> في الاجتماع </a:t>
            </a:r>
          </a:p>
          <a:p>
            <a:pPr algn="r" rtl="1"/>
            <a:r>
              <a:rPr lang="ar-SA" dirty="0" smtClean="0">
                <a:latin typeface="Simplified Arabic" pitchFamily="18" charset="-78"/>
                <a:cs typeface="Simplified Arabic" pitchFamily="18" charset="-78"/>
              </a:rPr>
              <a:t>لكن هنا شرط في القبعة السوداء كل </a:t>
            </a:r>
            <a:r>
              <a:rPr lang="ar-SA" dirty="0" err="1" smtClean="0">
                <a:latin typeface="Simplified Arabic" pitchFamily="18" charset="-78"/>
                <a:cs typeface="Simplified Arabic" pitchFamily="18" charset="-78"/>
              </a:rPr>
              <a:t>شي</a:t>
            </a:r>
            <a:r>
              <a:rPr lang="ar-SA" dirty="0" smtClean="0">
                <a:latin typeface="Simplified Arabic" pitchFamily="18" charset="-78"/>
                <a:cs typeface="Simplified Arabic" pitchFamily="18" charset="-78"/>
              </a:rPr>
              <a:t> نتشاءم نحوه أو نذكر أي سبب سلبي في الموضوع قيد النقاش يجب أن يتبعه مبرر (نستطيع أن ننقد المشروع نقدا بناء) </a:t>
            </a:r>
          </a:p>
          <a:p>
            <a:pPr algn="r" rtl="1"/>
            <a:r>
              <a:rPr lang="ar-SA" dirty="0" smtClean="0">
                <a:latin typeface="Simplified Arabic" pitchFamily="18" charset="-78"/>
                <a:cs typeface="Simplified Arabic" pitchFamily="18" charset="-78"/>
              </a:rPr>
              <a:t>لا تطيل الوقت في ارتداءها </a:t>
            </a:r>
          </a:p>
          <a:p>
            <a:pPr algn="r" rtl="1"/>
            <a:endParaRPr lang="ar-SA" dirty="0" smtClean="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2582180" y="-510231"/>
            <a:ext cx="10515600" cy="2852737"/>
          </a:xfrm>
        </p:spPr>
        <p:txBody>
          <a:bodyPr/>
          <a:lstStyle/>
          <a:p>
            <a:pPr algn="r" rtl="1"/>
            <a:r>
              <a:rPr lang="ar-SA" b="1" dirty="0" smtClean="0">
                <a:latin typeface="Simplified Arabic" pitchFamily="18" charset="-78"/>
                <a:cs typeface="Simplified Arabic" pitchFamily="18" charset="-78"/>
              </a:rPr>
              <a:t>القبعة السوداء</a:t>
            </a:r>
            <a:endParaRPr lang="ar-SA" b="1" dirty="0">
              <a:latin typeface="Simplified Arabic" pitchFamily="18" charset="-78"/>
              <a:cs typeface="Simplified Arabic" pitchFamily="18" charset="-78"/>
            </a:endParaRPr>
          </a:p>
        </p:txBody>
      </p:sp>
      <p:pic>
        <p:nvPicPr>
          <p:cNvPr id="1026" name="Picture 2" descr="نتيجة بحث الصور عن التفكير السلب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472" y="499012"/>
            <a:ext cx="2160240" cy="2136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التفكير السلب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44625"/>
            <a:ext cx="193357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التفكير السلبي"/>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693" y="3990055"/>
            <a:ext cx="1637731" cy="205740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رابط كسهم مستقيم 17"/>
          <p:cNvCxnSpPr/>
          <p:nvPr/>
        </p:nvCxnSpPr>
        <p:spPr>
          <a:xfrm flipH="1">
            <a:off x="9154618" y="2852936"/>
            <a:ext cx="8640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صورة 5"/>
          <p:cNvPicPr>
            <a:picLocks noChangeAspect="1"/>
          </p:cNvPicPr>
          <p:nvPr/>
        </p:nvPicPr>
        <p:blipFill>
          <a:blip r:embed="rId6"/>
          <a:stretch>
            <a:fillRect/>
          </a:stretch>
        </p:blipFill>
        <p:spPr>
          <a:xfrm>
            <a:off x="-1002" y="11076"/>
            <a:ext cx="4654826" cy="2333059"/>
          </a:xfrm>
          <a:prstGeom prst="rect">
            <a:avLst/>
          </a:prstGeom>
        </p:spPr>
      </p:pic>
      <p:sp>
        <p:nvSpPr>
          <p:cNvPr id="7" name="عنصر نائب لرقم الشريحة 6"/>
          <p:cNvSpPr>
            <a:spLocks noGrp="1"/>
          </p:cNvSpPr>
          <p:nvPr>
            <p:ph type="sldNum" sz="quarter" idx="12"/>
          </p:nvPr>
        </p:nvSpPr>
        <p:spPr/>
        <p:txBody>
          <a:bodyPr/>
          <a:lstStyle/>
          <a:p>
            <a:fld id="{6EF2C5E3-A14D-4D32-870A-C748883A8D9A}" type="slidenum">
              <a:rPr lang="en-US" smtClean="0"/>
              <a:t>98</a:t>
            </a:fld>
            <a:endParaRPr lang="en-US"/>
          </a:p>
        </p:txBody>
      </p:sp>
    </p:spTree>
    <p:extLst>
      <p:ext uri="{BB962C8B-B14F-4D97-AF65-F5344CB8AC3E}">
        <p14:creationId xmlns:p14="http://schemas.microsoft.com/office/powerpoint/2010/main" val="41001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895601" y="2743200"/>
            <a:ext cx="7123113" cy="3422104"/>
          </a:xfrm>
        </p:spPr>
        <p:txBody>
          <a:bodyPr>
            <a:normAutofit/>
          </a:bodyPr>
          <a:lstStyle/>
          <a:p>
            <a:pPr algn="r" rtl="1"/>
            <a:r>
              <a:rPr lang="ar-SA" dirty="0" smtClean="0">
                <a:latin typeface="Simplified Arabic" pitchFamily="18" charset="-78"/>
                <a:cs typeface="Simplified Arabic" pitchFamily="18" charset="-78"/>
              </a:rPr>
              <a:t>فوائد القبعة السوداء(التفكير السلبي):</a:t>
            </a:r>
          </a:p>
          <a:p>
            <a:pPr algn="r" rtl="1"/>
            <a:r>
              <a:rPr lang="ar-SA" dirty="0" smtClean="0">
                <a:latin typeface="Simplified Arabic" pitchFamily="18" charset="-78"/>
                <a:cs typeface="Simplified Arabic" pitchFamily="18" charset="-78"/>
              </a:rPr>
              <a:t>يمثل التفكير المنطقي السلبي.</a:t>
            </a:r>
          </a:p>
          <a:p>
            <a:pPr algn="r" rtl="1"/>
            <a:r>
              <a:rPr lang="ar-SA" dirty="0" smtClean="0">
                <a:latin typeface="Simplified Arabic" pitchFamily="18" charset="-78"/>
                <a:cs typeface="Simplified Arabic" pitchFamily="18" charset="-78"/>
              </a:rPr>
              <a:t>تفيد في النظر إلى الأمور من وجهة نظر سلبية وتبين موقع الزلل الممكنة والصعوبات والمشاكل المحتملة.</a:t>
            </a:r>
          </a:p>
          <a:p>
            <a:pPr algn="r" rtl="1"/>
            <a:r>
              <a:rPr lang="ar-SA" dirty="0" smtClean="0">
                <a:latin typeface="Simplified Arabic" pitchFamily="18" charset="-78"/>
                <a:cs typeface="Simplified Arabic" pitchFamily="18" charset="-78"/>
              </a:rPr>
              <a:t>تمنع وقوع الأخطاء التي قد لا ينظر لها أو يتوقع أنها سوف تحدث.</a:t>
            </a:r>
          </a:p>
          <a:p>
            <a:pPr algn="r" rtl="1"/>
            <a:r>
              <a:rPr lang="ar-SA" dirty="0" smtClean="0">
                <a:latin typeface="Simplified Arabic" pitchFamily="18" charset="-78"/>
                <a:cs typeface="Simplified Arabic" pitchFamily="18" charset="-78"/>
              </a:rPr>
              <a:t>تعطي فكرة عن الجانب السلبي للموضوع ولا تعطي حلولا ومقترحات</a:t>
            </a:r>
          </a:p>
          <a:p>
            <a:pPr algn="r" rtl="1"/>
            <a:r>
              <a:rPr lang="ar-SA" dirty="0" smtClean="0">
                <a:latin typeface="Simplified Arabic" pitchFamily="18" charset="-78"/>
                <a:cs typeface="Simplified Arabic" pitchFamily="18" charset="-78"/>
              </a:rPr>
              <a:t>تبحث عن المسبب المحتمل لكل عائق أو مشكلة محتملة أو متوقعة والنتيجة الممكنة بسببه.</a:t>
            </a:r>
          </a:p>
          <a:p>
            <a:pPr algn="r" rtl="1"/>
            <a:endParaRPr lang="ar-SA" dirty="0" smtClean="0">
              <a:latin typeface="Simplified Arabic" pitchFamily="18" charset="-78"/>
              <a:cs typeface="Simplified Arabic" pitchFamily="18" charset="-78"/>
            </a:endParaRPr>
          </a:p>
          <a:p>
            <a:pPr algn="r" rtl="1"/>
            <a:endParaRPr lang="ar-SA" dirty="0">
              <a:latin typeface="Simplified Arabic" pitchFamily="18" charset="-78"/>
              <a:cs typeface="Simplified Arabic" pitchFamily="18" charset="-78"/>
            </a:endParaRPr>
          </a:p>
        </p:txBody>
      </p:sp>
      <p:sp>
        <p:nvSpPr>
          <p:cNvPr id="3" name="عنوان 2"/>
          <p:cNvSpPr>
            <a:spLocks noGrp="1"/>
          </p:cNvSpPr>
          <p:nvPr>
            <p:ph type="title"/>
          </p:nvPr>
        </p:nvSpPr>
        <p:spPr>
          <a:xfrm>
            <a:off x="133350" y="-957262"/>
            <a:ext cx="10515600" cy="2852737"/>
          </a:xfrm>
        </p:spPr>
        <p:txBody>
          <a:bodyPr/>
          <a:lstStyle/>
          <a:p>
            <a:pPr algn="r" rtl="1"/>
            <a:r>
              <a:rPr lang="ar-SA" b="1" dirty="0">
                <a:latin typeface="Simplified Arabic" pitchFamily="18" charset="-78"/>
                <a:cs typeface="Simplified Arabic" pitchFamily="18" charset="-78"/>
              </a:rPr>
              <a:t>القبعة السوداء</a:t>
            </a:r>
          </a:p>
        </p:txBody>
      </p:sp>
      <p:pic>
        <p:nvPicPr>
          <p:cNvPr id="6" name="Picture 24" descr="نتيجة بحث الصور عن القبعة السود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672" y="2636913"/>
            <a:ext cx="2438400" cy="761013"/>
          </a:xfrm>
          <a:prstGeom prst="rect">
            <a:avLst/>
          </a:prstGeom>
          <a:noFill/>
          <a:extLst>
            <a:ext uri="{909E8E84-426E-40DD-AFC4-6F175D3DCCD1}">
              <a14:hiddenFill xmlns:a14="http://schemas.microsoft.com/office/drawing/2010/main">
                <a:solidFill>
                  <a:srgbClr val="FFFFFF"/>
                </a:solidFill>
              </a14:hiddenFill>
            </a:ext>
          </a:extLst>
        </p:spPr>
      </p:pic>
      <p:sp>
        <p:nvSpPr>
          <p:cNvPr id="7" name="عنصر نائب لرقم الشريحة 6"/>
          <p:cNvSpPr>
            <a:spLocks noGrp="1"/>
          </p:cNvSpPr>
          <p:nvPr>
            <p:ph type="sldNum" sz="quarter" idx="12"/>
          </p:nvPr>
        </p:nvSpPr>
        <p:spPr/>
        <p:txBody>
          <a:bodyPr/>
          <a:lstStyle/>
          <a:p>
            <a:fld id="{6EF2C5E3-A14D-4D32-870A-C748883A8D9A}" type="slidenum">
              <a:rPr lang="en-US" smtClean="0"/>
              <a:t>99</a:t>
            </a:fld>
            <a:endParaRPr lang="en-US"/>
          </a:p>
        </p:txBody>
      </p:sp>
    </p:spTree>
    <p:extLst>
      <p:ext uri="{BB962C8B-B14F-4D97-AF65-F5344CB8AC3E}">
        <p14:creationId xmlns:p14="http://schemas.microsoft.com/office/powerpoint/2010/main" val="427960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6216</Words>
  <Application>Microsoft Office PowerPoint</Application>
  <PresentationFormat>ملء الشاشة</PresentationFormat>
  <Paragraphs>769</Paragraphs>
  <Slides>116</Slides>
  <Notes>15</Notes>
  <HiddenSlides>0</HiddenSlides>
  <MMClips>0</MMClips>
  <ScaleCrop>false</ScaleCrop>
  <HeadingPairs>
    <vt:vector size="6" baseType="variant">
      <vt:variant>
        <vt:lpstr>الخطوط المستخدمة</vt:lpstr>
      </vt:variant>
      <vt:variant>
        <vt:i4>17</vt:i4>
      </vt:variant>
      <vt:variant>
        <vt:lpstr>نسق</vt:lpstr>
      </vt:variant>
      <vt:variant>
        <vt:i4>1</vt:i4>
      </vt:variant>
      <vt:variant>
        <vt:lpstr>عناوين الشرائح</vt:lpstr>
      </vt:variant>
      <vt:variant>
        <vt:i4>116</vt:i4>
      </vt:variant>
    </vt:vector>
  </HeadingPairs>
  <TitlesOfParts>
    <vt:vector size="134" baseType="lpstr">
      <vt:lpstr>AdvertisingBold</vt:lpstr>
      <vt:lpstr>AdvertisingLight</vt:lpstr>
      <vt:lpstr>AL-Hor</vt:lpstr>
      <vt:lpstr>AL-Mateen</vt:lpstr>
      <vt:lpstr>AL-Mohanad</vt:lpstr>
      <vt:lpstr>AL-Mohanad Bold</vt:lpstr>
      <vt:lpstr>Arial</vt:lpstr>
      <vt:lpstr>Calibri</vt:lpstr>
      <vt:lpstr>Calibri Light</vt:lpstr>
      <vt:lpstr>Kufi20 Normal</vt:lpstr>
      <vt:lpstr>PT Bold Heading</vt:lpstr>
      <vt:lpstr>Simplified Arabic</vt:lpstr>
      <vt:lpstr>Simplified Arabic Fixed</vt:lpstr>
      <vt:lpstr>Tahoma</vt:lpstr>
      <vt:lpstr>Times New Roman</vt:lpstr>
      <vt:lpstr>Wingdings</vt:lpstr>
      <vt:lpstr>Zokrofi</vt:lpstr>
      <vt:lpstr>نسق Office</vt:lpstr>
      <vt:lpstr>أدوات الإبداع والمؤسسات الإبداعية</vt:lpstr>
      <vt:lpstr>مقدمة:</vt:lpstr>
      <vt:lpstr>عرض تقديمي في PowerPoint</vt:lpstr>
      <vt:lpstr>عرض تقديمي في PowerPoint</vt:lpstr>
      <vt:lpstr>مراحل التفكير</vt:lpstr>
      <vt:lpstr>ماذا يعني نمط التفكير ؟</vt:lpstr>
      <vt:lpstr>أنواع التفكير</vt:lpstr>
      <vt:lpstr>الدماغ البشري(آلة الإبداع):</vt:lpstr>
      <vt:lpstr>عرض تقديمي في PowerPoint</vt:lpstr>
      <vt:lpstr>جانبي الدماغ:</vt:lpstr>
      <vt:lpstr>تعريف التفكير:</vt:lpstr>
      <vt:lpstr>الفرق بين الإبداع والابتكار والاختراع؟</vt:lpstr>
      <vt:lpstr>عرض تقديمي في PowerPoint</vt:lpstr>
      <vt:lpstr>تعريف التفكير الإبداعي   (Creative Thinking  )</vt:lpstr>
      <vt:lpstr>العلاقة بين الإبداع والتفكير</vt:lpstr>
      <vt:lpstr>العلاقة بين الإبداع &amp; التجديد</vt:lpstr>
      <vt:lpstr>شروط الإبداع</vt:lpstr>
      <vt:lpstr>عرض تقديمي في PowerPoint</vt:lpstr>
      <vt:lpstr>كيف تولد أفكار إبداعية </vt:lpstr>
      <vt:lpstr>عرض تقديمي في PowerPoint</vt:lpstr>
      <vt:lpstr>مصادر التفكير الإبداعي</vt:lpstr>
      <vt:lpstr>الاستخدامات العملية للتفكير الإبداعي</vt:lpstr>
      <vt:lpstr>صفات المبدعين </vt:lpstr>
      <vt:lpstr>مراحل العملية الإبداعية</vt:lpstr>
      <vt:lpstr>مراحل العملية الإبداعية</vt:lpstr>
      <vt:lpstr>نموذج ويست West 1990 دورة الإبداع</vt:lpstr>
      <vt:lpstr>كيف تطبق مراحل الإبداع</vt:lpstr>
      <vt:lpstr>من يحتاج الى إبداعاتك ؟</vt:lpstr>
      <vt:lpstr>الإبداع الفردي ( الذاتي )</vt:lpstr>
      <vt:lpstr>مؤشرات الافراد المبدعين</vt:lpstr>
      <vt:lpstr>خصائص الأشخاص المخفزين للإبداع</vt:lpstr>
      <vt:lpstr>إذا أردت أن تكون مبدعاً، اتبع الآتي:</vt:lpstr>
      <vt:lpstr>إذا أردت أن تكون مبدعاً، أتبع الآتي:</vt:lpstr>
      <vt:lpstr>الإبداع الجماعي</vt:lpstr>
      <vt:lpstr>أسباب الحاجة الى الإبداع الجماعي</vt:lpstr>
      <vt:lpstr>هل الإبداع الجماعي إيجابي أم سلبي ؟</vt:lpstr>
      <vt:lpstr>مراحل وآلية العمل الإبداعي الجماعي</vt:lpstr>
      <vt:lpstr>الإبداع على مستوى المنظمات (الإبداع التنظيمي)</vt:lpstr>
      <vt:lpstr>الابداع على مستوى المنظمات</vt:lpstr>
      <vt:lpstr>عرض تقديمي في PowerPoint</vt:lpstr>
      <vt:lpstr>أسباب تبني الإبداع في المنظمات</vt:lpstr>
      <vt:lpstr>أسباب تبني الإبداع في المنظمات</vt:lpstr>
      <vt:lpstr>مداخل الإبداع التنظيمي</vt:lpstr>
      <vt:lpstr>المؤسسة المبدعة  </vt:lpstr>
      <vt:lpstr>عرض تقديمي في PowerPoint</vt:lpstr>
      <vt:lpstr>فرص الإبداع في الإدارة للمنظمات</vt:lpstr>
      <vt:lpstr>الممارسات الإدارية التي تؤثر في الإبداع  </vt:lpstr>
      <vt:lpstr>عرض تقديمي في PowerPoint</vt:lpstr>
      <vt:lpstr>4-  ملامح فرق العمل: كلما كان فريق العمل متآلفا ومتكاملا كلما أدى ذلك إلى مزيد من صقل مهارات التفكير الإبداعي وتبادل الخبرات ويكون ذلك من خلال :  - الرغبة الأكيدة للعضو في تحقيق أهداف الفريق . - مبادة كل عضو إلى مساعدة الآخرين وخاصة في الظروف الصعبة .  - ضرورة تعرف كل عضو على المعلومات المتخصصة التي يحضرها الأعضاء الآخرون للنقاش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من مقومات الإبداع</vt:lpstr>
      <vt:lpstr>خصائص المنظمة المبدعة: </vt:lpstr>
      <vt:lpstr>عرض تقديمي في PowerPoint</vt:lpstr>
      <vt:lpstr>عرض تقديمي في PowerPoint</vt:lpstr>
      <vt:lpstr>خصائص المبدعين</vt:lpstr>
      <vt:lpstr>عرض تقديمي في PowerPoint</vt:lpstr>
      <vt:lpstr>كيف أستطيع أن أبتكر وسائل جديدة ؟؟</vt:lpstr>
      <vt:lpstr>أدوات وأساليب الإبداع</vt:lpstr>
      <vt:lpstr>1- عملية بناء الأفكار أو العصف الذهني Brainstorming</vt:lpstr>
      <vt:lpstr>القواعد الأساس للعصف الذهنيّ: Brainstorming</vt:lpstr>
      <vt:lpstr>أهداف العصف الذهني</vt:lpstr>
      <vt:lpstr>أشكال العصف الذهنيّ:  </vt:lpstr>
      <vt:lpstr>عرض تقديمي في PowerPoint</vt:lpstr>
      <vt:lpstr>شروط نجاح العصف الذهنيّ:  </vt:lpstr>
      <vt:lpstr>عرض تقديمي في PowerPoint</vt:lpstr>
      <vt:lpstr>فوائد العصف الذهنيّ: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طريقة استخدام الاسئلة الفعالة </vt:lpstr>
      <vt:lpstr>عرض تقديمي في PowerPoint</vt:lpstr>
      <vt:lpstr>كيف استخدم أسئلة الإبداع ؟ ( أنواع وتصنيفات الأسئلة الفعالة في الإبداع )</vt:lpstr>
      <vt:lpstr>3- استخدام وتطبيق طريقة سكامبر SCAMPER</vt:lpstr>
      <vt:lpstr>عرض تقديمي في PowerPoint</vt:lpstr>
      <vt:lpstr>كيفية استخدام وتطبيق طريقة سكامبر (SCAMPER)</vt:lpstr>
      <vt:lpstr>عرض تقديمي في PowerPoint</vt:lpstr>
      <vt:lpstr>عرض تقديمي في PowerPoint</vt:lpstr>
      <vt:lpstr>عرض تقديمي في PowerPoint</vt:lpstr>
      <vt:lpstr>4- لون العقل (القبعات الست): </vt:lpstr>
      <vt:lpstr>عرض تقديمي في PowerPoint</vt:lpstr>
      <vt:lpstr>4- طريقة ” القبعات الست ” للتفكير.</vt:lpstr>
      <vt:lpstr>القبعة البيضاء</vt:lpstr>
      <vt:lpstr>القبعة الحمراء</vt:lpstr>
      <vt:lpstr>القبعة السوداء</vt:lpstr>
      <vt:lpstr>القبعة السوداء</vt:lpstr>
      <vt:lpstr>القبعة الصفراء</vt:lpstr>
      <vt:lpstr>القبعة الصفراء</vt:lpstr>
      <vt:lpstr>القبعة الخضراء</vt:lpstr>
      <vt:lpstr> التفكير الجانبي(الإبداع الجاد) : </vt:lpstr>
      <vt:lpstr>التفكير الجانبي: </vt:lpstr>
      <vt:lpstr>التفكير الجانبي: </vt:lpstr>
      <vt:lpstr>عيوب التفكير الرأسي: </vt:lpstr>
      <vt:lpstr>التفكير الجانبي يتجنب هذه العيوب، فهو : </vt:lpstr>
      <vt:lpstr>التفكير الجانبي يتجنب هذه العيوب، فهو : </vt:lpstr>
      <vt:lpstr>التفكير الجانبي (مثال) </vt:lpstr>
      <vt:lpstr>التفكير الموجه</vt:lpstr>
      <vt:lpstr>التفكير الموجه</vt:lpstr>
      <vt:lpstr>استخدامات اسلوب القبعات الست: </vt:lpstr>
      <vt:lpstr>مخرجات الإبداع ( الإبداع كواقع عملي )</vt:lpstr>
      <vt:lpstr>معوقات الإبداع في المنظمات</vt:lpstr>
      <vt:lpstr>عرض تقديمي في PowerPoint</vt:lpstr>
      <vt:lpstr>المراجع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أدوات الإبداع والمؤسسات الإبداعية</dc:title>
  <dc:creator>khaledyassin</dc:creator>
  <cp:lastModifiedBy>khaledyassin</cp:lastModifiedBy>
  <cp:revision>355</cp:revision>
  <dcterms:created xsi:type="dcterms:W3CDTF">2016-04-05T08:17:36Z</dcterms:created>
  <dcterms:modified xsi:type="dcterms:W3CDTF">2016-04-30T09:54:09Z</dcterms:modified>
</cp:coreProperties>
</file>