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7" r:id="rId9"/>
    <p:sldId id="269" r:id="rId10"/>
    <p:sldId id="266" r:id="rId11"/>
    <p:sldId id="262" r:id="rId12"/>
    <p:sldId id="263" r:id="rId13"/>
    <p:sldId id="264" r:id="rId14"/>
    <p:sldId id="265" r:id="rId15"/>
    <p:sldId id="270" r:id="rId16"/>
    <p:sldId id="271" r:id="rId17"/>
    <p:sldId id="277" r:id="rId18"/>
    <p:sldId id="278" r:id="rId19"/>
    <p:sldId id="272" r:id="rId20"/>
    <p:sldId id="273" r:id="rId21"/>
    <p:sldId id="274" r:id="rId22"/>
    <p:sldId id="275" r:id="rId23"/>
    <p:sldId id="276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r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40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141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6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712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728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44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75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31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860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71F9FB10-E106-4CD4-B107-1DBE7D294BAE}" type="datetimeFigureOut">
              <a:rPr lang="ar-IQ" smtClean="0"/>
              <a:t>25/12/1439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737AC22-4B20-401E-BD3E-79FD943A95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19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r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66CFBC-4A35-40DC-9BB5-601248E66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Transmission Media</a:t>
            </a:r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914D3D2-9AEC-45E0-B353-9D49C9F67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Wired , Wireless </a:t>
            </a:r>
          </a:p>
        </p:txBody>
      </p:sp>
    </p:spTree>
    <p:extLst>
      <p:ext uri="{BB962C8B-B14F-4D97-AF65-F5344CB8AC3E}">
        <p14:creationId xmlns:p14="http://schemas.microsoft.com/office/powerpoint/2010/main" val="354640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5FA87B-6951-4123-B553-D5C2130E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Categories of UTP </a:t>
            </a:r>
            <a:endParaRPr lang="ar-IQ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D5424FF9-7ACC-4C62-A7D7-634A23D48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9611" y="1024466"/>
            <a:ext cx="674571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2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Twisted-Pair 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3F0BB1-999D-4D19-839D-8CC4A4B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q"/>
            </a:pPr>
            <a:r>
              <a:rPr lang="en-US" dirty="0"/>
              <a:t> Applications </a:t>
            </a:r>
          </a:p>
          <a:p>
            <a:pPr algn="l" rtl="0">
              <a:buFont typeface="Wingdings" panose="05000000000000000000" pitchFamily="2" charset="2"/>
              <a:buChar char="q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Telephone lines to provide voice and data channels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DSL lines that are used to provide high-data-rate connections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Local-area networks, such as </a:t>
            </a:r>
            <a:r>
              <a:rPr lang="en-US" dirty="0" err="1">
                <a:solidFill>
                  <a:srgbClr val="FF0000"/>
                </a:solidFill>
              </a:rPr>
              <a:t>lOBase</a:t>
            </a:r>
            <a:r>
              <a:rPr lang="en-US" dirty="0">
                <a:solidFill>
                  <a:srgbClr val="FF0000"/>
                </a:solidFill>
              </a:rPr>
              <a:t>-T</a:t>
            </a:r>
            <a:r>
              <a:rPr lang="en-US" dirty="0"/>
              <a:t> and </a:t>
            </a:r>
            <a:r>
              <a:rPr lang="en-US" dirty="0" err="1">
                <a:solidFill>
                  <a:srgbClr val="FF0000"/>
                </a:solidFill>
              </a:rPr>
              <a:t>lOOBase</a:t>
            </a:r>
            <a:r>
              <a:rPr lang="en-US" dirty="0">
                <a:solidFill>
                  <a:srgbClr val="FF0000"/>
                </a:solidFill>
              </a:rPr>
              <a:t>-T</a:t>
            </a:r>
            <a:r>
              <a:rPr lang="en-US" dirty="0"/>
              <a:t>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373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Coaxial 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3F0BB1-999D-4D19-839D-8CC4A4B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carries signals of higher frequency ranges than those in twisted-    -pair cable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coax has a </a:t>
            </a:r>
            <a:r>
              <a:rPr lang="en-US" dirty="0">
                <a:solidFill>
                  <a:srgbClr val="FF0000"/>
                </a:solidFill>
              </a:rPr>
              <a:t>central core </a:t>
            </a:r>
            <a:r>
              <a:rPr lang="en-US" dirty="0"/>
              <a:t>conductor of solid or stranded wire (usually copper) enclosed in an </a:t>
            </a:r>
            <a:r>
              <a:rPr lang="en-US" dirty="0">
                <a:solidFill>
                  <a:srgbClr val="FF0000"/>
                </a:solidFill>
              </a:rPr>
              <a:t>insulating sheath , </a:t>
            </a:r>
            <a:r>
              <a:rPr lang="en-US" dirty="0"/>
              <a:t>which is in turn, encased in an outer conductor of metal foil, braid, or a combination of the two. The outer metallic wrapping serves both as a shield against noise and as the second conductor, which completes the circuit. This outer conductor is also enclosed in an insulating sheath, and the whole cable is protected by a plastic cover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9159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Coaxial</a:t>
            </a:r>
            <a:endParaRPr lang="ar-IQ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B9C0D3B3-F2FC-4399-875B-432116CBA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865476"/>
            <a:ext cx="7315200" cy="311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5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Coaxial Standards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3F0BB1-999D-4D19-839D-8CC4A4B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Categorized by their radio government (RG) ratings , Each RG number denotes a unique set of physical specifications including </a:t>
            </a:r>
          </a:p>
          <a:p>
            <a:pPr algn="l" rtl="0">
              <a:buFontTx/>
              <a:buChar char="-"/>
            </a:pPr>
            <a:r>
              <a:rPr lang="en-US" dirty="0"/>
              <a:t>the wire gauge of the inner conductor .</a:t>
            </a:r>
          </a:p>
          <a:p>
            <a:pPr algn="l" rtl="0">
              <a:buFontTx/>
              <a:buChar char="-"/>
            </a:pPr>
            <a:r>
              <a:rPr lang="en-US" dirty="0"/>
              <a:t>the thickness and type of the inner insulator .</a:t>
            </a:r>
          </a:p>
          <a:p>
            <a:pPr algn="l" rtl="0">
              <a:buFontTx/>
              <a:buChar char="-"/>
            </a:pPr>
            <a:r>
              <a:rPr lang="en-US" dirty="0"/>
              <a:t> the construction of the shield . </a:t>
            </a:r>
          </a:p>
          <a:p>
            <a:pPr algn="l" rtl="0">
              <a:buFontTx/>
              <a:buChar char="-"/>
            </a:pPr>
            <a:r>
              <a:rPr lang="en-US" dirty="0"/>
              <a:t> the size and type of the outer casing .</a:t>
            </a:r>
          </a:p>
          <a:p>
            <a:pPr algn="l" rtl="0">
              <a:buFontTx/>
              <a:buChar char="-"/>
            </a:pPr>
            <a:endParaRPr lang="en-US" dirty="0"/>
          </a:p>
          <a:p>
            <a:pPr algn="l" rtl="0">
              <a:buFontTx/>
              <a:buChar char="-"/>
            </a:pPr>
            <a:endParaRPr lang="en-US" dirty="0"/>
          </a:p>
          <a:p>
            <a:pPr algn="l" rtl="0">
              <a:buFontTx/>
              <a:buChar char="-"/>
            </a:pPr>
            <a:endParaRPr lang="en-US" dirty="0"/>
          </a:p>
          <a:p>
            <a:pPr algn="l" rtl="0">
              <a:buFontTx/>
              <a:buChar char="-"/>
            </a:pPr>
            <a:endParaRPr lang="en-US" dirty="0"/>
          </a:p>
          <a:p>
            <a:pPr algn="l" rtl="0">
              <a:buFontTx/>
              <a:buChar char="-"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331BA08-D404-44AD-96F1-D7C56E762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320" y="3943845"/>
            <a:ext cx="4467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65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Connectors 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The BNC connector is used to connect the end of the cable to a device, such as a TV set 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The BNC T connector is used in Ethernet networks to branch out to a connection to a computer or other device.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BNC terminator is used at the end of the cable to prevent the reflection of the signal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most common type is </a:t>
            </a:r>
            <a:r>
              <a:rPr lang="en-US" dirty="0" err="1"/>
              <a:t>BNe</a:t>
            </a:r>
            <a:r>
              <a:rPr lang="en-US" dirty="0"/>
              <a:t> 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1F66F2B-6D76-40F8-B385-5A71EAA45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666" y="3424428"/>
            <a:ext cx="74390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43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Coaxial  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Applications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Analog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digital</a:t>
            </a:r>
            <a:r>
              <a:rPr lang="en-US" dirty="0"/>
              <a:t> telephone networks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Cable </a:t>
            </a:r>
            <a:r>
              <a:rPr lang="en-US" dirty="0">
                <a:solidFill>
                  <a:srgbClr val="FF0000"/>
                </a:solidFill>
              </a:rPr>
              <a:t>TV</a:t>
            </a:r>
            <a:r>
              <a:rPr lang="en-US" dirty="0"/>
              <a:t> networks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Hybrid</a:t>
            </a:r>
            <a:r>
              <a:rPr lang="en-US" dirty="0"/>
              <a:t> networks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Traditional</a:t>
            </a:r>
            <a:r>
              <a:rPr lang="en-US" dirty="0"/>
              <a:t> Ethernet LANs 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5745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4D027-E75C-4C8C-85F5-BF4301F3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Fiber-Optic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2042F0-F4C8-4804-94AA-DD1DC50C4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905965" cy="5120640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Its made of </a:t>
            </a:r>
            <a:r>
              <a:rPr lang="en-US" dirty="0">
                <a:solidFill>
                  <a:srgbClr val="FF0000"/>
                </a:solidFill>
              </a:rPr>
              <a:t>glass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plastic</a:t>
            </a:r>
            <a:r>
              <a:rPr lang="en-US" dirty="0"/>
              <a:t> &amp; transmits signals in the form of </a:t>
            </a:r>
            <a:r>
              <a:rPr lang="en-US" dirty="0">
                <a:solidFill>
                  <a:srgbClr val="FF0000"/>
                </a:solidFill>
              </a:rPr>
              <a:t>light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If the angle of incidence I (the angle the ray makes with the line perpendicular to the interface between the two substances) is </a:t>
            </a:r>
            <a:r>
              <a:rPr lang="en-US" dirty="0">
                <a:solidFill>
                  <a:srgbClr val="FF0000"/>
                </a:solidFill>
              </a:rPr>
              <a:t>less </a:t>
            </a:r>
            <a:r>
              <a:rPr lang="en-US" dirty="0"/>
              <a:t>than the critical angle, the ray refracts and </a:t>
            </a:r>
            <a:r>
              <a:rPr lang="en-US" dirty="0">
                <a:solidFill>
                  <a:srgbClr val="FF0000"/>
                </a:solidFill>
              </a:rPr>
              <a:t>moves closer to the surface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If the angle of incidence is </a:t>
            </a:r>
            <a:r>
              <a:rPr lang="en-US" dirty="0">
                <a:solidFill>
                  <a:srgbClr val="FF0000"/>
                </a:solidFill>
              </a:rPr>
              <a:t>equal</a:t>
            </a:r>
            <a:r>
              <a:rPr lang="en-US" dirty="0"/>
              <a:t> to the critical angle, the light </a:t>
            </a:r>
            <a:r>
              <a:rPr lang="en-US" dirty="0">
                <a:solidFill>
                  <a:srgbClr val="FF0000"/>
                </a:solidFill>
              </a:rPr>
              <a:t>bends along the interface </a:t>
            </a:r>
            <a:r>
              <a:rPr lang="en-US" dirty="0"/>
              <a:t>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If the angle is </a:t>
            </a:r>
            <a:r>
              <a:rPr lang="en-US" dirty="0">
                <a:solidFill>
                  <a:srgbClr val="FF0000"/>
                </a:solidFill>
              </a:rPr>
              <a:t>greater</a:t>
            </a:r>
            <a:r>
              <a:rPr lang="en-US" dirty="0"/>
              <a:t> than the critical angle, the ray </a:t>
            </a:r>
            <a:r>
              <a:rPr lang="en-US" dirty="0">
                <a:solidFill>
                  <a:srgbClr val="FF0000"/>
                </a:solidFill>
              </a:rPr>
              <a:t>reflects </a:t>
            </a:r>
            <a:r>
              <a:rPr lang="en-US" dirty="0"/>
              <a:t>(makes a turn) and travels again in the denser substance .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E8135D5-900F-4E95-BE34-EF1DACD68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803" y="1293131"/>
            <a:ext cx="7834429" cy="244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2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DE5D07-D1FF-45D0-B8BC-E5F414129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Connectors </a:t>
            </a:r>
            <a:endParaRPr lang="ar-IQ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C5E1258C-F7A0-44C5-9F94-1EFD67302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946811"/>
            <a:ext cx="7315200" cy="49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84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Fiber-Optic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Applications 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Often used in </a:t>
            </a:r>
            <a:r>
              <a:rPr lang="en-US" dirty="0">
                <a:solidFill>
                  <a:srgbClr val="FF0000"/>
                </a:solidFill>
              </a:rPr>
              <a:t>backbone</a:t>
            </a:r>
            <a:r>
              <a:rPr lang="en-US" dirty="0"/>
              <a:t> networks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Some cable TV companies use a combination of </a:t>
            </a:r>
            <a:r>
              <a:rPr lang="en-US" dirty="0">
                <a:solidFill>
                  <a:srgbClr val="FF0000"/>
                </a:solidFill>
              </a:rPr>
              <a:t>optical fiber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coaxial cable</a:t>
            </a:r>
            <a:r>
              <a:rPr lang="en-US" dirty="0"/>
              <a:t>, thus creating a </a:t>
            </a:r>
            <a:r>
              <a:rPr lang="en-US" dirty="0">
                <a:solidFill>
                  <a:srgbClr val="FF0000"/>
                </a:solidFill>
              </a:rPr>
              <a:t>hybrid </a:t>
            </a:r>
            <a:r>
              <a:rPr lang="en-US" dirty="0"/>
              <a:t>network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Local-area networks such as </a:t>
            </a:r>
            <a:r>
              <a:rPr lang="en-US" dirty="0">
                <a:solidFill>
                  <a:srgbClr val="FF0000"/>
                </a:solidFill>
              </a:rPr>
              <a:t>100Base-FX</a:t>
            </a:r>
            <a:r>
              <a:rPr lang="en-US" dirty="0"/>
              <a:t> network and</a:t>
            </a:r>
            <a:r>
              <a:rPr lang="en-US" dirty="0">
                <a:solidFill>
                  <a:srgbClr val="FF0000"/>
                </a:solidFill>
              </a:rPr>
              <a:t>1000Base-X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3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04ACE8-41EC-4095-A785-3125AF3E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71417" cy="4601183"/>
          </a:xfrm>
        </p:spPr>
        <p:txBody>
          <a:bodyPr/>
          <a:lstStyle/>
          <a:p>
            <a:pPr algn="l" rtl="0"/>
            <a:r>
              <a:rPr lang="en-US" dirty="0"/>
              <a:t>Transmission Media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D821BC-61FF-408A-A1AE-CAC3920BC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Transmission media are actually located below the </a:t>
            </a:r>
            <a:r>
              <a:rPr lang="en-US" dirty="0">
                <a:solidFill>
                  <a:srgbClr val="FF0000"/>
                </a:solidFill>
              </a:rPr>
              <a:t>physical layer</a:t>
            </a:r>
            <a:r>
              <a:rPr lang="en-US" dirty="0"/>
              <a:t> and are directly controlled by the physical layer 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ar-IQ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A00B9BA-7A08-4DFF-85CF-3311314EF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79" y="3804635"/>
            <a:ext cx="5799323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59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Fiber-Optic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Advantage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Higher</a:t>
            </a:r>
            <a:r>
              <a:rPr lang="en-US" dirty="0"/>
              <a:t> bandwidth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Less signal </a:t>
            </a:r>
            <a:r>
              <a:rPr lang="en-US" dirty="0">
                <a:solidFill>
                  <a:srgbClr val="FF0000"/>
                </a:solidFill>
              </a:rPr>
              <a:t>attenuation</a:t>
            </a:r>
            <a:r>
              <a:rPr lang="en-US" dirty="0"/>
              <a:t>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Immunity</a:t>
            </a:r>
            <a:r>
              <a:rPr lang="en-US" dirty="0"/>
              <a:t> to electromagnetic interference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Resistance to </a:t>
            </a:r>
            <a:r>
              <a:rPr lang="en-US" dirty="0">
                <a:solidFill>
                  <a:srgbClr val="FF0000"/>
                </a:solidFill>
              </a:rPr>
              <a:t>corrosive</a:t>
            </a:r>
            <a:r>
              <a:rPr lang="en-US" dirty="0"/>
              <a:t> materials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Light weight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Greater immunity to </a:t>
            </a:r>
            <a:r>
              <a:rPr lang="en-US" dirty="0">
                <a:solidFill>
                  <a:srgbClr val="FF0000"/>
                </a:solidFill>
              </a:rPr>
              <a:t>tapping</a:t>
            </a:r>
            <a:r>
              <a:rPr lang="en-US" dirty="0"/>
              <a:t>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49288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Fiber-Optic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Disadvantages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Installation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maintenance </a:t>
            </a:r>
            <a:r>
              <a:rPr lang="en-US" dirty="0"/>
              <a:t>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Unidirectional</a:t>
            </a:r>
            <a:r>
              <a:rPr lang="en-US" dirty="0"/>
              <a:t> light propagation . 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Cost</a:t>
            </a:r>
            <a:r>
              <a:rPr lang="en-US" dirty="0"/>
              <a:t>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1298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E52349-2C75-4E95-A804-7F9F75FE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Infrared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228611-CF8C-458E-9D6D-610B2FF70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Frequency range from </a:t>
            </a:r>
            <a:r>
              <a:rPr lang="en-US" dirty="0">
                <a:solidFill>
                  <a:srgbClr val="FF0000"/>
                </a:solidFill>
              </a:rPr>
              <a:t>300 GHz </a:t>
            </a:r>
            <a:r>
              <a:rPr lang="en-US" dirty="0"/>
              <a:t>– </a:t>
            </a:r>
            <a:r>
              <a:rPr lang="en-US" dirty="0">
                <a:solidFill>
                  <a:srgbClr val="FF0000"/>
                </a:solidFill>
              </a:rPr>
              <a:t>400 GHz 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wave length </a:t>
            </a:r>
            <a:r>
              <a:rPr lang="en-US" dirty="0">
                <a:solidFill>
                  <a:srgbClr val="FF0000"/>
                </a:solidFill>
              </a:rPr>
              <a:t>1 mm – 770 nm </a:t>
            </a:r>
            <a:r>
              <a:rPr lang="en-US" dirty="0"/>
              <a:t>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used for </a:t>
            </a:r>
            <a:r>
              <a:rPr lang="en-US" dirty="0">
                <a:solidFill>
                  <a:srgbClr val="FF0000"/>
                </a:solidFill>
              </a:rPr>
              <a:t>short-range</a:t>
            </a:r>
            <a:r>
              <a:rPr lang="en-US" dirty="0"/>
              <a:t> communication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useless</a:t>
            </a:r>
            <a:r>
              <a:rPr lang="en-US" dirty="0"/>
              <a:t> for long – range communication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cannot </a:t>
            </a:r>
            <a:r>
              <a:rPr lang="en-US" dirty="0">
                <a:solidFill>
                  <a:srgbClr val="FF0000"/>
                </a:solidFill>
              </a:rPr>
              <a:t>penetrate</a:t>
            </a:r>
            <a:r>
              <a:rPr lang="en-US" dirty="0"/>
              <a:t> walls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characteristic prevent the </a:t>
            </a:r>
            <a:r>
              <a:rPr lang="en-US" dirty="0">
                <a:solidFill>
                  <a:srgbClr val="FF0000"/>
                </a:solidFill>
              </a:rPr>
              <a:t>interference</a:t>
            </a:r>
            <a:r>
              <a:rPr lang="en-US" dirty="0"/>
              <a:t> between one system and other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we cannot use infrared waves outside a building because the </a:t>
            </a:r>
            <a:r>
              <a:rPr lang="en-US" dirty="0">
                <a:solidFill>
                  <a:srgbClr val="FF0000"/>
                </a:solidFill>
              </a:rPr>
              <a:t>sun's rays contain infrared waves </a:t>
            </a:r>
            <a:r>
              <a:rPr lang="en-US" dirty="0"/>
              <a:t>that can interfere with the communication .</a:t>
            </a:r>
          </a:p>
        </p:txBody>
      </p:sp>
    </p:spTree>
    <p:extLst>
      <p:ext uri="{BB962C8B-B14F-4D97-AF65-F5344CB8AC3E}">
        <p14:creationId xmlns:p14="http://schemas.microsoft.com/office/powerpoint/2010/main" val="923054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736D53-2F58-4AC4-8EA1-A9646FC35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Infrared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112EA1-A273-4EF0-9375-3A28CF27E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Applications  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Keyboards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Mice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PCs .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 Printers . 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A data rate of </a:t>
            </a:r>
            <a:r>
              <a:rPr lang="en-US" dirty="0">
                <a:solidFill>
                  <a:srgbClr val="FF0000"/>
                </a:solidFill>
              </a:rPr>
              <a:t>75 kbps </a:t>
            </a:r>
            <a:r>
              <a:rPr lang="en-US" dirty="0"/>
              <a:t>for a distance up </a:t>
            </a:r>
            <a:r>
              <a:rPr lang="en-US" dirty="0">
                <a:solidFill>
                  <a:srgbClr val="FF0000"/>
                </a:solidFill>
              </a:rPr>
              <a:t>to 8 m</a:t>
            </a:r>
            <a:r>
              <a:rPr lang="en-US" dirty="0"/>
              <a:t>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The recent standard defines a data rate of </a:t>
            </a:r>
            <a:r>
              <a:rPr lang="en-US" dirty="0">
                <a:solidFill>
                  <a:srgbClr val="FF0000"/>
                </a:solidFill>
              </a:rPr>
              <a:t>4 Mbps </a:t>
            </a:r>
          </a:p>
        </p:txBody>
      </p:sp>
    </p:spTree>
    <p:extLst>
      <p:ext uri="{BB962C8B-B14F-4D97-AF65-F5344CB8AC3E}">
        <p14:creationId xmlns:p14="http://schemas.microsoft.com/office/powerpoint/2010/main" val="2185054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A7AFDF-38E7-4BCB-B4E3-176820F6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Done  …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51AE1CD-9A9E-4880-98E1-3CCE21CD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br>
              <a:rPr lang="en-US" dirty="0"/>
            </a:br>
            <a:r>
              <a:rPr lang="en-US" dirty="0"/>
              <a:t>                                   </a:t>
            </a:r>
            <a:r>
              <a:rPr lang="en-US" dirty="0" err="1"/>
              <a:t>Msc</a:t>
            </a:r>
            <a:r>
              <a:rPr lang="en-US" dirty="0"/>
              <a:t>. Mustafa Abbas </a:t>
            </a:r>
            <a:r>
              <a:rPr lang="en-US" dirty="0" err="1"/>
              <a:t>A.Al</a:t>
            </a:r>
            <a:r>
              <a:rPr lang="en-US" dirty="0"/>
              <a:t>-Khafaji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           </a:t>
            </a:r>
            <a:r>
              <a:rPr lang="en-US" dirty="0" err="1"/>
              <a:t>Atilim</a:t>
            </a:r>
            <a:r>
              <a:rPr lang="en-US" dirty="0"/>
              <a:t> University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                     2018 </a:t>
            </a:r>
          </a:p>
          <a:p>
            <a:pPr marL="0" indent="0" algn="l" rtl="0">
              <a:buNone/>
            </a:pPr>
            <a:r>
              <a:rPr lang="en-US" dirty="0"/>
              <a:t>                                      </a:t>
            </a:r>
            <a:endParaRPr lang="ar-IQ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944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556D8B-C586-4CAE-B7CC-5E53B5F5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Transmission Media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A23FBD-A756-4E88-B43A-6AD39CC87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Medium :  can be broadly defined as anything that can carry </a:t>
            </a:r>
            <a:r>
              <a:rPr lang="en-US" dirty="0">
                <a:solidFill>
                  <a:srgbClr val="FF0000"/>
                </a:solidFill>
              </a:rPr>
              <a:t>information</a:t>
            </a:r>
            <a:r>
              <a:rPr lang="en-US" dirty="0"/>
              <a:t> from a source to a destination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transmission medium is usually </a:t>
            </a:r>
            <a:r>
              <a:rPr lang="en-US" dirty="0">
                <a:solidFill>
                  <a:srgbClr val="FF0000"/>
                </a:solidFill>
              </a:rPr>
              <a:t>free space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metallic cable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fiber-optic</a:t>
            </a:r>
            <a:r>
              <a:rPr lang="en-US" dirty="0"/>
              <a:t> cable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information is usually a signal that is the result of a </a:t>
            </a:r>
            <a:r>
              <a:rPr lang="en-US" dirty="0">
                <a:solidFill>
                  <a:srgbClr val="FF0000"/>
                </a:solidFill>
              </a:rPr>
              <a:t>conversion of data </a:t>
            </a:r>
            <a:r>
              <a:rPr lang="en-US" dirty="0"/>
              <a:t>from another form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Wireless communication started in </a:t>
            </a:r>
            <a:r>
              <a:rPr lang="en-US" dirty="0">
                <a:solidFill>
                  <a:srgbClr val="FF0000"/>
                </a:solidFill>
              </a:rPr>
              <a:t>1895</a:t>
            </a:r>
            <a:r>
              <a:rPr lang="en-US" dirty="0"/>
              <a:t> when </a:t>
            </a:r>
            <a:r>
              <a:rPr lang="en-US" dirty="0">
                <a:solidFill>
                  <a:srgbClr val="FF0000"/>
                </a:solidFill>
              </a:rPr>
              <a:t>Hertz</a:t>
            </a:r>
            <a:r>
              <a:rPr lang="en-US" dirty="0"/>
              <a:t> was able to send high frequency signals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416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Transmission Media</a:t>
            </a:r>
            <a:endParaRPr lang="ar-IQ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78BAFC92-1B30-42B8-9EAD-CFF1C1F6F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746" y="642341"/>
            <a:ext cx="7315200" cy="310856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8D7C0FF-6262-420B-A4C0-D23B09E64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978" y="4174964"/>
            <a:ext cx="3635474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9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Guided Media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3F0BB1-999D-4D19-839D-8CC4A4B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Guided media, which are those that provide a conduit from one device to another, include </a:t>
            </a:r>
            <a:r>
              <a:rPr lang="en-US" dirty="0">
                <a:solidFill>
                  <a:srgbClr val="FF0000"/>
                </a:solidFill>
              </a:rPr>
              <a:t>twisted-pair</a:t>
            </a:r>
            <a:r>
              <a:rPr lang="en-US" dirty="0"/>
              <a:t> cable, </a:t>
            </a:r>
            <a:r>
              <a:rPr lang="en-US" dirty="0">
                <a:solidFill>
                  <a:srgbClr val="FF0000"/>
                </a:solidFill>
              </a:rPr>
              <a:t>coaxial</a:t>
            </a:r>
            <a:r>
              <a:rPr lang="en-US" dirty="0"/>
              <a:t> cable, and </a:t>
            </a:r>
            <a:r>
              <a:rPr lang="en-US" dirty="0">
                <a:solidFill>
                  <a:srgbClr val="FF0000"/>
                </a:solidFill>
              </a:rPr>
              <a:t>fiber-optic</a:t>
            </a:r>
            <a:r>
              <a:rPr lang="en-US" dirty="0"/>
              <a:t> cable . 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Twisted-pair and coaxial cable use metallic </a:t>
            </a:r>
            <a:r>
              <a:rPr lang="en-US" dirty="0">
                <a:solidFill>
                  <a:srgbClr val="FF0000"/>
                </a:solidFill>
              </a:rPr>
              <a:t>(copper) </a:t>
            </a:r>
            <a:r>
              <a:rPr lang="en-US" dirty="0"/>
              <a:t>conductors that accept and transport signals in the form of electric current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Optical fiber is a cable that accepts and transports signals in the form of </a:t>
            </a:r>
            <a:r>
              <a:rPr lang="en-US" dirty="0">
                <a:solidFill>
                  <a:srgbClr val="FF0000"/>
                </a:solidFill>
              </a:rPr>
              <a:t>light 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538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DA25312-7597-4FBF-8753-667128EE0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Twisted-Pair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93F0BB1-999D-4D19-839D-8CC4A4B7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A twisted pair consists of two conductors (normally </a:t>
            </a:r>
            <a:r>
              <a:rPr lang="en-US" dirty="0">
                <a:solidFill>
                  <a:srgbClr val="FF0000"/>
                </a:solidFill>
              </a:rPr>
              <a:t>copper</a:t>
            </a:r>
            <a:r>
              <a:rPr lang="en-US" dirty="0"/>
              <a:t>), each with its own </a:t>
            </a:r>
            <a:r>
              <a:rPr lang="en-US" dirty="0">
                <a:solidFill>
                  <a:srgbClr val="FF0000"/>
                </a:solidFill>
              </a:rPr>
              <a:t>plastic insulation, twisted together </a:t>
            </a:r>
            <a:r>
              <a:rPr lang="en-US" dirty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One of the wires is used to </a:t>
            </a:r>
            <a:r>
              <a:rPr lang="en-US" dirty="0">
                <a:solidFill>
                  <a:srgbClr val="FF0000"/>
                </a:solidFill>
              </a:rPr>
              <a:t>carry signals </a:t>
            </a:r>
            <a:r>
              <a:rPr lang="en-US" dirty="0"/>
              <a:t>to the receiver, and the other is used only as a </a:t>
            </a:r>
            <a:r>
              <a:rPr lang="en-US" dirty="0">
                <a:solidFill>
                  <a:srgbClr val="FF0000"/>
                </a:solidFill>
              </a:rPr>
              <a:t>ground</a:t>
            </a:r>
            <a:r>
              <a:rPr lang="en-US" dirty="0"/>
              <a:t> reference .</a:t>
            </a: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3D60DBB-9673-4DE3-AE46-971682F1F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2457640"/>
            <a:ext cx="75342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21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F12B61-7147-4BB1-BDE4-E22851FB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UTP AND STP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D5DF1C-F906-4313-93C5-512A6C20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Unshielded twisted-pair : The most common twisted-pair cable used in communications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shielded twisted-pair  : Its a version of twisted-pair cable produced  by IBM for its use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 STP has a metal casing improves the quality of cable by preventing the penetration of noise or crosstalk, it is bulkier and more expensive .</a:t>
            </a: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STP is seldom used outside of IBM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879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627A46-5A02-4759-BBC3-65FDD641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UTP AND STP</a:t>
            </a:r>
            <a:endParaRPr lang="ar-IQ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3B16FDAD-5964-461F-A913-DF002A157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742959"/>
            <a:ext cx="7315200" cy="336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2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8C39DF-8452-4DB3-AE19-20EC7785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Connectors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E4BD76-E3EF-4A02-9E08-E8FB047AB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dirty="0"/>
              <a:t> The most common UTP connector is </a:t>
            </a:r>
            <a:r>
              <a:rPr lang="en-US" dirty="0">
                <a:solidFill>
                  <a:srgbClr val="FF0000"/>
                </a:solidFill>
              </a:rPr>
              <a:t>RJ45</a:t>
            </a:r>
            <a:r>
              <a:rPr lang="en-US" dirty="0"/>
              <a:t> (RJ stands for registered jack) 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F5615F5-ECF6-47A7-9590-CE89D4C22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2845329"/>
            <a:ext cx="738187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58117"/>
      </p:ext>
    </p:extLst>
  </p:cSld>
  <p:clrMapOvr>
    <a:masterClrMapping/>
  </p:clrMapOvr>
</p:sld>
</file>

<file path=ppt/theme/theme1.xml><?xml version="1.0" encoding="utf-8"?>
<a:theme xmlns:a="http://schemas.openxmlformats.org/drawingml/2006/main" name="إطار">
  <a:themeElements>
    <a:clrScheme name="إطار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إطار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إطار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BlueTooth</Template>
  <TotalTime>162</TotalTime>
  <Words>916</Words>
  <Application>Microsoft Office PowerPoint</Application>
  <PresentationFormat>شاشة عريضة</PresentationFormat>
  <Paragraphs>127</Paragraphs>
  <Slides>24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9" baseType="lpstr">
      <vt:lpstr>Corbel</vt:lpstr>
      <vt:lpstr>Tahoma</vt:lpstr>
      <vt:lpstr>Wingdings</vt:lpstr>
      <vt:lpstr>Wingdings 2</vt:lpstr>
      <vt:lpstr>إطار</vt:lpstr>
      <vt:lpstr>Transmission Media</vt:lpstr>
      <vt:lpstr>Transmission Media</vt:lpstr>
      <vt:lpstr>Transmission Media</vt:lpstr>
      <vt:lpstr>Transmission Media</vt:lpstr>
      <vt:lpstr>Guided Media</vt:lpstr>
      <vt:lpstr>Twisted-Pair</vt:lpstr>
      <vt:lpstr>UTP AND STP</vt:lpstr>
      <vt:lpstr>UTP AND STP</vt:lpstr>
      <vt:lpstr>Connectors</vt:lpstr>
      <vt:lpstr>Categories of UTP </vt:lpstr>
      <vt:lpstr>Twisted-Pair  </vt:lpstr>
      <vt:lpstr>Coaxial </vt:lpstr>
      <vt:lpstr>Coaxial</vt:lpstr>
      <vt:lpstr>Coaxial Standards</vt:lpstr>
      <vt:lpstr>Connectors </vt:lpstr>
      <vt:lpstr>Coaxial  </vt:lpstr>
      <vt:lpstr>Fiber-Optic</vt:lpstr>
      <vt:lpstr>Connectors </vt:lpstr>
      <vt:lpstr>Fiber-Optic</vt:lpstr>
      <vt:lpstr>Fiber-Optic</vt:lpstr>
      <vt:lpstr>Fiber-Optic</vt:lpstr>
      <vt:lpstr>Infrared</vt:lpstr>
      <vt:lpstr>Infrared</vt:lpstr>
      <vt:lpstr>Done 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Media</dc:title>
  <dc:creator>Merza ben khafaji</dc:creator>
  <cp:lastModifiedBy>Merza ben khafaji</cp:lastModifiedBy>
  <cp:revision>106</cp:revision>
  <dcterms:created xsi:type="dcterms:W3CDTF">2018-09-02T14:33:23Z</dcterms:created>
  <dcterms:modified xsi:type="dcterms:W3CDTF">2018-09-05T10:32:37Z</dcterms:modified>
</cp:coreProperties>
</file>