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58" r:id="rId4"/>
    <p:sldId id="274"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1" r:id="rId18"/>
    <p:sldId id="272" r:id="rId1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01" autoAdjust="0"/>
    <p:restoredTop sz="94640" autoAdjust="0"/>
  </p:normalViewPr>
  <p:slideViewPr>
    <p:cSldViewPr>
      <p:cViewPr varScale="1">
        <p:scale>
          <a:sx n="74" d="100"/>
          <a:sy n="74" d="100"/>
        </p:scale>
        <p:origin x="-1044" y="-96"/>
      </p:cViewPr>
      <p:guideLst>
        <p:guide orient="horz" pos="2160"/>
        <p:guide pos="2880"/>
      </p:guideLst>
    </p:cSldViewPr>
  </p:slideViewPr>
  <p:outlineViewPr>
    <p:cViewPr>
      <p:scale>
        <a:sx n="33" d="100"/>
        <a:sy n="33" d="100"/>
      </p:scale>
      <p:origin x="0" y="1182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F3833B8-240A-4EF0-AF5C-AA0D1B61FDF4}" type="datetimeFigureOut">
              <a:rPr lang="ar-IQ" smtClean="0"/>
              <a:pPr/>
              <a:t>25/10/1430</a:t>
            </a:fld>
            <a:endParaRPr lang="ar-IQ"/>
          </a:p>
        </p:txBody>
      </p:sp>
      <p:sp>
        <p:nvSpPr>
          <p:cNvPr id="19" name="Footer Placeholder 18"/>
          <p:cNvSpPr>
            <a:spLocks noGrp="1"/>
          </p:cNvSpPr>
          <p:nvPr>
            <p:ph type="ftr" sz="quarter" idx="11"/>
          </p:nvPr>
        </p:nvSpPr>
        <p:spPr/>
        <p:txBody>
          <a:bodyPr/>
          <a:lstStyle/>
          <a:p>
            <a:endParaRPr lang="ar-IQ"/>
          </a:p>
        </p:txBody>
      </p:sp>
      <p:sp>
        <p:nvSpPr>
          <p:cNvPr id="27" name="Slide Number Placeholder 26"/>
          <p:cNvSpPr>
            <a:spLocks noGrp="1"/>
          </p:cNvSpPr>
          <p:nvPr>
            <p:ph type="sldNum" sz="quarter" idx="12"/>
          </p:nvPr>
        </p:nvSpPr>
        <p:spPr/>
        <p:txBody>
          <a:bodyPr/>
          <a:lstStyle/>
          <a:p>
            <a:fld id="{9A75B781-D6D9-4382-B231-61BA830F6962}"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3833B8-240A-4EF0-AF5C-AA0D1B61FDF4}" type="datetimeFigureOut">
              <a:rPr lang="ar-IQ" smtClean="0"/>
              <a:pPr/>
              <a:t>25/10/1430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75B781-D6D9-4382-B231-61BA830F6962}"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3833B8-240A-4EF0-AF5C-AA0D1B61FDF4}" type="datetimeFigureOut">
              <a:rPr lang="ar-IQ" smtClean="0"/>
              <a:pPr/>
              <a:t>25/10/1430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75B781-D6D9-4382-B231-61BA830F6962}"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3833B8-240A-4EF0-AF5C-AA0D1B61FDF4}" type="datetimeFigureOut">
              <a:rPr lang="ar-IQ" smtClean="0"/>
              <a:pPr/>
              <a:t>25/10/1430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75B781-D6D9-4382-B231-61BA830F6962}"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F3833B8-240A-4EF0-AF5C-AA0D1B61FDF4}" type="datetimeFigureOut">
              <a:rPr lang="ar-IQ" smtClean="0"/>
              <a:pPr/>
              <a:t>25/10/1430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75B781-D6D9-4382-B231-61BA830F6962}"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3833B8-240A-4EF0-AF5C-AA0D1B61FDF4}" type="datetimeFigureOut">
              <a:rPr lang="ar-IQ" smtClean="0"/>
              <a:pPr/>
              <a:t>25/10/1430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A75B781-D6D9-4382-B231-61BA830F6962}"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F3833B8-240A-4EF0-AF5C-AA0D1B61FDF4}" type="datetimeFigureOut">
              <a:rPr lang="ar-IQ" smtClean="0"/>
              <a:pPr/>
              <a:t>25/10/1430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A75B781-D6D9-4382-B231-61BA830F6962}"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F3833B8-240A-4EF0-AF5C-AA0D1B61FDF4}" type="datetimeFigureOut">
              <a:rPr lang="ar-IQ" smtClean="0"/>
              <a:pPr/>
              <a:t>25/10/1430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A75B781-D6D9-4382-B231-61BA830F6962}"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833B8-240A-4EF0-AF5C-AA0D1B61FDF4}" type="datetimeFigureOut">
              <a:rPr lang="ar-IQ" smtClean="0"/>
              <a:pPr/>
              <a:t>25/10/1430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A75B781-D6D9-4382-B231-61BA830F6962}"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3833B8-240A-4EF0-AF5C-AA0D1B61FDF4}" type="datetimeFigureOut">
              <a:rPr lang="ar-IQ" smtClean="0"/>
              <a:pPr/>
              <a:t>25/10/1430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A75B781-D6D9-4382-B231-61BA830F6962}"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F3833B8-240A-4EF0-AF5C-AA0D1B61FDF4}" type="datetimeFigureOut">
              <a:rPr lang="ar-IQ" smtClean="0"/>
              <a:pPr/>
              <a:t>25/10/1430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077200" y="6356350"/>
            <a:ext cx="609600" cy="365125"/>
          </a:xfrm>
        </p:spPr>
        <p:txBody>
          <a:bodyPr/>
          <a:lstStyle/>
          <a:p>
            <a:fld id="{9A75B781-D6D9-4382-B231-61BA830F6962}" type="slidenum">
              <a:rPr lang="ar-IQ" smtClean="0"/>
              <a:pPr/>
              <a:t>‹#›</a:t>
            </a:fld>
            <a:endParaRPr lang="ar-IQ"/>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F3833B8-240A-4EF0-AF5C-AA0D1B61FDF4}" type="datetimeFigureOut">
              <a:rPr lang="ar-IQ" smtClean="0"/>
              <a:pPr/>
              <a:t>25/10/1430</a:t>
            </a:fld>
            <a:endParaRPr lang="ar-IQ"/>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A75B781-D6D9-4382-B231-61BA830F6962}" type="slidenum">
              <a:rPr lang="ar-IQ" smtClean="0"/>
              <a:pPr/>
              <a:t>‹#›</a:t>
            </a:fld>
            <a:endParaRPr lang="ar-IQ"/>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9.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althalj.page.tl/" TargetMode="External"/><Relationship Id="rId2" Type="http://schemas.openxmlformats.org/officeDocument/2006/relationships/slideLayout" Target="../slideLayouts/slideLayout2.xml"/><Relationship Id="rId1" Type="http://schemas.openxmlformats.org/officeDocument/2006/relationships/audio" Target="file:///D:\songs\slow_song\titanic.wma"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00306"/>
            <a:ext cx="9001124" cy="3200400"/>
          </a:xfrm>
        </p:spPr>
        <p:txBody>
          <a:bodyPr>
            <a:noAutofit/>
          </a:bodyPr>
          <a:lstStyle/>
          <a:p>
            <a:r>
              <a:rPr lang="ar-IQ" sz="6000" dirty="0" smtClean="0">
                <a:solidFill>
                  <a:srgbClr val="C00000"/>
                </a:solidFill>
              </a:rPr>
              <a:t>موائمة محولات القدرة مع لوحات السيطرة</a:t>
            </a:r>
            <a:r>
              <a:rPr lang="en-US" sz="6000" dirty="0" smtClean="0">
                <a:solidFill>
                  <a:srgbClr val="C00000"/>
                </a:solidFill>
              </a:rPr>
              <a:t/>
            </a:r>
            <a:br>
              <a:rPr lang="en-US" sz="6000" dirty="0" smtClean="0">
                <a:solidFill>
                  <a:srgbClr val="C00000"/>
                </a:solidFill>
              </a:rPr>
            </a:br>
            <a:endParaRPr lang="ar-IQ" sz="6000" dirty="0">
              <a:solidFill>
                <a:srgbClr val="C00000"/>
              </a:solidFill>
            </a:endParaRPr>
          </a:p>
        </p:txBody>
      </p:sp>
    </p:spTree>
  </p:cSld>
  <p:clrMapOvr>
    <a:masterClrMapping/>
  </p:clrMapOvr>
  <p:transition spd="slow">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55" decel="100000"/>
                                        <p:tgtEl>
                                          <p:spTgt spid="2"/>
                                        </p:tgtEl>
                                      </p:cBhvr>
                                    </p:animEffect>
                                    <p:animScale>
                                      <p:cBhvr>
                                        <p:cTn id="8" dur="1155" decel="100000"/>
                                        <p:tgtEl>
                                          <p:spTgt spid="2"/>
                                        </p:tgtEl>
                                      </p:cBhvr>
                                      <p:from x="10000" y="10000"/>
                                      <p:to x="200000" y="450000"/>
                                    </p:animScale>
                                    <p:animScale>
                                      <p:cBhvr>
                                        <p:cTn id="9" dur="1845" accel="100000" fill="hold">
                                          <p:stCondLst>
                                            <p:cond delay="1155"/>
                                          </p:stCondLst>
                                        </p:cTn>
                                        <p:tgtEl>
                                          <p:spTgt spid="2"/>
                                        </p:tgtEl>
                                      </p:cBhvr>
                                      <p:from x="200000" y="450000"/>
                                      <p:to x="100000" y="100000"/>
                                    </p:animScale>
                                    <p:set>
                                      <p:cBhvr>
                                        <p:cTn id="10" dur="1155" fill="hold"/>
                                        <p:tgtEl>
                                          <p:spTgt spid="2"/>
                                        </p:tgtEl>
                                        <p:attrNameLst>
                                          <p:attrName>ppt_x</p:attrName>
                                        </p:attrNameLst>
                                      </p:cBhvr>
                                      <p:to>
                                        <p:strVal val="(0.5)"/>
                                      </p:to>
                                    </p:set>
                                    <p:anim from="(0.5)" to="(#ppt_x)" calcmode="lin" valueType="num">
                                      <p:cBhvr>
                                        <p:cTn id="11" dur="1845" accel="100000" fill="hold">
                                          <p:stCondLst>
                                            <p:cond delay="1155"/>
                                          </p:stCondLst>
                                        </p:cTn>
                                        <p:tgtEl>
                                          <p:spTgt spid="2"/>
                                        </p:tgtEl>
                                        <p:attrNameLst>
                                          <p:attrName>ppt_x</p:attrName>
                                        </p:attrNameLst>
                                      </p:cBhvr>
                                    </p:anim>
                                    <p:set>
                                      <p:cBhvr>
                                        <p:cTn id="12" dur="1155" fill="hold"/>
                                        <p:tgtEl>
                                          <p:spTgt spid="2"/>
                                        </p:tgtEl>
                                        <p:attrNameLst>
                                          <p:attrName>ppt_y</p:attrName>
                                        </p:attrNameLst>
                                      </p:cBhvr>
                                      <p:to>
                                        <p:strVal val="(#ppt_y+0.4)"/>
                                      </p:to>
                                    </p:set>
                                    <p:anim from="(#ppt_y+0.4)" to="(#ppt_y)" calcmode="lin" valueType="num">
                                      <p:cBhvr>
                                        <p:cTn id="13" dur="1845" accel="100000" fill="hold">
                                          <p:stCondLst>
                                            <p:cond delay="1155"/>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5016"/>
            <a:ext cx="8229600" cy="857248"/>
          </a:xfrm>
        </p:spPr>
        <p:txBody>
          <a:bodyPr>
            <a:normAutofit/>
          </a:bodyPr>
          <a:lstStyle/>
          <a:p>
            <a:pPr algn="r"/>
            <a:r>
              <a:rPr lang="ar-IQ" sz="2000" b="1" dirty="0" smtClean="0"/>
              <a:t>                                                            </a:t>
            </a:r>
            <a:r>
              <a:rPr lang="ar-IQ" sz="2000" b="1" dirty="0" smtClean="0">
                <a:solidFill>
                  <a:schemeClr val="tx1">
                    <a:lumMod val="95000"/>
                    <a:lumOff val="5000"/>
                  </a:schemeClr>
                </a:solidFill>
              </a:rPr>
              <a:t>مخطط رقم (2) </a:t>
            </a:r>
            <a:r>
              <a:rPr lang="en-US" sz="2000" b="1" dirty="0" smtClean="0">
                <a:solidFill>
                  <a:schemeClr val="tx1">
                    <a:lumMod val="95000"/>
                    <a:lumOff val="5000"/>
                  </a:schemeClr>
                </a:solidFill>
              </a:rPr>
              <a:t/>
            </a:r>
            <a:br>
              <a:rPr lang="en-US" sz="2000" b="1" dirty="0" smtClean="0">
                <a:solidFill>
                  <a:schemeClr val="tx1">
                    <a:lumMod val="95000"/>
                    <a:lumOff val="5000"/>
                  </a:schemeClr>
                </a:solidFill>
              </a:rPr>
            </a:br>
            <a:r>
              <a:rPr lang="ar-IQ" sz="2000" b="1" dirty="0" smtClean="0">
                <a:solidFill>
                  <a:schemeClr val="tx1">
                    <a:lumMod val="95000"/>
                    <a:lumOff val="5000"/>
                  </a:schemeClr>
                </a:solidFill>
              </a:rPr>
              <a:t>                                          و يمثل ( </a:t>
            </a:r>
            <a:r>
              <a:rPr lang="en-US" sz="2000" b="1" dirty="0" smtClean="0">
                <a:solidFill>
                  <a:schemeClr val="tx1">
                    <a:lumMod val="95000"/>
                    <a:lumOff val="5000"/>
                  </a:schemeClr>
                </a:solidFill>
              </a:rPr>
              <a:t>convertor</a:t>
            </a:r>
            <a:r>
              <a:rPr lang="ar-IQ" sz="2000" b="1" dirty="0" smtClean="0">
                <a:solidFill>
                  <a:schemeClr val="tx1">
                    <a:lumMod val="95000"/>
                    <a:lumOff val="5000"/>
                  </a:schemeClr>
                </a:solidFill>
              </a:rPr>
              <a:t>  )  موديل (  </a:t>
            </a:r>
            <a:r>
              <a:rPr lang="en-US" sz="2000" b="1" dirty="0" smtClean="0">
                <a:solidFill>
                  <a:schemeClr val="tx1">
                    <a:lumMod val="95000"/>
                    <a:lumOff val="5000"/>
                  </a:schemeClr>
                </a:solidFill>
              </a:rPr>
              <a:t>B</a:t>
            </a:r>
            <a:r>
              <a:rPr lang="ar-IQ" sz="2000" b="1" dirty="0" smtClean="0">
                <a:solidFill>
                  <a:schemeClr val="tx1">
                    <a:lumMod val="95000"/>
                    <a:lumOff val="5000"/>
                  </a:schemeClr>
                </a:solidFill>
              </a:rPr>
              <a:t> )</a:t>
            </a:r>
            <a:endParaRPr lang="ar-IQ" sz="2000" b="1" dirty="0">
              <a:solidFill>
                <a:schemeClr val="tx1">
                  <a:lumMod val="95000"/>
                  <a:lumOff val="5000"/>
                </a:schemeClr>
              </a:solidFill>
            </a:endParaRPr>
          </a:p>
        </p:txBody>
      </p:sp>
      <p:pic>
        <p:nvPicPr>
          <p:cNvPr id="1026" name="Picture 2" descr="C:\Documents and Settings\Admin\Desktop\بحوث شخصية\tapchanger\New Folder\untitled111.JPG"/>
          <p:cNvPicPr>
            <a:picLocks noChangeAspect="1" noChangeArrowheads="1"/>
          </p:cNvPicPr>
          <p:nvPr/>
        </p:nvPicPr>
        <p:blipFill>
          <a:blip r:embed="rId3"/>
          <a:srcRect/>
          <a:stretch>
            <a:fillRect/>
          </a:stretch>
        </p:blipFill>
        <p:spPr bwMode="auto">
          <a:xfrm>
            <a:off x="357158" y="928670"/>
            <a:ext cx="8458221" cy="4339820"/>
          </a:xfrm>
          <a:prstGeom prst="rect">
            <a:avLst/>
          </a:prstGeom>
          <a:noFill/>
        </p:spPr>
      </p:pic>
    </p:spTree>
  </p:cSld>
  <p:clrMapOvr>
    <a:masterClrMapping/>
  </p:clrMapOvr>
  <p:transition spd="slow">
    <p:sndAc>
      <p:stSnd>
        <p:snd r:embed="rId2" name="wind.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8868"/>
            <a:ext cx="4643438" cy="1143000"/>
          </a:xfrm>
        </p:spPr>
        <p:txBody>
          <a:bodyPr>
            <a:normAutofit/>
          </a:bodyPr>
          <a:lstStyle/>
          <a:p>
            <a:pPr algn="r"/>
            <a:r>
              <a:rPr lang="ar-IQ" sz="1800" b="1" dirty="0" smtClean="0">
                <a:solidFill>
                  <a:schemeClr val="tx1">
                    <a:lumMod val="95000"/>
                    <a:lumOff val="5000"/>
                  </a:schemeClr>
                </a:solidFill>
              </a:rPr>
              <a:t>                                 صورة رقم (1)</a:t>
            </a:r>
            <a:r>
              <a:rPr lang="en-US" sz="1800" b="1" dirty="0" smtClean="0">
                <a:solidFill>
                  <a:schemeClr val="tx1">
                    <a:lumMod val="95000"/>
                    <a:lumOff val="5000"/>
                  </a:schemeClr>
                </a:solidFill>
              </a:rPr>
              <a:t/>
            </a:r>
            <a:br>
              <a:rPr lang="en-US" sz="1800" b="1" dirty="0" smtClean="0">
                <a:solidFill>
                  <a:schemeClr val="tx1">
                    <a:lumMod val="95000"/>
                    <a:lumOff val="5000"/>
                  </a:schemeClr>
                </a:solidFill>
              </a:rPr>
            </a:br>
            <a:r>
              <a:rPr lang="ar-IQ" sz="1800" b="1" dirty="0" smtClean="0">
                <a:solidFill>
                  <a:schemeClr val="tx1">
                    <a:lumMod val="95000"/>
                    <a:lumOff val="5000"/>
                  </a:schemeClr>
                </a:solidFill>
              </a:rPr>
              <a:t> توضح لوحة السيطرة العراقية و محاط بمربع احمر مؤشر قيمة ال ( </a:t>
            </a:r>
            <a:r>
              <a:rPr lang="en-US" sz="1800" b="1" dirty="0" smtClean="0">
                <a:solidFill>
                  <a:schemeClr val="tx1">
                    <a:lumMod val="95000"/>
                    <a:lumOff val="5000"/>
                  </a:schemeClr>
                </a:solidFill>
              </a:rPr>
              <a:t>TAP</a:t>
            </a:r>
            <a:r>
              <a:rPr lang="ar-IQ" sz="1800" b="1" dirty="0" smtClean="0">
                <a:solidFill>
                  <a:schemeClr val="tx1">
                    <a:lumMod val="95000"/>
                    <a:lumOff val="5000"/>
                  </a:schemeClr>
                </a:solidFill>
              </a:rPr>
              <a:t> )</a:t>
            </a:r>
            <a:endParaRPr lang="ar-IQ" sz="1800" b="1" dirty="0">
              <a:solidFill>
                <a:schemeClr val="tx1">
                  <a:lumMod val="95000"/>
                  <a:lumOff val="5000"/>
                </a:schemeClr>
              </a:solidFill>
            </a:endParaRPr>
          </a:p>
        </p:txBody>
      </p:sp>
      <p:pic>
        <p:nvPicPr>
          <p:cNvPr id="5122" name="Picture 7" descr="عر.JPG"/>
          <p:cNvPicPr>
            <a:picLocks noChangeAspect="1" noChangeArrowheads="1"/>
          </p:cNvPicPr>
          <p:nvPr/>
        </p:nvPicPr>
        <p:blipFill>
          <a:blip r:embed="rId3" cstate="print"/>
          <a:srcRect/>
          <a:stretch>
            <a:fillRect/>
          </a:stretch>
        </p:blipFill>
        <p:spPr bwMode="auto">
          <a:xfrm>
            <a:off x="4786314" y="357166"/>
            <a:ext cx="4357686" cy="6143668"/>
          </a:xfrm>
          <a:prstGeom prst="rect">
            <a:avLst/>
          </a:prstGeom>
          <a:noFill/>
          <a:ln w="9525">
            <a:noFill/>
            <a:miter lim="800000"/>
            <a:headEnd/>
            <a:tailEnd/>
          </a:ln>
        </p:spPr>
      </p:pic>
    </p:spTree>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86058"/>
            <a:ext cx="4929222" cy="1071562"/>
          </a:xfrm>
        </p:spPr>
        <p:txBody>
          <a:bodyPr>
            <a:normAutofit/>
          </a:bodyPr>
          <a:lstStyle/>
          <a:p>
            <a:pPr algn="r"/>
            <a:r>
              <a:rPr lang="ar-IQ" sz="1800" b="1" dirty="0" smtClean="0">
                <a:solidFill>
                  <a:schemeClr val="tx1">
                    <a:lumMod val="95000"/>
                    <a:lumOff val="5000"/>
                  </a:schemeClr>
                </a:solidFill>
              </a:rPr>
              <a:t>                                    صورة رقم (2) </a:t>
            </a:r>
            <a:r>
              <a:rPr lang="en-US" sz="1800" b="1" dirty="0" smtClean="0">
                <a:solidFill>
                  <a:schemeClr val="tx1">
                    <a:lumMod val="95000"/>
                    <a:lumOff val="5000"/>
                  </a:schemeClr>
                </a:solidFill>
              </a:rPr>
              <a:t/>
            </a:r>
            <a:br>
              <a:rPr lang="en-US" sz="1800" b="1" dirty="0" smtClean="0">
                <a:solidFill>
                  <a:schemeClr val="tx1">
                    <a:lumMod val="95000"/>
                    <a:lumOff val="5000"/>
                  </a:schemeClr>
                </a:solidFill>
              </a:rPr>
            </a:br>
            <a:r>
              <a:rPr lang="ar-IQ" sz="1800" b="1" dirty="0" smtClean="0">
                <a:solidFill>
                  <a:schemeClr val="tx1">
                    <a:lumMod val="95000"/>
                    <a:lumOff val="5000"/>
                  </a:schemeClr>
                </a:solidFill>
              </a:rPr>
              <a:t>       و توضح لوحة السيطرة الفرنسية و محاط بمربع احمر مؤشر ال( </a:t>
            </a:r>
            <a:r>
              <a:rPr lang="en-US" sz="1800" b="1" dirty="0" smtClean="0">
                <a:solidFill>
                  <a:schemeClr val="tx1">
                    <a:lumMod val="95000"/>
                    <a:lumOff val="5000"/>
                  </a:schemeClr>
                </a:solidFill>
              </a:rPr>
              <a:t>TAP</a:t>
            </a:r>
            <a:r>
              <a:rPr lang="ar-IQ" sz="1800" b="1" dirty="0" smtClean="0">
                <a:solidFill>
                  <a:schemeClr val="tx1">
                    <a:lumMod val="95000"/>
                    <a:lumOff val="5000"/>
                  </a:schemeClr>
                </a:solidFill>
              </a:rPr>
              <a:t> )</a:t>
            </a:r>
            <a:endParaRPr lang="ar-IQ" sz="1800" b="1" dirty="0">
              <a:solidFill>
                <a:schemeClr val="tx1">
                  <a:lumMod val="95000"/>
                  <a:lumOff val="5000"/>
                </a:schemeClr>
              </a:solidFill>
            </a:endParaRPr>
          </a:p>
        </p:txBody>
      </p:sp>
      <p:pic>
        <p:nvPicPr>
          <p:cNvPr id="6146" name="Picture 9" descr="فر.JPG"/>
          <p:cNvPicPr>
            <a:picLocks noChangeAspect="1" noChangeArrowheads="1"/>
          </p:cNvPicPr>
          <p:nvPr/>
        </p:nvPicPr>
        <p:blipFill>
          <a:blip r:embed="rId3" cstate="print"/>
          <a:srcRect/>
          <a:stretch>
            <a:fillRect/>
          </a:stretch>
        </p:blipFill>
        <p:spPr bwMode="auto">
          <a:xfrm>
            <a:off x="5572132" y="428604"/>
            <a:ext cx="3357586" cy="5657109"/>
          </a:xfrm>
          <a:prstGeom prst="rect">
            <a:avLst/>
          </a:prstGeom>
          <a:noFill/>
          <a:ln w="9525">
            <a:noFill/>
            <a:miter lim="800000"/>
            <a:headEnd/>
            <a:tailEnd/>
          </a:ln>
        </p:spPr>
      </p:pic>
    </p:spTree>
  </p:cSld>
  <p:clrMapOvr>
    <a:masterClrMapping/>
  </p:clrMapOvr>
  <p:transition spd="slow">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fmla="#ppt_w*sin(2.5*pi*$)">
                                          <p:val>
                                            <p:fltVal val="0"/>
                                          </p:val>
                                        </p:tav>
                                        <p:tav tm="100000">
                                          <p:val>
                                            <p:fltVal val="1"/>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00240"/>
            <a:ext cx="4286248" cy="1571628"/>
          </a:xfrm>
        </p:spPr>
        <p:txBody>
          <a:bodyPr>
            <a:normAutofit/>
          </a:bodyPr>
          <a:lstStyle/>
          <a:p>
            <a:pPr algn="ctr"/>
            <a:r>
              <a:rPr lang="ar-IQ" sz="1800" b="1" dirty="0" smtClean="0">
                <a:solidFill>
                  <a:schemeClr val="tx1">
                    <a:lumMod val="95000"/>
                    <a:lumOff val="5000"/>
                  </a:schemeClr>
                </a:solidFill>
              </a:rPr>
              <a:t>صورة رقم (3)</a:t>
            </a:r>
            <a:r>
              <a:rPr lang="en-US" sz="1800" b="1" dirty="0" smtClean="0">
                <a:solidFill>
                  <a:schemeClr val="tx1">
                    <a:lumMod val="95000"/>
                    <a:lumOff val="5000"/>
                  </a:schemeClr>
                </a:solidFill>
              </a:rPr>
              <a:t/>
            </a:r>
            <a:br>
              <a:rPr lang="en-US" sz="1800" b="1" dirty="0" smtClean="0">
                <a:solidFill>
                  <a:schemeClr val="tx1">
                    <a:lumMod val="95000"/>
                    <a:lumOff val="5000"/>
                  </a:schemeClr>
                </a:solidFill>
              </a:rPr>
            </a:br>
            <a:r>
              <a:rPr lang="ar-IQ" sz="1800" b="1" dirty="0" smtClean="0">
                <a:solidFill>
                  <a:schemeClr val="tx1">
                    <a:lumMod val="95000"/>
                    <a:lumOff val="5000"/>
                  </a:schemeClr>
                </a:solidFill>
              </a:rPr>
              <a:t>و توضح احد موديلات نقاط التوصيل داخل وحدة مغير الفولتية في المحولة  العراقية الى لوحة  السيطرة داخل القاعة</a:t>
            </a:r>
            <a:endParaRPr lang="ar-IQ" sz="1800" b="1" dirty="0">
              <a:solidFill>
                <a:schemeClr val="tx1">
                  <a:lumMod val="95000"/>
                  <a:lumOff val="5000"/>
                </a:schemeClr>
              </a:solidFill>
            </a:endParaRPr>
          </a:p>
        </p:txBody>
      </p:sp>
      <p:pic>
        <p:nvPicPr>
          <p:cNvPr id="7170" name="Picture 2" descr="1.JPG"/>
          <p:cNvPicPr>
            <a:picLocks noChangeAspect="1" noChangeArrowheads="1"/>
          </p:cNvPicPr>
          <p:nvPr/>
        </p:nvPicPr>
        <p:blipFill>
          <a:blip r:embed="rId3"/>
          <a:srcRect/>
          <a:stretch>
            <a:fillRect/>
          </a:stretch>
        </p:blipFill>
        <p:spPr bwMode="auto">
          <a:xfrm>
            <a:off x="4342115" y="214290"/>
            <a:ext cx="4801885" cy="6405585"/>
          </a:xfrm>
          <a:prstGeom prst="rect">
            <a:avLst/>
          </a:prstGeom>
          <a:noFill/>
          <a:ln w="9525">
            <a:noFill/>
            <a:miter lim="800000"/>
            <a:headEnd/>
            <a:tailEnd/>
          </a:ln>
        </p:spPr>
      </p:pic>
    </p:spTree>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2"/>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2.JPG"/>
          <p:cNvPicPr>
            <a:picLocks noChangeAspect="1" noChangeArrowheads="1"/>
          </p:cNvPicPr>
          <p:nvPr/>
        </p:nvPicPr>
        <p:blipFill>
          <a:blip r:embed="rId3"/>
          <a:srcRect/>
          <a:stretch>
            <a:fillRect/>
          </a:stretch>
        </p:blipFill>
        <p:spPr bwMode="auto">
          <a:xfrm>
            <a:off x="4143372" y="214290"/>
            <a:ext cx="4857752" cy="6470787"/>
          </a:xfrm>
          <a:prstGeom prst="rect">
            <a:avLst/>
          </a:prstGeom>
          <a:noFill/>
          <a:ln w="9525">
            <a:noFill/>
            <a:miter lim="800000"/>
            <a:headEnd/>
            <a:tailEnd/>
          </a:ln>
        </p:spPr>
      </p:pic>
      <p:sp>
        <p:nvSpPr>
          <p:cNvPr id="8195" name="Rectangle 3"/>
          <p:cNvSpPr>
            <a:spLocks noGrp="1" noChangeArrowheads="1"/>
          </p:cNvSpPr>
          <p:nvPr>
            <p:ph type="title"/>
          </p:nvPr>
        </p:nvSpPr>
        <p:spPr bwMode="auto">
          <a:xfrm>
            <a:off x="0" y="2286000"/>
            <a:ext cx="400049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1800" b="0"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Arial" pitchFamily="34" charset="0"/>
              </a:rPr>
              <a:t>صورة رقم (4)</a:t>
            </a:r>
            <a:endParaRPr kumimoji="0" lang="en-US" sz="18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IQ" sz="1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توضح موديل اخرلنقاط التوصيل داخل وحدة مغير الفولتية في المحولة الى لوحة السيطرة في داخل القاعة</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heel(4)">
                                      <p:cBhvr>
                                        <p:cTn id="7"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000372"/>
            <a:ext cx="3143272" cy="857248"/>
          </a:xfrm>
        </p:spPr>
        <p:txBody>
          <a:bodyPr>
            <a:noAutofit/>
          </a:bodyPr>
          <a:lstStyle/>
          <a:p>
            <a:pPr algn="r"/>
            <a:r>
              <a:rPr lang="ar-IQ" sz="1800" b="1" dirty="0" smtClean="0">
                <a:solidFill>
                  <a:schemeClr val="tx1">
                    <a:lumMod val="95000"/>
                    <a:lumOff val="5000"/>
                  </a:schemeClr>
                </a:solidFill>
              </a:rPr>
              <a:t>                 صورة رقم (5)</a:t>
            </a:r>
            <a:br>
              <a:rPr lang="ar-IQ" sz="1800" b="1" dirty="0" smtClean="0">
                <a:solidFill>
                  <a:schemeClr val="tx1">
                    <a:lumMod val="95000"/>
                    <a:lumOff val="5000"/>
                  </a:schemeClr>
                </a:solidFill>
              </a:rPr>
            </a:br>
            <a:r>
              <a:rPr lang="ar-IQ" sz="1800" b="1" dirty="0" smtClean="0">
                <a:solidFill>
                  <a:schemeClr val="tx1">
                    <a:lumMod val="95000"/>
                    <a:lumOff val="5000"/>
                  </a:schemeClr>
                </a:solidFill>
              </a:rPr>
              <a:t>   و توضح وحدة مغير الفولتية  في المحولة</a:t>
            </a:r>
            <a:br>
              <a:rPr lang="ar-IQ" sz="1800" b="1" dirty="0" smtClean="0">
                <a:solidFill>
                  <a:schemeClr val="tx1">
                    <a:lumMod val="95000"/>
                    <a:lumOff val="5000"/>
                  </a:schemeClr>
                </a:solidFill>
              </a:rPr>
            </a:br>
            <a:endParaRPr lang="ar-IQ" sz="1800" b="1" dirty="0">
              <a:solidFill>
                <a:schemeClr val="tx1">
                  <a:lumMod val="95000"/>
                  <a:lumOff val="5000"/>
                </a:schemeClr>
              </a:solidFill>
            </a:endParaRPr>
          </a:p>
        </p:txBody>
      </p:sp>
      <p:pic>
        <p:nvPicPr>
          <p:cNvPr id="10241" name="Picture 1" descr="030520091629.jpg"/>
          <p:cNvPicPr>
            <a:picLocks noChangeAspect="1" noChangeArrowheads="1"/>
          </p:cNvPicPr>
          <p:nvPr/>
        </p:nvPicPr>
        <p:blipFill>
          <a:blip r:embed="rId3" cstate="print"/>
          <a:srcRect/>
          <a:stretch>
            <a:fillRect/>
          </a:stretch>
        </p:blipFill>
        <p:spPr bwMode="auto">
          <a:xfrm>
            <a:off x="4214698" y="235083"/>
            <a:ext cx="4750804" cy="6337189"/>
          </a:xfrm>
          <a:prstGeom prst="rect">
            <a:avLst/>
          </a:prstGeom>
          <a:noFill/>
          <a:ln w="9525">
            <a:noFill/>
            <a:miter lim="800000"/>
            <a:headEnd/>
            <a:tailEnd/>
          </a:ln>
        </p:spPr>
      </p:pic>
    </p:spTree>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643998" cy="5357850"/>
          </a:xfrm>
        </p:spPr>
        <p:txBody>
          <a:bodyPr>
            <a:normAutofit/>
          </a:bodyPr>
          <a:lstStyle/>
          <a:p>
            <a:pPr algn="r"/>
            <a:r>
              <a:rPr lang="ar-IQ" sz="2400" b="1" dirty="0" smtClean="0">
                <a:solidFill>
                  <a:schemeClr val="tx1">
                    <a:lumMod val="95000"/>
                    <a:lumOff val="5000"/>
                  </a:schemeClr>
                </a:solidFill>
              </a:rPr>
              <a:t>تنويه :- ال ( </a:t>
            </a:r>
            <a:r>
              <a:rPr lang="en-US" sz="2400" b="1" dirty="0" smtClean="0">
                <a:solidFill>
                  <a:schemeClr val="tx1">
                    <a:lumMod val="95000"/>
                    <a:lumOff val="5000"/>
                  </a:schemeClr>
                </a:solidFill>
              </a:rPr>
              <a:t>convertors</a:t>
            </a:r>
            <a:r>
              <a:rPr lang="ar-IQ" sz="2400" b="1" dirty="0" smtClean="0">
                <a:solidFill>
                  <a:schemeClr val="tx1">
                    <a:lumMod val="95000"/>
                    <a:lumOff val="5000"/>
                  </a:schemeClr>
                </a:solidFill>
              </a:rPr>
              <a:t> ) قد تم تنفيذها لتعمل مع محولات ذات 17 ( </a:t>
            </a:r>
            <a:r>
              <a:rPr lang="en-US" sz="2400" b="1" dirty="0" smtClean="0">
                <a:solidFill>
                  <a:schemeClr val="tx1">
                    <a:lumMod val="95000"/>
                    <a:lumOff val="5000"/>
                  </a:schemeClr>
                </a:solidFill>
              </a:rPr>
              <a:t>TAP</a:t>
            </a:r>
            <a:r>
              <a:rPr lang="ar-IQ" sz="2400" b="1" dirty="0" smtClean="0">
                <a:solidFill>
                  <a:schemeClr val="tx1">
                    <a:lumMod val="95000"/>
                    <a:lumOff val="5000"/>
                  </a:schemeClr>
                </a:solidFill>
              </a:rPr>
              <a:t> ) و ممكن تنفيذها على المحولات ذات 13 ( </a:t>
            </a:r>
            <a:r>
              <a:rPr lang="en-US" sz="2400" b="1" dirty="0" smtClean="0">
                <a:solidFill>
                  <a:schemeClr val="tx1">
                    <a:lumMod val="95000"/>
                    <a:lumOff val="5000"/>
                  </a:schemeClr>
                </a:solidFill>
              </a:rPr>
              <a:t>TAP</a:t>
            </a:r>
            <a:r>
              <a:rPr lang="ar-IQ" sz="2400" b="1" dirty="0" smtClean="0">
                <a:solidFill>
                  <a:schemeClr val="tx1">
                    <a:lumMod val="95000"/>
                    <a:lumOff val="5000"/>
                  </a:schemeClr>
                </a:solidFill>
              </a:rPr>
              <a:t> ) بنفس المبادئ العامة مع اجراء التعديلات البسيطة اللازمة لذلك .</a:t>
            </a:r>
            <a:r>
              <a:rPr lang="en-US" sz="2400" dirty="0" smtClean="0">
                <a:solidFill>
                  <a:schemeClr val="tx1">
                    <a:lumMod val="95000"/>
                    <a:lumOff val="5000"/>
                  </a:schemeClr>
                </a:solidFill>
              </a:rPr>
              <a:t/>
            </a:r>
            <a:br>
              <a:rPr lang="en-US" sz="2400" dirty="0" smtClean="0">
                <a:solidFill>
                  <a:schemeClr val="tx1">
                    <a:lumMod val="95000"/>
                    <a:lumOff val="5000"/>
                  </a:schemeClr>
                </a:solidFill>
              </a:rPr>
            </a:br>
            <a:r>
              <a:rPr lang="ar-IQ" sz="2400" b="1" dirty="0" smtClean="0">
                <a:solidFill>
                  <a:schemeClr val="tx1">
                    <a:lumMod val="95000"/>
                    <a:lumOff val="5000"/>
                  </a:schemeClr>
                </a:solidFill>
              </a:rPr>
              <a:t> </a:t>
            </a:r>
            <a:r>
              <a:rPr lang="en-US" sz="2400" dirty="0" smtClean="0">
                <a:solidFill>
                  <a:schemeClr val="tx1">
                    <a:lumMod val="95000"/>
                    <a:lumOff val="5000"/>
                  </a:schemeClr>
                </a:solidFill>
              </a:rPr>
              <a:t/>
            </a:r>
            <a:br>
              <a:rPr lang="en-US" sz="2400" dirty="0" smtClean="0">
                <a:solidFill>
                  <a:schemeClr val="tx1">
                    <a:lumMod val="95000"/>
                    <a:lumOff val="5000"/>
                  </a:schemeClr>
                </a:solidFill>
              </a:rPr>
            </a:br>
            <a:r>
              <a:rPr lang="ar-IQ" sz="2400" b="1" dirty="0" smtClean="0">
                <a:solidFill>
                  <a:schemeClr val="tx1">
                    <a:lumMod val="95000"/>
                    <a:lumOff val="5000"/>
                  </a:schemeClr>
                </a:solidFill>
              </a:rPr>
              <a:t> </a:t>
            </a:r>
            <a:r>
              <a:rPr lang="en-US" sz="2400" dirty="0" smtClean="0">
                <a:solidFill>
                  <a:schemeClr val="tx1">
                    <a:lumMod val="95000"/>
                    <a:lumOff val="5000"/>
                  </a:schemeClr>
                </a:solidFill>
              </a:rPr>
              <a:t/>
            </a:r>
            <a:br>
              <a:rPr lang="en-US" sz="2400" dirty="0" smtClean="0">
                <a:solidFill>
                  <a:schemeClr val="tx1">
                    <a:lumMod val="95000"/>
                    <a:lumOff val="5000"/>
                  </a:schemeClr>
                </a:solidFill>
              </a:rPr>
            </a:br>
            <a:r>
              <a:rPr lang="ar-IQ" sz="2400" b="1" dirty="0" smtClean="0">
                <a:solidFill>
                  <a:schemeClr val="tx1">
                    <a:lumMod val="95000"/>
                    <a:lumOff val="5000"/>
                  </a:schemeClr>
                </a:solidFill>
              </a:rPr>
              <a:t>و في الختام.....</a:t>
            </a:r>
            <a:r>
              <a:rPr lang="en-US" sz="2400" dirty="0" smtClean="0">
                <a:solidFill>
                  <a:schemeClr val="tx1">
                    <a:lumMod val="95000"/>
                    <a:lumOff val="5000"/>
                  </a:schemeClr>
                </a:solidFill>
              </a:rPr>
              <a:t/>
            </a:r>
            <a:br>
              <a:rPr lang="en-US" sz="2400" dirty="0" smtClean="0">
                <a:solidFill>
                  <a:schemeClr val="tx1">
                    <a:lumMod val="95000"/>
                    <a:lumOff val="5000"/>
                  </a:schemeClr>
                </a:solidFill>
              </a:rPr>
            </a:br>
            <a:r>
              <a:rPr lang="ar-IQ" sz="2400" b="1" dirty="0" smtClean="0">
                <a:solidFill>
                  <a:schemeClr val="tx1">
                    <a:lumMod val="95000"/>
                    <a:lumOff val="5000"/>
                  </a:schemeClr>
                </a:solidFill>
              </a:rPr>
              <a:t> </a:t>
            </a:r>
            <a:r>
              <a:rPr lang="en-US" sz="2400" dirty="0" smtClean="0">
                <a:solidFill>
                  <a:schemeClr val="tx1">
                    <a:lumMod val="95000"/>
                    <a:lumOff val="5000"/>
                  </a:schemeClr>
                </a:solidFill>
              </a:rPr>
              <a:t/>
            </a:r>
            <a:br>
              <a:rPr lang="en-US" sz="2400" dirty="0" smtClean="0">
                <a:solidFill>
                  <a:schemeClr val="tx1">
                    <a:lumMod val="95000"/>
                    <a:lumOff val="5000"/>
                  </a:schemeClr>
                </a:solidFill>
              </a:rPr>
            </a:br>
            <a:r>
              <a:rPr lang="ar-IQ" sz="2400" dirty="0" smtClean="0">
                <a:solidFill>
                  <a:schemeClr val="tx1">
                    <a:lumMod val="95000"/>
                    <a:lumOff val="5000"/>
                  </a:schemeClr>
                </a:solidFill>
              </a:rPr>
              <a:t>بحثنا المتواضع قد اعطى حلا ثالثا للحلين المتوفرين اصلا لهذه المشكلة وكانت :-</a:t>
            </a:r>
            <a:r>
              <a:rPr lang="en-US" sz="2400" dirty="0" smtClean="0">
                <a:solidFill>
                  <a:schemeClr val="tx1">
                    <a:lumMod val="95000"/>
                    <a:lumOff val="5000"/>
                  </a:schemeClr>
                </a:solidFill>
              </a:rPr>
              <a:t/>
            </a:r>
            <a:br>
              <a:rPr lang="en-US" sz="2400" dirty="0" smtClean="0">
                <a:solidFill>
                  <a:schemeClr val="tx1">
                    <a:lumMod val="95000"/>
                    <a:lumOff val="5000"/>
                  </a:schemeClr>
                </a:solidFill>
              </a:rPr>
            </a:br>
            <a:r>
              <a:rPr lang="ar-IQ" sz="2400" dirty="0" smtClean="0">
                <a:solidFill>
                  <a:schemeClr val="tx1">
                    <a:lumMod val="95000"/>
                    <a:lumOff val="5000"/>
                  </a:schemeClr>
                </a:solidFill>
              </a:rPr>
              <a:t>1- ترك هذا </a:t>
            </a:r>
            <a:r>
              <a:rPr lang="ar-IQ" sz="2400" dirty="0" smtClean="0">
                <a:solidFill>
                  <a:schemeClr val="tx1">
                    <a:lumMod val="95000"/>
                    <a:lumOff val="5000"/>
                  </a:schemeClr>
                </a:solidFill>
              </a:rPr>
              <a:t>الجزء </a:t>
            </a:r>
            <a:r>
              <a:rPr lang="ar-IQ" sz="2400" dirty="0" smtClean="0">
                <a:solidFill>
                  <a:schemeClr val="tx1">
                    <a:lumMod val="95000"/>
                    <a:lumOff val="5000"/>
                  </a:schemeClr>
                </a:solidFill>
              </a:rPr>
              <a:t>من العمل بدون ربطه </a:t>
            </a:r>
            <a:r>
              <a:rPr lang="ar-IQ" sz="2400" dirty="0" smtClean="0">
                <a:solidFill>
                  <a:schemeClr val="tx1">
                    <a:lumMod val="95000"/>
                    <a:lumOff val="5000"/>
                  </a:schemeClr>
                </a:solidFill>
              </a:rPr>
              <a:t>.</a:t>
            </a:r>
            <a:r>
              <a:rPr lang="en-US" sz="2400" dirty="0" smtClean="0">
                <a:solidFill>
                  <a:schemeClr val="tx1">
                    <a:lumMod val="95000"/>
                    <a:lumOff val="5000"/>
                  </a:schemeClr>
                </a:solidFill>
              </a:rPr>
              <a:t/>
            </a:r>
            <a:br>
              <a:rPr lang="en-US" sz="2400" dirty="0" smtClean="0">
                <a:solidFill>
                  <a:schemeClr val="tx1">
                    <a:lumMod val="95000"/>
                    <a:lumOff val="5000"/>
                  </a:schemeClr>
                </a:solidFill>
              </a:rPr>
            </a:br>
            <a:r>
              <a:rPr lang="ar-IQ" sz="2400" dirty="0" smtClean="0">
                <a:solidFill>
                  <a:schemeClr val="tx1">
                    <a:lumMod val="95000"/>
                    <a:lumOff val="5000"/>
                  </a:schemeClr>
                </a:solidFill>
              </a:rPr>
              <a:t>2- استبدال لوحات السيطرة لتلائم المحولات التي تربط لها مع ما يرافق ذلك من كلف اضافية و وقت اطول في التنفيذ .</a:t>
            </a:r>
            <a:r>
              <a:rPr lang="en-US" sz="2400" dirty="0" smtClean="0">
                <a:solidFill>
                  <a:schemeClr val="tx1">
                    <a:lumMod val="95000"/>
                    <a:lumOff val="5000"/>
                  </a:schemeClr>
                </a:solidFill>
              </a:rPr>
              <a:t/>
            </a:r>
            <a:br>
              <a:rPr lang="en-US" sz="2400" dirty="0" smtClean="0">
                <a:solidFill>
                  <a:schemeClr val="tx1">
                    <a:lumMod val="95000"/>
                    <a:lumOff val="5000"/>
                  </a:schemeClr>
                </a:solidFill>
              </a:rPr>
            </a:br>
            <a:r>
              <a:rPr lang="ar-IQ" sz="2400" dirty="0" smtClean="0">
                <a:solidFill>
                  <a:schemeClr val="tx1">
                    <a:lumMod val="95000"/>
                    <a:lumOff val="5000"/>
                  </a:schemeClr>
                </a:solidFill>
              </a:rPr>
              <a:t> </a:t>
            </a:r>
            <a:r>
              <a:rPr lang="en-US" sz="2400" dirty="0" smtClean="0">
                <a:solidFill>
                  <a:schemeClr val="tx1">
                    <a:lumMod val="95000"/>
                    <a:lumOff val="5000"/>
                  </a:schemeClr>
                </a:solidFill>
              </a:rPr>
              <a:t/>
            </a:r>
            <a:br>
              <a:rPr lang="en-US" sz="2400" dirty="0" smtClean="0">
                <a:solidFill>
                  <a:schemeClr val="tx1">
                    <a:lumMod val="95000"/>
                    <a:lumOff val="5000"/>
                  </a:schemeClr>
                </a:solidFill>
              </a:rPr>
            </a:br>
            <a:r>
              <a:rPr lang="ar-IQ" sz="2400" b="1" dirty="0" smtClean="0">
                <a:solidFill>
                  <a:schemeClr val="tx1">
                    <a:lumMod val="95000"/>
                    <a:lumOff val="5000"/>
                  </a:schemeClr>
                </a:solidFill>
              </a:rPr>
              <a:t>                                            .........و من الله التوفيق .</a:t>
            </a:r>
            <a:endParaRPr lang="ar-IQ" sz="2400" dirty="0">
              <a:solidFill>
                <a:schemeClr val="tx1">
                  <a:lumMod val="95000"/>
                  <a:lumOff val="5000"/>
                </a:schemeClr>
              </a:solidFill>
            </a:endParaRPr>
          </a:p>
        </p:txBody>
      </p:sp>
    </p:spTree>
  </p:cSld>
  <p:clrMapOvr>
    <a:masterClrMapping/>
  </p:clrMapOvr>
  <p:transition spd="slow">
    <p:zoom dir="in"/>
    <p:sndAc>
      <p:stSnd>
        <p:snd r:embed="rId2" name="applause.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90"/>
            <a:ext cx="8929718" cy="7500990"/>
          </a:xfrm>
        </p:spPr>
        <p:txBody>
          <a:bodyPr>
            <a:normAutofit/>
          </a:bodyPr>
          <a:lstStyle/>
          <a:p>
            <a:pPr algn="r"/>
            <a:r>
              <a:rPr lang="ar-IQ" sz="3200" b="1" dirty="0" smtClean="0">
                <a:solidFill>
                  <a:srgbClr val="FF0000"/>
                </a:solidFill>
              </a:rPr>
              <a:t>نبذة عن الباحث</a:t>
            </a:r>
            <a:r>
              <a:rPr lang="en-US" sz="3200" dirty="0" smtClean="0"/>
              <a:t/>
            </a:r>
            <a:br>
              <a:rPr lang="en-US" sz="3200" dirty="0" smtClean="0"/>
            </a:br>
            <a:r>
              <a:rPr lang="ar-IQ" sz="2400" b="1" dirty="0" smtClean="0"/>
              <a:t>المهندس عمار فؤاد فياض الثلج الجبوري مواليد 1976 ...خريج كلية الهندسة الجامعة المستنصرية من قسم الكهرباء دورة عام 1999 .</a:t>
            </a:r>
            <a:r>
              <a:rPr lang="en-US" sz="2200" dirty="0" smtClean="0"/>
              <a:t/>
            </a:r>
            <a:br>
              <a:rPr lang="en-US" sz="2200" dirty="0" smtClean="0"/>
            </a:br>
            <a:r>
              <a:rPr lang="ar-IQ" sz="2200" b="1" dirty="0" smtClean="0"/>
              <a:t> </a:t>
            </a:r>
            <a:r>
              <a:rPr lang="en-US" sz="2200" dirty="0" smtClean="0"/>
              <a:t/>
            </a:r>
            <a:br>
              <a:rPr lang="en-US" sz="2200" dirty="0" smtClean="0"/>
            </a:br>
            <a:r>
              <a:rPr lang="ar-IQ" sz="2200" b="1" dirty="0" smtClean="0">
                <a:solidFill>
                  <a:srgbClr val="FF0000"/>
                </a:solidFill>
              </a:rPr>
              <a:t>الخبرة العملية :-</a:t>
            </a:r>
            <a:r>
              <a:rPr lang="en-US" sz="2200" dirty="0" smtClean="0"/>
              <a:t/>
            </a:r>
            <a:br>
              <a:rPr lang="en-US" sz="2200" dirty="0" smtClean="0"/>
            </a:br>
            <a:r>
              <a:rPr lang="ar-IQ" sz="2200" b="1" dirty="0" smtClean="0"/>
              <a:t>- العمل في مجال تصميم و تصنيع دوائر السيطرة الالكترونية و منظومات الانذار للفترة من 1999 – 2001</a:t>
            </a:r>
            <a:r>
              <a:rPr lang="en-US" sz="2200" dirty="0" smtClean="0"/>
              <a:t/>
            </a:r>
            <a:br>
              <a:rPr lang="en-US" sz="2200" dirty="0" smtClean="0"/>
            </a:br>
            <a:r>
              <a:rPr lang="ar-IQ" sz="2200" b="1" dirty="0" smtClean="0"/>
              <a:t>- التعين في وزارة الكهرباء عام 2001 و استقال منها خلال نفس السنة لغرض السفر للعمل خارج القطر.</a:t>
            </a:r>
            <a:r>
              <a:rPr lang="en-US" sz="2200" dirty="0" smtClean="0"/>
              <a:t/>
            </a:r>
            <a:br>
              <a:rPr lang="en-US" sz="2200" dirty="0" smtClean="0"/>
            </a:br>
            <a:r>
              <a:rPr lang="ar-IQ" sz="2200" b="1" dirty="0" smtClean="0"/>
              <a:t>- خبرة في مجال استخدام الحاسبة الالكترونية و برامج الاوفس و الانترنت و المراسلات التجارية من خلال العمل مع شركة البيان السورية للنفط للفترة من 2002 – 2003.</a:t>
            </a:r>
            <a:r>
              <a:rPr lang="en-US" sz="2200" dirty="0" smtClean="0"/>
              <a:t/>
            </a:r>
            <a:br>
              <a:rPr lang="en-US" sz="2200" dirty="0" smtClean="0"/>
            </a:br>
            <a:r>
              <a:rPr lang="ar-IQ" sz="2200" b="1" dirty="0" smtClean="0"/>
              <a:t>- اعادة التعيين في وزارة الكهرباء عام 2003 و العمل في مجال تنفيذ المحطات الثانوية لغاية اعداد هذا البحث .</a:t>
            </a:r>
            <a:r>
              <a:rPr lang="en-US" sz="2200" dirty="0" smtClean="0"/>
              <a:t/>
            </a:r>
            <a:br>
              <a:rPr lang="en-US" sz="2200" dirty="0" smtClean="0"/>
            </a:br>
            <a:r>
              <a:rPr lang="ar-IQ" sz="2200" b="1" dirty="0" smtClean="0"/>
              <a:t>- العمل كمدير لفرع شركة جبال الاماراتية  لتكنلوجيا المعلومات في بغداد للفترة من 2005 –  2006                      ( اثناء فترة اجازة بدون راتب من وزارة الكهرباء) .</a:t>
            </a:r>
            <a:r>
              <a:rPr lang="en-US" sz="2200" dirty="0" smtClean="0"/>
              <a:t/>
            </a:r>
            <a:br>
              <a:rPr lang="en-US" sz="2200" dirty="0" smtClean="0"/>
            </a:br>
            <a:r>
              <a:rPr lang="ar-IQ" sz="2200" b="1" dirty="0" smtClean="0">
                <a:solidFill>
                  <a:srgbClr val="FF0000"/>
                </a:solidFill>
              </a:rPr>
              <a:t>البحوث السابقة :-</a:t>
            </a:r>
            <a:r>
              <a:rPr lang="en-US" sz="2200" dirty="0" smtClean="0"/>
              <a:t/>
            </a:r>
            <a:br>
              <a:rPr lang="en-US" sz="2200" dirty="0" smtClean="0"/>
            </a:br>
            <a:r>
              <a:rPr lang="ar-IQ" sz="2200" b="1" dirty="0" smtClean="0"/>
              <a:t>- تنفيذ البحث الموسوم ( منظومة التحذير الليزرية ) لصالح وزارة الدفاع العراقية/ الدفاع الجوي اثناء الخدمة العسكرية عام 2000 .</a:t>
            </a:r>
            <a:r>
              <a:rPr lang="en-US" sz="2200" dirty="0" smtClean="0"/>
              <a:t/>
            </a:r>
            <a:br>
              <a:rPr lang="en-US" sz="2200" dirty="0" smtClean="0"/>
            </a:br>
            <a:endParaRPr lang="ar-IQ" sz="2200" dirty="0"/>
          </a:p>
        </p:txBody>
      </p:sp>
      <p:pic>
        <p:nvPicPr>
          <p:cNvPr id="1026" name="Picture 0" descr="n1213106298_6503.jpg"/>
          <p:cNvPicPr>
            <a:picLocks noChangeAspect="1" noChangeArrowheads="1"/>
          </p:cNvPicPr>
          <p:nvPr/>
        </p:nvPicPr>
        <p:blipFill>
          <a:blip r:embed="rId3"/>
          <a:srcRect/>
          <a:stretch>
            <a:fillRect/>
          </a:stretch>
        </p:blipFill>
        <p:spPr bwMode="auto">
          <a:xfrm>
            <a:off x="285720" y="214290"/>
            <a:ext cx="1423988" cy="1409700"/>
          </a:xfrm>
          <a:prstGeom prst="rect">
            <a:avLst/>
          </a:prstGeom>
          <a:noFill/>
          <a:ln w="9525">
            <a:noFill/>
            <a:miter lim="800000"/>
            <a:headEnd/>
            <a:tailEnd/>
          </a:ln>
        </p:spPr>
      </p:pic>
    </p:spTree>
  </p:cSld>
  <p:clrMapOvr>
    <a:masterClrMapping/>
  </p:clrMapOvr>
  <p:transition spd="slow">
    <p:circl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0372"/>
            <a:ext cx="8229600" cy="1000132"/>
          </a:xfrm>
        </p:spPr>
        <p:txBody>
          <a:bodyPr/>
          <a:lstStyle/>
          <a:p>
            <a:pPr algn="ctr"/>
            <a:r>
              <a:rPr lang="en-US" dirty="0" smtClean="0">
                <a:effectLst>
                  <a:outerShdw blurRad="38100" dist="38100" dir="2700000" algn="tl">
                    <a:srgbClr val="000000">
                      <a:alpha val="43137"/>
                    </a:srgbClr>
                  </a:outerShdw>
                </a:effectLst>
                <a:hlinkClick r:id="rId3"/>
              </a:rPr>
              <a:t>http://althalj.page.tl</a:t>
            </a:r>
            <a:endParaRPr lang="ar-IQ" dirty="0">
              <a:effectLst>
                <a:outerShdw blurRad="38100" dist="38100" dir="2700000" algn="tl">
                  <a:srgbClr val="000000">
                    <a:alpha val="43137"/>
                  </a:srgbClr>
                </a:outerShdw>
              </a:effectLst>
            </a:endParaRPr>
          </a:p>
        </p:txBody>
      </p:sp>
      <p:sp>
        <p:nvSpPr>
          <p:cNvPr id="4" name="TextBox 3"/>
          <p:cNvSpPr txBox="1"/>
          <p:nvPr/>
        </p:nvSpPr>
        <p:spPr>
          <a:xfrm>
            <a:off x="857224" y="1500174"/>
            <a:ext cx="7429552" cy="523220"/>
          </a:xfrm>
          <a:prstGeom prst="rect">
            <a:avLst/>
          </a:prstGeom>
          <a:noFill/>
        </p:spPr>
        <p:txBody>
          <a:bodyPr wrap="square" rtlCol="1">
            <a:spAutoFit/>
          </a:bodyPr>
          <a:lstStyle/>
          <a:p>
            <a:r>
              <a:rPr lang="ar-IQ" sz="2800" b="1" dirty="0" smtClean="0">
                <a:effectLst>
                  <a:outerShdw blurRad="38100" dist="38100" dir="2700000" algn="tl">
                    <a:srgbClr val="000000">
                      <a:alpha val="43137"/>
                    </a:srgbClr>
                  </a:outerShdw>
                </a:effectLst>
              </a:rPr>
              <a:t>لمزيد من التواصل زوروا موقعي بالضغط على الوصلة ادناه</a:t>
            </a:r>
            <a:endParaRPr lang="ar-IQ" sz="2800" b="1" dirty="0">
              <a:effectLst>
                <a:outerShdw blurRad="38100" dist="38100" dir="2700000" algn="tl">
                  <a:srgbClr val="000000">
                    <a:alpha val="43137"/>
                  </a:srgbClr>
                </a:outerShdw>
              </a:effectLst>
            </a:endParaRPr>
          </a:p>
        </p:txBody>
      </p:sp>
      <p:pic>
        <p:nvPicPr>
          <p:cNvPr id="5" name="titanic.wma">
            <a:hlinkClick r:id="" action="ppaction://media"/>
          </p:cNvPr>
          <p:cNvPicPr>
            <a:picLocks noRot="1" noChangeAspect="1"/>
          </p:cNvPicPr>
          <p:nvPr>
            <a:audioFile r:link="rId1"/>
          </p:nvPr>
        </p:nvPicPr>
        <p:blipFill>
          <a:blip r:embed="rId4"/>
          <a:stretch>
            <a:fillRect/>
          </a:stretch>
        </p:blipFill>
        <p:spPr>
          <a:xfrm>
            <a:off x="571472" y="500042"/>
            <a:ext cx="304800" cy="3048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8130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14356"/>
            <a:ext cx="8229600" cy="4857776"/>
          </a:xfrm>
        </p:spPr>
        <p:txBody>
          <a:bodyPr>
            <a:normAutofit/>
          </a:bodyPr>
          <a:lstStyle/>
          <a:p>
            <a:pPr algn="ctr"/>
            <a:r>
              <a:rPr lang="ar-IQ" sz="3600" b="1" dirty="0" smtClean="0"/>
              <a:t>المهندس عمار فؤاد الثلج</a:t>
            </a:r>
            <a:r>
              <a:rPr lang="en-US" sz="3600" dirty="0" smtClean="0"/>
              <a:t/>
            </a:r>
            <a:br>
              <a:rPr lang="en-US" sz="3600" dirty="0" smtClean="0"/>
            </a:br>
            <a:r>
              <a:rPr lang="ar-IQ" sz="3600" b="1" dirty="0" smtClean="0"/>
              <a:t>قسم التاهيل </a:t>
            </a:r>
            <a:r>
              <a:rPr lang="en-US" sz="3600" dirty="0" smtClean="0"/>
              <a:t/>
            </a:r>
            <a:br>
              <a:rPr lang="en-US" sz="3600" dirty="0" smtClean="0"/>
            </a:br>
            <a:r>
              <a:rPr lang="ar-IQ" sz="3600" b="1" dirty="0" smtClean="0"/>
              <a:t>مديرية تنفيذ المشاريع</a:t>
            </a:r>
            <a:r>
              <a:rPr lang="en-US" sz="3600" dirty="0" smtClean="0"/>
              <a:t/>
            </a:r>
            <a:br>
              <a:rPr lang="en-US" sz="3600" dirty="0" smtClean="0"/>
            </a:br>
            <a:r>
              <a:rPr lang="ar-IQ" sz="3600" b="1" dirty="0" smtClean="0"/>
              <a:t>المديرية العامة لتوزيع كهرباء الوسط</a:t>
            </a:r>
            <a:r>
              <a:rPr lang="en-US" sz="3600" dirty="0" smtClean="0"/>
              <a:t/>
            </a:r>
            <a:br>
              <a:rPr lang="en-US" sz="3600" dirty="0" smtClean="0"/>
            </a:br>
            <a:r>
              <a:rPr lang="ar-IQ" sz="3600" b="1" dirty="0" smtClean="0"/>
              <a:t>2009</a:t>
            </a:r>
            <a:r>
              <a:rPr lang="en-US" sz="3600" dirty="0" smtClean="0"/>
              <a:t/>
            </a:r>
            <a:br>
              <a:rPr lang="en-US" sz="3600" dirty="0" smtClean="0"/>
            </a:br>
            <a:endParaRPr lang="ar-IQ" sz="3600" dirty="0"/>
          </a:p>
        </p:txBody>
      </p:sp>
    </p:spTree>
  </p:cSld>
  <p:clrMapOvr>
    <a:masterClrMapping/>
  </p:clrMapOvr>
  <p:transition spd="slow">
    <p:randomBar dir="vert"/>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ppt_x</p:attrName>
                                        </p:attrNameLst>
                                      </p:cBhvr>
                                      <p:tavLst>
                                        <p:tav tm="0">
                                          <p:val>
                                            <p:strVal val="#ppt_x-.2"/>
                                          </p:val>
                                        </p:tav>
                                        <p:tav tm="100000">
                                          <p:val>
                                            <p:strVal val="#ppt_x"/>
                                          </p:val>
                                        </p:tav>
                                      </p:tavLst>
                                    </p:anim>
                                    <p:anim calcmode="lin" valueType="num">
                                      <p:cBhvr>
                                        <p:cTn id="8" dur="3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0174"/>
            <a:ext cx="9144000" cy="3786214"/>
          </a:xfrm>
        </p:spPr>
        <p:txBody>
          <a:bodyPr>
            <a:normAutofit/>
          </a:bodyPr>
          <a:lstStyle/>
          <a:p>
            <a:pPr algn="ctr"/>
            <a:r>
              <a:rPr lang="ar-IQ" dirty="0" smtClean="0">
                <a:solidFill>
                  <a:schemeClr val="accent5">
                    <a:lumMod val="75000"/>
                  </a:schemeClr>
                </a:solidFill>
              </a:rPr>
              <a:t>بسم الله الرحمن الرحيم</a:t>
            </a:r>
            <a:r>
              <a:rPr lang="en-US" dirty="0" smtClean="0">
                <a:solidFill>
                  <a:schemeClr val="accent5">
                    <a:lumMod val="75000"/>
                  </a:schemeClr>
                </a:solidFill>
              </a:rPr>
              <a:t/>
            </a:r>
            <a:br>
              <a:rPr lang="en-US" dirty="0" smtClean="0">
                <a:solidFill>
                  <a:schemeClr val="accent5">
                    <a:lumMod val="75000"/>
                  </a:schemeClr>
                </a:solidFill>
              </a:rPr>
            </a:br>
            <a:r>
              <a:rPr lang="ar-IQ" b="1" dirty="0" smtClean="0">
                <a:solidFill>
                  <a:schemeClr val="accent5">
                    <a:lumMod val="75000"/>
                  </a:schemeClr>
                </a:solidFill>
              </a:rPr>
              <a:t>(وقل اعملوا فسيرى الله عملكم و رسوله و المؤمنون) </a:t>
            </a:r>
            <a:r>
              <a:rPr lang="ar-IQ" sz="4400" dirty="0" smtClean="0">
                <a:solidFill>
                  <a:schemeClr val="accent5">
                    <a:lumMod val="75000"/>
                  </a:schemeClr>
                </a:solidFill>
              </a:rPr>
              <a:t>صدق الله العظيم</a:t>
            </a:r>
            <a:r>
              <a:rPr lang="en-US" dirty="0" smtClean="0">
                <a:solidFill>
                  <a:schemeClr val="accent5">
                    <a:lumMod val="75000"/>
                  </a:schemeClr>
                </a:solidFill>
              </a:rPr>
              <a:t/>
            </a:r>
            <a:br>
              <a:rPr lang="en-US" dirty="0" smtClean="0">
                <a:solidFill>
                  <a:schemeClr val="accent5">
                    <a:lumMod val="75000"/>
                  </a:schemeClr>
                </a:solidFill>
              </a:rPr>
            </a:br>
            <a:endParaRPr lang="ar-IQ" dirty="0">
              <a:solidFill>
                <a:schemeClr val="accent5">
                  <a:lumMod val="75000"/>
                </a:schemeClr>
              </a:solidFill>
            </a:endParaRPr>
          </a:p>
        </p:txBody>
      </p:sp>
    </p:spTree>
  </p:cSld>
  <p:clrMapOvr>
    <a:masterClrMapping/>
  </p:clrMapOvr>
  <p:transition spd="slow">
    <p:comb dir="vert"/>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7166"/>
            <a:ext cx="8786874" cy="6082498"/>
          </a:xfrm>
        </p:spPr>
        <p:txBody>
          <a:bodyPr>
            <a:normAutofit/>
          </a:bodyPr>
          <a:lstStyle/>
          <a:p>
            <a:pPr algn="r"/>
            <a:r>
              <a:rPr lang="ar-IQ" sz="2000" b="1" dirty="0" smtClean="0"/>
              <a:t>                                                                   </a:t>
            </a:r>
            <a:r>
              <a:rPr lang="ar-IQ" sz="2000" b="1" dirty="0" smtClean="0">
                <a:solidFill>
                  <a:srgbClr val="FF0000"/>
                </a:solidFill>
              </a:rPr>
              <a:t>المقدمة</a:t>
            </a:r>
            <a:r>
              <a:rPr lang="en-US" sz="2000" dirty="0" smtClean="0"/>
              <a:t/>
            </a:r>
            <a:br>
              <a:rPr lang="en-US" sz="2000" dirty="0" smtClean="0"/>
            </a:br>
            <a:r>
              <a:rPr lang="ar-IQ" sz="2000" dirty="0" smtClean="0"/>
              <a:t>ان موضوع البحث هو عام من حيث الفكرة و هي من بديهيات العمل بالنسبة لاي مهندس في مجال اختصاصه الا و هو ايجاد الحلول لربط المنظومات او اجزاء المنظومات التي صنعت في مناشى او معامل مختلفة عن بعضها مما يؤدي بالضرورة الى وجود بعض الاختلافات مما يعيق ربطها معا لتؤدي عملا معينا. هذا بشكل عام اما بشكل خاص في مجال المحطات الثانوية فايضا الفكرة ليست غريبة على مهندس المحطات العامل في تنفيذها خصوصا اذا كان عمله هو في مجال التأهيل حيث تبرز الحاجة الى استخدام اجزاء مختلفة عن بعضها اكثر من المحطات الجديدة التي تأتي عادة كمنظومة متكاملة.  لكن من خلال عملي كمهندس تأهيل و بعد زيارة عشرات المحطات الثانوية اما لغرض الكشف عليها او لتأهيلها او زيارات ميدانية لمحطات تابعة لمديريات اخرى لغرض الاطلاع على مدى صحة ما نحن بصدد الاشارة اليه تاكد لدي وجود نفس المشكلة على صعيد كل المحطات التي تؤهل او توسع بأستخدام معدات لا تأتي من منشا واحد و هي اشكالية ربط مؤشر (  </a:t>
            </a:r>
            <a:r>
              <a:rPr lang="en-US" sz="2000" dirty="0" smtClean="0"/>
              <a:t>TAPCHANGER</a:t>
            </a:r>
            <a:r>
              <a:rPr lang="ar-IQ" sz="2000" dirty="0" smtClean="0"/>
              <a:t>   ) الذي يعطي لمراقب المحطة القدرة على معرفة كون المحولة تعمل على اي  (</a:t>
            </a:r>
            <a:r>
              <a:rPr lang="en-US" sz="2000" dirty="0" smtClean="0"/>
              <a:t>TAP </a:t>
            </a:r>
            <a:r>
              <a:rPr lang="ar-IQ" sz="2000" dirty="0" smtClean="0"/>
              <a:t> )  و قد يتبادر لذهن القاري  من غير اصحاب الاختصاص الدقيق في الموضوع السؤال  التالي :-  و ان يكن...و لم يعرف المراقب قيمة   (  </a:t>
            </a:r>
            <a:r>
              <a:rPr lang="en-US" sz="2000" dirty="0" smtClean="0"/>
              <a:t>TAP</a:t>
            </a:r>
            <a:r>
              <a:rPr lang="ar-IQ" sz="2000" dirty="0" smtClean="0"/>
              <a:t>  )  اليس من الممكن ان يعرفه من خلال المحولة نفسها؟ و الجواب نعم ممكن لكننا نعرف بالتأكيد ان المصمم و المصنع لهذه المعدات لم يضع تلك الاجزاء عبثا او ليزيد من كلفتها عليه اولا و على المشتري ثانيا بل هناك اسباب فنية دعته لذلك. فغالبا ما نجد ان خروج المراقب لمشاهدة قيمة ( </a:t>
            </a:r>
            <a:r>
              <a:rPr lang="en-US" sz="2000" dirty="0" smtClean="0"/>
              <a:t>TAP</a:t>
            </a:r>
            <a:r>
              <a:rPr lang="ar-IQ" sz="2000" dirty="0" smtClean="0"/>
              <a:t>  ) على المحولة قبل ان يحاول ان يغير قيمته يدويا من داخل المحطة بسبب ارتفاع او انخفاض الفولتية هو امر نادر لاسباب تعود للطبيعة البشرية  في الاهمال او عدم الوعي الكافي و  تزداد اهمية الموضوع اذا ما كان </a:t>
            </a:r>
            <a:r>
              <a:rPr lang="ar-IQ" sz="2000" dirty="0" smtClean="0">
                <a:solidFill>
                  <a:srgbClr val="FF0000"/>
                </a:solidFill>
              </a:rPr>
              <a:t>(  </a:t>
            </a:r>
            <a:r>
              <a:rPr lang="en-US" sz="2000" dirty="0" smtClean="0">
                <a:solidFill>
                  <a:srgbClr val="FF0000"/>
                </a:solidFill>
              </a:rPr>
              <a:t>AVR</a:t>
            </a:r>
            <a:r>
              <a:rPr lang="ar-IQ" sz="2000" dirty="0" smtClean="0">
                <a:solidFill>
                  <a:srgbClr val="FF0000"/>
                </a:solidFill>
              </a:rPr>
              <a:t> )* </a:t>
            </a:r>
            <a:r>
              <a:rPr lang="ar-IQ" sz="2000" dirty="0" smtClean="0"/>
              <a:t>معطل او متوقف عن العمل لاي سبب و هو امر شائع جدا في المحطات التي في الخدمة من مدة طويلة. لذا نتقدم بهذا العمل المتواضع لنفيد به اصحاب الاختصاص ممن يواجهون هذه المشكلة لتجعل من عملهم عملا متكاملا لا يشوبه ترك </a:t>
            </a:r>
            <a:r>
              <a:rPr lang="ar-IQ" sz="2000" dirty="0" smtClean="0"/>
              <a:t>جزء </a:t>
            </a:r>
            <a:r>
              <a:rPr lang="ar-IQ" sz="2000" dirty="0" smtClean="0"/>
              <a:t>مهم منه دون تنفيذ لاسباب عدم توافق المعدات كما ذكرنا في اعلاه . و سيلي خلال البحث شرح مختصر لكل الاجزاء التي ورد اسمائها بالانكليزية في المقدمة قبل الخوض في الحلول التي وضعت </a:t>
            </a:r>
            <a:r>
              <a:rPr lang="ar-IQ" sz="2000" dirty="0" smtClean="0"/>
              <a:t>للمشكلة </a:t>
            </a:r>
            <a:r>
              <a:rPr lang="ar-IQ" sz="2000" dirty="0" smtClean="0"/>
              <a:t>موضوع بحثنا</a:t>
            </a:r>
            <a:r>
              <a:rPr lang="en-US" sz="2000" dirty="0" smtClean="0"/>
              <a:t/>
            </a:r>
            <a:br>
              <a:rPr lang="en-US" sz="2000" dirty="0" smtClean="0"/>
            </a:br>
            <a:endParaRPr lang="ar-IQ" sz="2000" dirty="0"/>
          </a:p>
        </p:txBody>
      </p:sp>
      <p:sp>
        <p:nvSpPr>
          <p:cNvPr id="4" name="TextBox 3"/>
          <p:cNvSpPr txBox="1"/>
          <p:nvPr/>
        </p:nvSpPr>
        <p:spPr>
          <a:xfrm>
            <a:off x="642910" y="6286521"/>
            <a:ext cx="8215370" cy="307777"/>
          </a:xfrm>
          <a:prstGeom prst="rect">
            <a:avLst/>
          </a:prstGeom>
          <a:noFill/>
        </p:spPr>
        <p:txBody>
          <a:bodyPr wrap="square" rtlCol="1">
            <a:spAutoFit/>
          </a:bodyPr>
          <a:lstStyle/>
          <a:p>
            <a:r>
              <a:rPr lang="ar-IQ" sz="1400" dirty="0" smtClean="0">
                <a:solidFill>
                  <a:srgbClr val="FF0000"/>
                </a:solidFill>
              </a:rPr>
              <a:t>* هو منظم الفولتية الاوتوماتيكي</a:t>
            </a:r>
            <a:endParaRPr lang="ar-IQ" sz="1400" dirty="0">
              <a:solidFill>
                <a:srgbClr val="FF0000"/>
              </a:solidFill>
            </a:endParaRPr>
          </a:p>
        </p:txBody>
      </p:sp>
    </p:spTree>
  </p:cSld>
  <p:clrMapOvr>
    <a:masterClrMapping/>
  </p:clrMapOvr>
  <p:transition spd="slow">
    <p:comb/>
    <p:sndAc>
      <p:stSnd>
        <p:snd r:embed="rId2" name="suction.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000108"/>
            <a:ext cx="8643998" cy="5643602"/>
          </a:xfrm>
        </p:spPr>
        <p:txBody>
          <a:bodyPr>
            <a:normAutofit/>
          </a:bodyPr>
          <a:lstStyle/>
          <a:p>
            <a:pPr algn="r"/>
            <a:r>
              <a:rPr lang="ar-IQ" sz="2000" b="1" dirty="0" smtClean="0">
                <a:solidFill>
                  <a:srgbClr val="FF0000"/>
                </a:solidFill>
              </a:rPr>
              <a:t>ما هو ( </a:t>
            </a:r>
            <a:r>
              <a:rPr lang="en-US" sz="2000" b="1" dirty="0" smtClean="0">
                <a:solidFill>
                  <a:srgbClr val="FF0000"/>
                </a:solidFill>
              </a:rPr>
              <a:t>TAP CHANGER</a:t>
            </a:r>
            <a:r>
              <a:rPr lang="ar-IQ" sz="2000" b="1" dirty="0" smtClean="0">
                <a:solidFill>
                  <a:srgbClr val="FF0000"/>
                </a:solidFill>
              </a:rPr>
              <a:t> )  ....؟</a:t>
            </a:r>
            <a:r>
              <a:rPr lang="en-US" sz="2000" dirty="0" smtClean="0">
                <a:solidFill>
                  <a:schemeClr val="tx1">
                    <a:lumMod val="95000"/>
                    <a:lumOff val="5000"/>
                  </a:schemeClr>
                </a:solidFill>
              </a:rPr>
              <a:t/>
            </a:r>
            <a:br>
              <a:rPr lang="en-US" sz="2000" dirty="0" smtClean="0">
                <a:solidFill>
                  <a:schemeClr val="tx1">
                    <a:lumMod val="95000"/>
                    <a:lumOff val="5000"/>
                  </a:schemeClr>
                </a:solidFill>
              </a:rPr>
            </a:br>
            <a:r>
              <a:rPr lang="ar-IQ" sz="2000" dirty="0" smtClean="0">
                <a:solidFill>
                  <a:schemeClr val="tx1">
                    <a:lumMod val="95000"/>
                    <a:lumOff val="5000"/>
                  </a:schemeClr>
                </a:solidFill>
              </a:rPr>
              <a:t> </a:t>
            </a:r>
            <a:r>
              <a:rPr lang="en-US" sz="2000" dirty="0" smtClean="0">
                <a:solidFill>
                  <a:schemeClr val="tx1">
                    <a:lumMod val="95000"/>
                    <a:lumOff val="5000"/>
                  </a:schemeClr>
                </a:solidFill>
              </a:rPr>
              <a:t/>
            </a:r>
            <a:br>
              <a:rPr lang="en-US" sz="2000" dirty="0" smtClean="0">
                <a:solidFill>
                  <a:schemeClr val="tx1">
                    <a:lumMod val="95000"/>
                    <a:lumOff val="5000"/>
                  </a:schemeClr>
                </a:solidFill>
              </a:rPr>
            </a:br>
            <a:r>
              <a:rPr lang="ar-IQ" sz="2000" dirty="0" smtClean="0">
                <a:solidFill>
                  <a:schemeClr val="tx1">
                    <a:lumMod val="95000"/>
                    <a:lumOff val="5000"/>
                  </a:schemeClr>
                </a:solidFill>
              </a:rPr>
              <a:t>و هو عبارة عن منظومة مكونة من عدة اجزاء ميكانيكية و كهربائية عملها هو تغيير نسبة التحويل في المحولة للحفاظ على قيمة فولتية خارجة ثابتة قدر الامكان عند تغير قيمة الفولتية الداخلة للمحولة  .</a:t>
            </a:r>
            <a:r>
              <a:rPr lang="en-US" sz="2000" dirty="0" smtClean="0">
                <a:solidFill>
                  <a:schemeClr val="tx1">
                    <a:lumMod val="95000"/>
                    <a:lumOff val="5000"/>
                  </a:schemeClr>
                </a:solidFill>
              </a:rPr>
              <a:t/>
            </a:r>
            <a:br>
              <a:rPr lang="en-US" sz="2000" dirty="0" smtClean="0">
                <a:solidFill>
                  <a:schemeClr val="tx1">
                    <a:lumMod val="95000"/>
                    <a:lumOff val="5000"/>
                  </a:schemeClr>
                </a:solidFill>
              </a:rPr>
            </a:br>
            <a:r>
              <a:rPr lang="ar-IQ" sz="2000" dirty="0" smtClean="0">
                <a:solidFill>
                  <a:schemeClr val="tx1">
                    <a:lumMod val="95000"/>
                    <a:lumOff val="5000"/>
                  </a:schemeClr>
                </a:solidFill>
              </a:rPr>
              <a:t> </a:t>
            </a:r>
            <a:r>
              <a:rPr lang="en-US" sz="2000" dirty="0" smtClean="0">
                <a:solidFill>
                  <a:schemeClr val="tx1">
                    <a:lumMod val="95000"/>
                    <a:lumOff val="5000"/>
                  </a:schemeClr>
                </a:solidFill>
              </a:rPr>
              <a:t/>
            </a:r>
            <a:br>
              <a:rPr lang="en-US" sz="2000" dirty="0" smtClean="0">
                <a:solidFill>
                  <a:schemeClr val="tx1">
                    <a:lumMod val="95000"/>
                    <a:lumOff val="5000"/>
                  </a:schemeClr>
                </a:solidFill>
              </a:rPr>
            </a:br>
            <a:r>
              <a:rPr lang="ar-IQ" sz="2000" dirty="0" smtClean="0">
                <a:solidFill>
                  <a:schemeClr val="tx1">
                    <a:lumMod val="95000"/>
                    <a:lumOff val="5000"/>
                  </a:schemeClr>
                </a:solidFill>
              </a:rPr>
              <a:t>  </a:t>
            </a:r>
            <a:r>
              <a:rPr lang="en-US" sz="2000" dirty="0" smtClean="0">
                <a:solidFill>
                  <a:schemeClr val="tx1">
                    <a:lumMod val="95000"/>
                    <a:lumOff val="5000"/>
                  </a:schemeClr>
                </a:solidFill>
              </a:rPr>
              <a:t/>
            </a:r>
            <a:br>
              <a:rPr lang="en-US" sz="2000" dirty="0" smtClean="0">
                <a:solidFill>
                  <a:schemeClr val="tx1">
                    <a:lumMod val="95000"/>
                    <a:lumOff val="5000"/>
                  </a:schemeClr>
                </a:solidFill>
              </a:rPr>
            </a:br>
            <a:r>
              <a:rPr lang="ar-IQ" sz="2000" b="1" dirty="0" smtClean="0">
                <a:solidFill>
                  <a:srgbClr val="FF0000"/>
                </a:solidFill>
              </a:rPr>
              <a:t>ما هي لوحة السيطرة (  </a:t>
            </a:r>
            <a:r>
              <a:rPr lang="en-US" sz="2000" b="1" dirty="0" smtClean="0">
                <a:solidFill>
                  <a:srgbClr val="FF0000"/>
                </a:solidFill>
              </a:rPr>
              <a:t>control panel</a:t>
            </a:r>
            <a:r>
              <a:rPr lang="ar-IQ" sz="2000" b="1" dirty="0" smtClean="0">
                <a:solidFill>
                  <a:srgbClr val="FF0000"/>
                </a:solidFill>
              </a:rPr>
              <a:t>  )   ....؟</a:t>
            </a:r>
            <a:r>
              <a:rPr lang="en-US" sz="2000" dirty="0" smtClean="0">
                <a:solidFill>
                  <a:schemeClr val="tx1">
                    <a:lumMod val="95000"/>
                    <a:lumOff val="5000"/>
                  </a:schemeClr>
                </a:solidFill>
              </a:rPr>
              <a:t/>
            </a:r>
            <a:br>
              <a:rPr lang="en-US" sz="2000" dirty="0" smtClean="0">
                <a:solidFill>
                  <a:schemeClr val="tx1">
                    <a:lumMod val="95000"/>
                    <a:lumOff val="5000"/>
                  </a:schemeClr>
                </a:solidFill>
              </a:rPr>
            </a:br>
            <a:r>
              <a:rPr lang="ar-IQ" sz="2000" dirty="0" smtClean="0">
                <a:solidFill>
                  <a:schemeClr val="tx1">
                    <a:lumMod val="95000"/>
                    <a:lumOff val="5000"/>
                  </a:schemeClr>
                </a:solidFill>
              </a:rPr>
              <a:t>وهي عبارة عن صندوق كبير يحوي مجموعة من المعدات التي تربط الى المحولة عبر قابلوات السيطرة و يكون موقعها داخل القاعة مع بقية المعدات التي تسيطر على عمل المحطة و من المعدات التي تحتويها لوحة السيطرة </a:t>
            </a:r>
            <a:r>
              <a:rPr lang="en-US" sz="2000" dirty="0" smtClean="0">
                <a:solidFill>
                  <a:schemeClr val="tx1">
                    <a:lumMod val="95000"/>
                    <a:lumOff val="5000"/>
                  </a:schemeClr>
                </a:solidFill>
              </a:rPr>
              <a:t/>
            </a:r>
            <a:br>
              <a:rPr lang="en-US" sz="2000" dirty="0" smtClean="0">
                <a:solidFill>
                  <a:schemeClr val="tx1">
                    <a:lumMod val="95000"/>
                    <a:lumOff val="5000"/>
                  </a:schemeClr>
                </a:solidFill>
              </a:rPr>
            </a:br>
            <a:r>
              <a:rPr lang="ar-IQ" sz="2000" dirty="0" smtClean="0">
                <a:solidFill>
                  <a:schemeClr val="tx1">
                    <a:lumMod val="95000"/>
                    <a:lumOff val="5000"/>
                  </a:schemeClr>
                </a:solidFill>
              </a:rPr>
              <a:t>1- منظم الفولتية الاوتوماتيكي ( </a:t>
            </a:r>
            <a:r>
              <a:rPr lang="en-US" sz="2000" dirty="0" smtClean="0">
                <a:solidFill>
                  <a:schemeClr val="tx1">
                    <a:lumMod val="95000"/>
                    <a:lumOff val="5000"/>
                  </a:schemeClr>
                </a:solidFill>
              </a:rPr>
              <a:t>AVR</a:t>
            </a:r>
            <a:r>
              <a:rPr lang="ar-IQ" sz="2000" dirty="0" smtClean="0">
                <a:solidFill>
                  <a:schemeClr val="tx1">
                    <a:lumMod val="95000"/>
                    <a:lumOff val="5000"/>
                  </a:schemeClr>
                </a:solidFill>
              </a:rPr>
              <a:t> ) .</a:t>
            </a:r>
            <a:r>
              <a:rPr lang="en-US" sz="2000" dirty="0" smtClean="0">
                <a:solidFill>
                  <a:schemeClr val="tx1">
                    <a:lumMod val="95000"/>
                    <a:lumOff val="5000"/>
                  </a:schemeClr>
                </a:solidFill>
              </a:rPr>
              <a:t/>
            </a:r>
            <a:br>
              <a:rPr lang="en-US" sz="2000" dirty="0" smtClean="0">
                <a:solidFill>
                  <a:schemeClr val="tx1">
                    <a:lumMod val="95000"/>
                    <a:lumOff val="5000"/>
                  </a:schemeClr>
                </a:solidFill>
              </a:rPr>
            </a:br>
            <a:r>
              <a:rPr lang="ar-IQ" sz="2000" dirty="0" smtClean="0">
                <a:solidFill>
                  <a:schemeClr val="tx1">
                    <a:lumMod val="95000"/>
                    <a:lumOff val="5000"/>
                  </a:schemeClr>
                </a:solidFill>
              </a:rPr>
              <a:t>2- مؤشر قيمة ال ( </a:t>
            </a:r>
            <a:r>
              <a:rPr lang="en-US" sz="2000" dirty="0" smtClean="0">
                <a:solidFill>
                  <a:schemeClr val="tx1">
                    <a:lumMod val="95000"/>
                    <a:lumOff val="5000"/>
                  </a:schemeClr>
                </a:solidFill>
              </a:rPr>
              <a:t>TAP</a:t>
            </a:r>
            <a:r>
              <a:rPr lang="ar-IQ" sz="2000" dirty="0" smtClean="0">
                <a:solidFill>
                  <a:schemeClr val="tx1">
                    <a:lumMod val="95000"/>
                    <a:lumOff val="5000"/>
                  </a:schemeClr>
                </a:solidFill>
              </a:rPr>
              <a:t> ) .</a:t>
            </a:r>
            <a:r>
              <a:rPr lang="en-US" sz="2000" dirty="0" smtClean="0">
                <a:solidFill>
                  <a:schemeClr val="tx1">
                    <a:lumMod val="95000"/>
                    <a:lumOff val="5000"/>
                  </a:schemeClr>
                </a:solidFill>
              </a:rPr>
              <a:t/>
            </a:r>
            <a:br>
              <a:rPr lang="en-US" sz="2000" dirty="0" smtClean="0">
                <a:solidFill>
                  <a:schemeClr val="tx1">
                    <a:lumMod val="95000"/>
                    <a:lumOff val="5000"/>
                  </a:schemeClr>
                </a:solidFill>
              </a:rPr>
            </a:br>
            <a:r>
              <a:rPr lang="ar-IQ" sz="2000" dirty="0" smtClean="0">
                <a:solidFill>
                  <a:schemeClr val="tx1">
                    <a:lumMod val="95000"/>
                    <a:lumOff val="5000"/>
                  </a:schemeClr>
                </a:solidFill>
              </a:rPr>
              <a:t>3- منبه ( </a:t>
            </a:r>
            <a:r>
              <a:rPr lang="en-US" sz="2000" dirty="0" smtClean="0">
                <a:solidFill>
                  <a:schemeClr val="tx1">
                    <a:lumMod val="95000"/>
                    <a:lumOff val="5000"/>
                  </a:schemeClr>
                </a:solidFill>
              </a:rPr>
              <a:t>horn</a:t>
            </a:r>
            <a:r>
              <a:rPr lang="ar-IQ" sz="2000" dirty="0" smtClean="0">
                <a:solidFill>
                  <a:schemeClr val="tx1">
                    <a:lumMod val="95000"/>
                    <a:lumOff val="5000"/>
                  </a:schemeClr>
                </a:solidFill>
              </a:rPr>
              <a:t> ) .</a:t>
            </a:r>
            <a:r>
              <a:rPr lang="en-US" sz="2000" dirty="0" smtClean="0">
                <a:solidFill>
                  <a:schemeClr val="tx1">
                    <a:lumMod val="95000"/>
                    <a:lumOff val="5000"/>
                  </a:schemeClr>
                </a:solidFill>
              </a:rPr>
              <a:t/>
            </a:r>
            <a:br>
              <a:rPr lang="en-US" sz="2000" dirty="0" smtClean="0">
                <a:solidFill>
                  <a:schemeClr val="tx1">
                    <a:lumMod val="95000"/>
                    <a:lumOff val="5000"/>
                  </a:schemeClr>
                </a:solidFill>
              </a:rPr>
            </a:br>
            <a:r>
              <a:rPr lang="ar-IQ" sz="2000" dirty="0" smtClean="0">
                <a:solidFill>
                  <a:schemeClr val="tx1">
                    <a:lumMod val="95000"/>
                    <a:lumOff val="5000"/>
                  </a:schemeClr>
                </a:solidFill>
              </a:rPr>
              <a:t>4- لوحة حالة المحولة ( و التي تبين عوارض المحولة من حرارة زائدة في الملفات و في الزيت الى حالة البخلص  اضافة الى حالة مستوى الزيت) . </a:t>
            </a:r>
            <a:r>
              <a:rPr lang="en-US" sz="2000" dirty="0" smtClean="0">
                <a:solidFill>
                  <a:schemeClr val="tx1">
                    <a:lumMod val="95000"/>
                    <a:lumOff val="5000"/>
                  </a:schemeClr>
                </a:solidFill>
              </a:rPr>
              <a:t/>
            </a:r>
            <a:br>
              <a:rPr lang="en-US" sz="2000" dirty="0" smtClean="0">
                <a:solidFill>
                  <a:schemeClr val="tx1">
                    <a:lumMod val="95000"/>
                    <a:lumOff val="5000"/>
                  </a:schemeClr>
                </a:solidFill>
              </a:rPr>
            </a:br>
            <a:r>
              <a:rPr lang="ar-IQ" sz="2000" dirty="0" smtClean="0">
                <a:solidFill>
                  <a:schemeClr val="tx1">
                    <a:lumMod val="95000"/>
                    <a:lumOff val="5000"/>
                  </a:schemeClr>
                </a:solidFill>
              </a:rPr>
              <a:t>و الصور ( 1 ) و ( 2 ) هي لانواع مختلفة من لوحات السيطرة .</a:t>
            </a:r>
            <a:endParaRPr lang="ar-IQ" sz="2000" dirty="0">
              <a:solidFill>
                <a:schemeClr val="tx1">
                  <a:lumMod val="95000"/>
                  <a:lumOff val="5000"/>
                </a:schemeClr>
              </a:solidFill>
            </a:endParaRPr>
          </a:p>
        </p:txBody>
      </p:sp>
    </p:spTree>
  </p:cSld>
  <p:clrMapOvr>
    <a:masterClrMapping/>
  </p:clrMapOvr>
  <p:transition spd="slow">
    <p:plus/>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604"/>
            <a:ext cx="9001156" cy="3643338"/>
          </a:xfrm>
        </p:spPr>
        <p:txBody>
          <a:bodyPr>
            <a:normAutofit/>
          </a:bodyPr>
          <a:lstStyle/>
          <a:p>
            <a:pPr algn="r"/>
            <a:r>
              <a:rPr lang="ar-IQ" sz="2000" b="1" dirty="0" smtClean="0">
                <a:solidFill>
                  <a:srgbClr val="FF0000"/>
                </a:solidFill>
              </a:rPr>
              <a:t>نبذة مختصرة عن وحدة مغير الفولتية (</a:t>
            </a:r>
            <a:r>
              <a:rPr lang="en-US" sz="2000" b="1" dirty="0" smtClean="0">
                <a:solidFill>
                  <a:srgbClr val="FF0000"/>
                </a:solidFill>
              </a:rPr>
              <a:t> motor drive unit  </a:t>
            </a:r>
            <a:r>
              <a:rPr lang="ar-IQ" sz="2000" b="1" dirty="0" smtClean="0">
                <a:solidFill>
                  <a:srgbClr val="FF0000"/>
                </a:solidFill>
              </a:rPr>
              <a:t> )</a:t>
            </a:r>
            <a:r>
              <a:rPr lang="en-US" sz="2000" dirty="0" smtClean="0"/>
              <a:t/>
            </a:r>
            <a:br>
              <a:rPr lang="en-US" sz="2000" dirty="0" smtClean="0"/>
            </a:br>
            <a:r>
              <a:rPr lang="ar-IQ" sz="2000" dirty="0" smtClean="0">
                <a:solidFill>
                  <a:schemeClr val="tx1">
                    <a:lumMod val="95000"/>
                    <a:lumOff val="5000"/>
                  </a:schemeClr>
                </a:solidFill>
              </a:rPr>
              <a:t>وهو احد اجزاء ال (  </a:t>
            </a:r>
            <a:r>
              <a:rPr lang="en-US" sz="2000" dirty="0" smtClean="0">
                <a:solidFill>
                  <a:schemeClr val="tx1">
                    <a:lumMod val="95000"/>
                    <a:lumOff val="5000"/>
                  </a:schemeClr>
                </a:solidFill>
              </a:rPr>
              <a:t>TAP CHANGER</a:t>
            </a:r>
            <a:r>
              <a:rPr lang="ar-IQ" sz="2000" dirty="0" smtClean="0">
                <a:solidFill>
                  <a:schemeClr val="tx1">
                    <a:lumMod val="95000"/>
                    <a:lumOff val="5000"/>
                  </a:schemeClr>
                </a:solidFill>
              </a:rPr>
              <a:t> ) و هي الوحدة التي تحتوي على المحرك الكهربائي الذي يقوم بتغيير قيمة (  </a:t>
            </a:r>
            <a:r>
              <a:rPr lang="en-US" sz="2000" dirty="0" smtClean="0">
                <a:solidFill>
                  <a:schemeClr val="tx1">
                    <a:lumMod val="95000"/>
                    <a:lumOff val="5000"/>
                  </a:schemeClr>
                </a:solidFill>
              </a:rPr>
              <a:t>TAP</a:t>
            </a:r>
            <a:r>
              <a:rPr lang="ar-IQ" sz="2000" dirty="0" smtClean="0">
                <a:solidFill>
                  <a:schemeClr val="tx1">
                    <a:lumMod val="95000"/>
                    <a:lumOff val="5000"/>
                  </a:schemeClr>
                </a:solidFill>
              </a:rPr>
              <a:t> ) في المحولة وهناك عدة شركات منتجة و سنأخذ تطبيقنا على منتوج شركة ( </a:t>
            </a:r>
            <a:r>
              <a:rPr lang="en-US" sz="2000" dirty="0" smtClean="0">
                <a:solidFill>
                  <a:schemeClr val="tx1">
                    <a:lumMod val="95000"/>
                    <a:lumOff val="5000"/>
                  </a:schemeClr>
                </a:solidFill>
              </a:rPr>
              <a:t>MR</a:t>
            </a:r>
            <a:r>
              <a:rPr lang="ar-IQ" sz="2000" dirty="0" smtClean="0">
                <a:solidFill>
                  <a:schemeClr val="tx1">
                    <a:lumMod val="95000"/>
                    <a:lumOff val="5000"/>
                  </a:schemeClr>
                </a:solidFill>
              </a:rPr>
              <a:t> ) كونه هو المعتمد في اغلب محولات القدرة و منها محولات شركة ديالى و تدعى اختصارا ب(  </a:t>
            </a:r>
            <a:r>
              <a:rPr lang="en-US" sz="2000" dirty="0" smtClean="0">
                <a:solidFill>
                  <a:schemeClr val="tx1">
                    <a:lumMod val="95000"/>
                    <a:lumOff val="5000"/>
                  </a:schemeClr>
                </a:solidFill>
              </a:rPr>
              <a:t>ED</a:t>
            </a:r>
            <a:r>
              <a:rPr lang="ar-IQ" sz="2000" dirty="0" smtClean="0">
                <a:solidFill>
                  <a:schemeClr val="tx1">
                    <a:lumMod val="95000"/>
                    <a:lumOff val="5000"/>
                  </a:schemeClr>
                </a:solidFill>
              </a:rPr>
              <a:t> ).و تحوي هذه الوحدة مجموعة من المعدات المساعدة التي تخص هذه العملية و اهمها :-</a:t>
            </a:r>
            <a:r>
              <a:rPr lang="en-US" sz="2000" dirty="0" smtClean="0">
                <a:solidFill>
                  <a:schemeClr val="tx1">
                    <a:lumMod val="95000"/>
                    <a:lumOff val="5000"/>
                  </a:schemeClr>
                </a:solidFill>
              </a:rPr>
              <a:t/>
            </a:r>
            <a:br>
              <a:rPr lang="en-US" sz="2000" dirty="0" smtClean="0">
                <a:solidFill>
                  <a:schemeClr val="tx1">
                    <a:lumMod val="95000"/>
                    <a:lumOff val="5000"/>
                  </a:schemeClr>
                </a:solidFill>
              </a:rPr>
            </a:br>
            <a:r>
              <a:rPr lang="ar-IQ" sz="2000" dirty="0" smtClean="0">
                <a:solidFill>
                  <a:schemeClr val="tx1">
                    <a:lumMod val="95000"/>
                    <a:lumOff val="5000"/>
                  </a:schemeClr>
                </a:solidFill>
              </a:rPr>
              <a:t>1- لوحة بشكل ساعة تؤشر على القيمة التي يعمل عندها ( </a:t>
            </a:r>
            <a:r>
              <a:rPr lang="en-US" sz="2000" dirty="0" smtClean="0">
                <a:solidFill>
                  <a:schemeClr val="tx1">
                    <a:lumMod val="95000"/>
                    <a:lumOff val="5000"/>
                  </a:schemeClr>
                </a:solidFill>
              </a:rPr>
              <a:t>TAP</a:t>
            </a:r>
            <a:r>
              <a:rPr lang="ar-IQ" sz="2000" dirty="0" smtClean="0">
                <a:solidFill>
                  <a:schemeClr val="tx1">
                    <a:lumMod val="95000"/>
                    <a:lumOff val="5000"/>
                  </a:schemeClr>
                </a:solidFill>
              </a:rPr>
              <a:t> ) حاليا .</a:t>
            </a:r>
            <a:r>
              <a:rPr lang="en-US" sz="2000" dirty="0" smtClean="0">
                <a:solidFill>
                  <a:schemeClr val="tx1">
                    <a:lumMod val="95000"/>
                    <a:lumOff val="5000"/>
                  </a:schemeClr>
                </a:solidFill>
              </a:rPr>
              <a:t/>
            </a:r>
            <a:br>
              <a:rPr lang="en-US" sz="2000" dirty="0" smtClean="0">
                <a:solidFill>
                  <a:schemeClr val="tx1">
                    <a:lumMod val="95000"/>
                    <a:lumOff val="5000"/>
                  </a:schemeClr>
                </a:solidFill>
              </a:rPr>
            </a:br>
            <a:r>
              <a:rPr lang="ar-IQ" sz="2000" dirty="0" smtClean="0">
                <a:solidFill>
                  <a:schemeClr val="tx1">
                    <a:lumMod val="95000"/>
                    <a:lumOff val="5000"/>
                  </a:schemeClr>
                </a:solidFill>
              </a:rPr>
              <a:t>2- مفتاح تغيير كهربائي لتغيير ال ( </a:t>
            </a:r>
            <a:r>
              <a:rPr lang="en-US" sz="2000" dirty="0" smtClean="0">
                <a:solidFill>
                  <a:schemeClr val="tx1">
                    <a:lumMod val="95000"/>
                    <a:lumOff val="5000"/>
                  </a:schemeClr>
                </a:solidFill>
              </a:rPr>
              <a:t>TAP</a:t>
            </a:r>
            <a:r>
              <a:rPr lang="ar-IQ" sz="2000" dirty="0" smtClean="0">
                <a:solidFill>
                  <a:schemeClr val="tx1">
                    <a:lumMod val="95000"/>
                    <a:lumOff val="5000"/>
                  </a:schemeClr>
                </a:solidFill>
              </a:rPr>
              <a:t> ) .</a:t>
            </a:r>
            <a:r>
              <a:rPr lang="en-US" sz="2000" dirty="0" smtClean="0">
                <a:solidFill>
                  <a:schemeClr val="tx1">
                    <a:lumMod val="95000"/>
                    <a:lumOff val="5000"/>
                  </a:schemeClr>
                </a:solidFill>
              </a:rPr>
              <a:t/>
            </a:r>
            <a:br>
              <a:rPr lang="en-US" sz="2000" dirty="0" smtClean="0">
                <a:solidFill>
                  <a:schemeClr val="tx1">
                    <a:lumMod val="95000"/>
                    <a:lumOff val="5000"/>
                  </a:schemeClr>
                </a:solidFill>
              </a:rPr>
            </a:br>
            <a:r>
              <a:rPr lang="ar-IQ" sz="2000" dirty="0" smtClean="0">
                <a:solidFill>
                  <a:schemeClr val="tx1">
                    <a:lumMod val="95000"/>
                    <a:lumOff val="5000"/>
                  </a:schemeClr>
                </a:solidFill>
              </a:rPr>
              <a:t>3- عتلة يدوية تمكن المشغل من تدوير  ( </a:t>
            </a:r>
            <a:r>
              <a:rPr lang="en-US" sz="2000" dirty="0" smtClean="0">
                <a:solidFill>
                  <a:schemeClr val="tx1">
                    <a:lumMod val="95000"/>
                    <a:lumOff val="5000"/>
                  </a:schemeClr>
                </a:solidFill>
              </a:rPr>
              <a:t>TAP</a:t>
            </a:r>
            <a:r>
              <a:rPr lang="ar-IQ" sz="2000" dirty="0" smtClean="0">
                <a:solidFill>
                  <a:schemeClr val="tx1">
                    <a:lumMod val="95000"/>
                    <a:lumOff val="5000"/>
                  </a:schemeClr>
                </a:solidFill>
              </a:rPr>
              <a:t> )  يدويا في حالة عطل ال ( </a:t>
            </a:r>
            <a:r>
              <a:rPr lang="en-US" sz="2000" dirty="0" smtClean="0">
                <a:solidFill>
                  <a:schemeClr val="tx1">
                    <a:lumMod val="95000"/>
                    <a:lumOff val="5000"/>
                  </a:schemeClr>
                </a:solidFill>
              </a:rPr>
              <a:t>AVR</a:t>
            </a:r>
            <a:r>
              <a:rPr lang="ar-IQ" sz="2000" dirty="0" smtClean="0">
                <a:solidFill>
                  <a:schemeClr val="tx1">
                    <a:lumMod val="95000"/>
                    <a:lumOff val="5000"/>
                  </a:schemeClr>
                </a:solidFill>
              </a:rPr>
              <a:t> ) و عطل مفتاح التغيير الكهربائي .</a:t>
            </a:r>
            <a:r>
              <a:rPr lang="en-US" sz="2000" dirty="0" smtClean="0">
                <a:solidFill>
                  <a:schemeClr val="tx1">
                    <a:lumMod val="95000"/>
                    <a:lumOff val="5000"/>
                  </a:schemeClr>
                </a:solidFill>
              </a:rPr>
              <a:t/>
            </a:r>
            <a:br>
              <a:rPr lang="en-US" sz="2000" dirty="0" smtClean="0">
                <a:solidFill>
                  <a:schemeClr val="tx1">
                    <a:lumMod val="95000"/>
                    <a:lumOff val="5000"/>
                  </a:schemeClr>
                </a:solidFill>
              </a:rPr>
            </a:br>
            <a:r>
              <a:rPr lang="ar-IQ" sz="2000" dirty="0" smtClean="0">
                <a:solidFill>
                  <a:schemeClr val="tx1">
                    <a:lumMod val="95000"/>
                    <a:lumOff val="5000"/>
                  </a:schemeClr>
                </a:solidFill>
              </a:rPr>
              <a:t>4- هيتر للمحافظة على حرارة ثابتة داخل الصندوق .</a:t>
            </a:r>
            <a:r>
              <a:rPr lang="en-US" sz="2000" dirty="0" smtClean="0">
                <a:solidFill>
                  <a:schemeClr val="tx1">
                    <a:lumMod val="95000"/>
                    <a:lumOff val="5000"/>
                  </a:schemeClr>
                </a:solidFill>
              </a:rPr>
              <a:t/>
            </a:r>
            <a:br>
              <a:rPr lang="en-US" sz="2000" dirty="0" smtClean="0">
                <a:solidFill>
                  <a:schemeClr val="tx1">
                    <a:lumMod val="95000"/>
                    <a:lumOff val="5000"/>
                  </a:schemeClr>
                </a:solidFill>
              </a:rPr>
            </a:br>
            <a:r>
              <a:rPr lang="ar-IQ" sz="2000" dirty="0" smtClean="0">
                <a:solidFill>
                  <a:schemeClr val="tx1">
                    <a:lumMod val="95000"/>
                    <a:lumOff val="5000"/>
                  </a:schemeClr>
                </a:solidFill>
              </a:rPr>
              <a:t>و هناك موديلات مختلفة منه و حسب الجدول التالي :-</a:t>
            </a:r>
            <a:r>
              <a:rPr lang="en-US" sz="2000" dirty="0" smtClean="0"/>
              <a:t/>
            </a:r>
            <a:br>
              <a:rPr lang="en-US" sz="2000" dirty="0" smtClean="0"/>
            </a:br>
            <a:endParaRPr lang="ar-IQ" sz="2000" dirty="0"/>
          </a:p>
        </p:txBody>
      </p:sp>
      <p:pic>
        <p:nvPicPr>
          <p:cNvPr id="2050" name="Picture 6" descr="IP copy.jpg"/>
          <p:cNvPicPr>
            <a:picLocks noChangeArrowheads="1"/>
          </p:cNvPicPr>
          <p:nvPr/>
        </p:nvPicPr>
        <p:blipFill>
          <a:blip r:embed="rId3"/>
          <a:srcRect/>
          <a:stretch>
            <a:fillRect/>
          </a:stretch>
        </p:blipFill>
        <p:spPr bwMode="auto">
          <a:xfrm>
            <a:off x="1500166" y="3643314"/>
            <a:ext cx="6772271" cy="2928934"/>
          </a:xfrm>
          <a:prstGeom prst="rect">
            <a:avLst/>
          </a:prstGeom>
          <a:noFill/>
          <a:ln w="9525">
            <a:noFill/>
            <a:miter lim="800000"/>
            <a:headEnd/>
            <a:tailEnd/>
          </a:ln>
        </p:spPr>
      </p:pic>
      <p:sp>
        <p:nvSpPr>
          <p:cNvPr id="5" name="TextBox 4"/>
          <p:cNvSpPr txBox="1"/>
          <p:nvPr/>
        </p:nvSpPr>
        <p:spPr>
          <a:xfrm>
            <a:off x="2428860" y="6357958"/>
            <a:ext cx="6572296" cy="369332"/>
          </a:xfrm>
          <a:prstGeom prst="rect">
            <a:avLst/>
          </a:prstGeom>
          <a:noFill/>
        </p:spPr>
        <p:txBody>
          <a:bodyPr wrap="square" rtlCol="1">
            <a:spAutoFit/>
          </a:bodyPr>
          <a:lstStyle/>
          <a:p>
            <a:r>
              <a:rPr lang="ar-IQ" dirty="0"/>
              <a:t> و الصورة رقم (5) هي لاحد انواع وحدة مغير الفولتية ( </a:t>
            </a:r>
            <a:r>
              <a:rPr lang="en-US" dirty="0"/>
              <a:t>ED</a:t>
            </a:r>
            <a:r>
              <a:rPr lang="ar-IQ" dirty="0"/>
              <a:t>) .</a:t>
            </a:r>
          </a:p>
        </p:txBody>
      </p:sp>
    </p:spTree>
  </p:cSld>
  <p:clrMapOvr>
    <a:masterClrMapping/>
  </p:clrMapOvr>
  <p:transition spd="slow">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2050"/>
                                        </p:tgtEl>
                                        <p:attrNameLst>
                                          <p:attrName>ppt_w</p:attrName>
                                        </p:attrNameLst>
                                      </p:cBhvr>
                                      <p:tavLst>
                                        <p:tav tm="0">
                                          <p:val>
                                            <p:strVal val="#ppt_w*.05"/>
                                          </p:val>
                                        </p:tav>
                                        <p:tav tm="100000">
                                          <p:val>
                                            <p:strVal val="#ppt_w"/>
                                          </p:val>
                                        </p:tav>
                                      </p:tavLst>
                                    </p:anim>
                                    <p:anim calcmode="lin" valueType="num">
                                      <p:cBhvr>
                                        <p:cTn id="10" dur="3000" fill="hold"/>
                                        <p:tgtEl>
                                          <p:spTgt spid="2050"/>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2050"/>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56"/>
            <a:ext cx="8929718" cy="5072098"/>
          </a:xfrm>
        </p:spPr>
        <p:txBody>
          <a:bodyPr>
            <a:normAutofit/>
          </a:bodyPr>
          <a:lstStyle/>
          <a:p>
            <a:pPr algn="r"/>
            <a:r>
              <a:rPr lang="ar-IQ" sz="2000" b="1" dirty="0" smtClean="0">
                <a:solidFill>
                  <a:srgbClr val="FF0000"/>
                </a:solidFill>
              </a:rPr>
              <a:t>اين يستخدم *( </a:t>
            </a:r>
            <a:r>
              <a:rPr lang="en-US" sz="2000" b="1" dirty="0" smtClean="0">
                <a:solidFill>
                  <a:srgbClr val="FF0000"/>
                </a:solidFill>
              </a:rPr>
              <a:t>convertor</a:t>
            </a:r>
            <a:r>
              <a:rPr lang="ar-IQ" sz="2000" b="1" dirty="0" smtClean="0">
                <a:solidFill>
                  <a:srgbClr val="FF0000"/>
                </a:solidFill>
              </a:rPr>
              <a:t> ) موضوع البحث...؟  </a:t>
            </a:r>
            <a:r>
              <a:rPr lang="en-US" sz="2000" dirty="0" smtClean="0"/>
              <a:t/>
            </a:r>
            <a:br>
              <a:rPr lang="en-US" sz="2000" dirty="0" smtClean="0"/>
            </a:br>
            <a:r>
              <a:rPr lang="ar-IQ" sz="2000" dirty="0" smtClean="0"/>
              <a:t> </a:t>
            </a:r>
            <a:r>
              <a:rPr lang="en-US" sz="2000" dirty="0" smtClean="0"/>
              <a:t/>
            </a:r>
            <a:br>
              <a:rPr lang="en-US" sz="2000" dirty="0" smtClean="0"/>
            </a:br>
            <a:r>
              <a:rPr lang="ar-IQ" sz="2000" dirty="0" smtClean="0">
                <a:solidFill>
                  <a:schemeClr val="tx1">
                    <a:lumMod val="95000"/>
                    <a:lumOff val="5000"/>
                  </a:schemeClr>
                </a:solidFill>
              </a:rPr>
              <a:t>و يستخدم ال (</a:t>
            </a:r>
            <a:r>
              <a:rPr lang="en-US" sz="2000" b="1" dirty="0" smtClean="0">
                <a:solidFill>
                  <a:schemeClr val="tx1">
                    <a:lumMod val="95000"/>
                    <a:lumOff val="5000"/>
                  </a:schemeClr>
                </a:solidFill>
              </a:rPr>
              <a:t>convertor </a:t>
            </a:r>
            <a:r>
              <a:rPr lang="ar-IQ" sz="2000" dirty="0" smtClean="0">
                <a:solidFill>
                  <a:schemeClr val="tx1">
                    <a:lumMod val="95000"/>
                    <a:lumOff val="5000"/>
                  </a:schemeClr>
                </a:solidFill>
              </a:rPr>
              <a:t> ) داخل ال (</a:t>
            </a:r>
            <a:r>
              <a:rPr lang="en-US" sz="2000" dirty="0" smtClean="0">
                <a:solidFill>
                  <a:schemeClr val="tx1">
                    <a:lumMod val="95000"/>
                    <a:lumOff val="5000"/>
                  </a:schemeClr>
                </a:solidFill>
              </a:rPr>
              <a:t>ED </a:t>
            </a:r>
            <a:r>
              <a:rPr lang="ar-IQ" sz="2000" dirty="0" smtClean="0">
                <a:solidFill>
                  <a:schemeClr val="tx1">
                    <a:lumMod val="95000"/>
                    <a:lumOff val="5000"/>
                  </a:schemeClr>
                </a:solidFill>
              </a:rPr>
              <a:t> )  عند عدم تمكننا من ربط قابلوات السيطرة الخارجة من مؤشر قيمة ال (</a:t>
            </a:r>
            <a:r>
              <a:rPr lang="en-US" sz="2000" dirty="0" smtClean="0">
                <a:solidFill>
                  <a:schemeClr val="tx1">
                    <a:lumMod val="95000"/>
                    <a:lumOff val="5000"/>
                  </a:schemeClr>
                </a:solidFill>
              </a:rPr>
              <a:t>TAP </a:t>
            </a:r>
            <a:r>
              <a:rPr lang="ar-IQ" sz="2000" dirty="0" smtClean="0">
                <a:solidFill>
                  <a:schemeClr val="tx1">
                    <a:lumMod val="95000"/>
                    <a:lumOff val="5000"/>
                  </a:schemeClr>
                </a:solidFill>
              </a:rPr>
              <a:t> ) القادمة من لوحة السيطرة ( </a:t>
            </a:r>
            <a:r>
              <a:rPr lang="en-US" sz="2000" dirty="0" smtClean="0">
                <a:solidFill>
                  <a:schemeClr val="tx1">
                    <a:lumMod val="95000"/>
                    <a:lumOff val="5000"/>
                  </a:schemeClr>
                </a:solidFill>
              </a:rPr>
              <a:t>control panel</a:t>
            </a:r>
            <a:r>
              <a:rPr lang="ar-IQ" sz="2000" dirty="0" smtClean="0">
                <a:solidFill>
                  <a:schemeClr val="tx1">
                    <a:lumMod val="95000"/>
                    <a:lumOff val="5000"/>
                  </a:schemeClr>
                </a:solidFill>
              </a:rPr>
              <a:t> ) مباشرة الى نقاط وصلها داخل ال (</a:t>
            </a:r>
            <a:r>
              <a:rPr lang="en-US" sz="2000" dirty="0" smtClean="0">
                <a:solidFill>
                  <a:schemeClr val="tx1">
                    <a:lumMod val="95000"/>
                    <a:lumOff val="5000"/>
                  </a:schemeClr>
                </a:solidFill>
              </a:rPr>
              <a:t>ED </a:t>
            </a:r>
            <a:r>
              <a:rPr lang="ar-IQ" sz="2000" dirty="0" smtClean="0">
                <a:solidFill>
                  <a:schemeClr val="tx1">
                    <a:lumMod val="95000"/>
                    <a:lumOff val="5000"/>
                  </a:schemeClr>
                </a:solidFill>
              </a:rPr>
              <a:t> ) </a:t>
            </a:r>
            <a:r>
              <a:rPr lang="en-US" sz="2000" dirty="0" smtClean="0">
                <a:solidFill>
                  <a:schemeClr val="tx1">
                    <a:lumMod val="95000"/>
                    <a:lumOff val="5000"/>
                  </a:schemeClr>
                </a:solidFill>
              </a:rPr>
              <a:t/>
            </a:r>
            <a:br>
              <a:rPr lang="en-US" sz="2000" dirty="0" smtClean="0">
                <a:solidFill>
                  <a:schemeClr val="tx1">
                    <a:lumMod val="95000"/>
                    <a:lumOff val="5000"/>
                  </a:schemeClr>
                </a:solidFill>
              </a:rPr>
            </a:br>
            <a:r>
              <a:rPr lang="ar-IQ" sz="2000" dirty="0" smtClean="0">
                <a:solidFill>
                  <a:schemeClr val="tx1">
                    <a:lumMod val="95000"/>
                    <a:lumOff val="5000"/>
                  </a:schemeClr>
                </a:solidFill>
              </a:rPr>
              <a:t>وذلك لان الشركة المنتجة ( </a:t>
            </a:r>
            <a:r>
              <a:rPr lang="en-US" sz="2000" dirty="0" smtClean="0">
                <a:solidFill>
                  <a:schemeClr val="tx1">
                    <a:lumMod val="95000"/>
                    <a:lumOff val="5000"/>
                  </a:schemeClr>
                </a:solidFill>
              </a:rPr>
              <a:t>MR</a:t>
            </a:r>
            <a:r>
              <a:rPr lang="ar-IQ" sz="2000" dirty="0" smtClean="0">
                <a:solidFill>
                  <a:schemeClr val="tx1">
                    <a:lumMod val="95000"/>
                    <a:lumOff val="5000"/>
                  </a:schemeClr>
                </a:solidFill>
              </a:rPr>
              <a:t> )تنوه في كاتالوكاتها على انه قد ترد تغييرات في التصاميم الفرعية دون الاشارة لها سوى ضمنا في الخرائط المرفقة مع الصندوق و كما هو موضح في الصور (3) و (4) فان ال ( </a:t>
            </a:r>
            <a:r>
              <a:rPr lang="en-US" sz="2000" dirty="0" smtClean="0">
                <a:solidFill>
                  <a:schemeClr val="tx1">
                    <a:lumMod val="95000"/>
                    <a:lumOff val="5000"/>
                  </a:schemeClr>
                </a:solidFill>
              </a:rPr>
              <a:t>ED</a:t>
            </a:r>
            <a:r>
              <a:rPr lang="ar-IQ" sz="2000" dirty="0" smtClean="0">
                <a:solidFill>
                  <a:schemeClr val="tx1">
                    <a:lumMod val="95000"/>
                    <a:lumOff val="5000"/>
                  </a:schemeClr>
                </a:solidFill>
              </a:rPr>
              <a:t> ) هو من نفس الموديل لكنه يتضمن فروق في طريقة ربط مؤشر قيمة (</a:t>
            </a:r>
            <a:r>
              <a:rPr lang="en-US" sz="2000" dirty="0" smtClean="0">
                <a:solidFill>
                  <a:schemeClr val="tx1">
                    <a:lumMod val="95000"/>
                    <a:lumOff val="5000"/>
                  </a:schemeClr>
                </a:solidFill>
              </a:rPr>
              <a:t>TAP </a:t>
            </a:r>
            <a:r>
              <a:rPr lang="ar-IQ" sz="2000" dirty="0" smtClean="0">
                <a:solidFill>
                  <a:schemeClr val="tx1">
                    <a:lumMod val="95000"/>
                    <a:lumOff val="5000"/>
                  </a:schemeClr>
                </a:solidFill>
              </a:rPr>
              <a:t> ) و عادة يفترض ان تكون لوحة السيطرة (  </a:t>
            </a:r>
            <a:r>
              <a:rPr lang="en-US" sz="2000" dirty="0" smtClean="0">
                <a:solidFill>
                  <a:schemeClr val="tx1">
                    <a:lumMod val="95000"/>
                    <a:lumOff val="5000"/>
                  </a:schemeClr>
                </a:solidFill>
              </a:rPr>
              <a:t>control panel</a:t>
            </a:r>
            <a:r>
              <a:rPr lang="ar-IQ" sz="2000" dirty="0" smtClean="0">
                <a:solidFill>
                  <a:schemeClr val="tx1">
                    <a:lumMod val="95000"/>
                    <a:lumOff val="5000"/>
                  </a:schemeClr>
                </a:solidFill>
              </a:rPr>
              <a:t> ) القادمة مع المحولة قد تم مراعاة هذا الموضوع فيها بحيث يتلائم مؤشر قيمة (</a:t>
            </a:r>
            <a:r>
              <a:rPr lang="en-US" sz="2000" dirty="0" smtClean="0">
                <a:solidFill>
                  <a:schemeClr val="tx1">
                    <a:lumMod val="95000"/>
                    <a:lumOff val="5000"/>
                  </a:schemeClr>
                </a:solidFill>
              </a:rPr>
              <a:t>TAP </a:t>
            </a:r>
            <a:r>
              <a:rPr lang="ar-IQ" sz="2000" dirty="0" smtClean="0">
                <a:solidFill>
                  <a:schemeClr val="tx1">
                    <a:lumMod val="95000"/>
                    <a:lumOff val="5000"/>
                  </a:schemeClr>
                </a:solidFill>
              </a:rPr>
              <a:t> ) الموجود فيها مع ال (</a:t>
            </a:r>
            <a:r>
              <a:rPr lang="en-US" sz="2000" dirty="0" smtClean="0">
                <a:solidFill>
                  <a:schemeClr val="tx1">
                    <a:lumMod val="95000"/>
                    <a:lumOff val="5000"/>
                  </a:schemeClr>
                </a:solidFill>
              </a:rPr>
              <a:t>ED </a:t>
            </a:r>
            <a:r>
              <a:rPr lang="ar-IQ" sz="2000" dirty="0" smtClean="0">
                <a:solidFill>
                  <a:schemeClr val="tx1">
                    <a:lumMod val="95000"/>
                    <a:lumOff val="5000"/>
                  </a:schemeClr>
                </a:solidFill>
              </a:rPr>
              <a:t> ) في المحولة من حيث الربط و هذا لا يحدث في غالب الوقت و خصوصا بالنسبة للمحولات المنتجة في معمل ديالى . او كما اشرنا في مقدمة البحث في حالات توسيع المحطة او تأهيلها عندما لا نقوم بأستبدال لوحة السيطرة (  </a:t>
            </a:r>
            <a:r>
              <a:rPr lang="en-US" sz="2000" dirty="0" smtClean="0">
                <a:solidFill>
                  <a:schemeClr val="tx1">
                    <a:lumMod val="95000"/>
                    <a:lumOff val="5000"/>
                  </a:schemeClr>
                </a:solidFill>
              </a:rPr>
              <a:t>control panel</a:t>
            </a:r>
            <a:r>
              <a:rPr lang="ar-IQ" sz="2000" dirty="0" smtClean="0">
                <a:solidFill>
                  <a:schemeClr val="tx1">
                    <a:lumMod val="95000"/>
                    <a:lumOff val="5000"/>
                  </a:schemeClr>
                </a:solidFill>
              </a:rPr>
              <a:t> ) بل نقوم بتبديل المحولات فقط مما يؤدي الى الحاجة لموائمة المحولة الجديدة مع لوحة السيطرة  (</a:t>
            </a:r>
            <a:r>
              <a:rPr lang="en-US" sz="2000" dirty="0" smtClean="0">
                <a:solidFill>
                  <a:schemeClr val="tx1">
                    <a:lumMod val="95000"/>
                    <a:lumOff val="5000"/>
                  </a:schemeClr>
                </a:solidFill>
              </a:rPr>
              <a:t>control panel </a:t>
            </a:r>
            <a:r>
              <a:rPr lang="ar-IQ" sz="2000" dirty="0" smtClean="0">
                <a:solidFill>
                  <a:schemeClr val="tx1">
                    <a:lumMod val="95000"/>
                    <a:lumOff val="5000"/>
                  </a:schemeClr>
                </a:solidFill>
              </a:rPr>
              <a:t>) القديمة </a:t>
            </a:r>
            <a:r>
              <a:rPr lang="en-US" sz="2000" dirty="0" smtClean="0">
                <a:solidFill>
                  <a:schemeClr val="tx1">
                    <a:lumMod val="95000"/>
                    <a:lumOff val="5000"/>
                  </a:schemeClr>
                </a:solidFill>
              </a:rPr>
              <a:t/>
            </a:r>
            <a:br>
              <a:rPr lang="en-US" sz="2000" dirty="0" smtClean="0">
                <a:solidFill>
                  <a:schemeClr val="tx1">
                    <a:lumMod val="95000"/>
                    <a:lumOff val="5000"/>
                  </a:schemeClr>
                </a:solidFill>
              </a:rPr>
            </a:br>
            <a:r>
              <a:rPr lang="ar-IQ" sz="2000" dirty="0" smtClean="0">
                <a:solidFill>
                  <a:schemeClr val="tx1">
                    <a:lumMod val="95000"/>
                    <a:lumOff val="5000"/>
                  </a:schemeClr>
                </a:solidFill>
              </a:rPr>
              <a:t> </a:t>
            </a:r>
            <a:r>
              <a:rPr lang="en-US" sz="2000" dirty="0" smtClean="0">
                <a:solidFill>
                  <a:schemeClr val="tx1">
                    <a:lumMod val="95000"/>
                    <a:lumOff val="5000"/>
                  </a:schemeClr>
                </a:solidFill>
              </a:rPr>
              <a:t/>
            </a:r>
            <a:br>
              <a:rPr lang="en-US" sz="2000" dirty="0" smtClean="0">
                <a:solidFill>
                  <a:schemeClr val="tx1">
                    <a:lumMod val="95000"/>
                    <a:lumOff val="5000"/>
                  </a:schemeClr>
                </a:solidFill>
              </a:rPr>
            </a:br>
            <a:r>
              <a:rPr lang="ar-IQ" sz="2000" dirty="0" smtClean="0">
                <a:solidFill>
                  <a:schemeClr val="tx1">
                    <a:lumMod val="95000"/>
                    <a:lumOff val="5000"/>
                  </a:schemeClr>
                </a:solidFill>
              </a:rPr>
              <a:t>و بذلك اصبح لدينا شكلين لل (</a:t>
            </a:r>
            <a:r>
              <a:rPr lang="en-US" sz="2000" b="1" dirty="0" smtClean="0">
                <a:solidFill>
                  <a:schemeClr val="tx1">
                    <a:lumMod val="95000"/>
                    <a:lumOff val="5000"/>
                  </a:schemeClr>
                </a:solidFill>
              </a:rPr>
              <a:t>convertor </a:t>
            </a:r>
            <a:r>
              <a:rPr lang="ar-IQ" sz="2000" dirty="0" smtClean="0">
                <a:solidFill>
                  <a:schemeClr val="tx1">
                    <a:lumMod val="95000"/>
                    <a:lumOff val="5000"/>
                  </a:schemeClr>
                </a:solidFill>
              </a:rPr>
              <a:t>)  و كل منهما يستخدم في  حالة من حالات عدم توافق ال ( </a:t>
            </a:r>
            <a:r>
              <a:rPr lang="en-US" sz="2000" dirty="0" smtClean="0">
                <a:solidFill>
                  <a:schemeClr val="tx1">
                    <a:lumMod val="95000"/>
                    <a:lumOff val="5000"/>
                  </a:schemeClr>
                </a:solidFill>
              </a:rPr>
              <a:t>ED</a:t>
            </a:r>
            <a:r>
              <a:rPr lang="ar-IQ" sz="2000" dirty="0" smtClean="0">
                <a:solidFill>
                  <a:schemeClr val="tx1">
                    <a:lumMod val="95000"/>
                    <a:lumOff val="5000"/>
                  </a:schemeClr>
                </a:solidFill>
              </a:rPr>
              <a:t> )  مع لوحة السيطرة المحتوية على مؤشرقيمة ال (</a:t>
            </a:r>
            <a:r>
              <a:rPr lang="en-US" sz="2000" dirty="0" smtClean="0">
                <a:solidFill>
                  <a:schemeClr val="tx1">
                    <a:lumMod val="95000"/>
                    <a:lumOff val="5000"/>
                  </a:schemeClr>
                </a:solidFill>
              </a:rPr>
              <a:t>TAP </a:t>
            </a:r>
            <a:r>
              <a:rPr lang="ar-IQ" sz="2000" dirty="0" smtClean="0">
                <a:solidFill>
                  <a:schemeClr val="tx1">
                    <a:lumMod val="95000"/>
                    <a:lumOff val="5000"/>
                  </a:schemeClr>
                </a:solidFill>
              </a:rPr>
              <a:t> ) و كلا شكلي ال (</a:t>
            </a:r>
            <a:r>
              <a:rPr lang="en-US" sz="2000" b="1" dirty="0" smtClean="0">
                <a:solidFill>
                  <a:schemeClr val="tx1">
                    <a:lumMod val="95000"/>
                    <a:lumOff val="5000"/>
                  </a:schemeClr>
                </a:solidFill>
              </a:rPr>
              <a:t>convertor </a:t>
            </a:r>
            <a:r>
              <a:rPr lang="ar-IQ" sz="2000" dirty="0" smtClean="0">
                <a:solidFill>
                  <a:schemeClr val="tx1">
                    <a:lumMod val="95000"/>
                    <a:lumOff val="5000"/>
                  </a:schemeClr>
                </a:solidFill>
              </a:rPr>
              <a:t> )  تم تجربتهما و نصبهما في محطات و هي عاملة فيها حاليا و سيلي لاحقا مخطط تفصيلي لكل منهما.</a:t>
            </a:r>
            <a:endParaRPr lang="ar-IQ" sz="2000" dirty="0">
              <a:solidFill>
                <a:schemeClr val="tx1">
                  <a:lumMod val="95000"/>
                  <a:lumOff val="5000"/>
                </a:schemeClr>
              </a:solidFill>
            </a:endParaRPr>
          </a:p>
        </p:txBody>
      </p:sp>
      <p:sp>
        <p:nvSpPr>
          <p:cNvPr id="4" name="TextBox 3"/>
          <p:cNvSpPr txBox="1"/>
          <p:nvPr/>
        </p:nvSpPr>
        <p:spPr>
          <a:xfrm>
            <a:off x="1071538" y="6000768"/>
            <a:ext cx="7786742" cy="523220"/>
          </a:xfrm>
          <a:prstGeom prst="rect">
            <a:avLst/>
          </a:prstGeom>
          <a:noFill/>
        </p:spPr>
        <p:txBody>
          <a:bodyPr wrap="square" rtlCol="1">
            <a:spAutoFit/>
          </a:bodyPr>
          <a:lstStyle/>
          <a:p>
            <a:r>
              <a:rPr lang="ar-IQ" sz="1400" dirty="0">
                <a:solidFill>
                  <a:srgbClr val="FF0000"/>
                </a:solidFill>
              </a:rPr>
              <a:t>* هي التسمية التي اطلقناها على الدائرة الالكترونية التي نفذناها و التي تربط لغرض الموائمة بين المعدات المختلفة و التي لا يمكن ربطها معا دون الاستعانة بهذه الدائرة</a:t>
            </a:r>
          </a:p>
        </p:txBody>
      </p:sp>
    </p:spTree>
  </p:cSld>
  <p:clrMapOvr>
    <a:masterClrMapping/>
  </p:clrMapOvr>
  <p:transition spd="slow">
    <p:strips/>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642894"/>
            <a:ext cx="8786874" cy="6215106"/>
          </a:xfrm>
        </p:spPr>
        <p:txBody>
          <a:bodyPr>
            <a:normAutofit fontScale="90000"/>
          </a:bodyPr>
          <a:lstStyle/>
          <a:p>
            <a:pPr algn="r"/>
            <a:r>
              <a:rPr lang="ar-IQ" sz="2000" b="1" dirty="0" smtClean="0">
                <a:solidFill>
                  <a:srgbClr val="FF0000"/>
                </a:solidFill>
              </a:rPr>
              <a:t>مبدا عمل ال  ( </a:t>
            </a:r>
            <a:r>
              <a:rPr lang="en-US" sz="2000" b="1" dirty="0" smtClean="0">
                <a:solidFill>
                  <a:srgbClr val="FF0000"/>
                </a:solidFill>
              </a:rPr>
              <a:t>convertor</a:t>
            </a:r>
            <a:r>
              <a:rPr lang="ar-IQ" sz="2000" b="1" dirty="0" smtClean="0">
                <a:solidFill>
                  <a:srgbClr val="FF0000"/>
                </a:solidFill>
              </a:rPr>
              <a:t> ) :-</a:t>
            </a:r>
            <a:r>
              <a:rPr lang="en-US" sz="2000" dirty="0" smtClean="0"/>
              <a:t/>
            </a:r>
            <a:br>
              <a:rPr lang="en-US" sz="2000" dirty="0" smtClean="0"/>
            </a:br>
            <a:r>
              <a:rPr lang="ar-IQ" sz="2000" dirty="0" smtClean="0">
                <a:solidFill>
                  <a:schemeClr val="tx1">
                    <a:lumMod val="95000"/>
                    <a:lumOff val="5000"/>
                  </a:schemeClr>
                </a:solidFill>
              </a:rPr>
              <a:t>قبل شرح عمل موديلات (</a:t>
            </a:r>
            <a:r>
              <a:rPr lang="en-US" sz="2000" dirty="0" smtClean="0">
                <a:solidFill>
                  <a:schemeClr val="tx1">
                    <a:lumMod val="95000"/>
                    <a:lumOff val="5000"/>
                  </a:schemeClr>
                </a:solidFill>
              </a:rPr>
              <a:t>convertor </a:t>
            </a:r>
            <a:r>
              <a:rPr lang="ar-IQ" sz="2000" dirty="0" smtClean="0">
                <a:solidFill>
                  <a:schemeClr val="tx1">
                    <a:lumMod val="95000"/>
                    <a:lumOff val="5000"/>
                  </a:schemeClr>
                </a:solidFill>
              </a:rPr>
              <a:t> ) نحتاج اولا لمعرفة طريقة نقاط التوصيل التي تربط اليها نوعي ال (</a:t>
            </a:r>
            <a:r>
              <a:rPr lang="en-US" sz="2000" dirty="0" smtClean="0">
                <a:solidFill>
                  <a:schemeClr val="tx1">
                    <a:lumMod val="95000"/>
                    <a:lumOff val="5000"/>
                  </a:schemeClr>
                </a:solidFill>
              </a:rPr>
              <a:t>convertor </a:t>
            </a:r>
            <a:r>
              <a:rPr lang="ar-IQ" sz="2000" dirty="0" smtClean="0">
                <a:solidFill>
                  <a:schemeClr val="tx1">
                    <a:lumMod val="95000"/>
                    <a:lumOff val="5000"/>
                  </a:schemeClr>
                </a:solidFill>
              </a:rPr>
              <a:t> ) داخل ال ( </a:t>
            </a:r>
            <a:r>
              <a:rPr lang="en-US" sz="2000" dirty="0" smtClean="0">
                <a:solidFill>
                  <a:schemeClr val="tx1">
                    <a:lumMod val="95000"/>
                    <a:lumOff val="5000"/>
                  </a:schemeClr>
                </a:solidFill>
              </a:rPr>
              <a:t> ED</a:t>
            </a:r>
            <a:r>
              <a:rPr lang="ar-IQ" sz="2000" dirty="0" smtClean="0">
                <a:solidFill>
                  <a:schemeClr val="tx1">
                    <a:lumMod val="95000"/>
                    <a:lumOff val="5000"/>
                  </a:schemeClr>
                </a:solidFill>
              </a:rPr>
              <a:t>) و التي تسمى حسب خرائط ال(</a:t>
            </a:r>
            <a:r>
              <a:rPr lang="en-US" sz="2000" dirty="0" smtClean="0">
                <a:solidFill>
                  <a:schemeClr val="tx1">
                    <a:lumMod val="95000"/>
                    <a:lumOff val="5000"/>
                  </a:schemeClr>
                </a:solidFill>
              </a:rPr>
              <a:t>ED </a:t>
            </a:r>
            <a:r>
              <a:rPr lang="ar-IQ" sz="2000" dirty="0" smtClean="0">
                <a:solidFill>
                  <a:schemeClr val="tx1">
                    <a:lumMod val="95000"/>
                    <a:lumOff val="5000"/>
                  </a:schemeClr>
                </a:solidFill>
              </a:rPr>
              <a:t> ) ب (</a:t>
            </a:r>
            <a:r>
              <a:rPr lang="en-US" sz="2000" dirty="0" smtClean="0">
                <a:solidFill>
                  <a:schemeClr val="tx1">
                    <a:lumMod val="95000"/>
                    <a:lumOff val="5000"/>
                  </a:schemeClr>
                </a:solidFill>
              </a:rPr>
              <a:t> S41M </a:t>
            </a:r>
            <a:r>
              <a:rPr lang="ar-IQ" sz="2000" dirty="0" smtClean="0">
                <a:solidFill>
                  <a:schemeClr val="tx1">
                    <a:lumMod val="95000"/>
                    <a:lumOff val="5000"/>
                  </a:schemeClr>
                </a:solidFill>
              </a:rPr>
              <a:t> )و هي محاطة بمستطيل احمر في الصورة رقم ( 2) و هي تعمل كالتالي :-</a:t>
            </a:r>
            <a:r>
              <a:rPr lang="en-US" sz="2000" dirty="0" smtClean="0">
                <a:solidFill>
                  <a:schemeClr val="tx1">
                    <a:lumMod val="95000"/>
                    <a:lumOff val="5000"/>
                  </a:schemeClr>
                </a:solidFill>
              </a:rPr>
              <a:t/>
            </a:r>
            <a:br>
              <a:rPr lang="en-US" sz="2000" dirty="0" smtClean="0">
                <a:solidFill>
                  <a:schemeClr val="tx1">
                    <a:lumMod val="95000"/>
                    <a:lumOff val="5000"/>
                  </a:schemeClr>
                </a:solidFill>
              </a:rPr>
            </a:br>
            <a:r>
              <a:rPr lang="ar-IQ" sz="2000" dirty="0" smtClean="0">
                <a:solidFill>
                  <a:schemeClr val="tx1">
                    <a:lumMod val="95000"/>
                    <a:lumOff val="5000"/>
                  </a:schemeClr>
                </a:solidFill>
              </a:rPr>
              <a:t>كما هو واضح في نفس الصورة المشار اليها سابقا ..تحوي لوحة نقاط التوصيل ( 20 ) نقطة توصيل مدرجة بالارقام من ( 1 ) الى ( 20 ) تكون نقطة التوصيل رقم (1) هي بمثابة ( </a:t>
            </a:r>
            <a:r>
              <a:rPr lang="en-US" sz="2000" dirty="0" smtClean="0">
                <a:solidFill>
                  <a:schemeClr val="tx1">
                    <a:lumMod val="95000"/>
                    <a:lumOff val="5000"/>
                  </a:schemeClr>
                </a:solidFill>
              </a:rPr>
              <a:t>common</a:t>
            </a:r>
            <a:r>
              <a:rPr lang="ar-IQ" sz="2000" dirty="0" smtClean="0">
                <a:solidFill>
                  <a:schemeClr val="tx1">
                    <a:lumMod val="95000"/>
                    <a:lumOff val="5000"/>
                  </a:schemeClr>
                </a:solidFill>
              </a:rPr>
              <a:t> ) و تتصل هذه النقطة بنقطة اخرى من نفس اللوحة مع كل تدويرة ( </a:t>
            </a:r>
            <a:r>
              <a:rPr lang="en-US" sz="2000" dirty="0" smtClean="0">
                <a:solidFill>
                  <a:schemeClr val="tx1">
                    <a:lumMod val="95000"/>
                    <a:lumOff val="5000"/>
                  </a:schemeClr>
                </a:solidFill>
              </a:rPr>
              <a:t>TAP</a:t>
            </a:r>
            <a:r>
              <a:rPr lang="ar-IQ" sz="2000" dirty="0" smtClean="0">
                <a:solidFill>
                  <a:schemeClr val="tx1">
                    <a:lumMod val="95000"/>
                    <a:lumOff val="5000"/>
                  </a:schemeClr>
                </a:solidFill>
              </a:rPr>
              <a:t> ) اي بمعنى... عندما تكون المحولة على ( </a:t>
            </a:r>
            <a:r>
              <a:rPr lang="en-US" sz="2000" dirty="0" smtClean="0">
                <a:solidFill>
                  <a:schemeClr val="tx1">
                    <a:lumMod val="95000"/>
                    <a:lumOff val="5000"/>
                  </a:schemeClr>
                </a:solidFill>
              </a:rPr>
              <a:t>TAP</a:t>
            </a:r>
            <a:r>
              <a:rPr lang="ar-IQ" sz="2000" dirty="0" smtClean="0">
                <a:solidFill>
                  <a:schemeClr val="tx1">
                    <a:lumMod val="95000"/>
                    <a:lumOff val="5000"/>
                  </a:schemeClr>
                </a:solidFill>
              </a:rPr>
              <a:t> ) رقم (1) تكون نقطة التوصيل (1) متصلة مع نقطة التوصيل رقم (2) و عندما تكون المحولة على ( </a:t>
            </a:r>
            <a:r>
              <a:rPr lang="en-US" sz="2000" dirty="0" smtClean="0">
                <a:solidFill>
                  <a:schemeClr val="tx1">
                    <a:lumMod val="95000"/>
                    <a:lumOff val="5000"/>
                  </a:schemeClr>
                </a:solidFill>
              </a:rPr>
              <a:t>TAP</a:t>
            </a:r>
            <a:r>
              <a:rPr lang="ar-IQ" sz="2000" dirty="0" smtClean="0">
                <a:solidFill>
                  <a:schemeClr val="tx1">
                    <a:lumMod val="95000"/>
                    <a:lumOff val="5000"/>
                  </a:schemeClr>
                </a:solidFill>
              </a:rPr>
              <a:t> ) رقم (2) تكون نقطة التوصيل رقم (1) متصلة مع نقطة التوصيل رقم (3) ....و هكذا الى ان تكون المحولة على ( </a:t>
            </a:r>
            <a:r>
              <a:rPr lang="en-US" sz="2000" dirty="0" smtClean="0">
                <a:solidFill>
                  <a:schemeClr val="tx1">
                    <a:lumMod val="95000"/>
                    <a:lumOff val="5000"/>
                  </a:schemeClr>
                </a:solidFill>
              </a:rPr>
              <a:t> TAP</a:t>
            </a:r>
            <a:r>
              <a:rPr lang="ar-IQ" sz="2000" dirty="0" smtClean="0">
                <a:solidFill>
                  <a:schemeClr val="tx1">
                    <a:lumMod val="95000"/>
                    <a:lumOff val="5000"/>
                  </a:schemeClr>
                </a:solidFill>
              </a:rPr>
              <a:t>) رقم (17) و هو اخر ( </a:t>
            </a:r>
            <a:r>
              <a:rPr lang="en-US" sz="2000" dirty="0" smtClean="0">
                <a:solidFill>
                  <a:schemeClr val="tx1">
                    <a:lumMod val="95000"/>
                    <a:lumOff val="5000"/>
                  </a:schemeClr>
                </a:solidFill>
              </a:rPr>
              <a:t> TAP</a:t>
            </a:r>
            <a:r>
              <a:rPr lang="ar-IQ" sz="2000" dirty="0" smtClean="0">
                <a:solidFill>
                  <a:schemeClr val="tx1">
                    <a:lumMod val="95000"/>
                    <a:lumOff val="5000"/>
                  </a:schemeClr>
                </a:solidFill>
              </a:rPr>
              <a:t>) تكون حينئذ نقطة التوصيل رقم (1) متصلة بنقطة التوصيل رقم (18) و ذلك ضمن الية ( </a:t>
            </a:r>
            <a:r>
              <a:rPr lang="en-US" sz="2000" dirty="0" smtClean="0">
                <a:solidFill>
                  <a:schemeClr val="tx1">
                    <a:lumMod val="95000"/>
                    <a:lumOff val="5000"/>
                  </a:schemeClr>
                </a:solidFill>
              </a:rPr>
              <a:t>relay</a:t>
            </a:r>
            <a:r>
              <a:rPr lang="ar-IQ" sz="2000" dirty="0" smtClean="0">
                <a:solidFill>
                  <a:schemeClr val="tx1">
                    <a:lumMod val="95000"/>
                    <a:lumOff val="5000"/>
                  </a:schemeClr>
                </a:solidFill>
              </a:rPr>
              <a:t> ) داخلية اكتشفناها من خلال الفحص و استفدنا منها ضمن تصميم ال ( </a:t>
            </a:r>
            <a:r>
              <a:rPr lang="en-US" sz="2000" dirty="0" smtClean="0">
                <a:solidFill>
                  <a:schemeClr val="tx1">
                    <a:lumMod val="95000"/>
                    <a:lumOff val="5000"/>
                  </a:schemeClr>
                </a:solidFill>
              </a:rPr>
              <a:t>convertor</a:t>
            </a:r>
            <a:r>
              <a:rPr lang="ar-IQ" sz="2000" dirty="0" smtClean="0">
                <a:solidFill>
                  <a:schemeClr val="tx1">
                    <a:lumMod val="95000"/>
                    <a:lumOff val="5000"/>
                  </a:schemeClr>
                </a:solidFill>
              </a:rPr>
              <a:t> ) الذي نفذناه</a:t>
            </a:r>
            <a:r>
              <a:rPr lang="en-US" sz="2000" dirty="0" smtClean="0">
                <a:solidFill>
                  <a:schemeClr val="tx1">
                    <a:lumMod val="95000"/>
                    <a:lumOff val="5000"/>
                  </a:schemeClr>
                </a:solidFill>
              </a:rPr>
              <a:t/>
            </a:r>
            <a:br>
              <a:rPr lang="en-US" sz="2000" dirty="0" smtClean="0">
                <a:solidFill>
                  <a:schemeClr val="tx1">
                    <a:lumMod val="95000"/>
                    <a:lumOff val="5000"/>
                  </a:schemeClr>
                </a:solidFill>
              </a:rPr>
            </a:br>
            <a:r>
              <a:rPr lang="ar-IQ" sz="2000" b="1" dirty="0" smtClean="0">
                <a:solidFill>
                  <a:srgbClr val="C00000"/>
                </a:solidFill>
              </a:rPr>
              <a:t>1- ( </a:t>
            </a:r>
            <a:r>
              <a:rPr lang="en-US" sz="2000" b="1" dirty="0" smtClean="0">
                <a:solidFill>
                  <a:srgbClr val="C00000"/>
                </a:solidFill>
              </a:rPr>
              <a:t>convertor</a:t>
            </a:r>
            <a:r>
              <a:rPr lang="ar-IQ" sz="2000" b="1" dirty="0" smtClean="0">
                <a:solidFill>
                  <a:srgbClr val="C00000"/>
                </a:solidFill>
              </a:rPr>
              <a:t> ) موديل (</a:t>
            </a:r>
            <a:r>
              <a:rPr lang="en-US" sz="2000" b="1" dirty="0" smtClean="0">
                <a:solidFill>
                  <a:srgbClr val="C00000"/>
                </a:solidFill>
              </a:rPr>
              <a:t>A </a:t>
            </a:r>
            <a:r>
              <a:rPr lang="ar-IQ" sz="2000" b="1" dirty="0" smtClean="0">
                <a:solidFill>
                  <a:srgbClr val="C00000"/>
                </a:solidFill>
              </a:rPr>
              <a:t> ) :-</a:t>
            </a:r>
            <a:r>
              <a:rPr lang="en-US" sz="2000" dirty="0" smtClean="0">
                <a:solidFill>
                  <a:schemeClr val="tx1">
                    <a:lumMod val="95000"/>
                    <a:lumOff val="5000"/>
                  </a:schemeClr>
                </a:solidFill>
              </a:rPr>
              <a:t/>
            </a:r>
            <a:br>
              <a:rPr lang="en-US" sz="2000" dirty="0" smtClean="0">
                <a:solidFill>
                  <a:schemeClr val="tx1">
                    <a:lumMod val="95000"/>
                    <a:lumOff val="5000"/>
                  </a:schemeClr>
                </a:solidFill>
              </a:rPr>
            </a:br>
            <a:r>
              <a:rPr lang="ar-IQ" sz="2000" dirty="0" smtClean="0">
                <a:solidFill>
                  <a:schemeClr val="tx1">
                    <a:lumMod val="95000"/>
                    <a:lumOff val="5000"/>
                  </a:schemeClr>
                </a:solidFill>
              </a:rPr>
              <a:t>     و هي الدائرة الموضحة في المخطط رقم (1) و تتكون من مجموعة من الدايودات و التي ربطت بشكل يجعلها تعمل كبوابات تحكم وضيفتها هي انارة مصباح اشارة يحمل رقم ( </a:t>
            </a:r>
            <a:r>
              <a:rPr lang="en-US" sz="2000" dirty="0" smtClean="0">
                <a:solidFill>
                  <a:schemeClr val="tx1">
                    <a:lumMod val="95000"/>
                    <a:lumOff val="5000"/>
                  </a:schemeClr>
                </a:solidFill>
              </a:rPr>
              <a:t> TAP</a:t>
            </a:r>
            <a:r>
              <a:rPr lang="ar-IQ" sz="2000" dirty="0" smtClean="0">
                <a:solidFill>
                  <a:schemeClr val="tx1">
                    <a:lumMod val="95000"/>
                    <a:lumOff val="5000"/>
                  </a:schemeClr>
                </a:solidFill>
              </a:rPr>
              <a:t>) الذي تعمل عنده المحولة داخل لوحة السيطرة ( </a:t>
            </a:r>
            <a:r>
              <a:rPr lang="en-US" sz="2000" dirty="0" smtClean="0">
                <a:solidFill>
                  <a:schemeClr val="tx1">
                    <a:lumMod val="95000"/>
                    <a:lumOff val="5000"/>
                  </a:schemeClr>
                </a:solidFill>
              </a:rPr>
              <a:t>control panel</a:t>
            </a:r>
            <a:r>
              <a:rPr lang="ar-IQ" sz="2000" dirty="0" smtClean="0">
                <a:solidFill>
                  <a:schemeClr val="tx1">
                    <a:lumMod val="95000"/>
                    <a:lumOff val="5000"/>
                  </a:schemeClr>
                </a:solidFill>
              </a:rPr>
              <a:t> ) داخل القاعة لتمكن المراقب من معرفة قيمة   ( </a:t>
            </a:r>
            <a:r>
              <a:rPr lang="en-US" sz="2000" dirty="0" smtClean="0">
                <a:solidFill>
                  <a:schemeClr val="tx1">
                    <a:lumMod val="95000"/>
                    <a:lumOff val="5000"/>
                  </a:schemeClr>
                </a:solidFill>
              </a:rPr>
              <a:t>TAP</a:t>
            </a:r>
            <a:r>
              <a:rPr lang="ar-IQ" sz="2000" dirty="0" smtClean="0">
                <a:solidFill>
                  <a:schemeClr val="tx1">
                    <a:lumMod val="95000"/>
                    <a:lumOff val="5000"/>
                  </a:schemeClr>
                </a:solidFill>
              </a:rPr>
              <a:t> ) الحالي الذي تعمل عنده المحولة و تستخدم فيها دايودات متشابهة و لتكن ذات الرقم ( </a:t>
            </a:r>
            <a:r>
              <a:rPr lang="en-US" sz="2000" dirty="0" smtClean="0">
                <a:solidFill>
                  <a:schemeClr val="tx1">
                    <a:lumMod val="95000"/>
                    <a:lumOff val="5000"/>
                  </a:schemeClr>
                </a:solidFill>
              </a:rPr>
              <a:t>1N4007</a:t>
            </a:r>
            <a:r>
              <a:rPr lang="ar-IQ" sz="2000" dirty="0" smtClean="0">
                <a:solidFill>
                  <a:schemeClr val="tx1">
                    <a:lumMod val="95000"/>
                    <a:lumOff val="5000"/>
                  </a:schemeClr>
                </a:solidFill>
              </a:rPr>
              <a:t>  ) و هي بقدرة  ( </a:t>
            </a:r>
            <a:r>
              <a:rPr lang="en-US" sz="2000" dirty="0" smtClean="0">
                <a:solidFill>
                  <a:schemeClr val="tx1">
                    <a:lumMod val="95000"/>
                    <a:lumOff val="5000"/>
                  </a:schemeClr>
                </a:solidFill>
              </a:rPr>
              <a:t>1w</a:t>
            </a:r>
            <a:r>
              <a:rPr lang="ar-IQ" sz="2000" dirty="0" smtClean="0">
                <a:solidFill>
                  <a:schemeClr val="tx1">
                    <a:lumMod val="95000"/>
                    <a:lumOff val="5000"/>
                  </a:schemeClr>
                </a:solidFill>
              </a:rPr>
              <a:t> ) و تتحمل لغاية امبير واحد و كما اسلفنا الذكر فان هذه الدائرة تستخدم للموائمة بين محولات القدرة العراقية و لوحة السيطرة للمحطات الفرنسية عند توسيع قدرة تلك المحطات بدون استبدال لوحات السيطرة فيها.</a:t>
            </a:r>
            <a:r>
              <a:rPr lang="en-US" sz="2000" dirty="0" smtClean="0">
                <a:solidFill>
                  <a:schemeClr val="tx1">
                    <a:lumMod val="95000"/>
                    <a:lumOff val="5000"/>
                  </a:schemeClr>
                </a:solidFill>
              </a:rPr>
              <a:t/>
            </a:r>
            <a:br>
              <a:rPr lang="en-US" sz="2000" dirty="0" smtClean="0">
                <a:solidFill>
                  <a:schemeClr val="tx1">
                    <a:lumMod val="95000"/>
                    <a:lumOff val="5000"/>
                  </a:schemeClr>
                </a:solidFill>
              </a:rPr>
            </a:br>
            <a:r>
              <a:rPr lang="ar-IQ" sz="2000" b="1" dirty="0" smtClean="0">
                <a:solidFill>
                  <a:srgbClr val="C00000"/>
                </a:solidFill>
              </a:rPr>
              <a:t>2- ( </a:t>
            </a:r>
            <a:r>
              <a:rPr lang="en-US" sz="2000" b="1" dirty="0" smtClean="0">
                <a:solidFill>
                  <a:srgbClr val="C00000"/>
                </a:solidFill>
              </a:rPr>
              <a:t>convertor</a:t>
            </a:r>
            <a:r>
              <a:rPr lang="ar-IQ" sz="2000" b="1" dirty="0" smtClean="0">
                <a:solidFill>
                  <a:srgbClr val="C00000"/>
                </a:solidFill>
              </a:rPr>
              <a:t> ) موديل (</a:t>
            </a:r>
            <a:r>
              <a:rPr lang="en-US" sz="2000" b="1" dirty="0" smtClean="0">
                <a:solidFill>
                  <a:srgbClr val="C00000"/>
                </a:solidFill>
              </a:rPr>
              <a:t>B </a:t>
            </a:r>
            <a:r>
              <a:rPr lang="ar-IQ" sz="2000" b="1" dirty="0" smtClean="0">
                <a:solidFill>
                  <a:srgbClr val="C00000"/>
                </a:solidFill>
              </a:rPr>
              <a:t> ) :-</a:t>
            </a:r>
            <a:r>
              <a:rPr lang="en-US" sz="2000" dirty="0" smtClean="0">
                <a:solidFill>
                  <a:schemeClr val="tx1">
                    <a:lumMod val="95000"/>
                    <a:lumOff val="5000"/>
                  </a:schemeClr>
                </a:solidFill>
              </a:rPr>
              <a:t/>
            </a:r>
            <a:br>
              <a:rPr lang="en-US" sz="2000" dirty="0" smtClean="0">
                <a:solidFill>
                  <a:schemeClr val="tx1">
                    <a:lumMod val="95000"/>
                    <a:lumOff val="5000"/>
                  </a:schemeClr>
                </a:solidFill>
              </a:rPr>
            </a:br>
            <a:r>
              <a:rPr lang="ar-IQ" sz="2000" dirty="0" smtClean="0">
                <a:solidFill>
                  <a:schemeClr val="tx1">
                    <a:lumMod val="95000"/>
                    <a:lumOff val="5000"/>
                  </a:schemeClr>
                </a:solidFill>
              </a:rPr>
              <a:t>و هي الدائرة الموضحة في المخطط رقم (2) و تتكون من مجموعة من المقاومات و التي ربطت بشكل يجعلها تعمل ك ( </a:t>
            </a:r>
            <a:r>
              <a:rPr lang="en-US" sz="2000" dirty="0" smtClean="0">
                <a:solidFill>
                  <a:schemeClr val="tx1">
                    <a:lumMod val="95000"/>
                    <a:lumOff val="5000"/>
                  </a:schemeClr>
                </a:solidFill>
              </a:rPr>
              <a:t>voltage divider</a:t>
            </a:r>
            <a:r>
              <a:rPr lang="ar-IQ" sz="2000" dirty="0" smtClean="0">
                <a:solidFill>
                  <a:schemeClr val="tx1">
                    <a:lumMod val="95000"/>
                    <a:lumOff val="5000"/>
                  </a:schemeClr>
                </a:solidFill>
              </a:rPr>
              <a:t> )    وضيفتها هي اعطاء فولتية مختلفة عند قيمة كل ( </a:t>
            </a:r>
            <a:r>
              <a:rPr lang="en-US" sz="2000" dirty="0" smtClean="0">
                <a:solidFill>
                  <a:schemeClr val="tx1">
                    <a:lumMod val="95000"/>
                    <a:lumOff val="5000"/>
                  </a:schemeClr>
                </a:solidFill>
              </a:rPr>
              <a:t>TAP</a:t>
            </a:r>
            <a:r>
              <a:rPr lang="ar-IQ" sz="2000" dirty="0" smtClean="0">
                <a:solidFill>
                  <a:schemeClr val="tx1">
                    <a:lumMod val="95000"/>
                    <a:lumOff val="5000"/>
                  </a:schemeClr>
                </a:solidFill>
              </a:rPr>
              <a:t> ) لمؤشر قيمة ال ( </a:t>
            </a:r>
            <a:r>
              <a:rPr lang="en-US" sz="2000" dirty="0" smtClean="0">
                <a:solidFill>
                  <a:schemeClr val="tx1">
                    <a:lumMod val="95000"/>
                    <a:lumOff val="5000"/>
                  </a:schemeClr>
                </a:solidFill>
              </a:rPr>
              <a:t> TAP</a:t>
            </a:r>
            <a:r>
              <a:rPr lang="ar-IQ" sz="2000" dirty="0" smtClean="0">
                <a:solidFill>
                  <a:schemeClr val="tx1">
                    <a:lumMod val="95000"/>
                    <a:lumOff val="5000"/>
                  </a:schemeClr>
                </a:solidFill>
              </a:rPr>
              <a:t>) الموجود في لوحة السيطرة ( </a:t>
            </a:r>
            <a:r>
              <a:rPr lang="en-US" sz="2000" dirty="0" smtClean="0">
                <a:solidFill>
                  <a:schemeClr val="tx1">
                    <a:lumMod val="95000"/>
                    <a:lumOff val="5000"/>
                  </a:schemeClr>
                </a:solidFill>
              </a:rPr>
              <a:t>control panel</a:t>
            </a:r>
            <a:r>
              <a:rPr lang="ar-IQ" sz="2000" dirty="0" smtClean="0">
                <a:solidFill>
                  <a:schemeClr val="tx1">
                    <a:lumMod val="95000"/>
                    <a:lumOff val="5000"/>
                  </a:schemeClr>
                </a:solidFill>
              </a:rPr>
              <a:t> ) داخل القاعة و تتدرج من صفر فولت لغاية 110 فولت و نستخدم مقاومات متساوية القيمة لهذه الغاية و لتكن 1 كيلو اوم ( لضمان مرور تيار قليل ضمن اجزاء الدائرة) و بقدرة 1 واط . و تستخدم هذه الدائرة للمحولات العراقية التي يكون فيها ال (</a:t>
            </a:r>
            <a:r>
              <a:rPr lang="en-US" sz="2000" dirty="0" smtClean="0">
                <a:solidFill>
                  <a:schemeClr val="tx1">
                    <a:lumMod val="95000"/>
                    <a:lumOff val="5000"/>
                  </a:schemeClr>
                </a:solidFill>
              </a:rPr>
              <a:t>ED </a:t>
            </a:r>
            <a:r>
              <a:rPr lang="ar-IQ" sz="2000" dirty="0" smtClean="0">
                <a:solidFill>
                  <a:schemeClr val="tx1">
                    <a:lumMod val="95000"/>
                    <a:lumOff val="5000"/>
                  </a:schemeClr>
                </a:solidFill>
              </a:rPr>
              <a:t> ) من النوع الموضح في الصورة رقم (4) في حين ان مؤشر قيمة ال(</a:t>
            </a:r>
            <a:r>
              <a:rPr lang="en-US" sz="2000" dirty="0" smtClean="0">
                <a:solidFill>
                  <a:schemeClr val="tx1">
                    <a:lumMod val="95000"/>
                    <a:lumOff val="5000"/>
                  </a:schemeClr>
                </a:solidFill>
              </a:rPr>
              <a:t>TAP </a:t>
            </a:r>
            <a:r>
              <a:rPr lang="ar-IQ" sz="2000" dirty="0" smtClean="0">
                <a:solidFill>
                  <a:schemeClr val="tx1">
                    <a:lumMod val="95000"/>
                    <a:lumOff val="5000"/>
                  </a:schemeClr>
                </a:solidFill>
              </a:rPr>
              <a:t> ) في لوحة السيطرة ( </a:t>
            </a:r>
            <a:r>
              <a:rPr lang="en-US" sz="2000" dirty="0" smtClean="0">
                <a:solidFill>
                  <a:schemeClr val="tx1">
                    <a:lumMod val="95000"/>
                    <a:lumOff val="5000"/>
                  </a:schemeClr>
                </a:solidFill>
              </a:rPr>
              <a:t>control panel</a:t>
            </a:r>
            <a:r>
              <a:rPr lang="ar-IQ" sz="2000" dirty="0" smtClean="0">
                <a:solidFill>
                  <a:schemeClr val="tx1">
                    <a:lumMod val="95000"/>
                    <a:lumOff val="5000"/>
                  </a:schemeClr>
                </a:solidFill>
              </a:rPr>
              <a:t> ) المرافقة يكون من النوع الذي يربط له ثلاث اسلاك فقط و بالتالي يستحيل ربطه دون الاستعانة بهذه الدائرة او استبدال لوحة السيطرة ( </a:t>
            </a:r>
            <a:r>
              <a:rPr lang="en-US" sz="2000" dirty="0" smtClean="0">
                <a:solidFill>
                  <a:schemeClr val="tx1">
                    <a:lumMod val="95000"/>
                    <a:lumOff val="5000"/>
                  </a:schemeClr>
                </a:solidFill>
              </a:rPr>
              <a:t>control panel</a:t>
            </a:r>
            <a:r>
              <a:rPr lang="ar-IQ" sz="2000" dirty="0" smtClean="0">
                <a:solidFill>
                  <a:schemeClr val="tx1">
                    <a:lumMod val="95000"/>
                    <a:lumOff val="5000"/>
                  </a:schemeClr>
                </a:solidFill>
              </a:rPr>
              <a:t> ) و هو امر مكلف و غير منطقي .</a:t>
            </a:r>
            <a:endParaRPr lang="ar-IQ" sz="2000" dirty="0">
              <a:solidFill>
                <a:schemeClr val="tx1">
                  <a:lumMod val="95000"/>
                  <a:lumOff val="5000"/>
                </a:schemeClr>
              </a:solidFill>
            </a:endParaRPr>
          </a:p>
        </p:txBody>
      </p:sp>
    </p:spTree>
  </p:cSld>
  <p:clrMapOvr>
    <a:masterClrMapping/>
  </p:clrMapOvr>
  <p:transition spd="slow">
    <p:newsflash/>
    <p:sndAc>
      <p:stSnd>
        <p:snd r:embed="rId2" name="laser.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untitled22222222222.JPG"/>
          <p:cNvPicPr>
            <a:picLocks noChangeAspect="1" noChangeArrowheads="1"/>
          </p:cNvPicPr>
          <p:nvPr/>
        </p:nvPicPr>
        <p:blipFill>
          <a:blip r:embed="rId3"/>
          <a:srcRect/>
          <a:stretch>
            <a:fillRect/>
          </a:stretch>
        </p:blipFill>
        <p:spPr bwMode="auto">
          <a:xfrm>
            <a:off x="571472" y="857232"/>
            <a:ext cx="7910708" cy="5357850"/>
          </a:xfrm>
          <a:prstGeom prst="rect">
            <a:avLst/>
          </a:prstGeom>
          <a:noFill/>
          <a:ln w="9525">
            <a:noFill/>
            <a:miter lim="800000"/>
            <a:headEnd/>
            <a:tailEnd/>
          </a:ln>
        </p:spPr>
      </p:pic>
      <p:sp>
        <p:nvSpPr>
          <p:cNvPr id="5" name="TextBox 4"/>
          <p:cNvSpPr txBox="1"/>
          <p:nvPr/>
        </p:nvSpPr>
        <p:spPr>
          <a:xfrm>
            <a:off x="0" y="6211669"/>
            <a:ext cx="9001156" cy="646331"/>
          </a:xfrm>
          <a:prstGeom prst="rect">
            <a:avLst/>
          </a:prstGeom>
          <a:noFill/>
        </p:spPr>
        <p:txBody>
          <a:bodyPr wrap="square" rtlCol="1">
            <a:spAutoFit/>
          </a:bodyPr>
          <a:lstStyle/>
          <a:p>
            <a:r>
              <a:rPr lang="ar-IQ" dirty="0" smtClean="0"/>
              <a:t>                                                       مخطط </a:t>
            </a:r>
            <a:r>
              <a:rPr lang="ar-IQ" dirty="0"/>
              <a:t>رقم (1)</a:t>
            </a:r>
            <a:endParaRPr lang="en-US" dirty="0"/>
          </a:p>
          <a:p>
            <a:r>
              <a:rPr lang="ar-IQ" dirty="0" smtClean="0"/>
              <a:t>ويمثل ( </a:t>
            </a:r>
            <a:r>
              <a:rPr lang="en-US" b="1" dirty="0" smtClean="0"/>
              <a:t>convertor</a:t>
            </a:r>
            <a:r>
              <a:rPr lang="ar-IQ" dirty="0" smtClean="0"/>
              <a:t> </a:t>
            </a:r>
            <a:r>
              <a:rPr lang="ar-IQ" dirty="0"/>
              <a:t>) موديل ( </a:t>
            </a:r>
            <a:r>
              <a:rPr lang="en-US" dirty="0"/>
              <a:t>A</a:t>
            </a:r>
            <a:r>
              <a:rPr lang="ar-IQ" dirty="0"/>
              <a:t> </a:t>
            </a:r>
            <a:r>
              <a:rPr lang="ar-IQ" dirty="0" smtClean="0"/>
              <a:t>) مع </a:t>
            </a:r>
            <a:r>
              <a:rPr lang="ar-IQ" dirty="0"/>
              <a:t>طريقة ربطه بين محولة انتاج معمل ديالى و بين لوحة سيطرة لمحطة فرنسية </a:t>
            </a:r>
          </a:p>
        </p:txBody>
      </p:sp>
    </p:spTree>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A0A0A"/>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144</TotalTime>
  <Words>229</Words>
  <Application>Microsoft Office PowerPoint</Application>
  <PresentationFormat>On-screen Show (4:3)</PresentationFormat>
  <Paragraphs>24</Paragraphs>
  <Slides>18</Slides>
  <Notes>0</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موائمة محولات القدرة مع لوحات السيطرة </vt:lpstr>
      <vt:lpstr>المهندس عمار فؤاد الثلج قسم التاهيل  مديرية تنفيذ المشاريع المديرية العامة لتوزيع كهرباء الوسط 2009 </vt:lpstr>
      <vt:lpstr>بسم الله الرحمن الرحيم (وقل اعملوا فسيرى الله عملكم و رسوله و المؤمنون) صدق الله العظيم </vt:lpstr>
      <vt:lpstr>                                                                   المقدمة ان موضوع البحث هو عام من حيث الفكرة و هي من بديهيات العمل بالنسبة لاي مهندس في مجال اختصاصه الا و هو ايجاد الحلول لربط المنظومات او اجزاء المنظومات التي صنعت في مناشى او معامل مختلفة عن بعضها مما يؤدي بالضرورة الى وجود بعض الاختلافات مما يعيق ربطها معا لتؤدي عملا معينا. هذا بشكل عام اما بشكل خاص في مجال المحطات الثانوية فايضا الفكرة ليست غريبة على مهندس المحطات العامل في تنفيذها خصوصا اذا كان عمله هو في مجال التأهيل حيث تبرز الحاجة الى استخدام اجزاء مختلفة عن بعضها اكثر من المحطات الجديدة التي تأتي عادة كمنظومة متكاملة.  لكن من خلال عملي كمهندس تأهيل و بعد زيارة عشرات المحطات الثانوية اما لغرض الكشف عليها او لتأهيلها او زيارات ميدانية لمحطات تابعة لمديريات اخرى لغرض الاطلاع على مدى صحة ما نحن بصدد الاشارة اليه تاكد لدي وجود نفس المشكلة على صعيد كل المحطات التي تؤهل او توسع بأستخدام معدات لا تأتي من منشا واحد و هي اشكالية ربط مؤشر (  TAPCHANGER   ) الذي يعطي لمراقب المحطة القدرة على معرفة كون المحولة تعمل على اي  (TAP  )  و قد يتبادر لذهن القاري  من غير اصحاب الاختصاص الدقيق في الموضوع السؤال  التالي :-  و ان يكن...و لم يعرف المراقب قيمة   (  TAP  )  اليس من الممكن ان يعرفه من خلال المحولة نفسها؟ و الجواب نعم ممكن لكننا نعرف بالتأكيد ان المصمم و المصنع لهذه المعدات لم يضع تلك الاجزاء عبثا او ليزيد من كلفتها عليه اولا و على المشتري ثانيا بل هناك اسباب فنية دعته لذلك. فغالبا ما نجد ان خروج المراقب لمشاهدة قيمة ( TAP  ) على المحولة قبل ان يحاول ان يغير قيمته يدويا من داخل المحطة بسبب ارتفاع او انخفاض الفولتية هو امر نادر لاسباب تعود للطبيعة البشرية  في الاهمال او عدم الوعي الكافي و  تزداد اهمية الموضوع اذا ما كان (  AVR )* معطل او متوقف عن العمل لاي سبب و هو امر شائع جدا في المحطات التي في الخدمة من مدة طويلة. لذا نتقدم بهذا العمل المتواضع لنفيد به اصحاب الاختصاص ممن يواجهون هذه المشكلة لتجعل من عملهم عملا متكاملا لا يشوبه ترك جزء مهم منه دون تنفيذ لاسباب عدم توافق المعدات كما ذكرنا في اعلاه . و سيلي خلال البحث شرح مختصر لكل الاجزاء التي ورد اسمائها بالانكليزية في المقدمة قبل الخوض في الحلول التي وضعت للمشكلة موضوع بحثنا </vt:lpstr>
      <vt:lpstr>ما هو ( TAP CHANGER )  ....؟   و هو عبارة عن منظومة مكونة من عدة اجزاء ميكانيكية و كهربائية عملها هو تغيير نسبة التحويل في المحولة للحفاظ على قيمة فولتية خارجة ثابتة قدر الامكان عند تغير قيمة الفولتية الداخلة للمحولة  .      ما هي لوحة السيطرة (  control panel  )   ....؟ وهي عبارة عن صندوق كبير يحوي مجموعة من المعدات التي تربط الى المحولة عبر قابلوات السيطرة و يكون موقعها داخل القاعة مع بقية المعدات التي تسيطر على عمل المحطة و من المعدات التي تحتويها لوحة السيطرة  1- منظم الفولتية الاوتوماتيكي ( AVR ) . 2- مؤشر قيمة ال ( TAP ) . 3- منبه ( horn ) . 4- لوحة حالة المحولة ( و التي تبين عوارض المحولة من حرارة زائدة في الملفات و في الزيت الى حالة البخلص  اضافة الى حالة مستوى الزيت) .  و الصور ( 1 ) و ( 2 ) هي لانواع مختلفة من لوحات السيطرة .</vt:lpstr>
      <vt:lpstr>نبذة مختصرة عن وحدة مغير الفولتية ( motor drive unit   ) وهو احد اجزاء ال (  TAP CHANGER ) و هي الوحدة التي تحتوي على المحرك الكهربائي الذي يقوم بتغيير قيمة (  TAP ) في المحولة وهناك عدة شركات منتجة و سنأخذ تطبيقنا على منتوج شركة ( MR ) كونه هو المعتمد في اغلب محولات القدرة و منها محولات شركة ديالى و تدعى اختصارا ب(  ED ).و تحوي هذه الوحدة مجموعة من المعدات المساعدة التي تخص هذه العملية و اهمها :- 1- لوحة بشكل ساعة تؤشر على القيمة التي يعمل عندها ( TAP ) حاليا . 2- مفتاح تغيير كهربائي لتغيير ال ( TAP ) . 3- عتلة يدوية تمكن المشغل من تدوير  ( TAP )  يدويا في حالة عطل ال ( AVR ) و عطل مفتاح التغيير الكهربائي . 4- هيتر للمحافظة على حرارة ثابتة داخل الصندوق . و هناك موديلات مختلفة منه و حسب الجدول التالي :- </vt:lpstr>
      <vt:lpstr>اين يستخدم *( convertor ) موضوع البحث...؟     و يستخدم ال (convertor  ) داخل ال (ED  )  عند عدم تمكننا من ربط قابلوات السيطرة الخارجة من مؤشر قيمة ال (TAP  ) القادمة من لوحة السيطرة ( control panel ) مباشرة الى نقاط وصلها داخل ال (ED  )  وذلك لان الشركة المنتجة ( MR )تنوه في كاتالوكاتها على انه قد ترد تغييرات في التصاميم الفرعية دون الاشارة لها سوى ضمنا في الخرائط المرفقة مع الصندوق و كما هو موضح في الصور (3) و (4) فان ال ( ED ) هو من نفس الموديل لكنه يتضمن فروق في طريقة ربط مؤشر قيمة (TAP  ) و عادة يفترض ان تكون لوحة السيطرة (  control panel ) القادمة مع المحولة قد تم مراعاة هذا الموضوع فيها بحيث يتلائم مؤشر قيمة (TAP  ) الموجود فيها مع ال (ED  ) في المحولة من حيث الربط و هذا لا يحدث في غالب الوقت و خصوصا بالنسبة للمحولات المنتجة في معمل ديالى . او كما اشرنا في مقدمة البحث في حالات توسيع المحطة او تأهيلها عندما لا نقوم بأستبدال لوحة السيطرة (  control panel ) بل نقوم بتبديل المحولات فقط مما يؤدي الى الحاجة لموائمة المحولة الجديدة مع لوحة السيطرة  (control panel ) القديمة    و بذلك اصبح لدينا شكلين لل (convertor )  و كل منهما يستخدم في  حالة من حالات عدم توافق ال ( ED )  مع لوحة السيطرة المحتوية على مؤشرقيمة ال (TAP  ) و كلا شكلي ال (convertor  )  تم تجربتهما و نصبهما في محطات و هي عاملة فيها حاليا و سيلي لاحقا مخطط تفصيلي لكل منهما.</vt:lpstr>
      <vt:lpstr>مبدا عمل ال  ( convertor ) :- قبل شرح عمل موديلات (convertor  ) نحتاج اولا لمعرفة طريقة نقاط التوصيل التي تربط اليها نوعي ال (convertor  ) داخل ال (  ED) و التي تسمى حسب خرائط ال(ED  ) ب ( S41M  )و هي محاطة بمستطيل احمر في الصورة رقم ( 2) و هي تعمل كالتالي :- كما هو واضح في نفس الصورة المشار اليها سابقا ..تحوي لوحة نقاط التوصيل ( 20 ) نقطة توصيل مدرجة بالارقام من ( 1 ) الى ( 20 ) تكون نقطة التوصيل رقم (1) هي بمثابة ( common ) و تتصل هذه النقطة بنقطة اخرى من نفس اللوحة مع كل تدويرة ( TAP ) اي بمعنى... عندما تكون المحولة على ( TAP ) رقم (1) تكون نقطة التوصيل (1) متصلة مع نقطة التوصيل رقم (2) و عندما تكون المحولة على ( TAP ) رقم (2) تكون نقطة التوصيل رقم (1) متصلة مع نقطة التوصيل رقم (3) ....و هكذا الى ان تكون المحولة على (  TAP) رقم (17) و هو اخر (  TAP) تكون حينئذ نقطة التوصيل رقم (1) متصلة بنقطة التوصيل رقم (18) و ذلك ضمن الية ( relay ) داخلية اكتشفناها من خلال الفحص و استفدنا منها ضمن تصميم ال ( convertor ) الذي نفذناه 1- ( convertor ) موديل (A  ) :-      و هي الدائرة الموضحة في المخطط رقم (1) و تتكون من مجموعة من الدايودات و التي ربطت بشكل يجعلها تعمل كبوابات تحكم وضيفتها هي انارة مصباح اشارة يحمل رقم (  TAP) الذي تعمل عنده المحولة داخل لوحة السيطرة ( control panel ) داخل القاعة لتمكن المراقب من معرفة قيمة   ( TAP ) الحالي الذي تعمل عنده المحولة و تستخدم فيها دايودات متشابهة و لتكن ذات الرقم ( 1N4007  ) و هي بقدرة  ( 1w ) و تتحمل لغاية امبير واحد و كما اسلفنا الذكر فان هذه الدائرة تستخدم للموائمة بين محولات القدرة العراقية و لوحة السيطرة للمحطات الفرنسية عند توسيع قدرة تلك المحطات بدون استبدال لوحات السيطرة فيها. 2- ( convertor ) موديل (B  ) :- و هي الدائرة الموضحة في المخطط رقم (2) و تتكون من مجموعة من المقاومات و التي ربطت بشكل يجعلها تعمل ك ( voltage divider )    وضيفتها هي اعطاء فولتية مختلفة عند قيمة كل ( TAP ) لمؤشر قيمة ال (  TAP) الموجود في لوحة السيطرة ( control panel ) داخل القاعة و تتدرج من صفر فولت لغاية 110 فولت و نستخدم مقاومات متساوية القيمة لهذه الغاية و لتكن 1 كيلو اوم ( لضمان مرور تيار قليل ضمن اجزاء الدائرة) و بقدرة 1 واط . و تستخدم هذه الدائرة للمحولات العراقية التي يكون فيها ال (ED  ) من النوع الموضح في الصورة رقم (4) في حين ان مؤشر قيمة ال(TAP  ) في لوحة السيطرة ( control panel ) المرافقة يكون من النوع الذي يربط له ثلاث اسلاك فقط و بالتالي يستحيل ربطه دون الاستعانة بهذه الدائرة او استبدال لوحة السيطرة ( control panel ) و هو امر مكلف و غير منطقي .</vt:lpstr>
      <vt:lpstr>Slide 9</vt:lpstr>
      <vt:lpstr>                                                            مخطط رقم (2)                                            و يمثل ( convertor  )  موديل (  B )</vt:lpstr>
      <vt:lpstr>                                 صورة رقم (1)  توضح لوحة السيطرة العراقية و محاط بمربع احمر مؤشر قيمة ال ( TAP )</vt:lpstr>
      <vt:lpstr>                                    صورة رقم (2)         و توضح لوحة السيطرة الفرنسية و محاط بمربع احمر مؤشر ال( TAP )</vt:lpstr>
      <vt:lpstr>صورة رقم (3) و توضح احد موديلات نقاط التوصيل داخل وحدة مغير الفولتية في المحولة  العراقية الى لوحة  السيطرة داخل القاعة</vt:lpstr>
      <vt:lpstr>صورة رقم (4) توضح موديل اخرلنقاط التوصيل داخل وحدة مغير الفولتية في المحولة الى لوحة السيطرة في داخل القاعة</vt:lpstr>
      <vt:lpstr>                 صورة رقم (5)    و توضح وحدة مغير الفولتية  في المحولة </vt:lpstr>
      <vt:lpstr>تنويه :- ال ( convertors ) قد تم تنفيذها لتعمل مع محولات ذات 17 ( TAP ) و ممكن تنفيذها على المحولات ذات 13 ( TAP ) بنفس المبادئ العامة مع اجراء التعديلات البسيطة اللازمة لذلك .     و في الختام.....   بحثنا المتواضع قد اعطى حلا ثالثا للحلين المتوفرين اصلا لهذه المشكلة وكانت :- 1- ترك هذا الجزء من العمل بدون ربطه . 2- استبدال لوحات السيطرة لتلائم المحولات التي تربط لها مع ما يرافق ذلك من كلف اضافية و وقت اطول في التنفيذ .                                               .........و من الله التوفيق .</vt:lpstr>
      <vt:lpstr>نبذة عن الباحث المهندس عمار فؤاد فياض الثلج الجبوري مواليد 1976 ...خريج كلية الهندسة الجامعة المستنصرية من قسم الكهرباء دورة عام 1999 .   الخبرة العملية :- - العمل في مجال تصميم و تصنيع دوائر السيطرة الالكترونية و منظومات الانذار للفترة من 1999 – 2001 - التعين في وزارة الكهرباء عام 2001 و استقال منها خلال نفس السنة لغرض السفر للعمل خارج القطر. - خبرة في مجال استخدام الحاسبة الالكترونية و برامج الاوفس و الانترنت و المراسلات التجارية من خلال العمل مع شركة البيان السورية للنفط للفترة من 2002 – 2003. - اعادة التعيين في وزارة الكهرباء عام 2003 و العمل في مجال تنفيذ المحطات الثانوية لغاية اعداد هذا البحث . - العمل كمدير لفرع شركة جبال الاماراتية  لتكنلوجيا المعلومات في بغداد للفترة من 2005 –  2006                      ( اثناء فترة اجازة بدون راتب من وزارة الكهرباء) . البحوث السابقة :- - تنفيذ البحث الموسوم ( منظومة التحذير الليزرية ) لصالح وزارة الدفاع العراقية/ الدفاع الجوي اثناء الخدمة العسكرية عام 2000 . </vt:lpstr>
      <vt:lpstr>http://althalj.page.tl</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موائمة محولات القدرة مع لوحات السيطرة </dc:title>
  <dc:creator>User</dc:creator>
  <cp:lastModifiedBy>User</cp:lastModifiedBy>
  <cp:revision>56</cp:revision>
  <dcterms:created xsi:type="dcterms:W3CDTF">2009-10-13T12:43:04Z</dcterms:created>
  <dcterms:modified xsi:type="dcterms:W3CDTF">2009-10-14T05:33:27Z</dcterms:modified>
</cp:coreProperties>
</file>