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1" r:id="rId3"/>
    <p:sldId id="279" r:id="rId4"/>
    <p:sldId id="280" r:id="rId5"/>
    <p:sldId id="269" r:id="rId6"/>
    <p:sldId id="270" r:id="rId7"/>
    <p:sldId id="271" r:id="rId8"/>
    <p:sldId id="272" r:id="rId9"/>
    <p:sldId id="273" r:id="rId10"/>
    <p:sldId id="281" r:id="rId11"/>
    <p:sldId id="275" r:id="rId12"/>
    <p:sldId id="287" r:id="rId13"/>
    <p:sldId id="277" r:id="rId14"/>
    <p:sldId id="288" r:id="rId15"/>
    <p:sldId id="28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33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276" autoAdjust="0"/>
    <p:restoredTop sz="94660"/>
  </p:normalViewPr>
  <p:slideViewPr>
    <p:cSldViewPr>
      <p:cViewPr>
        <p:scale>
          <a:sx n="75" d="100"/>
          <a:sy n="75" d="100"/>
        </p:scale>
        <p:origin x="-10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46AF6-8359-4C32-890B-D1D285731F11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65BF4-8A37-4392-BC16-86F95A62AD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BashirKhalil2012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43200"/>
            <a:ext cx="9144000" cy="2133599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B050"/>
                </a:solidFill>
                <a:latin typeface="Changa Light" pitchFamily="2" charset="-78"/>
                <a:cs typeface="Changa Light" pitchFamily="2" charset="-78"/>
              </a:rPr>
              <a:t>Concurrency Control</a:t>
            </a:r>
            <a:br>
              <a:rPr lang="en-US" sz="6600" dirty="0" smtClean="0">
                <a:solidFill>
                  <a:srgbClr val="00B050"/>
                </a:solidFill>
                <a:latin typeface="Changa Light" pitchFamily="2" charset="-78"/>
                <a:cs typeface="Changa Light" pitchFamily="2" charset="-78"/>
              </a:rPr>
            </a:br>
            <a:endParaRPr lang="en-US" sz="6600" dirty="0">
              <a:solidFill>
                <a:srgbClr val="00B050"/>
              </a:solidFill>
              <a:latin typeface="Changa Light" pitchFamily="2" charset="-78"/>
              <a:cs typeface="Changa Ligh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038"/>
            <a:ext cx="9144000" cy="334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381000"/>
            <a:ext cx="533400" cy="5334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en-US" sz="2000" b="1" dirty="0" smtClean="0"/>
              <a:t>T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581400" y="381000"/>
            <a:ext cx="2667000" cy="533400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Transaction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6324600" y="381000"/>
            <a:ext cx="609600" cy="533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dirty="0" smtClean="0"/>
              <a:t>X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7010400" y="381000"/>
            <a:ext cx="609600" cy="5334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 cap="flat" cmpd="sng" algn="ctr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dirty="0" smtClean="0"/>
              <a:t>Y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7696200" y="381000"/>
            <a:ext cx="609600" cy="533400"/>
          </a:xfrm>
          <a:prstGeom prst="rect">
            <a:avLst/>
          </a:prstGeom>
          <a:solidFill>
            <a:schemeClr val="accent4"/>
          </a:solidFill>
          <a:ln w="25400" cap="flat" cmpd="sng" algn="ctr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8382000" y="381000"/>
            <a:ext cx="685800" cy="533400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</a:t>
            </a:r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685800" y="381000"/>
            <a:ext cx="2819400" cy="533400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Transaction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4770" y="1143000"/>
            <a:ext cx="378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t1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4770" y="1639669"/>
            <a:ext cx="378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t2</a:t>
            </a:r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" y="2133600"/>
            <a:ext cx="3786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t3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52400" y="2590800"/>
            <a:ext cx="378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t4</a:t>
            </a:r>
          </a:p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52400" y="3048000"/>
            <a:ext cx="378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t5</a:t>
            </a:r>
          </a:p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52400" y="3581400"/>
            <a:ext cx="378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t6</a:t>
            </a:r>
          </a:p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52400" y="4038600"/>
            <a:ext cx="378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t7</a:t>
            </a:r>
          </a:p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52400" y="4572000"/>
            <a:ext cx="378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t8</a:t>
            </a:r>
          </a:p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54770" y="5105400"/>
            <a:ext cx="378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t9</a:t>
            </a:r>
          </a:p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2400" y="57150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t10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52400" y="61722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t11</a:t>
            </a:r>
          </a:p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754970" y="1143000"/>
            <a:ext cx="683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---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419600" y="1143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Begin </a:t>
            </a:r>
          </a:p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324600" y="11824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086600" y="11824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</a:t>
            </a:r>
          </a:p>
          <a:p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848600" y="11824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</a:p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676400" y="1639669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Begin </a:t>
            </a:r>
          </a:p>
          <a:p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343400" y="16764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Sum</a:t>
            </a:r>
            <a:r>
              <a:rPr lang="en-US" dirty="0" smtClean="0"/>
              <a:t> = 0</a:t>
            </a:r>
          </a:p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324600" y="16764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</a:p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086600" y="16764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</a:t>
            </a:r>
          </a:p>
          <a:p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848600" y="16764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</a:p>
          <a:p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8610600" y="16764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0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676400" y="2133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324600" y="22098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100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19600" y="2173069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086600" y="22098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</a:t>
            </a:r>
          </a:p>
          <a:p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848600" y="22098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</a:p>
          <a:p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8610600" y="22098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0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600200" y="25908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/>
              <a:t>-10</a:t>
            </a:r>
          </a:p>
          <a:p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038600" y="2667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Sum </a:t>
            </a:r>
            <a:r>
              <a:rPr lang="en-US" dirty="0" smtClean="0"/>
              <a:t>=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Sum </a:t>
            </a:r>
            <a:r>
              <a:rPr lang="en-US" dirty="0" smtClean="0"/>
              <a:t>+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</a:p>
          <a:p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324600" y="27064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100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086600" y="27064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</a:t>
            </a:r>
          </a:p>
          <a:p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7848600" y="27064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</a:p>
          <a:p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8458200" y="27064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100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600200" y="3048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Write(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419600" y="3124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read(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Y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6324600" y="31636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90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086600" y="31636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50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848600" y="31636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</a:t>
            </a:r>
          </a:p>
          <a:p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8458200" y="31636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100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676400" y="3544669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read(</a:t>
            </a:r>
            <a:r>
              <a:rPr lang="en-US" dirty="0" smtClean="0">
                <a:solidFill>
                  <a:srgbClr val="7030A0"/>
                </a:solidFill>
              </a:rPr>
              <a:t>Z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4114800" y="3581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Sum </a:t>
            </a:r>
            <a:r>
              <a:rPr lang="en-US" dirty="0" smtClean="0"/>
              <a:t>=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Sum </a:t>
            </a:r>
            <a:r>
              <a:rPr lang="en-US" dirty="0" smtClean="0"/>
              <a:t>+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Y</a:t>
            </a:r>
          </a:p>
          <a:p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6324600" y="35814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90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086600" y="35814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50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848600" y="35814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25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458200" y="35814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150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458200" y="12192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175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600200" y="40780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Z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/>
              <a:t>=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Z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/>
              <a:t>+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10</a:t>
            </a:r>
          </a:p>
          <a:p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324600" y="40386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90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086600" y="40386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50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848600" y="40386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25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458200" y="40386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150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600200" y="4572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Write(</a:t>
            </a:r>
            <a:r>
              <a:rPr lang="en-US" dirty="0" smtClean="0">
                <a:solidFill>
                  <a:srgbClr val="7030A0"/>
                </a:solidFill>
              </a:rPr>
              <a:t>Z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6324600" y="45352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90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086600" y="45352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50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848600" y="45352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35</a:t>
            </a:r>
          </a:p>
          <a:p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8458200" y="45352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150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650570" y="4114800"/>
            <a:ext cx="683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---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4648200" y="4583668"/>
            <a:ext cx="683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---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1600200" y="5105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Commit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19600" y="51054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read(</a:t>
            </a:r>
            <a:r>
              <a:rPr lang="en-US" dirty="0" smtClean="0">
                <a:solidFill>
                  <a:srgbClr val="7030A0"/>
                </a:solidFill>
              </a:rPr>
              <a:t>Z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324600" y="50686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90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086600" y="50686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50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848600" y="50686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35</a:t>
            </a:r>
          </a:p>
          <a:p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8458200" y="50686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150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114800" y="5562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Sum </a:t>
            </a:r>
            <a:r>
              <a:rPr lang="en-US" dirty="0" smtClean="0"/>
              <a:t>=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Sum </a:t>
            </a:r>
            <a:r>
              <a:rPr lang="en-US" dirty="0" smtClean="0"/>
              <a:t>+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Z</a:t>
            </a:r>
          </a:p>
          <a:p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6324600" y="55626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90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086600" y="55626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50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848600" y="55626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35</a:t>
            </a:r>
          </a:p>
          <a:p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458200" y="55626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185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419600" y="60314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Commit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324600" y="60592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90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086600" y="60592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50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848600" y="60592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35</a:t>
            </a:r>
          </a:p>
          <a:p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8458200" y="6059269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185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5" fill="hold">
                      <p:stCondLst>
                        <p:cond delay="indefinite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0" fill="hold">
                      <p:stCondLst>
                        <p:cond delay="indefinite"/>
                      </p:stCondLst>
                      <p:childTnLst>
                        <p:par>
                          <p:cTn id="501" fill="hold">
                            <p:stCondLst>
                              <p:cond delay="0"/>
                            </p:stCondLst>
                            <p:childTnLst>
                              <p:par>
                                <p:cTn id="5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9" fill="hold">
                      <p:stCondLst>
                        <p:cond delay="indefinite"/>
                      </p:stCondLst>
                      <p:childTnLst>
                        <p:par>
                          <p:cTn id="530" fill="hold">
                            <p:stCondLst>
                              <p:cond delay="0"/>
                            </p:stCondLst>
                            <p:childTnLst>
                              <p:par>
                                <p:cTn id="53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8" grpId="1"/>
      <p:bldP spid="59" grpId="0"/>
      <p:bldP spid="60" grpId="0"/>
      <p:bldP spid="61" grpId="0"/>
      <p:bldP spid="62" grpId="0"/>
      <p:bldP spid="63" grpId="0"/>
      <p:bldP spid="65" grpId="0"/>
      <p:bldP spid="65" grpId="1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80" grpId="0"/>
      <p:bldP spid="81" grpId="0"/>
      <p:bldP spid="82" grpId="0"/>
      <p:bldP spid="83" grpId="0"/>
      <p:bldP spid="84" grpId="0"/>
      <p:bldP spid="85" grpId="0"/>
      <p:bldP spid="85" grpId="1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B050"/>
                </a:solidFill>
              </a:rPr>
              <a:t>Locking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: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5105400"/>
          </a:xfrm>
        </p:spPr>
        <p:txBody>
          <a:bodyPr/>
          <a:lstStyle/>
          <a:p>
            <a:pPr algn="justLow"/>
            <a:r>
              <a:rPr lang="en-US" dirty="0" smtClean="0"/>
              <a:t>Locking  is lock data item to prevent anther transaction to access data item  in the database.</a:t>
            </a:r>
          </a:p>
          <a:p>
            <a:pPr>
              <a:buNone/>
            </a:pPr>
            <a:endParaRPr lang="en-US" dirty="0" smtClean="0"/>
          </a:p>
          <a:p>
            <a:pPr lvl="2" algn="just"/>
            <a:r>
              <a:rPr lang="en-US" b="1" dirty="0" smtClean="0"/>
              <a:t>Shared: read/no write– </a:t>
            </a:r>
            <a:r>
              <a:rPr lang="en-US" dirty="0" smtClean="0"/>
              <a:t>more than one T read items .</a:t>
            </a:r>
          </a:p>
          <a:p>
            <a:pPr lvl="2" algn="just"/>
            <a:r>
              <a:rPr lang="en-US" b="1" dirty="0" smtClean="0"/>
              <a:t>Exclusive</a:t>
            </a:r>
            <a:r>
              <a:rPr lang="en-US" b="1" smtClean="0"/>
              <a:t>: read/write </a:t>
            </a:r>
            <a:r>
              <a:rPr lang="en-US" b="1" dirty="0" smtClean="0"/>
              <a:t>- </a:t>
            </a:r>
            <a:r>
              <a:rPr lang="en-US" dirty="0" smtClean="0"/>
              <a:t>only</a:t>
            </a:r>
            <a:r>
              <a:rPr lang="en-US" b="1" dirty="0" smtClean="0"/>
              <a:t> </a:t>
            </a:r>
            <a:r>
              <a:rPr lang="en-US" dirty="0" smtClean="0"/>
              <a:t>one Transaction  read items .</a:t>
            </a:r>
            <a:endParaRPr lang="en-US" b="1" dirty="0" smtClean="0"/>
          </a:p>
          <a:p>
            <a:pPr lvl="2" algn="just"/>
            <a:r>
              <a:rPr lang="en-US" b="1" dirty="0" smtClean="0"/>
              <a:t>Conflict  Matrix .</a:t>
            </a:r>
          </a:p>
          <a:p>
            <a:pPr lvl="2" algn="just"/>
            <a:endParaRPr lang="en-US" b="1" dirty="0" smtClean="0"/>
          </a:p>
          <a:p>
            <a:pPr lvl="2" algn="just"/>
            <a:endParaRPr lang="en-US" b="1" dirty="0" smtClean="0"/>
          </a:p>
        </p:txBody>
      </p:sp>
      <p:pic>
        <p:nvPicPr>
          <p:cNvPr id="5" name="Picture 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4876800"/>
            <a:ext cx="2368550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Implementation of Locking :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99"/>
                </a:solidFill>
                <a:ea typeface="ＭＳ Ｐゴシック" pitchFamily="34" charset="-128"/>
              </a:rPr>
              <a:t>lock manager</a:t>
            </a:r>
            <a:r>
              <a:rPr lang="en-US" b="1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he lock the item according to transaction request lock or unlock requests .</a:t>
            </a:r>
          </a:p>
          <a:p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b="1" dirty="0" smtClean="0">
                <a:solidFill>
                  <a:srgbClr val="000099"/>
                </a:solidFill>
                <a:ea typeface="ＭＳ Ｐゴシック" pitchFamily="34" charset="-128"/>
              </a:rPr>
              <a:t>lock table</a:t>
            </a:r>
            <a:r>
              <a:rPr lang="en-US" b="1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lock manager is used to store the identify of  transaction .</a:t>
            </a:r>
          </a:p>
          <a:p>
            <a:endParaRPr lang="en-US" b="1" dirty="0" smtClean="0">
              <a:solidFill>
                <a:schemeClr val="tx2"/>
              </a:solidFill>
              <a:ea typeface="ＭＳ Ｐゴシック" pitchFamily="34" charset="-128"/>
            </a:endParaRPr>
          </a:p>
          <a:p>
            <a:endParaRPr lang="en-US" b="1" dirty="0" smtClean="0">
              <a:solidFill>
                <a:srgbClr val="000099"/>
              </a:solidFill>
              <a:ea typeface="ＭＳ Ｐゴシック" pitchFamily="34" charset="-128"/>
            </a:endParaRPr>
          </a:p>
          <a:p>
            <a:r>
              <a:rPr lang="en-US" b="1" dirty="0" smtClean="0">
                <a:solidFill>
                  <a:srgbClr val="000099"/>
                </a:solidFill>
                <a:ea typeface="ＭＳ Ｐゴシック" pitchFamily="34" charset="-128"/>
              </a:rPr>
              <a:t>lock conversion .</a:t>
            </a:r>
          </a:p>
        </p:txBody>
      </p:sp>
      <p:pic>
        <p:nvPicPr>
          <p:cNvPr id="1028" name="Picture 4" descr="C:\Users\BASHIR\Desktop\lo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867150"/>
            <a:ext cx="6019800" cy="781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rgbClr val="00B050"/>
                </a:solidFill>
              </a:rPr>
              <a:t>Two-Phase Locking (2PL) algorithm :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None/>
            </a:pPr>
            <a:r>
              <a:rPr lang="en-US" dirty="0" smtClean="0"/>
              <a:t>Transaction follows 2PL protocol if all locking operations precede first unlock operation in the transaction.</a:t>
            </a:r>
          </a:p>
          <a:p>
            <a:pPr algn="just">
              <a:lnSpc>
                <a:spcPct val="90000"/>
              </a:lnSpc>
            </a:pPr>
            <a:endParaRPr lang="en-US" dirty="0" smtClean="0"/>
          </a:p>
          <a:p>
            <a:pPr algn="just">
              <a:lnSpc>
                <a:spcPct val="90000"/>
              </a:lnSpc>
            </a:pPr>
            <a:r>
              <a:rPr lang="en-US" dirty="0" smtClean="0"/>
              <a:t>Using 2PL we can </a:t>
            </a:r>
            <a:r>
              <a:rPr lang="en-US" sz="2900" dirty="0" smtClean="0"/>
              <a:t>Prevent</a:t>
            </a:r>
            <a:r>
              <a:rPr lang="en-US" dirty="0" smtClean="0"/>
              <a:t>:</a:t>
            </a:r>
          </a:p>
          <a:p>
            <a:pPr lvl="1" algn="just">
              <a:lnSpc>
                <a:spcPct val="90000"/>
              </a:lnSpc>
            </a:pPr>
            <a:r>
              <a:rPr lang="en-US" sz="2700" dirty="0" smtClean="0"/>
              <a:t>Lost Update problem .</a:t>
            </a:r>
          </a:p>
          <a:p>
            <a:pPr lvl="1" algn="just">
              <a:lnSpc>
                <a:spcPct val="90000"/>
              </a:lnSpc>
            </a:pPr>
            <a:r>
              <a:rPr lang="en-US" sz="2700" dirty="0" smtClean="0"/>
              <a:t>Uncommitted Dependency Problem .</a:t>
            </a:r>
          </a:p>
          <a:p>
            <a:pPr lvl="1" algn="just">
              <a:lnSpc>
                <a:spcPct val="90000"/>
              </a:lnSpc>
            </a:pPr>
            <a:r>
              <a:rPr lang="en-US" sz="2700" dirty="0" smtClean="0"/>
              <a:t>Inconsistent Analysis Problem 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B050"/>
                </a:solidFill>
              </a:rPr>
              <a:t>Timestamp</a:t>
            </a:r>
            <a:r>
              <a:rPr lang="en-US" dirty="0" smtClean="0">
                <a:solidFill>
                  <a:srgbClr val="00B050"/>
                </a:solidFill>
              </a:rPr>
              <a:t> :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buNone/>
            </a:pPr>
            <a:r>
              <a:rPr lang="en-US" b="1" dirty="0" smtClean="0"/>
              <a:t>A unique identifier created by </a:t>
            </a:r>
            <a:r>
              <a:rPr lang="en-US" b="1" dirty="0" smtClean="0">
                <a:solidFill>
                  <a:srgbClr val="00B050"/>
                </a:solidFill>
              </a:rPr>
              <a:t>DBMS</a:t>
            </a:r>
            <a:r>
              <a:rPr lang="en-US" b="1" dirty="0" smtClean="0"/>
              <a:t> that indicates relative starting time of a transaction . </a:t>
            </a:r>
          </a:p>
          <a:p>
            <a:pPr algn="just"/>
            <a:r>
              <a:rPr lang="en-US" b="1" dirty="0" smtClean="0"/>
              <a:t>Can be generated by using </a:t>
            </a:r>
          </a:p>
          <a:p>
            <a:pPr algn="just"/>
            <a:r>
              <a:rPr lang="en-US" b="1" dirty="0" smtClean="0">
                <a:solidFill>
                  <a:srgbClr val="00B050"/>
                </a:solidFill>
              </a:rPr>
              <a:t>system clock </a:t>
            </a:r>
            <a:r>
              <a:rPr lang="en-US" b="1" dirty="0" smtClean="0"/>
              <a:t>at time transaction started .</a:t>
            </a:r>
          </a:p>
          <a:p>
            <a:pPr algn="just"/>
            <a:r>
              <a:rPr lang="en-US" b="1" dirty="0" smtClean="0"/>
              <a:t>incrementing a logical counter every time a new transaction starts 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This </a:t>
            </a:r>
            <a:r>
              <a:rPr lang="en-US" dirty="0" smtClean="0"/>
              <a:t>prepared by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>
                <a:latin typeface="Arial Black" pitchFamily="34" charset="0"/>
              </a:rPr>
              <a:t>Bashir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khlil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Eshak</a:t>
            </a:r>
            <a:r>
              <a:rPr lang="en-US" dirty="0" smtClean="0">
                <a:latin typeface="Arial Black" pitchFamily="34" charset="0"/>
              </a:rPr>
              <a:t> Ahmed 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BashirKhalil2012@gmail.com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0925077338</a:t>
            </a:r>
            <a:r>
              <a:rPr lang="en-US" dirty="0" smtClean="0"/>
              <a:t> 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900" dirty="0" smtClean="0"/>
              <a:t>1/1/2019</a:t>
            </a:r>
            <a:r>
              <a:rPr lang="en-US" dirty="0" smtClean="0"/>
              <a:t> 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B050"/>
                </a:solidFill>
              </a:rPr>
              <a:t>The notion of a transaction :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An action, or series of actions, carried out by a single user or application program, which reads or updates the contents of the database  .</a:t>
            </a:r>
          </a:p>
          <a:p>
            <a:r>
              <a:rPr lang="en-US" dirty="0" smtClean="0"/>
              <a:t>Transaction outcomes : </a:t>
            </a:r>
          </a:p>
          <a:p>
            <a:pPr lvl="1"/>
            <a:r>
              <a:rPr lang="en-US" dirty="0" smtClean="0"/>
              <a:t> If it completes successfully  = </a:t>
            </a:r>
            <a:r>
              <a:rPr lang="en-US" dirty="0" smtClean="0">
                <a:solidFill>
                  <a:srgbClr val="00B050"/>
                </a:solidFill>
              </a:rPr>
              <a:t>committed</a:t>
            </a:r>
            <a:r>
              <a:rPr lang="en-US" dirty="0" smtClean="0"/>
              <a:t> and the database reaches a new consistent state .</a:t>
            </a:r>
          </a:p>
          <a:p>
            <a:pPr lvl="1"/>
            <a:r>
              <a:rPr lang="en-US" dirty="0" smtClean="0"/>
              <a:t> If not it completes successfully  = </a:t>
            </a:r>
            <a:r>
              <a:rPr lang="en-US" dirty="0" smtClean="0">
                <a:solidFill>
                  <a:srgbClr val="FF0000"/>
                </a:solidFill>
              </a:rPr>
              <a:t>aborted</a:t>
            </a:r>
            <a:r>
              <a:rPr lang="en-US" dirty="0" smtClean="0"/>
              <a:t> the database must be restored to the consistent state (rolled back) 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B050"/>
                </a:solidFill>
              </a:rPr>
              <a:t>Properties of Transactions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40000"/>
              </a:lnSpc>
              <a:tabLst>
                <a:tab pos="1905000" algn="l"/>
                <a:tab pos="2286000" algn="l"/>
              </a:tabLst>
            </a:pPr>
            <a:endParaRPr lang="en-US" b="1" dirty="0" smtClean="0"/>
          </a:p>
          <a:p>
            <a:pPr marL="0" indent="0" algn="just">
              <a:buFont typeface="Monotype Sorts" charset="2"/>
              <a:buNone/>
              <a:tabLst>
                <a:tab pos="1905000" algn="l"/>
                <a:tab pos="2286000" algn="l"/>
              </a:tabLst>
            </a:pPr>
            <a:r>
              <a:rPr lang="en-US" b="1" u="sng" dirty="0" smtClean="0">
                <a:solidFill>
                  <a:srgbClr val="00B050"/>
                </a:solidFill>
              </a:rPr>
              <a:t>Atomicity</a:t>
            </a:r>
            <a:r>
              <a:rPr lang="en-US" b="1" dirty="0" smtClean="0"/>
              <a:t> 	‘All or nothing’ property . </a:t>
            </a:r>
          </a:p>
          <a:p>
            <a:pPr marL="0" indent="0" algn="just">
              <a:buFont typeface="Monotype Sorts" charset="2"/>
              <a:buNone/>
              <a:tabLst>
                <a:tab pos="1905000" algn="l"/>
                <a:tab pos="2286000" algn="l"/>
              </a:tabLst>
            </a:pPr>
            <a:r>
              <a:rPr lang="en-US" b="1" u="sng" dirty="0" smtClean="0">
                <a:solidFill>
                  <a:srgbClr val="00B050"/>
                </a:solidFill>
              </a:rPr>
              <a:t>Consistency</a:t>
            </a:r>
            <a:r>
              <a:rPr lang="en-US" b="1" dirty="0" smtClean="0"/>
              <a:t>	 Must transform DB from one consistent state to another .</a:t>
            </a:r>
          </a:p>
          <a:p>
            <a:pPr marL="0" indent="0" algn="just">
              <a:buFont typeface="Monotype Sorts" charset="2"/>
              <a:buNone/>
              <a:tabLst>
                <a:tab pos="1905000" algn="l"/>
                <a:tab pos="2286000" algn="l"/>
              </a:tabLst>
            </a:pPr>
            <a:r>
              <a:rPr lang="en-US" b="1" u="sng" dirty="0" smtClean="0">
                <a:solidFill>
                  <a:srgbClr val="00B050"/>
                </a:solidFill>
              </a:rPr>
              <a:t>Isolation</a:t>
            </a:r>
            <a:r>
              <a:rPr lang="en-US" b="1" dirty="0" smtClean="0"/>
              <a:t>  	 </a:t>
            </a:r>
            <a:r>
              <a:rPr lang="en-US" dirty="0" smtClean="0"/>
              <a:t> </a:t>
            </a:r>
            <a:r>
              <a:rPr lang="en-US" b="1" dirty="0" smtClean="0"/>
              <a:t>execute independently of one another . </a:t>
            </a:r>
          </a:p>
          <a:p>
            <a:pPr marL="0" indent="0" algn="just">
              <a:buFont typeface="Monotype Sorts" charset="2"/>
              <a:buNone/>
              <a:tabLst>
                <a:tab pos="1905000" algn="l"/>
                <a:tab pos="2286000" algn="l"/>
              </a:tabLst>
            </a:pPr>
            <a:r>
              <a:rPr lang="en-US" b="1" u="sng" dirty="0" smtClean="0">
                <a:solidFill>
                  <a:srgbClr val="00B050"/>
                </a:solidFill>
              </a:rPr>
              <a:t>Durability</a:t>
            </a:r>
            <a:r>
              <a:rPr lang="en-US" b="1" dirty="0" smtClean="0"/>
              <a:t>	Effects of a committed transaction are permanent and must not be lost because of later failure 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B050"/>
                </a:solidFill>
              </a:rPr>
              <a:t>Concurrency Control :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b="1" dirty="0" smtClean="0"/>
              <a:t>Process of managing simultaneous operations on the database without having them interfere with one another .</a:t>
            </a:r>
          </a:p>
          <a:p>
            <a:pPr algn="just">
              <a:lnSpc>
                <a:spcPct val="20000"/>
              </a:lnSpc>
              <a:buFont typeface="Monotype Sorts" charset="2"/>
              <a:buNone/>
            </a:pPr>
            <a:endParaRPr lang="en-US" b="1" dirty="0" smtClean="0"/>
          </a:p>
          <a:p>
            <a:pPr algn="just">
              <a:lnSpc>
                <a:spcPct val="90000"/>
              </a:lnSpc>
            </a:pPr>
            <a:r>
              <a:rPr lang="en-US" b="1" dirty="0" smtClean="0"/>
              <a:t>Prevents interference when two or more users are accessing database simultaneously and at least one is updating data .</a:t>
            </a:r>
          </a:p>
          <a:p>
            <a:pPr algn="just">
              <a:lnSpc>
                <a:spcPct val="90000"/>
              </a:lnSpc>
            </a:pPr>
            <a:r>
              <a:rPr lang="en-US" b="1" dirty="0" smtClean="0"/>
              <a:t>Although two transactions may be correct in themselves, interleaving of operations may produce an incorrect result 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lost update problem :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apparently successfully completed update operation by one user can be overridden by</a:t>
            </a:r>
          </a:p>
          <a:p>
            <a:pPr>
              <a:buNone/>
            </a:pPr>
            <a:r>
              <a:rPr lang="en-US" dirty="0" smtClean="0"/>
              <a:t>    another user 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Figure illustrate what I said .</a:t>
            </a:r>
            <a:endParaRPr lang="en-US" dirty="0"/>
          </a:p>
        </p:txBody>
      </p:sp>
      <p:pic>
        <p:nvPicPr>
          <p:cNvPr id="4" name="Picture 2" descr="G:\13 icon\UpgradeReport_Warni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9624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267200" y="1371600"/>
          <a:ext cx="7620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</a:tblGrid>
              <a:tr h="5257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 rot="5400000">
            <a:off x="-2324100" y="4076700"/>
            <a:ext cx="49537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8991600" y="1505635"/>
            <a:ext cx="491" cy="51237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43400" y="533400"/>
            <a:ext cx="609600" cy="5334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6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337319" y="115669"/>
            <a:ext cx="61568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QTY</a:t>
            </a:r>
          </a:p>
          <a:p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1143000"/>
            <a:ext cx="83869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Mazin</a:t>
            </a:r>
            <a:endParaRPr lang="en-US" sz="2000" b="1" dirty="0" smtClean="0"/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153400" y="1182469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Mosab</a:t>
            </a:r>
            <a:endParaRPr lang="en-US" b="1" dirty="0" smtClean="0"/>
          </a:p>
          <a:p>
            <a:endParaRPr lang="en-US" b="1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52400" y="23622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667000" y="2362200"/>
            <a:ext cx="1600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872334" y="2173069"/>
            <a:ext cx="718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Begin</a:t>
            </a:r>
          </a:p>
          <a:p>
            <a:endParaRPr lang="en-US" b="1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7391400" y="27432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>
            <a:off x="5029200" y="27432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629400" y="25146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Begin</a:t>
            </a:r>
          </a:p>
          <a:p>
            <a:endParaRPr lang="en-US" b="1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52400" y="34290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4800" y="3276600"/>
            <a:ext cx="3737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select </a:t>
            </a:r>
            <a:r>
              <a:rPr lang="en-US" b="1" dirty="0" smtClean="0">
                <a:solidFill>
                  <a:srgbClr val="FF0000"/>
                </a:solidFill>
              </a:rPr>
              <a:t>QTY</a:t>
            </a:r>
            <a:r>
              <a:rPr lang="en-US" b="1" dirty="0" smtClean="0"/>
              <a:t> from protect where id =1;</a:t>
            </a:r>
            <a:endParaRPr lang="en-US" b="1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962400" y="34290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0800000">
            <a:off x="8763000" y="3808412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181601" y="3669268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select </a:t>
            </a:r>
            <a:r>
              <a:rPr lang="en-US" b="1" dirty="0" smtClean="0">
                <a:solidFill>
                  <a:srgbClr val="FF0000"/>
                </a:solidFill>
              </a:rPr>
              <a:t>QTY</a:t>
            </a:r>
            <a:r>
              <a:rPr lang="en-US" b="1" dirty="0" smtClean="0"/>
              <a:t> from protect where id =1;</a:t>
            </a:r>
            <a:endParaRPr lang="en-US" b="1" dirty="0"/>
          </a:p>
        </p:txBody>
      </p:sp>
      <p:sp>
        <p:nvSpPr>
          <p:cNvPr id="52" name="Rectangle 51"/>
          <p:cNvSpPr/>
          <p:nvPr/>
        </p:nvSpPr>
        <p:spPr>
          <a:xfrm>
            <a:off x="381000" y="533400"/>
            <a:ext cx="609600" cy="5334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</a:t>
            </a:r>
            <a:endParaRPr lang="en-US" sz="3200" b="1" dirty="0"/>
          </a:p>
        </p:txBody>
      </p:sp>
      <p:sp>
        <p:nvSpPr>
          <p:cNvPr id="53" name="Rectangle 52"/>
          <p:cNvSpPr/>
          <p:nvPr/>
        </p:nvSpPr>
        <p:spPr>
          <a:xfrm>
            <a:off x="8305800" y="533400"/>
            <a:ext cx="609600" cy="5334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9</a:t>
            </a:r>
            <a:endParaRPr lang="en-US" sz="3200" b="1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152400" y="43434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81000" y="4114800"/>
            <a:ext cx="2891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update protect SET </a:t>
            </a:r>
            <a:r>
              <a:rPr lang="en-US" b="1" dirty="0" smtClean="0">
                <a:solidFill>
                  <a:srgbClr val="FF0000"/>
                </a:solidFill>
              </a:rPr>
              <a:t>QTY</a:t>
            </a:r>
            <a:r>
              <a:rPr lang="en-US" b="1" dirty="0" smtClean="0"/>
              <a:t> = 4 ;</a:t>
            </a:r>
            <a:endParaRPr lang="en-US" b="1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3352800" y="4343400"/>
            <a:ext cx="914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0800000">
            <a:off x="8763000" y="4799011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830684" y="4659868"/>
            <a:ext cx="2891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update protect SET </a:t>
            </a:r>
            <a:r>
              <a:rPr lang="en-US" b="1" dirty="0" smtClean="0">
                <a:solidFill>
                  <a:srgbClr val="FF0000"/>
                </a:solidFill>
              </a:rPr>
              <a:t>QTY</a:t>
            </a:r>
            <a:r>
              <a:rPr lang="en-US" b="1" dirty="0" smtClean="0"/>
              <a:t> =  9;</a:t>
            </a:r>
            <a:endParaRPr lang="en-US" b="1" dirty="0"/>
          </a:p>
        </p:txBody>
      </p:sp>
      <p:cxnSp>
        <p:nvCxnSpPr>
          <p:cNvPr id="72" name="Straight Arrow Connector 71"/>
          <p:cNvCxnSpPr/>
          <p:nvPr/>
        </p:nvCxnSpPr>
        <p:spPr>
          <a:xfrm rot="10800000">
            <a:off x="5029200" y="38862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rot="10800000" flipV="1">
            <a:off x="5105402" y="4876799"/>
            <a:ext cx="68579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52400" y="5332412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828800" y="5068669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Commit</a:t>
            </a:r>
            <a:endParaRPr lang="en-US" b="1" dirty="0"/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2971800" y="5257800"/>
            <a:ext cx="1295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7391400" y="5713412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6400800" y="5498068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Commit</a:t>
            </a:r>
            <a:endParaRPr lang="en-US" b="1" dirty="0"/>
          </a:p>
        </p:txBody>
      </p:sp>
      <p:cxnSp>
        <p:nvCxnSpPr>
          <p:cNvPr id="90" name="Straight Arrow Connector 89"/>
          <p:cNvCxnSpPr/>
          <p:nvPr/>
        </p:nvCxnSpPr>
        <p:spPr>
          <a:xfrm rot="10800000">
            <a:off x="5105402" y="5715000"/>
            <a:ext cx="121919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C:\Users\BASHIR\Desktop\Checkmark_96px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4800600"/>
            <a:ext cx="533400" cy="533400"/>
          </a:xfrm>
          <a:prstGeom prst="rect">
            <a:avLst/>
          </a:prstGeom>
          <a:noFill/>
        </p:spPr>
      </p:pic>
      <p:pic>
        <p:nvPicPr>
          <p:cNvPr id="2054" name="Picture 6" descr="C:\Users\BASHIR\Desktop\Delete_96px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810000"/>
            <a:ext cx="533400" cy="533400"/>
          </a:xfrm>
          <a:prstGeom prst="rect">
            <a:avLst/>
          </a:prstGeom>
          <a:noFill/>
        </p:spPr>
      </p:pic>
      <p:pic>
        <p:nvPicPr>
          <p:cNvPr id="104" name="Picture 4" descr="C:\Users\BASHIR\Desktop\Checkmark_96px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5181600"/>
            <a:ext cx="533400" cy="5334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0.00555 L 0.43333 1.25809E-6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555 L -0.43334 1.25809E-6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6346E-6 L 0.0125 -0.6161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-3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"/>
                            </p:stCondLst>
                            <p:childTnLst>
                              <p:par>
                                <p:cTn id="1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000"/>
                            </p:stCondLst>
                            <p:childTnLst>
                              <p:par>
                                <p:cTn id="18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71785E-7 L -0.19583 -0.6716 " pathEditMode="relative" rAng="0" ptsTypes="AA">
                                      <p:cBhvr>
                                        <p:cTn id="190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-3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6" animBg="1"/>
      <p:bldP spid="12" grpId="6"/>
      <p:bldP spid="13" grpId="0"/>
      <p:bldP spid="16" grpId="0"/>
      <p:bldP spid="21" grpId="0"/>
      <p:bldP spid="25" grpId="0"/>
      <p:bldP spid="28" grpId="0"/>
      <p:bldP spid="47" grpId="0"/>
      <p:bldP spid="52" grpId="0" animBg="1"/>
      <p:bldP spid="52" grpId="1" animBg="1"/>
      <p:bldP spid="53" grpId="0" animBg="1"/>
      <p:bldP spid="53" grpId="1" animBg="1"/>
      <p:bldP spid="55" grpId="0"/>
      <p:bldP spid="62" grpId="0"/>
      <p:bldP spid="84" grpId="0"/>
      <p:bldP spid="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The uncommitted dependency problem 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Its occurs when one transaction is allowed to see the intermediate results of another transaction before it has committed  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Figure illustrate what I said .</a:t>
            </a:r>
          </a:p>
        </p:txBody>
      </p:sp>
      <p:pic>
        <p:nvPicPr>
          <p:cNvPr id="1026" name="Picture 2" descr="G:\13 icon\UpgradeReport_Warni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86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267200" y="1371600"/>
          <a:ext cx="7620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</a:tblGrid>
              <a:tr h="5257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 rot="5400000">
            <a:off x="-2324100" y="4076700"/>
            <a:ext cx="49537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8991600" y="1505635"/>
            <a:ext cx="491" cy="51237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43400" y="533400"/>
            <a:ext cx="609600" cy="5334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40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337319" y="115669"/>
            <a:ext cx="61568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QTY</a:t>
            </a:r>
          </a:p>
          <a:p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1143000"/>
            <a:ext cx="83869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Mazin</a:t>
            </a:r>
            <a:endParaRPr lang="en-US" sz="2000" b="1" dirty="0" smtClean="0"/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153400" y="1182469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Mosab</a:t>
            </a:r>
            <a:endParaRPr lang="en-US" b="1" dirty="0" smtClean="0"/>
          </a:p>
          <a:p>
            <a:endParaRPr lang="en-US" b="1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52400" y="23622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667000" y="2362200"/>
            <a:ext cx="1600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872334" y="2173069"/>
            <a:ext cx="718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Begin</a:t>
            </a:r>
          </a:p>
          <a:p>
            <a:endParaRPr lang="en-US" b="1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7391400" y="38100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>
            <a:off x="5029200" y="38100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629400" y="35814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Begin</a:t>
            </a:r>
          </a:p>
          <a:p>
            <a:endParaRPr lang="en-US" b="1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52400" y="28956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4800" y="2743200"/>
            <a:ext cx="3737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select </a:t>
            </a:r>
            <a:r>
              <a:rPr lang="en-US" b="1" dirty="0" smtClean="0">
                <a:solidFill>
                  <a:srgbClr val="FF0000"/>
                </a:solidFill>
              </a:rPr>
              <a:t>QTY</a:t>
            </a:r>
            <a:r>
              <a:rPr lang="en-US" b="1" dirty="0" smtClean="0"/>
              <a:t> from protect where id =1;</a:t>
            </a:r>
            <a:endParaRPr lang="en-US" b="1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962400" y="28956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0800000">
            <a:off x="8763000" y="4265612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181601" y="4126468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select </a:t>
            </a:r>
            <a:r>
              <a:rPr lang="en-US" b="1" dirty="0" smtClean="0">
                <a:solidFill>
                  <a:srgbClr val="FF0000"/>
                </a:solidFill>
              </a:rPr>
              <a:t>QTY</a:t>
            </a:r>
            <a:r>
              <a:rPr lang="en-US" b="1" dirty="0" smtClean="0"/>
              <a:t> from protect where id =1;</a:t>
            </a:r>
            <a:endParaRPr lang="en-US" b="1" dirty="0"/>
          </a:p>
        </p:txBody>
      </p:sp>
      <p:sp>
        <p:nvSpPr>
          <p:cNvPr id="52" name="Rectangle 51"/>
          <p:cNvSpPr/>
          <p:nvPr/>
        </p:nvSpPr>
        <p:spPr>
          <a:xfrm>
            <a:off x="381000" y="533400"/>
            <a:ext cx="609600" cy="5334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80</a:t>
            </a:r>
            <a:endParaRPr lang="en-US" sz="3200" b="1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152400" y="35052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81000" y="3276600"/>
            <a:ext cx="3603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update protect SET </a:t>
            </a:r>
            <a:r>
              <a:rPr lang="en-US" b="1" dirty="0" smtClean="0">
                <a:solidFill>
                  <a:srgbClr val="FF0000"/>
                </a:solidFill>
              </a:rPr>
              <a:t>QTY</a:t>
            </a:r>
            <a:r>
              <a:rPr lang="en-US" b="1" dirty="0" smtClean="0"/>
              <a:t> = (</a:t>
            </a:r>
            <a:r>
              <a:rPr lang="en-US" b="1" dirty="0" smtClean="0">
                <a:solidFill>
                  <a:srgbClr val="FF0000"/>
                </a:solidFill>
              </a:rPr>
              <a:t>QTY+</a:t>
            </a:r>
            <a:r>
              <a:rPr lang="en-US" b="1" dirty="0" smtClean="0"/>
              <a:t>40);</a:t>
            </a:r>
            <a:endParaRPr lang="en-US" b="1" dirty="0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3886200" y="35052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0800000">
            <a:off x="8763000" y="4951411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335150" y="4724400"/>
            <a:ext cx="3656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update protect SET </a:t>
            </a:r>
            <a:r>
              <a:rPr lang="en-US" b="1" dirty="0" smtClean="0">
                <a:solidFill>
                  <a:srgbClr val="FF0000"/>
                </a:solidFill>
              </a:rPr>
              <a:t>QTY</a:t>
            </a:r>
            <a:r>
              <a:rPr lang="en-US" b="1" dirty="0" smtClean="0"/>
              <a:t> = (</a:t>
            </a:r>
            <a:r>
              <a:rPr lang="en-US" b="1" dirty="0" smtClean="0">
                <a:solidFill>
                  <a:srgbClr val="FF0000"/>
                </a:solidFill>
              </a:rPr>
              <a:t>QTY -</a:t>
            </a:r>
            <a:r>
              <a:rPr lang="en-US" b="1" dirty="0" smtClean="0"/>
              <a:t>20);</a:t>
            </a:r>
            <a:endParaRPr lang="en-US" b="1" dirty="0"/>
          </a:p>
        </p:txBody>
      </p:sp>
      <p:cxnSp>
        <p:nvCxnSpPr>
          <p:cNvPr id="72" name="Straight Arrow Connector 71"/>
          <p:cNvCxnSpPr/>
          <p:nvPr/>
        </p:nvCxnSpPr>
        <p:spPr>
          <a:xfrm rot="10800000">
            <a:off x="5029200" y="43434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rot="10800000">
            <a:off x="5105404" y="5029200"/>
            <a:ext cx="30479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7391400" y="5637212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6400800" y="5421868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Commit</a:t>
            </a:r>
            <a:endParaRPr lang="en-US" b="1" dirty="0"/>
          </a:p>
        </p:txBody>
      </p:sp>
      <p:cxnSp>
        <p:nvCxnSpPr>
          <p:cNvPr id="90" name="Straight Arrow Connector 89"/>
          <p:cNvCxnSpPr/>
          <p:nvPr/>
        </p:nvCxnSpPr>
        <p:spPr>
          <a:xfrm rot="10800000">
            <a:off x="5105402" y="5638800"/>
            <a:ext cx="121919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" name="Picture 4" descr="C:\Users\BASHIR\Desktop\Checkmark_96px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5105400"/>
            <a:ext cx="533400" cy="533400"/>
          </a:xfrm>
          <a:prstGeom prst="rect">
            <a:avLst/>
          </a:prstGeom>
          <a:noFill/>
        </p:spPr>
      </p:pic>
      <p:cxnSp>
        <p:nvCxnSpPr>
          <p:cNvPr id="39" name="Straight Connector 38"/>
          <p:cNvCxnSpPr/>
          <p:nvPr/>
        </p:nvCxnSpPr>
        <p:spPr>
          <a:xfrm>
            <a:off x="152400" y="44958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667000" y="4495800"/>
            <a:ext cx="1600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676400" y="4306669"/>
            <a:ext cx="9901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Rollback</a:t>
            </a:r>
          </a:p>
          <a:p>
            <a:endParaRPr lang="en-US" b="1" dirty="0"/>
          </a:p>
        </p:txBody>
      </p:sp>
      <p:sp>
        <p:nvSpPr>
          <p:cNvPr id="42" name="Rectangle 41"/>
          <p:cNvSpPr/>
          <p:nvPr/>
        </p:nvSpPr>
        <p:spPr>
          <a:xfrm>
            <a:off x="4343400" y="533400"/>
            <a:ext cx="609600" cy="5334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40</a:t>
            </a:r>
            <a:endParaRPr lang="en-US" sz="3200" b="1" dirty="0"/>
          </a:p>
        </p:txBody>
      </p:sp>
      <p:sp>
        <p:nvSpPr>
          <p:cNvPr id="45" name="Rectangle 44"/>
          <p:cNvSpPr/>
          <p:nvPr/>
        </p:nvSpPr>
        <p:spPr>
          <a:xfrm>
            <a:off x="8305800" y="533400"/>
            <a:ext cx="609600" cy="5334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60</a:t>
            </a:r>
            <a:endParaRPr lang="en-US" sz="32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0.00555 L 0.43333 1.25809E-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555 L -0.43334 1.25809E-6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00"/>
                            </p:stCondLst>
                            <p:childTnLst>
                              <p:par>
                                <p:cTn id="17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000"/>
                            </p:stCondLst>
                            <p:childTnLst>
                              <p:par>
                                <p:cTn id="18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30435E-6 L 0.00417 -0.6494 " pathEditMode="relative" rAng="0" ptsTypes="AA">
                                      <p:cBhvr>
                                        <p:cTn id="182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3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3" grpId="0"/>
      <p:bldP spid="16" grpId="0"/>
      <p:bldP spid="28" grpId="0"/>
      <p:bldP spid="47" grpId="1"/>
      <p:bldP spid="52" grpId="0" animBg="1"/>
      <p:bldP spid="52" grpId="1" animBg="1"/>
      <p:bldP spid="55" grpId="0"/>
      <p:bldP spid="62" grpId="0"/>
      <p:bldP spid="89" grpId="0"/>
      <p:bldP spid="42" grpId="0" animBg="1"/>
      <p:bldP spid="45" grpId="0" animBg="1"/>
      <p:bldP spid="4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inconsistent analysis problem :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839200" cy="4343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 occurs when a transaction reads several values from the database but a anther transaction updates some of them during the execution of the  .</a:t>
            </a:r>
          </a:p>
          <a:p>
            <a:pPr algn="just"/>
            <a:r>
              <a:rPr lang="en-US" dirty="0" smtClean="0"/>
              <a:t>Another problem can occur when a transaction T rereads a data item it has previously read but, in between, another transaction has modified it .</a:t>
            </a:r>
          </a:p>
          <a:p>
            <a:pPr algn="just"/>
            <a:endParaRPr lang="en-US" dirty="0"/>
          </a:p>
          <a:p>
            <a:pPr algn="just">
              <a:buNone/>
            </a:pPr>
            <a:r>
              <a:rPr lang="en-US" dirty="0" smtClean="0"/>
              <a:t>        Figure illustrate what I said .</a:t>
            </a:r>
          </a:p>
          <a:p>
            <a:pPr algn="just"/>
            <a:endParaRPr lang="en-US" dirty="0" smtClean="0"/>
          </a:p>
        </p:txBody>
      </p:sp>
      <p:pic>
        <p:nvPicPr>
          <p:cNvPr id="4" name="Picture 2" descr="G:\13 icon\UpgradeReport_Warni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1054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8377</TotalTime>
  <Words>632</Words>
  <Application>Microsoft Office PowerPoint</Application>
  <PresentationFormat>On-screen Show (4:3)</PresentationFormat>
  <Paragraphs>175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Concurrency Control </vt:lpstr>
      <vt:lpstr>The notion of a transaction :</vt:lpstr>
      <vt:lpstr>Properties of Transactions </vt:lpstr>
      <vt:lpstr>Concurrency Control : </vt:lpstr>
      <vt:lpstr> lost update problem : </vt:lpstr>
      <vt:lpstr>Slide 6</vt:lpstr>
      <vt:lpstr>The uncommitted dependency problem :</vt:lpstr>
      <vt:lpstr>Slide 8</vt:lpstr>
      <vt:lpstr>inconsistent analysis problem : </vt:lpstr>
      <vt:lpstr>b</vt:lpstr>
      <vt:lpstr>Locking :</vt:lpstr>
      <vt:lpstr>Implementation of Locking :</vt:lpstr>
      <vt:lpstr>Two-Phase Locking (2PL) algorithm :</vt:lpstr>
      <vt:lpstr>Timestamp :</vt:lpstr>
      <vt:lpstr>This prepared by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Concurrency Control</dc:title>
  <dc:creator>BASHIR</dc:creator>
  <cp:lastModifiedBy>Windows User</cp:lastModifiedBy>
  <cp:revision>258</cp:revision>
  <dcterms:created xsi:type="dcterms:W3CDTF">2006-08-16T00:00:00Z</dcterms:created>
  <dcterms:modified xsi:type="dcterms:W3CDTF">2019-04-05T14:29:55Z</dcterms:modified>
</cp:coreProperties>
</file>