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33"/>
  </p:notesMasterIdLst>
  <p:handoutMasterIdLst>
    <p:handoutMasterId r:id="rId34"/>
  </p:handoutMasterIdLst>
  <p:sldIdLst>
    <p:sldId id="292" r:id="rId2"/>
    <p:sldId id="291" r:id="rId3"/>
    <p:sldId id="290" r:id="rId4"/>
    <p:sldId id="271" r:id="rId5"/>
    <p:sldId id="272" r:id="rId6"/>
    <p:sldId id="273" r:id="rId7"/>
    <p:sldId id="274" r:id="rId8"/>
    <p:sldId id="275" r:id="rId9"/>
    <p:sldId id="276" r:id="rId10"/>
    <p:sldId id="277" r:id="rId11"/>
    <p:sldId id="278" r:id="rId12"/>
    <p:sldId id="279" r:id="rId13"/>
    <p:sldId id="281" r:id="rId14"/>
    <p:sldId id="282" r:id="rId15"/>
    <p:sldId id="283" r:id="rId16"/>
    <p:sldId id="284" r:id="rId17"/>
    <p:sldId id="285" r:id="rId18"/>
    <p:sldId id="286" r:id="rId19"/>
    <p:sldId id="287" r:id="rId20"/>
    <p:sldId id="288" r:id="rId21"/>
    <p:sldId id="257" r:id="rId22"/>
    <p:sldId id="258" r:id="rId23"/>
    <p:sldId id="299" r:id="rId24"/>
    <p:sldId id="300" r:id="rId25"/>
    <p:sldId id="301" r:id="rId26"/>
    <p:sldId id="302" r:id="rId27"/>
    <p:sldId id="259" r:id="rId28"/>
    <p:sldId id="262" r:id="rId29"/>
    <p:sldId id="263" r:id="rId30"/>
    <p:sldId id="264" r:id="rId31"/>
    <p:sldId id="265" r:id="rId3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E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717" autoAdjust="0"/>
    <p:restoredTop sz="94689" autoAdjust="0"/>
  </p:normalViewPr>
  <p:slideViewPr>
    <p:cSldViewPr>
      <p:cViewPr varScale="1">
        <p:scale>
          <a:sx n="70" d="100"/>
          <a:sy n="70" d="100"/>
        </p:scale>
        <p:origin x="-726" y="-90"/>
      </p:cViewPr>
      <p:guideLst>
        <p:guide orient="horz" pos="2160"/>
        <p:guide pos="2880"/>
      </p:guideLst>
    </p:cSldViewPr>
  </p:slideViewPr>
  <p:outlineViewPr>
    <p:cViewPr>
      <p:scale>
        <a:sx n="33" d="100"/>
        <a:sy n="33" d="100"/>
      </p:scale>
      <p:origin x="0" y="8286"/>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EG"/>
          </a:p>
        </p:txBody>
      </p:sp>
      <p:sp>
        <p:nvSpPr>
          <p:cNvPr id="3" name="Date Placeholder 2"/>
          <p:cNvSpPr>
            <a:spLocks noGrp="1"/>
          </p:cNvSpPr>
          <p:nvPr>
            <p:ph type="dt" sz="quarter" idx="1"/>
          </p:nvPr>
        </p:nvSpPr>
        <p:spPr>
          <a:xfrm>
            <a:off x="1588" y="0"/>
            <a:ext cx="2971800" cy="457200"/>
          </a:xfrm>
          <a:prstGeom prst="rect">
            <a:avLst/>
          </a:prstGeom>
        </p:spPr>
        <p:txBody>
          <a:bodyPr vert="horz" lIns="91440" tIns="45720" rIns="91440" bIns="45720" rtlCol="1"/>
          <a:lstStyle>
            <a:lvl1pPr algn="l">
              <a:defRPr sz="1200"/>
            </a:lvl1pPr>
          </a:lstStyle>
          <a:p>
            <a:fld id="{56505444-2A73-45AE-86CB-73360AC8E862}" type="datetimeFigureOut">
              <a:rPr lang="ar-EG" smtClean="0"/>
              <a:t>08/11/1435</a:t>
            </a:fld>
            <a:endParaRPr lang="ar-EG"/>
          </a:p>
        </p:txBody>
      </p:sp>
      <p:sp>
        <p:nvSpPr>
          <p:cNvPr id="4" name="Footer Placeholder 3"/>
          <p:cNvSpPr>
            <a:spLocks noGrp="1"/>
          </p:cNvSpPr>
          <p:nvPr>
            <p:ph type="ftr" sz="quarter" idx="2"/>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EG"/>
          </a:p>
        </p:txBody>
      </p:sp>
      <p:sp>
        <p:nvSpPr>
          <p:cNvPr id="5" name="Slide Number Placeholder 4"/>
          <p:cNvSpPr>
            <a:spLocks noGrp="1"/>
          </p:cNvSpPr>
          <p:nvPr>
            <p:ph type="sldNum" sz="quarter" idx="3"/>
          </p:nvPr>
        </p:nvSpPr>
        <p:spPr>
          <a:xfrm>
            <a:off x="1588" y="8685213"/>
            <a:ext cx="2971800" cy="457200"/>
          </a:xfrm>
          <a:prstGeom prst="rect">
            <a:avLst/>
          </a:prstGeom>
        </p:spPr>
        <p:txBody>
          <a:bodyPr vert="horz" lIns="91440" tIns="45720" rIns="91440" bIns="45720" rtlCol="1" anchor="b"/>
          <a:lstStyle>
            <a:lvl1pPr algn="l">
              <a:defRPr sz="1200"/>
            </a:lvl1pPr>
          </a:lstStyle>
          <a:p>
            <a:fld id="{8A08F456-60A0-4B75-B316-6DBB3AAD61BE}" type="slidenum">
              <a:rPr lang="ar-EG" smtClean="0"/>
              <a:t>‹#›</a:t>
            </a:fld>
            <a:endParaRPr lang="ar-EG"/>
          </a:p>
        </p:txBody>
      </p:sp>
    </p:spTree>
    <p:extLst>
      <p:ext uri="{BB962C8B-B14F-4D97-AF65-F5344CB8AC3E}">
        <p14:creationId xmlns:p14="http://schemas.microsoft.com/office/powerpoint/2010/main" val="42271928"/>
      </p:ext>
    </p:extLst>
  </p:cSld>
  <p:clrMap bg1="lt1" tx1="dk1" bg2="lt2" tx2="dk2" accent1="accent1" accent2="accent2" accent3="accent3" accent4="accent4" accent5="accent5" accent6="accent6" hlink="hlink" folHlink="folHlink"/>
  <p:hf sldNum="0"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EG"/>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2760A450-64BE-485E-AC5C-B44A60469A75}" type="datetimeFigureOut">
              <a:rPr lang="ar-EG" smtClean="0"/>
              <a:t>08/11/1435</a:t>
            </a:fld>
            <a:endParaRPr lang="ar-EG"/>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EG"/>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EG"/>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2594679C-31BB-46B2-95EB-65BA82A31D97}" type="slidenum">
              <a:rPr lang="ar-EG" smtClean="0"/>
              <a:t>‹#›</a:t>
            </a:fld>
            <a:endParaRPr lang="ar-EG"/>
          </a:p>
        </p:txBody>
      </p:sp>
    </p:spTree>
    <p:extLst>
      <p:ext uri="{BB962C8B-B14F-4D97-AF65-F5344CB8AC3E}">
        <p14:creationId xmlns:p14="http://schemas.microsoft.com/office/powerpoint/2010/main" val="1590943863"/>
      </p:ext>
    </p:extLst>
  </p:cSld>
  <p:clrMap bg1="lt1" tx1="dk1" bg2="lt2" tx2="dk2" accent1="accent1" accent2="accent2" accent3="accent3" accent4="accent4" accent5="accent5" accent6="accent6" hlink="hlink" folHlink="folHlink"/>
  <p:hf sldNum="0" hdr="0" dt="0"/>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8" name="Footer Placeholder 7"/>
          <p:cNvSpPr>
            <a:spLocks noGrp="1"/>
          </p:cNvSpPr>
          <p:nvPr>
            <p:ph type="ftr" sz="quarter" idx="11"/>
          </p:nvPr>
        </p:nvSpPr>
        <p:spPr/>
        <p:txBody>
          <a:bodyPr/>
          <a:lstStyle/>
          <a:p>
            <a:endParaRPr lang="ar-EG"/>
          </a:p>
        </p:txBody>
      </p:sp>
    </p:spTree>
    <p:extLst>
      <p:ext uri="{BB962C8B-B14F-4D97-AF65-F5344CB8AC3E}">
        <p14:creationId xmlns:p14="http://schemas.microsoft.com/office/powerpoint/2010/main" val="33444462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7" name="Footer Placeholder 6"/>
          <p:cNvSpPr>
            <a:spLocks noGrp="1"/>
          </p:cNvSpPr>
          <p:nvPr>
            <p:ph type="ftr" sz="quarter" idx="11"/>
          </p:nvPr>
        </p:nvSpPr>
        <p:spPr/>
        <p:txBody>
          <a:bodyPr/>
          <a:lstStyle/>
          <a:p>
            <a:endParaRPr lang="ar-EG"/>
          </a:p>
        </p:txBody>
      </p:sp>
    </p:spTree>
    <p:extLst>
      <p:ext uri="{BB962C8B-B14F-4D97-AF65-F5344CB8AC3E}">
        <p14:creationId xmlns:p14="http://schemas.microsoft.com/office/powerpoint/2010/main" val="37002200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57200" y="228600"/>
            <a:ext cx="7772400" cy="4571999"/>
          </a:xfrm>
        </p:spPr>
        <p:txBody>
          <a:bodyPr anchor="ctr">
            <a:noAutofit/>
          </a:bodyPr>
          <a:lstStyle>
            <a:lvl1pPr>
              <a:lnSpc>
                <a:spcPct val="100000"/>
              </a:lnSpc>
              <a:defRPr sz="8800" spc="-80" baseline="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457200" y="4800600"/>
            <a:ext cx="6858000" cy="914400"/>
          </a:xfrm>
        </p:spPr>
        <p:txBody>
          <a:bodyPr/>
          <a:lstStyle>
            <a:lvl1pPr marL="0" indent="0" algn="l">
              <a:buNone/>
              <a:defRPr b="0" cap="all" spc="120" baseline="0">
                <a:solidFill>
                  <a:schemeClr val="tx2"/>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02/09/2014</a:t>
            </a:fld>
            <a:endParaRPr lang="en-US"/>
          </a:p>
        </p:txBody>
      </p:sp>
      <p:sp>
        <p:nvSpPr>
          <p:cNvPr id="5" name="Footer Placeholder 4"/>
          <p:cNvSpPr>
            <a:spLocks noGrp="1"/>
          </p:cNvSpPr>
          <p:nvPr>
            <p:ph type="ftr" sz="quarter" idx="11"/>
          </p:nvPr>
        </p:nvSpPr>
        <p:spPr/>
        <p:txBody>
          <a:bodyPr/>
          <a:lstStyle/>
          <a:p>
            <a:endParaRPr lang="en-US"/>
          </a:p>
        </p:txBody>
      </p:sp>
      <p:sp>
        <p:nvSpPr>
          <p:cNvPr id="9" name="Rectangle 8"/>
          <p:cNvSpPr/>
          <p:nvPr/>
        </p:nvSpPr>
        <p:spPr>
          <a:xfrm>
            <a:off x="9001124" y="4846320"/>
            <a:ext cx="142876" cy="20116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9001124" y="0"/>
            <a:ext cx="142876" cy="48463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12"/>
          </p:nvPr>
        </p:nvSpPr>
        <p:spPr/>
        <p:txBody>
          <a:bodyPr/>
          <a:lstStyle>
            <a:lvl1pPr>
              <a:defRPr>
                <a:solidFill>
                  <a:schemeClr val="tx1"/>
                </a:solidFill>
              </a:defRPr>
            </a:lvl1p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02/09/2014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02/09/2014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02/09/2014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57200" y="1447800"/>
            <a:ext cx="7772400" cy="4321175"/>
          </a:xfrm>
        </p:spPr>
        <p:txBody>
          <a:bodyPr anchor="ctr">
            <a:noAutofit/>
          </a:bodyPr>
          <a:lstStyle>
            <a:lvl1pPr algn="l">
              <a:lnSpc>
                <a:spcPct val="100000"/>
              </a:lnSpc>
              <a:defRPr sz="8800" b="0" cap="all" spc="-80" baseline="0">
                <a:solidFill>
                  <a:schemeClr val="tx1"/>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228601"/>
            <a:ext cx="7772400" cy="1066800"/>
          </a:xfrm>
        </p:spPr>
        <p:txBody>
          <a:bodyPr anchor="b"/>
          <a:lstStyle>
            <a:lvl1pPr marL="0" indent="0">
              <a:buNone/>
              <a:defRPr sz="2000" b="0" cap="all" spc="12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1D8BD707-D9CF-40AE-B4C6-C98DA3205C09}" type="datetimeFigureOut">
              <a:rPr lang="en-US" smtClean="0"/>
              <a:pPr/>
              <a:t>02/09/2014</a:t>
            </a:fld>
            <a:endParaRPr lang="en-US"/>
          </a:p>
        </p:txBody>
      </p:sp>
      <p:sp>
        <p:nvSpPr>
          <p:cNvPr id="8" name="Slide Number Placeholder 7"/>
          <p:cNvSpPr>
            <a:spLocks noGrp="1"/>
          </p:cNvSpPr>
          <p:nvPr>
            <p:ph type="sldNum" sz="quarter" idx="11"/>
          </p:nvPr>
        </p:nvSpPr>
        <p:spPr/>
        <p:txBody>
          <a:bodyPr/>
          <a:lstStyle/>
          <a:p>
            <a:fld id="{B6F15528-21DE-4FAA-801E-634DDDAF4B2B}" type="slidenum">
              <a:rPr lang="en-US" smtClean="0"/>
              <a:pPr/>
              <a:t>‹#›</a:t>
            </a:fld>
            <a:endParaRPr lang="en-US"/>
          </a:p>
        </p:txBody>
      </p:sp>
      <p:sp>
        <p:nvSpPr>
          <p:cNvPr id="9" name="Footer Placeholder 8"/>
          <p:cNvSpPr>
            <a:spLocks noGrp="1"/>
          </p:cNvSpPr>
          <p:nvPr>
            <p:ph type="ftr" sz="quarter" idx="12"/>
          </p:nvPr>
        </p:nvSpPr>
        <p:spPr/>
        <p:txBody>
          <a:bodyPr/>
          <a:lstStyle/>
          <a:p>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630680" y="1574800"/>
            <a:ext cx="329184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90160" y="1574800"/>
            <a:ext cx="329184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1D8BD707-D9CF-40AE-B4C6-C98DA3205C09}" type="datetimeFigureOut">
              <a:rPr lang="en-US" smtClean="0"/>
              <a:pPr/>
              <a:t>02/09/2014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627632" y="1572768"/>
            <a:ext cx="3291840" cy="639762"/>
          </a:xfrm>
        </p:spPr>
        <p:txBody>
          <a:bodyPr anchor="b">
            <a:noAutofit/>
          </a:bodyPr>
          <a:lstStyle>
            <a:lvl1pPr marL="0" indent="0">
              <a:buNone/>
              <a:defRPr sz="1800" b="0" cap="all" spc="100" baseline="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627632" y="2259366"/>
            <a:ext cx="3291840" cy="38404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93208" y="1572768"/>
            <a:ext cx="3291840" cy="639762"/>
          </a:xfrm>
        </p:spPr>
        <p:txBody>
          <a:bodyPr anchor="b">
            <a:noAutofit/>
          </a:bodyPr>
          <a:lstStyle>
            <a:lvl1pPr marL="0" indent="0">
              <a:buNone/>
              <a:defRPr lang="en-US" sz="1800" b="0" kern="1200" cap="all" spc="100" baseline="0" dirty="0" smtClean="0">
                <a:solidFill>
                  <a:schemeClr val="tx1"/>
                </a:solidFill>
                <a:latin typeface="+mj-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spcBef>
                <a:spcPct val="20000"/>
              </a:spcBef>
              <a:buFont typeface="Arial" pitchFamily="34" charset="0"/>
              <a:buNone/>
            </a:pPr>
            <a:r>
              <a:rPr lang="en-US" smtClean="0"/>
              <a:t>Click to edit Master text styles</a:t>
            </a:r>
          </a:p>
        </p:txBody>
      </p:sp>
      <p:sp>
        <p:nvSpPr>
          <p:cNvPr id="6" name="Content Placeholder 5"/>
          <p:cNvSpPr>
            <a:spLocks noGrp="1"/>
          </p:cNvSpPr>
          <p:nvPr>
            <p:ph sz="quarter" idx="4"/>
          </p:nvPr>
        </p:nvSpPr>
        <p:spPr>
          <a:xfrm>
            <a:off x="5093208" y="2259366"/>
            <a:ext cx="3291840" cy="38404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1D8BD707-D9CF-40AE-B4C6-C98DA3205C09}" type="datetimeFigureOut">
              <a:rPr lang="en-US" smtClean="0"/>
              <a:pPr/>
              <a:t>02/09/2014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02/09/2014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02/09/2014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5050" y="1600200"/>
            <a:ext cx="5111750" cy="448056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1600200"/>
            <a:ext cx="3008313" cy="4480560"/>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02/09/2014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
        <p:nvSpPr>
          <p:cNvPr id="8" name="Title 7"/>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Rectangle 8"/>
          <p:cNvSpPr/>
          <p:nvPr/>
        </p:nvSpPr>
        <p:spPr>
          <a:xfrm>
            <a:off x="9001124" y="4846320"/>
            <a:ext cx="142876" cy="20116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1" y="0"/>
            <a:ext cx="9000877" cy="4846320"/>
          </a:xfrm>
          <a:solidFill>
            <a:schemeClr val="bg1">
              <a:lumMod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457200" y="5715000"/>
            <a:ext cx="8153400" cy="457200"/>
          </a:xfrm>
        </p:spPr>
        <p:txBody>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02/09/2014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lstStyle>
          <a:p>
            <a:fld id="{B6F15528-21DE-4FAA-801E-634DDDAF4B2B}" type="slidenum">
              <a:rPr lang="en-US" smtClean="0"/>
              <a:pPr/>
              <a:t>‹#›</a:t>
            </a:fld>
            <a:endParaRPr lang="en-US"/>
          </a:p>
        </p:txBody>
      </p:sp>
      <p:sp>
        <p:nvSpPr>
          <p:cNvPr id="8" name="Title 7"/>
          <p:cNvSpPr>
            <a:spLocks noGrp="1"/>
          </p:cNvSpPr>
          <p:nvPr>
            <p:ph type="title"/>
          </p:nvPr>
        </p:nvSpPr>
        <p:spPr>
          <a:xfrm>
            <a:off x="457200" y="4953000"/>
            <a:ext cx="8153400" cy="762000"/>
          </a:xfrm>
        </p:spPr>
        <p:txBody>
          <a:bodyPr anchor="t">
            <a:normAutofit/>
          </a:bodyPr>
          <a:lstStyle>
            <a:lvl1pPr>
              <a:defRPr sz="3200"/>
            </a:lvl1pPr>
          </a:lstStyle>
          <a:p>
            <a:r>
              <a:rPr lang="en-US" smtClean="0"/>
              <a:t>Click to edit Master title style</a:t>
            </a:r>
            <a:endParaRPr lang="en-US" dirty="0"/>
          </a:p>
        </p:txBody>
      </p:sp>
      <p:sp>
        <p:nvSpPr>
          <p:cNvPr id="10" name="Rectangle 9"/>
          <p:cNvSpPr/>
          <p:nvPr/>
        </p:nvSpPr>
        <p:spPr>
          <a:xfrm>
            <a:off x="9001124" y="0"/>
            <a:ext cx="142876" cy="48463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52718"/>
            <a:ext cx="5791200" cy="1371600"/>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752600"/>
            <a:ext cx="7620000" cy="43735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457200" y="6172201"/>
            <a:ext cx="3429000" cy="304800"/>
          </a:xfrm>
          <a:prstGeom prst="rect">
            <a:avLst/>
          </a:prstGeom>
        </p:spPr>
        <p:txBody>
          <a:bodyPr vert="horz" lIns="91440" tIns="45720" rIns="91440" bIns="0" rtlCol="0" anchor="b"/>
          <a:lstStyle>
            <a:lvl1pPr algn="l">
              <a:defRPr sz="1000">
                <a:solidFill>
                  <a:schemeClr val="tx1"/>
                </a:solidFill>
              </a:defRPr>
            </a:lvl1pPr>
          </a:lstStyle>
          <a:p>
            <a:fld id="{1D8BD707-D9CF-40AE-B4C6-C98DA3205C09}" type="datetimeFigureOut">
              <a:rPr lang="en-US" smtClean="0"/>
              <a:pPr/>
              <a:t>02/09/2014</a:t>
            </a:fld>
            <a:endParaRPr lang="en-US"/>
          </a:p>
        </p:txBody>
      </p:sp>
      <p:sp>
        <p:nvSpPr>
          <p:cNvPr id="5" name="Footer Placeholder 4"/>
          <p:cNvSpPr>
            <a:spLocks noGrp="1"/>
          </p:cNvSpPr>
          <p:nvPr>
            <p:ph type="ftr" sz="quarter" idx="3"/>
          </p:nvPr>
        </p:nvSpPr>
        <p:spPr>
          <a:xfrm>
            <a:off x="457200" y="6492875"/>
            <a:ext cx="3429000" cy="283845"/>
          </a:xfrm>
          <a:prstGeom prst="rect">
            <a:avLst/>
          </a:prstGeom>
        </p:spPr>
        <p:txBody>
          <a:bodyPr vert="horz" lIns="91440" tIns="45720" rIns="91440" bIns="45720" rtlCol="0" anchor="t"/>
          <a:lstStyle>
            <a:lvl1pPr algn="l">
              <a:defRPr sz="1000">
                <a:solidFill>
                  <a:schemeClr val="tx1"/>
                </a:solidFill>
              </a:defRPr>
            </a:lvl1pPr>
          </a:lstStyle>
          <a:p>
            <a:endParaRPr lang="en-US"/>
          </a:p>
        </p:txBody>
      </p:sp>
      <p:sp>
        <p:nvSpPr>
          <p:cNvPr id="6" name="Slide Number Placeholder 5"/>
          <p:cNvSpPr>
            <a:spLocks noGrp="1"/>
          </p:cNvSpPr>
          <p:nvPr>
            <p:ph type="sldNum" sz="quarter" idx="4"/>
          </p:nvPr>
        </p:nvSpPr>
        <p:spPr>
          <a:xfrm rot="16200000">
            <a:off x="8227377" y="5885497"/>
            <a:ext cx="1315721" cy="365125"/>
          </a:xfrm>
          <a:prstGeom prst="rect">
            <a:avLst/>
          </a:prstGeom>
        </p:spPr>
        <p:txBody>
          <a:bodyPr vert="horz" lIns="91440" tIns="45720" rIns="91440" bIns="45720" rtlCol="0" anchor="ctr"/>
          <a:lstStyle>
            <a:lvl1pPr algn="l">
              <a:defRPr sz="2400" b="1">
                <a:solidFill>
                  <a:schemeClr val="tx2"/>
                </a:solidFill>
              </a:defRPr>
            </a:lvl1pPr>
          </a:lstStyle>
          <a:p>
            <a:fld id="{B6F15528-21DE-4FAA-801E-634DDDAF4B2B}" type="slidenum">
              <a:rPr lang="en-US" smtClean="0"/>
              <a:pPr/>
              <a:t>‹#›</a:t>
            </a:fld>
            <a:endParaRPr lang="en-US"/>
          </a:p>
        </p:txBody>
      </p:sp>
      <p:sp>
        <p:nvSpPr>
          <p:cNvPr id="7" name="Rectangle 6"/>
          <p:cNvSpPr/>
          <p:nvPr/>
        </p:nvSpPr>
        <p:spPr>
          <a:xfrm>
            <a:off x="9001124" y="0"/>
            <a:ext cx="142876" cy="1371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9001124" y="1371600"/>
            <a:ext cx="142876" cy="54864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defTabSz="914400" rtl="1" eaLnBrk="1" latinLnBrk="0" hangingPunct="1">
        <a:spcBef>
          <a:spcPct val="0"/>
        </a:spcBef>
        <a:buNone/>
        <a:defRPr sz="3600" kern="1200" cap="all" spc="-60" baseline="0">
          <a:solidFill>
            <a:schemeClr val="tx2"/>
          </a:solidFill>
          <a:latin typeface="+mj-lt"/>
          <a:ea typeface="+mj-ea"/>
          <a:cs typeface="+mj-cs"/>
        </a:defRPr>
      </a:lvl1pPr>
    </p:titleStyle>
    <p:bodyStyle>
      <a:lvl1pPr marL="0" indent="0" algn="r" defTabSz="914400" rtl="1" eaLnBrk="1" latinLnBrk="0" hangingPunct="1">
        <a:spcBef>
          <a:spcPct val="20000"/>
        </a:spcBef>
        <a:spcAft>
          <a:spcPts val="600"/>
        </a:spcAft>
        <a:buFont typeface="Arial" pitchFamily="34" charset="0"/>
        <a:buNone/>
        <a:defRPr sz="2000" b="1" kern="1200">
          <a:solidFill>
            <a:schemeClr val="tx1"/>
          </a:solidFill>
          <a:latin typeface="+mn-lt"/>
          <a:ea typeface="+mn-ea"/>
          <a:cs typeface="+mn-cs"/>
        </a:defRPr>
      </a:lvl1pPr>
      <a:lvl2pPr marL="457200" indent="-182880" algn="r" defTabSz="914400" rtl="1" eaLnBrk="1" latinLnBrk="0" hangingPunct="1">
        <a:spcBef>
          <a:spcPct val="20000"/>
        </a:spcBef>
        <a:buClr>
          <a:schemeClr val="tx2"/>
        </a:buClr>
        <a:buFont typeface="Arial" pitchFamily="34" charset="0"/>
        <a:buChar char="•"/>
        <a:defRPr sz="2000" kern="1200">
          <a:solidFill>
            <a:schemeClr val="tx1"/>
          </a:solidFill>
          <a:latin typeface="+mn-lt"/>
          <a:ea typeface="+mn-ea"/>
          <a:cs typeface="+mn-cs"/>
        </a:defRPr>
      </a:lvl2pPr>
      <a:lvl3pPr marL="1143000" indent="-228600" algn="r" defTabSz="914400" rtl="1" eaLnBrk="1" latinLnBrk="0" hangingPunct="1">
        <a:spcBef>
          <a:spcPct val="20000"/>
        </a:spcBef>
        <a:buClr>
          <a:schemeClr val="tx2"/>
        </a:buClr>
        <a:buFont typeface="Arial" pitchFamily="34" charset="0"/>
        <a:buChar char="•"/>
        <a:defRPr sz="1800" kern="1200">
          <a:solidFill>
            <a:schemeClr val="tx1"/>
          </a:solidFill>
          <a:latin typeface="+mn-lt"/>
          <a:ea typeface="+mn-ea"/>
          <a:cs typeface="+mn-cs"/>
        </a:defRPr>
      </a:lvl3pPr>
      <a:lvl4pPr marL="1600200" indent="-228600" algn="r" defTabSz="914400" rtl="1" eaLnBrk="1" latinLnBrk="0" hangingPunct="1">
        <a:spcBef>
          <a:spcPct val="20000"/>
        </a:spcBef>
        <a:buClr>
          <a:schemeClr val="tx2"/>
        </a:buClr>
        <a:buFont typeface="Arial" pitchFamily="34" charset="0"/>
        <a:buChar char="•"/>
        <a:defRPr sz="1800" kern="1200">
          <a:solidFill>
            <a:schemeClr val="tx1"/>
          </a:solidFill>
          <a:latin typeface="+mn-lt"/>
          <a:ea typeface="+mn-ea"/>
          <a:cs typeface="+mn-cs"/>
        </a:defRPr>
      </a:lvl4pPr>
      <a:lvl5pPr marL="2057400" indent="-228600" algn="r" defTabSz="914400" rtl="1" eaLnBrk="1" latinLnBrk="0" hangingPunct="1">
        <a:spcBef>
          <a:spcPct val="20000"/>
        </a:spcBef>
        <a:buClr>
          <a:schemeClr val="tx2"/>
        </a:buClr>
        <a:buFont typeface="Arial" pitchFamily="34" charset="0"/>
        <a:buChar char="•"/>
        <a:defRPr sz="1800" kern="1200" baseline="0">
          <a:solidFill>
            <a:schemeClr val="tx1"/>
          </a:solidFill>
          <a:latin typeface="+mn-lt"/>
          <a:ea typeface="+mn-ea"/>
          <a:cs typeface="+mn-cs"/>
        </a:defRPr>
      </a:lvl5pPr>
      <a:lvl6pPr marL="2514600" indent="-228600" algn="r" defTabSz="914400" rtl="1"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6pPr>
      <a:lvl7pPr marL="2971800" indent="-228600" algn="r" defTabSz="914400" rtl="1"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7pPr>
      <a:lvl8pPr marL="3429000" indent="-228600" algn="r" defTabSz="914400" rtl="1"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8pPr>
      <a:lvl9pPr marL="3886200" indent="-228600" algn="r" defTabSz="914400" rtl="1"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21.emf"/><Relationship Id="rId4" Type="http://schemas.openxmlformats.org/officeDocument/2006/relationships/image" Target="../media/image20.emf"/></Relationships>
</file>

<file path=ppt/slides/_rels/slide2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27.jpeg"/></Relationships>
</file>

<file path=ppt/slides/_rels/slide2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image" Target="../media/image30.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19400" y="-304800"/>
            <a:ext cx="5791200" cy="1066482"/>
          </a:xfrm>
        </p:spPr>
        <p:txBody>
          <a:bodyPr/>
          <a:lstStyle/>
          <a:p>
            <a:pPr algn="r"/>
            <a:r>
              <a:rPr lang="ar-EG" dirty="0" smtClean="0">
                <a:latin typeface="Adobe Arabic" pitchFamily="18" charset="-78"/>
                <a:cs typeface="Adobe Arabic" pitchFamily="18" charset="-78"/>
              </a:rPr>
              <a:t>مقدمة</a:t>
            </a:r>
            <a:endParaRPr lang="ar-EG" dirty="0">
              <a:latin typeface="Adobe Arabic" pitchFamily="18" charset="-78"/>
              <a:cs typeface="Adobe Arabic" pitchFamily="18" charset="-78"/>
            </a:endParaRPr>
          </a:p>
        </p:txBody>
      </p:sp>
      <p:sp>
        <p:nvSpPr>
          <p:cNvPr id="3" name="Content Placeholder 2"/>
          <p:cNvSpPr>
            <a:spLocks noGrp="1"/>
          </p:cNvSpPr>
          <p:nvPr>
            <p:ph idx="1"/>
          </p:nvPr>
        </p:nvSpPr>
        <p:spPr>
          <a:xfrm>
            <a:off x="34119" y="609600"/>
            <a:ext cx="8534400" cy="5105400"/>
          </a:xfrm>
        </p:spPr>
        <p:txBody>
          <a:bodyPr>
            <a:noAutofit/>
          </a:bodyPr>
          <a:lstStyle/>
          <a:p>
            <a:r>
              <a:rPr lang="ar-EG" sz="2800" dirty="0">
                <a:latin typeface="Adobe Arabic" pitchFamily="18" charset="-78"/>
                <a:cs typeface="Adobe Arabic" pitchFamily="18" charset="-78"/>
              </a:rPr>
              <a:t>الفن او الفنون هي نتاج ابداعي انساني وتعتبر لونا من الثقافة الانسانية لانها تعبير عن التعبيرية الذاتية </a:t>
            </a:r>
          </a:p>
          <a:p>
            <a:r>
              <a:rPr lang="ar-EG" sz="2800" dirty="0">
                <a:latin typeface="Adobe Arabic" pitchFamily="18" charset="-78"/>
                <a:cs typeface="Adobe Arabic" pitchFamily="18" charset="-78"/>
              </a:rPr>
              <a:t>وليست تعبير عن حاجه الانسان لمتطبات حياتة رغم ان بعط العلماء يعتبرون الفن  ضروه حياتية  للانسان كماء والهواء</a:t>
            </a:r>
          </a:p>
          <a:p>
            <a:r>
              <a:rPr lang="ar-EG" sz="2800" dirty="0">
                <a:latin typeface="Adobe Arabic" pitchFamily="18" charset="-78"/>
                <a:cs typeface="Adobe Arabic" pitchFamily="18" charset="-78"/>
              </a:rPr>
              <a:t>فهناك فنون مادية كالرسم والنحت والزخرفة وصنع الفخار والنسيج والطبخ </a:t>
            </a:r>
          </a:p>
          <a:p>
            <a:r>
              <a:rPr lang="ar-EG" sz="2800" dirty="0">
                <a:latin typeface="Adobe Arabic" pitchFamily="18" charset="-78"/>
                <a:cs typeface="Adobe Arabic" pitchFamily="18" charset="-78"/>
              </a:rPr>
              <a:t>والفنون الغير مادية نجدها في الموسقي والدرما والكتابة للقصص وروايتها </a:t>
            </a:r>
          </a:p>
          <a:p>
            <a:r>
              <a:rPr lang="ar-EG" sz="2800" dirty="0">
                <a:latin typeface="Adobe Arabic" pitchFamily="18" charset="-78"/>
                <a:cs typeface="Adobe Arabic" pitchFamily="18" charset="-78"/>
              </a:rPr>
              <a:t>ويعتبر الفن نتاج ابداعي للانسان حيث يشكل فيه المواد لتعبر عن فكره او يترجم  احاسيسة او مايراه من صور واشكال يجسدها في اعمالة </a:t>
            </a:r>
          </a:p>
          <a:p>
            <a:r>
              <a:rPr lang="ar-EG" sz="2800" dirty="0">
                <a:latin typeface="Adobe Arabic" pitchFamily="18" charset="-78"/>
                <a:cs typeface="Adobe Arabic" pitchFamily="18" charset="-78"/>
              </a:rPr>
              <a:t>وهناك فنون بصريه كالرسم والنحت والعمارة والتصميم الداخلي والتصوير وفنون زخرفيه واعمال يدوية وغيرها من الاعمال المرئية </a:t>
            </a:r>
          </a:p>
          <a:p>
            <a:endParaRPr lang="ar-EG" sz="2800" dirty="0">
              <a:latin typeface="Adobe Arabic" pitchFamily="18" charset="-78"/>
              <a:cs typeface="Adobe Arabic" pitchFamily="18" charset="-78"/>
            </a:endParaRPr>
          </a:p>
        </p:txBody>
      </p:sp>
    </p:spTree>
    <p:extLst>
      <p:ext uri="{BB962C8B-B14F-4D97-AF65-F5344CB8AC3E}">
        <p14:creationId xmlns:p14="http://schemas.microsoft.com/office/powerpoint/2010/main" val="3394115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0" y="152400"/>
            <a:ext cx="5791200" cy="533718"/>
          </a:xfrm>
        </p:spPr>
        <p:txBody>
          <a:bodyPr>
            <a:normAutofit/>
          </a:bodyPr>
          <a:lstStyle/>
          <a:p>
            <a:pPr algn="r"/>
            <a:r>
              <a:rPr lang="ar-EG" sz="2800" dirty="0">
                <a:latin typeface="Adobe Arabic" pitchFamily="18" charset="-78"/>
                <a:cs typeface="Adobe Arabic" pitchFamily="18" charset="-78"/>
              </a:rPr>
              <a:t>حساب مساحة عناصر </a:t>
            </a:r>
            <a:r>
              <a:rPr lang="ar-EG" sz="2800" dirty="0" smtClean="0">
                <a:latin typeface="Adobe Arabic" pitchFamily="18" charset="-78"/>
                <a:cs typeface="Adobe Arabic" pitchFamily="18" charset="-78"/>
              </a:rPr>
              <a:t>المعروضات</a:t>
            </a:r>
            <a:endParaRPr lang="ar-EG" sz="2800" dirty="0">
              <a:latin typeface="Adobe Arabic" pitchFamily="18" charset="-78"/>
              <a:cs typeface="Adobe Arabic" pitchFamily="18" charset="-78"/>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2400" y="838200"/>
            <a:ext cx="8763000" cy="5943600"/>
          </a:xfrm>
        </p:spPr>
      </p:pic>
    </p:spTree>
    <p:extLst>
      <p:ext uri="{BB962C8B-B14F-4D97-AF65-F5344CB8AC3E}">
        <p14:creationId xmlns:p14="http://schemas.microsoft.com/office/powerpoint/2010/main" val="29156901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4152" y="228600"/>
            <a:ext cx="8229600" cy="487362"/>
          </a:xfrm>
        </p:spPr>
        <p:txBody>
          <a:bodyPr>
            <a:noAutofit/>
          </a:bodyPr>
          <a:lstStyle/>
          <a:p>
            <a:pPr algn="r"/>
            <a:r>
              <a:rPr lang="ar-EG" sz="2800" dirty="0">
                <a:latin typeface="Adobe Arabic" pitchFamily="18" charset="-78"/>
                <a:cs typeface="Adobe Arabic" pitchFamily="18" charset="-78"/>
              </a:rPr>
              <a:t>حساب مساحة عناصر المطعم</a:t>
            </a: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2400" y="762000"/>
            <a:ext cx="8721352" cy="5867400"/>
          </a:xfrm>
        </p:spPr>
      </p:pic>
      <p:sp>
        <p:nvSpPr>
          <p:cNvPr id="5" name="Rectangle 4"/>
          <p:cNvSpPr/>
          <p:nvPr/>
        </p:nvSpPr>
        <p:spPr>
          <a:xfrm>
            <a:off x="5378885" y="3581400"/>
            <a:ext cx="3494867" cy="523220"/>
          </a:xfrm>
          <a:prstGeom prst="rect">
            <a:avLst/>
          </a:prstGeom>
        </p:spPr>
        <p:txBody>
          <a:bodyPr wrap="none">
            <a:spAutoFit/>
          </a:bodyPr>
          <a:lstStyle/>
          <a:p>
            <a:pPr algn="r"/>
            <a:r>
              <a:rPr lang="ar-EG" sz="2800" dirty="0">
                <a:latin typeface="Adobe Arabic" pitchFamily="18" charset="-78"/>
                <a:cs typeface="Adobe Arabic" pitchFamily="18" charset="-78"/>
              </a:rPr>
              <a:t>حساب مساحة عناصر </a:t>
            </a:r>
            <a:r>
              <a:rPr lang="ar-EG" sz="2800" dirty="0" smtClean="0">
                <a:latin typeface="Adobe Arabic" pitchFamily="18" charset="-78"/>
                <a:cs typeface="Adobe Arabic" pitchFamily="18" charset="-78"/>
              </a:rPr>
              <a:t>كافتريا المسرح</a:t>
            </a:r>
            <a:endParaRPr lang="ar-EG" sz="2800" dirty="0">
              <a:latin typeface="Adobe Arabic" pitchFamily="18" charset="-78"/>
              <a:cs typeface="Adobe Arabic" pitchFamily="18" charset="-78"/>
            </a:endParaRPr>
          </a:p>
        </p:txBody>
      </p:sp>
    </p:spTree>
    <p:extLst>
      <p:ext uri="{BB962C8B-B14F-4D97-AF65-F5344CB8AC3E}">
        <p14:creationId xmlns:p14="http://schemas.microsoft.com/office/powerpoint/2010/main" val="37032611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19400" y="152400"/>
            <a:ext cx="5791200" cy="533718"/>
          </a:xfrm>
        </p:spPr>
        <p:txBody>
          <a:bodyPr>
            <a:noAutofit/>
          </a:bodyPr>
          <a:lstStyle/>
          <a:p>
            <a:pPr algn="r"/>
            <a:r>
              <a:rPr lang="ar-EG" sz="3200" dirty="0">
                <a:latin typeface="Adobe Arabic" pitchFamily="18" charset="-78"/>
                <a:cs typeface="Adobe Arabic" pitchFamily="18" charset="-78"/>
              </a:rPr>
              <a:t>حساب مساحة </a:t>
            </a:r>
            <a:r>
              <a:rPr lang="ar-EG" sz="3200" dirty="0" smtClean="0">
                <a:latin typeface="Adobe Arabic" pitchFamily="18" charset="-78"/>
                <a:cs typeface="Adobe Arabic" pitchFamily="18" charset="-78"/>
              </a:rPr>
              <a:t>العناصرالاجمالية</a:t>
            </a:r>
            <a:endParaRPr lang="ar-EG" sz="3200" dirty="0">
              <a:latin typeface="Adobe Arabic" pitchFamily="18" charset="-78"/>
              <a:cs typeface="Adobe Arabic" pitchFamily="18" charset="-78"/>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2400" y="685800"/>
            <a:ext cx="8763000" cy="6019800"/>
          </a:xfrm>
        </p:spPr>
      </p:pic>
    </p:spTree>
    <p:extLst>
      <p:ext uri="{BB962C8B-B14F-4D97-AF65-F5344CB8AC3E}">
        <p14:creationId xmlns:p14="http://schemas.microsoft.com/office/powerpoint/2010/main" val="3222754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2400" y="152400"/>
            <a:ext cx="8762999" cy="6477000"/>
          </a:xfrm>
        </p:spPr>
      </p:pic>
    </p:spTree>
    <p:extLst>
      <p:ext uri="{BB962C8B-B14F-4D97-AF65-F5344CB8AC3E}">
        <p14:creationId xmlns:p14="http://schemas.microsoft.com/office/powerpoint/2010/main" val="32227543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1"/>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8600" y="152400"/>
            <a:ext cx="8610600" cy="6553200"/>
          </a:xfrm>
        </p:spPr>
      </p:pic>
    </p:spTree>
    <p:extLst>
      <p:ext uri="{BB962C8B-B14F-4D97-AF65-F5344CB8AC3E}">
        <p14:creationId xmlns:p14="http://schemas.microsoft.com/office/powerpoint/2010/main" val="7062379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1"/>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8600" y="228600"/>
            <a:ext cx="8686800" cy="6400800"/>
          </a:xfrm>
        </p:spPr>
      </p:pic>
    </p:spTree>
    <p:extLst>
      <p:ext uri="{BB962C8B-B14F-4D97-AF65-F5344CB8AC3E}">
        <p14:creationId xmlns:p14="http://schemas.microsoft.com/office/powerpoint/2010/main" val="7062379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1"/>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2400" y="152400"/>
            <a:ext cx="8686800" cy="6477000"/>
          </a:xfrm>
        </p:spPr>
      </p:pic>
    </p:spTree>
    <p:extLst>
      <p:ext uri="{BB962C8B-B14F-4D97-AF65-F5344CB8AC3E}">
        <p14:creationId xmlns:p14="http://schemas.microsoft.com/office/powerpoint/2010/main" val="70623797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1"/>
          <p:cNvPicPr>
            <a:picLocks noGrp="1" noChangeAspect="1"/>
          </p:cNvPicPr>
          <p:nvPr>
            <p:ph idx="1"/>
          </p:nvPr>
        </p:nvPicPr>
        <p:blipFill rotWithShape="1">
          <a:blip r:embed="rId2">
            <a:extLst>
              <a:ext uri="{28A0092B-C50C-407E-A947-70E740481C1C}">
                <a14:useLocalDpi xmlns:a14="http://schemas.microsoft.com/office/drawing/2010/main" val="0"/>
              </a:ext>
            </a:extLst>
          </a:blip>
          <a:srcRect l="-1" r="263"/>
          <a:stretch/>
        </p:blipFill>
        <p:spPr>
          <a:xfrm>
            <a:off x="152400" y="152400"/>
            <a:ext cx="8739996" cy="6553200"/>
          </a:xfrm>
        </p:spPr>
      </p:pic>
    </p:spTree>
    <p:extLst>
      <p:ext uri="{BB962C8B-B14F-4D97-AF65-F5344CB8AC3E}">
        <p14:creationId xmlns:p14="http://schemas.microsoft.com/office/powerpoint/2010/main" val="70623797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1"/>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914859"/>
            <a:ext cx="8229600" cy="4982244"/>
          </a:xfrm>
        </p:spPr>
      </p:pic>
    </p:spTree>
    <p:extLst>
      <p:ext uri="{BB962C8B-B14F-4D97-AF65-F5344CB8AC3E}">
        <p14:creationId xmlns:p14="http://schemas.microsoft.com/office/powerpoint/2010/main" val="70623797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1"/>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8600" y="76200"/>
            <a:ext cx="8610600" cy="6629400"/>
          </a:xfrm>
        </p:spPr>
      </p:pic>
    </p:spTree>
    <p:extLst>
      <p:ext uri="{BB962C8B-B14F-4D97-AF65-F5344CB8AC3E}">
        <p14:creationId xmlns:p14="http://schemas.microsoft.com/office/powerpoint/2010/main" val="7062379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305800" cy="686118"/>
          </a:xfrm>
        </p:spPr>
        <p:txBody>
          <a:bodyPr>
            <a:normAutofit/>
          </a:bodyPr>
          <a:lstStyle/>
          <a:p>
            <a:pPr algn="r"/>
            <a:r>
              <a:rPr lang="ar-EG" sz="3200" dirty="0">
                <a:latin typeface="Adobe Arabic" pitchFamily="18" charset="-78"/>
                <a:cs typeface="Adobe Arabic" pitchFamily="18" charset="-78"/>
              </a:rPr>
              <a:t>اهمية المشروع</a:t>
            </a:r>
          </a:p>
        </p:txBody>
      </p:sp>
      <p:sp>
        <p:nvSpPr>
          <p:cNvPr id="3" name="Content Placeholder 2"/>
          <p:cNvSpPr>
            <a:spLocks noGrp="1"/>
          </p:cNvSpPr>
          <p:nvPr>
            <p:ph idx="1"/>
          </p:nvPr>
        </p:nvSpPr>
        <p:spPr>
          <a:xfrm>
            <a:off x="457200" y="1524000"/>
            <a:ext cx="8382000" cy="4602163"/>
          </a:xfrm>
        </p:spPr>
        <p:txBody>
          <a:bodyPr/>
          <a:lstStyle/>
          <a:p>
            <a:r>
              <a:rPr lang="ar-EG" sz="2800" dirty="0">
                <a:latin typeface="Adobe Arabic" pitchFamily="18" charset="-78"/>
                <a:cs typeface="Adobe Arabic" pitchFamily="18" charset="-78"/>
              </a:rPr>
              <a:t>من المعروف مند القدم ان المشات الفية من اهم دور نشر العلم والثقاقة وتعمل علي الربط بين الماضي والحاضر وتعتبر من ارقي الطرق لعرض اعمال الناس وابداعاتهم الادبيه والفنية ومكان مناسب لربط المبدعين مع بعضهم </a:t>
            </a:r>
            <a:r>
              <a:rPr lang="en-US" sz="2800" dirty="0">
                <a:latin typeface="Adobe Arabic" pitchFamily="18" charset="-78"/>
                <a:cs typeface="Adobe Arabic" pitchFamily="18" charset="-78"/>
              </a:rPr>
              <a:t> </a:t>
            </a:r>
            <a:r>
              <a:rPr lang="ar-EG" sz="2800" dirty="0">
                <a:latin typeface="Adobe Arabic" pitchFamily="18" charset="-78"/>
                <a:cs typeface="Adobe Arabic" pitchFamily="18" charset="-78"/>
              </a:rPr>
              <a:t>البعض ولجعل الناس يتابعون اعمالهم ويشاركون نهم الراي والنقد كما يقوم علي رفع مستوي المجتمع علميا وثقافيا وفنيا ويقوم علي تشجيع الابداع والمبدعين في اي بعد مهما كان مستوي الفرد الثقافي</a:t>
            </a:r>
          </a:p>
          <a:p>
            <a:endParaRPr lang="ar-EG" dirty="0"/>
          </a:p>
        </p:txBody>
      </p:sp>
    </p:spTree>
    <p:extLst>
      <p:ext uri="{BB962C8B-B14F-4D97-AF65-F5344CB8AC3E}">
        <p14:creationId xmlns:p14="http://schemas.microsoft.com/office/powerpoint/2010/main" val="5040669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8600" y="152400"/>
            <a:ext cx="8610600" cy="6477000"/>
          </a:xfrm>
        </p:spPr>
      </p:pic>
    </p:spTree>
    <p:extLst>
      <p:ext uri="{BB962C8B-B14F-4D97-AF65-F5344CB8AC3E}">
        <p14:creationId xmlns:p14="http://schemas.microsoft.com/office/powerpoint/2010/main" val="70623797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718"/>
            <a:ext cx="8153400" cy="1066482"/>
          </a:xfrm>
        </p:spPr>
        <p:txBody>
          <a:bodyPr/>
          <a:lstStyle/>
          <a:p>
            <a:pPr algn="r"/>
            <a:r>
              <a:rPr lang="ar-EG" dirty="0" smtClean="0">
                <a:latin typeface="Adobe Arabic" pitchFamily="18" charset="-78"/>
                <a:cs typeface="Adobe Arabic" pitchFamily="18" charset="-78"/>
              </a:rPr>
              <a:t>نبذة</a:t>
            </a:r>
            <a:endParaRPr lang="ar-EG" dirty="0">
              <a:latin typeface="Adobe Arabic" pitchFamily="18" charset="-78"/>
              <a:cs typeface="Adobe Arabic" pitchFamily="18" charset="-78"/>
            </a:endParaRPr>
          </a:p>
        </p:txBody>
      </p:sp>
      <p:sp>
        <p:nvSpPr>
          <p:cNvPr id="3" name="Content Placeholder 2"/>
          <p:cNvSpPr>
            <a:spLocks noGrp="1"/>
          </p:cNvSpPr>
          <p:nvPr>
            <p:ph idx="1"/>
          </p:nvPr>
        </p:nvSpPr>
        <p:spPr>
          <a:xfrm>
            <a:off x="457200" y="1447800"/>
            <a:ext cx="8001000" cy="4678363"/>
          </a:xfrm>
        </p:spPr>
        <p:txBody>
          <a:bodyPr>
            <a:normAutofit/>
          </a:bodyPr>
          <a:lstStyle/>
          <a:p>
            <a:pPr marL="0" indent="0" algn="r">
              <a:buNone/>
            </a:pPr>
            <a:r>
              <a:rPr lang="ar-EG" sz="2800" dirty="0" smtClean="0">
                <a:latin typeface="Adobe Arabic" pitchFamily="18" charset="-78"/>
                <a:cs typeface="Adobe Arabic" pitchFamily="18" charset="-78"/>
              </a:rPr>
              <a:t>بتقديم </a:t>
            </a:r>
            <a:r>
              <a:rPr lang="ar-EG" sz="2800" dirty="0">
                <a:latin typeface="Adobe Arabic" pitchFamily="18" charset="-78"/>
                <a:cs typeface="Adobe Arabic" pitchFamily="18" charset="-78"/>
              </a:rPr>
              <a:t>العديد من الأنشطة و الخدمات الثقافية و العلمية و التكنولوجية بصورة حضارية و على أعلى المستويات و الامكنيات التى تتيح المجال أمام المبدعين و الدارسين للاستفدة من إبدعاتهم و إزدهار المجتمع و خاصة المجتمع </a:t>
            </a:r>
            <a:r>
              <a:rPr lang="ar-EG" sz="2800" dirty="0" smtClean="0">
                <a:latin typeface="Adobe Arabic" pitchFamily="18" charset="-78"/>
                <a:cs typeface="Adobe Arabic" pitchFamily="18" charset="-78"/>
              </a:rPr>
              <a:t>من </a:t>
            </a:r>
            <a:r>
              <a:rPr lang="ar-EG" sz="2800" dirty="0">
                <a:latin typeface="Adobe Arabic" pitchFamily="18" charset="-78"/>
                <a:cs typeface="Adobe Arabic" pitchFamily="18" charset="-78"/>
              </a:rPr>
              <a:t>خلال توفير الماكن و الأدوات و الخبراء . </a:t>
            </a:r>
            <a:r>
              <a:rPr lang="ar-EG" sz="2800" dirty="0" smtClean="0">
                <a:latin typeface="Adobe Arabic" pitchFamily="18" charset="-78"/>
                <a:cs typeface="Adobe Arabic" pitchFamily="18" charset="-78"/>
              </a:rPr>
              <a:t>و </a:t>
            </a:r>
            <a:r>
              <a:rPr lang="ar-EG" sz="2800" dirty="0">
                <a:latin typeface="Adobe Arabic" pitchFamily="18" charset="-78"/>
                <a:cs typeface="Adobe Arabic" pitchFamily="18" charset="-78"/>
              </a:rPr>
              <a:t>يقوم بتقديم العديد من الندوات و المعارض و </a:t>
            </a:r>
            <a:r>
              <a:rPr lang="ar-EG" sz="2800" dirty="0" smtClean="0">
                <a:latin typeface="Adobe Arabic" pitchFamily="18" charset="-78"/>
                <a:cs typeface="Adobe Arabic" pitchFamily="18" charset="-78"/>
              </a:rPr>
              <a:t>المؤتمرات </a:t>
            </a:r>
            <a:r>
              <a:rPr lang="ar-EG" sz="2800" dirty="0">
                <a:latin typeface="Adobe Arabic" pitchFamily="18" charset="-78"/>
                <a:cs typeface="Adobe Arabic" pitchFamily="18" charset="-78"/>
              </a:rPr>
              <a:t>الثقافية.</a:t>
            </a:r>
            <a:br>
              <a:rPr lang="ar-EG" sz="2800" dirty="0">
                <a:latin typeface="Adobe Arabic" pitchFamily="18" charset="-78"/>
                <a:cs typeface="Adobe Arabic" pitchFamily="18" charset="-78"/>
              </a:rPr>
            </a:br>
            <a:endParaRPr lang="ar-EG" sz="2800" dirty="0">
              <a:latin typeface="Adobe Arabic" pitchFamily="18" charset="-78"/>
              <a:cs typeface="Adobe Arabic" pitchFamily="18" charset="-78"/>
            </a:endParaRPr>
          </a:p>
        </p:txBody>
      </p:sp>
    </p:spTree>
    <p:extLst>
      <p:ext uri="{BB962C8B-B14F-4D97-AF65-F5344CB8AC3E}">
        <p14:creationId xmlns:p14="http://schemas.microsoft.com/office/powerpoint/2010/main" val="361164000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609600" y="228600"/>
            <a:ext cx="8229600" cy="686118"/>
          </a:xfrm>
        </p:spPr>
        <p:style>
          <a:lnRef idx="2">
            <a:schemeClr val="accent5">
              <a:shade val="50000"/>
            </a:schemeClr>
          </a:lnRef>
          <a:fillRef idx="1">
            <a:schemeClr val="accent5"/>
          </a:fillRef>
          <a:effectRef idx="0">
            <a:schemeClr val="accent5"/>
          </a:effectRef>
          <a:fontRef idx="minor">
            <a:schemeClr val="lt1"/>
          </a:fontRef>
        </p:style>
        <p:txBody>
          <a:bodyPr/>
          <a:lstStyle/>
          <a:p>
            <a:pPr algn="r"/>
            <a:r>
              <a:rPr lang="ar-EG" dirty="0" smtClean="0">
                <a:latin typeface="Adobe Arabic" pitchFamily="18" charset="-78"/>
                <a:cs typeface="Adobe Arabic" pitchFamily="18" charset="-78"/>
              </a:rPr>
              <a:t>المسرح</a:t>
            </a:r>
            <a:endParaRPr lang="ar-EG" dirty="0">
              <a:latin typeface="Adobe Arabic" pitchFamily="18" charset="-78"/>
              <a:cs typeface="Adobe Arabic" pitchFamily="18" charset="-78"/>
            </a:endParaRPr>
          </a:p>
        </p:txBody>
      </p:sp>
      <p:sp>
        <p:nvSpPr>
          <p:cNvPr id="6" name="Content Placeholder 5"/>
          <p:cNvSpPr>
            <a:spLocks noGrp="1"/>
          </p:cNvSpPr>
          <p:nvPr>
            <p:ph idx="1"/>
          </p:nvPr>
        </p:nvSpPr>
        <p:spPr>
          <a:xfrm>
            <a:off x="4191000" y="1447800"/>
            <a:ext cx="4495800" cy="4724400"/>
          </a:xfrm>
        </p:spPr>
        <p:txBody>
          <a:bodyPr>
            <a:normAutofit/>
          </a:bodyPr>
          <a:lstStyle/>
          <a:p>
            <a:pPr marL="0" indent="0" algn="r">
              <a:lnSpc>
                <a:spcPct val="170000"/>
              </a:lnSpc>
              <a:buNone/>
            </a:pPr>
            <a:r>
              <a:rPr lang="ar-EG" dirty="0">
                <a:latin typeface="Adobe Arabic" pitchFamily="18" charset="-78"/>
                <a:cs typeface="Adobe Arabic" pitchFamily="18" charset="-78"/>
              </a:rPr>
              <a:t>قسم </a:t>
            </a:r>
            <a:r>
              <a:rPr lang="ar-EG" dirty="0" smtClean="0">
                <a:latin typeface="Adobe Arabic" pitchFamily="18" charset="-78"/>
                <a:cs typeface="Adobe Arabic" pitchFamily="18" charset="-78"/>
              </a:rPr>
              <a:t>المسرح: </a:t>
            </a:r>
            <a:r>
              <a:rPr lang="ar-EG" dirty="0">
                <a:latin typeface="Adobe Arabic" pitchFamily="18" charset="-78"/>
                <a:cs typeface="Adobe Arabic" pitchFamily="18" charset="-78"/>
              </a:rPr>
              <a:t>المسرح مجهز بالأجهزة السمعية و الضوئية علي احدث طراز بالإضافة الي </a:t>
            </a:r>
            <a:r>
              <a:rPr lang="ar-EG" dirty="0" smtClean="0">
                <a:latin typeface="Adobe Arabic" pitchFamily="18" charset="-78"/>
                <a:cs typeface="Adobe Arabic" pitchFamily="18" charset="-78"/>
              </a:rPr>
              <a:t>عددة مقاعد مثبتة 	       ويتنوع </a:t>
            </a:r>
            <a:r>
              <a:rPr lang="ar-EG" dirty="0">
                <a:latin typeface="Adobe Arabic" pitchFamily="18" charset="-78"/>
                <a:cs typeface="Adobe Arabic" pitchFamily="18" charset="-78"/>
              </a:rPr>
              <a:t>نشاط المسرح ما بين عروض الفنية </a:t>
            </a:r>
            <a:r>
              <a:rPr lang="ar-EG" dirty="0" smtClean="0">
                <a:latin typeface="Adobe Arabic" pitchFamily="18" charset="-78"/>
                <a:cs typeface="Adobe Arabic" pitchFamily="18" charset="-78"/>
              </a:rPr>
              <a:t>الموسيقية  </a:t>
            </a:r>
            <a:r>
              <a:rPr lang="ar-EG" dirty="0">
                <a:latin typeface="Adobe Arabic" pitchFamily="18" charset="-78"/>
                <a:cs typeface="Adobe Arabic" pitchFamily="18" charset="-78"/>
              </a:rPr>
              <a:t>( عربية أو كلاسيكية عالمية ) و أعمالا مسرحية و كورال و </a:t>
            </a:r>
            <a:r>
              <a:rPr lang="ar-EG" dirty="0" smtClean="0">
                <a:latin typeface="Adobe Arabic" pitchFamily="18" charset="-78"/>
                <a:cs typeface="Adobe Arabic" pitchFamily="18" charset="-78"/>
              </a:rPr>
              <a:t>بالية . </a:t>
            </a:r>
            <a:endParaRPr lang="ar-EG" dirty="0"/>
          </a:p>
        </p:txBody>
      </p:sp>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2968" t="21934" r="12093" b="15802"/>
          <a:stretch/>
        </p:blipFill>
        <p:spPr bwMode="auto">
          <a:xfrm>
            <a:off x="4419600" y="4267200"/>
            <a:ext cx="4343400" cy="228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r="8480"/>
          <a:stretch/>
        </p:blipFill>
        <p:spPr bwMode="auto">
          <a:xfrm>
            <a:off x="304800" y="4267201"/>
            <a:ext cx="3886199" cy="228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4799" y="1066800"/>
            <a:ext cx="3886199" cy="2928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Footer Placeholder 17"/>
          <p:cNvSpPr>
            <a:spLocks noGrp="1"/>
          </p:cNvSpPr>
          <p:nvPr>
            <p:ph type="ftr" sz="quarter" idx="11"/>
          </p:nvPr>
        </p:nvSpPr>
        <p:spPr>
          <a:xfrm>
            <a:off x="7048500" y="6574155"/>
            <a:ext cx="3429000" cy="283845"/>
          </a:xfrm>
        </p:spPr>
        <p:txBody>
          <a:bodyPr/>
          <a:lstStyle/>
          <a:p>
            <a:r>
              <a:rPr lang="en-US" dirty="0"/>
              <a:t>Photo from the book </a:t>
            </a:r>
            <a:r>
              <a:rPr lang="en-US" dirty="0" err="1" smtClean="0"/>
              <a:t>Neufert</a:t>
            </a:r>
            <a:r>
              <a:rPr lang="en-US" dirty="0" smtClean="0"/>
              <a:t> 348</a:t>
            </a:r>
            <a:endParaRPr lang="en-US" dirty="0"/>
          </a:p>
        </p:txBody>
      </p:sp>
    </p:spTree>
    <p:extLst>
      <p:ext uri="{BB962C8B-B14F-4D97-AF65-F5344CB8AC3E}">
        <p14:creationId xmlns:p14="http://schemas.microsoft.com/office/powerpoint/2010/main" val="198539477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533400"/>
            <a:ext cx="7620000" cy="5867400"/>
          </a:xfrm>
        </p:spPr>
        <p:txBody>
          <a:bodyPr>
            <a:normAutofit/>
          </a:bodyPr>
          <a:lstStyle/>
          <a:p>
            <a:r>
              <a:rPr lang="ar-EG" sz="2400" dirty="0">
                <a:solidFill>
                  <a:srgbClr val="C00000"/>
                </a:solidFill>
                <a:latin typeface="Adobe Arabic" pitchFamily="18" charset="-78"/>
                <a:cs typeface="Adobe Arabic" pitchFamily="18" charset="-78"/>
              </a:rPr>
              <a:t>المعايير التصميمية </a:t>
            </a:r>
            <a:r>
              <a:rPr lang="ar-EG" sz="2400" dirty="0" smtClean="0">
                <a:solidFill>
                  <a:srgbClr val="C00000"/>
                </a:solidFill>
                <a:latin typeface="Adobe Arabic" pitchFamily="18" charset="-78"/>
                <a:cs typeface="Adobe Arabic" pitchFamily="18" charset="-78"/>
              </a:rPr>
              <a:t>للمسارح</a:t>
            </a:r>
            <a:endParaRPr lang="ar-EG" sz="2400" dirty="0">
              <a:solidFill>
                <a:srgbClr val="C00000"/>
              </a:solidFill>
              <a:latin typeface="Adobe Arabic" pitchFamily="18" charset="-78"/>
              <a:cs typeface="Adobe Arabic" pitchFamily="18" charset="-78"/>
            </a:endParaRPr>
          </a:p>
          <a:p>
            <a:r>
              <a:rPr lang="ar-EG" sz="2400" dirty="0" smtClean="0">
                <a:latin typeface="Adobe Arabic" pitchFamily="18" charset="-78"/>
                <a:cs typeface="Adobe Arabic" pitchFamily="18" charset="-78"/>
              </a:rPr>
              <a:t>يتوقف </a:t>
            </a:r>
            <a:r>
              <a:rPr lang="ar-EG" sz="2400" dirty="0">
                <a:latin typeface="Adobe Arabic" pitchFamily="18" charset="-78"/>
                <a:cs typeface="Adobe Arabic" pitchFamily="18" charset="-78"/>
              </a:rPr>
              <a:t>تصميم المسارح على السعة المطلوبة للجمهور، ونوعية العروض، وبالتالي حجم خشبة المسرح، والعلاقة المطلوبة بين الممثل والمتفرج.</a:t>
            </a:r>
          </a:p>
          <a:p>
            <a:r>
              <a:rPr lang="ar-EG" sz="2400" dirty="0" smtClean="0">
                <a:solidFill>
                  <a:srgbClr val="C00000"/>
                </a:solidFill>
                <a:latin typeface="Adobe Arabic" pitchFamily="18" charset="-78"/>
                <a:cs typeface="Adobe Arabic" pitchFamily="18" charset="-78"/>
              </a:rPr>
              <a:t>كراسي المسرح</a:t>
            </a:r>
            <a:endParaRPr lang="ar-EG" sz="2400" dirty="0">
              <a:solidFill>
                <a:srgbClr val="C00000"/>
              </a:solidFill>
              <a:latin typeface="Adobe Arabic" pitchFamily="18" charset="-78"/>
              <a:cs typeface="Adobe Arabic" pitchFamily="18" charset="-78"/>
            </a:endParaRPr>
          </a:p>
          <a:p>
            <a:r>
              <a:rPr lang="ar-EG" sz="2400" dirty="0">
                <a:latin typeface="Adobe Arabic" pitchFamily="18" charset="-78"/>
                <a:cs typeface="Adobe Arabic" pitchFamily="18" charset="-78"/>
              </a:rPr>
              <a:t>يجب أن تكون المسافة بين خلف الكرسي لخلف الكرسي من 86 سم إلى 144 سم، حيث</a:t>
            </a:r>
          </a:p>
          <a:p>
            <a:r>
              <a:rPr lang="ar-EG" sz="2400" dirty="0">
                <a:latin typeface="Adobe Arabic" pitchFamily="18" charset="-78"/>
                <a:cs typeface="Adobe Arabic" pitchFamily="18" charset="-78"/>
              </a:rPr>
              <a:t>تكون المسافة الأخيرة مناسبة للمتفرج بحيث لا يقف لتمرير متفرج آخر في نفس</a:t>
            </a:r>
          </a:p>
          <a:p>
            <a:endParaRPr lang="ar-EG" sz="2400" dirty="0">
              <a:latin typeface="Adobe Arabic" pitchFamily="18" charset="-78"/>
              <a:cs typeface="Adobe Arabic" pitchFamily="18" charset="-78"/>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9600" y="3429000"/>
            <a:ext cx="7772400" cy="3200400"/>
          </a:xfrm>
          <a:prstGeom prst="rect">
            <a:avLst/>
          </a:prstGeom>
        </p:spPr>
      </p:pic>
    </p:spTree>
    <p:extLst>
      <p:ext uri="{BB962C8B-B14F-4D97-AF65-F5344CB8AC3E}">
        <p14:creationId xmlns:p14="http://schemas.microsoft.com/office/powerpoint/2010/main" val="137753261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343400" y="381001"/>
            <a:ext cx="4267200" cy="4267200"/>
          </a:xfrm>
        </p:spPr>
        <p:txBody>
          <a:bodyPr>
            <a:normAutofit fontScale="70000" lnSpcReduction="20000"/>
          </a:bodyPr>
          <a:lstStyle/>
          <a:p>
            <a:r>
              <a:rPr lang="ar-EG" dirty="0">
                <a:solidFill>
                  <a:srgbClr val="C00000"/>
                </a:solidFill>
                <a:latin typeface="Adobe Arabic" pitchFamily="18" charset="-78"/>
                <a:cs typeface="Adobe Arabic" pitchFamily="18" charset="-78"/>
              </a:rPr>
              <a:t>ممرات صالة </a:t>
            </a:r>
            <a:r>
              <a:rPr lang="ar-EG" dirty="0" smtClean="0">
                <a:solidFill>
                  <a:srgbClr val="C00000"/>
                </a:solidFill>
                <a:latin typeface="Adobe Arabic" pitchFamily="18" charset="-78"/>
                <a:cs typeface="Adobe Arabic" pitchFamily="18" charset="-78"/>
              </a:rPr>
              <a:t>المسرح</a:t>
            </a:r>
            <a:endParaRPr lang="ar-EG" dirty="0">
              <a:latin typeface="Adobe Arabic" pitchFamily="18" charset="-78"/>
              <a:cs typeface="Adobe Arabic" pitchFamily="18" charset="-78"/>
            </a:endParaRPr>
          </a:p>
          <a:p>
            <a:r>
              <a:rPr lang="ar-EG" dirty="0">
                <a:latin typeface="Adobe Arabic" pitchFamily="18" charset="-78"/>
                <a:cs typeface="Adobe Arabic" pitchFamily="18" charset="-78"/>
              </a:rPr>
              <a:t>يكون أكبر عدد ممكن من الكراسي في الصف الواحد 14 كرسي، لغرض رؤية خشبة</a:t>
            </a:r>
          </a:p>
          <a:p>
            <a:r>
              <a:rPr lang="ar-EG" dirty="0">
                <a:latin typeface="Adobe Arabic" pitchFamily="18" charset="-78"/>
                <a:cs typeface="Adobe Arabic" pitchFamily="18" charset="-78"/>
              </a:rPr>
              <a:t> </a:t>
            </a:r>
            <a:r>
              <a:rPr lang="ar-EG" dirty="0" smtClean="0">
                <a:latin typeface="Adobe Arabic" pitchFamily="18" charset="-78"/>
                <a:cs typeface="Adobe Arabic" pitchFamily="18" charset="-78"/>
              </a:rPr>
              <a:t>المسرح </a:t>
            </a:r>
            <a:r>
              <a:rPr lang="ar-EG" dirty="0">
                <a:latin typeface="Adobe Arabic" pitchFamily="18" charset="-78"/>
                <a:cs typeface="Adobe Arabic" pitchFamily="18" charset="-78"/>
              </a:rPr>
              <a:t>بطريقة وضع الممرات الإشعاعية حيث تفضل هذه الطريقة، كما ويفضل</a:t>
            </a:r>
          </a:p>
          <a:p>
            <a:r>
              <a:rPr lang="ar-EG" dirty="0">
                <a:latin typeface="Adobe Arabic" pitchFamily="18" charset="-78"/>
                <a:cs typeface="Adobe Arabic" pitchFamily="18" charset="-78"/>
              </a:rPr>
              <a:t> </a:t>
            </a:r>
            <a:r>
              <a:rPr lang="ar-EG" dirty="0" smtClean="0">
                <a:latin typeface="Adobe Arabic" pitchFamily="18" charset="-78"/>
                <a:cs typeface="Adobe Arabic" pitchFamily="18" charset="-78"/>
              </a:rPr>
              <a:t>الممر </a:t>
            </a:r>
            <a:r>
              <a:rPr lang="ar-EG" dirty="0">
                <a:latin typeface="Adobe Arabic" pitchFamily="18" charset="-78"/>
                <a:cs typeface="Adobe Arabic" pitchFamily="18" charset="-78"/>
              </a:rPr>
              <a:t>الإشعاعي المستقيم عن الممر الإشعاعي المقوس، والممرات العمودية على</a:t>
            </a:r>
          </a:p>
          <a:p>
            <a:r>
              <a:rPr lang="ar-EG" dirty="0">
                <a:latin typeface="Adobe Arabic" pitchFamily="18" charset="-78"/>
                <a:cs typeface="Adobe Arabic" pitchFamily="18" charset="-78"/>
              </a:rPr>
              <a:t> </a:t>
            </a:r>
            <a:r>
              <a:rPr lang="ar-EG" dirty="0" smtClean="0">
                <a:latin typeface="Adobe Arabic" pitchFamily="18" charset="-78"/>
                <a:cs typeface="Adobe Arabic" pitchFamily="18" charset="-78"/>
              </a:rPr>
              <a:t>خشبة </a:t>
            </a:r>
            <a:r>
              <a:rPr lang="ar-EG" dirty="0">
                <a:latin typeface="Adobe Arabic" pitchFamily="18" charset="-78"/>
                <a:cs typeface="Adobe Arabic" pitchFamily="18" charset="-78"/>
              </a:rPr>
              <a:t>المسرح غير مفضلة لأن المتفرجين الذين يمرون في الممرات يقطعون مجال</a:t>
            </a:r>
          </a:p>
          <a:p>
            <a:r>
              <a:rPr lang="ar-EG" dirty="0">
                <a:latin typeface="Adobe Arabic" pitchFamily="18" charset="-78"/>
                <a:cs typeface="Adobe Arabic" pitchFamily="18" charset="-78"/>
              </a:rPr>
              <a:t> </a:t>
            </a:r>
            <a:r>
              <a:rPr lang="ar-EG" dirty="0" smtClean="0">
                <a:latin typeface="Adobe Arabic" pitchFamily="18" charset="-78"/>
                <a:cs typeface="Adobe Arabic" pitchFamily="18" charset="-78"/>
              </a:rPr>
              <a:t>الرؤية </a:t>
            </a:r>
            <a:r>
              <a:rPr lang="ar-EG" dirty="0">
                <a:latin typeface="Adobe Arabic" pitchFamily="18" charset="-78"/>
                <a:cs typeface="Adobe Arabic" pitchFamily="18" charset="-78"/>
              </a:rPr>
              <a:t>للمتفرج الذي يجلس على مقعده في صالة المسرح. </a:t>
            </a:r>
          </a:p>
          <a:p>
            <a:r>
              <a:rPr lang="ar-EG" dirty="0">
                <a:latin typeface="Adobe Arabic" pitchFamily="18" charset="-78"/>
                <a:cs typeface="Adobe Arabic" pitchFamily="18" charset="-78"/>
              </a:rPr>
              <a:t> </a:t>
            </a:r>
            <a:r>
              <a:rPr lang="ar-EG" dirty="0" smtClean="0">
                <a:latin typeface="Adobe Arabic" pitchFamily="18" charset="-78"/>
                <a:cs typeface="Adobe Arabic" pitchFamily="18" charset="-78"/>
              </a:rPr>
              <a:t>ويجب </a:t>
            </a:r>
            <a:r>
              <a:rPr lang="ar-EG" dirty="0">
                <a:latin typeface="Adobe Arabic" pitchFamily="18" charset="-78"/>
                <a:cs typeface="Adobe Arabic" pitchFamily="18" charset="-78"/>
              </a:rPr>
              <a:t>أن يكون عرض الممرات عند مستوى المسرح &gt; 2م وفي المستويات الأخرى يكون العرض 1.5م،أما إذا</a:t>
            </a:r>
          </a:p>
          <a:p>
            <a:r>
              <a:rPr lang="ar-EG" dirty="0">
                <a:latin typeface="Adobe Arabic" pitchFamily="18" charset="-78"/>
                <a:cs typeface="Adobe Arabic" pitchFamily="18" charset="-78"/>
              </a:rPr>
              <a:t> </a:t>
            </a:r>
            <a:r>
              <a:rPr lang="ar-EG" dirty="0" smtClean="0">
                <a:latin typeface="Adobe Arabic" pitchFamily="18" charset="-78"/>
                <a:cs typeface="Adobe Arabic" pitchFamily="18" charset="-78"/>
              </a:rPr>
              <a:t>كانت </a:t>
            </a:r>
            <a:r>
              <a:rPr lang="ar-EG" dirty="0">
                <a:latin typeface="Adobe Arabic" pitchFamily="18" charset="-78"/>
                <a:cs typeface="Adobe Arabic" pitchFamily="18" charset="-78"/>
              </a:rPr>
              <a:t>مساحة المسرح أكثر من 350م2 فإنه يجب زيادة عرض الممرات بمقدار15 سم</a:t>
            </a:r>
          </a:p>
          <a:p>
            <a:r>
              <a:rPr lang="ar-EG" dirty="0">
                <a:latin typeface="Adobe Arabic" pitchFamily="18" charset="-78"/>
                <a:cs typeface="Adobe Arabic" pitchFamily="18" charset="-78"/>
              </a:rPr>
              <a:t> </a:t>
            </a:r>
            <a:r>
              <a:rPr lang="ar-EG" dirty="0" smtClean="0">
                <a:latin typeface="Adobe Arabic" pitchFamily="18" charset="-78"/>
                <a:cs typeface="Adobe Arabic" pitchFamily="18" charset="-78"/>
              </a:rPr>
              <a:t>لكل50م2</a:t>
            </a:r>
            <a:r>
              <a:rPr lang="ar-EG" dirty="0">
                <a:latin typeface="Adobe Arabic" pitchFamily="18" charset="-78"/>
                <a:cs typeface="Adobe Arabic" pitchFamily="18" charset="-78"/>
              </a:rPr>
              <a:t>.</a:t>
            </a:r>
          </a:p>
          <a:p>
            <a:r>
              <a:rPr lang="ar-EG" dirty="0">
                <a:latin typeface="Adobe Arabic" pitchFamily="18" charset="-78"/>
                <a:cs typeface="Adobe Arabic" pitchFamily="18" charset="-78"/>
              </a:rPr>
              <a:t> </a:t>
            </a:r>
          </a:p>
          <a:p>
            <a:endParaRPr lang="ar-EG" dirty="0">
              <a:latin typeface="Adobe Arabic" pitchFamily="18" charset="-78"/>
              <a:cs typeface="Adobe Arabic" pitchFamily="18" charset="-78"/>
            </a:endParaRPr>
          </a:p>
          <a:p>
            <a:endParaRPr lang="ar-EG" dirty="0">
              <a:latin typeface="Adobe Arabic" pitchFamily="18" charset="-78"/>
              <a:cs typeface="Adobe Arabic" pitchFamily="18" charset="-78"/>
            </a:endParaRPr>
          </a:p>
        </p:txBody>
      </p:sp>
      <p:pic>
        <p:nvPicPr>
          <p:cNvPr id="3076" name="Picture 4" descr="C:\Users\ABDALGWAD\Desktop\المسرح.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3048000"/>
            <a:ext cx="4114800" cy="3352800"/>
          </a:xfrm>
          <a:prstGeom prst="rect">
            <a:avLst/>
          </a:prstGeom>
          <a:noFill/>
          <a:ln>
            <a:solidFill>
              <a:schemeClr val="tx1">
                <a:lumMod val="75000"/>
                <a:lumOff val="25000"/>
              </a:schemeClr>
            </a:solidFill>
          </a:ln>
          <a:extLst>
            <a:ext uri="{909E8E84-426E-40DD-AFC4-6F175D3DCCD1}">
              <a14:hiddenFill xmlns:a14="http://schemas.microsoft.com/office/drawing/2010/main">
                <a:solidFill>
                  <a:srgbClr val="FFFFFF"/>
                </a:solidFill>
              </a14:hiddenFill>
            </a:ext>
          </a:extLst>
        </p:spPr>
      </p:pic>
      <p:pic>
        <p:nvPicPr>
          <p:cNvPr id="12" name="Picture 8" descr="C:\Users\ABDALGWAD\Desktop\balacon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71845" y="3886200"/>
            <a:ext cx="3810000" cy="2514601"/>
          </a:xfrm>
          <a:prstGeom prst="rect">
            <a:avLst/>
          </a:prstGeom>
          <a:noFill/>
          <a:extLst>
            <a:ext uri="{909E8E84-426E-40DD-AFC4-6F175D3DCCD1}">
              <a14:hiddenFill xmlns:a14="http://schemas.microsoft.com/office/drawing/2010/main">
                <a:solidFill>
                  <a:srgbClr val="FFFFFF"/>
                </a:solidFill>
              </a14:hiddenFill>
            </a:ext>
          </a:extLst>
        </p:spPr>
      </p:pic>
      <p:pic>
        <p:nvPicPr>
          <p:cNvPr id="3077" name="Picture 5" descr="C:\Users\ABDALGWAD\Desktop\87.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1" y="762000"/>
            <a:ext cx="4114800" cy="1981200"/>
          </a:xfrm>
          <a:prstGeom prst="rect">
            <a:avLst/>
          </a:prstGeom>
          <a:noFill/>
          <a:extLst>
            <a:ext uri="{909E8E84-426E-40DD-AFC4-6F175D3DCCD1}">
              <a14:hiddenFill xmlns:a14="http://schemas.microsoft.com/office/drawing/2010/main">
                <a:solidFill>
                  <a:srgbClr val="FFFFFF"/>
                </a:solidFill>
              </a14:hiddenFill>
            </a:ext>
          </a:extLst>
        </p:spPr>
      </p:pic>
      <p:sp>
        <p:nvSpPr>
          <p:cNvPr id="15" name="Footer Placeholder 17"/>
          <p:cNvSpPr>
            <a:spLocks noGrp="1"/>
          </p:cNvSpPr>
          <p:nvPr>
            <p:ph type="ftr" sz="quarter" idx="11"/>
          </p:nvPr>
        </p:nvSpPr>
        <p:spPr>
          <a:xfrm>
            <a:off x="7038975" y="6574155"/>
            <a:ext cx="3429000" cy="283845"/>
          </a:xfrm>
        </p:spPr>
        <p:txBody>
          <a:bodyPr/>
          <a:lstStyle/>
          <a:p>
            <a:r>
              <a:rPr lang="en-US" dirty="0"/>
              <a:t>Photo from the book </a:t>
            </a:r>
            <a:r>
              <a:rPr lang="en-US" dirty="0" err="1" smtClean="0"/>
              <a:t>Neufert</a:t>
            </a:r>
            <a:r>
              <a:rPr lang="en-US" dirty="0" smtClean="0"/>
              <a:t> 348</a:t>
            </a:r>
            <a:endParaRPr lang="en-US" dirty="0"/>
          </a:p>
        </p:txBody>
      </p:sp>
    </p:spTree>
    <p:extLst>
      <p:ext uri="{BB962C8B-B14F-4D97-AF65-F5344CB8AC3E}">
        <p14:creationId xmlns:p14="http://schemas.microsoft.com/office/powerpoint/2010/main" val="1929967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64812" y="685800"/>
            <a:ext cx="4038600" cy="2819400"/>
          </a:xfrm>
        </p:spPr>
        <p:txBody>
          <a:bodyPr>
            <a:noAutofit/>
          </a:bodyPr>
          <a:lstStyle/>
          <a:p>
            <a:r>
              <a:rPr lang="ar-EG" sz="2400" b="0" dirty="0">
                <a:solidFill>
                  <a:srgbClr val="C00000"/>
                </a:solidFill>
                <a:latin typeface="Adobe Arabic" pitchFamily="18" charset="-78"/>
                <a:cs typeface="Adobe Arabic" pitchFamily="18" charset="-78"/>
              </a:rPr>
              <a:t>خطوط الرؤية:</a:t>
            </a:r>
          </a:p>
          <a:p>
            <a:r>
              <a:rPr lang="ar-EG" sz="2400" b="0" dirty="0">
                <a:latin typeface="Adobe Arabic" pitchFamily="18" charset="-78"/>
                <a:cs typeface="Adobe Arabic" pitchFamily="18" charset="-78"/>
              </a:rPr>
              <a:t> </a:t>
            </a:r>
            <a:r>
              <a:rPr lang="ar-EG" sz="2400" b="0" dirty="0" smtClean="0">
                <a:latin typeface="Adobe Arabic" pitchFamily="18" charset="-78"/>
                <a:cs typeface="Adobe Arabic" pitchFamily="18" charset="-78"/>
              </a:rPr>
              <a:t>تكون </a:t>
            </a:r>
            <a:r>
              <a:rPr lang="ar-EG" sz="2400" b="0" dirty="0">
                <a:latin typeface="Adobe Arabic" pitchFamily="18" charset="-78"/>
                <a:cs typeface="Adobe Arabic" pitchFamily="18" charset="-78"/>
              </a:rPr>
              <a:t>أكبر زاوية أفقية في خطوط الرؤية بمقدار60ْ وإلا يحدث تشويه في</a:t>
            </a:r>
          </a:p>
          <a:p>
            <a:r>
              <a:rPr lang="ar-EG" sz="2400" b="0" dirty="0">
                <a:latin typeface="Adobe Arabic" pitchFamily="18" charset="-78"/>
                <a:cs typeface="Adobe Arabic" pitchFamily="18" charset="-78"/>
              </a:rPr>
              <a:t> </a:t>
            </a:r>
            <a:r>
              <a:rPr lang="ar-EG" sz="2400" b="0" dirty="0" smtClean="0">
                <a:latin typeface="Adobe Arabic" pitchFamily="18" charset="-78"/>
                <a:cs typeface="Adobe Arabic" pitchFamily="18" charset="-78"/>
              </a:rPr>
              <a:t>الصورة</a:t>
            </a:r>
            <a:r>
              <a:rPr lang="ar-EG" sz="2400" b="0" dirty="0">
                <a:latin typeface="Adobe Arabic" pitchFamily="18" charset="-78"/>
                <a:cs typeface="Adobe Arabic" pitchFamily="18" charset="-78"/>
              </a:rPr>
              <a:t>، كما وتعتبر زاوية33ْ أكبر زاوية رأسية مساعدة على قدرة تمييز</a:t>
            </a:r>
          </a:p>
          <a:p>
            <a:r>
              <a:rPr lang="ar-EG" sz="2400" b="0" dirty="0">
                <a:latin typeface="Adobe Arabic" pitchFamily="18" charset="-78"/>
                <a:cs typeface="Adobe Arabic" pitchFamily="18" charset="-78"/>
              </a:rPr>
              <a:t> </a:t>
            </a:r>
            <a:r>
              <a:rPr lang="ar-EG" sz="2400" b="0" dirty="0" smtClean="0">
                <a:latin typeface="Adobe Arabic" pitchFamily="18" charset="-78"/>
                <a:cs typeface="Adobe Arabic" pitchFamily="18" charset="-78"/>
              </a:rPr>
              <a:t>الممثل </a:t>
            </a:r>
            <a:r>
              <a:rPr lang="ar-EG" sz="2400" b="0" dirty="0">
                <a:latin typeface="Adobe Arabic" pitchFamily="18" charset="-78"/>
                <a:cs typeface="Adobe Arabic" pitchFamily="18" charset="-78"/>
              </a:rPr>
              <a:t>على خشبة المسرح.</a:t>
            </a:r>
          </a:p>
        </p:txBody>
      </p:sp>
      <p:pic>
        <p:nvPicPr>
          <p:cNvPr id="4100" name="Picture 4" descr="C:\Users\ABDALGWAD\Desktop\أكبر زاوية أفقية في خطوط الرؤية بمقدار6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1" y="582523"/>
            <a:ext cx="4267200" cy="3684677"/>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C:\Users\ABDALGWAD\Desktop\الممثل على خشبة المسرح..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1" y="3733800"/>
            <a:ext cx="3733799" cy="2895600"/>
          </a:xfrm>
          <a:prstGeom prst="rect">
            <a:avLst/>
          </a:prstGeom>
          <a:noFill/>
          <a:extLst>
            <a:ext uri="{909E8E84-426E-40DD-AFC4-6F175D3DCCD1}">
              <a14:hiddenFill xmlns:a14="http://schemas.microsoft.com/office/drawing/2010/main">
                <a:solidFill>
                  <a:srgbClr val="FFFFFF"/>
                </a:solidFill>
              </a14:hiddenFill>
            </a:ext>
          </a:extLst>
        </p:spPr>
      </p:pic>
      <p:pic>
        <p:nvPicPr>
          <p:cNvPr id="4105" name="Picture 9" descr="C:\Users\ABDALGWAD\Desktop\الي.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91000" y="3733801"/>
            <a:ext cx="4562475" cy="2514599"/>
          </a:xfrm>
          <a:prstGeom prst="rect">
            <a:avLst/>
          </a:prstGeom>
          <a:noFill/>
          <a:extLst>
            <a:ext uri="{909E8E84-426E-40DD-AFC4-6F175D3DCCD1}">
              <a14:hiddenFill xmlns:a14="http://schemas.microsoft.com/office/drawing/2010/main">
                <a:solidFill>
                  <a:srgbClr val="FFFFFF"/>
                </a:solidFill>
              </a14:hiddenFill>
            </a:ext>
          </a:extLst>
        </p:spPr>
      </p:pic>
      <p:sp>
        <p:nvSpPr>
          <p:cNvPr id="18" name="Footer Placeholder 17"/>
          <p:cNvSpPr>
            <a:spLocks noGrp="1"/>
          </p:cNvSpPr>
          <p:nvPr>
            <p:ph type="ftr" sz="quarter" idx="11"/>
          </p:nvPr>
        </p:nvSpPr>
        <p:spPr>
          <a:xfrm>
            <a:off x="7038975" y="6574155"/>
            <a:ext cx="3429000" cy="283845"/>
          </a:xfrm>
        </p:spPr>
        <p:txBody>
          <a:bodyPr/>
          <a:lstStyle/>
          <a:p>
            <a:r>
              <a:rPr lang="en-US" dirty="0"/>
              <a:t>Photo from the book </a:t>
            </a:r>
            <a:r>
              <a:rPr lang="en-US" dirty="0" err="1" smtClean="0"/>
              <a:t>Neufert</a:t>
            </a:r>
            <a:r>
              <a:rPr lang="en-US" dirty="0" smtClean="0"/>
              <a:t> 346</a:t>
            </a:r>
            <a:endParaRPr lang="en-US" dirty="0"/>
          </a:p>
        </p:txBody>
      </p:sp>
    </p:spTree>
    <p:extLst>
      <p:ext uri="{BB962C8B-B14F-4D97-AF65-F5344CB8AC3E}">
        <p14:creationId xmlns:p14="http://schemas.microsoft.com/office/powerpoint/2010/main" val="70369969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49" name="Rectangle 5148"/>
          <p:cNvSpPr/>
          <p:nvPr/>
        </p:nvSpPr>
        <p:spPr>
          <a:xfrm>
            <a:off x="304800" y="457200"/>
            <a:ext cx="8610600" cy="646331"/>
          </a:xfrm>
          <a:prstGeom prst="rect">
            <a:avLst/>
          </a:prstGeom>
        </p:spPr>
        <p:txBody>
          <a:bodyPr wrap="square">
            <a:spAutoFit/>
          </a:bodyPr>
          <a:lstStyle/>
          <a:p>
            <a:pPr algn="r" rtl="1"/>
            <a:r>
              <a:rPr lang="ar-EG" dirty="0"/>
              <a:t>الحجم الصافي للمسرح: صالة المسرح تحتاج إلى حجم من 4.2م3 إلى 5.6م3 لكل مقعد، ولا يدخل في ذلك خشبة المسرح.</a:t>
            </a:r>
          </a:p>
        </p:txBody>
      </p:sp>
      <p:pic>
        <p:nvPicPr>
          <p:cNvPr id="5150" name="Picture 3" descr="C:\Users\ABDALGWAD\Desktop\حجم من 4.2م3 إلى 5.6م3 لكل مقعد،.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 y="1447800"/>
            <a:ext cx="8458200" cy="52816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4512307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4800"/>
            <a:ext cx="8382000" cy="5821363"/>
          </a:xfrm>
        </p:spPr>
        <p:txBody>
          <a:bodyPr>
            <a:normAutofit lnSpcReduction="10000"/>
          </a:bodyPr>
          <a:lstStyle/>
          <a:p>
            <a:r>
              <a:rPr lang="ar-EG" sz="2400" dirty="0">
                <a:solidFill>
                  <a:srgbClr val="C00000"/>
                </a:solidFill>
                <a:latin typeface="Adobe Arabic" pitchFamily="18" charset="-78"/>
                <a:cs typeface="Adobe Arabic" pitchFamily="18" charset="-78"/>
              </a:rPr>
              <a:t>قاعة التدريبات </a:t>
            </a:r>
            <a:r>
              <a:rPr lang="ar-EG" sz="2400" dirty="0" smtClean="0">
                <a:solidFill>
                  <a:srgbClr val="C00000"/>
                </a:solidFill>
                <a:latin typeface="Adobe Arabic" pitchFamily="18" charset="-78"/>
                <a:cs typeface="Adobe Arabic" pitchFamily="18" charset="-78"/>
              </a:rPr>
              <a:t>الفنية</a:t>
            </a:r>
          </a:p>
          <a:p>
            <a:r>
              <a:rPr lang="ar-EG" dirty="0" smtClean="0">
                <a:latin typeface="Adobe Arabic" pitchFamily="18" charset="-78"/>
                <a:cs typeface="Adobe Arabic" pitchFamily="18" charset="-78"/>
              </a:rPr>
              <a:t>قاعة لعمل </a:t>
            </a:r>
            <a:r>
              <a:rPr lang="ar-EG" dirty="0">
                <a:latin typeface="Adobe Arabic" pitchFamily="18" charset="-78"/>
                <a:cs typeface="Adobe Arabic" pitchFamily="18" charset="-78"/>
              </a:rPr>
              <a:t>تدريبات فنية وموسيقية للفرق العربية والأجنبية وفرق البالية ، والقاعة مجهزة بحائط عازل للصوت وجميع الأجهزة </a:t>
            </a:r>
            <a:r>
              <a:rPr lang="ar-EG" dirty="0" smtClean="0">
                <a:latin typeface="Adobe Arabic" pitchFamily="18" charset="-78"/>
                <a:cs typeface="Adobe Arabic" pitchFamily="18" charset="-78"/>
              </a:rPr>
              <a:t>الخاصة </a:t>
            </a:r>
            <a:r>
              <a:rPr lang="ar-EG" dirty="0">
                <a:latin typeface="Adobe Arabic" pitchFamily="18" charset="-78"/>
                <a:cs typeface="Adobe Arabic" pitchFamily="18" charset="-78"/>
              </a:rPr>
              <a:t>بالتدريبات الفنية من سماعات وإضاءة ومرايات</a:t>
            </a:r>
            <a:r>
              <a:rPr lang="ar-EG" dirty="0" smtClean="0">
                <a:latin typeface="Adobe Arabic" pitchFamily="18" charset="-78"/>
                <a:cs typeface="Adobe Arabic" pitchFamily="18" charset="-78"/>
              </a:rPr>
              <a:t>.</a:t>
            </a:r>
          </a:p>
          <a:p>
            <a:r>
              <a:rPr lang="ar-EG" sz="2400" dirty="0">
                <a:solidFill>
                  <a:srgbClr val="C00000"/>
                </a:solidFill>
                <a:latin typeface="Adobe Arabic" pitchFamily="18" charset="-78"/>
                <a:cs typeface="Adobe Arabic" pitchFamily="18" charset="-78"/>
              </a:rPr>
              <a:t>قسم المكتبة الموسيقية</a:t>
            </a:r>
          </a:p>
          <a:p>
            <a:r>
              <a:rPr lang="ar-EG" dirty="0">
                <a:latin typeface="Adobe Arabic" pitchFamily="18" charset="-78"/>
                <a:cs typeface="Adobe Arabic" pitchFamily="18" charset="-78"/>
              </a:rPr>
              <a:t>تحتوى المكتبة الموسيقية على مجموعة من الاجهزة السمعية و البصرية التي تتيح للرواد اكبر قدر من الاستمتاع </a:t>
            </a:r>
            <a:r>
              <a:rPr lang="ar-EG" dirty="0" smtClean="0">
                <a:latin typeface="Adobe Arabic" pitchFamily="18" charset="-78"/>
                <a:cs typeface="Adobe Arabic" pitchFamily="18" charset="-78"/>
              </a:rPr>
              <a:t>تحتوي:</a:t>
            </a:r>
            <a:endParaRPr lang="ar-EG" dirty="0">
              <a:latin typeface="Adobe Arabic" pitchFamily="18" charset="-78"/>
              <a:cs typeface="Adobe Arabic" pitchFamily="18" charset="-78"/>
            </a:endParaRPr>
          </a:p>
          <a:p>
            <a:r>
              <a:rPr lang="ar-EG" dirty="0" smtClean="0">
                <a:latin typeface="Adobe Arabic" pitchFamily="18" charset="-78"/>
                <a:cs typeface="Adobe Arabic" pitchFamily="18" charset="-78"/>
              </a:rPr>
              <a:t>جهاز </a:t>
            </a:r>
            <a:r>
              <a:rPr lang="ar-EG" dirty="0">
                <a:latin typeface="Adobe Arabic" pitchFamily="18" charset="-78"/>
                <a:cs typeface="Adobe Arabic" pitchFamily="18" charset="-78"/>
              </a:rPr>
              <a:t>شاشة عرض مزود بهيدفون </a:t>
            </a:r>
            <a:r>
              <a:rPr lang="ar-EG" dirty="0" smtClean="0">
                <a:latin typeface="Adobe Arabic" pitchFamily="18" charset="-78"/>
                <a:cs typeface="Adobe Arabic" pitchFamily="18" charset="-78"/>
              </a:rPr>
              <a:t>-واجهاز </a:t>
            </a:r>
            <a:r>
              <a:rPr lang="en-US" dirty="0" smtClean="0">
                <a:latin typeface="Adobe Arabic" pitchFamily="18" charset="-78"/>
                <a:cs typeface="Adobe Arabic" pitchFamily="18" charset="-78"/>
              </a:rPr>
              <a:t>D.V.D</a:t>
            </a:r>
            <a:r>
              <a:rPr lang="ar-EG" dirty="0" smtClean="0">
                <a:latin typeface="Adobe Arabic" pitchFamily="18" charset="-78"/>
                <a:cs typeface="Adobe Arabic" pitchFamily="18" charset="-78"/>
              </a:rPr>
              <a:t> -واجهاز فيديو  -واجهاز </a:t>
            </a:r>
            <a:r>
              <a:rPr lang="ar-EG" dirty="0">
                <a:latin typeface="Adobe Arabic" pitchFamily="18" charset="-78"/>
                <a:cs typeface="Adobe Arabic" pitchFamily="18" charset="-78"/>
              </a:rPr>
              <a:t>كاسيت</a:t>
            </a:r>
          </a:p>
          <a:p>
            <a:r>
              <a:rPr lang="ar-EG" dirty="0" smtClean="0">
                <a:latin typeface="Adobe Arabic" pitchFamily="18" charset="-78"/>
                <a:cs typeface="Adobe Arabic" pitchFamily="18" charset="-78"/>
              </a:rPr>
              <a:t>و </a:t>
            </a:r>
            <a:r>
              <a:rPr lang="ar-EG" dirty="0">
                <a:latin typeface="Adobe Arabic" pitchFamily="18" charset="-78"/>
                <a:cs typeface="Adobe Arabic" pitchFamily="18" charset="-78"/>
              </a:rPr>
              <a:t>تضم المكتبة الموسيقية </a:t>
            </a:r>
            <a:r>
              <a:rPr lang="ar-EG" dirty="0" smtClean="0">
                <a:latin typeface="Adobe Arabic" pitchFamily="18" charset="-78"/>
                <a:cs typeface="Adobe Arabic" pitchFamily="18" charset="-78"/>
              </a:rPr>
              <a:t>مجموعه </a:t>
            </a:r>
            <a:r>
              <a:rPr lang="ar-EG" dirty="0">
                <a:latin typeface="Adobe Arabic" pitchFamily="18" charset="-78"/>
                <a:cs typeface="Adobe Arabic" pitchFamily="18" charset="-78"/>
              </a:rPr>
              <a:t>من الأعمال الموسيقية سواء العربية و </a:t>
            </a:r>
            <a:r>
              <a:rPr lang="ar-EG" dirty="0" smtClean="0">
                <a:latin typeface="Adobe Arabic" pitchFamily="18" charset="-78"/>
                <a:cs typeface="Adobe Arabic" pitchFamily="18" charset="-78"/>
              </a:rPr>
              <a:t>الأجنبية  </a:t>
            </a:r>
          </a:p>
          <a:p>
            <a:r>
              <a:rPr lang="ar-EG" sz="2400" dirty="0">
                <a:solidFill>
                  <a:srgbClr val="C00000"/>
                </a:solidFill>
                <a:latin typeface="Adobe Arabic" pitchFamily="18" charset="-78"/>
                <a:cs typeface="Adobe Arabic" pitchFamily="18" charset="-78"/>
              </a:rPr>
              <a:t>قسم تكنولوجيا </a:t>
            </a:r>
            <a:r>
              <a:rPr lang="ar-EG" sz="2400" dirty="0" smtClean="0">
                <a:solidFill>
                  <a:srgbClr val="C00000"/>
                </a:solidFill>
                <a:latin typeface="Adobe Arabic" pitchFamily="18" charset="-78"/>
                <a:cs typeface="Adobe Arabic" pitchFamily="18" charset="-78"/>
              </a:rPr>
              <a:t>المعلومات</a:t>
            </a:r>
          </a:p>
          <a:p>
            <a:r>
              <a:rPr lang="ar-EG" dirty="0" smtClean="0">
                <a:latin typeface="Adobe Arabic" pitchFamily="18" charset="-78"/>
                <a:cs typeface="Adobe Arabic" pitchFamily="18" charset="-78"/>
              </a:rPr>
              <a:t>: </a:t>
            </a:r>
            <a:r>
              <a:rPr lang="ar-EG" dirty="0">
                <a:latin typeface="Adobe Arabic" pitchFamily="18" charset="-78"/>
                <a:cs typeface="Adobe Arabic" pitchFamily="18" charset="-78"/>
              </a:rPr>
              <a:t>يضم 15 جهاز كومبيوتر متصلة بشبكه </a:t>
            </a:r>
            <a:r>
              <a:rPr lang="ar-EG" dirty="0" smtClean="0">
                <a:latin typeface="Adobe Arabic" pitchFamily="18" charset="-78"/>
                <a:cs typeface="Adobe Arabic" pitchFamily="18" charset="-78"/>
              </a:rPr>
              <a:t>الانترنت </a:t>
            </a:r>
            <a:r>
              <a:rPr lang="ar-EG" dirty="0">
                <a:latin typeface="Adobe Arabic" pitchFamily="18" charset="-78"/>
                <a:cs typeface="Adobe Arabic" pitchFamily="18" charset="-78"/>
              </a:rPr>
              <a:t/>
            </a:r>
            <a:br>
              <a:rPr lang="ar-EG" dirty="0">
                <a:latin typeface="Adobe Arabic" pitchFamily="18" charset="-78"/>
                <a:cs typeface="Adobe Arabic" pitchFamily="18" charset="-78"/>
              </a:rPr>
            </a:br>
            <a:r>
              <a:rPr lang="ar-EG" dirty="0" smtClean="0">
                <a:latin typeface="Adobe Arabic" pitchFamily="18" charset="-78"/>
                <a:cs typeface="Adobe Arabic" pitchFamily="18" charset="-78"/>
              </a:rPr>
              <a:t>يتيح نادى تكنولوجيا المعلومات للأعضاء </a:t>
            </a:r>
            <a:r>
              <a:rPr lang="ar-EG" b="0" dirty="0" smtClean="0">
                <a:latin typeface="Adobe Arabic" pitchFamily="18" charset="-78"/>
                <a:cs typeface="Adobe Arabic" pitchFamily="18" charset="-78"/>
              </a:rPr>
              <a:t>الدخول على شبكة الانترنت </a:t>
            </a:r>
            <a:r>
              <a:rPr lang="ar-EG" dirty="0" smtClean="0">
                <a:latin typeface="Adobe Arabic" pitchFamily="18" charset="-78"/>
                <a:cs typeface="Adobe Arabic" pitchFamily="18" charset="-78"/>
              </a:rPr>
              <a:t>و تنمية معارفهم في مجال الكمبيوتر ،	               كما يتم عمل مجلة تحتوى على كل ما هو جديد في عالم الكمبيوتر وتكنولوجيا المعلومات و يشارك فى كتابة موادها السادة الأعضاء، ومن الخدمات التى يقدمها نادى تكنولوجيا المعلومات عمل ندوات من خلال شبكة الإنترنت مع أدباء و فنانين و علماء من داخل وخارج مصر، كما يقوم بعمل دورات تدريبية على تطبيقات الحاسب الآلى.</a:t>
            </a:r>
            <a:endParaRPr lang="ar-EG" dirty="0">
              <a:latin typeface="Adobe Arabic" pitchFamily="18" charset="-78"/>
              <a:cs typeface="Adobe Arabic" pitchFamily="18" charset="-78"/>
            </a:endParaRPr>
          </a:p>
          <a:p>
            <a:endParaRPr lang="ar-EG" dirty="0">
              <a:latin typeface="Adobe Arabic" pitchFamily="18" charset="-78"/>
              <a:cs typeface="Adobe Arabic" pitchFamily="18" charset="-78"/>
            </a:endParaRPr>
          </a:p>
        </p:txBody>
      </p:sp>
    </p:spTree>
    <p:extLst>
      <p:ext uri="{BB962C8B-B14F-4D97-AF65-F5344CB8AC3E}">
        <p14:creationId xmlns:p14="http://schemas.microsoft.com/office/powerpoint/2010/main" val="1500588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ar-EG"/>
          </a:p>
        </p:txBody>
      </p:sp>
      <p:sp>
        <p:nvSpPr>
          <p:cNvPr id="4" name="Content Placeholder 3"/>
          <p:cNvSpPr>
            <a:spLocks noGrp="1"/>
          </p:cNvSpPr>
          <p:nvPr>
            <p:ph idx="1"/>
          </p:nvPr>
        </p:nvSpPr>
        <p:spPr/>
        <p:txBody>
          <a:bodyPr>
            <a:normAutofit/>
          </a:bodyPr>
          <a:lstStyle/>
          <a:p>
            <a:pPr algn="r"/>
            <a:r>
              <a:rPr lang="ar-EG" dirty="0"/>
              <a:t>قسم الثقافة العامة: يهتم قسم الثقافة العامة بالأدباء الشبان و المبدعين و الموهوبين و كل ما هو مبدع ، مبتكر في الأدب و الفن (الشعر و القصة و الدراسات).</a:t>
            </a:r>
          </a:p>
          <a:p>
            <a:pPr algn="r"/>
            <a:endParaRPr lang="ar-EG" dirty="0"/>
          </a:p>
          <a:p>
            <a:pPr algn="r"/>
            <a:r>
              <a:rPr lang="ar-EG" dirty="0"/>
              <a:t>و يهتم أيضا بالإنسان المبدع الخلاق الذي يقدم الجديد و الفريد في هذه المجالات و ذلك عن طريق تقديم لقاءات فكرية و أدبية و سلسلة ندوات ثقافية .</a:t>
            </a:r>
          </a:p>
          <a:p>
            <a:pPr algn="r"/>
            <a:r>
              <a:rPr lang="ar-EG" dirty="0"/>
              <a:t>كما يوجد عدد 2 قاعة لعقد الندوات:</a:t>
            </a:r>
          </a:p>
          <a:p>
            <a:pPr algn="r"/>
            <a:r>
              <a:rPr lang="ar-EG" dirty="0"/>
              <a:t>(1) قاعة باسم الدكتور / يوسف عز الدين عيسي وتضم عدد 25 مقعد </a:t>
            </a:r>
          </a:p>
          <a:p>
            <a:pPr algn="r"/>
            <a:r>
              <a:rPr lang="ar-EG" dirty="0"/>
              <a:t>(2) وقاعة باسم الأديب / توفيق الحكيم مجهزة بالأجهزة الصوتية و الفيديو بروجكتورو تضم عدد 75 مقعد.</a:t>
            </a:r>
          </a:p>
        </p:txBody>
      </p:sp>
    </p:spTree>
    <p:extLst>
      <p:ext uri="{BB962C8B-B14F-4D97-AF65-F5344CB8AC3E}">
        <p14:creationId xmlns:p14="http://schemas.microsoft.com/office/powerpoint/2010/main" val="85365683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ar-EG"/>
          </a:p>
        </p:txBody>
      </p:sp>
      <p:sp>
        <p:nvSpPr>
          <p:cNvPr id="4" name="Content Placeholder 3"/>
          <p:cNvSpPr>
            <a:spLocks noGrp="1"/>
          </p:cNvSpPr>
          <p:nvPr>
            <p:ph idx="1"/>
          </p:nvPr>
        </p:nvSpPr>
        <p:spPr/>
        <p:txBody>
          <a:bodyPr>
            <a:normAutofit/>
          </a:bodyPr>
          <a:lstStyle/>
          <a:p>
            <a:pPr algn="r"/>
            <a:r>
              <a:rPr lang="ar-EG" dirty="0"/>
              <a:t>قسم المعارض: يضم قسم المعارض قاعتين الأولى قاعة الإبداع الفنى والثانية القاعة الكبرى.</a:t>
            </a:r>
          </a:p>
          <a:p>
            <a:pPr algn="r"/>
            <a:endParaRPr lang="ar-EG" dirty="0"/>
          </a:p>
          <a:p>
            <a:pPr algn="r"/>
            <a:r>
              <a:rPr lang="ar-EG" dirty="0"/>
              <a:t>يقوم بإقامة المعارض الفنية المختلفة في مجالات عديدة مثل: </a:t>
            </a:r>
          </a:p>
          <a:p>
            <a:pPr algn="r"/>
            <a:r>
              <a:rPr lang="ar-EG" dirty="0"/>
              <a:t>( النحت - التصوير – الخزف – النسجيات - التصوير الفوتوغرافي ) </a:t>
            </a:r>
          </a:p>
          <a:p>
            <a:pPr algn="r"/>
            <a:r>
              <a:rPr lang="ar-EG" dirty="0"/>
              <a:t>و الهدف منها هو تعريف الفن و ما يطرأ علية من تطور و إبداع و اختلاف في المدارس الفنية المتعددة و تدريب المتلقي على الإحساس بالجمال.</a:t>
            </a:r>
          </a:p>
        </p:txBody>
      </p:sp>
    </p:spTree>
    <p:extLst>
      <p:ext uri="{BB962C8B-B14F-4D97-AF65-F5344CB8AC3E}">
        <p14:creationId xmlns:p14="http://schemas.microsoft.com/office/powerpoint/2010/main" val="85365683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718"/>
            <a:ext cx="8382000" cy="1218882"/>
          </a:xfrm>
        </p:spPr>
        <p:txBody>
          <a:bodyPr/>
          <a:lstStyle/>
          <a:p>
            <a:pPr algn="r"/>
            <a:r>
              <a:rPr lang="ar-EG" dirty="0">
                <a:latin typeface="Adobe Arabic" pitchFamily="18" charset="-78"/>
                <a:cs typeface="Adobe Arabic" pitchFamily="18" charset="-78"/>
              </a:rPr>
              <a:t>الاهداف</a:t>
            </a:r>
          </a:p>
        </p:txBody>
      </p:sp>
      <p:sp>
        <p:nvSpPr>
          <p:cNvPr id="3" name="Content Placeholder 2"/>
          <p:cNvSpPr>
            <a:spLocks noGrp="1"/>
          </p:cNvSpPr>
          <p:nvPr>
            <p:ph idx="1"/>
          </p:nvPr>
        </p:nvSpPr>
        <p:spPr>
          <a:xfrm>
            <a:off x="457200" y="1447800"/>
            <a:ext cx="8305800" cy="4678363"/>
          </a:xfrm>
        </p:spPr>
        <p:txBody>
          <a:bodyPr>
            <a:noAutofit/>
          </a:bodyPr>
          <a:lstStyle/>
          <a:p>
            <a:r>
              <a:rPr lang="ar-EG" sz="2800" dirty="0">
                <a:latin typeface="Adobe Arabic" pitchFamily="18" charset="-78"/>
                <a:cs typeface="Adobe Arabic" pitchFamily="18" charset="-78"/>
              </a:rPr>
              <a:t>الاهداف العامة</a:t>
            </a:r>
          </a:p>
          <a:p>
            <a:r>
              <a:rPr lang="ar-EG" sz="2800" dirty="0">
                <a:latin typeface="Adobe Arabic" pitchFamily="18" charset="-78"/>
                <a:cs typeface="Adobe Arabic" pitchFamily="18" charset="-78"/>
              </a:rPr>
              <a:t>نشر الوعي الثقافي والفني بين افراد المجتمع</a:t>
            </a:r>
          </a:p>
          <a:p>
            <a:r>
              <a:rPr lang="ar-EG" sz="2800" dirty="0">
                <a:latin typeface="Adobe Arabic" pitchFamily="18" charset="-78"/>
                <a:cs typeface="Adobe Arabic" pitchFamily="18" charset="-78"/>
              </a:rPr>
              <a:t>ايجاد مكان مناسب للمبدعين والمثقفين لنشر اعمالهم وعرضها</a:t>
            </a:r>
          </a:p>
          <a:p>
            <a:r>
              <a:rPr lang="ar-EG" sz="2800" dirty="0">
                <a:latin typeface="Adobe Arabic" pitchFamily="18" charset="-78"/>
                <a:cs typeface="Adobe Arabic" pitchFamily="18" charset="-78"/>
              </a:rPr>
              <a:t>اظهار فن وثقافة المجتمع وعرض جميع فنونة القديمه والحديثة </a:t>
            </a:r>
          </a:p>
          <a:p>
            <a:r>
              <a:rPr lang="ar-EG" sz="2800" dirty="0">
                <a:latin typeface="Adobe Arabic" pitchFamily="18" charset="-78"/>
                <a:cs typeface="Adobe Arabic" pitchFamily="18" charset="-78"/>
              </a:rPr>
              <a:t>تشجيع كل فردمبد علي اظهار ابداعاته واعماله ومحاولة </a:t>
            </a:r>
            <a:r>
              <a:rPr lang="ar-EG" sz="2800" dirty="0" smtClean="0">
                <a:latin typeface="Adobe Arabic" pitchFamily="18" charset="-78"/>
                <a:cs typeface="Adobe Arabic" pitchFamily="18" charset="-78"/>
              </a:rPr>
              <a:t>تنميةفكره</a:t>
            </a:r>
          </a:p>
          <a:p>
            <a:r>
              <a:rPr lang="ar-EG" sz="2800" dirty="0" smtClean="0">
                <a:latin typeface="Adobe Arabic" pitchFamily="18" charset="-78"/>
                <a:cs typeface="Adobe Arabic" pitchFamily="18" charset="-78"/>
              </a:rPr>
              <a:t>الاهداف الخاصة							      تقديم </a:t>
            </a:r>
            <a:r>
              <a:rPr lang="ar-EG" sz="2800" dirty="0">
                <a:latin typeface="Adobe Arabic" pitchFamily="18" charset="-78"/>
                <a:cs typeface="Adobe Arabic" pitchFamily="18" charset="-78"/>
              </a:rPr>
              <a:t>نموزج فعلي يمكن ان يطبق في ارض </a:t>
            </a:r>
            <a:r>
              <a:rPr lang="ar-EG" sz="2800" dirty="0" smtClean="0">
                <a:latin typeface="Adobe Arabic" pitchFamily="18" charset="-78"/>
                <a:cs typeface="Adobe Arabic" pitchFamily="18" charset="-78"/>
              </a:rPr>
              <a:t>الواقع                                                الالمام </a:t>
            </a:r>
            <a:r>
              <a:rPr lang="ar-EG" sz="2800" dirty="0">
                <a:latin typeface="Adobe Arabic" pitchFamily="18" charset="-78"/>
                <a:cs typeface="Adobe Arabic" pitchFamily="18" charset="-78"/>
              </a:rPr>
              <a:t>بجوانب هذه المشروع واستكمال جوانب التقصير </a:t>
            </a:r>
          </a:p>
          <a:p>
            <a:r>
              <a:rPr lang="ar-EG" sz="2800" dirty="0" smtClean="0">
                <a:latin typeface="Adobe Arabic" pitchFamily="18" charset="-78"/>
                <a:cs typeface="Adobe Arabic" pitchFamily="18" charset="-78"/>
              </a:rPr>
              <a:t> </a:t>
            </a:r>
            <a:endParaRPr lang="ar-EG" sz="2800" dirty="0">
              <a:latin typeface="Adobe Arabic" pitchFamily="18" charset="-78"/>
              <a:cs typeface="Adobe Arabic" pitchFamily="18" charset="-78"/>
            </a:endParaRPr>
          </a:p>
          <a:p>
            <a:endParaRPr lang="ar-EG" sz="2800" dirty="0">
              <a:latin typeface="Adobe Arabic" pitchFamily="18" charset="-78"/>
              <a:cs typeface="Adobe Arabic" pitchFamily="18" charset="-78"/>
            </a:endParaRPr>
          </a:p>
          <a:p>
            <a:endParaRPr lang="ar-EG" sz="2800" dirty="0">
              <a:latin typeface="Adobe Arabic" pitchFamily="18" charset="-78"/>
              <a:cs typeface="Adobe Arabic" pitchFamily="18" charset="-78"/>
            </a:endParaRPr>
          </a:p>
          <a:p>
            <a:endParaRPr lang="ar-EG" sz="2800" dirty="0">
              <a:latin typeface="Adobe Arabic" pitchFamily="18" charset="-78"/>
              <a:cs typeface="Adobe Arabic" pitchFamily="18" charset="-78"/>
            </a:endParaRPr>
          </a:p>
        </p:txBody>
      </p:sp>
    </p:spTree>
    <p:extLst>
      <p:ext uri="{BB962C8B-B14F-4D97-AF65-F5344CB8AC3E}">
        <p14:creationId xmlns:p14="http://schemas.microsoft.com/office/powerpoint/2010/main" val="272102920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152718"/>
            <a:ext cx="8382000" cy="1218882"/>
          </a:xfrm>
        </p:spPr>
        <p:txBody>
          <a:bodyPr/>
          <a:lstStyle/>
          <a:p>
            <a:pPr algn="r"/>
            <a:r>
              <a:rPr lang="ar-EG" dirty="0">
                <a:latin typeface="Adobe Arabic" pitchFamily="18" charset="-78"/>
                <a:cs typeface="Adobe Arabic" pitchFamily="18" charset="-78"/>
              </a:rPr>
              <a:t>قسم المرسم</a:t>
            </a:r>
          </a:p>
        </p:txBody>
      </p:sp>
      <p:sp>
        <p:nvSpPr>
          <p:cNvPr id="4" name="Content Placeholder 3"/>
          <p:cNvSpPr>
            <a:spLocks noGrp="1"/>
          </p:cNvSpPr>
          <p:nvPr>
            <p:ph idx="1"/>
          </p:nvPr>
        </p:nvSpPr>
        <p:spPr>
          <a:xfrm>
            <a:off x="4267200" y="1524000"/>
            <a:ext cx="4495800" cy="4876800"/>
          </a:xfrm>
        </p:spPr>
        <p:txBody>
          <a:bodyPr/>
          <a:lstStyle/>
          <a:p>
            <a:pPr algn="r"/>
            <a:r>
              <a:rPr lang="ar-EG" dirty="0">
                <a:latin typeface="Adobe Arabic" pitchFamily="18" charset="-78"/>
                <a:cs typeface="Adobe Arabic" pitchFamily="18" charset="-78"/>
              </a:rPr>
              <a:t>قسم المرسم: المرسم هو المكان الذي يتحقق فيه الإبداع بوسائله التشكيلية المختلقة و يبدأ منة رحلة التواصل مع جمهور المتذوقين و للمرسم برامجه لتنمية القدرات الإبداعية و التى تهدف إلى وصول الممارس إلي امتلاك مهارات و أدوات التعبير عن رؤاه الفنية و ليتمكن من إبداع أعماله الفنية على أسس تضعه على طريق الفن و الفنانين.</a:t>
            </a:r>
          </a:p>
        </p:txBody>
      </p:sp>
    </p:spTree>
    <p:extLst>
      <p:ext uri="{BB962C8B-B14F-4D97-AF65-F5344CB8AC3E}">
        <p14:creationId xmlns:p14="http://schemas.microsoft.com/office/powerpoint/2010/main" val="85365683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152718"/>
            <a:ext cx="8382000" cy="990282"/>
          </a:xfrm>
        </p:spPr>
        <p:txBody>
          <a:bodyPr>
            <a:normAutofit/>
          </a:bodyPr>
          <a:lstStyle/>
          <a:p>
            <a:pPr algn="r"/>
            <a:r>
              <a:rPr lang="ar-EG" sz="2800" dirty="0">
                <a:latin typeface="Adobe Arabic" pitchFamily="18" charset="-78"/>
                <a:cs typeface="Adobe Arabic" pitchFamily="18" charset="-78"/>
              </a:rPr>
              <a:t>قسم السينمـا</a:t>
            </a:r>
          </a:p>
        </p:txBody>
      </p:sp>
      <p:sp>
        <p:nvSpPr>
          <p:cNvPr id="4" name="Content Placeholder 3"/>
          <p:cNvSpPr>
            <a:spLocks noGrp="1"/>
          </p:cNvSpPr>
          <p:nvPr>
            <p:ph idx="1"/>
          </p:nvPr>
        </p:nvSpPr>
        <p:spPr>
          <a:xfrm>
            <a:off x="4419600" y="1447800"/>
            <a:ext cx="4419600" cy="5181600"/>
          </a:xfrm>
        </p:spPr>
        <p:txBody>
          <a:bodyPr>
            <a:normAutofit/>
          </a:bodyPr>
          <a:lstStyle/>
          <a:p>
            <a:pPr algn="r"/>
            <a:r>
              <a:rPr lang="ar-EG" sz="2400" dirty="0">
                <a:latin typeface="Adobe Arabic" pitchFamily="18" charset="-78"/>
                <a:cs typeface="Adobe Arabic" pitchFamily="18" charset="-78"/>
              </a:rPr>
              <a:t>قسم السينمـا: يضم القسم </a:t>
            </a:r>
            <a:r>
              <a:rPr lang="ar-EG" sz="2400" dirty="0" smtClean="0">
                <a:latin typeface="Adobe Arabic" pitchFamily="18" charset="-78"/>
                <a:cs typeface="Adobe Arabic" pitchFamily="18" charset="-78"/>
              </a:rPr>
              <a:t>اله </a:t>
            </a:r>
            <a:r>
              <a:rPr lang="ar-EG" sz="2400" dirty="0">
                <a:latin typeface="Adobe Arabic" pitchFamily="18" charset="-78"/>
                <a:cs typeface="Adobe Arabic" pitchFamily="18" charset="-78"/>
              </a:rPr>
              <a:t>عرض سينمائي 35 مم مزوده بعدد 2 سماعه – بالإضافة الي عدد </a:t>
            </a:r>
            <a:r>
              <a:rPr lang="ar-EG" sz="2400" dirty="0" smtClean="0">
                <a:latin typeface="Adobe Arabic" pitchFamily="18" charset="-78"/>
                <a:cs typeface="Adobe Arabic" pitchFamily="18" charset="-78"/>
              </a:rPr>
              <a:t>100 </a:t>
            </a:r>
            <a:r>
              <a:rPr lang="ar-EG" sz="2400" dirty="0">
                <a:latin typeface="Adobe Arabic" pitchFamily="18" charset="-78"/>
                <a:cs typeface="Adobe Arabic" pitchFamily="18" charset="-78"/>
              </a:rPr>
              <a:t>كرسي بقاعة العرض و يقوم قسم السينما من خلال برنامجك بعرض أفلاما حديثة و قديمة عالمية و المحلية ذات المستوى الفني العالي ، كما سيقوم بعرض أفلاما ثقافية و أفلاما وثائقية في المجالات المختلفة الفنية و السياحية والعلمية.</a:t>
            </a:r>
          </a:p>
          <a:p>
            <a:pPr marL="0" indent="0" algn="r">
              <a:buNone/>
            </a:pPr>
            <a:r>
              <a:rPr lang="ar-EG" sz="2400" dirty="0" smtClean="0">
                <a:latin typeface="Adobe Arabic" pitchFamily="18" charset="-78"/>
                <a:cs typeface="Adobe Arabic" pitchFamily="18" charset="-78"/>
              </a:rPr>
              <a:t>يقوم </a:t>
            </a:r>
            <a:r>
              <a:rPr lang="ar-EG" sz="2400" dirty="0">
                <a:latin typeface="Adobe Arabic" pitchFamily="18" charset="-78"/>
                <a:cs typeface="Adobe Arabic" pitchFamily="18" charset="-78"/>
              </a:rPr>
              <a:t>القسم بعقد ندوات لمناقشة و نقد الافلام التي سيقوم بعرضها و ذلك لإثراء الحركة السينمائية بالاسكندرية.</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5029200"/>
            <a:ext cx="4343400"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1295400"/>
            <a:ext cx="4343400" cy="3424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536568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8600" y="148617"/>
            <a:ext cx="8686799" cy="6556984"/>
          </a:xfrm>
        </p:spPr>
      </p:pic>
    </p:spTree>
    <p:extLst>
      <p:ext uri="{BB962C8B-B14F-4D97-AF65-F5344CB8AC3E}">
        <p14:creationId xmlns:p14="http://schemas.microsoft.com/office/powerpoint/2010/main" val="238826791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11162"/>
          </a:xfrm>
        </p:spPr>
        <p:txBody>
          <a:bodyPr>
            <a:normAutofit fontScale="90000"/>
          </a:bodyPr>
          <a:lstStyle/>
          <a:p>
            <a:pPr algn="r"/>
            <a:r>
              <a:rPr lang="ar-EG" dirty="0" smtClean="0">
                <a:latin typeface="Adobe Arabic" pitchFamily="18" charset="-78"/>
                <a:cs typeface="Adobe Arabic" pitchFamily="18" charset="-78"/>
              </a:rPr>
              <a:t>حساب مساحة عناصر الادارة</a:t>
            </a:r>
            <a:endParaRPr lang="ar-EG" dirty="0">
              <a:latin typeface="Adobe Arabic" pitchFamily="18" charset="-78"/>
              <a:cs typeface="Adobe Arabic" pitchFamily="18" charset="-78"/>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2400" y="685800"/>
            <a:ext cx="8686800" cy="5943600"/>
          </a:xfrm>
        </p:spPr>
      </p:pic>
    </p:spTree>
    <p:extLst>
      <p:ext uri="{BB962C8B-B14F-4D97-AF65-F5344CB8AC3E}">
        <p14:creationId xmlns:p14="http://schemas.microsoft.com/office/powerpoint/2010/main" val="170451258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87362"/>
          </a:xfrm>
        </p:spPr>
        <p:txBody>
          <a:bodyPr>
            <a:normAutofit fontScale="90000"/>
          </a:bodyPr>
          <a:lstStyle/>
          <a:p>
            <a:pPr algn="r" rtl="1"/>
            <a:r>
              <a:rPr lang="ar-EG" dirty="0"/>
              <a:t>حساب مساحة عناصر الادارة</a:t>
            </a: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2400" y="838200"/>
            <a:ext cx="8763000" cy="5791200"/>
          </a:xfrm>
        </p:spPr>
      </p:pic>
    </p:spTree>
    <p:extLst>
      <p:ext uri="{BB962C8B-B14F-4D97-AF65-F5344CB8AC3E}">
        <p14:creationId xmlns:p14="http://schemas.microsoft.com/office/powerpoint/2010/main" val="39085713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8229600" cy="457200"/>
          </a:xfrm>
        </p:spPr>
        <p:txBody>
          <a:bodyPr>
            <a:noAutofit/>
          </a:bodyPr>
          <a:lstStyle/>
          <a:p>
            <a:pPr algn="r"/>
            <a:r>
              <a:rPr lang="ar-EG" sz="2800" dirty="0">
                <a:latin typeface="Adobe Arabic" pitchFamily="18" charset="-78"/>
                <a:cs typeface="Adobe Arabic" pitchFamily="18" charset="-78"/>
              </a:rPr>
              <a:t>حساب مساحة </a:t>
            </a:r>
            <a:r>
              <a:rPr lang="ar-EG" sz="2800" dirty="0" smtClean="0">
                <a:latin typeface="Adobe Arabic" pitchFamily="18" charset="-78"/>
                <a:cs typeface="Adobe Arabic" pitchFamily="18" charset="-78"/>
              </a:rPr>
              <a:t>عناصر السينما</a:t>
            </a:r>
            <a:endParaRPr lang="ar-EG" sz="2800" dirty="0">
              <a:latin typeface="Adobe Arabic" pitchFamily="18" charset="-78"/>
              <a:cs typeface="Adobe Arabic" pitchFamily="18" charset="-78"/>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8600" y="609600"/>
            <a:ext cx="8686800" cy="6019800"/>
          </a:xfrm>
        </p:spPr>
      </p:pic>
      <p:sp>
        <p:nvSpPr>
          <p:cNvPr id="5" name="Rectangle 4"/>
          <p:cNvSpPr/>
          <p:nvPr/>
        </p:nvSpPr>
        <p:spPr>
          <a:xfrm>
            <a:off x="3810000" y="3505200"/>
            <a:ext cx="5106403" cy="523220"/>
          </a:xfrm>
          <a:prstGeom prst="rect">
            <a:avLst/>
          </a:prstGeom>
        </p:spPr>
        <p:txBody>
          <a:bodyPr wrap="square">
            <a:spAutoFit/>
          </a:bodyPr>
          <a:lstStyle/>
          <a:p>
            <a:pPr algn="r"/>
            <a:r>
              <a:rPr lang="ar-EG" sz="2800" dirty="0">
                <a:solidFill>
                  <a:srgbClr val="FF0000"/>
                </a:solidFill>
                <a:latin typeface="Adobe Arabic" pitchFamily="18" charset="-78"/>
                <a:cs typeface="Adobe Arabic" pitchFamily="18" charset="-78"/>
              </a:rPr>
              <a:t>حساب مساحة </a:t>
            </a:r>
            <a:r>
              <a:rPr lang="ar-EG" sz="2800" dirty="0" smtClean="0">
                <a:solidFill>
                  <a:srgbClr val="FF0000"/>
                </a:solidFill>
                <a:latin typeface="Adobe Arabic" pitchFamily="18" charset="-78"/>
                <a:cs typeface="Adobe Arabic" pitchFamily="18" charset="-78"/>
              </a:rPr>
              <a:t>عناصر القسم الخاص بالنادي</a:t>
            </a:r>
            <a:endParaRPr lang="ar-EG" sz="2800" dirty="0">
              <a:solidFill>
                <a:srgbClr val="FF0000"/>
              </a:solidFill>
              <a:latin typeface="Adobe Arabic" pitchFamily="18" charset="-78"/>
              <a:cs typeface="Adobe Arabic" pitchFamily="18" charset="-78"/>
            </a:endParaRPr>
          </a:p>
        </p:txBody>
      </p:sp>
    </p:spTree>
    <p:extLst>
      <p:ext uri="{BB962C8B-B14F-4D97-AF65-F5344CB8AC3E}">
        <p14:creationId xmlns:p14="http://schemas.microsoft.com/office/powerpoint/2010/main" val="24056469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229600" cy="639762"/>
          </a:xfrm>
        </p:spPr>
        <p:txBody>
          <a:bodyPr>
            <a:normAutofit/>
          </a:bodyPr>
          <a:lstStyle/>
          <a:p>
            <a:pPr algn="r"/>
            <a:r>
              <a:rPr lang="ar-EG" sz="2800" dirty="0">
                <a:latin typeface="Adobe Arabic" pitchFamily="18" charset="-78"/>
                <a:cs typeface="Adobe Arabic" pitchFamily="18" charset="-78"/>
              </a:rPr>
              <a:t>حساب مساحة عناصر </a:t>
            </a:r>
            <a:r>
              <a:rPr lang="ar-EG" sz="2800" dirty="0" smtClean="0">
                <a:latin typeface="Adobe Arabic" pitchFamily="18" charset="-78"/>
                <a:cs typeface="Adobe Arabic" pitchFamily="18" charset="-78"/>
              </a:rPr>
              <a:t>المكتبة</a:t>
            </a:r>
            <a:endParaRPr lang="ar-EG" sz="2800" dirty="0">
              <a:latin typeface="Adobe Arabic" pitchFamily="18" charset="-78"/>
              <a:cs typeface="Adobe Arabic" pitchFamily="18" charset="-78"/>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6200" y="838200"/>
            <a:ext cx="8839200" cy="5867400"/>
          </a:xfrm>
        </p:spPr>
      </p:pic>
    </p:spTree>
    <p:extLst>
      <p:ext uri="{BB962C8B-B14F-4D97-AF65-F5344CB8AC3E}">
        <p14:creationId xmlns:p14="http://schemas.microsoft.com/office/powerpoint/2010/main" val="24056469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11162"/>
          </a:xfrm>
        </p:spPr>
        <p:txBody>
          <a:bodyPr>
            <a:normAutofit fontScale="90000"/>
          </a:bodyPr>
          <a:lstStyle/>
          <a:p>
            <a:pPr algn="r"/>
            <a:r>
              <a:rPr lang="ar-EG" dirty="0">
                <a:latin typeface="Adobe Arabic" pitchFamily="18" charset="-78"/>
                <a:cs typeface="Adobe Arabic" pitchFamily="18" charset="-78"/>
              </a:rPr>
              <a:t>حساب مساحة عناصر </a:t>
            </a:r>
            <a:r>
              <a:rPr lang="ar-EG" dirty="0" smtClean="0">
                <a:latin typeface="Adobe Arabic" pitchFamily="18" charset="-78"/>
                <a:cs typeface="Adobe Arabic" pitchFamily="18" charset="-78"/>
              </a:rPr>
              <a:t>النشاطات</a:t>
            </a:r>
            <a:endParaRPr lang="ar-EG" dirty="0">
              <a:latin typeface="Adobe Arabic" pitchFamily="18" charset="-78"/>
              <a:cs typeface="Adobe Arabic" pitchFamily="18" charset="-78"/>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6200" y="762000"/>
            <a:ext cx="8839200" cy="5943600"/>
          </a:xfrm>
        </p:spPr>
      </p:pic>
      <p:sp>
        <p:nvSpPr>
          <p:cNvPr id="5" name="Rectangle 4"/>
          <p:cNvSpPr/>
          <p:nvPr/>
        </p:nvSpPr>
        <p:spPr>
          <a:xfrm>
            <a:off x="3352800" y="3886200"/>
            <a:ext cx="5579462" cy="523220"/>
          </a:xfrm>
          <a:prstGeom prst="rect">
            <a:avLst/>
          </a:prstGeom>
        </p:spPr>
        <p:txBody>
          <a:bodyPr wrap="square">
            <a:spAutoFit/>
          </a:bodyPr>
          <a:lstStyle/>
          <a:p>
            <a:pPr algn="r"/>
            <a:r>
              <a:rPr lang="ar-EG" sz="2800" dirty="0">
                <a:solidFill>
                  <a:srgbClr val="FF0000"/>
                </a:solidFill>
                <a:latin typeface="Adobe Arabic" pitchFamily="18" charset="-78"/>
                <a:cs typeface="Adobe Arabic" pitchFamily="18" charset="-78"/>
              </a:rPr>
              <a:t>حساب مساحة عناصر </a:t>
            </a:r>
            <a:r>
              <a:rPr lang="ar-EG" sz="2800" dirty="0" smtClean="0">
                <a:solidFill>
                  <a:srgbClr val="FF0000"/>
                </a:solidFill>
                <a:latin typeface="Adobe Arabic" pitchFamily="18" charset="-78"/>
                <a:cs typeface="Adobe Arabic" pitchFamily="18" charset="-78"/>
              </a:rPr>
              <a:t>القسم التعليمي</a:t>
            </a:r>
            <a:endParaRPr lang="ar-EG" sz="2800" dirty="0">
              <a:solidFill>
                <a:srgbClr val="FF0000"/>
              </a:solidFill>
              <a:latin typeface="Adobe Arabic" pitchFamily="18" charset="-78"/>
              <a:cs typeface="Adobe Arabic" pitchFamily="18" charset="-78"/>
            </a:endParaRPr>
          </a:p>
        </p:txBody>
      </p:sp>
    </p:spTree>
    <p:extLst>
      <p:ext uri="{BB962C8B-B14F-4D97-AF65-F5344CB8AC3E}">
        <p14:creationId xmlns:p14="http://schemas.microsoft.com/office/powerpoint/2010/main" val="240564693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ssential">
  <a:themeElements>
    <a:clrScheme name="Essential">
      <a:dk1>
        <a:srgbClr val="000000"/>
      </a:dk1>
      <a:lt1>
        <a:srgbClr val="FFFFFF"/>
      </a:lt1>
      <a:dk2>
        <a:srgbClr val="D1282E"/>
      </a:dk2>
      <a:lt2>
        <a:srgbClr val="C8C8B1"/>
      </a:lt2>
      <a:accent1>
        <a:srgbClr val="7A7A7A"/>
      </a:accent1>
      <a:accent2>
        <a:srgbClr val="F5C201"/>
      </a:accent2>
      <a:accent3>
        <a:srgbClr val="526DB0"/>
      </a:accent3>
      <a:accent4>
        <a:srgbClr val="989AAC"/>
      </a:accent4>
      <a:accent5>
        <a:srgbClr val="DC5924"/>
      </a:accent5>
      <a:accent6>
        <a:srgbClr val="B4B392"/>
      </a:accent6>
      <a:hlink>
        <a:srgbClr val="CC9900"/>
      </a:hlink>
      <a:folHlink>
        <a:srgbClr val="969696"/>
      </a:folHlink>
    </a:clrScheme>
    <a:fontScheme name="Essential">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sential">
      <a:fillStyleLst>
        <a:solidFill>
          <a:schemeClr val="phClr"/>
        </a:solidFill>
        <a:gradFill rotWithShape="1">
          <a:gsLst>
            <a:gs pos="0">
              <a:schemeClr val="phClr">
                <a:tint val="60000"/>
                <a:satMod val="250000"/>
              </a:schemeClr>
            </a:gs>
            <a:gs pos="35000">
              <a:schemeClr val="phClr">
                <a:tint val="47000"/>
                <a:satMod val="275000"/>
              </a:schemeClr>
            </a:gs>
            <a:gs pos="100000">
              <a:schemeClr val="phClr">
                <a:tint val="25000"/>
                <a:satMod val="300000"/>
              </a:schemeClr>
            </a:gs>
          </a:gsLst>
          <a:lin ang="16200000" scaled="1"/>
        </a:gradFill>
        <a:solidFill>
          <a:schemeClr val="phClr">
            <a:satMod val="110000"/>
          </a:schemeClr>
        </a:solidFill>
      </a:fillStyleLst>
      <a:lnStyleLst>
        <a:ln w="12700" cap="flat" cmpd="sng" algn="ctr">
          <a:solidFill>
            <a:schemeClr val="phClr">
              <a:shade val="95000"/>
              <a:satMod val="105000"/>
            </a:schemeClr>
          </a:solidFill>
          <a:prstDash val="solid"/>
        </a:ln>
        <a:ln w="28575" cap="flat" cmpd="sng" algn="ctr">
          <a:solidFill>
            <a:schemeClr val="phClr"/>
          </a:solidFill>
          <a:prstDash val="solid"/>
        </a:ln>
        <a:ln w="41275" cap="flat" cmpd="sng" algn="ctr">
          <a:solidFill>
            <a:schemeClr val="phClr"/>
          </a:solidFill>
          <a:prstDash val="solid"/>
        </a:ln>
      </a:lnStyleLst>
      <a:effectStyleLst>
        <a:effectStyle>
          <a:effectLst/>
        </a:effectStyle>
        <a:effectStyle>
          <a:effectLst>
            <a:outerShdw blurRad="39999" dist="23000" algn="bl" rotWithShape="0">
              <a:srgbClr val="000000">
                <a:alpha val="40000"/>
              </a:srgbClr>
            </a:outerShdw>
          </a:effectLst>
        </a:effectStyle>
        <a:effectStyle>
          <a:effectLst>
            <a:outerShdw blurRad="38100" dist="19050" algn="bl" rotWithShape="0">
              <a:srgbClr val="000000">
                <a:alpha val="60000"/>
              </a:srgbClr>
            </a:outerShdw>
          </a:effectLst>
          <a:scene3d>
            <a:camera prst="orthographicFront">
              <a:rot lat="0" lon="0" rev="0"/>
            </a:camera>
            <a:lightRig rig="balanced" dir="l"/>
          </a:scene3d>
          <a:sp3d prstMaterial="plastic">
            <a:bevelT w="38100" h="31750"/>
          </a:sp3d>
        </a:effectStyle>
      </a:effectStyleLst>
      <a:bgFillStyleLst>
        <a:solidFill>
          <a:schemeClr val="phClr"/>
        </a:solidFill>
        <a:blipFill rotWithShape="1">
          <a:blip xmlns:r="http://schemas.openxmlformats.org/officeDocument/2006/relationships" r:embed="rId1">
            <a:duotone>
              <a:schemeClr val="phClr">
                <a:tint val="96000"/>
              </a:schemeClr>
              <a:schemeClr val="phClr">
                <a:shade val="94000"/>
              </a:schemeClr>
            </a:duotone>
          </a:blip>
          <a:tile tx="0" ty="0" sx="100000" sy="100000" flip="none" algn="tl"/>
        </a:blipFill>
        <a:gradFill rotWithShape="1">
          <a:gsLst>
            <a:gs pos="0">
              <a:schemeClr val="phClr">
                <a:tint val="84000"/>
                <a:satMod val="110000"/>
              </a:schemeClr>
            </a:gs>
            <a:gs pos="44000">
              <a:schemeClr val="phClr">
                <a:tint val="93000"/>
                <a:satMod val="115000"/>
              </a:schemeClr>
            </a:gs>
            <a:gs pos="100000">
              <a:schemeClr val="phClr">
                <a:tint val="100000"/>
                <a:shade val="59000"/>
                <a:satMod val="120000"/>
              </a:schemeClr>
            </a:gs>
          </a:gsLst>
          <a:path path="circle">
            <a:fillToRect l="40000" t="60000" r="60000" b="4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1678</TotalTime>
  <Words>952</Words>
  <Application>Microsoft Office PowerPoint</Application>
  <PresentationFormat>On-screen Show (4:3)</PresentationFormat>
  <Paragraphs>80</Paragraphs>
  <Slides>31</Slides>
  <Notes>2</Notes>
  <HiddenSlides>0</HiddenSlides>
  <MMClips>0</MMClips>
  <ScaleCrop>false</ScaleCrop>
  <HeadingPairs>
    <vt:vector size="4" baseType="variant">
      <vt:variant>
        <vt:lpstr>Theme</vt:lpstr>
      </vt:variant>
      <vt:variant>
        <vt:i4>1</vt:i4>
      </vt:variant>
      <vt:variant>
        <vt:lpstr>Slide Titles</vt:lpstr>
      </vt:variant>
      <vt:variant>
        <vt:i4>31</vt:i4>
      </vt:variant>
    </vt:vector>
  </HeadingPairs>
  <TitlesOfParts>
    <vt:vector size="32" baseType="lpstr">
      <vt:lpstr>Essential</vt:lpstr>
      <vt:lpstr>مقدمة</vt:lpstr>
      <vt:lpstr>اهمية المشروع</vt:lpstr>
      <vt:lpstr>الاهداف</vt:lpstr>
      <vt:lpstr>PowerPoint Presentation</vt:lpstr>
      <vt:lpstr>حساب مساحة عناصر الادارة</vt:lpstr>
      <vt:lpstr>حساب مساحة عناصر الادارة</vt:lpstr>
      <vt:lpstr>حساب مساحة عناصر السينما</vt:lpstr>
      <vt:lpstr>حساب مساحة عناصر المكتبة</vt:lpstr>
      <vt:lpstr>حساب مساحة عناصر النشاطات</vt:lpstr>
      <vt:lpstr>حساب مساحة عناصر المعروضات</vt:lpstr>
      <vt:lpstr>حساب مساحة عناصر المطعم</vt:lpstr>
      <vt:lpstr>حساب مساحة العناصرالاجمالية</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نبذة</vt:lpstr>
      <vt:lpstr>المسرح</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قسم المرسم</vt:lpstr>
      <vt:lpstr>قسم السينمـا</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ABDALGWAD</dc:creator>
  <cp:lastModifiedBy>Hany2014</cp:lastModifiedBy>
  <cp:revision>49</cp:revision>
  <dcterms:created xsi:type="dcterms:W3CDTF">2006-08-16T00:00:00Z</dcterms:created>
  <dcterms:modified xsi:type="dcterms:W3CDTF">2014-09-02T01:30:04Z</dcterms:modified>
</cp:coreProperties>
</file>