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103"/>
  </p:notes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45"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346" r:id="rId34"/>
    <p:sldId id="354" r:id="rId35"/>
    <p:sldId id="353" r:id="rId36"/>
    <p:sldId id="293" r:id="rId37"/>
    <p:sldId id="294" r:id="rId38"/>
    <p:sldId id="295" r:id="rId39"/>
    <p:sldId id="296" r:id="rId40"/>
    <p:sldId id="297" r:id="rId41"/>
    <p:sldId id="298" r:id="rId42"/>
    <p:sldId id="299" r:id="rId43"/>
    <p:sldId id="355" r:id="rId44"/>
    <p:sldId id="356" r:id="rId45"/>
    <p:sldId id="358" r:id="rId46"/>
    <p:sldId id="357" r:id="rId47"/>
    <p:sldId id="348" r:id="rId48"/>
    <p:sldId id="347"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61" r:id="rId67"/>
    <p:sldId id="318" r:id="rId68"/>
    <p:sldId id="349" r:id="rId69"/>
    <p:sldId id="319" r:id="rId70"/>
    <p:sldId id="320" r:id="rId71"/>
    <p:sldId id="321" r:id="rId72"/>
    <p:sldId id="322" r:id="rId73"/>
    <p:sldId id="323" r:id="rId74"/>
    <p:sldId id="324" r:id="rId75"/>
    <p:sldId id="325" r:id="rId76"/>
    <p:sldId id="327" r:id="rId77"/>
    <p:sldId id="328" r:id="rId78"/>
    <p:sldId id="329" r:id="rId79"/>
    <p:sldId id="330" r:id="rId80"/>
    <p:sldId id="331" r:id="rId81"/>
    <p:sldId id="363" r:id="rId82"/>
    <p:sldId id="362" r:id="rId83"/>
    <p:sldId id="364" r:id="rId84"/>
    <p:sldId id="365" r:id="rId85"/>
    <p:sldId id="350" r:id="rId86"/>
    <p:sldId id="332" r:id="rId87"/>
    <p:sldId id="333" r:id="rId88"/>
    <p:sldId id="334" r:id="rId89"/>
    <p:sldId id="335" r:id="rId90"/>
    <p:sldId id="336" r:id="rId91"/>
    <p:sldId id="337" r:id="rId92"/>
    <p:sldId id="338" r:id="rId93"/>
    <p:sldId id="339" r:id="rId94"/>
    <p:sldId id="340" r:id="rId95"/>
    <p:sldId id="367" r:id="rId96"/>
    <p:sldId id="368" r:id="rId97"/>
    <p:sldId id="369" r:id="rId98"/>
    <p:sldId id="370" r:id="rId99"/>
    <p:sldId id="371" r:id="rId100"/>
    <p:sldId id="372" r:id="rId101"/>
    <p:sldId id="342" r:id="rId10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820"/>
    <a:srgbClr val="7D7571"/>
    <a:srgbClr val="6D27B3"/>
    <a:srgbClr val="A041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3" autoAdjust="0"/>
    <p:restoredTop sz="94710" autoAdjust="0"/>
  </p:normalViewPr>
  <p:slideViewPr>
    <p:cSldViewPr>
      <p:cViewPr varScale="1">
        <p:scale>
          <a:sx n="48" d="100"/>
          <a:sy n="48" d="100"/>
        </p:scale>
        <p:origin x="-5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2E89CBA-8DF7-4429-9046-17D08669C7CE}" type="datetimeFigureOut">
              <a:rPr lang="en-US"/>
              <a:pPr>
                <a:defRPr/>
              </a:pPr>
              <a:t>5/19/2012</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endParaRPr lang="en-US" noProof="0" smtClean="0"/>
          </a:p>
          <a:p>
            <a:pPr lvl="1"/>
            <a:r>
              <a:rPr lang="ar-SA" noProof="0" smtClean="0"/>
              <a:t>المستوى الثاني</a:t>
            </a:r>
            <a:endParaRPr lang="en-US" noProof="0" smtClean="0"/>
          </a:p>
          <a:p>
            <a:pPr lvl="2"/>
            <a:r>
              <a:rPr lang="ar-SA" noProof="0" smtClean="0"/>
              <a:t>المستوى الثالث</a:t>
            </a:r>
            <a:endParaRPr lang="en-US" noProof="0" smtClean="0"/>
          </a:p>
          <a:p>
            <a:pPr lvl="3"/>
            <a:r>
              <a:rPr lang="ar-SA" noProof="0" smtClean="0"/>
              <a:t>المستوى الرابع</a:t>
            </a:r>
            <a:endParaRPr lang="en-US" noProof="0" smtClean="0"/>
          </a:p>
          <a:p>
            <a:pPr lvl="4"/>
            <a:r>
              <a:rPr lang="ar-SA" noProof="0" smtClean="0"/>
              <a:t>المستوى الخامس</a:t>
            </a:r>
            <a:endParaRPr lang="en-US" noProof="0" smtClean="0"/>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A37EE93-1058-4CF5-9522-818C01F1EAF2}" type="slidenum">
              <a:rPr lang="en-US"/>
              <a:pPr>
                <a:defRPr/>
              </a:pPr>
              <a:t>‹#›</a:t>
            </a:fld>
            <a:endParaRPr lang="en-US"/>
          </a:p>
        </p:txBody>
      </p:sp>
    </p:spTree>
    <p:extLst>
      <p:ext uri="{BB962C8B-B14F-4D97-AF65-F5344CB8AC3E}">
        <p14:creationId xmlns:p14="http://schemas.microsoft.com/office/powerpoint/2010/main" val="7512105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08548"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C42FFBC-9B20-4FA4-87B3-2E1F8C4D0FD4}"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09572"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49FE708-4705-4432-969F-678B83C024E8}" type="slidenum">
              <a:rPr lang="en-US" smtClean="0"/>
              <a:pPr/>
              <a:t>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bwMode="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ctrTitle"/>
          </p:nvPr>
        </p:nvSpPr>
        <p:spPr>
          <a:xfrm>
            <a:off x="2743200" y="3657600"/>
            <a:ext cx="6248400" cy="1143000"/>
          </a:xfrm>
        </p:spPr>
        <p:txBody>
          <a:bodyPr/>
          <a:lstStyle>
            <a:lvl1pPr>
              <a:defRPr/>
            </a:lvl1pPr>
          </a:lstStyle>
          <a:p>
            <a:r>
              <a:rPr lang="en-US"/>
              <a:t>Click to edit title</a:t>
            </a:r>
          </a:p>
        </p:txBody>
      </p:sp>
      <p:sp>
        <p:nvSpPr>
          <p:cNvPr id="371715" name="Rectangle 3"/>
          <p:cNvSpPr>
            <a:spLocks noGrp="1" noChangeArrowheads="1"/>
          </p:cNvSpPr>
          <p:nvPr>
            <p:ph type="subTitle" idx="1"/>
          </p:nvPr>
        </p:nvSpPr>
        <p:spPr>
          <a:xfrm>
            <a:off x="2743200" y="4648200"/>
            <a:ext cx="6248400" cy="762000"/>
          </a:xfrm>
        </p:spPr>
        <p:txBody>
          <a:bodyPr/>
          <a:lstStyle>
            <a:lvl1pPr marL="0" indent="0" algn="ctr">
              <a:buFont typeface="Wingdings" pitchFamily="2" charset="2"/>
              <a:buNone/>
              <a:defRPr/>
            </a:lvl1pPr>
          </a:lstStyle>
          <a:p>
            <a:r>
              <a:rPr lang="en-US"/>
              <a:t>Click to edit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840DCE3-AD42-4370-9425-08F7D27A45CC}" type="slidenum">
              <a:rPr lang="ar-SA"/>
              <a:pPr>
                <a:defRPr/>
              </a:pPr>
              <a:t>‹#›</a:t>
            </a:fld>
            <a:endParaRPr lang="en-US"/>
          </a:p>
        </p:txBody>
      </p:sp>
    </p:spTree>
    <p:extLst>
      <p:ext uri="{BB962C8B-B14F-4D97-AF65-F5344CB8AC3E}">
        <p14:creationId xmlns:p14="http://schemas.microsoft.com/office/powerpoint/2010/main" val="1799781597"/>
      </p:ext>
    </p:extLst>
  </p:cSld>
  <p:clrMapOvr>
    <a:overrideClrMapping bg1="lt1" tx1="dk1" bg2="lt2" tx2="dk2" accent1="accent1" accent2="accent2" accent3="accent3" accent4="accent4" accent5="accent5" accent6="accent6" hlink="hlink" folHlink="folHlink"/>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C806A-55F1-4E8D-8E17-4E30A35C0D9E}" type="slidenum">
              <a:rPr lang="ar-SA"/>
              <a:pPr>
                <a:defRPr/>
              </a:pPr>
              <a:t>‹#›</a:t>
            </a:fld>
            <a:endParaRPr lang="en-US"/>
          </a:p>
        </p:txBody>
      </p:sp>
    </p:spTree>
    <p:extLst>
      <p:ext uri="{BB962C8B-B14F-4D97-AF65-F5344CB8AC3E}">
        <p14:creationId xmlns:p14="http://schemas.microsoft.com/office/powerpoint/2010/main" val="4150428198"/>
      </p:ext>
    </p:extLst>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7181850" y="228600"/>
            <a:ext cx="1809750" cy="6324600"/>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1752600" y="228600"/>
            <a:ext cx="5276850" cy="63246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81652A-0E87-46E4-B37E-55B7B6A87C0D}" type="slidenum">
              <a:rPr lang="ar-SA"/>
              <a:pPr>
                <a:defRPr/>
              </a:pPr>
              <a:t>‹#›</a:t>
            </a:fld>
            <a:endParaRPr lang="en-US"/>
          </a:p>
        </p:txBody>
      </p:sp>
    </p:spTree>
    <p:extLst>
      <p:ext uri="{BB962C8B-B14F-4D97-AF65-F5344CB8AC3E}">
        <p14:creationId xmlns:p14="http://schemas.microsoft.com/office/powerpoint/2010/main" val="195766135"/>
      </p:ext>
    </p:extLst>
  </p:cSld>
  <p:clrMapOvr>
    <a:masterClrMapping/>
  </p:clrMapOvr>
  <p:transition>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عنوان وأربعة من المحتوى">
    <p:spTree>
      <p:nvGrpSpPr>
        <p:cNvPr id="1" name=""/>
        <p:cNvGrpSpPr/>
        <p:nvPr/>
      </p:nvGrpSpPr>
      <p:grpSpPr>
        <a:xfrm>
          <a:off x="0" y="0"/>
          <a:ext cx="0" cy="0"/>
          <a:chOff x="0" y="0"/>
          <a:chExt cx="0" cy="0"/>
        </a:xfrm>
      </p:grpSpPr>
      <p:sp>
        <p:nvSpPr>
          <p:cNvPr id="2" name="عنوان 1"/>
          <p:cNvSpPr>
            <a:spLocks noGrp="1"/>
          </p:cNvSpPr>
          <p:nvPr>
            <p:ph type="title" sz="quarter"/>
          </p:nvPr>
        </p:nvSpPr>
        <p:spPr>
          <a:xfrm>
            <a:off x="1752600" y="228600"/>
            <a:ext cx="7239000" cy="838200"/>
          </a:xfrm>
        </p:spPr>
        <p:txBody>
          <a:bodyPr/>
          <a:lstStyle/>
          <a:p>
            <a:r>
              <a:rPr lang="ar-SA" smtClean="0"/>
              <a:t>انقر لتحرير نمط العنوان الرئيسي</a:t>
            </a:r>
            <a:endParaRPr lang="en-US"/>
          </a:p>
        </p:txBody>
      </p:sp>
      <p:sp>
        <p:nvSpPr>
          <p:cNvPr id="3" name="عنصر نائب للمحتوى 2"/>
          <p:cNvSpPr>
            <a:spLocks noGrp="1"/>
          </p:cNvSpPr>
          <p:nvPr>
            <p:ph sz="quarter" idx="1"/>
          </p:nvPr>
        </p:nvSpPr>
        <p:spPr>
          <a:xfrm>
            <a:off x="1755775" y="1447800"/>
            <a:ext cx="3541713" cy="24765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quarter" idx="2"/>
          </p:nvPr>
        </p:nvSpPr>
        <p:spPr>
          <a:xfrm>
            <a:off x="5449888" y="1447800"/>
            <a:ext cx="3541712" cy="24765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محتوى 4"/>
          <p:cNvSpPr>
            <a:spLocks noGrp="1"/>
          </p:cNvSpPr>
          <p:nvPr>
            <p:ph sz="quarter" idx="3"/>
          </p:nvPr>
        </p:nvSpPr>
        <p:spPr>
          <a:xfrm>
            <a:off x="1755775" y="4076700"/>
            <a:ext cx="3541713" cy="24765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محتوى 5"/>
          <p:cNvSpPr>
            <a:spLocks noGrp="1"/>
          </p:cNvSpPr>
          <p:nvPr>
            <p:ph sz="quarter" idx="4"/>
          </p:nvPr>
        </p:nvSpPr>
        <p:spPr>
          <a:xfrm>
            <a:off x="5449888" y="4076700"/>
            <a:ext cx="3541712" cy="24765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036912-968E-41FD-906B-4820DE09B9E5}" type="slidenum">
              <a:rPr lang="ar-SA"/>
              <a:pPr>
                <a:defRPr/>
              </a:pPr>
              <a:t>‹#›</a:t>
            </a:fld>
            <a:endParaRPr lang="en-US"/>
          </a:p>
        </p:txBody>
      </p:sp>
    </p:spTree>
    <p:extLst>
      <p:ext uri="{BB962C8B-B14F-4D97-AF65-F5344CB8AC3E}">
        <p14:creationId xmlns:p14="http://schemas.microsoft.com/office/powerpoint/2010/main" val="1577170614"/>
      </p:ext>
    </p:extLst>
  </p:cSld>
  <p:clrMapOvr>
    <a:masterClrMapping/>
  </p:clrMapOvr>
  <p:transition>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1752600" y="228600"/>
            <a:ext cx="7239000" cy="63246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5BA1CD-AE44-46BC-B7A5-7EBE7D9DDD87}" type="slidenum">
              <a:rPr lang="ar-SA"/>
              <a:pPr>
                <a:defRPr/>
              </a:pPr>
              <a:t>‹#›</a:t>
            </a:fld>
            <a:endParaRPr lang="en-US"/>
          </a:p>
        </p:txBody>
      </p:sp>
    </p:spTree>
    <p:extLst>
      <p:ext uri="{BB962C8B-B14F-4D97-AF65-F5344CB8AC3E}">
        <p14:creationId xmlns:p14="http://schemas.microsoft.com/office/powerpoint/2010/main" val="13167996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CB7062-D92B-44B1-8DA6-50CBE8D86CFD}" type="slidenum">
              <a:rPr lang="ar-SA"/>
              <a:pPr>
                <a:defRPr/>
              </a:pPr>
              <a:t>‹#›</a:t>
            </a:fld>
            <a:endParaRPr lang="en-US"/>
          </a:p>
        </p:txBody>
      </p:sp>
    </p:spTree>
    <p:extLst>
      <p:ext uri="{BB962C8B-B14F-4D97-AF65-F5344CB8AC3E}">
        <p14:creationId xmlns:p14="http://schemas.microsoft.com/office/powerpoint/2010/main" val="2967187699"/>
      </p:ext>
    </p:extLst>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AB3F8-2B23-4E40-94AD-D5D5317BD2C9}" type="slidenum">
              <a:rPr lang="ar-SA"/>
              <a:pPr>
                <a:defRPr/>
              </a:pPr>
              <a:t>‹#›</a:t>
            </a:fld>
            <a:endParaRPr lang="en-US"/>
          </a:p>
        </p:txBody>
      </p:sp>
    </p:spTree>
    <p:extLst>
      <p:ext uri="{BB962C8B-B14F-4D97-AF65-F5344CB8AC3E}">
        <p14:creationId xmlns:p14="http://schemas.microsoft.com/office/powerpoint/2010/main" val="1835202143"/>
      </p:ext>
    </p:extLst>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1755775" y="1447800"/>
            <a:ext cx="3541713"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5449888" y="1447800"/>
            <a:ext cx="3541712"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7F754-3D79-41BD-9614-036440A93345}" type="slidenum">
              <a:rPr lang="ar-SA"/>
              <a:pPr>
                <a:defRPr/>
              </a:pPr>
              <a:t>‹#›</a:t>
            </a:fld>
            <a:endParaRPr lang="en-US"/>
          </a:p>
        </p:txBody>
      </p:sp>
    </p:spTree>
    <p:extLst>
      <p:ext uri="{BB962C8B-B14F-4D97-AF65-F5344CB8AC3E}">
        <p14:creationId xmlns:p14="http://schemas.microsoft.com/office/powerpoint/2010/main" val="485038234"/>
      </p:ext>
    </p:extLst>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249150-16F0-4886-AE62-E9B1DF24381F}" type="slidenum">
              <a:rPr lang="ar-SA"/>
              <a:pPr>
                <a:defRPr/>
              </a:pPr>
              <a:t>‹#›</a:t>
            </a:fld>
            <a:endParaRPr lang="en-US"/>
          </a:p>
        </p:txBody>
      </p:sp>
    </p:spTree>
    <p:extLst>
      <p:ext uri="{BB962C8B-B14F-4D97-AF65-F5344CB8AC3E}">
        <p14:creationId xmlns:p14="http://schemas.microsoft.com/office/powerpoint/2010/main" val="4222126066"/>
      </p:ext>
    </p:extLst>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20DDBC-707B-403A-AA72-6A6750E3CCF1}" type="slidenum">
              <a:rPr lang="ar-SA"/>
              <a:pPr>
                <a:defRPr/>
              </a:pPr>
              <a:t>‹#›</a:t>
            </a:fld>
            <a:endParaRPr lang="en-US"/>
          </a:p>
        </p:txBody>
      </p:sp>
    </p:spTree>
    <p:extLst>
      <p:ext uri="{BB962C8B-B14F-4D97-AF65-F5344CB8AC3E}">
        <p14:creationId xmlns:p14="http://schemas.microsoft.com/office/powerpoint/2010/main" val="3919175468"/>
      </p:ext>
    </p:extLst>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822701-A62E-4D20-86D9-D4126B58ABD6}" type="slidenum">
              <a:rPr lang="ar-SA"/>
              <a:pPr>
                <a:defRPr/>
              </a:pPr>
              <a:t>‹#›</a:t>
            </a:fld>
            <a:endParaRPr lang="en-US"/>
          </a:p>
        </p:txBody>
      </p:sp>
    </p:spTree>
    <p:extLst>
      <p:ext uri="{BB962C8B-B14F-4D97-AF65-F5344CB8AC3E}">
        <p14:creationId xmlns:p14="http://schemas.microsoft.com/office/powerpoint/2010/main" val="1358015393"/>
      </p:ext>
    </p:extLst>
  </p:cSld>
  <p:clrMapOvr>
    <a:masterClrMapping/>
  </p:clrMapOvr>
  <p:transition>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1B9AB0-E79F-4501-9E63-306E3FCC06B0}" type="slidenum">
              <a:rPr lang="ar-SA"/>
              <a:pPr>
                <a:defRPr/>
              </a:pPr>
              <a:t>‹#›</a:t>
            </a:fld>
            <a:endParaRPr lang="en-US"/>
          </a:p>
        </p:txBody>
      </p:sp>
    </p:spTree>
    <p:extLst>
      <p:ext uri="{BB962C8B-B14F-4D97-AF65-F5344CB8AC3E}">
        <p14:creationId xmlns:p14="http://schemas.microsoft.com/office/powerpoint/2010/main" val="3798922612"/>
      </p:ext>
    </p:extLst>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8682B0-DE95-4618-9387-9BC2AB786A54}" type="slidenum">
              <a:rPr lang="ar-SA"/>
              <a:pPr>
                <a:defRPr/>
              </a:pPr>
              <a:t>‹#›</a:t>
            </a:fld>
            <a:endParaRPr lang="en-US"/>
          </a:p>
        </p:txBody>
      </p:sp>
    </p:spTree>
    <p:extLst>
      <p:ext uri="{BB962C8B-B14F-4D97-AF65-F5344CB8AC3E}">
        <p14:creationId xmlns:p14="http://schemas.microsoft.com/office/powerpoint/2010/main" val="1139434058"/>
      </p:ext>
    </p:extLst>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bwMode="auto">
          <a:xfrm>
            <a:off x="1752600" y="228600"/>
            <a:ext cx="72390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title style</a:t>
            </a:r>
          </a:p>
        </p:txBody>
      </p:sp>
      <p:sp>
        <p:nvSpPr>
          <p:cNvPr id="370691" name="Rectangle 3"/>
          <p:cNvSpPr>
            <a:spLocks noGrp="1" noChangeArrowheads="1"/>
          </p:cNvSpPr>
          <p:nvPr>
            <p:ph type="body" idx="1"/>
          </p:nvPr>
        </p:nvSpPr>
        <p:spPr bwMode="auto">
          <a:xfrm>
            <a:off x="1755775" y="1447800"/>
            <a:ext cx="7235825"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US"/>
          </a:p>
        </p:txBody>
      </p:sp>
      <p:sp>
        <p:nvSpPr>
          <p:cNvPr id="3706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p>
        </p:txBody>
      </p:sp>
      <p:sp>
        <p:nvSpPr>
          <p:cNvPr id="3706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cs typeface="Times New Roman" pitchFamily="18" charset="0"/>
              </a:defRPr>
            </a:lvl1pPr>
          </a:lstStyle>
          <a:p>
            <a:pPr>
              <a:defRPr/>
            </a:pPr>
            <a:fld id="{06545481-92B3-41B8-87A3-781C8DB79246}"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3792"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ransition>
    <p:newsflash/>
  </p:transition>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oleObject2.bin"/><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10.vml"/><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11.v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vmlDrawing" Target="../drawings/vmlDrawing12.vml"/><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13.v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0" y="228600"/>
            <a:ext cx="9144000" cy="838200"/>
          </a:xfrm>
        </p:spPr>
        <p:txBody>
          <a:bodyPr/>
          <a:lstStyle/>
          <a:p>
            <a:pPr>
              <a:defRPr/>
            </a:pPr>
            <a:r>
              <a:rPr lang="ar-EG" smtClean="0">
                <a:solidFill>
                  <a:srgbClr val="E3F820"/>
                </a:solidFill>
                <a:cs typeface="Andalus" pitchFamily="2" charset="-78"/>
              </a:rPr>
              <a:t>بحث الشدات الخشبيه </a:t>
            </a:r>
            <a:endParaRPr lang="en-US" smtClean="0">
              <a:solidFill>
                <a:srgbClr val="E3F820"/>
              </a:solidFill>
              <a:cs typeface="Andalus" pitchFamily="2" charset="-78"/>
            </a:endParaRPr>
          </a:p>
        </p:txBody>
      </p:sp>
      <p:pic>
        <p:nvPicPr>
          <p:cNvPr id="16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523163"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algn="r">
              <a:defRPr/>
            </a:pPr>
            <a:r>
              <a:rPr lang="ar-EG" sz="4800" smtClean="0">
                <a:solidFill>
                  <a:srgbClr val="E3F820"/>
                </a:solidFill>
                <a:cs typeface="Andalus" pitchFamily="2" charset="-78"/>
              </a:rPr>
              <a:t>تابع :- الأستخدمات</a:t>
            </a:r>
            <a:endParaRPr lang="en-US" sz="4800" smtClean="0">
              <a:solidFill>
                <a:srgbClr val="E3F820"/>
              </a:solidFill>
              <a:cs typeface="Andalus" pitchFamily="2" charset="-78"/>
            </a:endParaRPr>
          </a:p>
        </p:txBody>
      </p:sp>
      <p:sp>
        <p:nvSpPr>
          <p:cNvPr id="267267" name="Rectangle 3"/>
          <p:cNvSpPr>
            <a:spLocks noGrp="1" noChangeArrowheads="1"/>
          </p:cNvSpPr>
          <p:nvPr>
            <p:ph type="body" idx="1"/>
          </p:nvPr>
        </p:nvSpPr>
        <p:spPr>
          <a:xfrm>
            <a:off x="0" y="1447800"/>
            <a:ext cx="8991600" cy="5105400"/>
          </a:xfrm>
        </p:spPr>
        <p:txBody>
          <a:bodyPr/>
          <a:lstStyle/>
          <a:p>
            <a:pPr algn="r" rtl="1">
              <a:lnSpc>
                <a:spcPct val="90000"/>
              </a:lnSpc>
              <a:defRPr/>
            </a:pPr>
            <a:r>
              <a:rPr lang="ar-EG" smtClean="0">
                <a:solidFill>
                  <a:srgbClr val="E3F820"/>
                </a:solidFill>
                <a:cs typeface="Andalus" pitchFamily="2" charset="-78"/>
              </a:rPr>
              <a:t>13- الامط الحديد :- خوصة من الحديد بها جاكوش من الحديد والغرض منها تثبيت اعضاء الشده الخشبية مع بعضها .</a:t>
            </a:r>
          </a:p>
          <a:p>
            <a:pPr algn="r" rtl="1">
              <a:lnSpc>
                <a:spcPct val="90000"/>
              </a:lnSpc>
              <a:defRPr/>
            </a:pPr>
            <a:r>
              <a:rPr lang="ar-EG" smtClean="0">
                <a:solidFill>
                  <a:srgbClr val="E3F820"/>
                </a:solidFill>
                <a:cs typeface="Andalus" pitchFamily="2" charset="-78"/>
              </a:rPr>
              <a:t>14- الضفدعة :- هي امة قمط من الحديد او فضلة من خشب اللتظانة تثبت بالقوائم الرئسية والغرض منها المساعدة في حمل هذه الاعضاء .</a:t>
            </a:r>
          </a:p>
          <a:p>
            <a:pPr algn="r" rtl="1">
              <a:lnSpc>
                <a:spcPct val="90000"/>
              </a:lnSpc>
              <a:defRPr/>
            </a:pPr>
            <a:r>
              <a:rPr lang="ar-EG" smtClean="0">
                <a:solidFill>
                  <a:srgbClr val="E3F820"/>
                </a:solidFill>
                <a:cs typeface="Andalus" pitchFamily="2" charset="-78"/>
              </a:rPr>
              <a:t>15- الحطات الموسكي :- مجموعة مكونة من اربع قطع من الخشب الموسكي .</a:t>
            </a:r>
          </a:p>
          <a:p>
            <a:pPr algn="r" rtl="1">
              <a:lnSpc>
                <a:spcPct val="90000"/>
              </a:lnSpc>
              <a:defRPr/>
            </a:pPr>
            <a:r>
              <a:rPr lang="ar-EG" smtClean="0">
                <a:solidFill>
                  <a:srgbClr val="E3F820"/>
                </a:solidFill>
                <a:cs typeface="Andalus" pitchFamily="2" charset="-78"/>
              </a:rPr>
              <a:t>16- الشنايش :- ثقب بطول سمك الحائط يترك اثناء بنائها والغرض منها ترك فراغ لمرور القمط الحديدي داخله لتثبيت القوائم الرئسيه .</a:t>
            </a:r>
          </a:p>
          <a:p>
            <a:pPr algn="r" rtl="1">
              <a:lnSpc>
                <a:spcPct val="90000"/>
              </a:lnSpc>
              <a:buFont typeface="Wingdings" pitchFamily="2" charset="2"/>
              <a:buNone/>
              <a:defRPr/>
            </a:pP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0" y="228600"/>
            <a:ext cx="8991600" cy="838200"/>
          </a:xfrm>
        </p:spPr>
        <p:txBody>
          <a:bodyPr/>
          <a:lstStyle/>
          <a:p>
            <a:pPr algn="r">
              <a:defRPr/>
            </a:pPr>
            <a:r>
              <a:rPr lang="ar-SA" smtClean="0">
                <a:solidFill>
                  <a:srgbClr val="E3F820"/>
                </a:solidFill>
                <a:cs typeface="Arial" charset="0"/>
              </a:rPr>
              <a:t>الاسمنت البورتلاندي سريع التصلد </a:t>
            </a:r>
            <a:endParaRPr lang="en-US" smtClean="0">
              <a:solidFill>
                <a:srgbClr val="E3F820"/>
              </a:solidFill>
              <a:cs typeface="Arial" charset="0"/>
            </a:endParaRPr>
          </a:p>
        </p:txBody>
      </p:sp>
      <p:sp>
        <p:nvSpPr>
          <p:cNvPr id="422915" name="Rectangle 3"/>
          <p:cNvSpPr>
            <a:spLocks noGrp="1" noChangeArrowheads="1"/>
          </p:cNvSpPr>
          <p:nvPr>
            <p:ph type="body" idx="1"/>
          </p:nvPr>
        </p:nvSpPr>
        <p:spPr>
          <a:xfrm>
            <a:off x="0" y="1447800"/>
            <a:ext cx="8991600" cy="5105400"/>
          </a:xfrm>
        </p:spPr>
        <p:txBody>
          <a:bodyPr/>
          <a:lstStyle/>
          <a:p>
            <a:pPr algn="r" rtl="1">
              <a:defRPr/>
            </a:pPr>
            <a:r>
              <a:rPr lang="ar-SA" smtClean="0">
                <a:solidFill>
                  <a:srgbClr val="E3F820"/>
                </a:solidFill>
                <a:cs typeface="Arial" charset="0"/>
              </a:rPr>
              <a:t>نصف المدة السابقة .</a:t>
            </a:r>
            <a:endParaRPr lang="en-US" smtClean="0">
              <a:solidFill>
                <a:srgbClr val="E3F820"/>
              </a:solidFill>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0" y="228600"/>
            <a:ext cx="8991600" cy="838200"/>
          </a:xfrm>
        </p:spPr>
        <p:txBody>
          <a:bodyPr/>
          <a:lstStyle/>
          <a:p>
            <a:pPr>
              <a:defRPr/>
            </a:pPr>
            <a:r>
              <a:rPr lang="ar-EG" sz="4800" smtClean="0">
                <a:solidFill>
                  <a:srgbClr val="E3F820"/>
                </a:solidFill>
                <a:cs typeface="Andalus" pitchFamily="2" charset="-78"/>
              </a:rPr>
              <a:t>خلاصة </a:t>
            </a:r>
            <a:endParaRPr lang="en-US" sz="4800" smtClean="0">
              <a:solidFill>
                <a:srgbClr val="E3F820"/>
              </a:solidFill>
              <a:cs typeface="Andalus" pitchFamily="2" charset="-78"/>
            </a:endParaRPr>
          </a:p>
        </p:txBody>
      </p:sp>
      <p:sp>
        <p:nvSpPr>
          <p:cNvPr id="361475" name="Rectangle 3"/>
          <p:cNvSpPr>
            <a:spLocks noGrp="1" noChangeArrowheads="1"/>
          </p:cNvSpPr>
          <p:nvPr>
            <p:ph type="body" idx="1"/>
          </p:nvPr>
        </p:nvSpPr>
        <p:spPr>
          <a:xfrm>
            <a:off x="0" y="1447800"/>
            <a:ext cx="8991600" cy="5105400"/>
          </a:xfrm>
        </p:spPr>
        <p:txBody>
          <a:bodyPr/>
          <a:lstStyle/>
          <a:p>
            <a:pPr algn="r" rtl="1">
              <a:lnSpc>
                <a:spcPct val="80000"/>
              </a:lnSpc>
              <a:defRPr/>
            </a:pPr>
            <a:endParaRPr lang="ar-EG" sz="2800" smtClean="0">
              <a:solidFill>
                <a:srgbClr val="E3F820"/>
              </a:solidFill>
              <a:cs typeface="Andalus" pitchFamily="2" charset="-78"/>
            </a:endParaRPr>
          </a:p>
          <a:p>
            <a:pPr algn="r" rtl="1">
              <a:lnSpc>
                <a:spcPct val="80000"/>
              </a:lnSpc>
              <a:defRPr/>
            </a:pPr>
            <a:r>
              <a:rPr lang="ar-EG" sz="2800" smtClean="0">
                <a:solidFill>
                  <a:srgbClr val="E3F820"/>
                </a:solidFill>
                <a:cs typeface="Andalus" pitchFamily="2" charset="-78"/>
              </a:rPr>
              <a:t>معرفة مكونات الشدات الخشبية لكل نوع من اعمال الشدات الخشبية .</a:t>
            </a:r>
          </a:p>
          <a:p>
            <a:pPr algn="r" rtl="1">
              <a:lnSpc>
                <a:spcPct val="80000"/>
              </a:lnSpc>
              <a:defRPr/>
            </a:pPr>
            <a:r>
              <a:rPr lang="ar-EG" sz="2800" smtClean="0">
                <a:solidFill>
                  <a:srgbClr val="E3F820"/>
                </a:solidFill>
                <a:cs typeface="Andalus" pitchFamily="2" charset="-78"/>
              </a:rPr>
              <a:t>بيان معدلات تقريبيه لمعدل اداء العمالة في الشدات الخشبية .</a:t>
            </a:r>
          </a:p>
          <a:p>
            <a:pPr algn="r" rtl="1">
              <a:lnSpc>
                <a:spcPct val="80000"/>
              </a:lnSpc>
              <a:defRPr/>
            </a:pPr>
            <a:r>
              <a:rPr lang="ar-EG" sz="2800" smtClean="0">
                <a:solidFill>
                  <a:srgbClr val="E3F820"/>
                </a:solidFill>
                <a:cs typeface="Andalus" pitchFamily="2" charset="-78"/>
              </a:rPr>
              <a:t>بيان عدد مرات استخدام الشة الخشبية (معدل اهلاكها) طبقا لنوعية العمل .</a:t>
            </a:r>
          </a:p>
          <a:p>
            <a:pPr algn="r" rtl="1">
              <a:lnSpc>
                <a:spcPct val="80000"/>
              </a:lnSpc>
              <a:defRPr/>
            </a:pPr>
            <a:r>
              <a:rPr lang="ar-EG" sz="2800" smtClean="0">
                <a:solidFill>
                  <a:srgbClr val="E3F820"/>
                </a:solidFill>
                <a:cs typeface="Andalus" pitchFamily="2" charset="-78"/>
              </a:rPr>
              <a:t>معرفة خطوات تنفيذ اعمال الشدات الاعمال التاليه :-</a:t>
            </a:r>
          </a:p>
          <a:p>
            <a:pPr algn="r" rtl="1">
              <a:lnSpc>
                <a:spcPct val="80000"/>
              </a:lnSpc>
              <a:buFont typeface="Wingdings" pitchFamily="2" charset="2"/>
              <a:buNone/>
              <a:defRPr/>
            </a:pPr>
            <a:r>
              <a:rPr lang="ar-EG" sz="2800" smtClean="0">
                <a:solidFill>
                  <a:srgbClr val="E3F820"/>
                </a:solidFill>
                <a:cs typeface="Andalus" pitchFamily="2" charset="-78"/>
              </a:rPr>
              <a:t>    </a:t>
            </a:r>
            <a:r>
              <a:rPr lang="ar-SA" sz="2800" smtClean="0">
                <a:solidFill>
                  <a:srgbClr val="E3F820"/>
                </a:solidFill>
                <a:cs typeface="Andalus" pitchFamily="2" charset="-78"/>
              </a:rPr>
              <a:t>1</a:t>
            </a:r>
            <a:r>
              <a:rPr lang="ar-EG" sz="2800" smtClean="0">
                <a:solidFill>
                  <a:srgbClr val="E3F820"/>
                </a:solidFill>
                <a:cs typeface="Andalus" pitchFamily="2" charset="-78"/>
              </a:rPr>
              <a:t>- القواعد .</a:t>
            </a:r>
          </a:p>
          <a:p>
            <a:pPr algn="r" rtl="1">
              <a:lnSpc>
                <a:spcPct val="80000"/>
              </a:lnSpc>
              <a:buFont typeface="Wingdings" pitchFamily="2" charset="2"/>
              <a:buNone/>
              <a:defRPr/>
            </a:pPr>
            <a:r>
              <a:rPr lang="ar-EG" sz="2800" smtClean="0">
                <a:solidFill>
                  <a:srgbClr val="E3F820"/>
                </a:solidFill>
                <a:cs typeface="Andalus" pitchFamily="2" charset="-78"/>
              </a:rPr>
              <a:t>    </a:t>
            </a:r>
            <a:r>
              <a:rPr lang="ar-SA" sz="2800" smtClean="0">
                <a:solidFill>
                  <a:srgbClr val="E3F820"/>
                </a:solidFill>
                <a:cs typeface="Andalus" pitchFamily="2" charset="-78"/>
              </a:rPr>
              <a:t>2</a:t>
            </a:r>
            <a:r>
              <a:rPr lang="ar-EG" sz="2800" smtClean="0">
                <a:solidFill>
                  <a:srgbClr val="E3F820"/>
                </a:solidFill>
                <a:cs typeface="Andalus" pitchFamily="2" charset="-78"/>
              </a:rPr>
              <a:t>- الميدات .</a:t>
            </a:r>
          </a:p>
          <a:p>
            <a:pPr algn="r" rtl="1">
              <a:lnSpc>
                <a:spcPct val="80000"/>
              </a:lnSpc>
              <a:buFont typeface="Wingdings" pitchFamily="2" charset="2"/>
              <a:buNone/>
              <a:defRPr/>
            </a:pPr>
            <a:r>
              <a:rPr lang="ar-EG" sz="2800" smtClean="0">
                <a:solidFill>
                  <a:srgbClr val="E3F820"/>
                </a:solidFill>
                <a:cs typeface="Andalus" pitchFamily="2" charset="-78"/>
              </a:rPr>
              <a:t>    </a:t>
            </a:r>
            <a:r>
              <a:rPr lang="ar-SA" sz="2800" smtClean="0">
                <a:solidFill>
                  <a:srgbClr val="E3F820"/>
                </a:solidFill>
                <a:cs typeface="Andalus" pitchFamily="2" charset="-78"/>
              </a:rPr>
              <a:t>3</a:t>
            </a:r>
            <a:r>
              <a:rPr lang="ar-EG" sz="2800" smtClean="0">
                <a:solidFill>
                  <a:srgbClr val="E3F820"/>
                </a:solidFill>
                <a:cs typeface="Andalus" pitchFamily="2" charset="-78"/>
              </a:rPr>
              <a:t>- الأعمدة .</a:t>
            </a:r>
          </a:p>
          <a:p>
            <a:pPr algn="r" rtl="1">
              <a:lnSpc>
                <a:spcPct val="80000"/>
              </a:lnSpc>
              <a:buFont typeface="Wingdings" pitchFamily="2" charset="2"/>
              <a:buNone/>
              <a:defRPr/>
            </a:pPr>
            <a:r>
              <a:rPr lang="ar-EG" sz="2800" smtClean="0">
                <a:solidFill>
                  <a:srgbClr val="E3F820"/>
                </a:solidFill>
                <a:cs typeface="Andalus" pitchFamily="2" charset="-78"/>
              </a:rPr>
              <a:t>    </a:t>
            </a:r>
            <a:r>
              <a:rPr lang="ar-SA" sz="2800" smtClean="0">
                <a:solidFill>
                  <a:srgbClr val="E3F820"/>
                </a:solidFill>
                <a:cs typeface="Andalus" pitchFamily="2" charset="-78"/>
              </a:rPr>
              <a:t>4</a:t>
            </a:r>
            <a:r>
              <a:rPr lang="ar-EG" sz="2800" smtClean="0">
                <a:solidFill>
                  <a:srgbClr val="E3F820"/>
                </a:solidFill>
                <a:cs typeface="Andalus" pitchFamily="2" charset="-78"/>
              </a:rPr>
              <a:t>- الأسقف </a:t>
            </a:r>
            <a:endParaRPr lang="ar-SA" sz="2800" smtClean="0">
              <a:solidFill>
                <a:srgbClr val="E3F820"/>
              </a:solidFill>
              <a:cs typeface="Andalus" pitchFamily="2" charset="-78"/>
            </a:endParaRPr>
          </a:p>
          <a:p>
            <a:pPr algn="r" rtl="1">
              <a:lnSpc>
                <a:spcPct val="80000"/>
              </a:lnSpc>
              <a:buFont typeface="Wingdings" pitchFamily="2" charset="2"/>
              <a:buNone/>
              <a:defRPr/>
            </a:pPr>
            <a:r>
              <a:rPr lang="ar-SA" sz="2800" smtClean="0">
                <a:solidFill>
                  <a:srgbClr val="E3F820"/>
                </a:solidFill>
                <a:cs typeface="Andalus" pitchFamily="2" charset="-78"/>
              </a:rPr>
              <a:t>    5- </a:t>
            </a:r>
            <a:r>
              <a:rPr lang="ar-EG" sz="2800" smtClean="0">
                <a:solidFill>
                  <a:srgbClr val="E3F820"/>
                </a:solidFill>
                <a:cs typeface="Andalus" pitchFamily="2" charset="-78"/>
              </a:rPr>
              <a:t>الكمرات .</a:t>
            </a:r>
          </a:p>
          <a:p>
            <a:pPr algn="r" rtl="1">
              <a:lnSpc>
                <a:spcPct val="80000"/>
              </a:lnSpc>
              <a:buFont typeface="Wingdings" pitchFamily="2" charset="2"/>
              <a:buNone/>
              <a:defRPr/>
            </a:pPr>
            <a:r>
              <a:rPr lang="ar-EG" sz="2800" smtClean="0">
                <a:solidFill>
                  <a:srgbClr val="E3F820"/>
                </a:solidFill>
                <a:cs typeface="Andalus" pitchFamily="2" charset="-78"/>
              </a:rPr>
              <a:t>    </a:t>
            </a:r>
            <a:r>
              <a:rPr lang="ar-SA" sz="2800" smtClean="0">
                <a:solidFill>
                  <a:srgbClr val="E3F820"/>
                </a:solidFill>
                <a:cs typeface="Andalus" pitchFamily="2" charset="-78"/>
              </a:rPr>
              <a:t>6</a:t>
            </a:r>
            <a:r>
              <a:rPr lang="ar-EG" sz="2800" smtClean="0">
                <a:solidFill>
                  <a:srgbClr val="E3F820"/>
                </a:solidFill>
                <a:cs typeface="Andalus" pitchFamily="2" charset="-78"/>
              </a:rPr>
              <a:t>- السلالم .</a:t>
            </a:r>
            <a:endParaRPr lang="en-US" sz="2800"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p:cNvSpPr>
            <a:spLocks noGrp="1" noChangeArrowheads="1"/>
          </p:cNvSpPr>
          <p:nvPr>
            <p:ph type="ctrTitle"/>
          </p:nvPr>
        </p:nvSpPr>
        <p:spPr>
          <a:xfrm>
            <a:off x="838200" y="2286000"/>
            <a:ext cx="6858000" cy="1676400"/>
          </a:xfrm>
        </p:spPr>
        <p:txBody>
          <a:bodyPr/>
          <a:lstStyle/>
          <a:p>
            <a:pPr>
              <a:defRPr/>
            </a:pPr>
            <a:r>
              <a:rPr lang="ar-EG" smtClean="0">
                <a:solidFill>
                  <a:srgbClr val="E3F820"/>
                </a:solidFill>
                <a:cs typeface="Andalus" pitchFamily="2" charset="-78"/>
              </a:rPr>
              <a:t>معرفة تخزين الأخشاب وفتره أستهلاكها</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0" y="228600"/>
            <a:ext cx="8991600" cy="838200"/>
          </a:xfrm>
        </p:spPr>
        <p:txBody>
          <a:bodyPr/>
          <a:lstStyle/>
          <a:p>
            <a:pPr algn="r">
              <a:defRPr/>
            </a:pPr>
            <a:r>
              <a:rPr lang="ar-EG" sz="4800" smtClean="0">
                <a:solidFill>
                  <a:srgbClr val="E3F820"/>
                </a:solidFill>
                <a:cs typeface="Andalus" pitchFamily="2" charset="-78"/>
              </a:rPr>
              <a:t>اختيار الاخشاب المستعملة في الشدات :-</a:t>
            </a:r>
            <a:endParaRPr lang="en-US" sz="4800" smtClean="0">
              <a:solidFill>
                <a:srgbClr val="E3F820"/>
              </a:solidFill>
              <a:cs typeface="Andalus" pitchFamily="2" charset="-78"/>
            </a:endParaRPr>
          </a:p>
        </p:txBody>
      </p:sp>
      <p:sp>
        <p:nvSpPr>
          <p:cNvPr id="269315" name="Rectangle 3"/>
          <p:cNvSpPr>
            <a:spLocks noGrp="1" noChangeArrowheads="1"/>
          </p:cNvSpPr>
          <p:nvPr>
            <p:ph type="body" idx="1"/>
          </p:nvPr>
        </p:nvSpPr>
        <p:spPr>
          <a:xfrm>
            <a:off x="0" y="1447800"/>
            <a:ext cx="8991600" cy="5105400"/>
          </a:xfrm>
        </p:spPr>
        <p:txBody>
          <a:bodyPr/>
          <a:lstStyle/>
          <a:p>
            <a:pPr algn="r" rtl="1">
              <a:defRPr/>
            </a:pPr>
            <a:endParaRPr lang="ar-EG" smtClean="0">
              <a:solidFill>
                <a:srgbClr val="E3F820"/>
              </a:solidFill>
              <a:cs typeface="Andalus" pitchFamily="2" charset="-78"/>
            </a:endParaRPr>
          </a:p>
          <a:p>
            <a:pPr algn="r" rtl="1">
              <a:buFont typeface="Wingdings" pitchFamily="2" charset="2"/>
              <a:buNone/>
              <a:defRPr/>
            </a:pPr>
            <a:endParaRPr lang="ar-EG" smtClean="0">
              <a:solidFill>
                <a:srgbClr val="E3F820"/>
              </a:solidFill>
              <a:cs typeface="Andalus" pitchFamily="2" charset="-78"/>
            </a:endParaRPr>
          </a:p>
          <a:p>
            <a:pPr algn="r" rtl="1">
              <a:defRPr/>
            </a:pPr>
            <a:r>
              <a:rPr lang="ar-EG" smtClean="0">
                <a:solidFill>
                  <a:srgbClr val="E3F820"/>
                </a:solidFill>
                <a:cs typeface="Andalus" pitchFamily="2" charset="-78"/>
              </a:rPr>
              <a:t> </a:t>
            </a:r>
            <a:r>
              <a:rPr lang="ar-EG" sz="3600" smtClean="0">
                <a:solidFill>
                  <a:srgbClr val="E3F820"/>
                </a:solidFill>
                <a:cs typeface="Andalus" pitchFamily="2" charset="-78"/>
              </a:rPr>
              <a:t>يجب ان تكون هذه الاخشاب</a:t>
            </a:r>
            <a:r>
              <a:rPr lang="ar-EG" smtClean="0">
                <a:solidFill>
                  <a:srgbClr val="E3F820"/>
                </a:solidFill>
                <a:cs typeface="Andalus" pitchFamily="2" charset="-78"/>
              </a:rPr>
              <a:t> :-</a:t>
            </a:r>
          </a:p>
          <a:p>
            <a:pPr algn="r" rtl="1">
              <a:defRPr/>
            </a:pPr>
            <a:r>
              <a:rPr lang="ar-EG" smtClean="0">
                <a:solidFill>
                  <a:srgbClr val="E3F820"/>
                </a:solidFill>
                <a:cs typeface="Andalus" pitchFamily="2" charset="-78"/>
              </a:rPr>
              <a:t>سليمة خاليه من (الانحناء – الالتواء – الانفصام – العقد الخبيثة ).</a:t>
            </a:r>
          </a:p>
          <a:p>
            <a:pPr algn="r" rtl="1">
              <a:defRPr/>
            </a:pPr>
            <a:r>
              <a:rPr lang="ar-EG" smtClean="0">
                <a:solidFill>
                  <a:srgbClr val="E3F820"/>
                </a:solidFill>
                <a:cs typeface="Andalus" pitchFamily="2" charset="-78"/>
              </a:rPr>
              <a:t>ان يكون التجفيف طبيعي حتي لا تلتوي من كثرة امتصاصها للماء.</a:t>
            </a:r>
          </a:p>
          <a:p>
            <a:pPr algn="r" rtl="1">
              <a:defRPr/>
            </a:pPr>
            <a:r>
              <a:rPr lang="ar-EG" smtClean="0">
                <a:solidFill>
                  <a:srgbClr val="E3F820"/>
                </a:solidFill>
                <a:cs typeface="Andalus" pitchFamily="2" charset="-78"/>
              </a:rPr>
              <a:t>الا يقل سمك اللوح عن 2.5 سم .</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0" y="228600"/>
            <a:ext cx="9144000" cy="838200"/>
          </a:xfrm>
        </p:spPr>
        <p:txBody>
          <a:bodyPr/>
          <a:lstStyle/>
          <a:p>
            <a:pPr algn="r">
              <a:defRPr/>
            </a:pPr>
            <a:r>
              <a:rPr lang="ar-EG" sz="4800" smtClean="0">
                <a:solidFill>
                  <a:srgbClr val="E3F820"/>
                </a:solidFill>
                <a:cs typeface="Andalus" pitchFamily="2" charset="-78"/>
              </a:rPr>
              <a:t>تخزين الأخشاب :- </a:t>
            </a:r>
            <a:endParaRPr lang="en-US" sz="4800" smtClean="0">
              <a:solidFill>
                <a:srgbClr val="E3F820"/>
              </a:solidFill>
              <a:cs typeface="Andalus" pitchFamily="2" charset="-78"/>
            </a:endParaRPr>
          </a:p>
        </p:txBody>
      </p:sp>
      <p:sp>
        <p:nvSpPr>
          <p:cNvPr id="270339" name="Rectangle 3"/>
          <p:cNvSpPr>
            <a:spLocks noGrp="1" noChangeArrowheads="1"/>
          </p:cNvSpPr>
          <p:nvPr>
            <p:ph type="body" idx="1"/>
          </p:nvPr>
        </p:nvSpPr>
        <p:spPr>
          <a:xfrm>
            <a:off x="0" y="1447800"/>
            <a:ext cx="8991600" cy="5105400"/>
          </a:xfrm>
        </p:spPr>
        <p:txBody>
          <a:bodyPr/>
          <a:lstStyle/>
          <a:p>
            <a:pPr algn="r" rtl="1">
              <a:defRPr/>
            </a:pPr>
            <a:endParaRPr lang="ar-EG" sz="2800" smtClean="0">
              <a:solidFill>
                <a:srgbClr val="E3F820"/>
              </a:solidFill>
              <a:cs typeface="Andalus" pitchFamily="2" charset="-78"/>
            </a:endParaRPr>
          </a:p>
          <a:p>
            <a:pPr algn="r" rtl="1">
              <a:defRPr/>
            </a:pPr>
            <a:r>
              <a:rPr lang="ar-EG" sz="2800" smtClean="0">
                <a:solidFill>
                  <a:srgbClr val="E3F820"/>
                </a:solidFill>
                <a:cs typeface="Andalus" pitchFamily="2" charset="-78"/>
              </a:rPr>
              <a:t>يعتبر سوق التخزين من العوامل المسببة للنقص في المحصول الخشبي ومثال ذالك رش الاخشاب تحت وهج الشمس لذالك وجب الاتي :- </a:t>
            </a:r>
          </a:p>
          <a:p>
            <a:pPr algn="r" rtl="1">
              <a:defRPr/>
            </a:pPr>
            <a:r>
              <a:rPr lang="ar-EG" sz="2800" smtClean="0">
                <a:solidFill>
                  <a:srgbClr val="E3F820"/>
                </a:solidFill>
                <a:cs typeface="Andalus" pitchFamily="2" charset="-78"/>
              </a:rPr>
              <a:t>رص الاخشاب فوق طبليه خشبية او خرسانيه مستويه افقية .</a:t>
            </a:r>
          </a:p>
          <a:p>
            <a:pPr algn="r" rtl="1">
              <a:defRPr/>
            </a:pPr>
            <a:r>
              <a:rPr lang="ar-EG" sz="2800" smtClean="0">
                <a:solidFill>
                  <a:srgbClr val="E3F820"/>
                </a:solidFill>
                <a:cs typeface="Andalus" pitchFamily="2" charset="-78"/>
              </a:rPr>
              <a:t>رص الاخشاب بطريقة التبريص وهي عباره عن رص الاخشاب بترك فراغ بينهم .</a:t>
            </a:r>
          </a:p>
          <a:p>
            <a:pPr algn="r" rtl="1">
              <a:defRPr/>
            </a:pPr>
            <a:r>
              <a:rPr lang="ar-EG" sz="2800" smtClean="0">
                <a:solidFill>
                  <a:srgbClr val="E3F820"/>
                </a:solidFill>
                <a:cs typeface="Andalus" pitchFamily="2" charset="-78"/>
              </a:rPr>
              <a:t>ان يكون مكان التخذين جيد التهوية وقريب من مكان الاستهلاك .</a:t>
            </a:r>
          </a:p>
          <a:p>
            <a:pPr algn="r" rtl="1">
              <a:defRPr/>
            </a:pPr>
            <a:r>
              <a:rPr lang="ar-EG" sz="2800" smtClean="0">
                <a:solidFill>
                  <a:srgbClr val="E3F820"/>
                </a:solidFill>
                <a:cs typeface="Andalus" pitchFamily="2" charset="-78"/>
              </a:rPr>
              <a:t>رش الرصات بمحمول الاندرية المخفف بالكيروسين للوقاية من الحشرات وارتفاع درجات الحرارة .</a:t>
            </a:r>
            <a:endParaRPr lang="en-US" sz="2800"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228600"/>
            <a:ext cx="8991600" cy="838200"/>
          </a:xfrm>
        </p:spPr>
        <p:txBody>
          <a:bodyPr/>
          <a:lstStyle/>
          <a:p>
            <a:pPr algn="r">
              <a:defRPr/>
            </a:pPr>
            <a:r>
              <a:rPr lang="ar-EG" smtClean="0">
                <a:solidFill>
                  <a:srgbClr val="E3F820"/>
                </a:solidFill>
                <a:cs typeface="Arial" charset="0"/>
              </a:rPr>
              <a:t>مدة استهلاك الاخشاب :- </a:t>
            </a:r>
            <a:endParaRPr lang="en-US" smtClean="0">
              <a:solidFill>
                <a:srgbClr val="E3F820"/>
              </a:solidFill>
              <a:cs typeface="Arial" charset="0"/>
            </a:endParaRPr>
          </a:p>
        </p:txBody>
      </p:sp>
      <p:sp>
        <p:nvSpPr>
          <p:cNvPr id="271363" name="Rectangle 3"/>
          <p:cNvSpPr>
            <a:spLocks noGrp="1" noChangeArrowheads="1"/>
          </p:cNvSpPr>
          <p:nvPr>
            <p:ph type="body" idx="1"/>
          </p:nvPr>
        </p:nvSpPr>
        <p:spPr>
          <a:xfrm>
            <a:off x="0" y="1447800"/>
            <a:ext cx="8991600" cy="5105400"/>
          </a:xfrm>
        </p:spPr>
        <p:txBody>
          <a:bodyPr/>
          <a:lstStyle/>
          <a:p>
            <a:pPr algn="r" rtl="1">
              <a:defRPr/>
            </a:pPr>
            <a:r>
              <a:rPr lang="ar-EG" smtClean="0">
                <a:solidFill>
                  <a:srgbClr val="E3F820"/>
                </a:solidFill>
                <a:cs typeface="Andalus" pitchFamily="2" charset="-78"/>
              </a:rPr>
              <a:t>وهية من اهم العوامل التي يعمل حسابها حيث تضاف قيمة الاخشاب المستهلكه الي تكاليف الخرسانه حتي يمكن تجريدها أولا بأول دون خسارة علي المقاول .</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Grp="1" noChangeArrowheads="1"/>
          </p:cNvSpPr>
          <p:nvPr>
            <p:ph type="ctrTitle"/>
          </p:nvPr>
        </p:nvSpPr>
        <p:spPr>
          <a:xfrm>
            <a:off x="1371600" y="2514600"/>
            <a:ext cx="6172200" cy="1676400"/>
          </a:xfrm>
        </p:spPr>
        <p:txBody>
          <a:bodyPr/>
          <a:lstStyle/>
          <a:p>
            <a:pPr>
              <a:defRPr/>
            </a:pPr>
            <a:r>
              <a:rPr lang="ar-EG" sz="5400" smtClean="0">
                <a:solidFill>
                  <a:srgbClr val="E3F820"/>
                </a:solidFill>
                <a:cs typeface="Andalus" pitchFamily="2" charset="-78"/>
              </a:rPr>
              <a:t>معرفة أنواع العدد </a:t>
            </a:r>
            <a:br>
              <a:rPr lang="ar-EG" sz="5400" smtClean="0">
                <a:solidFill>
                  <a:srgbClr val="E3F820"/>
                </a:solidFill>
                <a:cs typeface="Andalus" pitchFamily="2" charset="-78"/>
              </a:rPr>
            </a:br>
            <a:endParaRPr lang="en-US" sz="5400"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638800" y="457200"/>
            <a:ext cx="3303588" cy="2476500"/>
          </a:xfrm>
          <a:noFill/>
          <a:extLst>
            <a:ext uri="{909E8E84-426E-40DD-AFC4-6F175D3DCCD1}">
              <a14:hiddenFill xmlns:a14="http://schemas.microsoft.com/office/drawing/2010/main">
                <a:solidFill>
                  <a:srgbClr val="FFFFFF"/>
                </a:solidFill>
              </a14:hiddenFill>
            </a:ext>
          </a:extLst>
        </p:spPr>
      </p:pic>
      <p:pic>
        <p:nvPicPr>
          <p:cNvPr id="33795" name="Picture 12"/>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33400" y="457200"/>
            <a:ext cx="3303588" cy="2476500"/>
          </a:xfrm>
          <a:noFill/>
          <a:extLst>
            <a:ext uri="{909E8E84-426E-40DD-AFC4-6F175D3DCCD1}">
              <a14:hiddenFill xmlns:a14="http://schemas.microsoft.com/office/drawing/2010/main">
                <a:solidFill>
                  <a:srgbClr val="FFFFFF"/>
                </a:solidFill>
              </a14:hiddenFill>
            </a:ext>
          </a:extLst>
        </p:spPr>
      </p:pic>
      <p:pic>
        <p:nvPicPr>
          <p:cNvPr id="33796" name="Picture 13"/>
          <p:cNvPicPr>
            <a:picLocks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568950" y="4076700"/>
            <a:ext cx="3303588" cy="2476500"/>
          </a:xfrm>
          <a:noFill/>
          <a:extLst>
            <a:ext uri="{909E8E84-426E-40DD-AFC4-6F175D3DCCD1}">
              <a14:hiddenFill xmlns:a14="http://schemas.microsoft.com/office/drawing/2010/main">
                <a:solidFill>
                  <a:srgbClr val="FFFFFF"/>
                </a:solidFill>
              </a14:hiddenFill>
            </a:ext>
          </a:extLst>
        </p:spPr>
      </p:pic>
      <p:pic>
        <p:nvPicPr>
          <p:cNvPr id="33797" name="Picture 14"/>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9600" y="3962400"/>
            <a:ext cx="3303588" cy="2476500"/>
          </a:xfr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447800" y="457200"/>
            <a:ext cx="7239000" cy="838200"/>
          </a:xfrm>
        </p:spPr>
        <p:txBody>
          <a:bodyPr/>
          <a:lstStyle/>
          <a:p>
            <a:r>
              <a:rPr lang="ar-EG" sz="4800" smtClean="0">
                <a:solidFill>
                  <a:srgbClr val="E3F820"/>
                </a:solidFill>
                <a:effectLst/>
                <a:cs typeface="Andalus" pitchFamily="2" charset="-78"/>
              </a:rPr>
              <a:t>الشدات الخشبية وطلريقة تشيكلها </a:t>
            </a:r>
            <a:endParaRPr lang="en-US" sz="4800" smtClean="0">
              <a:solidFill>
                <a:srgbClr val="E3F820"/>
              </a:solidFill>
              <a:effectLst/>
              <a:cs typeface="Andalus" pitchFamily="2" charset="-78"/>
            </a:endParaRPr>
          </a:p>
        </p:txBody>
      </p:sp>
      <p:sp>
        <p:nvSpPr>
          <p:cNvPr id="34819" name="Text Box 5"/>
          <p:cNvSpPr txBox="1">
            <a:spLocks noChangeArrowheads="1"/>
          </p:cNvSpPr>
          <p:nvPr/>
        </p:nvSpPr>
        <p:spPr bwMode="auto">
          <a:xfrm>
            <a:off x="1524000" y="1905000"/>
            <a:ext cx="67818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rtl="1">
              <a:spcBef>
                <a:spcPct val="50000"/>
              </a:spcBef>
            </a:pPr>
            <a:r>
              <a:rPr lang="ar-SA" sz="3200">
                <a:solidFill>
                  <a:srgbClr val="E3F820"/>
                </a:solidFill>
                <a:cs typeface="Arial" charset="0"/>
              </a:rPr>
              <a:t>أولا :- شدات القواعد .</a:t>
            </a:r>
          </a:p>
          <a:p>
            <a:pPr algn="r" rtl="1">
              <a:spcBef>
                <a:spcPct val="50000"/>
              </a:spcBef>
            </a:pPr>
            <a:r>
              <a:rPr lang="ar-SA" sz="3200">
                <a:solidFill>
                  <a:srgbClr val="E3F820"/>
                </a:solidFill>
                <a:cs typeface="Arial" charset="0"/>
              </a:rPr>
              <a:t>ثانيا :- شدات الميد .</a:t>
            </a:r>
          </a:p>
          <a:p>
            <a:pPr algn="r" rtl="1">
              <a:spcBef>
                <a:spcPct val="50000"/>
              </a:spcBef>
            </a:pPr>
            <a:r>
              <a:rPr lang="ar-SA" sz="3200">
                <a:solidFill>
                  <a:srgbClr val="E3F820"/>
                </a:solidFill>
                <a:cs typeface="Arial" charset="0"/>
              </a:rPr>
              <a:t>ثالثا :- شدات الأسقف والكمرات .</a:t>
            </a:r>
          </a:p>
          <a:p>
            <a:pPr algn="r" rtl="1">
              <a:spcBef>
                <a:spcPct val="50000"/>
              </a:spcBef>
            </a:pPr>
            <a:r>
              <a:rPr lang="ar-SA" sz="3200">
                <a:solidFill>
                  <a:srgbClr val="E3F820"/>
                </a:solidFill>
                <a:cs typeface="Arial" charset="0"/>
              </a:rPr>
              <a:t>رابعا :- شدات الأعمدة .</a:t>
            </a:r>
          </a:p>
          <a:p>
            <a:pPr algn="r" rtl="1">
              <a:spcBef>
                <a:spcPct val="50000"/>
              </a:spcBef>
            </a:pPr>
            <a:r>
              <a:rPr lang="ar-SA" sz="3200">
                <a:solidFill>
                  <a:srgbClr val="E3F820"/>
                </a:solidFill>
                <a:cs typeface="Arial" charset="0"/>
              </a:rPr>
              <a:t>خامسا :- شدات السلم .</a:t>
            </a:r>
            <a:endParaRPr lang="en-US" sz="3200">
              <a:solidFill>
                <a:srgbClr val="E3F820"/>
              </a:solidFill>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3" name="Rectangle 7"/>
          <p:cNvSpPr>
            <a:spLocks noGrp="1" noChangeArrowheads="1"/>
          </p:cNvSpPr>
          <p:nvPr>
            <p:ph type="title"/>
          </p:nvPr>
        </p:nvSpPr>
        <p:spPr/>
        <p:txBody>
          <a:bodyPr/>
          <a:lstStyle/>
          <a:p>
            <a:pPr algn="r">
              <a:defRPr/>
            </a:pPr>
            <a:r>
              <a:rPr lang="ar-EG" sz="4800" smtClean="0">
                <a:solidFill>
                  <a:srgbClr val="E3F820"/>
                </a:solidFill>
                <a:cs typeface="Andalus" pitchFamily="2" charset="-78"/>
              </a:rPr>
              <a:t>المشكلة البحثية :-</a:t>
            </a:r>
            <a:endParaRPr lang="en-US" sz="4800" smtClean="0">
              <a:solidFill>
                <a:srgbClr val="E3F820"/>
              </a:solidFill>
              <a:cs typeface="Andalus" pitchFamily="2" charset="-78"/>
            </a:endParaRPr>
          </a:p>
        </p:txBody>
      </p:sp>
      <p:sp>
        <p:nvSpPr>
          <p:cNvPr id="203784" name="Rectangle 8"/>
          <p:cNvSpPr>
            <a:spLocks noGrp="1" noChangeArrowheads="1"/>
          </p:cNvSpPr>
          <p:nvPr>
            <p:ph type="body" idx="1"/>
          </p:nvPr>
        </p:nvSpPr>
        <p:spPr/>
        <p:txBody>
          <a:bodyPr/>
          <a:lstStyle/>
          <a:p>
            <a:pPr algn="r" rtl="1">
              <a:buFont typeface="Wingdings" pitchFamily="2" charset="2"/>
              <a:buNone/>
              <a:defRPr/>
            </a:pPr>
            <a:endParaRPr lang="ar-EG" sz="4000" smtClean="0">
              <a:solidFill>
                <a:srgbClr val="E3F820"/>
              </a:solidFill>
              <a:cs typeface="Andalus" pitchFamily="2" charset="-78"/>
            </a:endParaRPr>
          </a:p>
          <a:p>
            <a:pPr algn="r" rtl="1">
              <a:defRPr/>
            </a:pPr>
            <a:r>
              <a:rPr lang="ar-EG" sz="4000" smtClean="0">
                <a:solidFill>
                  <a:srgbClr val="E3F820"/>
                </a:solidFill>
                <a:cs typeface="Andalus" pitchFamily="2" charset="-78"/>
              </a:rPr>
              <a:t>التعرف على الشدات الخشبية وكيفية تشكيلها حسب التصميم المعماري لأجزاء الخرسانة.</a:t>
            </a:r>
            <a:endParaRPr lang="en-US" sz="4000"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90600" y="2819400"/>
            <a:ext cx="7239000" cy="838200"/>
          </a:xfrm>
        </p:spPr>
        <p:txBody>
          <a:bodyPr/>
          <a:lstStyle/>
          <a:p>
            <a:r>
              <a:rPr lang="ar-SA" sz="4800" smtClean="0">
                <a:solidFill>
                  <a:srgbClr val="E3F820"/>
                </a:solidFill>
                <a:effectLst/>
                <a:cs typeface="Andalus" pitchFamily="2" charset="-78"/>
              </a:rPr>
              <a:t>أول</a:t>
            </a:r>
            <a:r>
              <a:rPr lang="ar-EG" sz="4800" smtClean="0">
                <a:solidFill>
                  <a:srgbClr val="E3F820"/>
                </a:solidFill>
                <a:effectLst/>
                <a:cs typeface="Andalus" pitchFamily="2" charset="-78"/>
              </a:rPr>
              <a:t>ا الشدة الخشبية القواعد </a:t>
            </a:r>
            <a:endParaRPr lang="en-US" sz="4800" smtClean="0">
              <a:solidFill>
                <a:srgbClr val="E3F820"/>
              </a:solidFill>
              <a:effectLst/>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38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675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1113"/>
            <a:ext cx="535305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280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543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0"/>
            <a:ext cx="5624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58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53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574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algn="l">
              <a:defRPr/>
            </a:pPr>
            <a:r>
              <a:rPr lang="ar-EG" sz="4800" smtClean="0">
                <a:solidFill>
                  <a:srgbClr val="E3F820"/>
                </a:solidFill>
                <a:cs typeface="Andalus" pitchFamily="2" charset="-78"/>
              </a:rPr>
              <a:t>اهداف البحث ( العناصر ) :- </a:t>
            </a:r>
            <a:endParaRPr lang="en-US" sz="4800" smtClean="0">
              <a:solidFill>
                <a:srgbClr val="E3F820"/>
              </a:solidFill>
              <a:cs typeface="Andalus" pitchFamily="2" charset="-78"/>
            </a:endParaRPr>
          </a:p>
        </p:txBody>
      </p:sp>
      <p:sp>
        <p:nvSpPr>
          <p:cNvPr id="258051" name="Rectangle 3"/>
          <p:cNvSpPr>
            <a:spLocks noGrp="1" noChangeArrowheads="1"/>
          </p:cNvSpPr>
          <p:nvPr>
            <p:ph type="body" idx="1"/>
          </p:nvPr>
        </p:nvSpPr>
        <p:spPr/>
        <p:txBody>
          <a:bodyPr/>
          <a:lstStyle/>
          <a:p>
            <a:pPr algn="r" rtl="1">
              <a:lnSpc>
                <a:spcPct val="90000"/>
              </a:lnSpc>
              <a:defRPr/>
            </a:pPr>
            <a:endParaRPr lang="ar-EG" smtClean="0">
              <a:solidFill>
                <a:srgbClr val="E3F820"/>
              </a:solidFill>
              <a:cs typeface="Andalus" pitchFamily="2" charset="-78"/>
            </a:endParaRPr>
          </a:p>
          <a:p>
            <a:pPr algn="r" rtl="1">
              <a:lnSpc>
                <a:spcPct val="90000"/>
              </a:lnSpc>
              <a:defRPr/>
            </a:pPr>
            <a:r>
              <a:rPr lang="ar-EG" smtClean="0">
                <a:solidFill>
                  <a:srgbClr val="E3F820"/>
                </a:solidFill>
                <a:cs typeface="Andalus" pitchFamily="2" charset="-78"/>
              </a:rPr>
              <a:t>معرفة أنواع الأخشاب وأستخدامتها وأختيارها .</a:t>
            </a:r>
          </a:p>
          <a:p>
            <a:pPr algn="r" rtl="1">
              <a:lnSpc>
                <a:spcPct val="90000"/>
              </a:lnSpc>
              <a:defRPr/>
            </a:pPr>
            <a:r>
              <a:rPr lang="ar-EG" smtClean="0">
                <a:solidFill>
                  <a:srgbClr val="E3F820"/>
                </a:solidFill>
                <a:cs typeface="Andalus" pitchFamily="2" charset="-78"/>
              </a:rPr>
              <a:t>معرفة تخزين الأخشاب وفتره أستهلاكها .</a:t>
            </a:r>
          </a:p>
          <a:p>
            <a:pPr algn="r" rtl="1">
              <a:lnSpc>
                <a:spcPct val="90000"/>
              </a:lnSpc>
              <a:defRPr/>
            </a:pPr>
            <a:r>
              <a:rPr lang="ar-EG" smtClean="0">
                <a:solidFill>
                  <a:srgbClr val="E3F820"/>
                </a:solidFill>
                <a:cs typeface="Andalus" pitchFamily="2" charset="-78"/>
              </a:rPr>
              <a:t>معرفة أنواع العدد .</a:t>
            </a:r>
          </a:p>
          <a:p>
            <a:pPr algn="r" rtl="1">
              <a:lnSpc>
                <a:spcPct val="90000"/>
              </a:lnSpc>
              <a:defRPr/>
            </a:pPr>
            <a:r>
              <a:rPr lang="ar-EG" smtClean="0">
                <a:solidFill>
                  <a:srgbClr val="E3F820"/>
                </a:solidFill>
                <a:cs typeface="Andalus" pitchFamily="2" charset="-78"/>
              </a:rPr>
              <a:t>معرفة المصطلحات الفنية المستخدمة .</a:t>
            </a:r>
          </a:p>
          <a:p>
            <a:pPr algn="r" rtl="1">
              <a:lnSpc>
                <a:spcPct val="90000"/>
              </a:lnSpc>
              <a:defRPr/>
            </a:pPr>
            <a:r>
              <a:rPr lang="ar-EG" smtClean="0">
                <a:solidFill>
                  <a:srgbClr val="E3F820"/>
                </a:solidFill>
                <a:cs typeface="Andalus" pitchFamily="2" charset="-78"/>
              </a:rPr>
              <a:t>التعرف علي الشدات الخشبية .</a:t>
            </a:r>
          </a:p>
          <a:p>
            <a:pPr algn="r" rtl="1">
              <a:lnSpc>
                <a:spcPct val="90000"/>
              </a:lnSpc>
              <a:defRPr/>
            </a:pPr>
            <a:r>
              <a:rPr lang="ar-EG" smtClean="0">
                <a:solidFill>
                  <a:srgbClr val="E3F820"/>
                </a:solidFill>
                <a:cs typeface="Andalus" pitchFamily="2" charset="-78"/>
              </a:rPr>
              <a:t>طريقة تشكيل الشدة الخشبية ,( القاعدة – الميدة – العمود – السلم – السقف والكمرة ).</a:t>
            </a:r>
            <a:endParaRPr lang="ar-SA" smtClean="0">
              <a:solidFill>
                <a:srgbClr val="E3F820"/>
              </a:solidFill>
              <a:cs typeface="Andalus" pitchFamily="2" charset="-78"/>
            </a:endParaRPr>
          </a:p>
          <a:p>
            <a:pPr algn="r" rtl="1">
              <a:lnSpc>
                <a:spcPct val="90000"/>
              </a:lnSpc>
              <a:defRPr/>
            </a:pPr>
            <a:r>
              <a:rPr lang="ar-SA" smtClean="0">
                <a:solidFill>
                  <a:srgbClr val="E3F820"/>
                </a:solidFill>
                <a:cs typeface="Andalus" pitchFamily="2" charset="-78"/>
              </a:rPr>
              <a:t>مدة فك الشدات .</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46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0"/>
            <a:ext cx="5440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0"/>
            <a:ext cx="6465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ph sz="half" idx="1"/>
          </p:nvPr>
        </p:nvGraphicFramePr>
        <p:xfrm>
          <a:off x="0" y="0"/>
          <a:ext cx="4495800" cy="4089400"/>
        </p:xfrm>
        <a:graphic>
          <a:graphicData uri="http://schemas.openxmlformats.org/presentationml/2006/ole">
            <mc:AlternateContent xmlns:mc="http://schemas.openxmlformats.org/markup-compatibility/2006">
              <mc:Choice xmlns:v="urn:schemas-microsoft-com:vml" Requires="v">
                <p:oleObj spid="_x0000_s1028" name="Bitmap Image" r:id="rId3" imgW="2943636" imgH="2676899" progId="Paint.Picture">
                  <p:embed/>
                </p:oleObj>
              </mc:Choice>
              <mc:Fallback>
                <p:oleObj name="Bitmap Image" r:id="rId3" imgW="2943636" imgH="2676899"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58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5"/>
          <p:cNvGraphicFramePr>
            <a:graphicFrameLocks noChangeAspect="1"/>
          </p:cNvGraphicFramePr>
          <p:nvPr>
            <p:ph sz="half" idx="2"/>
          </p:nvPr>
        </p:nvGraphicFramePr>
        <p:xfrm>
          <a:off x="4495800" y="3051175"/>
          <a:ext cx="4648200" cy="3806825"/>
        </p:xfrm>
        <a:graphic>
          <a:graphicData uri="http://schemas.openxmlformats.org/presentationml/2006/ole">
            <mc:AlternateContent xmlns:mc="http://schemas.openxmlformats.org/markup-compatibility/2006">
              <mc:Choice xmlns:v="urn:schemas-microsoft-com:vml" Requires="v">
                <p:oleObj spid="_x0000_s1029" name="Bitmap Image" r:id="rId5" imgW="3209524" imgH="2629267" progId="Paint.Picture">
                  <p:embed/>
                </p:oleObj>
              </mc:Choice>
              <mc:Fallback>
                <p:oleObj name="Bitmap Image" r:id="rId5" imgW="3209524" imgH="2629267"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051175"/>
                        <a:ext cx="4648200"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p:cNvGraphicFramePr>
            <a:graphicFrameLocks noChangeAspect="1"/>
          </p:cNvGraphicFramePr>
          <p:nvPr>
            <p:ph/>
          </p:nvPr>
        </p:nvGraphicFramePr>
        <p:xfrm>
          <a:off x="304800" y="533400"/>
          <a:ext cx="8610600" cy="5592763"/>
        </p:xfrm>
        <a:graphic>
          <a:graphicData uri="http://schemas.openxmlformats.org/presentationml/2006/ole">
            <mc:AlternateContent xmlns:mc="http://schemas.openxmlformats.org/markup-compatibility/2006">
              <mc:Choice xmlns:v="urn:schemas-microsoft-com:vml" Requires="v">
                <p:oleObj spid="_x0000_s2051" name="Bitmap Image" r:id="rId3" imgW="4238095" imgH="2752381" progId="Paint.Picture">
                  <p:embed/>
                </p:oleObj>
              </mc:Choice>
              <mc:Fallback>
                <p:oleObj name="Bitmap Image" r:id="rId3" imgW="4238095" imgH="275238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610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90600" y="2819400"/>
            <a:ext cx="7239000" cy="838200"/>
          </a:xfrm>
        </p:spPr>
        <p:txBody>
          <a:bodyPr/>
          <a:lstStyle/>
          <a:p>
            <a:r>
              <a:rPr lang="ar-SA" sz="4800" smtClean="0">
                <a:solidFill>
                  <a:srgbClr val="E3F820"/>
                </a:solidFill>
                <a:effectLst/>
                <a:cs typeface="Andalus" pitchFamily="2" charset="-78"/>
              </a:rPr>
              <a:t>ثانيا</a:t>
            </a:r>
            <a:r>
              <a:rPr lang="ar-EG" sz="4800" smtClean="0">
                <a:solidFill>
                  <a:srgbClr val="E3F820"/>
                </a:solidFill>
                <a:effectLst/>
                <a:cs typeface="Andalus" pitchFamily="2" charset="-78"/>
              </a:rPr>
              <a:t> الشدة الخشبية للميدة  </a:t>
            </a:r>
            <a:endParaRPr lang="en-US" sz="4800" smtClean="0">
              <a:solidFill>
                <a:srgbClr val="E3F820"/>
              </a:solidFill>
              <a:effectLst/>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0"/>
            <a:ext cx="571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33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34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01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0" y="228600"/>
            <a:ext cx="9144000" cy="838200"/>
          </a:xfrm>
        </p:spPr>
        <p:txBody>
          <a:bodyPr/>
          <a:lstStyle/>
          <a:p>
            <a:pPr>
              <a:defRPr/>
            </a:pPr>
            <a:r>
              <a:rPr lang="ar-EG" sz="4800" smtClean="0">
                <a:solidFill>
                  <a:srgbClr val="E3F820"/>
                </a:solidFill>
                <a:cs typeface="Andalus" pitchFamily="2" charset="-78"/>
              </a:rPr>
              <a:t>مقدمة البحث </a:t>
            </a:r>
            <a:endParaRPr lang="en-US" sz="4800" smtClean="0">
              <a:solidFill>
                <a:srgbClr val="E3F820"/>
              </a:solidFill>
              <a:cs typeface="Andalus" pitchFamily="2" charset="-78"/>
            </a:endParaRPr>
          </a:p>
        </p:txBody>
      </p:sp>
      <p:sp>
        <p:nvSpPr>
          <p:cNvPr id="259075" name="Rectangle 3"/>
          <p:cNvSpPr>
            <a:spLocks noGrp="1" noChangeArrowheads="1"/>
          </p:cNvSpPr>
          <p:nvPr>
            <p:ph type="body" idx="1"/>
          </p:nvPr>
        </p:nvSpPr>
        <p:spPr>
          <a:xfrm>
            <a:off x="4724400" y="1447800"/>
            <a:ext cx="4267200" cy="5257800"/>
          </a:xfrm>
        </p:spPr>
        <p:txBody>
          <a:bodyPr/>
          <a:lstStyle/>
          <a:p>
            <a:pPr algn="r" rtl="1">
              <a:lnSpc>
                <a:spcPct val="90000"/>
              </a:lnSpc>
              <a:defRPr/>
            </a:pPr>
            <a:endParaRPr lang="ar-EG" sz="2400" smtClean="0">
              <a:solidFill>
                <a:srgbClr val="E3F820"/>
              </a:solidFill>
              <a:cs typeface="Andalus" pitchFamily="2" charset="-78"/>
            </a:endParaRPr>
          </a:p>
          <a:p>
            <a:pPr algn="r" rtl="1">
              <a:lnSpc>
                <a:spcPct val="90000"/>
              </a:lnSpc>
              <a:defRPr/>
            </a:pPr>
            <a:r>
              <a:rPr lang="ar-EG" sz="2400" smtClean="0">
                <a:solidFill>
                  <a:srgbClr val="E3F820"/>
                </a:solidFill>
                <a:cs typeface="Andalus" pitchFamily="2" charset="-78"/>
              </a:rPr>
              <a:t>من قديم الزمان يحاول الأنسان أستغلال عناصر الطبيعة والأستفادة منها فقديما أستخدم الأشجار والأحجار في بناء الأكواخ والبيوت الخاصة كي يحقق عنصر الأمان من الأخطار المحيطه به ومع تطور أساليب البناء وظهور مادة الخرسانة أصبحت هناك حاجة الي قوالب يمكن صب الخرصانة فيها حتي تتماسك وتستطيع أن تحمل نفيها وعند ذالك كانت الطرق التقليدية لأعمال الشدات وهي أستخدام الشدات الخشبيه لأعداد قوالب لصب الخرصانة فيها . </a:t>
            </a:r>
            <a:endParaRPr lang="en-US" sz="2400" smtClean="0">
              <a:solidFill>
                <a:srgbClr val="E3F820"/>
              </a:solidFill>
              <a:cs typeface="Andalus" pitchFamily="2" charset="-78"/>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2875"/>
            <a:ext cx="37338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962400"/>
            <a:ext cx="3781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0"/>
            <a:ext cx="558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063" y="0"/>
            <a:ext cx="636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0"/>
            <a:ext cx="598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ph sz="half" idx="1"/>
          </p:nvPr>
        </p:nvGraphicFramePr>
        <p:xfrm>
          <a:off x="2057400" y="228600"/>
          <a:ext cx="4824413" cy="6324600"/>
        </p:xfrm>
        <a:graphic>
          <a:graphicData uri="http://schemas.openxmlformats.org/presentationml/2006/ole">
            <mc:AlternateContent xmlns:mc="http://schemas.openxmlformats.org/markup-compatibility/2006">
              <mc:Choice xmlns:v="urn:schemas-microsoft-com:vml" Requires="v">
                <p:oleObj spid="_x0000_s3075" name="Bitmap Image" r:id="rId3" imgW="2695951" imgH="3533333" progId="Paint.Picture">
                  <p:embed/>
                </p:oleObj>
              </mc:Choice>
              <mc:Fallback>
                <p:oleObj name="Bitmap Image" r:id="rId3" imgW="2695951" imgH="3533333"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28600"/>
                        <a:ext cx="4824413"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ph sz="half" idx="2"/>
          </p:nvPr>
        </p:nvGraphicFramePr>
        <p:xfrm>
          <a:off x="1371600" y="533400"/>
          <a:ext cx="6096000" cy="5519738"/>
        </p:xfrm>
        <a:graphic>
          <a:graphicData uri="http://schemas.openxmlformats.org/presentationml/2006/ole">
            <mc:AlternateContent xmlns:mc="http://schemas.openxmlformats.org/markup-compatibility/2006">
              <mc:Choice xmlns:v="urn:schemas-microsoft-com:vml" Requires="v">
                <p:oleObj spid="_x0000_s4099" name="Bitmap Image" r:id="rId3" imgW="2924583" imgH="2647619" progId="Paint.Picture">
                  <p:embed/>
                </p:oleObj>
              </mc:Choice>
              <mc:Fallback>
                <p:oleObj name="Bitmap Image" r:id="rId3" imgW="2924583" imgH="2647619"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6096000" cy="551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6"/>
          <p:cNvGraphicFramePr>
            <a:graphicFrameLocks noChangeAspect="1"/>
          </p:cNvGraphicFramePr>
          <p:nvPr>
            <p:ph/>
          </p:nvPr>
        </p:nvGraphicFramePr>
        <p:xfrm>
          <a:off x="1524000" y="609600"/>
          <a:ext cx="6400800" cy="5487988"/>
        </p:xfrm>
        <a:graphic>
          <a:graphicData uri="http://schemas.openxmlformats.org/presentationml/2006/ole">
            <mc:AlternateContent xmlns:mc="http://schemas.openxmlformats.org/markup-compatibility/2006">
              <mc:Choice xmlns:v="urn:schemas-microsoft-com:vml" Requires="v">
                <p:oleObj spid="_x0000_s5123" name="Bitmap Image" r:id="rId3" imgW="3134162" imgH="2685714" progId="Paint.Picture">
                  <p:embed/>
                </p:oleObj>
              </mc:Choice>
              <mc:Fallback>
                <p:oleObj name="Bitmap Image" r:id="rId3" imgW="3134162" imgH="2685714"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09600"/>
                        <a:ext cx="6400800" cy="548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6"/>
          <p:cNvGraphicFramePr>
            <a:graphicFrameLocks noChangeAspect="1"/>
          </p:cNvGraphicFramePr>
          <p:nvPr>
            <p:ph/>
          </p:nvPr>
        </p:nvGraphicFramePr>
        <p:xfrm>
          <a:off x="2133600" y="228600"/>
          <a:ext cx="4702175" cy="6400800"/>
        </p:xfrm>
        <a:graphic>
          <a:graphicData uri="http://schemas.openxmlformats.org/presentationml/2006/ole">
            <mc:AlternateContent xmlns:mc="http://schemas.openxmlformats.org/markup-compatibility/2006">
              <mc:Choice xmlns:v="urn:schemas-microsoft-com:vml" Requires="v">
                <p:oleObj spid="_x0000_s6147" name="Bitmap Image" r:id="rId3" imgW="2610214" imgH="3552381" progId="Paint.Picture">
                  <p:embed/>
                </p:oleObj>
              </mc:Choice>
              <mc:Fallback>
                <p:oleObj name="Bitmap Image" r:id="rId3" imgW="2610214" imgH="3552381"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8600"/>
                        <a:ext cx="470217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3352800"/>
            <a:ext cx="7239000" cy="838200"/>
          </a:xfrm>
        </p:spPr>
        <p:txBody>
          <a:bodyPr/>
          <a:lstStyle/>
          <a:p>
            <a:r>
              <a:rPr lang="ar-SA" smtClean="0">
                <a:solidFill>
                  <a:srgbClr val="E3F820"/>
                </a:solidFill>
                <a:effectLst/>
                <a:cs typeface="Andalus" pitchFamily="2" charset="-78"/>
              </a:rPr>
              <a:t>ثالث</a:t>
            </a:r>
            <a:r>
              <a:rPr lang="ar-EG" smtClean="0">
                <a:solidFill>
                  <a:srgbClr val="E3F820"/>
                </a:solidFill>
                <a:effectLst/>
                <a:cs typeface="Andalus" pitchFamily="2" charset="-78"/>
              </a:rPr>
              <a:t>ا الشدة الخشبية للاسقف والكمرات  </a:t>
            </a:r>
            <a:endParaRPr lang="en-US" smtClean="0">
              <a:solidFill>
                <a:srgbClr val="E3F820"/>
              </a:solidFill>
              <a:effectLst/>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6294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0"/>
            <a:ext cx="542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4"/>
          <p:cNvSpPr>
            <a:spLocks noGrp="1" noChangeArrowheads="1"/>
          </p:cNvSpPr>
          <p:nvPr>
            <p:ph type="ctrTitle"/>
          </p:nvPr>
        </p:nvSpPr>
        <p:spPr>
          <a:xfrm>
            <a:off x="838200" y="1524000"/>
            <a:ext cx="6934200" cy="2209800"/>
          </a:xfrm>
        </p:spPr>
        <p:txBody>
          <a:bodyPr/>
          <a:lstStyle/>
          <a:p>
            <a:pPr>
              <a:defRPr/>
            </a:pPr>
            <a:r>
              <a:rPr lang="ar-EG" smtClean="0">
                <a:solidFill>
                  <a:srgbClr val="E3F820"/>
                </a:solidFill>
                <a:cs typeface="Andalus" pitchFamily="2" charset="-78"/>
              </a:rPr>
              <a:t>معرفة أنواع الأخشاب وأستخدامتها وأختيارها</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42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0"/>
            <a:ext cx="5627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5553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489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0"/>
            <a:ext cx="551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67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0"/>
            <a:ext cx="549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0"/>
            <a:ext cx="5129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algn="r">
              <a:defRPr/>
            </a:pPr>
            <a:r>
              <a:rPr lang="ar-EG" sz="4800" smtClean="0">
                <a:solidFill>
                  <a:srgbClr val="E3F820"/>
                </a:solidFill>
                <a:cs typeface="Andalus" pitchFamily="2" charset="-78"/>
              </a:rPr>
              <a:t>أولا :- أنواع الأخشاب </a:t>
            </a:r>
            <a:endParaRPr lang="en-US" sz="4800" smtClean="0">
              <a:solidFill>
                <a:srgbClr val="E3F820"/>
              </a:solidFill>
              <a:cs typeface="Andalus" pitchFamily="2" charset="-78"/>
            </a:endParaRPr>
          </a:p>
        </p:txBody>
      </p:sp>
      <p:sp>
        <p:nvSpPr>
          <p:cNvPr id="263171" name="Rectangle 3"/>
          <p:cNvSpPr>
            <a:spLocks noGrp="1" noChangeArrowheads="1"/>
          </p:cNvSpPr>
          <p:nvPr>
            <p:ph type="body" idx="1"/>
          </p:nvPr>
        </p:nvSpPr>
        <p:spPr>
          <a:xfrm>
            <a:off x="0" y="1447800"/>
            <a:ext cx="8991600" cy="5105400"/>
          </a:xfrm>
        </p:spPr>
        <p:txBody>
          <a:bodyPr/>
          <a:lstStyle/>
          <a:p>
            <a:pPr algn="r" rtl="1">
              <a:defRPr/>
            </a:pPr>
            <a:r>
              <a:rPr lang="ar-EG" smtClean="0">
                <a:solidFill>
                  <a:srgbClr val="E3F820"/>
                </a:solidFill>
                <a:cs typeface="Andalus" pitchFamily="2" charset="-78"/>
              </a:rPr>
              <a:t>أهم انواع الأخشاب المستخدمة في الشدات الخشبية :-</a:t>
            </a:r>
          </a:p>
          <a:p>
            <a:pPr algn="r" rtl="1">
              <a:buFont typeface="Wingdings" pitchFamily="2" charset="2"/>
              <a:buNone/>
              <a:defRPr/>
            </a:pPr>
            <a:r>
              <a:rPr lang="ar-EG" smtClean="0">
                <a:solidFill>
                  <a:srgbClr val="E3F820"/>
                </a:solidFill>
                <a:cs typeface="Andalus" pitchFamily="2" charset="-78"/>
              </a:rPr>
              <a:t>   1- العرق الفليري وتستخدم في القوائم الرئسية (4*4 او5*5 بوصة ).</a:t>
            </a:r>
          </a:p>
          <a:p>
            <a:pPr algn="r" rtl="1">
              <a:buFont typeface="Wingdings" pitchFamily="2" charset="2"/>
              <a:buNone/>
              <a:defRPr/>
            </a:pPr>
            <a:r>
              <a:rPr lang="ar-EG" smtClean="0">
                <a:solidFill>
                  <a:srgbClr val="E3F820"/>
                </a:solidFill>
                <a:cs typeface="Andalus" pitchFamily="2" charset="-78"/>
              </a:rPr>
              <a:t>  2- الخشب الموسكي (5*2 بوصة )</a:t>
            </a:r>
          </a:p>
          <a:p>
            <a:pPr algn="r" rtl="1">
              <a:buFont typeface="Wingdings" pitchFamily="2" charset="2"/>
              <a:buNone/>
              <a:defRPr/>
            </a:pPr>
            <a:r>
              <a:rPr lang="ar-EG" smtClean="0">
                <a:solidFill>
                  <a:srgbClr val="E3F820"/>
                </a:solidFill>
                <a:cs typeface="Andalus" pitchFamily="2" charset="-78"/>
              </a:rPr>
              <a:t>  3- الخشب البونطي ويستخدم في الفرشات والثقال (9*2 بوصة).</a:t>
            </a:r>
          </a:p>
          <a:p>
            <a:pPr algn="r" rtl="1">
              <a:buFont typeface="Wingdings" pitchFamily="2" charset="2"/>
              <a:buNone/>
              <a:defRPr/>
            </a:pPr>
            <a:r>
              <a:rPr lang="ar-EG" smtClean="0">
                <a:solidFill>
                  <a:srgbClr val="E3F820"/>
                </a:solidFill>
                <a:cs typeface="Andalus" pitchFamily="2" charset="-78"/>
              </a:rPr>
              <a:t>  4- ألواح اللت</a:t>
            </a:r>
            <a:r>
              <a:rPr lang="ar-SA" smtClean="0">
                <a:solidFill>
                  <a:srgbClr val="E3F820"/>
                </a:solidFill>
                <a:cs typeface="Andalus" pitchFamily="2" charset="-78"/>
              </a:rPr>
              <a:t>ظ</a:t>
            </a:r>
            <a:r>
              <a:rPr lang="ar-EG" smtClean="0">
                <a:solidFill>
                  <a:srgbClr val="E3F820"/>
                </a:solidFill>
                <a:cs typeface="Andalus" pitchFamily="2" charset="-78"/>
              </a:rPr>
              <a:t>انة وهية الملاصقة للخرصانة المسلحة ( 4*1 او 5*1 أو 6*1 بوصة )</a:t>
            </a:r>
          </a:p>
          <a:p>
            <a:pPr algn="r" rtl="1">
              <a:buFont typeface="Wingdings" pitchFamily="2" charset="2"/>
              <a:buNone/>
              <a:defRPr/>
            </a:pPr>
            <a:r>
              <a:rPr lang="ar-EG" smtClean="0">
                <a:solidFill>
                  <a:srgbClr val="E3F820"/>
                </a:solidFill>
                <a:cs typeface="Andalus" pitchFamily="2" charset="-78"/>
              </a:rPr>
              <a:t>  </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063"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38" y="0"/>
            <a:ext cx="5286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338" y="0"/>
            <a:ext cx="5522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13" y="0"/>
            <a:ext cx="5768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ph idx="1"/>
          </p:nvPr>
        </p:nvGraphicFramePr>
        <p:xfrm>
          <a:off x="762000" y="609600"/>
          <a:ext cx="7772400" cy="5532438"/>
        </p:xfrm>
        <a:graphic>
          <a:graphicData uri="http://schemas.openxmlformats.org/presentationml/2006/ole">
            <mc:AlternateContent xmlns:mc="http://schemas.openxmlformats.org/markup-compatibility/2006">
              <mc:Choice xmlns:v="urn:schemas-microsoft-com:vml" Requires="v">
                <p:oleObj spid="_x0000_s7171" name="Bitmap Image" r:id="rId3" imgW="4858428" imgH="3457143" progId="Paint.Picture">
                  <p:embed/>
                </p:oleObj>
              </mc:Choice>
              <mc:Fallback>
                <p:oleObj name="Bitmap Image" r:id="rId3" imgW="4858428" imgH="3457143"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9600"/>
                        <a:ext cx="7772400" cy="553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0"/>
            <a:ext cx="643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990600" y="2819400"/>
            <a:ext cx="7239000" cy="838200"/>
          </a:xfrm>
        </p:spPr>
        <p:txBody>
          <a:bodyPr/>
          <a:lstStyle/>
          <a:p>
            <a:r>
              <a:rPr lang="ar-SA" sz="4800" smtClean="0">
                <a:solidFill>
                  <a:srgbClr val="E3F820"/>
                </a:solidFill>
                <a:effectLst/>
                <a:cs typeface="Andalus" pitchFamily="2" charset="-78"/>
              </a:rPr>
              <a:t>رابعا</a:t>
            </a:r>
            <a:r>
              <a:rPr lang="ar-EG" sz="4800" smtClean="0">
                <a:solidFill>
                  <a:srgbClr val="E3F820"/>
                </a:solidFill>
                <a:effectLst/>
                <a:cs typeface="Andalus" pitchFamily="2" charset="-78"/>
              </a:rPr>
              <a:t> الشدة الخشبية للأعمدة </a:t>
            </a:r>
            <a:endParaRPr lang="en-US" sz="4800" smtClean="0">
              <a:solidFill>
                <a:srgbClr val="E3F820"/>
              </a:solidFill>
              <a:effectLst/>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0"/>
            <a:ext cx="556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algn="r" rtl="1">
              <a:defRPr/>
            </a:pPr>
            <a:r>
              <a:rPr lang="ar-EG" sz="4800" smtClean="0">
                <a:solidFill>
                  <a:srgbClr val="E3F820"/>
                </a:solidFill>
                <a:cs typeface="Andalus" pitchFamily="2" charset="-78"/>
              </a:rPr>
              <a:t>ثاتيا :- أستخدامتها</a:t>
            </a:r>
            <a:r>
              <a:rPr lang="ar-EG" smtClean="0">
                <a:solidFill>
                  <a:srgbClr val="E3F820"/>
                </a:solidFill>
                <a:cs typeface="Arial" charset="0"/>
              </a:rPr>
              <a:t> </a:t>
            </a:r>
            <a:endParaRPr lang="en-US" smtClean="0">
              <a:solidFill>
                <a:srgbClr val="E3F820"/>
              </a:solidFill>
              <a:cs typeface="Arial" charset="0"/>
            </a:endParaRPr>
          </a:p>
        </p:txBody>
      </p:sp>
      <p:sp>
        <p:nvSpPr>
          <p:cNvPr id="264195" name="Rectangle 3"/>
          <p:cNvSpPr>
            <a:spLocks noGrp="1" noChangeArrowheads="1"/>
          </p:cNvSpPr>
          <p:nvPr>
            <p:ph type="body" idx="1"/>
          </p:nvPr>
        </p:nvSpPr>
        <p:spPr>
          <a:xfrm>
            <a:off x="0" y="1371600"/>
            <a:ext cx="8991600" cy="5105400"/>
          </a:xfrm>
        </p:spPr>
        <p:txBody>
          <a:bodyPr/>
          <a:lstStyle/>
          <a:p>
            <a:pPr algn="r" rtl="1">
              <a:lnSpc>
                <a:spcPct val="90000"/>
              </a:lnSpc>
              <a:defRPr/>
            </a:pPr>
            <a:r>
              <a:rPr lang="ar-EG" smtClean="0">
                <a:solidFill>
                  <a:srgbClr val="E3F820"/>
                </a:solidFill>
                <a:cs typeface="Arial" charset="0"/>
              </a:rPr>
              <a:t>1- الفرشات :- عبارة عن الواح من خشب البونطي اون من عروق فليري توضع اعلي القوائم الرئسيه في الادوار الرضية والبدرومات .</a:t>
            </a:r>
          </a:p>
          <a:p>
            <a:pPr algn="r" rtl="1">
              <a:lnSpc>
                <a:spcPct val="90000"/>
              </a:lnSpc>
              <a:defRPr/>
            </a:pPr>
            <a:r>
              <a:rPr lang="ar-EG" smtClean="0">
                <a:solidFill>
                  <a:srgbClr val="E3F820"/>
                </a:solidFill>
                <a:cs typeface="Arial" charset="0"/>
              </a:rPr>
              <a:t>2- القوائم الرئسية :- عروق فليري توضع فوق الفرشات وتسبت معها بمسمار وتوضع موازية بطول وأتجاه المكان علي مسافات محورية سواء في اتجاه الطول او العرض .</a:t>
            </a:r>
          </a:p>
          <a:p>
            <a:pPr algn="r" rtl="1">
              <a:lnSpc>
                <a:spcPct val="90000"/>
              </a:lnSpc>
              <a:defRPr/>
            </a:pPr>
            <a:r>
              <a:rPr lang="ar-EG" smtClean="0">
                <a:solidFill>
                  <a:srgbClr val="E3F820"/>
                </a:solidFill>
                <a:cs typeface="Arial" charset="0"/>
              </a:rPr>
              <a:t>3- المدادات عروق فليري مثل القوائم الرئسية وهية توضع في مستوي افقي علي جوانب الحفر وتثبت بواسطة خوابير خشبية .</a:t>
            </a:r>
          </a:p>
          <a:p>
            <a:pPr algn="r" rtl="1">
              <a:lnSpc>
                <a:spcPct val="90000"/>
              </a:lnSpc>
              <a:defRPr/>
            </a:pPr>
            <a:r>
              <a:rPr lang="ar-EG" smtClean="0">
                <a:solidFill>
                  <a:srgbClr val="E3F820"/>
                </a:solidFill>
                <a:cs typeface="Arial" charset="0"/>
              </a:rPr>
              <a:t>4- البيانضات :- عروق فليري مثل القوائم الرئسيه وتثبت افقيا بالتعامد مع بعضها لبعض مع القوائم الرئسية .</a:t>
            </a:r>
            <a:endParaRPr lang="en-US" smtClean="0">
              <a:solidFill>
                <a:srgbClr val="E3F820"/>
              </a:solidFill>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0"/>
            <a:ext cx="553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825" y="0"/>
            <a:ext cx="534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49213"/>
            <a:ext cx="6726238" cy="6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0"/>
            <a:ext cx="4972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5" y="0"/>
            <a:ext cx="509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0"/>
            <a:ext cx="4810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algn="r">
              <a:defRPr/>
            </a:pPr>
            <a:r>
              <a:rPr lang="ar-EG" sz="4800" smtClean="0">
                <a:solidFill>
                  <a:srgbClr val="E3F820"/>
                </a:solidFill>
                <a:cs typeface="Andalus" pitchFamily="2" charset="-78"/>
              </a:rPr>
              <a:t>تابع :- الأستخدمات </a:t>
            </a:r>
            <a:endParaRPr lang="en-US" sz="4800" smtClean="0">
              <a:solidFill>
                <a:srgbClr val="E3F820"/>
              </a:solidFill>
              <a:cs typeface="Andalus" pitchFamily="2" charset="-78"/>
            </a:endParaRPr>
          </a:p>
        </p:txBody>
      </p:sp>
      <p:sp>
        <p:nvSpPr>
          <p:cNvPr id="265219" name="Rectangle 3"/>
          <p:cNvSpPr>
            <a:spLocks noGrp="1" noChangeArrowheads="1"/>
          </p:cNvSpPr>
          <p:nvPr>
            <p:ph type="body" idx="1"/>
          </p:nvPr>
        </p:nvSpPr>
        <p:spPr>
          <a:xfrm>
            <a:off x="0" y="1447800"/>
            <a:ext cx="8991600" cy="5105400"/>
          </a:xfrm>
        </p:spPr>
        <p:txBody>
          <a:bodyPr/>
          <a:lstStyle/>
          <a:p>
            <a:pPr algn="r" rtl="1">
              <a:lnSpc>
                <a:spcPct val="90000"/>
              </a:lnSpc>
              <a:defRPr/>
            </a:pPr>
            <a:r>
              <a:rPr lang="ar-EG" smtClean="0">
                <a:solidFill>
                  <a:srgbClr val="E3F820"/>
                </a:solidFill>
                <a:cs typeface="Andalus" pitchFamily="2" charset="-78"/>
              </a:rPr>
              <a:t>5- العرقات :- عبارة عن مدادات من الخشب الموسكي وتوضع في اتجاه يوازي طول المكان الموضوعة فيه وذالك علي منسوب يوازي ارتفاع السقف مطروح منه سمك الواح التجليد .</a:t>
            </a:r>
          </a:p>
          <a:p>
            <a:pPr algn="r" rtl="1">
              <a:lnSpc>
                <a:spcPct val="90000"/>
              </a:lnSpc>
              <a:defRPr/>
            </a:pPr>
            <a:r>
              <a:rPr lang="ar-EG" smtClean="0">
                <a:solidFill>
                  <a:srgbClr val="E3F820"/>
                </a:solidFill>
                <a:cs typeface="Andalus" pitchFamily="2" charset="-78"/>
              </a:rPr>
              <a:t>6- الواح التطبيق :- هي الواح من خشب اللتظانة وتوضع اعلي القطاع بالسمار بحيث تكون كل الالواح متلائمه مع بعضها حتي لا يتسرب زبد مونة الخرسانه .</a:t>
            </a:r>
          </a:p>
          <a:p>
            <a:pPr algn="r" rtl="1">
              <a:lnSpc>
                <a:spcPct val="90000"/>
              </a:lnSpc>
              <a:defRPr/>
            </a:pPr>
            <a:r>
              <a:rPr lang="ar-EG" smtClean="0">
                <a:solidFill>
                  <a:srgbClr val="E3F820"/>
                </a:solidFill>
                <a:cs typeface="Andalus" pitchFamily="2" charset="-78"/>
              </a:rPr>
              <a:t>7- قاع الكمرات :- الواح لتظانه تثبت اعلي القطاع وتقوم بعرض الكمرة وبطولها .</a:t>
            </a:r>
          </a:p>
          <a:p>
            <a:pPr algn="r" rtl="1">
              <a:lnSpc>
                <a:spcPct val="90000"/>
              </a:lnSpc>
              <a:defRPr/>
            </a:pPr>
            <a:r>
              <a:rPr lang="ar-EG" smtClean="0">
                <a:solidFill>
                  <a:srgbClr val="E3F820"/>
                </a:solidFill>
                <a:cs typeface="Andalus" pitchFamily="2" charset="-78"/>
              </a:rPr>
              <a:t>8- طباني الجوانب :- هية مجموعة من الواح اللتظانه توضع بجوار بعضها بارتفاع الجنب لا تثبت بواسطة عوارض خشبية </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39286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4"/>
          <p:cNvGraphicFramePr>
            <a:graphicFrameLocks noChangeAspect="1"/>
          </p:cNvGraphicFramePr>
          <p:nvPr>
            <p:ph/>
          </p:nvPr>
        </p:nvGraphicFramePr>
        <p:xfrm>
          <a:off x="1752600" y="381000"/>
          <a:ext cx="5140325" cy="5943600"/>
        </p:xfrm>
        <a:graphic>
          <a:graphicData uri="http://schemas.openxmlformats.org/presentationml/2006/ole">
            <mc:AlternateContent xmlns:mc="http://schemas.openxmlformats.org/markup-compatibility/2006">
              <mc:Choice xmlns:v="urn:schemas-microsoft-com:vml" Requires="v">
                <p:oleObj spid="_x0000_s8195" name="Bitmap Image" r:id="rId3" imgW="3409524" imgH="3943901" progId="Paint.Picture">
                  <p:embed/>
                </p:oleObj>
              </mc:Choice>
              <mc:Fallback>
                <p:oleObj name="Bitmap Image" r:id="rId3" imgW="3409524" imgH="3943901"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0"/>
                        <a:ext cx="5140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ph/>
          </p:nvPr>
        </p:nvGraphicFramePr>
        <p:xfrm>
          <a:off x="1676400" y="304800"/>
          <a:ext cx="5026025" cy="6248400"/>
        </p:xfrm>
        <a:graphic>
          <a:graphicData uri="http://schemas.openxmlformats.org/presentationml/2006/ole">
            <mc:AlternateContent xmlns:mc="http://schemas.openxmlformats.org/markup-compatibility/2006">
              <mc:Choice xmlns:v="urn:schemas-microsoft-com:vml" Requires="v">
                <p:oleObj spid="_x0000_s9219" name="Bitmap Image" r:id="rId3" imgW="3448531" imgH="4285714" progId="Paint.Picture">
                  <p:embed/>
                </p:oleObj>
              </mc:Choice>
              <mc:Fallback>
                <p:oleObj name="Bitmap Image" r:id="rId3" imgW="3448531" imgH="4285714"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04800"/>
                        <a:ext cx="502602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p:cNvGraphicFramePr>
            <a:graphicFrameLocks noChangeAspect="1"/>
          </p:cNvGraphicFramePr>
          <p:nvPr>
            <p:ph/>
          </p:nvPr>
        </p:nvGraphicFramePr>
        <p:xfrm>
          <a:off x="2438400" y="228600"/>
          <a:ext cx="4260850" cy="6324600"/>
        </p:xfrm>
        <a:graphic>
          <a:graphicData uri="http://schemas.openxmlformats.org/presentationml/2006/ole">
            <mc:AlternateContent xmlns:mc="http://schemas.openxmlformats.org/markup-compatibility/2006">
              <mc:Choice xmlns:v="urn:schemas-microsoft-com:vml" Requires="v">
                <p:oleObj spid="_x0000_s10243" name="Bitmap Image" r:id="rId3" imgW="3029373" imgH="4495238" progId="Paint.Picture">
                  <p:embed/>
                </p:oleObj>
              </mc:Choice>
              <mc:Fallback>
                <p:oleObj name="Bitmap Image" r:id="rId3" imgW="3029373" imgH="4495238"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8600"/>
                        <a:ext cx="426085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4"/>
          <p:cNvGraphicFramePr>
            <a:graphicFrameLocks noChangeAspect="1"/>
          </p:cNvGraphicFramePr>
          <p:nvPr>
            <p:ph/>
          </p:nvPr>
        </p:nvGraphicFramePr>
        <p:xfrm>
          <a:off x="1676400" y="228600"/>
          <a:ext cx="5835650" cy="6324600"/>
        </p:xfrm>
        <a:graphic>
          <a:graphicData uri="http://schemas.openxmlformats.org/presentationml/2006/ole">
            <mc:AlternateContent xmlns:mc="http://schemas.openxmlformats.org/markup-compatibility/2006">
              <mc:Choice xmlns:v="urn:schemas-microsoft-com:vml" Requires="v">
                <p:oleObj spid="_x0000_s11267" name="Bitmap Image" r:id="rId3" imgW="3971429" imgH="4304762" progId="Paint.Picture">
                  <p:embed/>
                </p:oleObj>
              </mc:Choice>
              <mc:Fallback>
                <p:oleObj name="Bitmap Image" r:id="rId3" imgW="3971429" imgH="4304762"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8600"/>
                        <a:ext cx="583565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90600" y="2819400"/>
            <a:ext cx="7239000" cy="838200"/>
          </a:xfrm>
        </p:spPr>
        <p:txBody>
          <a:bodyPr/>
          <a:lstStyle/>
          <a:p>
            <a:r>
              <a:rPr lang="ar-SA" sz="4800" smtClean="0">
                <a:solidFill>
                  <a:srgbClr val="E3F820"/>
                </a:solidFill>
                <a:effectLst/>
                <a:cs typeface="Andalus" pitchFamily="2" charset="-78"/>
              </a:rPr>
              <a:t>خامسا</a:t>
            </a:r>
            <a:r>
              <a:rPr lang="ar-EG" sz="4800" smtClean="0">
                <a:solidFill>
                  <a:srgbClr val="E3F820"/>
                </a:solidFill>
                <a:effectLst/>
                <a:cs typeface="Andalus" pitchFamily="2" charset="-78"/>
              </a:rPr>
              <a:t> الشدة الخشبية للسلالم </a:t>
            </a:r>
            <a:endParaRPr lang="en-US" sz="4800" smtClean="0">
              <a:solidFill>
                <a:srgbClr val="E3F820"/>
              </a:solidFill>
              <a:effectLst/>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8" y="0"/>
            <a:ext cx="577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0"/>
            <a:ext cx="5695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518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0"/>
            <a:ext cx="528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algn="r">
              <a:defRPr/>
            </a:pPr>
            <a:r>
              <a:rPr lang="ar-EG" sz="4800" smtClean="0">
                <a:solidFill>
                  <a:srgbClr val="E3F820"/>
                </a:solidFill>
                <a:cs typeface="Andalus" pitchFamily="2" charset="-78"/>
              </a:rPr>
              <a:t>تابع :- الأستخدمات</a:t>
            </a:r>
            <a:endParaRPr lang="en-US" sz="4800" smtClean="0">
              <a:solidFill>
                <a:srgbClr val="E3F820"/>
              </a:solidFill>
              <a:cs typeface="Andalus" pitchFamily="2" charset="-78"/>
            </a:endParaRPr>
          </a:p>
        </p:txBody>
      </p:sp>
      <p:sp>
        <p:nvSpPr>
          <p:cNvPr id="266243" name="Rectangle 3"/>
          <p:cNvSpPr>
            <a:spLocks noGrp="1" noChangeArrowheads="1"/>
          </p:cNvSpPr>
          <p:nvPr>
            <p:ph type="body" idx="1"/>
          </p:nvPr>
        </p:nvSpPr>
        <p:spPr>
          <a:xfrm>
            <a:off x="0" y="1447800"/>
            <a:ext cx="8991600" cy="5105400"/>
          </a:xfrm>
        </p:spPr>
        <p:txBody>
          <a:bodyPr/>
          <a:lstStyle/>
          <a:p>
            <a:pPr algn="r" rtl="1">
              <a:lnSpc>
                <a:spcPct val="90000"/>
              </a:lnSpc>
              <a:defRPr/>
            </a:pPr>
            <a:r>
              <a:rPr lang="ar-EG" smtClean="0">
                <a:solidFill>
                  <a:srgbClr val="E3F820"/>
                </a:solidFill>
                <a:cs typeface="Andalus" pitchFamily="2" charset="-78"/>
              </a:rPr>
              <a:t>9-الشيكال :- فشلة من خشب اللتظانة الغرض منها تثبيت الجوانب في اماكنها ويسمر احد ترفيها من اعلي علي طبانة الجنب ومن اسفل علي المدادات .</a:t>
            </a:r>
          </a:p>
          <a:p>
            <a:pPr algn="r" rtl="1">
              <a:lnSpc>
                <a:spcPct val="90000"/>
              </a:lnSpc>
              <a:defRPr/>
            </a:pPr>
            <a:r>
              <a:rPr lang="ar-EG" smtClean="0">
                <a:solidFill>
                  <a:srgbClr val="E3F820"/>
                </a:solidFill>
                <a:cs typeface="Andalus" pitchFamily="2" charset="-78"/>
              </a:rPr>
              <a:t> 10- الدكمة :- فضلة من خشب اللتظانة الغرض منها زنق جوانب الطبا</a:t>
            </a:r>
            <a:r>
              <a:rPr lang="ar-SA" smtClean="0">
                <a:solidFill>
                  <a:srgbClr val="E3F820"/>
                </a:solidFill>
                <a:cs typeface="Andalus" pitchFamily="2" charset="-78"/>
              </a:rPr>
              <a:t>ل</a:t>
            </a:r>
            <a:r>
              <a:rPr lang="ar-EG" smtClean="0">
                <a:solidFill>
                  <a:srgbClr val="E3F820"/>
                </a:solidFill>
                <a:cs typeface="Andalus" pitchFamily="2" charset="-78"/>
              </a:rPr>
              <a:t>ي بالقوائم او المدادات .</a:t>
            </a:r>
          </a:p>
          <a:p>
            <a:pPr algn="r" rtl="1">
              <a:lnSpc>
                <a:spcPct val="90000"/>
              </a:lnSpc>
              <a:defRPr/>
            </a:pPr>
            <a:r>
              <a:rPr lang="ar-EG" smtClean="0">
                <a:solidFill>
                  <a:srgbClr val="E3F820"/>
                </a:solidFill>
                <a:cs typeface="Andalus" pitchFamily="2" charset="-78"/>
              </a:rPr>
              <a:t>11- الخابور :- فضله من خشب اللتظانه احد طرفيها مسلوب والغرض منها تثبيت المدادات الخشبية في اماكنها علي اسطح فرشة الاساس .</a:t>
            </a:r>
          </a:p>
          <a:p>
            <a:pPr algn="r" rtl="1">
              <a:lnSpc>
                <a:spcPct val="90000"/>
              </a:lnSpc>
              <a:defRPr/>
            </a:pPr>
            <a:r>
              <a:rPr lang="ar-EG" smtClean="0">
                <a:solidFill>
                  <a:srgbClr val="E3F820"/>
                </a:solidFill>
                <a:cs typeface="Andalus" pitchFamily="2" charset="-78"/>
              </a:rPr>
              <a:t>12- الجسور :- عروق فالري قصيره وتستعمل لزنق طبا</a:t>
            </a:r>
            <a:r>
              <a:rPr lang="ar-SA" smtClean="0">
                <a:solidFill>
                  <a:srgbClr val="E3F820"/>
                </a:solidFill>
                <a:cs typeface="Andalus" pitchFamily="2" charset="-78"/>
              </a:rPr>
              <a:t>ل</a:t>
            </a:r>
            <a:r>
              <a:rPr lang="ar-EG" smtClean="0">
                <a:solidFill>
                  <a:srgbClr val="E3F820"/>
                </a:solidFill>
                <a:cs typeface="Andalus" pitchFamily="2" charset="-78"/>
              </a:rPr>
              <a:t>ي وجوانب الميدوتربظ بين قائمين للتقوية . </a:t>
            </a:r>
            <a:endParaRPr lang="en-US" smtClean="0">
              <a:solidFill>
                <a:srgbClr val="E3F820"/>
              </a:solidFill>
              <a:cs typeface="Andalus" pitchFamily="2" charset="-7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0"/>
            <a:ext cx="5489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5475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6480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3"/>
          <p:cNvGraphicFramePr>
            <a:graphicFrameLocks noChangeAspect="1"/>
          </p:cNvGraphicFramePr>
          <p:nvPr>
            <p:ph/>
          </p:nvPr>
        </p:nvGraphicFramePr>
        <p:xfrm>
          <a:off x="1066800" y="609600"/>
          <a:ext cx="7010400" cy="5491163"/>
        </p:xfrm>
        <a:graphic>
          <a:graphicData uri="http://schemas.openxmlformats.org/presentationml/2006/ole">
            <mc:AlternateContent xmlns:mc="http://schemas.openxmlformats.org/markup-compatibility/2006">
              <mc:Choice xmlns:v="urn:schemas-microsoft-com:vml" Requires="v">
                <p:oleObj spid="_x0000_s12291" name="Bitmap Image" r:id="rId3" imgW="4439270" imgH="3476190" progId="Paint.Picture">
                  <p:embed/>
                </p:oleObj>
              </mc:Choice>
              <mc:Fallback>
                <p:oleObj name="Bitmap Image" r:id="rId3" imgW="4439270" imgH="3476190"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
                        <a:ext cx="7010400" cy="549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ph/>
          </p:nvPr>
        </p:nvGraphicFramePr>
        <p:xfrm>
          <a:off x="609600" y="1219200"/>
          <a:ext cx="7696200" cy="4624388"/>
        </p:xfrm>
        <a:graphic>
          <a:graphicData uri="http://schemas.openxmlformats.org/presentationml/2006/ole">
            <mc:AlternateContent xmlns:mc="http://schemas.openxmlformats.org/markup-compatibility/2006">
              <mc:Choice xmlns:v="urn:schemas-microsoft-com:vml" Requires="v">
                <p:oleObj spid="_x0000_s13315" name="Bitmap Image" r:id="rId3" imgW="4676190" imgH="2809524" progId="Paint.Picture">
                  <p:embed/>
                </p:oleObj>
              </mc:Choice>
              <mc:Fallback>
                <p:oleObj name="Bitmap Image" r:id="rId3" imgW="4676190" imgH="280952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19200"/>
                        <a:ext cx="7696200" cy="462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3505200"/>
            <a:ext cx="8991600" cy="838200"/>
          </a:xfrm>
        </p:spPr>
        <p:txBody>
          <a:bodyPr/>
          <a:lstStyle/>
          <a:p>
            <a:pPr>
              <a:defRPr/>
            </a:pPr>
            <a:r>
              <a:rPr lang="ar-SA" smtClean="0">
                <a:solidFill>
                  <a:srgbClr val="E3F820"/>
                </a:solidFill>
                <a:cs typeface="Arial" charset="0"/>
              </a:rPr>
              <a:t>مدة فك الشدات </a:t>
            </a:r>
            <a:endParaRPr lang="en-US" smtClean="0">
              <a:solidFill>
                <a:srgbClr val="E3F820"/>
              </a:solidFill>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152400" y="304800"/>
            <a:ext cx="8991600" cy="838200"/>
          </a:xfrm>
        </p:spPr>
        <p:txBody>
          <a:bodyPr/>
          <a:lstStyle/>
          <a:p>
            <a:pPr>
              <a:defRPr/>
            </a:pPr>
            <a:r>
              <a:rPr lang="ar-SA" smtClean="0">
                <a:solidFill>
                  <a:srgbClr val="E3F820"/>
                </a:solidFill>
                <a:cs typeface="Arial" charset="0"/>
              </a:rPr>
              <a:t>مدة فك الشدات</a:t>
            </a:r>
            <a:endParaRPr lang="en-US" smtClean="0">
              <a:solidFill>
                <a:srgbClr val="E3F820"/>
              </a:solidFill>
              <a:cs typeface="Arial" charset="0"/>
            </a:endParaRPr>
          </a:p>
        </p:txBody>
      </p:sp>
      <p:sp>
        <p:nvSpPr>
          <p:cNvPr id="420867" name="Rectangle 3"/>
          <p:cNvSpPr>
            <a:spLocks noGrp="1" noChangeArrowheads="1"/>
          </p:cNvSpPr>
          <p:nvPr>
            <p:ph type="body" idx="1"/>
          </p:nvPr>
        </p:nvSpPr>
        <p:spPr>
          <a:xfrm>
            <a:off x="0" y="1447800"/>
            <a:ext cx="8991600" cy="5105400"/>
          </a:xfrm>
        </p:spPr>
        <p:txBody>
          <a:bodyPr/>
          <a:lstStyle/>
          <a:p>
            <a:pPr algn="r" rtl="1">
              <a:defRPr/>
            </a:pPr>
            <a:r>
              <a:rPr lang="ar-SA" smtClean="0">
                <a:solidFill>
                  <a:srgbClr val="E3F820"/>
                </a:solidFill>
                <a:cs typeface="Arial" charset="0"/>
              </a:rPr>
              <a:t>من المعلوم ان الأسباب الرئسيه لكسر الخرسانة او فك الشدات قبل مرورالوقت الكافي وتتوقف علي عدة عوامل :-</a:t>
            </a:r>
          </a:p>
          <a:p>
            <a:pPr algn="r" rtl="1">
              <a:defRPr/>
            </a:pPr>
            <a:r>
              <a:rPr lang="ar-SA" smtClean="0">
                <a:solidFill>
                  <a:srgbClr val="E3F820"/>
                </a:solidFill>
                <a:cs typeface="Arial" charset="0"/>
              </a:rPr>
              <a:t>1- نوع الاسمنت المستعمل .</a:t>
            </a:r>
          </a:p>
          <a:p>
            <a:pPr algn="r" rtl="1">
              <a:defRPr/>
            </a:pPr>
            <a:r>
              <a:rPr lang="ar-SA" smtClean="0">
                <a:solidFill>
                  <a:srgbClr val="E3F820"/>
                </a:solidFill>
                <a:cs typeface="Arial" charset="0"/>
              </a:rPr>
              <a:t>2- مقدار الماء في الخلطة .</a:t>
            </a:r>
          </a:p>
          <a:p>
            <a:pPr algn="r" rtl="1">
              <a:defRPr/>
            </a:pPr>
            <a:r>
              <a:rPr lang="ar-SA" smtClean="0">
                <a:solidFill>
                  <a:srgbClr val="E3F820"/>
                </a:solidFill>
                <a:cs typeface="Arial" charset="0"/>
              </a:rPr>
              <a:t>3- نوع الخلطة .</a:t>
            </a:r>
          </a:p>
          <a:p>
            <a:pPr algn="r" rtl="1">
              <a:defRPr/>
            </a:pPr>
            <a:r>
              <a:rPr lang="ar-SA" smtClean="0">
                <a:solidFill>
                  <a:srgbClr val="E3F820"/>
                </a:solidFill>
                <a:cs typeface="Arial" charset="0"/>
              </a:rPr>
              <a:t>4- حمل المنشاء .</a:t>
            </a:r>
          </a:p>
          <a:p>
            <a:pPr algn="r" rtl="1">
              <a:defRPr/>
            </a:pPr>
            <a:r>
              <a:rPr lang="ar-SA" smtClean="0">
                <a:solidFill>
                  <a:srgbClr val="E3F820"/>
                </a:solidFill>
                <a:cs typeface="Arial" charset="0"/>
              </a:rPr>
              <a:t>5- درجة الحرارة والرطوبة .</a:t>
            </a:r>
            <a:endParaRPr lang="en-US" smtClean="0">
              <a:solidFill>
                <a:srgbClr val="E3F820"/>
              </a:solidFill>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0" y="228600"/>
            <a:ext cx="9144000" cy="838200"/>
          </a:xfrm>
        </p:spPr>
        <p:txBody>
          <a:bodyPr/>
          <a:lstStyle/>
          <a:p>
            <a:pPr algn="r">
              <a:defRPr/>
            </a:pPr>
            <a:r>
              <a:rPr lang="ar-SA" smtClean="0">
                <a:solidFill>
                  <a:srgbClr val="E3F820"/>
                </a:solidFill>
                <a:cs typeface="Arial" charset="0"/>
              </a:rPr>
              <a:t>مدة فك الشدات بالنسبة للاسمنت البورتلاندي :-</a:t>
            </a:r>
            <a:endParaRPr lang="en-US" smtClean="0">
              <a:solidFill>
                <a:srgbClr val="E3F820"/>
              </a:solidFill>
              <a:cs typeface="Arial" charset="0"/>
            </a:endParaRPr>
          </a:p>
        </p:txBody>
      </p:sp>
      <p:sp>
        <p:nvSpPr>
          <p:cNvPr id="421891" name="Rectangle 3"/>
          <p:cNvSpPr>
            <a:spLocks noGrp="1" noChangeArrowheads="1"/>
          </p:cNvSpPr>
          <p:nvPr>
            <p:ph type="body" idx="1"/>
          </p:nvPr>
        </p:nvSpPr>
        <p:spPr>
          <a:xfrm>
            <a:off x="0" y="1447800"/>
            <a:ext cx="8991600" cy="5105400"/>
          </a:xfrm>
        </p:spPr>
        <p:txBody>
          <a:bodyPr/>
          <a:lstStyle/>
          <a:p>
            <a:pPr algn="r" rtl="1">
              <a:defRPr/>
            </a:pPr>
            <a:r>
              <a:rPr lang="ar-SA" smtClean="0">
                <a:solidFill>
                  <a:srgbClr val="E3F820"/>
                </a:solidFill>
                <a:cs typeface="Arial" charset="0"/>
              </a:rPr>
              <a:t>1- الأعمدة :- 48 ساعة </a:t>
            </a:r>
          </a:p>
          <a:p>
            <a:pPr algn="r" rtl="1">
              <a:defRPr/>
            </a:pPr>
            <a:r>
              <a:rPr lang="ar-SA" smtClean="0">
                <a:solidFill>
                  <a:srgbClr val="E3F820"/>
                </a:solidFill>
                <a:cs typeface="Arial" charset="0"/>
              </a:rPr>
              <a:t>2- جوانب الميدة :- 4 ايام .</a:t>
            </a:r>
          </a:p>
          <a:p>
            <a:pPr algn="r" rtl="1">
              <a:defRPr/>
            </a:pPr>
            <a:r>
              <a:rPr lang="ar-SA" smtClean="0">
                <a:solidFill>
                  <a:srgbClr val="E3F820"/>
                </a:solidFill>
                <a:cs typeface="Arial" charset="0"/>
              </a:rPr>
              <a:t>3- البلاطة :- 14 يوم .</a:t>
            </a:r>
          </a:p>
          <a:p>
            <a:pPr algn="r" rtl="1">
              <a:defRPr/>
            </a:pPr>
            <a:r>
              <a:rPr lang="ar-SA" smtClean="0">
                <a:solidFill>
                  <a:srgbClr val="E3F820"/>
                </a:solidFill>
                <a:cs typeface="Arial" charset="0"/>
              </a:rPr>
              <a:t>4- الكوابيل :- 28 يوم .</a:t>
            </a:r>
          </a:p>
          <a:p>
            <a:pPr algn="r" rtl="1">
              <a:defRPr/>
            </a:pPr>
            <a:endParaRPr lang="ar-SA" smtClean="0">
              <a:solidFill>
                <a:srgbClr val="E3F820"/>
              </a:solidFill>
              <a:cs typeface="Arial" charset="0"/>
            </a:endParaRPr>
          </a:p>
          <a:p>
            <a:pPr algn="r" rtl="1">
              <a:defRPr/>
            </a:pPr>
            <a:r>
              <a:rPr lang="ar-SA" smtClean="0">
                <a:solidFill>
                  <a:srgbClr val="E3F820"/>
                </a:solidFill>
                <a:cs typeface="Arial" charset="0"/>
              </a:rPr>
              <a:t>ملحوظة :- يمكن استخدام اقانون التالي في حساب مدة فك شدة البلاطة . </a:t>
            </a:r>
          </a:p>
          <a:p>
            <a:pPr algn="r" rtl="1">
              <a:buFont typeface="Wingdings" pitchFamily="2" charset="2"/>
              <a:buNone/>
              <a:defRPr/>
            </a:pPr>
            <a:r>
              <a:rPr lang="ar-SA" smtClean="0">
                <a:solidFill>
                  <a:srgbClr val="E3F820"/>
                </a:solidFill>
                <a:cs typeface="Arial" charset="0"/>
              </a:rPr>
              <a:t>                      (2ل + 2يوم ) حيث ل طول البلاطه </a:t>
            </a:r>
          </a:p>
          <a:p>
            <a:pPr algn="r" rtl="1">
              <a:buFont typeface="Wingdings" pitchFamily="2" charset="2"/>
              <a:buNone/>
              <a:defRPr/>
            </a:pPr>
            <a:endParaRPr lang="en-US" smtClean="0">
              <a:solidFill>
                <a:srgbClr val="E3F820"/>
              </a:solidFill>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Soaring city design template">
  <a:themeElements>
    <a:clrScheme name="">
      <a:dk1>
        <a:srgbClr val="292929"/>
      </a:dk1>
      <a:lt1>
        <a:srgbClr val="FFFFFF"/>
      </a:lt1>
      <a:dk2>
        <a:srgbClr val="C0C0C0"/>
      </a:dk2>
      <a:lt2>
        <a:srgbClr val="FFFFFF"/>
      </a:lt2>
      <a:accent1>
        <a:srgbClr val="AE6A58"/>
      </a:accent1>
      <a:accent2>
        <a:srgbClr val="A18461"/>
      </a:accent2>
      <a:accent3>
        <a:srgbClr val="DCDCDC"/>
      </a:accent3>
      <a:accent4>
        <a:srgbClr val="DADADA"/>
      </a:accent4>
      <a:accent5>
        <a:srgbClr val="D3B9B4"/>
      </a:accent5>
      <a:accent6>
        <a:srgbClr val="917757"/>
      </a:accent6>
      <a:hlink>
        <a:srgbClr val="71584D"/>
      </a:hlink>
      <a:folHlink>
        <a:srgbClr val="343332"/>
      </a:folHlink>
    </a:clrScheme>
    <a:fontScheme name="Soaring cit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oaring city design template 1">
        <a:dk1>
          <a:srgbClr val="663300"/>
        </a:dk1>
        <a:lt1>
          <a:srgbClr val="C0C0C0"/>
        </a:lt1>
        <a:dk2>
          <a:srgbClr val="D7C5B5"/>
        </a:dk2>
        <a:lt2>
          <a:srgbClr val="292929"/>
        </a:lt2>
        <a:accent1>
          <a:srgbClr val="AE6A58"/>
        </a:accent1>
        <a:accent2>
          <a:srgbClr val="A18461"/>
        </a:accent2>
        <a:accent3>
          <a:srgbClr val="DCDCDC"/>
        </a:accent3>
        <a:accent4>
          <a:srgbClr val="562A00"/>
        </a:accent4>
        <a:accent5>
          <a:srgbClr val="D3B9B4"/>
        </a:accent5>
        <a:accent6>
          <a:srgbClr val="917757"/>
        </a:accent6>
        <a:hlink>
          <a:srgbClr val="71584D"/>
        </a:hlink>
        <a:folHlink>
          <a:srgbClr val="34333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aring city design template 1">
    <a:dk1>
      <a:srgbClr val="663300"/>
    </a:dk1>
    <a:lt1>
      <a:srgbClr val="C0C0C0"/>
    </a:lt1>
    <a:dk2>
      <a:srgbClr val="D7C5B5"/>
    </a:dk2>
    <a:lt2>
      <a:srgbClr val="292929"/>
    </a:lt2>
    <a:accent1>
      <a:srgbClr val="AE6A58"/>
    </a:accent1>
    <a:accent2>
      <a:srgbClr val="A18461"/>
    </a:accent2>
    <a:accent3>
      <a:srgbClr val="DCDCDC"/>
    </a:accent3>
    <a:accent4>
      <a:srgbClr val="562A00"/>
    </a:accent4>
    <a:accent5>
      <a:srgbClr val="D3B9B4"/>
    </a:accent5>
    <a:accent6>
      <a:srgbClr val="917757"/>
    </a:accent6>
    <a:hlink>
      <a:srgbClr val="71584D"/>
    </a:hlink>
    <a:folHlink>
      <a:srgbClr val="343332"/>
    </a:folHlink>
  </a:clrScheme>
</a:themeOverride>
</file>

<file path=docProps/app.xml><?xml version="1.0" encoding="utf-8"?>
<Properties xmlns="http://schemas.openxmlformats.org/officeDocument/2006/extended-properties" xmlns:vt="http://schemas.openxmlformats.org/officeDocument/2006/docPropsVTypes">
  <Template/>
  <TotalTime>883</TotalTime>
  <Words>948</Words>
  <Application>Microsoft Office PowerPoint</Application>
  <PresentationFormat>On-screen Show (4:3)</PresentationFormat>
  <Paragraphs>105</Paragraphs>
  <Slides>101</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09" baseType="lpstr">
      <vt:lpstr>Arial</vt:lpstr>
      <vt:lpstr>Verdana</vt:lpstr>
      <vt:lpstr>Wingdings</vt:lpstr>
      <vt:lpstr>Calibri</vt:lpstr>
      <vt:lpstr>Times New Roman</vt:lpstr>
      <vt:lpstr>Andalus</vt:lpstr>
      <vt:lpstr>Soaring city design template</vt:lpstr>
      <vt:lpstr>Bitmap Image</vt:lpstr>
      <vt:lpstr>بحث الشدات الخشبيه </vt:lpstr>
      <vt:lpstr>المشكلة البحثية :-</vt:lpstr>
      <vt:lpstr>اهداف البحث ( العناصر ) :- </vt:lpstr>
      <vt:lpstr>مقدمة البحث </vt:lpstr>
      <vt:lpstr>معرفة أنواع الأخشاب وأستخدامتها وأختيارها</vt:lpstr>
      <vt:lpstr>أولا :- أنواع الأخشاب </vt:lpstr>
      <vt:lpstr>ثاتيا :- أستخدامتها </vt:lpstr>
      <vt:lpstr>تابع :- الأستخدمات </vt:lpstr>
      <vt:lpstr>تابع :- الأستخدمات</vt:lpstr>
      <vt:lpstr>تابع :- الأستخدمات</vt:lpstr>
      <vt:lpstr>معرفة تخزين الأخشاب وفتره أستهلاكها</vt:lpstr>
      <vt:lpstr>اختيار الاخشاب المستعملة في الشدات :-</vt:lpstr>
      <vt:lpstr>تخزين الأخشاب :- </vt:lpstr>
      <vt:lpstr>مدة استهلاك الاخشاب :- </vt:lpstr>
      <vt:lpstr>معرفة أنواع العدد  </vt:lpstr>
      <vt:lpstr>PowerPoint Presentation</vt:lpstr>
      <vt:lpstr>PowerPoint Presentation</vt:lpstr>
      <vt:lpstr>PowerPoint Presentation</vt:lpstr>
      <vt:lpstr>الشدات الخشبية وطلريقة تشيكلها </vt:lpstr>
      <vt:lpstr>أولا الشدة الخشبية القواعد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ثانيا الشدة الخشبية للميدة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ثالثا الشدة الخشبية للاسقف والكمرات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رابعا الشدة الخشبية للأعمدة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خامسا الشدة الخشبية للسلالم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مدة فك الشدات </vt:lpstr>
      <vt:lpstr>مدة فك الشدات</vt:lpstr>
      <vt:lpstr>مدة فك الشدات بالنسبة للاسمنت البورتلاندي :-</vt:lpstr>
      <vt:lpstr>الاسمنت البورتلاندي سريع التصلد </vt:lpstr>
      <vt:lpstr>خلاصة </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tito</dc:creator>
  <cp:keywords/>
  <dc:description/>
  <cp:lastModifiedBy>Nasser56</cp:lastModifiedBy>
  <cp:revision>155</cp:revision>
  <cp:lastPrinted>1601-01-01T00:00:00Z</cp:lastPrinted>
  <dcterms:created xsi:type="dcterms:W3CDTF">2007-11-20T19:30:20Z</dcterms:created>
  <dcterms:modified xsi:type="dcterms:W3CDTF">2012-05-19T21:38:34Z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TC011408321033</vt:lpwstr>
  </property>
</Properties>
</file>