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slideshow.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Lst>
  <p:notesMasterIdLst>
    <p:notesMasterId r:id="rId51"/>
  </p:notesMasterIdLst>
  <p:sldIdLst>
    <p:sldId id="256" r:id="rId2"/>
    <p:sldId id="30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3" r:id="rId19"/>
    <p:sldId id="274" r:id="rId20"/>
    <p:sldId id="277" r:id="rId21"/>
    <p:sldId id="276" r:id="rId22"/>
    <p:sldId id="275" r:id="rId23"/>
    <p:sldId id="278" r:id="rId24"/>
    <p:sldId id="279" r:id="rId25"/>
    <p:sldId id="280"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5" r:id="rId39"/>
    <p:sldId id="294" r:id="rId40"/>
    <p:sldId id="296" r:id="rId41"/>
    <p:sldId id="297" r:id="rId42"/>
    <p:sldId id="298" r:id="rId43"/>
    <p:sldId id="299" r:id="rId44"/>
    <p:sldId id="300" r:id="rId45"/>
    <p:sldId id="301" r:id="rId46"/>
    <p:sldId id="302" r:id="rId47"/>
    <p:sldId id="303" r:id="rId48"/>
    <p:sldId id="304" r:id="rId49"/>
    <p:sldId id="305" r:id="rId50"/>
  </p:sldIdLst>
  <p:sldSz cx="9144000" cy="6858000" type="screen4x3"/>
  <p:notesSz cx="9144000" cy="6858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YAN" initials="B" lastIdx="1"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47" d="100"/>
          <a:sy n="47" d="100"/>
        </p:scale>
        <p:origin x="-87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72" y="54"/>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5181600" y="0"/>
            <a:ext cx="3962400" cy="3429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3962400" cy="342900"/>
          </a:xfrm>
          <a:prstGeom prst="rect">
            <a:avLst/>
          </a:prstGeom>
        </p:spPr>
        <p:txBody>
          <a:bodyPr vert="horz" lIns="91440" tIns="45720" rIns="91440" bIns="45720" rtlCol="1"/>
          <a:lstStyle>
            <a:lvl1pPr algn="l">
              <a:defRPr sz="1200"/>
            </a:lvl1pPr>
          </a:lstStyle>
          <a:p>
            <a:fld id="{977AFFE6-4E30-472A-BA3C-C08ED688A926}" type="datetimeFigureOut">
              <a:rPr lang="ar-SA" smtClean="0"/>
              <a:t>05/08/1429</a:t>
            </a:fld>
            <a:endParaRPr lang="ar-SA"/>
          </a:p>
        </p:txBody>
      </p:sp>
      <p:sp>
        <p:nvSpPr>
          <p:cNvPr id="4" name="عنصر نائب لصورة الشريحة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914400" y="3257550"/>
            <a:ext cx="7315200" cy="30861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5181600" y="6513513"/>
            <a:ext cx="3962400" cy="3429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6513513"/>
            <a:ext cx="3962400" cy="342900"/>
          </a:xfrm>
          <a:prstGeom prst="rect">
            <a:avLst/>
          </a:prstGeom>
        </p:spPr>
        <p:txBody>
          <a:bodyPr vert="horz" lIns="91440" tIns="45720" rIns="91440" bIns="45720" rtlCol="1" anchor="b"/>
          <a:lstStyle>
            <a:lvl1pPr algn="l">
              <a:defRPr sz="1200"/>
            </a:lvl1pPr>
          </a:lstStyle>
          <a:p>
            <a:fld id="{B619EAA3-4DC8-4180-A9A2-0794D9CDBC63}" type="slidenum">
              <a:rPr lang="ar-SA" smtClean="0"/>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r>
              <a:rPr lang="ar-SY" dirty="0" smtClean="0"/>
              <a:t>ماجد ضاهر</a:t>
            </a:r>
            <a:endParaRPr lang="ar-SA" dirty="0"/>
          </a:p>
        </p:txBody>
      </p:sp>
      <p:sp>
        <p:nvSpPr>
          <p:cNvPr id="4" name="عنصر نائب لرقم الشريحة 3"/>
          <p:cNvSpPr>
            <a:spLocks noGrp="1"/>
          </p:cNvSpPr>
          <p:nvPr>
            <p:ph type="sldNum" sz="quarter" idx="10"/>
          </p:nvPr>
        </p:nvSpPr>
        <p:spPr/>
        <p:txBody>
          <a:bodyPr/>
          <a:lstStyle/>
          <a:p>
            <a:fld id="{B619EAA3-4DC8-4180-A9A2-0794D9CDBC63}" type="slidenum">
              <a:rPr lang="ar-SA" smtClean="0"/>
              <a:t>10</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8" name="عنصر نائب للتاريخ 27"/>
          <p:cNvSpPr>
            <a:spLocks noGrp="1"/>
          </p:cNvSpPr>
          <p:nvPr>
            <p:ph type="dt" sz="half" idx="10"/>
          </p:nvPr>
        </p:nvSpPr>
        <p:spPr/>
        <p:txBody>
          <a:bodyPr/>
          <a:lstStyle>
            <a:extLst/>
          </a:lstStyle>
          <a:p>
            <a:fld id="{E73FE112-AD05-4CC0-A972-93D9F2DDE65F}" type="datetimeFigureOut">
              <a:rPr lang="ar-SA" smtClean="0"/>
              <a:pPr/>
              <a:t>05/08/1429</a:t>
            </a:fld>
            <a:endParaRPr lang="ar-SA"/>
          </a:p>
        </p:txBody>
      </p:sp>
      <p:sp>
        <p:nvSpPr>
          <p:cNvPr id="17" name="عنصر نائب للتذييل 16"/>
          <p:cNvSpPr>
            <a:spLocks noGrp="1"/>
          </p:cNvSpPr>
          <p:nvPr>
            <p:ph type="ftr" sz="quarter" idx="11"/>
          </p:nvPr>
        </p:nvSpPr>
        <p:spPr/>
        <p:txBody>
          <a:bodyPr/>
          <a:lstStyle>
            <a:extLst/>
          </a:lstStyle>
          <a:p>
            <a:endParaRPr lang="ar-SA"/>
          </a:p>
        </p:txBody>
      </p:sp>
      <p:sp>
        <p:nvSpPr>
          <p:cNvPr id="29" name="عنصر نائب لرقم الشريحة 28"/>
          <p:cNvSpPr>
            <a:spLocks noGrp="1"/>
          </p:cNvSpPr>
          <p:nvPr>
            <p:ph type="sldNum" sz="quarter" idx="12"/>
          </p:nvPr>
        </p:nvSpPr>
        <p:spPr/>
        <p:txBody>
          <a:bodyPr/>
          <a:lstStyle>
            <a:extLst/>
          </a:lstStyle>
          <a:p>
            <a:fld id="{40D45911-5C5B-489C-8891-65A29BE0D2A4}" type="slidenum">
              <a:rPr lang="ar-SA" smtClean="0"/>
              <a:pPr/>
              <a:t>‹#›</a:t>
            </a:fld>
            <a:endParaRPr lang="ar-SA"/>
          </a:p>
        </p:txBody>
      </p:sp>
      <p:sp>
        <p:nvSpPr>
          <p:cNvPr id="32" name="مستطيل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مستطيل 38"/>
          <p:cNvSpPr/>
          <p:nvPr/>
        </p:nvSpPr>
        <p:spPr>
          <a:xfrm>
            <a:off x="309559"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مستطيل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مستطيل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مستطيل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عنوان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56" name="مستطيل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مستطيل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مستطيل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مستطيل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E73FE112-AD05-4CC0-A972-93D9F2DDE65F}" type="datetimeFigureOut">
              <a:rPr lang="ar-SA" smtClean="0"/>
              <a:pPr/>
              <a:t>05/08/1429</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40D45911-5C5B-489C-8891-65A29BE0D2A4}"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41"/>
            <a:ext cx="1981200" cy="5851525"/>
          </a:xfrm>
        </p:spPr>
        <p:txBody>
          <a:bodyPr vert="eaVert" anchor="ct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41"/>
            <a:ext cx="58674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E73FE112-AD05-4CC0-A972-93D9F2DDE65F}" type="datetimeFigureOut">
              <a:rPr lang="ar-SA" smtClean="0"/>
              <a:pPr/>
              <a:t>05/08/1429</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40D45911-5C5B-489C-8891-65A29BE0D2A4}"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E73FE112-AD05-4CC0-A972-93D9F2DDE65F}" type="datetimeFigureOut">
              <a:rPr lang="ar-SA" smtClean="0"/>
              <a:pPr/>
              <a:t>05/08/1429</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40D45911-5C5B-489C-8891-65A29BE0D2A4}"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14" name="شكل حر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شكل حر 14"/>
          <p:cNvSpPr>
            <a:spLocks/>
          </p:cNvSpPr>
          <p:nvPr/>
        </p:nvSpPr>
        <p:spPr bwMode="auto">
          <a:xfrm>
            <a:off x="373967" y="1"/>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شكل حر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شكل حر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شكل حر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شكل حر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شكل حر 18"/>
          <p:cNvSpPr>
            <a:spLocks/>
          </p:cNvSpPr>
          <p:nvPr/>
        </p:nvSpPr>
        <p:spPr bwMode="auto">
          <a:xfrm>
            <a:off x="5948366" y="4246565"/>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شكل حر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شكل حر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شكل حر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شكل حر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شكل حر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شكل حر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شكل حر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شكل حر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عنصر نائب للنص 2"/>
          <p:cNvSpPr>
            <a:spLocks noGrp="1"/>
          </p:cNvSpPr>
          <p:nvPr>
            <p:ph type="body" idx="1"/>
          </p:nvPr>
        </p:nvSpPr>
        <p:spPr>
          <a:xfrm>
            <a:off x="706903"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E73FE112-AD05-4CC0-A972-93D9F2DDE65F}" type="datetimeFigureOut">
              <a:rPr lang="ar-SA" smtClean="0"/>
              <a:pPr/>
              <a:t>05/08/1429</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40D45911-5C5B-489C-8891-65A29BE0D2A4}" type="slidenum">
              <a:rPr lang="ar-SA" smtClean="0"/>
              <a:pPr/>
              <a:t>‹#›</a:t>
            </a:fld>
            <a:endParaRPr lang="ar-SA"/>
          </a:p>
        </p:txBody>
      </p:sp>
      <p:sp>
        <p:nvSpPr>
          <p:cNvPr id="7" name="مستطيل 6"/>
          <p:cNvSpPr/>
          <p:nvPr/>
        </p:nvSpPr>
        <p:spPr>
          <a:xfrm>
            <a:off x="363160" y="402266"/>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706901" y="512064"/>
            <a:ext cx="8156448" cy="777240"/>
          </a:xfrm>
        </p:spPr>
        <p:txBody>
          <a:bodyPr tIns="64008"/>
          <a:lstStyle>
            <a:lvl1pPr algn="l">
              <a:buNone/>
              <a:defRPr sz="3800" b="0" cap="none" spc="-150" baseline="0"/>
            </a:lvl1pPr>
            <a:extLst/>
          </a:lstStyle>
          <a:p>
            <a:r>
              <a:rPr kumimoji="0" lang="ar-SA" smtClean="0"/>
              <a:t>انقر لتحرير نمط العنوان الرئيسي</a:t>
            </a:r>
            <a:endParaRPr kumimoji="0" lang="en-US"/>
          </a:p>
        </p:txBody>
      </p:sp>
      <p:sp>
        <p:nvSpPr>
          <p:cNvPr id="8" name="مستطيل 7"/>
          <p:cNvSpPr/>
          <p:nvPr/>
        </p:nvSpPr>
        <p:spPr>
          <a:xfrm flipH="1">
            <a:off x="37153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مستطيل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مستطيل 9"/>
          <p:cNvSpPr/>
          <p:nvPr/>
        </p:nvSpPr>
        <p:spPr>
          <a:xfrm flipH="1">
            <a:off x="448451"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10"/>
          <p:cNvSpPr/>
          <p:nvPr/>
        </p:nvSpPr>
        <p:spPr>
          <a:xfrm flipH="1">
            <a:off x="476703"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500479"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2064"/>
            <a:ext cx="8229600" cy="9144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64344" y="1770503"/>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55344" y="1770503"/>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E73FE112-AD05-4CC0-A972-93D9F2DDE65F}" type="datetimeFigureOut">
              <a:rPr lang="ar-SA" smtClean="0"/>
              <a:pPr/>
              <a:t>05/08/1429</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40D45911-5C5B-489C-8891-65A29BE0D2A4}"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5" name="مستطيل 24"/>
          <p:cNvSpPr/>
          <p:nvPr/>
        </p:nvSpPr>
        <p:spPr>
          <a:xfrm>
            <a:off x="0" y="402267"/>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504824" y="512064"/>
            <a:ext cx="7772400" cy="914400"/>
          </a:xfrm>
        </p:spPr>
        <p:txBody>
          <a:bodyPr anchor="t"/>
          <a:lstStyle>
            <a:lvl1pPr>
              <a:defRPr sz="400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2"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7"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2"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7"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E73FE112-AD05-4CC0-A972-93D9F2DDE65F}" type="datetimeFigureOut">
              <a:rPr lang="ar-SA" smtClean="0"/>
              <a:pPr/>
              <a:t>05/08/1429</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40D45911-5C5B-489C-8891-65A29BE0D2A4}" type="slidenum">
              <a:rPr lang="ar-SA" smtClean="0"/>
              <a:pPr/>
              <a:t>‹#›</a:t>
            </a:fld>
            <a:endParaRPr lang="ar-SA"/>
          </a:p>
        </p:txBody>
      </p:sp>
      <p:sp>
        <p:nvSpPr>
          <p:cNvPr id="16" name="مستطيل 15"/>
          <p:cNvSpPr/>
          <p:nvPr/>
        </p:nvSpPr>
        <p:spPr>
          <a:xfrm>
            <a:off x="87791"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مستطيل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مستطيل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مستطيل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مستطيل 19"/>
          <p:cNvSpPr/>
          <p:nvPr/>
        </p:nvSpPr>
        <p:spPr>
          <a:xfrm flipH="1">
            <a:off x="14977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مستطيل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مستطيل 21"/>
          <p:cNvSpPr/>
          <p:nvPr/>
        </p:nvSpPr>
        <p:spPr>
          <a:xfrm flipH="1">
            <a:off x="226683"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مستطيل 28"/>
          <p:cNvSpPr/>
          <p:nvPr/>
        </p:nvSpPr>
        <p:spPr>
          <a:xfrm flipH="1">
            <a:off x="254935"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مستطيل 29"/>
          <p:cNvSpPr/>
          <p:nvPr/>
        </p:nvSpPr>
        <p:spPr>
          <a:xfrm>
            <a:off x="278711"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512064"/>
            <a:ext cx="7772400" cy="914400"/>
          </a:xfrm>
        </p:spPr>
        <p:txBody>
          <a:bodyPr/>
          <a:lstStyle>
            <a:lvl1pPr>
              <a:defRPr sz="4000" cap="none" baseline="0"/>
            </a:lvl1pPr>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E73FE112-AD05-4CC0-A972-93D9F2DDE65F}" type="datetimeFigureOut">
              <a:rPr lang="ar-SA" smtClean="0"/>
              <a:pPr/>
              <a:t>05/08/1429</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40D45911-5C5B-489C-8891-65A29BE0D2A4}"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E73FE112-AD05-4CC0-A972-93D9F2DDE65F}" type="datetimeFigureOut">
              <a:rPr lang="ar-SA" smtClean="0"/>
              <a:pPr/>
              <a:t>05/08/1429</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40D45911-5C5B-489C-8891-65A29BE0D2A4}"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273050"/>
            <a:ext cx="8229600" cy="1162050"/>
          </a:xfrm>
        </p:spPr>
        <p:txBody>
          <a:bodyPr anchor="ctr"/>
          <a:lstStyle>
            <a:lvl1pPr algn="l">
              <a:buNone/>
              <a:defRPr sz="3600" b="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E73FE112-AD05-4CC0-A972-93D9F2DDE65F}" type="datetimeFigureOut">
              <a:rPr lang="ar-SA" smtClean="0"/>
              <a:pPr/>
              <a:t>05/08/1429</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40D45911-5C5B-489C-8891-65A29BE0D2A4}"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8" name="مستطيل 7"/>
          <p:cNvSpPr/>
          <p:nvPr/>
        </p:nvSpPr>
        <p:spPr>
          <a:xfrm>
            <a:off x="368032" y="2"/>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رابط مستقيم 8"/>
          <p:cNvCxnSpPr/>
          <p:nvPr/>
        </p:nvCxnSpPr>
        <p:spPr>
          <a:xfrm flipV="1">
            <a:off x="363196" y="1885028"/>
            <a:ext cx="8782623"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مجموعة 9"/>
          <p:cNvGrpSpPr/>
          <p:nvPr/>
        </p:nvGrpSpPr>
        <p:grpSpPr>
          <a:xfrm rot="5400000">
            <a:off x="8514584" y="1219200"/>
            <a:ext cx="132763" cy="128467"/>
            <a:chOff x="6668087" y="1297746"/>
            <a:chExt cx="161840" cy="156602"/>
          </a:xfrm>
        </p:grpSpPr>
        <p:cxnSp>
          <p:nvCxnSpPr>
            <p:cNvPr id="15" name="رابط مستقيم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رابط مستقيم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رابط مستقيم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عنوان 1"/>
          <p:cNvSpPr>
            <a:spLocks noGrp="1"/>
          </p:cNvSpPr>
          <p:nvPr>
            <p:ph type="title"/>
          </p:nvPr>
        </p:nvSpPr>
        <p:spPr bwMode="grayWhite">
          <a:xfrm>
            <a:off x="914400" y="441253"/>
            <a:ext cx="6858000" cy="701749"/>
          </a:xfrm>
        </p:spPr>
        <p:txBody>
          <a:bodyPr anchor="b"/>
          <a:lstStyle>
            <a:lvl1pPr algn="l">
              <a:buNone/>
              <a:defRPr sz="2100" b="0"/>
            </a:lvl1pPr>
            <a:extLst/>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68032" y="1893783"/>
            <a:ext cx="8778240" cy="4960144"/>
          </a:xfrm>
          <a:solidFill>
            <a:schemeClr val="bg2"/>
          </a:solidFill>
        </p:spPr>
        <p:txBody>
          <a:bodyPr/>
          <a:lstStyle>
            <a:lvl1pPr marL="0" indent="0">
              <a:buNone/>
              <a:defRPr sz="3200"/>
            </a:lvl1pPr>
            <a:extLst/>
          </a:lstStyle>
          <a:p>
            <a:r>
              <a:rPr kumimoji="0" lang="ar-SA" smtClean="0"/>
              <a:t>انقر فوق الرمز لإضافة صورة</a:t>
            </a:r>
            <a:endParaRPr kumimoji="0" lang="en-US"/>
          </a:p>
        </p:txBody>
      </p:sp>
      <p:sp>
        <p:nvSpPr>
          <p:cNvPr id="4" name="عنصر نائب للنص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grpSp>
        <p:nvGrpSpPr>
          <p:cNvPr id="14" name="مجموعة 13"/>
          <p:cNvGrpSpPr/>
          <p:nvPr/>
        </p:nvGrpSpPr>
        <p:grpSpPr>
          <a:xfrm rot="5400000">
            <a:off x="8666984" y="1371600"/>
            <a:ext cx="132763" cy="128467"/>
            <a:chOff x="6668087" y="1297746"/>
            <a:chExt cx="161840" cy="156602"/>
          </a:xfrm>
        </p:grpSpPr>
        <p:cxnSp>
          <p:nvCxnSpPr>
            <p:cNvPr id="11" name="رابط مستقيم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رابط مستقيم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رابط مستقيم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مجموعة 17"/>
          <p:cNvGrpSpPr/>
          <p:nvPr/>
        </p:nvGrpSpPr>
        <p:grpSpPr>
          <a:xfrm rot="5400000">
            <a:off x="8320091" y="1474764"/>
            <a:ext cx="132763" cy="128467"/>
            <a:chOff x="6668087" y="1297746"/>
            <a:chExt cx="161840" cy="156602"/>
          </a:xfrm>
        </p:grpSpPr>
        <p:cxnSp>
          <p:nvCxnSpPr>
            <p:cNvPr id="19" name="رابط مستقيم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رابط مستقيم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رابط مستقيم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عنصر نائب للتاريخ 4"/>
          <p:cNvSpPr>
            <a:spLocks noGrp="1"/>
          </p:cNvSpPr>
          <p:nvPr>
            <p:ph type="dt" sz="half" idx="10"/>
          </p:nvPr>
        </p:nvSpPr>
        <p:spPr>
          <a:xfrm>
            <a:off x="6477000" y="55501"/>
            <a:ext cx="2133600" cy="365125"/>
          </a:xfrm>
        </p:spPr>
        <p:txBody>
          <a:bodyPr/>
          <a:lstStyle>
            <a:extLst/>
          </a:lstStyle>
          <a:p>
            <a:fld id="{E73FE112-AD05-4CC0-A972-93D9F2DDE65F}" type="datetimeFigureOut">
              <a:rPr lang="ar-SA" smtClean="0"/>
              <a:pPr/>
              <a:t>05/08/1429</a:t>
            </a:fld>
            <a:endParaRPr lang="ar-SA"/>
          </a:p>
        </p:txBody>
      </p:sp>
      <p:sp>
        <p:nvSpPr>
          <p:cNvPr id="6" name="عنصر نائب للتذييل 5"/>
          <p:cNvSpPr>
            <a:spLocks noGrp="1"/>
          </p:cNvSpPr>
          <p:nvPr>
            <p:ph type="ftr" sz="quarter" idx="11"/>
          </p:nvPr>
        </p:nvSpPr>
        <p:spPr>
          <a:xfrm>
            <a:off x="914400" y="55501"/>
            <a:ext cx="5562600" cy="365125"/>
          </a:xfrm>
        </p:spPr>
        <p:txBody>
          <a:bodyPr/>
          <a:lstStyle>
            <a:extLst/>
          </a:lstStyle>
          <a:p>
            <a:endParaRPr lang="ar-SA"/>
          </a:p>
        </p:txBody>
      </p:sp>
      <p:sp>
        <p:nvSpPr>
          <p:cNvPr id="7" name="عنصر نائب لرقم الشريحة 6"/>
          <p:cNvSpPr>
            <a:spLocks noGrp="1"/>
          </p:cNvSpPr>
          <p:nvPr>
            <p:ph type="sldNum" sz="quarter" idx="12"/>
          </p:nvPr>
        </p:nvSpPr>
        <p:spPr>
          <a:xfrm>
            <a:off x="8610600" y="55501"/>
            <a:ext cx="457200" cy="365125"/>
          </a:xfrm>
        </p:spPr>
        <p:txBody>
          <a:bodyPr/>
          <a:lstStyle>
            <a:extLst/>
          </a:lstStyle>
          <a:p>
            <a:fld id="{40D45911-5C5B-489C-8891-65A29BE0D2A4}"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مستطيل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مستطيل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مستطيل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ستطيل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309559"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مستطيل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مستطيل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مستطيل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عنصر نائب للعنوان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477000" y="6416677"/>
            <a:ext cx="2133600" cy="365125"/>
          </a:xfrm>
          <a:prstGeom prst="rect">
            <a:avLst/>
          </a:prstGeom>
        </p:spPr>
        <p:txBody>
          <a:bodyPr vert="horz" anchor="b"/>
          <a:lstStyle>
            <a:lvl1pPr algn="l" eaLnBrk="1" latinLnBrk="0" hangingPunct="1">
              <a:defRPr kumimoji="0" sz="1100">
                <a:solidFill>
                  <a:schemeClr val="tx2"/>
                </a:solidFill>
              </a:defRPr>
            </a:lvl1pPr>
            <a:extLst/>
          </a:lstStyle>
          <a:p>
            <a:fld id="{E73FE112-AD05-4CC0-A972-93D9F2DDE65F}" type="datetimeFigureOut">
              <a:rPr lang="ar-SA" smtClean="0"/>
              <a:pPr/>
              <a:t>05/08/1429</a:t>
            </a:fld>
            <a:endParaRPr lang="ar-SA"/>
          </a:p>
        </p:txBody>
      </p:sp>
      <p:sp>
        <p:nvSpPr>
          <p:cNvPr id="3" name="عنصر نائب للتذييل 2"/>
          <p:cNvSpPr>
            <a:spLocks noGrp="1"/>
          </p:cNvSpPr>
          <p:nvPr>
            <p:ph type="ftr" sz="quarter" idx="3"/>
          </p:nvPr>
        </p:nvSpPr>
        <p:spPr>
          <a:xfrm>
            <a:off x="914400" y="6416677"/>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ar-SA"/>
          </a:p>
        </p:txBody>
      </p:sp>
      <p:sp>
        <p:nvSpPr>
          <p:cNvPr id="23" name="عنصر نائب لرقم الشريحة 22"/>
          <p:cNvSpPr>
            <a:spLocks noGrp="1"/>
          </p:cNvSpPr>
          <p:nvPr>
            <p:ph type="sldNum" sz="quarter" idx="4"/>
          </p:nvPr>
        </p:nvSpPr>
        <p:spPr>
          <a:xfrm>
            <a:off x="8610600" y="6416677"/>
            <a:ext cx="457200" cy="365125"/>
          </a:xfrm>
          <a:prstGeom prst="rect">
            <a:avLst/>
          </a:prstGeom>
        </p:spPr>
        <p:txBody>
          <a:bodyPr vert="horz" anchor="b"/>
          <a:lstStyle>
            <a:lvl1pPr algn="l" eaLnBrk="1" latinLnBrk="0" hangingPunct="1">
              <a:defRPr kumimoji="0" sz="1200">
                <a:solidFill>
                  <a:schemeClr val="tx2"/>
                </a:solidFill>
              </a:defRPr>
            </a:lvl1pPr>
            <a:extLst/>
          </a:lstStyle>
          <a:p>
            <a:fld id="{40D45911-5C5B-489C-8891-65A29BE0D2A4}"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1"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r" rtl="1"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r" rtl="1"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r" rtl="1"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r" rtl="1"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r" rtl="1"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r" rtl="1"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html:file://F:\Maintenance_Book\020607\_Bios\how_stuff_works.mht!http://static.howstuffworks.com/gif/bios-ch.jpg"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42911" y="500044"/>
            <a:ext cx="7772400" cy="1470025"/>
          </a:xfrm>
        </p:spPr>
        <p:txBody>
          <a:bodyPr/>
          <a:lstStyle/>
          <a:p>
            <a:r>
              <a:rPr lang="ar-SY" dirty="0" smtClean="0">
                <a:solidFill>
                  <a:srgbClr val="FF0000"/>
                </a:solidFill>
              </a:rPr>
              <a:t>الدرس الأول	</a:t>
            </a:r>
            <a:endParaRPr lang="ar-SA" dirty="0">
              <a:solidFill>
                <a:srgbClr val="FF0000"/>
              </a:solidFill>
            </a:endParaRPr>
          </a:p>
        </p:txBody>
      </p:sp>
      <p:sp>
        <p:nvSpPr>
          <p:cNvPr id="3" name="عنوان فرعي 2"/>
          <p:cNvSpPr>
            <a:spLocks noGrp="1"/>
          </p:cNvSpPr>
          <p:nvPr>
            <p:ph type="subTitle" idx="1"/>
          </p:nvPr>
        </p:nvSpPr>
        <p:spPr>
          <a:xfrm>
            <a:off x="1571604" y="2357430"/>
            <a:ext cx="6400800" cy="1752600"/>
          </a:xfrm>
        </p:spPr>
        <p:txBody>
          <a:bodyPr>
            <a:normAutofit/>
          </a:bodyPr>
          <a:lstStyle/>
          <a:p>
            <a:r>
              <a:rPr lang="ar-AE" b="1" dirty="0"/>
              <a:t>النظام البرمجي </a:t>
            </a:r>
            <a:r>
              <a:rPr lang="en-US" b="1" dirty="0"/>
              <a:t>Bios</a:t>
            </a:r>
            <a:r>
              <a:rPr lang="ar-AE" b="1" dirty="0"/>
              <a:t> </a:t>
            </a:r>
            <a:endParaRPr lang="ar-SY" b="1" dirty="0" smtClean="0"/>
          </a:p>
          <a:p>
            <a:r>
              <a:rPr lang="ar-AE" b="1" dirty="0" smtClean="0"/>
              <a:t>و </a:t>
            </a:r>
            <a:r>
              <a:rPr lang="ar-AE" b="1" dirty="0"/>
              <a:t>خطوات الإقلاع </a:t>
            </a:r>
            <a:r>
              <a:rPr lang="en-US" b="1" dirty="0"/>
              <a:t>Boot-up </a:t>
            </a:r>
            <a:r>
              <a:rPr lang="en-US" b="1" dirty="0" smtClean="0"/>
              <a:t>Sequence</a:t>
            </a:r>
            <a:endParaRPr lang="ar-S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14348" y="0"/>
            <a:ext cx="8229600" cy="1143000"/>
          </a:xfrm>
        </p:spPr>
        <p:txBody>
          <a:bodyPr>
            <a:normAutofit fontScale="90000"/>
          </a:bodyPr>
          <a:lstStyle/>
          <a:p>
            <a:pPr algn="ctr"/>
            <a:r>
              <a:rPr lang="ar-AE" dirty="0"/>
              <a:t> </a:t>
            </a:r>
            <a:r>
              <a:rPr lang="en-US" dirty="0"/>
              <a:t/>
            </a:r>
            <a:br>
              <a:rPr lang="en-US" dirty="0"/>
            </a:br>
            <a:r>
              <a:rPr lang="en-US" dirty="0"/>
              <a:t> </a:t>
            </a:r>
            <a:br>
              <a:rPr lang="en-US" dirty="0"/>
            </a:br>
            <a:r>
              <a:rPr lang="ar-SA" b="1" dirty="0">
                <a:solidFill>
                  <a:srgbClr val="FF0000"/>
                </a:solidFill>
              </a:rPr>
              <a:t>التقسيم الوظيفي</a:t>
            </a:r>
            <a:r>
              <a:rPr lang="en-US" dirty="0"/>
              <a:t/>
            </a:r>
            <a:br>
              <a:rPr lang="en-US" dirty="0"/>
            </a:br>
            <a:r>
              <a:rPr lang="ar-SY" dirty="0"/>
              <a:t>تأتي أهمية برنامج الدخل </a:t>
            </a:r>
            <a:r>
              <a:rPr lang="ar-SY" dirty="0" err="1"/>
              <a:t>و</a:t>
            </a:r>
            <a:r>
              <a:rPr lang="ar-SY" dirty="0"/>
              <a:t> الخرج الأساسي </a:t>
            </a:r>
            <a:r>
              <a:rPr lang="en-US" dirty="0"/>
              <a:t>BIOS</a:t>
            </a:r>
            <a:r>
              <a:rPr lang="ar-SY" dirty="0"/>
              <a:t> من احتوائه على برامج الإقلاع الأساسية :</a:t>
            </a:r>
            <a:r>
              <a:rPr lang="en-US" dirty="0"/>
              <a:t/>
            </a:r>
            <a:br>
              <a:rPr lang="en-US" dirty="0"/>
            </a:br>
            <a:r>
              <a:rPr lang="ar-SY" dirty="0"/>
              <a:t>برنامج البدء </a:t>
            </a:r>
            <a:r>
              <a:rPr lang="en-US" dirty="0"/>
              <a:t>Boot Strap</a:t>
            </a:r>
            <a:r>
              <a:rPr lang="ar-SY" dirty="0"/>
              <a:t> :  هو أول برنامج يتم تنفيذه آلياً عند بدء إقلاع الحاسوب .</a:t>
            </a:r>
            <a:r>
              <a:rPr lang="en-US" dirty="0"/>
              <a:t/>
            </a:r>
            <a:br>
              <a:rPr lang="en-US" dirty="0"/>
            </a:br>
            <a:r>
              <a:rPr lang="ar-SY" dirty="0"/>
              <a:t>البرنامج </a:t>
            </a:r>
            <a:r>
              <a:rPr lang="en-US" dirty="0"/>
              <a:t>POST</a:t>
            </a:r>
            <a:r>
              <a:rPr lang="ar-SY" dirty="0"/>
              <a:t> : يتم تنفيذه آلياً بعد </a:t>
            </a:r>
            <a:r>
              <a:rPr lang="ar-SY" dirty="0" err="1"/>
              <a:t>الـ</a:t>
            </a:r>
            <a:r>
              <a:rPr lang="ar-SY" dirty="0"/>
              <a:t> </a:t>
            </a:r>
            <a:r>
              <a:rPr lang="en-US" dirty="0"/>
              <a:t>Boot Strap</a:t>
            </a:r>
            <a:r>
              <a:rPr lang="ar-SY" dirty="0"/>
              <a:t> ، </a:t>
            </a:r>
            <a:r>
              <a:rPr lang="ar-SY" dirty="0" err="1"/>
              <a:t>و</a:t>
            </a:r>
            <a:r>
              <a:rPr lang="ar-SY" dirty="0"/>
              <a:t> له مهام اختبار </a:t>
            </a:r>
            <a:r>
              <a:rPr lang="ar-SY" dirty="0" err="1"/>
              <a:t>و</a:t>
            </a:r>
            <a:r>
              <a:rPr lang="ar-SY" dirty="0"/>
              <a:t> فحص </a:t>
            </a:r>
            <a:endParaRPr lang="ar-S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14348" y="357166"/>
            <a:ext cx="8229600" cy="1143000"/>
          </a:xfrm>
          <a:effectLst>
            <a:innerShdw blurRad="63500" dist="50800" dir="13500000">
              <a:prstClr val="black">
                <a:alpha val="50000"/>
              </a:prstClr>
            </a:innerShdw>
          </a:effectLst>
        </p:spPr>
        <p:txBody>
          <a:bodyPr>
            <a:normAutofit fontScale="90000"/>
          </a:bodyPr>
          <a:lstStyle/>
          <a:p>
            <a:pPr lvl="0" algn="ctr"/>
            <a:r>
              <a:rPr lang="ar-SA" b="1" dirty="0">
                <a:solidFill>
                  <a:schemeClr val="accent2"/>
                </a:solidFill>
              </a:rPr>
              <a:t>مقدمة عامة عن عمل  الحاسوب</a:t>
            </a:r>
            <a:r>
              <a:rPr lang="en-US" dirty="0"/>
              <a:t/>
            </a:r>
            <a:br>
              <a:rPr lang="en-US" dirty="0"/>
            </a:br>
            <a:r>
              <a:rPr lang="ar-SY" dirty="0"/>
              <a:t>يتألف الحاسوب من قسمين : برمجيات </a:t>
            </a:r>
            <a:r>
              <a:rPr lang="ar-SY" dirty="0" err="1"/>
              <a:t>و</a:t>
            </a:r>
            <a:r>
              <a:rPr lang="ar-SY" dirty="0"/>
              <a:t> عتاد ( </a:t>
            </a:r>
            <a:r>
              <a:rPr lang="en-US" dirty="0"/>
              <a:t>Software &amp; Hardware</a:t>
            </a:r>
            <a:r>
              <a:rPr lang="ar-SY" dirty="0"/>
              <a:t> ) ، حيث لا يمكن لأحدها العمل دون الأخرى ، طبعاً نقصد هنا بالـ</a:t>
            </a:r>
            <a:r>
              <a:rPr lang="en-US" dirty="0"/>
              <a:t>Software</a:t>
            </a:r>
            <a:r>
              <a:rPr lang="ar-SY" dirty="0"/>
              <a:t> كل أنواع البرمجيات : برامج الإقلاع ، نظم التشغيل ، برامج التطبيقات الجاهزة </a:t>
            </a:r>
            <a:endParaRPr lang="ar-S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71472" y="214290"/>
            <a:ext cx="8229600" cy="1143000"/>
          </a:xfrm>
        </p:spPr>
        <p:txBody>
          <a:bodyPr>
            <a:normAutofit fontScale="90000"/>
          </a:bodyPr>
          <a:lstStyle/>
          <a:p>
            <a:pPr algn="ctr"/>
            <a:r>
              <a:rPr lang="ar-SY" dirty="0"/>
              <a:t>إن برامج التطبيقات الجاهزة لا يمكنها العمل بمجرد تثبيتها وحدها على القرص الصلب ، حيث تحتاج حصراً إلى نظام تشغيل يقوم بدور الوسيط بينها </a:t>
            </a:r>
            <a:r>
              <a:rPr lang="ar-SY" dirty="0" err="1"/>
              <a:t>و</a:t>
            </a:r>
            <a:r>
              <a:rPr lang="ar-SY" dirty="0"/>
              <a:t> بين أجهزة عتاد الحاسوب المختلفة . ومن خلال نظام التشغيل نقوم بتشغيل أي برنامج نريد فيقوم نظام التشغيل بتحميل هذا البرنامج في الذاكرة </a:t>
            </a:r>
            <a:r>
              <a:rPr lang="ar-SY" dirty="0" err="1"/>
              <a:t>و</a:t>
            </a:r>
            <a:r>
              <a:rPr lang="ar-SY" dirty="0"/>
              <a:t> يعطيه بعض التحكم ، </a:t>
            </a:r>
            <a:r>
              <a:rPr lang="ar-SY" dirty="0" err="1"/>
              <a:t>و</a:t>
            </a:r>
            <a:r>
              <a:rPr lang="ar-SY" dirty="0"/>
              <a:t> ينتظر منه أي طلبات </a:t>
            </a:r>
            <a:r>
              <a:rPr lang="en-US" dirty="0"/>
              <a:t>Requests </a:t>
            </a:r>
            <a:endParaRPr lang="ar-S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وان 7"/>
          <p:cNvSpPr>
            <a:spLocks noGrp="1"/>
          </p:cNvSpPr>
          <p:nvPr>
            <p:ph type="title"/>
          </p:nvPr>
        </p:nvSpPr>
        <p:spPr>
          <a:xfrm>
            <a:off x="571472" y="285728"/>
            <a:ext cx="8229600" cy="1143000"/>
          </a:xfrm>
        </p:spPr>
        <p:txBody>
          <a:bodyPr>
            <a:noAutofit/>
          </a:bodyPr>
          <a:lstStyle/>
          <a:p>
            <a:pPr algn="ctr"/>
            <a:r>
              <a:rPr lang="ar-SY" sz="2400" dirty="0" smtClean="0"/>
              <a:t>مثلاً :  إذا أراد أحد التطبيقات تخزين ملف على القرص الصلب فما عليه إلا أن يطلب هذا من نظام التشغيل أنه يريد تخزين ملف ذو اسم ، حجم ، محتويات  محددة  في قسم </a:t>
            </a:r>
            <a:r>
              <a:rPr lang="en-US" sz="2400" dirty="0" smtClean="0"/>
              <a:t>Partition </a:t>
            </a:r>
            <a:r>
              <a:rPr lang="ar-SY" sz="2400" dirty="0" smtClean="0"/>
              <a:t>من القرص الصلب ، فيقوم نظام التشغيل بتلك المهمة (و كذلك حتى نظام التشغيل سيستعين بأمور أخرى كنظام توضع  الملفات ) ، لذلك نحن نحتاج نظام تشغيل ليترجم الأوامر إلى لغة الحاسوب .</a:t>
            </a:r>
            <a:r>
              <a:rPr lang="en-US" sz="2400" dirty="0" smtClean="0"/>
              <a:t/>
            </a:r>
            <a:br>
              <a:rPr lang="en-US" sz="2400" dirty="0" smtClean="0"/>
            </a:br>
            <a:endParaRPr lang="ar-SA" sz="2400" dirty="0"/>
          </a:p>
        </p:txBody>
      </p:sp>
      <p:pic>
        <p:nvPicPr>
          <p:cNvPr id="1026" name="Picture 2"/>
          <p:cNvPicPr>
            <a:picLocks noGrp="1" noChangeAspect="1" noChangeArrowheads="1"/>
          </p:cNvPicPr>
          <p:nvPr>
            <p:ph idx="1"/>
          </p:nvPr>
        </p:nvPicPr>
        <p:blipFill>
          <a:blip r:embed="rId2"/>
          <a:stretch>
            <a:fillRect/>
          </a:stretch>
        </p:blipFill>
        <p:spPr bwMode="auto">
          <a:xfrm>
            <a:off x="1142976" y="2928934"/>
            <a:ext cx="7143800" cy="3529728"/>
          </a:xfrm>
          <a:prstGeom prst="rect">
            <a:avLst/>
          </a:prstGeom>
          <a:noFill/>
          <a:ln w="9525">
            <a:noFill/>
            <a:miter lim="800000"/>
            <a:headEnd/>
            <a:tailEnd/>
          </a:ln>
        </p:spPr>
      </p:pic>
      <p:sp>
        <p:nvSpPr>
          <p:cNvPr id="5" name="عنصر نائب للنص 4"/>
          <p:cNvSpPr>
            <a:spLocks noGrp="1"/>
          </p:cNvSpPr>
          <p:nvPr>
            <p:ph type="body" sz="half" idx="4294967295"/>
          </p:nvPr>
        </p:nvSpPr>
        <p:spPr>
          <a:xfrm>
            <a:off x="1000125" y="4714877"/>
            <a:ext cx="8143875" cy="1928813"/>
          </a:xfrm>
        </p:spPr>
        <p:txBody>
          <a:bodyPr>
            <a:normAutofit/>
          </a:bodyPr>
          <a:lstStyle/>
          <a:p>
            <a:r>
              <a:rPr lang="en-US" dirty="0" smtClean="0"/>
              <a:t> </a:t>
            </a:r>
          </a:p>
          <a:p>
            <a:endParaRPr lang="ar-S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14348" y="285728"/>
            <a:ext cx="8229600" cy="1143000"/>
          </a:xfrm>
        </p:spPr>
        <p:txBody>
          <a:bodyPr>
            <a:normAutofit fontScale="90000"/>
          </a:bodyPr>
          <a:lstStyle/>
          <a:p>
            <a:pPr algn="ctr"/>
            <a:r>
              <a:rPr lang="ar-SA" b="1" dirty="0" smtClean="0">
                <a:solidFill>
                  <a:srgbClr val="FF0000"/>
                </a:solidFill>
                <a:effectLst>
                  <a:glow rad="228600">
                    <a:schemeClr val="accent1">
                      <a:satMod val="175000"/>
                      <a:alpha val="40000"/>
                    </a:schemeClr>
                  </a:glow>
                </a:effectLst>
              </a:rPr>
              <a:t>خطوات إقلاع الحاسوب</a:t>
            </a:r>
            <a:r>
              <a:rPr lang="en-US" dirty="0" smtClean="0"/>
              <a:t/>
            </a:r>
            <a:br>
              <a:rPr lang="en-US" dirty="0" smtClean="0"/>
            </a:br>
            <a:r>
              <a:rPr lang="ar-SY" dirty="0" smtClean="0"/>
              <a:t>عند إعطاء نبضة تشغيل للحاسوب ، تقوم وحدة التغذية </a:t>
            </a:r>
            <a:r>
              <a:rPr lang="en-US" dirty="0" smtClean="0"/>
              <a:t>Power Supply</a:t>
            </a:r>
            <a:r>
              <a:rPr lang="ar-SY" dirty="0" smtClean="0"/>
              <a:t> بإعطاء الجهود الكهربائية اللازمة لكل </a:t>
            </a:r>
            <a:r>
              <a:rPr lang="ar-SY" dirty="0" err="1" smtClean="0"/>
              <a:t>دارات</a:t>
            </a:r>
            <a:r>
              <a:rPr lang="ar-SY" dirty="0" smtClean="0"/>
              <a:t> الحاسوب الداخلية ، </a:t>
            </a:r>
            <a:r>
              <a:rPr lang="ar-SY" dirty="0" err="1" smtClean="0"/>
              <a:t>و</a:t>
            </a:r>
            <a:r>
              <a:rPr lang="ar-SY" dirty="0" smtClean="0"/>
              <a:t> بعد استقرار التغذية (انتهاء الحالة العابرة) تعطى إشارة </a:t>
            </a:r>
            <a:r>
              <a:rPr lang="ar-SY" dirty="0" err="1" smtClean="0"/>
              <a:t>جاهزية</a:t>
            </a:r>
            <a:r>
              <a:rPr lang="ar-SY" dirty="0" smtClean="0"/>
              <a:t> التغذية </a:t>
            </a:r>
            <a:r>
              <a:rPr lang="en-US" dirty="0" smtClean="0"/>
              <a:t>Power Good</a:t>
            </a:r>
            <a:r>
              <a:rPr lang="ar-SY" dirty="0" smtClean="0"/>
              <a:t> للوحة الأم </a:t>
            </a:r>
            <a:r>
              <a:rPr lang="ar-AE" dirty="0" smtClean="0"/>
              <a:t>(خلال المرحلة العابرة يكون المعالج بحالة تصفير) </a:t>
            </a:r>
            <a:endParaRPr lang="ar-S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71472" y="357166"/>
            <a:ext cx="8229600" cy="1143000"/>
          </a:xfrm>
        </p:spPr>
        <p:txBody>
          <a:bodyPr>
            <a:normAutofit fontScale="90000"/>
          </a:bodyPr>
          <a:lstStyle/>
          <a:p>
            <a:pPr lvl="0" algn="ctr"/>
            <a:r>
              <a:rPr lang="ar-SY" dirty="0" smtClean="0"/>
              <a:t>عند </a:t>
            </a:r>
            <a:r>
              <a:rPr lang="ar-SY" dirty="0" err="1" smtClean="0"/>
              <a:t>جاهزية</a:t>
            </a:r>
            <a:r>
              <a:rPr lang="ar-SY" dirty="0" smtClean="0"/>
              <a:t> التغذية سيبدأ المعالج بتنفيذ البرنامج من عنوان محدد تملكه الدارة المتكاملة التي تحوي برامج </a:t>
            </a:r>
            <a:r>
              <a:rPr lang="en-US" dirty="0" smtClean="0"/>
              <a:t>Bios</a:t>
            </a:r>
            <a:r>
              <a:rPr lang="ar-SY" dirty="0" smtClean="0"/>
              <a:t> ، لذلك يتم تنفيذها عند بداية إقلاع كل حاسوب .</a:t>
            </a:r>
            <a:r>
              <a:rPr lang="en-US" dirty="0" smtClean="0"/>
              <a:t/>
            </a:r>
            <a:br>
              <a:rPr lang="en-US" dirty="0" smtClean="0"/>
            </a:br>
            <a:endParaRPr lang="ar-S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14348" y="0"/>
            <a:ext cx="8229600" cy="1143000"/>
          </a:xfrm>
        </p:spPr>
        <p:txBody>
          <a:bodyPr>
            <a:normAutofit fontScale="90000"/>
            <a:scene3d>
              <a:camera prst="orthographicFront"/>
              <a:lightRig rig="threePt" dir="t"/>
            </a:scene3d>
            <a:sp3d extrusionH="57150">
              <a:bevelT w="38100" h="38100" prst="slope"/>
            </a:sp3d>
          </a:bodyPr>
          <a:lstStyle/>
          <a:p>
            <a:pPr lvl="0" algn="ctr"/>
            <a:r>
              <a:rPr lang="ar-SY" dirty="0" smtClean="0">
                <a:ln>
                  <a:solidFill>
                    <a:schemeClr val="tx2">
                      <a:lumMod val="50000"/>
                    </a:schemeClr>
                  </a:solidFill>
                </a:ln>
              </a:rPr>
              <a:t>أول برنامج سيُنفذ في </a:t>
            </a:r>
            <a:r>
              <a:rPr lang="en-US" dirty="0" smtClean="0">
                <a:ln>
                  <a:solidFill>
                    <a:schemeClr val="tx2">
                      <a:lumMod val="50000"/>
                    </a:schemeClr>
                  </a:solidFill>
                </a:ln>
              </a:rPr>
              <a:t>BIOS</a:t>
            </a:r>
            <a:r>
              <a:rPr lang="ar-SY" dirty="0" smtClean="0">
                <a:ln>
                  <a:solidFill>
                    <a:schemeClr val="tx2">
                      <a:lumMod val="50000"/>
                    </a:schemeClr>
                  </a:solidFill>
                </a:ln>
              </a:rPr>
              <a:t> هو </a:t>
            </a:r>
            <a:r>
              <a:rPr lang="ar-SY" dirty="0" err="1" smtClean="0">
                <a:ln>
                  <a:solidFill>
                    <a:schemeClr val="tx2">
                      <a:lumMod val="50000"/>
                    </a:schemeClr>
                  </a:solidFill>
                </a:ln>
              </a:rPr>
              <a:t>الـ</a:t>
            </a:r>
            <a:r>
              <a:rPr lang="ar-SY" dirty="0" smtClean="0">
                <a:ln>
                  <a:solidFill>
                    <a:schemeClr val="tx2">
                      <a:lumMod val="50000"/>
                    </a:schemeClr>
                  </a:solidFill>
                </a:ln>
              </a:rPr>
              <a:t> </a:t>
            </a:r>
            <a:r>
              <a:rPr lang="en-US" dirty="0" err="1" smtClean="0">
                <a:ln>
                  <a:solidFill>
                    <a:schemeClr val="tx2">
                      <a:lumMod val="50000"/>
                    </a:schemeClr>
                  </a:solidFill>
                </a:ln>
              </a:rPr>
              <a:t>BootStrap</a:t>
            </a:r>
            <a:r>
              <a:rPr lang="ar-SY" dirty="0" smtClean="0">
                <a:ln>
                  <a:solidFill>
                    <a:schemeClr val="tx2">
                      <a:lumMod val="50000"/>
                    </a:schemeClr>
                  </a:solidFill>
                </a:ln>
              </a:rPr>
              <a:t>  </a:t>
            </a:r>
            <a:r>
              <a:rPr lang="ar-SY" dirty="0" smtClean="0"/>
              <a:t>:</a:t>
            </a:r>
            <a:r>
              <a:rPr lang="en-US" dirty="0" smtClean="0"/>
              <a:t/>
            </a:r>
            <a:br>
              <a:rPr lang="en-US" dirty="0" smtClean="0"/>
            </a:br>
            <a:r>
              <a:rPr lang="ar-SY" dirty="0" smtClean="0"/>
              <a:t>1.يقوم أولاً بتصفير جزء الذاكرة التقليدية من </a:t>
            </a:r>
            <a:r>
              <a:rPr lang="ar-SY" dirty="0" err="1" smtClean="0"/>
              <a:t>الرام</a:t>
            </a:r>
            <a:r>
              <a:rPr lang="ar-SY" dirty="0" smtClean="0"/>
              <a:t> و يحتل أول </a:t>
            </a:r>
            <a:r>
              <a:rPr lang="en-US" dirty="0" smtClean="0"/>
              <a:t>640KB </a:t>
            </a:r>
            <a:br>
              <a:rPr lang="en-US" dirty="0" smtClean="0"/>
            </a:br>
            <a:r>
              <a:rPr lang="ar-SY" dirty="0" smtClean="0"/>
              <a:t>2.تحميل أول </a:t>
            </a:r>
            <a:r>
              <a:rPr lang="en-US" dirty="0" smtClean="0"/>
              <a:t>1KB</a:t>
            </a:r>
            <a:r>
              <a:rPr lang="ar-SY" dirty="0" smtClean="0"/>
              <a:t> من الذاكرة بأشعة المقاطعة </a:t>
            </a:r>
            <a:r>
              <a:rPr lang="en-US" dirty="0" smtClean="0"/>
              <a:t>Interrupt Vectors</a:t>
            </a:r>
            <a:r>
              <a:rPr lang="ar-SY" dirty="0" smtClean="0"/>
              <a:t> (هي عناوين برامج خدمة المقاطعات في الذاكرة) .</a:t>
            </a:r>
            <a:r>
              <a:rPr lang="en-US" dirty="0" smtClean="0"/>
              <a:t/>
            </a:r>
            <a:br>
              <a:rPr lang="en-US" dirty="0" smtClean="0"/>
            </a:br>
            <a:endParaRPr lang="ar-S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0"/>
            <a:ext cx="8286808" cy="4000528"/>
          </a:xfrm>
        </p:spPr>
        <p:txBody>
          <a:bodyPr>
            <a:noAutofit/>
          </a:bodyPr>
          <a:lstStyle/>
          <a:p>
            <a:pPr lvl="1" algn="ctr" rtl="1"/>
            <a:r>
              <a:rPr lang="ar-SY" sz="2400" dirty="0" smtClean="0">
                <a:solidFill>
                  <a:schemeClr val="tx1"/>
                </a:solidFill>
              </a:rPr>
              <a:t/>
            </a:r>
            <a:br>
              <a:rPr lang="ar-SY" sz="2400" dirty="0" smtClean="0">
                <a:solidFill>
                  <a:schemeClr val="tx1"/>
                </a:solidFill>
              </a:rPr>
            </a:br>
            <a:r>
              <a:rPr lang="ar-SY" sz="2400" dirty="0">
                <a:solidFill>
                  <a:schemeClr val="tx1"/>
                </a:solidFill>
              </a:rPr>
              <a:t/>
            </a:r>
            <a:br>
              <a:rPr lang="ar-SY" sz="2400" dirty="0">
                <a:solidFill>
                  <a:schemeClr val="tx1"/>
                </a:solidFill>
              </a:rPr>
            </a:br>
            <a:r>
              <a:rPr lang="ar-SY" sz="2400" dirty="0" smtClean="0">
                <a:solidFill>
                  <a:schemeClr val="tx1"/>
                </a:solidFill>
              </a:rPr>
              <a:t/>
            </a:r>
            <a:br>
              <a:rPr lang="ar-SY" sz="2400" dirty="0" smtClean="0">
                <a:solidFill>
                  <a:schemeClr val="tx1"/>
                </a:solidFill>
              </a:rPr>
            </a:br>
            <a:r>
              <a:rPr lang="ar-SY" sz="2400" dirty="0" smtClean="0">
                <a:solidFill>
                  <a:schemeClr val="tx1"/>
                </a:solidFill>
              </a:rPr>
              <a:t/>
            </a:r>
            <a:br>
              <a:rPr lang="ar-SY" sz="2400" dirty="0" smtClean="0">
                <a:solidFill>
                  <a:schemeClr val="tx1"/>
                </a:solidFill>
              </a:rPr>
            </a:br>
            <a:r>
              <a:rPr lang="ar-SY" sz="3200" dirty="0" smtClean="0">
                <a:solidFill>
                  <a:schemeClr val="tx1"/>
                </a:solidFill>
              </a:rPr>
              <a:t>3.فحص </a:t>
            </a:r>
            <a:r>
              <a:rPr lang="ar-SY" sz="3200" dirty="0">
                <a:solidFill>
                  <a:schemeClr val="tx1"/>
                </a:solidFill>
              </a:rPr>
              <a:t>الأجهزة المحيطية القياسية التي تملك برامج </a:t>
            </a:r>
            <a:r>
              <a:rPr lang="ar-SY" sz="3200" dirty="0" err="1">
                <a:solidFill>
                  <a:schemeClr val="tx1"/>
                </a:solidFill>
              </a:rPr>
              <a:t>بيوس</a:t>
            </a:r>
            <a:r>
              <a:rPr lang="ar-SY" sz="3200" dirty="0">
                <a:solidFill>
                  <a:schemeClr val="tx1"/>
                </a:solidFill>
              </a:rPr>
              <a:t> على متنها (مثل كرت الشاشة </a:t>
            </a:r>
            <a:r>
              <a:rPr lang="ar-SY" sz="3200" dirty="0" err="1">
                <a:solidFill>
                  <a:schemeClr val="tx1"/>
                </a:solidFill>
              </a:rPr>
              <a:t>و</a:t>
            </a:r>
            <a:r>
              <a:rPr lang="ar-SY" sz="3200" dirty="0">
                <a:solidFill>
                  <a:schemeClr val="tx1"/>
                </a:solidFill>
              </a:rPr>
              <a:t> بعض كروت الشبكة) .</a:t>
            </a:r>
            <a:r>
              <a:rPr lang="en-US" sz="3200" dirty="0">
                <a:solidFill>
                  <a:schemeClr val="tx1"/>
                </a:solidFill>
              </a:rPr>
              <a:t/>
            </a:r>
            <a:br>
              <a:rPr lang="en-US" sz="3200" dirty="0">
                <a:solidFill>
                  <a:schemeClr val="tx1"/>
                </a:solidFill>
              </a:rPr>
            </a:br>
            <a:r>
              <a:rPr lang="ar-SY" sz="3200" dirty="0">
                <a:solidFill>
                  <a:schemeClr val="tx1"/>
                </a:solidFill>
              </a:rPr>
              <a:t>بعد فحص الأجهزة السابقة ، إذا وجد أحدها فإنه يعطيه التحكم ، مثلاً : نفرض وجود كرت شاشة </a:t>
            </a:r>
            <a:r>
              <a:rPr lang="en-US" sz="3200" dirty="0">
                <a:solidFill>
                  <a:schemeClr val="tx1"/>
                </a:solidFill>
                <a:sym typeface="Wingdings"/>
              </a:rPr>
              <a:t></a:t>
            </a:r>
            <a:r>
              <a:rPr lang="ar-SY" sz="3200" dirty="0">
                <a:solidFill>
                  <a:schemeClr val="tx1"/>
                </a:solidFill>
              </a:rPr>
              <a:t> يعطي برنامجه التحكم : </a:t>
            </a:r>
            <a:r>
              <a:rPr lang="ar-SY" sz="3200" dirty="0" err="1">
                <a:solidFill>
                  <a:schemeClr val="tx1"/>
                </a:solidFill>
              </a:rPr>
              <a:t>و</a:t>
            </a:r>
            <a:r>
              <a:rPr lang="ar-SY" sz="3200" dirty="0">
                <a:solidFill>
                  <a:schemeClr val="tx1"/>
                </a:solidFill>
              </a:rPr>
              <a:t> هو من يعطي رسالة عند أول الإقلاع باسم شركة كرت الشاشة </a:t>
            </a:r>
            <a:r>
              <a:rPr lang="ar-SY" sz="3200" dirty="0" err="1">
                <a:solidFill>
                  <a:schemeClr val="tx1"/>
                </a:solidFill>
              </a:rPr>
              <a:t>و</a:t>
            </a:r>
            <a:r>
              <a:rPr lang="ar-SY" sz="3200" dirty="0">
                <a:solidFill>
                  <a:schemeClr val="tx1"/>
                </a:solidFill>
              </a:rPr>
              <a:t> إصداره ، ثم يقوم بتحميل البرامج اللازمة للإظهار في منطقة </a:t>
            </a:r>
            <a:r>
              <a:rPr lang="en-US" sz="3200" dirty="0">
                <a:solidFill>
                  <a:schemeClr val="tx1"/>
                </a:solidFill>
              </a:rPr>
              <a:t>Video Ram</a:t>
            </a:r>
            <a:r>
              <a:rPr lang="ar-SY" sz="3200" dirty="0">
                <a:solidFill>
                  <a:schemeClr val="tx1"/>
                </a:solidFill>
              </a:rPr>
              <a:t> </a:t>
            </a:r>
            <a:r>
              <a:rPr lang="ar-SY" sz="3200" dirty="0" smtClean="0">
                <a:solidFill>
                  <a:schemeClr val="tx1"/>
                </a:solidFill>
              </a:rPr>
              <a:t>.</a:t>
            </a:r>
            <a:br>
              <a:rPr lang="ar-SY" sz="3200" dirty="0" smtClean="0">
                <a:solidFill>
                  <a:schemeClr val="tx1"/>
                </a:solidFill>
              </a:rPr>
            </a:br>
            <a:r>
              <a:rPr lang="ar-SY" sz="3200" dirty="0" smtClean="0">
                <a:solidFill>
                  <a:schemeClr val="tx1"/>
                </a:solidFill>
              </a:rPr>
              <a:t>4.بعد الانتهاء من تنفيذ برنامج </a:t>
            </a:r>
            <a:r>
              <a:rPr lang="en-US" sz="3200" dirty="0" smtClean="0">
                <a:solidFill>
                  <a:schemeClr val="tx1"/>
                </a:solidFill>
              </a:rPr>
              <a:t>BIOS</a:t>
            </a:r>
            <a:r>
              <a:rPr lang="ar-SY" sz="3200" dirty="0" smtClean="0">
                <a:solidFill>
                  <a:schemeClr val="tx1"/>
                </a:solidFill>
              </a:rPr>
              <a:t> الصغير الموجود في هذا النوع من </a:t>
            </a:r>
            <a:r>
              <a:rPr lang="ar-SY" sz="3200" dirty="0" err="1" smtClean="0">
                <a:solidFill>
                  <a:schemeClr val="tx1"/>
                </a:solidFill>
              </a:rPr>
              <a:t>المحيطيات</a:t>
            </a:r>
            <a:r>
              <a:rPr lang="ar-SY" sz="3200" dirty="0" smtClean="0">
                <a:solidFill>
                  <a:schemeClr val="tx1"/>
                </a:solidFill>
              </a:rPr>
              <a:t> ، فإنه يتم إعادة تسليم التحكم لبرامج </a:t>
            </a:r>
            <a:r>
              <a:rPr lang="en-US" sz="3200" dirty="0" smtClean="0">
                <a:solidFill>
                  <a:schemeClr val="tx1"/>
                </a:solidFill>
              </a:rPr>
              <a:t>BIOS</a:t>
            </a:r>
            <a:r>
              <a:rPr lang="ar-SY" sz="3200" dirty="0" smtClean="0">
                <a:solidFill>
                  <a:schemeClr val="tx1"/>
                </a:solidFill>
              </a:rPr>
              <a:t> .</a:t>
            </a:r>
            <a:r>
              <a:rPr lang="en-US" sz="3200" dirty="0" smtClean="0">
                <a:solidFill>
                  <a:schemeClr val="tx1"/>
                </a:solidFill>
              </a:rPr>
              <a:t/>
            </a:r>
            <a:br>
              <a:rPr lang="en-US" sz="3200" dirty="0" smtClean="0">
                <a:solidFill>
                  <a:schemeClr val="tx1"/>
                </a:solidFill>
              </a:rPr>
            </a:br>
            <a:r>
              <a:rPr lang="en-US" sz="2400" dirty="0">
                <a:solidFill>
                  <a:schemeClr val="tx1"/>
                </a:solidFill>
              </a:rPr>
              <a:t/>
            </a:r>
            <a:br>
              <a:rPr lang="en-US" sz="2400" dirty="0">
                <a:solidFill>
                  <a:schemeClr val="tx1"/>
                </a:solidFill>
              </a:rPr>
            </a:br>
            <a:endParaRPr lang="ar-SA" sz="2400" dirty="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2910" y="214290"/>
            <a:ext cx="8229600" cy="1143000"/>
          </a:xfrm>
        </p:spPr>
        <p:txBody>
          <a:bodyPr>
            <a:normAutofit fontScale="90000"/>
          </a:bodyPr>
          <a:lstStyle/>
          <a:p>
            <a:pPr lvl="0" algn="ctr"/>
            <a:r>
              <a:rPr lang="ar-SY" dirty="0" smtClean="0"/>
              <a:t>5.يتم في هذه المرحلة تنفيذ برنامج الفحص الذاتي عند الإقلاع </a:t>
            </a:r>
            <a:r>
              <a:rPr lang="en-US" dirty="0" smtClean="0"/>
              <a:t>POST</a:t>
            </a:r>
            <a:r>
              <a:rPr lang="ar-SY" dirty="0" smtClean="0"/>
              <a:t> (</a:t>
            </a:r>
            <a:r>
              <a:rPr lang="en-US" dirty="0" smtClean="0"/>
              <a:t>Power On Self Test</a:t>
            </a:r>
            <a:r>
              <a:rPr lang="ar-SY" dirty="0" smtClean="0"/>
              <a:t>) :</a:t>
            </a:r>
            <a:r>
              <a:rPr lang="en-US" dirty="0" smtClean="0"/>
              <a:t/>
            </a:r>
            <a:br>
              <a:rPr lang="en-US" dirty="0" smtClean="0"/>
            </a:br>
            <a:r>
              <a:rPr lang="ar-SY" dirty="0" smtClean="0"/>
              <a:t>اختبار الأجهزة المحيطية القياسية للمعالج : ( الذواكر </a:t>
            </a:r>
            <a:r>
              <a:rPr lang="en-US" dirty="0" smtClean="0"/>
              <a:t>RAM </a:t>
            </a:r>
            <a:r>
              <a:rPr lang="ar-SY" dirty="0" smtClean="0"/>
              <a:t>– الشرائح الداعمة </a:t>
            </a:r>
            <a:r>
              <a:rPr lang="en-US" dirty="0" smtClean="0"/>
              <a:t>Chipset </a:t>
            </a:r>
            <a:r>
              <a:rPr lang="ar-SY" dirty="0" smtClean="0"/>
              <a:t>– المنافذ بأنواعها : </a:t>
            </a:r>
            <a:r>
              <a:rPr lang="en-US" dirty="0" smtClean="0"/>
              <a:t>Com </a:t>
            </a:r>
            <a:r>
              <a:rPr lang="ar-SA" dirty="0" smtClean="0"/>
              <a:t> ،  </a:t>
            </a:r>
            <a:r>
              <a:rPr lang="en-US" dirty="0" smtClean="0"/>
              <a:t>LPT </a:t>
            </a:r>
            <a:r>
              <a:rPr lang="ar-SY" dirty="0" smtClean="0"/>
              <a:t>–  .... )</a:t>
            </a:r>
            <a:r>
              <a:rPr lang="en-US" dirty="0" smtClean="0"/>
              <a:t/>
            </a:r>
            <a:br>
              <a:rPr lang="en-US" dirty="0" smtClean="0"/>
            </a:br>
            <a:r>
              <a:rPr lang="ar-SY" dirty="0" smtClean="0"/>
              <a:t>اختبار الأجهزة المحيطية الموصولة ضمن الحاسوب </a:t>
            </a:r>
            <a:r>
              <a:rPr lang="ar-SY" dirty="0" err="1" smtClean="0"/>
              <a:t>و</a:t>
            </a:r>
            <a:endParaRPr lang="ar-SA"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2910" y="428604"/>
            <a:ext cx="8229600" cy="1143000"/>
          </a:xfrm>
        </p:spPr>
        <p:txBody>
          <a:bodyPr>
            <a:normAutofit fontScale="90000"/>
          </a:bodyPr>
          <a:lstStyle/>
          <a:p>
            <a:pPr algn="ctr"/>
            <a:r>
              <a:rPr lang="ar-SY" dirty="0" smtClean="0"/>
              <a:t>مقارنتها مع القيم الموجودة في قسم </a:t>
            </a:r>
            <a:r>
              <a:rPr lang="en-US" dirty="0" smtClean="0"/>
              <a:t>CMOS</a:t>
            </a:r>
            <a:r>
              <a:rPr lang="ar-SY" dirty="0" smtClean="0"/>
              <a:t> ضمن </a:t>
            </a:r>
            <a:r>
              <a:rPr lang="en-US" dirty="0" smtClean="0"/>
              <a:t>BIOS</a:t>
            </a:r>
            <a:br>
              <a:rPr lang="en-US" dirty="0" smtClean="0"/>
            </a:br>
            <a:r>
              <a:rPr lang="ar-SY" dirty="0" smtClean="0"/>
              <a:t>سماح للمستخدم بالدخول للبرنامج </a:t>
            </a:r>
            <a:r>
              <a:rPr lang="en-US" dirty="0" smtClean="0"/>
              <a:t>Bios Setup Program</a:t>
            </a:r>
            <a:r>
              <a:rPr lang="ar-SY" dirty="0" smtClean="0"/>
              <a:t> لتوليف بعض الإعدادات (بضغط </a:t>
            </a:r>
            <a:r>
              <a:rPr lang="en-US" dirty="0" smtClean="0"/>
              <a:t>DEL</a:t>
            </a:r>
            <a:r>
              <a:rPr lang="ar-SY" dirty="0" smtClean="0"/>
              <a:t> أو </a:t>
            </a:r>
            <a:r>
              <a:rPr lang="en-US" dirty="0" smtClean="0"/>
              <a:t>F2</a:t>
            </a:r>
            <a:r>
              <a:rPr lang="ar-SY" dirty="0" smtClean="0"/>
              <a:t> ..)</a:t>
            </a:r>
            <a:r>
              <a:rPr lang="en-US" dirty="0" smtClean="0"/>
              <a:t/>
            </a:r>
            <a:br>
              <a:rPr lang="en-US" dirty="0" smtClean="0"/>
            </a:br>
            <a:r>
              <a:rPr lang="ar-SY" dirty="0" smtClean="0"/>
              <a:t>قراءة تسلسل البحث عن نظام التشغيل ، </a:t>
            </a:r>
            <a:r>
              <a:rPr lang="ar-SY" dirty="0" err="1" smtClean="0"/>
              <a:t>و</a:t>
            </a:r>
            <a:r>
              <a:rPr lang="ar-SY" dirty="0" smtClean="0"/>
              <a:t> تكون هذه المعلومة مخزنة ضمن </a:t>
            </a:r>
            <a:r>
              <a:rPr lang="en-US" dirty="0" smtClean="0"/>
              <a:t>Bios CMOS Memory</a:t>
            </a:r>
            <a:r>
              <a:rPr lang="ar-SY" dirty="0" smtClean="0"/>
              <a:t> .</a:t>
            </a:r>
            <a:r>
              <a:rPr lang="en-US" dirty="0" smtClean="0"/>
              <a:t/>
            </a:r>
            <a:br>
              <a:rPr lang="en-US" dirty="0" smtClean="0"/>
            </a:br>
            <a:endParaRPr lang="ar-S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نص 4"/>
          <p:cNvSpPr>
            <a:spLocks noGrp="1"/>
          </p:cNvSpPr>
          <p:nvPr>
            <p:ph type="body" idx="1"/>
          </p:nvPr>
        </p:nvSpPr>
        <p:spPr>
          <a:xfrm>
            <a:off x="706902" y="1351672"/>
            <a:ext cx="8151377" cy="977486"/>
          </a:xfrm>
        </p:spPr>
        <p:txBody>
          <a:bodyPr>
            <a:noAutofit/>
          </a:bodyPr>
          <a:lstStyle/>
          <a:p>
            <a:r>
              <a:rPr lang="ar-SY" sz="2400" dirty="0" smtClean="0"/>
              <a:t>بسم الله الرحمن الرحيم </a:t>
            </a:r>
          </a:p>
          <a:p>
            <a:r>
              <a:rPr lang="ar-SY" sz="2400" dirty="0" smtClean="0"/>
              <a:t>الصلاة والسلام على نبي المحبة والعلم والخير محمد</a:t>
            </a:r>
            <a:r>
              <a:rPr lang="ar-SY" sz="2400" dirty="0" smtClean="0">
                <a:sym typeface="AGA Arabesque"/>
              </a:rPr>
              <a:t>فلقد رأيت </a:t>
            </a:r>
            <a:r>
              <a:rPr lang="ar-SY" sz="2400" dirty="0" err="1" smtClean="0">
                <a:sym typeface="AGA Arabesque"/>
              </a:rPr>
              <a:t>إفتقار</a:t>
            </a:r>
            <a:r>
              <a:rPr lang="ar-SY" sz="2400" dirty="0" smtClean="0">
                <a:sym typeface="AGA Arabesque"/>
              </a:rPr>
              <a:t> المكتبة العربية </a:t>
            </a:r>
          </a:p>
          <a:p>
            <a:r>
              <a:rPr lang="ar-SY" sz="2400" dirty="0" smtClean="0">
                <a:sym typeface="AGA Arabesque"/>
              </a:rPr>
              <a:t>للكتب التي تهتم </a:t>
            </a:r>
            <a:r>
              <a:rPr lang="ar-SY" sz="2400" dirty="0" err="1" smtClean="0">
                <a:sym typeface="AGA Arabesque"/>
              </a:rPr>
              <a:t>بالبيوس</a:t>
            </a:r>
            <a:r>
              <a:rPr lang="ar-SY" sz="2400" dirty="0" smtClean="0">
                <a:sym typeface="AGA Arabesque"/>
              </a:rPr>
              <a:t> فقمت بتجميع هذا الكتاب </a:t>
            </a:r>
          </a:p>
          <a:p>
            <a:r>
              <a:rPr lang="ar-SY" sz="2400" dirty="0" smtClean="0">
                <a:sym typeface="AGA Arabesque"/>
              </a:rPr>
              <a:t>الرجاء دفع ثمن هذا الكتاب على الشكل التالي</a:t>
            </a:r>
          </a:p>
          <a:p>
            <a:r>
              <a:rPr lang="ar-SY" sz="4400" dirty="0" smtClean="0">
                <a:sym typeface="AGA Arabesque"/>
              </a:rPr>
              <a:t></a:t>
            </a:r>
            <a:r>
              <a:rPr lang="ar-SY" sz="2400" dirty="0" smtClean="0">
                <a:sym typeface="AGA Arabesque"/>
              </a:rPr>
              <a:t>الدعاء دعوة صالحة للمهندس  ماجد ضاهر بالتوفيق</a:t>
            </a:r>
            <a:r>
              <a:rPr lang="ar-SY" sz="4400" dirty="0" smtClean="0">
                <a:sym typeface="AGA Arabesque"/>
              </a:rPr>
              <a:t></a:t>
            </a:r>
            <a:endParaRPr lang="ar-SA" sz="2400" dirty="0"/>
          </a:p>
        </p:txBody>
      </p:sp>
      <p:sp>
        <p:nvSpPr>
          <p:cNvPr id="4" name="عنوان 3"/>
          <p:cNvSpPr>
            <a:spLocks noGrp="1"/>
          </p:cNvSpPr>
          <p:nvPr>
            <p:ph type="title"/>
          </p:nvPr>
        </p:nvSpPr>
        <p:spPr/>
        <p:txBody>
          <a:bodyPr/>
          <a:lstStyle/>
          <a:p>
            <a:pPr algn="ctr"/>
            <a:r>
              <a:rPr lang="ar-SY" dirty="0" smtClean="0"/>
              <a:t>مقدمة</a:t>
            </a:r>
            <a:endParaRPr lang="ar-S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scene3d>
              <a:camera prst="orthographicFront"/>
              <a:lightRig rig="threePt" dir="t"/>
            </a:scene3d>
            <a:sp3d extrusionH="57150">
              <a:bevelT w="38100" h="38100" prst="angle"/>
            </a:sp3d>
          </a:bodyPr>
          <a:lstStyle/>
          <a:p>
            <a:pPr algn="ctr"/>
            <a:r>
              <a:rPr lang="ar-SA" b="1" u="sng" dirty="0" smtClean="0">
                <a:solidFill>
                  <a:schemeClr val="accent2"/>
                </a:solidFill>
              </a:rPr>
              <a:t>ملاحظة </a:t>
            </a:r>
            <a:r>
              <a:rPr lang="ar-SA" dirty="0" smtClean="0">
                <a:solidFill>
                  <a:schemeClr val="accent2"/>
                </a:solidFill>
              </a:rPr>
              <a:t>: </a:t>
            </a:r>
            <a:r>
              <a:rPr lang="ar-SA" dirty="0" smtClean="0"/>
              <a:t>يوجد نوعين من الأخطاء الظاهرة في هذه المرحلة</a:t>
            </a:r>
            <a:r>
              <a:rPr lang="en-US" dirty="0" smtClean="0"/>
              <a:t/>
            </a:r>
            <a:br>
              <a:rPr lang="en-US" dirty="0" smtClean="0"/>
            </a:br>
            <a:endParaRPr lang="ar-SA"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14348" y="428604"/>
            <a:ext cx="8229600" cy="1143000"/>
          </a:xfrm>
        </p:spPr>
        <p:txBody>
          <a:bodyPr>
            <a:normAutofit fontScale="90000"/>
          </a:bodyPr>
          <a:lstStyle/>
          <a:p>
            <a:pPr lvl="0" algn="ctr"/>
            <a:r>
              <a:rPr lang="ar-SY" dirty="0" smtClean="0"/>
              <a:t>1.</a:t>
            </a:r>
            <a:r>
              <a:rPr lang="ar-SA" dirty="0" smtClean="0">
                <a:solidFill>
                  <a:schemeClr val="accent1">
                    <a:lumMod val="75000"/>
                  </a:schemeClr>
                </a:solidFill>
              </a:rPr>
              <a:t>خطأ صادر عن الأجهزة المحيطية الأساسية </a:t>
            </a:r>
            <a:r>
              <a:rPr lang="ar-SA" dirty="0" smtClean="0"/>
              <a:t>:  عندها يعطي </a:t>
            </a:r>
            <a:r>
              <a:rPr lang="ar-SA" dirty="0" err="1" smtClean="0"/>
              <a:t>صافرات</a:t>
            </a:r>
            <a:r>
              <a:rPr lang="ar-SA" dirty="0" smtClean="0"/>
              <a:t> محددة </a:t>
            </a:r>
            <a:r>
              <a:rPr lang="ar-SY" dirty="0" smtClean="0"/>
              <a:t>و تظهر رسالة نصية </a:t>
            </a:r>
            <a:r>
              <a:rPr lang="ar-SY" dirty="0" err="1" smtClean="0"/>
              <a:t>بشيفرة</a:t>
            </a:r>
            <a:r>
              <a:rPr lang="ar-SY" dirty="0" smtClean="0"/>
              <a:t> معينة على الشاشة (لهذا النوع من الأخطاء نعتمد بشكل أكبر على تتالي صوت </a:t>
            </a:r>
            <a:r>
              <a:rPr lang="ar-SY" dirty="0" err="1" smtClean="0"/>
              <a:t>الصافرات</a:t>
            </a:r>
            <a:r>
              <a:rPr lang="ar-SY" dirty="0" smtClean="0"/>
              <a:t> لأنه غالباً الخطأ الحاصل سيمنع أي إظهار على الشاشة ) ، الخطأين الأبرز من هذا النوع يمكن ملاحظتهما بإزالة كرت الشاشة أو ذاكرة </a:t>
            </a:r>
            <a:r>
              <a:rPr lang="en-US" dirty="0" smtClean="0"/>
              <a:t>Ram</a:t>
            </a:r>
            <a:r>
              <a:rPr lang="ar-SY" dirty="0" smtClean="0"/>
              <a:t> .</a:t>
            </a:r>
            <a:r>
              <a:rPr lang="en-US" dirty="0" smtClean="0"/>
              <a:t/>
            </a:r>
            <a:br>
              <a:rPr lang="en-US" dirty="0" smtClean="0"/>
            </a:br>
            <a:r>
              <a:rPr lang="en-US" dirty="0" smtClean="0"/>
              <a:t/>
            </a:r>
            <a:br>
              <a:rPr lang="en-US" dirty="0" smtClean="0"/>
            </a:br>
            <a:endParaRPr lang="ar-SA"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14348" y="785794"/>
            <a:ext cx="8229600" cy="1143000"/>
          </a:xfrm>
        </p:spPr>
        <p:txBody>
          <a:bodyPr>
            <a:normAutofit fontScale="90000"/>
          </a:bodyPr>
          <a:lstStyle/>
          <a:p>
            <a:pPr algn="ctr"/>
            <a:r>
              <a:rPr lang="en-US" dirty="0" smtClean="0"/>
              <a:t>.2</a:t>
            </a:r>
            <a:r>
              <a:rPr lang="ar-SA" dirty="0" smtClean="0">
                <a:solidFill>
                  <a:schemeClr val="accent1">
                    <a:lumMod val="75000"/>
                  </a:schemeClr>
                </a:solidFill>
              </a:rPr>
              <a:t>خطأ صادر عن الأجهزة المحيطية الأخرى </a:t>
            </a:r>
            <a:r>
              <a:rPr lang="ar-SA" dirty="0" smtClean="0"/>
              <a:t>: تعطي فقط رسائل نصية على الشاشة ، </a:t>
            </a:r>
            <a:r>
              <a:rPr lang="ar-SA" dirty="0" err="1" smtClean="0"/>
              <a:t>و</a:t>
            </a:r>
            <a:r>
              <a:rPr lang="ar-SA" dirty="0" smtClean="0"/>
              <a:t> يعطي </a:t>
            </a:r>
            <a:r>
              <a:rPr lang="en-US" dirty="0" smtClean="0"/>
              <a:t>POST</a:t>
            </a:r>
            <a:r>
              <a:rPr lang="ar-SY" dirty="0" smtClean="0"/>
              <a:t> في هذه الحالة للمستخدم إمكانيتين :</a:t>
            </a:r>
            <a:r>
              <a:rPr lang="ar-SA" dirty="0" smtClean="0"/>
              <a:t> إما </a:t>
            </a:r>
            <a:r>
              <a:rPr lang="ar-SY" dirty="0" smtClean="0"/>
              <a:t>تجاوز هذا الخلل </a:t>
            </a:r>
            <a:r>
              <a:rPr lang="ar-SY" dirty="0" err="1" smtClean="0"/>
              <a:t>و</a:t>
            </a:r>
            <a:r>
              <a:rPr lang="ar-SY" dirty="0" smtClean="0"/>
              <a:t> إكمال الإقلاع أو الدخول للبرنامج </a:t>
            </a:r>
            <a:r>
              <a:rPr lang="en-US" dirty="0" smtClean="0"/>
              <a:t>Bios Setup Program</a:t>
            </a:r>
            <a:r>
              <a:rPr lang="ar-SY" dirty="0" smtClean="0"/>
              <a:t> و إجراء أي تعديل على الإعدادات .</a:t>
            </a:r>
            <a:endParaRPr lang="ar-SA"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2910" y="571480"/>
            <a:ext cx="8229600" cy="1143000"/>
          </a:xfrm>
        </p:spPr>
        <p:txBody>
          <a:bodyPr>
            <a:normAutofit fontScale="90000"/>
          </a:bodyPr>
          <a:lstStyle/>
          <a:p>
            <a:pPr lvl="0" algn="ctr"/>
            <a:r>
              <a:rPr lang="ar-SY" dirty="0" smtClean="0"/>
              <a:t>إذا كان تسلسل الإقلاع مضبوط في البداية على القرص الصلب فإنه سينفذ عدة عمليات تقوم بالبحث في جزء القرص الصلب </a:t>
            </a:r>
            <a:r>
              <a:rPr lang="en-US" dirty="0" smtClean="0"/>
              <a:t>Partition</a:t>
            </a:r>
            <a:r>
              <a:rPr lang="ar-AE" dirty="0" smtClean="0"/>
              <a:t> عن نظام التشغيل ، </a:t>
            </a:r>
            <a:r>
              <a:rPr lang="ar-SA" dirty="0" smtClean="0"/>
              <a:t>و عند إيجاده سيقوم بتحميله في ذاكرة الوصول العشوائي </a:t>
            </a:r>
            <a:r>
              <a:rPr lang="en-US" dirty="0" smtClean="0"/>
              <a:t>Ram</a:t>
            </a:r>
            <a:r>
              <a:rPr lang="ar-AE" dirty="0" smtClean="0"/>
              <a:t> و تسليمه التحكم .</a:t>
            </a:r>
            <a:r>
              <a:rPr lang="en-US" dirty="0" smtClean="0"/>
              <a:t/>
            </a:r>
            <a:br>
              <a:rPr lang="en-US" dirty="0" smtClean="0"/>
            </a:br>
            <a:endParaRPr lang="ar-S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214284" y="428606"/>
            <a:ext cx="8757739" cy="5974505"/>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b="1" dirty="0" smtClean="0">
                <a:effectLst>
                  <a:glow rad="228600">
                    <a:schemeClr val="accent5">
                      <a:satMod val="175000"/>
                      <a:alpha val="40000"/>
                    </a:schemeClr>
                  </a:glow>
                </a:effectLst>
              </a:rPr>
              <a:t>شرح خيارات ضبط برنامج </a:t>
            </a:r>
            <a:r>
              <a:rPr lang="en-US" b="1" dirty="0" smtClean="0">
                <a:effectLst>
                  <a:glow rad="228600">
                    <a:schemeClr val="accent5">
                      <a:satMod val="175000"/>
                      <a:alpha val="40000"/>
                    </a:schemeClr>
                  </a:glow>
                </a:effectLst>
              </a:rPr>
              <a:t>Bios Setup</a:t>
            </a:r>
            <a:r>
              <a:rPr lang="ar-SY" b="1" dirty="0" smtClean="0">
                <a:effectLst>
                  <a:glow rad="228600">
                    <a:schemeClr val="accent5">
                      <a:satMod val="175000"/>
                      <a:alpha val="40000"/>
                    </a:schemeClr>
                  </a:glow>
                </a:effectLst>
              </a:rPr>
              <a:t/>
            </a:r>
            <a:br>
              <a:rPr lang="ar-SY" b="1" dirty="0" smtClean="0">
                <a:effectLst>
                  <a:glow rad="228600">
                    <a:schemeClr val="accent5">
                      <a:satMod val="175000"/>
                      <a:alpha val="40000"/>
                    </a:schemeClr>
                  </a:glow>
                </a:effectLst>
              </a:rPr>
            </a:br>
            <a:r>
              <a:rPr lang="ar-AE" dirty="0" smtClean="0"/>
              <a:t> إن معظم شرائح </a:t>
            </a:r>
            <a:r>
              <a:rPr lang="ar-SA" dirty="0" smtClean="0"/>
              <a:t>البيوس المستخدمة باللوحات الأم تكون من صنع إحدى شركتين متخصصتين، شركة</a:t>
            </a:r>
            <a:r>
              <a:rPr lang="en-US" dirty="0" smtClean="0"/>
              <a:t> Phoenix  </a:t>
            </a:r>
            <a:r>
              <a:rPr lang="ar-SA" dirty="0" smtClean="0"/>
              <a:t>وهى تصنع </a:t>
            </a:r>
            <a:r>
              <a:rPr lang="ar-SA" dirty="0" err="1" smtClean="0"/>
              <a:t>بيوس</a:t>
            </a:r>
            <a:r>
              <a:rPr lang="ar-SA" dirty="0" smtClean="0"/>
              <a:t> يعرف باسم</a:t>
            </a:r>
            <a:r>
              <a:rPr lang="en-US" dirty="0" smtClean="0"/>
              <a:t> Award</a:t>
            </a:r>
            <a:r>
              <a:rPr lang="ar-SA" dirty="0" smtClean="0"/>
              <a:t>، وشركة</a:t>
            </a:r>
            <a:r>
              <a:rPr lang="en-US" dirty="0" smtClean="0"/>
              <a:t> American Megatrends </a:t>
            </a:r>
            <a:r>
              <a:rPr lang="ar-SA" dirty="0" smtClean="0"/>
              <a:t>وهى مشهورة برمز</a:t>
            </a:r>
            <a:r>
              <a:rPr lang="en-US" dirty="0" smtClean="0"/>
              <a:t> AMI </a:t>
            </a:r>
            <a:endParaRPr lang="ar-SA" dirty="0">
              <a:effectLst>
                <a:glow rad="228600">
                  <a:schemeClr val="accent5">
                    <a:satMod val="175000"/>
                    <a:alpha val="40000"/>
                  </a:schemeClr>
                </a:glow>
              </a:effectLs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14348" y="500042"/>
            <a:ext cx="8229600" cy="1143000"/>
          </a:xfrm>
        </p:spPr>
        <p:txBody>
          <a:bodyPr>
            <a:normAutofit fontScale="90000"/>
          </a:bodyPr>
          <a:lstStyle/>
          <a:p>
            <a:pPr algn="ctr"/>
            <a:r>
              <a:rPr lang="ar-SA" b="1" dirty="0" smtClean="0">
                <a:solidFill>
                  <a:schemeClr val="bg2">
                    <a:lumMod val="60000"/>
                    <a:lumOff val="40000"/>
                  </a:schemeClr>
                </a:solidFill>
              </a:rPr>
              <a:t>و </a:t>
            </a:r>
            <a:r>
              <a:rPr lang="ar-SA" dirty="0" smtClean="0">
                <a:solidFill>
                  <a:schemeClr val="bg2">
                    <a:lumMod val="60000"/>
                    <a:lumOff val="40000"/>
                  </a:schemeClr>
                </a:solidFill>
              </a:rPr>
              <a:t>طريقة الدخول إلى البيوس تختلف من لوحة إلى أخرى ، ولكنها تتشابه بكونها تتم عند أول تشغيل الجهاز وقبل تحميل نظام التشغيل. بعض اللوحات تتطلب الضغط على </a:t>
            </a:r>
            <a:r>
              <a:rPr lang="ar-SA" dirty="0" smtClean="0">
                <a:solidFill>
                  <a:schemeClr val="bg2">
                    <a:lumMod val="60000"/>
                    <a:lumOff val="40000"/>
                  </a:schemeClr>
                </a:solidFill>
              </a:rPr>
              <a:t>زر</a:t>
            </a:r>
            <a:r>
              <a:rPr lang="en-US" dirty="0" smtClean="0">
                <a:solidFill>
                  <a:schemeClr val="bg2">
                    <a:lumMod val="60000"/>
                    <a:lumOff val="40000"/>
                  </a:schemeClr>
                </a:solidFill>
              </a:rPr>
              <a:t> </a:t>
            </a:r>
            <a:r>
              <a:rPr lang="en-US" dirty="0" smtClean="0">
                <a:solidFill>
                  <a:schemeClr val="accent2">
                    <a:lumMod val="60000"/>
                    <a:lumOff val="40000"/>
                  </a:schemeClr>
                </a:solidFill>
              </a:rPr>
              <a:t>DEL</a:t>
            </a:r>
            <a:r>
              <a:rPr lang="en-US" dirty="0" smtClean="0">
                <a:solidFill>
                  <a:schemeClr val="bg2">
                    <a:lumMod val="60000"/>
                    <a:lumOff val="40000"/>
                  </a:schemeClr>
                </a:solidFill>
              </a:rPr>
              <a:t> </a:t>
            </a:r>
            <a:r>
              <a:rPr lang="ar-SY" dirty="0" smtClean="0">
                <a:solidFill>
                  <a:schemeClr val="bg2">
                    <a:lumMod val="60000"/>
                    <a:lumOff val="40000"/>
                  </a:schemeClr>
                </a:solidFill>
              </a:rPr>
              <a:t/>
            </a:r>
            <a:br>
              <a:rPr lang="ar-SY" dirty="0" smtClean="0">
                <a:solidFill>
                  <a:schemeClr val="bg2">
                    <a:lumMod val="60000"/>
                    <a:lumOff val="40000"/>
                  </a:schemeClr>
                </a:solidFill>
              </a:rPr>
            </a:br>
            <a:r>
              <a:rPr lang="ar-SY" dirty="0" smtClean="0">
                <a:solidFill>
                  <a:schemeClr val="bg2">
                    <a:lumMod val="60000"/>
                    <a:lumOff val="40000"/>
                  </a:schemeClr>
                </a:solidFill>
              </a:rPr>
              <a:t>أو زر</a:t>
            </a:r>
            <a:r>
              <a:rPr lang="en-US" dirty="0" smtClean="0">
                <a:solidFill>
                  <a:schemeClr val="accent2">
                    <a:lumMod val="60000"/>
                    <a:lumOff val="40000"/>
                  </a:schemeClr>
                </a:solidFill>
              </a:rPr>
              <a:t>F2</a:t>
            </a:r>
            <a:r>
              <a:rPr lang="en-US" dirty="0" smtClean="0">
                <a:solidFill>
                  <a:schemeClr val="bg2">
                    <a:lumMod val="60000"/>
                    <a:lumOff val="40000"/>
                  </a:schemeClr>
                </a:solidFill>
              </a:rPr>
              <a:t>)</a:t>
            </a:r>
            <a:r>
              <a:rPr lang="ar-SY" dirty="0" smtClean="0">
                <a:solidFill>
                  <a:schemeClr val="bg2">
                    <a:lumMod val="60000"/>
                    <a:lumOff val="40000"/>
                  </a:schemeClr>
                </a:solidFill>
              </a:rPr>
              <a:t>)أو</a:t>
            </a:r>
            <a:r>
              <a:rPr lang="en-US" dirty="0" smtClean="0">
                <a:solidFill>
                  <a:schemeClr val="accent2">
                    <a:lumMod val="60000"/>
                    <a:lumOff val="40000"/>
                  </a:schemeClr>
                </a:solidFill>
              </a:rPr>
              <a:t>F10</a:t>
            </a:r>
            <a:r>
              <a:rPr lang="en-US" dirty="0" smtClean="0">
                <a:solidFill>
                  <a:schemeClr val="bg2">
                    <a:lumMod val="60000"/>
                    <a:lumOff val="40000"/>
                  </a:schemeClr>
                </a:solidFill>
              </a:rPr>
              <a:t>)</a:t>
            </a:r>
            <a:r>
              <a:rPr lang="ar-SY" dirty="0" smtClean="0">
                <a:solidFill>
                  <a:schemeClr val="bg2">
                    <a:lumMod val="60000"/>
                    <a:lumOff val="40000"/>
                  </a:schemeClr>
                </a:solidFill>
              </a:rPr>
              <a:t>)</a:t>
            </a:r>
            <a:br>
              <a:rPr lang="ar-SY" dirty="0" smtClean="0">
                <a:solidFill>
                  <a:schemeClr val="bg2">
                    <a:lumMod val="60000"/>
                    <a:lumOff val="40000"/>
                  </a:schemeClr>
                </a:solidFill>
              </a:rPr>
            </a:br>
            <a:r>
              <a:rPr lang="ar-SA" dirty="0" smtClean="0">
                <a:solidFill>
                  <a:schemeClr val="bg2">
                    <a:lumMod val="60000"/>
                    <a:lumOff val="40000"/>
                  </a:schemeClr>
                </a:solidFill>
              </a:rPr>
              <a:t>وبعضها </a:t>
            </a:r>
            <a:r>
              <a:rPr lang="ar-SA" dirty="0" smtClean="0">
                <a:solidFill>
                  <a:schemeClr val="bg2">
                    <a:lumMod val="60000"/>
                    <a:lumOff val="40000"/>
                  </a:schemeClr>
                </a:solidFill>
              </a:rPr>
              <a:t>تتطلب الضغط على </a:t>
            </a:r>
            <a:r>
              <a:rPr lang="ar-SA" dirty="0" smtClean="0">
                <a:solidFill>
                  <a:schemeClr val="accent2">
                    <a:lumMod val="60000"/>
                    <a:lumOff val="40000"/>
                  </a:schemeClr>
                </a:solidFill>
              </a:rPr>
              <a:t>عدة أزرار بنفس الوقت</a:t>
            </a:r>
            <a:r>
              <a:rPr lang="ar-SA" dirty="0" smtClean="0">
                <a:solidFill>
                  <a:schemeClr val="bg2">
                    <a:lumMod val="60000"/>
                    <a:lumOff val="40000"/>
                  </a:schemeClr>
                </a:solidFill>
              </a:rPr>
              <a:t>، ومنها من تطلب منك </a:t>
            </a:r>
            <a:r>
              <a:rPr lang="ar-SA" dirty="0" smtClean="0">
                <a:solidFill>
                  <a:schemeClr val="accent2">
                    <a:lumMod val="60000"/>
                    <a:lumOff val="40000"/>
                  </a:schemeClr>
                </a:solidFill>
              </a:rPr>
              <a:t>إدخال قرص مرن </a:t>
            </a:r>
            <a:r>
              <a:rPr lang="ar-SA" dirty="0" smtClean="0">
                <a:solidFill>
                  <a:schemeClr val="bg2">
                    <a:lumMod val="60000"/>
                    <a:lumOff val="40000"/>
                  </a:schemeClr>
                </a:solidFill>
              </a:rPr>
              <a:t>خاص بها. بالعادة عند أول تشغيلك للجهاز ستجد رسالة تبلغك الأزرار التي يجب الضغط عليها للدخول إلى البيوس</a:t>
            </a:r>
            <a:endParaRPr lang="ar-SA" dirty="0">
              <a:solidFill>
                <a:schemeClr val="bg2">
                  <a:lumMod val="60000"/>
                  <a:lumOff val="40000"/>
                </a:schemeClr>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2911" y="2143116"/>
            <a:ext cx="8229600" cy="1143000"/>
          </a:xfrm>
        </p:spPr>
        <p:txBody>
          <a:bodyPr>
            <a:normAutofit fontScale="90000"/>
          </a:bodyPr>
          <a:lstStyle/>
          <a:p>
            <a:pPr algn="ctr"/>
            <a:r>
              <a:rPr lang="ar-SA" dirty="0" smtClean="0"/>
              <a:t>لن يتم تغطية كل البنود في برنامج </a:t>
            </a:r>
            <a:r>
              <a:rPr lang="ar-SA" dirty="0" err="1" smtClean="0"/>
              <a:t>بيوس</a:t>
            </a:r>
            <a:r>
              <a:rPr lang="ar-SA" dirty="0" smtClean="0"/>
              <a:t> و إنما سيتم شرح الخيارات الأساسية التي تهم فني الصيانة في إعداده جهاز الحاسوب للعمل بشكل جيد</a:t>
            </a:r>
            <a:endParaRPr lang="ar-SA"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2910" y="0"/>
            <a:ext cx="8229600" cy="1143000"/>
          </a:xfrm>
        </p:spPr>
        <p:txBody>
          <a:bodyPr>
            <a:normAutofit fontScale="90000"/>
          </a:bodyPr>
          <a:lstStyle/>
          <a:p>
            <a:pPr algn="r"/>
            <a:r>
              <a:rPr lang="ar-SA" b="1" dirty="0" smtClean="0">
                <a:solidFill>
                  <a:schemeClr val="accent2"/>
                </a:solidFill>
                <a:effectLst>
                  <a:reflection blurRad="6350" stA="60000" endA="900" endPos="60000" dist="60007" dir="5400000" sy="-100000" algn="bl" rotWithShape="0"/>
                </a:effectLst>
              </a:rPr>
              <a:t>القوائم الرئيسية </a:t>
            </a:r>
            <a:r>
              <a:rPr lang="en-US" b="1" dirty="0" smtClean="0">
                <a:solidFill>
                  <a:schemeClr val="accent2"/>
                </a:solidFill>
                <a:effectLst>
                  <a:reflection blurRad="6350" stA="60000" endA="900" endPos="60000" dist="60007" dir="5400000" sy="-100000" algn="bl" rotWithShape="0"/>
                </a:effectLst>
              </a:rPr>
              <a:t>:</a:t>
            </a:r>
            <a:r>
              <a:rPr lang="en-US" dirty="0" smtClean="0"/>
              <a:t/>
            </a:r>
            <a:br>
              <a:rPr lang="en-US" dirty="0" smtClean="0"/>
            </a:br>
            <a:r>
              <a:rPr lang="ar-SY" dirty="0" smtClean="0"/>
              <a:t>1.</a:t>
            </a:r>
            <a:r>
              <a:rPr lang="ar-AE" dirty="0" smtClean="0"/>
              <a:t>الخصائص القياسية </a:t>
            </a:r>
            <a:r>
              <a:rPr lang="en-US" dirty="0" smtClean="0"/>
              <a:t>Standard CMOS </a:t>
            </a:r>
            <a:r>
              <a:rPr lang="en-US" dirty="0" smtClean="0"/>
              <a:t>Features             </a:t>
            </a:r>
            <a:r>
              <a:rPr lang="ar-SA" dirty="0" smtClean="0"/>
              <a:t> </a:t>
            </a:r>
            <a:r>
              <a:rPr lang="ar-SA" dirty="0" smtClean="0"/>
              <a:t>.</a:t>
            </a:r>
            <a:r>
              <a:rPr lang="en-US" dirty="0" smtClean="0"/>
              <a:t/>
            </a:r>
            <a:br>
              <a:rPr lang="en-US" dirty="0" smtClean="0"/>
            </a:br>
            <a:r>
              <a:rPr lang="ar-SY" dirty="0" smtClean="0"/>
              <a:t>2.</a:t>
            </a:r>
            <a:r>
              <a:rPr lang="ar-AE" dirty="0" smtClean="0"/>
              <a:t>الخصائص المتقدمة </a:t>
            </a:r>
            <a:r>
              <a:rPr lang="en-US" dirty="0" smtClean="0"/>
              <a:t>Advanced BIOS </a:t>
            </a:r>
            <a:r>
              <a:rPr lang="en-US" dirty="0" smtClean="0"/>
              <a:t>Features             </a:t>
            </a:r>
            <a:r>
              <a:rPr lang="ar-SA" dirty="0" smtClean="0"/>
              <a:t> .</a:t>
            </a:r>
            <a:r>
              <a:rPr lang="en-US" dirty="0" smtClean="0"/>
              <a:t/>
            </a:r>
            <a:br>
              <a:rPr lang="en-US" dirty="0" smtClean="0"/>
            </a:br>
            <a:r>
              <a:rPr lang="ar-SY" dirty="0" smtClean="0"/>
              <a:t>3.</a:t>
            </a:r>
            <a:r>
              <a:rPr lang="ar-SA" dirty="0" err="1" smtClean="0"/>
              <a:t>الطرفيات</a:t>
            </a:r>
            <a:r>
              <a:rPr lang="ar-SA" dirty="0" smtClean="0"/>
              <a:t> المتكاملة </a:t>
            </a:r>
            <a:r>
              <a:rPr lang="en-US" dirty="0" smtClean="0"/>
              <a:t>Integrated </a:t>
            </a:r>
            <a:r>
              <a:rPr lang="en-US" dirty="0" smtClean="0"/>
              <a:t>Peripherals            </a:t>
            </a:r>
            <a:r>
              <a:rPr lang="ar-SA" dirty="0" smtClean="0"/>
              <a:t> </a:t>
            </a:r>
            <a:r>
              <a:rPr lang="ar-SA" dirty="0" smtClean="0"/>
              <a:t>.</a:t>
            </a:r>
            <a:r>
              <a:rPr lang="en-US" dirty="0" smtClean="0"/>
              <a:t/>
            </a:r>
            <a:br>
              <a:rPr lang="en-US" dirty="0" smtClean="0"/>
            </a:br>
            <a:r>
              <a:rPr lang="ar-SY" dirty="0" smtClean="0"/>
              <a:t>4.</a:t>
            </a:r>
            <a:r>
              <a:rPr lang="ar-SA" dirty="0" smtClean="0"/>
              <a:t>إعدادات إدارة التغذية </a:t>
            </a:r>
            <a:r>
              <a:rPr lang="en-US" dirty="0" smtClean="0"/>
              <a:t>Power Management </a:t>
            </a:r>
            <a:r>
              <a:rPr lang="en-US" dirty="0" smtClean="0"/>
              <a:t>Setup                </a:t>
            </a:r>
            <a:r>
              <a:rPr lang="ar-SA" dirty="0" smtClean="0"/>
              <a:t> </a:t>
            </a:r>
            <a:r>
              <a:rPr lang="ar-SA" dirty="0" smtClean="0"/>
              <a:t>.</a:t>
            </a:r>
            <a:r>
              <a:rPr lang="en-US" dirty="0" smtClean="0"/>
              <a:t/>
            </a:r>
            <a:br>
              <a:rPr lang="en-US" dirty="0" smtClean="0"/>
            </a:br>
            <a:r>
              <a:rPr lang="ar-SY" dirty="0" smtClean="0"/>
              <a:t>5.</a:t>
            </a:r>
            <a:r>
              <a:rPr lang="ar-SA" dirty="0" smtClean="0"/>
              <a:t>إعدادات التركيب </a:t>
            </a:r>
            <a:r>
              <a:rPr lang="ar-SA" dirty="0" err="1" smtClean="0"/>
              <a:t>و</a:t>
            </a:r>
            <a:r>
              <a:rPr lang="ar-SA" dirty="0" smtClean="0"/>
              <a:t> التشغيل </a:t>
            </a:r>
            <a:r>
              <a:rPr lang="en-US" dirty="0" smtClean="0"/>
              <a:t>PnP </a:t>
            </a:r>
            <a:r>
              <a:rPr lang="en-US" dirty="0" smtClean="0"/>
              <a:t>Configurations          </a:t>
            </a:r>
            <a:endParaRPr lang="ar-SA"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71472" y="214290"/>
            <a:ext cx="8229600" cy="1143000"/>
          </a:xfrm>
        </p:spPr>
        <p:txBody>
          <a:bodyPr>
            <a:normAutofit fontScale="90000"/>
          </a:bodyPr>
          <a:lstStyle/>
          <a:p>
            <a:pPr lvl="0" algn="r"/>
            <a:r>
              <a:rPr lang="ar-SY" dirty="0" smtClean="0"/>
              <a:t>6.</a:t>
            </a:r>
            <a:r>
              <a:rPr lang="ar-AE" dirty="0" smtClean="0"/>
              <a:t>تحميل إعدادات افتراضية أمثلية </a:t>
            </a:r>
            <a:r>
              <a:rPr lang="en-US" dirty="0" smtClean="0"/>
              <a:t>Load Optimized </a:t>
            </a:r>
            <a:r>
              <a:rPr lang="en-US" dirty="0" smtClean="0"/>
              <a:t>Defaults     </a:t>
            </a:r>
            <a:r>
              <a:rPr lang="en-US" dirty="0" smtClean="0"/>
              <a:t/>
            </a:r>
            <a:br>
              <a:rPr lang="en-US" dirty="0" smtClean="0"/>
            </a:br>
            <a:r>
              <a:rPr lang="ar-SY" dirty="0" smtClean="0"/>
              <a:t>7.</a:t>
            </a:r>
            <a:r>
              <a:rPr lang="ar-AE" dirty="0" smtClean="0"/>
              <a:t>ضبط كلمة سر المشرف العام </a:t>
            </a:r>
            <a:r>
              <a:rPr lang="en-US" dirty="0" smtClean="0"/>
              <a:t>Set </a:t>
            </a:r>
            <a:r>
              <a:rPr lang="ar-SY" dirty="0" smtClean="0"/>
              <a:t>        </a:t>
            </a:r>
            <a:r>
              <a:rPr lang="en-US" dirty="0" smtClean="0"/>
              <a:t>Supervisor Password     </a:t>
            </a:r>
            <a:r>
              <a:rPr lang="ar-SA" dirty="0" smtClean="0"/>
              <a:t> </a:t>
            </a:r>
            <a:r>
              <a:rPr lang="ar-SA" dirty="0" smtClean="0"/>
              <a:t>.</a:t>
            </a:r>
            <a:r>
              <a:rPr lang="en-US" dirty="0" smtClean="0"/>
              <a:t/>
            </a:r>
            <a:br>
              <a:rPr lang="en-US" dirty="0" smtClean="0"/>
            </a:br>
            <a:r>
              <a:rPr lang="ar-SY" dirty="0" smtClean="0"/>
              <a:t>8.</a:t>
            </a:r>
            <a:r>
              <a:rPr lang="ar-SA" dirty="0" smtClean="0"/>
              <a:t>ضبط كلمة سر المستخدم </a:t>
            </a:r>
            <a:r>
              <a:rPr lang="en-US" dirty="0" smtClean="0"/>
              <a:t>Set User </a:t>
            </a:r>
            <a:r>
              <a:rPr lang="en-US" dirty="0" smtClean="0"/>
              <a:t>Password        </a:t>
            </a:r>
            <a:r>
              <a:rPr lang="ar-SA" dirty="0" smtClean="0"/>
              <a:t> </a:t>
            </a:r>
            <a:r>
              <a:rPr lang="ar-SA" dirty="0" smtClean="0"/>
              <a:t>.</a:t>
            </a:r>
            <a:r>
              <a:rPr lang="en-US" dirty="0" smtClean="0"/>
              <a:t/>
            </a:r>
            <a:br>
              <a:rPr lang="en-US" dirty="0" smtClean="0"/>
            </a:br>
            <a:r>
              <a:rPr lang="ar-SY" dirty="0" smtClean="0"/>
              <a:t>9.</a:t>
            </a:r>
            <a:r>
              <a:rPr lang="ar-SA" dirty="0" smtClean="0"/>
              <a:t>الحفظ </a:t>
            </a:r>
            <a:r>
              <a:rPr lang="ar-SA" dirty="0" err="1" smtClean="0"/>
              <a:t>و</a:t>
            </a:r>
            <a:r>
              <a:rPr lang="ar-SA" dirty="0" smtClean="0"/>
              <a:t> الخروج </a:t>
            </a:r>
            <a:r>
              <a:rPr lang="en-US" dirty="0" smtClean="0"/>
              <a:t>Save &amp; Exit Setup</a:t>
            </a:r>
            <a:r>
              <a:rPr lang="ar-SA" dirty="0" smtClean="0"/>
              <a:t> .</a:t>
            </a:r>
            <a:r>
              <a:rPr lang="en-US" dirty="0" smtClean="0"/>
              <a:t/>
            </a:r>
            <a:br>
              <a:rPr lang="en-US" dirty="0" smtClean="0"/>
            </a:br>
            <a:r>
              <a:rPr lang="ar-SY" dirty="0" smtClean="0"/>
              <a:t>10.</a:t>
            </a:r>
            <a:r>
              <a:rPr lang="ar-SA" dirty="0" smtClean="0"/>
              <a:t>الخروج بدون حفظ </a:t>
            </a:r>
            <a:r>
              <a:rPr lang="en-US" dirty="0" smtClean="0"/>
              <a:t>Exit without </a:t>
            </a:r>
            <a:r>
              <a:rPr lang="en-US" dirty="0" smtClean="0"/>
              <a:t>Saving         </a:t>
            </a:r>
            <a:r>
              <a:rPr lang="ar-SA" dirty="0" smtClean="0"/>
              <a:t> </a:t>
            </a:r>
            <a:r>
              <a:rPr lang="ar-SA" dirty="0" smtClean="0"/>
              <a:t>.</a:t>
            </a:r>
            <a:r>
              <a:rPr lang="en-US" dirty="0" smtClean="0"/>
              <a:t/>
            </a:r>
            <a:br>
              <a:rPr lang="en-US" dirty="0" smtClean="0"/>
            </a:br>
            <a:r>
              <a:rPr lang="ar-SA" b="1" dirty="0" smtClean="0"/>
              <a:t> </a:t>
            </a:r>
            <a:r>
              <a:rPr lang="en-US" dirty="0" smtClean="0"/>
              <a:t/>
            </a:r>
            <a:br>
              <a:rPr lang="en-US" dirty="0" smtClean="0"/>
            </a:b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785786" y="571480"/>
            <a:ext cx="8072495" cy="1285884"/>
          </a:xfrm>
        </p:spPr>
        <p:txBody>
          <a:bodyPr>
            <a:normAutofit fontScale="90000"/>
          </a:bodyPr>
          <a:lstStyle/>
          <a:p>
            <a:pPr lvl="0" algn="ctr"/>
            <a:r>
              <a:rPr lang="ar-SA" b="1" cap="small" dirty="0">
                <a:solidFill>
                  <a:schemeClr val="tx2">
                    <a:lumMod val="50000"/>
                  </a:schemeClr>
                </a:solidFill>
                <a:effectLst>
                  <a:glow rad="228600">
                    <a:schemeClr val="accent1">
                      <a:satMod val="175000"/>
                      <a:alpha val="40000"/>
                    </a:schemeClr>
                  </a:glow>
                </a:effectLst>
              </a:rPr>
              <a:t>مقدمة عامة عن  </a:t>
            </a:r>
            <a:r>
              <a:rPr lang="en-US" b="1" cap="small" dirty="0">
                <a:solidFill>
                  <a:schemeClr val="tx2">
                    <a:lumMod val="50000"/>
                  </a:schemeClr>
                </a:solidFill>
                <a:effectLst>
                  <a:glow rad="228600">
                    <a:schemeClr val="accent1">
                      <a:satMod val="175000"/>
                      <a:alpha val="40000"/>
                    </a:schemeClr>
                  </a:glow>
                </a:effectLst>
              </a:rPr>
              <a:t>BIOS</a:t>
            </a:r>
            <a:r>
              <a:rPr lang="en-US" dirty="0"/>
              <a:t/>
            </a:r>
            <a:br>
              <a:rPr lang="en-US" dirty="0"/>
            </a:br>
            <a:r>
              <a:rPr lang="ar-SY" dirty="0"/>
              <a:t>جاءت تسمية </a:t>
            </a:r>
            <a:r>
              <a:rPr lang="en-US" dirty="0"/>
              <a:t>BIOS</a:t>
            </a:r>
            <a:r>
              <a:rPr lang="ar-SY" dirty="0"/>
              <a:t> من الأحرف الأولى للعبارة :</a:t>
            </a:r>
            <a:r>
              <a:rPr lang="ar-SY" dirty="0">
                <a:solidFill>
                  <a:srgbClr val="FF0000"/>
                </a:solidFill>
              </a:rPr>
              <a:t> </a:t>
            </a:r>
            <a:r>
              <a:rPr lang="en-US" dirty="0">
                <a:solidFill>
                  <a:srgbClr val="FF0000"/>
                </a:solidFill>
                <a:effectLst>
                  <a:glow rad="228600">
                    <a:schemeClr val="accent2">
                      <a:satMod val="175000"/>
                      <a:alpha val="40000"/>
                    </a:schemeClr>
                  </a:glow>
                </a:effectLst>
              </a:rPr>
              <a:t>Basic </a:t>
            </a:r>
            <a:r>
              <a:rPr lang="en-US" dirty="0" smtClean="0">
                <a:solidFill>
                  <a:srgbClr val="FF0000"/>
                </a:solidFill>
                <a:effectLst>
                  <a:glow rad="228600">
                    <a:schemeClr val="accent2">
                      <a:satMod val="175000"/>
                      <a:alpha val="40000"/>
                    </a:schemeClr>
                  </a:glow>
                </a:effectLst>
              </a:rPr>
              <a:t>Input / Output </a:t>
            </a:r>
            <a:r>
              <a:rPr lang="en-US" dirty="0">
                <a:solidFill>
                  <a:srgbClr val="FF0000"/>
                </a:solidFill>
                <a:effectLst>
                  <a:glow rad="228600">
                    <a:schemeClr val="accent2">
                      <a:satMod val="175000"/>
                      <a:alpha val="40000"/>
                    </a:schemeClr>
                  </a:glow>
                </a:effectLst>
              </a:rPr>
              <a:t>System</a:t>
            </a:r>
            <a:r>
              <a:rPr lang="ar-SY" dirty="0">
                <a:effectLst>
                  <a:glow rad="228600">
                    <a:schemeClr val="accent2">
                      <a:satMod val="175000"/>
                      <a:alpha val="40000"/>
                    </a:schemeClr>
                  </a:glow>
                </a:effectLst>
              </a:rPr>
              <a:t>  </a:t>
            </a:r>
            <a:r>
              <a:rPr lang="ar-SY" dirty="0"/>
              <a:t>أي نظام الدخل </a:t>
            </a:r>
            <a:r>
              <a:rPr lang="ar-SY" dirty="0" err="1"/>
              <a:t>و</a:t>
            </a:r>
            <a:r>
              <a:rPr lang="ar-SY" dirty="0"/>
              <a:t> الخرج الأساسي ، </a:t>
            </a:r>
            <a:r>
              <a:rPr lang="ar-SY" dirty="0" err="1"/>
              <a:t>و</a:t>
            </a:r>
            <a:r>
              <a:rPr lang="ar-SY" dirty="0"/>
              <a:t> هو عبارة عن برمجية </a:t>
            </a:r>
            <a:r>
              <a:rPr lang="en-US" dirty="0"/>
              <a:t>Software</a:t>
            </a:r>
            <a:r>
              <a:rPr lang="ar-SY" dirty="0"/>
              <a:t> ذات مستوى منخفض تقوم بدور ملائمة بين العتاد </a:t>
            </a:r>
            <a:r>
              <a:rPr lang="en-US" dirty="0"/>
              <a:t>Hardware</a:t>
            </a:r>
            <a:r>
              <a:rPr lang="ar-SY" dirty="0"/>
              <a:t> (خاصةً المعالج </a:t>
            </a:r>
            <a:r>
              <a:rPr lang="ar-SY" dirty="0" smtClean="0"/>
              <a:t>  و  </a:t>
            </a:r>
            <a:r>
              <a:rPr lang="ar-SY" dirty="0"/>
              <a:t>الدارات الداعمة في اللوحة الأم) </a:t>
            </a:r>
            <a:r>
              <a:rPr lang="ar-SY" dirty="0" smtClean="0"/>
              <a:t> و  </a:t>
            </a:r>
            <a:r>
              <a:rPr lang="ar-SY" dirty="0"/>
              <a:t>بين نظام التشغيل .</a:t>
            </a:r>
            <a:r>
              <a:rPr lang="en-US" dirty="0"/>
              <a:t/>
            </a:r>
            <a:br>
              <a:rPr lang="en-US" dirty="0"/>
            </a:br>
            <a:r>
              <a:rPr lang="en-US" dirty="0"/>
              <a:t/>
            </a:r>
            <a:br>
              <a:rPr lang="en-US" dirty="0"/>
            </a:br>
            <a:endParaRPr lang="ar-SA"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14348" y="214290"/>
            <a:ext cx="8429652" cy="1143000"/>
          </a:xfrm>
        </p:spPr>
        <p:txBody>
          <a:bodyPr>
            <a:normAutofit fontScale="90000"/>
          </a:bodyPr>
          <a:lstStyle/>
          <a:p>
            <a:pPr algn="r"/>
            <a:r>
              <a:rPr lang="ar-SA" b="1" dirty="0" smtClean="0">
                <a:solidFill>
                  <a:srgbClr val="00B0F0"/>
                </a:solidFill>
                <a:effectLst>
                  <a:glow rad="63500">
                    <a:schemeClr val="accent6">
                      <a:satMod val="175000"/>
                      <a:alpha val="40000"/>
                    </a:schemeClr>
                  </a:glow>
                </a:effectLst>
              </a:rPr>
              <a:t>الخصائص القياسية </a:t>
            </a:r>
            <a:r>
              <a:rPr lang="en-US" b="1" dirty="0" smtClean="0">
                <a:solidFill>
                  <a:srgbClr val="00B0F0"/>
                </a:solidFill>
                <a:effectLst>
                  <a:glow rad="63500">
                    <a:schemeClr val="accent6">
                      <a:satMod val="175000"/>
                      <a:alpha val="40000"/>
                    </a:schemeClr>
                  </a:glow>
                </a:effectLst>
              </a:rPr>
              <a:t>Standard CMOS Features</a:t>
            </a:r>
            <a:r>
              <a:rPr lang="ar-SA" b="1" dirty="0" smtClean="0">
                <a:solidFill>
                  <a:schemeClr val="accent2"/>
                </a:solidFill>
              </a:rPr>
              <a:t> </a:t>
            </a:r>
            <a:r>
              <a:rPr lang="ar-SA" b="1" dirty="0" smtClean="0">
                <a:solidFill>
                  <a:srgbClr val="00B0F0"/>
                </a:solidFill>
              </a:rPr>
              <a:t>:</a:t>
            </a:r>
            <a:r>
              <a:rPr lang="en-US" dirty="0" smtClean="0"/>
              <a:t/>
            </a:r>
            <a:br>
              <a:rPr lang="en-US" dirty="0" smtClean="0"/>
            </a:br>
            <a:r>
              <a:rPr lang="ar-SA" dirty="0" smtClean="0"/>
              <a:t>يحتوى هذا القسم على الإعدادات والمعلومات الأساسية للجهاز</a:t>
            </a:r>
            <a:r>
              <a:rPr lang="en-US" dirty="0" smtClean="0"/>
              <a:t>. </a:t>
            </a:r>
            <a:r>
              <a:rPr lang="ar-SA" dirty="0" smtClean="0"/>
              <a:t>الإعدادات </a:t>
            </a:r>
            <a:r>
              <a:rPr lang="ar-AE" dirty="0" smtClean="0"/>
              <a:t>في</a:t>
            </a:r>
            <a:r>
              <a:rPr lang="ar-SA" dirty="0" smtClean="0"/>
              <a:t>تضمن :</a:t>
            </a:r>
            <a:r>
              <a:rPr lang="en-US" dirty="0" smtClean="0"/>
              <a:t/>
            </a:r>
            <a:br>
              <a:rPr lang="en-US" dirty="0" smtClean="0"/>
            </a:br>
            <a:r>
              <a:rPr lang="ar-SY" dirty="0" smtClean="0">
                <a:solidFill>
                  <a:srgbClr val="00B0F0"/>
                </a:solidFill>
              </a:rPr>
              <a:t>1</a:t>
            </a:r>
            <a:r>
              <a:rPr lang="ar-SY" dirty="0" smtClean="0"/>
              <a:t>.</a:t>
            </a:r>
            <a:r>
              <a:rPr lang="en-US" dirty="0" smtClean="0">
                <a:solidFill>
                  <a:schemeClr val="accent2"/>
                </a:solidFill>
              </a:rPr>
              <a:t>Date/Time</a:t>
            </a:r>
            <a:r>
              <a:rPr lang="ar-SA" dirty="0" smtClean="0">
                <a:solidFill>
                  <a:schemeClr val="accent2"/>
                </a:solidFill>
              </a:rPr>
              <a:t> </a:t>
            </a:r>
            <a:r>
              <a:rPr lang="ar-SA" dirty="0" smtClean="0">
                <a:solidFill>
                  <a:schemeClr val="accent2"/>
                </a:solidFill>
              </a:rPr>
              <a:t>: </a:t>
            </a:r>
            <a:r>
              <a:rPr lang="ar-SA" dirty="0" smtClean="0"/>
              <a:t>ضبط الوقت </a:t>
            </a:r>
            <a:r>
              <a:rPr lang="ar-SA" dirty="0" err="1" smtClean="0"/>
              <a:t>و</a:t>
            </a:r>
            <a:r>
              <a:rPr lang="ar-SA" dirty="0" smtClean="0"/>
              <a:t> التاريخ للجهاز .</a:t>
            </a:r>
            <a:r>
              <a:rPr lang="en-US" dirty="0" smtClean="0"/>
              <a:t/>
            </a:r>
            <a:br>
              <a:rPr lang="en-US" dirty="0" smtClean="0"/>
            </a:br>
            <a:r>
              <a:rPr lang="en-US" dirty="0" smtClean="0">
                <a:solidFill>
                  <a:schemeClr val="accent2"/>
                </a:solidFill>
              </a:rPr>
              <a:t>IDE Primary </a:t>
            </a:r>
            <a:r>
              <a:rPr lang="en-US" dirty="0" smtClean="0">
                <a:solidFill>
                  <a:schemeClr val="accent2"/>
                </a:solidFill>
              </a:rPr>
              <a:t>Master</a:t>
            </a:r>
            <a:r>
              <a:rPr lang="en-US" dirty="0" smtClean="0">
                <a:solidFill>
                  <a:srgbClr val="00B0F0"/>
                </a:solidFill>
              </a:rPr>
              <a:t>.2</a:t>
            </a:r>
            <a:r>
              <a:rPr lang="ar-SA" dirty="0" smtClean="0">
                <a:solidFill>
                  <a:srgbClr val="00B0F0"/>
                </a:solidFill>
              </a:rPr>
              <a:t> </a:t>
            </a:r>
            <a:r>
              <a:rPr lang="ar-SA" dirty="0" smtClean="0"/>
              <a:t>: لإعداد القرص الصلب أو السواقة الموصولة للمنفذ  </a:t>
            </a:r>
            <a:r>
              <a:rPr lang="en-US" dirty="0" smtClean="0"/>
              <a:t>IDE </a:t>
            </a:r>
            <a:r>
              <a:rPr lang="ar-SA" dirty="0" smtClean="0"/>
              <a:t>رقم 1 </a:t>
            </a:r>
            <a:r>
              <a:rPr lang="en-US" dirty="0" smtClean="0"/>
              <a:t/>
            </a:r>
            <a:br>
              <a:rPr lang="en-US" dirty="0" smtClean="0"/>
            </a:br>
            <a:r>
              <a:rPr lang="ar-SY" dirty="0" smtClean="0"/>
              <a:t>3.</a:t>
            </a:r>
            <a:r>
              <a:rPr lang="en-US" dirty="0" smtClean="0">
                <a:solidFill>
                  <a:schemeClr val="accent2"/>
                </a:solidFill>
              </a:rPr>
              <a:t>IDE </a:t>
            </a:r>
            <a:r>
              <a:rPr lang="en-US" dirty="0" smtClean="0">
                <a:solidFill>
                  <a:schemeClr val="accent2"/>
                </a:solidFill>
              </a:rPr>
              <a:t>Primary Slave</a:t>
            </a:r>
            <a:r>
              <a:rPr lang="ar-SA" dirty="0" smtClean="0">
                <a:solidFill>
                  <a:schemeClr val="accent2"/>
                </a:solidFill>
              </a:rPr>
              <a:t> </a:t>
            </a:r>
            <a:r>
              <a:rPr lang="ar-SA" dirty="0" smtClean="0"/>
              <a:t>: لإعداد القرص الصلب أو السواقة الموصولة للمنفذ</a:t>
            </a:r>
            <a:r>
              <a:rPr lang="en-US" dirty="0" smtClean="0"/>
              <a:t>IDE  </a:t>
            </a:r>
            <a:r>
              <a:rPr lang="ar-SA" dirty="0" smtClean="0"/>
              <a:t>رقم 1 </a:t>
            </a:r>
            <a:r>
              <a:rPr lang="en-US" dirty="0" smtClean="0"/>
              <a:t/>
            </a:r>
            <a:br>
              <a:rPr lang="en-US" dirty="0" smtClean="0"/>
            </a:br>
            <a:endParaRPr lang="ar-SA"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5" y="2285992"/>
            <a:ext cx="8143932" cy="2000264"/>
          </a:xfrm>
        </p:spPr>
        <p:txBody>
          <a:bodyPr>
            <a:normAutofit/>
          </a:bodyPr>
          <a:lstStyle/>
          <a:p>
            <a:pPr lvl="1" rtl="1"/>
            <a:r>
              <a:rPr lang="en-US" sz="2400" dirty="0">
                <a:solidFill>
                  <a:schemeClr val="accent2"/>
                </a:solidFill>
              </a:rPr>
              <a:t>IDE Secondary Master</a:t>
            </a:r>
            <a:r>
              <a:rPr lang="ar-SA" sz="2400" dirty="0">
                <a:solidFill>
                  <a:schemeClr val="accent2"/>
                </a:solidFill>
              </a:rPr>
              <a:t> : </a:t>
            </a:r>
            <a:r>
              <a:rPr lang="ar-SA" sz="2400" dirty="0">
                <a:solidFill>
                  <a:schemeClr val="tx1"/>
                </a:solidFill>
              </a:rPr>
              <a:t>لإعداد القرص الصلب أو السواقة الموصولة للمنفذ  </a:t>
            </a:r>
            <a:r>
              <a:rPr lang="en-US" sz="2400" dirty="0">
                <a:solidFill>
                  <a:schemeClr val="tx1"/>
                </a:solidFill>
              </a:rPr>
              <a:t>IDE </a:t>
            </a:r>
            <a:r>
              <a:rPr lang="ar-SA" sz="2400" dirty="0">
                <a:solidFill>
                  <a:schemeClr val="tx1"/>
                </a:solidFill>
              </a:rPr>
              <a:t>رقم 2 .</a:t>
            </a:r>
            <a:r>
              <a:rPr lang="en-US" sz="2400" dirty="0">
                <a:solidFill>
                  <a:schemeClr val="accent2"/>
                </a:solidFill>
              </a:rPr>
              <a:t/>
            </a:r>
            <a:br>
              <a:rPr lang="en-US" sz="2400" dirty="0">
                <a:solidFill>
                  <a:schemeClr val="accent2"/>
                </a:solidFill>
              </a:rPr>
            </a:br>
            <a:r>
              <a:rPr lang="en-US" sz="2400" dirty="0">
                <a:solidFill>
                  <a:schemeClr val="accent2"/>
                </a:solidFill>
              </a:rPr>
              <a:t>IDE Secondary Slave</a:t>
            </a:r>
            <a:r>
              <a:rPr lang="ar-SA" sz="2400" dirty="0">
                <a:solidFill>
                  <a:schemeClr val="accent2"/>
                </a:solidFill>
              </a:rPr>
              <a:t> : </a:t>
            </a:r>
            <a:r>
              <a:rPr lang="ar-SA" sz="2400" dirty="0">
                <a:solidFill>
                  <a:schemeClr val="tx1"/>
                </a:solidFill>
              </a:rPr>
              <a:t>لإعداد القرص الصلب أو السواقة الموصولة للمنفذ</a:t>
            </a:r>
            <a:r>
              <a:rPr lang="en-US" sz="2400" dirty="0">
                <a:solidFill>
                  <a:schemeClr val="tx1"/>
                </a:solidFill>
              </a:rPr>
              <a:t>IDE  </a:t>
            </a:r>
            <a:r>
              <a:rPr lang="ar-SA" sz="2400" dirty="0">
                <a:solidFill>
                  <a:schemeClr val="tx1"/>
                </a:solidFill>
              </a:rPr>
              <a:t>رقم 2 </a:t>
            </a:r>
            <a:r>
              <a:rPr lang="ar-AE" sz="2400" dirty="0">
                <a:solidFill>
                  <a:schemeClr val="tx1"/>
                </a:solidFill>
              </a:rPr>
              <a:t>.</a:t>
            </a:r>
            <a:r>
              <a:rPr lang="en-US" sz="2400" dirty="0">
                <a:solidFill>
                  <a:schemeClr val="accent2"/>
                </a:solidFill>
              </a:rPr>
              <a:t/>
            </a:r>
            <a:br>
              <a:rPr lang="en-US" sz="2400" dirty="0">
                <a:solidFill>
                  <a:schemeClr val="accent2"/>
                </a:solidFill>
              </a:rPr>
            </a:br>
            <a:endParaRPr lang="ar-SA" sz="2400" dirty="0">
              <a:solidFill>
                <a:schemeClr val="accent2"/>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2910" y="500042"/>
            <a:ext cx="8215370" cy="1785950"/>
          </a:xfrm>
        </p:spPr>
        <p:txBody>
          <a:bodyPr>
            <a:normAutofit fontScale="90000"/>
          </a:bodyPr>
          <a:lstStyle/>
          <a:p>
            <a:pPr algn="ctr"/>
            <a:r>
              <a:rPr lang="ar-SA" dirty="0" smtClean="0"/>
              <a:t>إن </a:t>
            </a:r>
            <a:r>
              <a:rPr lang="ar-SA" dirty="0" smtClean="0"/>
              <a:t>الإعدادات </a:t>
            </a:r>
            <a:r>
              <a:rPr lang="ar-SA" dirty="0" smtClean="0"/>
              <a:t>السابقة يمكن عملها بشكل آلي بتحويل كل الاختيارات السابقة إلى</a:t>
            </a:r>
            <a:r>
              <a:rPr lang="en-US" dirty="0" smtClean="0"/>
              <a:t> AUTO </a:t>
            </a:r>
            <a:r>
              <a:rPr lang="ar-SA" dirty="0" smtClean="0"/>
              <a:t>، عندها فان اللوحة الأم ستتعرف على الأقراص لوحدها بكل مرة يتم تشغيل بها الجهاز ، </a:t>
            </a:r>
            <a:r>
              <a:rPr lang="ar-SA" dirty="0" err="1" smtClean="0"/>
              <a:t>و</a:t>
            </a:r>
            <a:r>
              <a:rPr lang="ar-SA" dirty="0" smtClean="0"/>
              <a:t> لا ينصح بالضبط اليدوي لكل منها لأنها تتطلب معرفة معلومات عن القرص الصلب نفسه مثل عدد الاسطوانات </a:t>
            </a:r>
            <a:r>
              <a:rPr lang="ar-SA" dirty="0" err="1" smtClean="0"/>
              <a:t>وا</a:t>
            </a:r>
            <a:r>
              <a:rPr lang="ar-SA" dirty="0" smtClean="0"/>
              <a:t> لرؤوس </a:t>
            </a:r>
            <a:r>
              <a:rPr lang="ar-SA" dirty="0" err="1" smtClean="0"/>
              <a:t>و</a:t>
            </a:r>
            <a:r>
              <a:rPr lang="ar-SA" dirty="0" smtClean="0"/>
              <a:t> القطاعات </a:t>
            </a:r>
            <a:r>
              <a:rPr lang="ar-SA" dirty="0" err="1" smtClean="0"/>
              <a:t>و</a:t>
            </a:r>
            <a:r>
              <a:rPr lang="ar-SA" dirty="0" smtClean="0"/>
              <a:t> باقي التفاصيل الفيزيائية للقرص الصلب لذلك من الأسهل ترك هذه القيم افتراضية .</a:t>
            </a:r>
            <a:r>
              <a:rPr lang="en-US" dirty="0" smtClean="0"/>
              <a:t/>
            </a:r>
            <a:br>
              <a:rPr lang="en-US" dirty="0" smtClean="0"/>
            </a:br>
            <a:endParaRPr lang="ar-SA"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71472" y="0"/>
            <a:ext cx="8229600" cy="1143000"/>
          </a:xfrm>
        </p:spPr>
        <p:txBody>
          <a:bodyPr>
            <a:normAutofit fontScale="90000"/>
          </a:bodyPr>
          <a:lstStyle/>
          <a:p>
            <a:pPr algn="ctr"/>
            <a:r>
              <a:rPr lang="en-US" dirty="0" smtClean="0"/>
              <a:t> </a:t>
            </a:r>
            <a:br>
              <a:rPr lang="en-US" dirty="0" smtClean="0"/>
            </a:br>
            <a:r>
              <a:rPr lang="en-US" dirty="0" smtClean="0"/>
              <a:t>Drive A / Drive B</a:t>
            </a:r>
            <a:r>
              <a:rPr lang="ar-AE" dirty="0" smtClean="0"/>
              <a:t> : </a:t>
            </a:r>
            <a:r>
              <a:rPr lang="ar-SA" dirty="0" smtClean="0"/>
              <a:t>لتعريف سواقات الأقراص المرنة</a:t>
            </a:r>
            <a:r>
              <a:rPr lang="ar-AE" dirty="0" smtClean="0"/>
              <a:t> .</a:t>
            </a:r>
            <a:r>
              <a:rPr lang="en-US" dirty="0" smtClean="0"/>
              <a:t/>
            </a:r>
            <a:br>
              <a:rPr lang="en-US" dirty="0" smtClean="0"/>
            </a:br>
            <a:r>
              <a:rPr lang="en-US" dirty="0" smtClean="0"/>
              <a:t>Halt On </a:t>
            </a:r>
            <a:r>
              <a:rPr lang="ar-SA" dirty="0" smtClean="0"/>
              <a:t> : لتحديد ما إذا كانت اللوحة الأم ستتوقف عن تحميل نظام التشغيل وتعطيك رسالة بوجود خطأ إن حصل أي عطل ، </a:t>
            </a:r>
            <a:r>
              <a:rPr lang="ar-SA" dirty="0" err="1" smtClean="0"/>
              <a:t>و</a:t>
            </a:r>
            <a:r>
              <a:rPr lang="ar-SA" dirty="0" smtClean="0"/>
              <a:t> تتضمن الاختيارات التالية :</a:t>
            </a:r>
            <a:r>
              <a:rPr lang="en-US" dirty="0" smtClean="0"/>
              <a:t/>
            </a:r>
            <a:br>
              <a:rPr lang="en-US" dirty="0" smtClean="0"/>
            </a:br>
            <a:r>
              <a:rPr lang="en-US" dirty="0" smtClean="0"/>
              <a:t>All </a:t>
            </a:r>
            <a:r>
              <a:rPr lang="ar-AE" dirty="0" smtClean="0"/>
              <a:t>: </a:t>
            </a:r>
            <a:r>
              <a:rPr lang="ar-SA" dirty="0" smtClean="0"/>
              <a:t>أي التوقف عند كل أنواع الأخطاء .</a:t>
            </a:r>
            <a:r>
              <a:rPr lang="en-US" dirty="0" smtClean="0"/>
              <a:t/>
            </a:r>
            <a:br>
              <a:rPr lang="en-US" dirty="0" smtClean="0"/>
            </a:br>
            <a:r>
              <a:rPr lang="en-US" dirty="0" smtClean="0"/>
              <a:t> All but Keyboard</a:t>
            </a:r>
            <a:r>
              <a:rPr lang="ar-SA" dirty="0" smtClean="0"/>
              <a:t> : وهى لكل الأخطاء ماعدا أخطاء لوحة </a:t>
            </a:r>
            <a:r>
              <a:rPr lang="ar-AE" dirty="0" smtClean="0"/>
              <a:t>المفاتيح </a:t>
            </a:r>
            <a:r>
              <a:rPr lang="en-US" dirty="0" smtClean="0"/>
              <a:t>.</a:t>
            </a:r>
            <a:br>
              <a:rPr lang="en-US" dirty="0" smtClean="0"/>
            </a:br>
            <a:r>
              <a:rPr lang="en-US" dirty="0" smtClean="0"/>
              <a:t>All but Diskette</a:t>
            </a:r>
            <a:r>
              <a:rPr lang="ar-AE" dirty="0" smtClean="0"/>
              <a:t> : </a:t>
            </a:r>
            <a:r>
              <a:rPr lang="ar-SA" dirty="0" smtClean="0"/>
              <a:t>وهى </a:t>
            </a:r>
            <a:r>
              <a:rPr lang="ar-SA" dirty="0" err="1" smtClean="0"/>
              <a:t>لك</a:t>
            </a:r>
            <a:r>
              <a:rPr lang="ar-SA" dirty="0" smtClean="0"/>
              <a:t> الأخطاء ماعدا خطأ سواقة الأقراص المرنة</a:t>
            </a:r>
            <a:r>
              <a:rPr lang="en-US" dirty="0" smtClean="0"/>
              <a:t>.</a:t>
            </a:r>
            <a:br>
              <a:rPr lang="en-US" dirty="0" smtClean="0"/>
            </a:br>
            <a:endParaRPr lang="ar-SA"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1" y="274639"/>
            <a:ext cx="8043891" cy="3440114"/>
          </a:xfrm>
        </p:spPr>
        <p:txBody>
          <a:bodyPr/>
          <a:lstStyle/>
          <a:p>
            <a:pPr lvl="2" rtl="1"/>
            <a:r>
              <a:rPr lang="en-US" dirty="0">
                <a:solidFill>
                  <a:schemeClr val="tx1"/>
                </a:solidFill>
              </a:rPr>
              <a:t> </a:t>
            </a:r>
            <a:r>
              <a:rPr lang="en-US" sz="2800" dirty="0">
                <a:solidFill>
                  <a:schemeClr val="tx1"/>
                </a:solidFill>
              </a:rPr>
              <a:t/>
            </a:r>
            <a:br>
              <a:rPr lang="en-US" sz="2800" dirty="0">
                <a:solidFill>
                  <a:schemeClr val="tx1"/>
                </a:solidFill>
              </a:rPr>
            </a:br>
            <a:r>
              <a:rPr lang="en-US" sz="2800" dirty="0">
                <a:solidFill>
                  <a:schemeClr val="accent1"/>
                </a:solidFill>
              </a:rPr>
              <a:t>All but Diskette</a:t>
            </a:r>
            <a:r>
              <a:rPr lang="ar-AE" sz="2800" dirty="0">
                <a:solidFill>
                  <a:schemeClr val="accent1"/>
                </a:solidFill>
              </a:rPr>
              <a:t> </a:t>
            </a:r>
            <a:r>
              <a:rPr lang="ar-AE" sz="2800" dirty="0">
                <a:solidFill>
                  <a:schemeClr val="tx1"/>
                </a:solidFill>
              </a:rPr>
              <a:t>: </a:t>
            </a:r>
            <a:r>
              <a:rPr lang="ar-SA" sz="2800" dirty="0">
                <a:solidFill>
                  <a:schemeClr val="tx1"/>
                </a:solidFill>
              </a:rPr>
              <a:t>وهى </a:t>
            </a:r>
            <a:r>
              <a:rPr lang="ar-SA" sz="2800" dirty="0" err="1">
                <a:solidFill>
                  <a:schemeClr val="tx1"/>
                </a:solidFill>
              </a:rPr>
              <a:t>لك</a:t>
            </a:r>
            <a:r>
              <a:rPr lang="ar-SA" sz="2800" dirty="0">
                <a:solidFill>
                  <a:schemeClr val="tx1"/>
                </a:solidFill>
              </a:rPr>
              <a:t> الأخطاء ماعدا خطأ سواقة الأقراص المرنة</a:t>
            </a:r>
            <a:r>
              <a:rPr lang="en-US" sz="2800" dirty="0">
                <a:solidFill>
                  <a:schemeClr val="tx1"/>
                </a:solidFill>
              </a:rPr>
              <a:t>.</a:t>
            </a:r>
            <a:br>
              <a:rPr lang="en-US" sz="2800" dirty="0">
                <a:solidFill>
                  <a:schemeClr val="tx1"/>
                </a:solidFill>
              </a:rPr>
            </a:br>
            <a:r>
              <a:rPr lang="en-US" sz="2800" dirty="0">
                <a:solidFill>
                  <a:schemeClr val="accent1"/>
                </a:solidFill>
              </a:rPr>
              <a:t>All but Disk/Key</a:t>
            </a:r>
            <a:r>
              <a:rPr lang="ar-AE" sz="2800" dirty="0">
                <a:solidFill>
                  <a:schemeClr val="accent1"/>
                </a:solidFill>
              </a:rPr>
              <a:t> </a:t>
            </a:r>
            <a:r>
              <a:rPr lang="ar-AE" sz="2800" dirty="0">
                <a:solidFill>
                  <a:schemeClr val="tx1"/>
                </a:solidFill>
              </a:rPr>
              <a:t>: </a:t>
            </a:r>
            <a:r>
              <a:rPr lang="ar-SA" sz="2800" dirty="0">
                <a:solidFill>
                  <a:schemeClr val="tx1"/>
                </a:solidFill>
              </a:rPr>
              <a:t>لكل الأخطاء ماعدا سواقة الأقراص المرنة ولوحة المفاتيح </a:t>
            </a:r>
            <a:r>
              <a:rPr lang="en-US" sz="2800" dirty="0">
                <a:solidFill>
                  <a:schemeClr val="tx1"/>
                </a:solidFill>
              </a:rPr>
              <a:t>.</a:t>
            </a:r>
            <a:br>
              <a:rPr lang="en-US" sz="2800" dirty="0">
                <a:solidFill>
                  <a:schemeClr val="tx1"/>
                </a:solidFill>
              </a:rPr>
            </a:br>
            <a:endParaRPr lang="ar-SA" sz="2800" dirty="0">
              <a:solidFill>
                <a:schemeClr val="tx1"/>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214290"/>
            <a:ext cx="8329643" cy="4011618"/>
          </a:xfrm>
        </p:spPr>
        <p:txBody>
          <a:bodyPr>
            <a:noAutofit/>
          </a:bodyPr>
          <a:lstStyle/>
          <a:p>
            <a:pPr lvl="2" rtl="1"/>
            <a:r>
              <a:rPr lang="en-US" sz="3200" dirty="0">
                <a:solidFill>
                  <a:schemeClr val="tx2">
                    <a:lumMod val="90000"/>
                  </a:schemeClr>
                </a:solidFill>
              </a:rPr>
              <a:t> </a:t>
            </a:r>
            <a:br>
              <a:rPr lang="en-US" sz="3200" dirty="0">
                <a:solidFill>
                  <a:schemeClr val="tx2">
                    <a:lumMod val="90000"/>
                  </a:schemeClr>
                </a:solidFill>
              </a:rPr>
            </a:br>
            <a:r>
              <a:rPr lang="ar-SA" sz="3200" b="1" dirty="0">
                <a:solidFill>
                  <a:schemeClr val="accent2">
                    <a:lumMod val="40000"/>
                    <a:lumOff val="60000"/>
                  </a:schemeClr>
                </a:solidFill>
              </a:rPr>
              <a:t>الخصائص المتقدمة </a:t>
            </a:r>
            <a:r>
              <a:rPr lang="en-US" sz="3200" b="1" dirty="0">
                <a:solidFill>
                  <a:schemeClr val="accent2">
                    <a:lumMod val="40000"/>
                    <a:lumOff val="60000"/>
                  </a:schemeClr>
                </a:solidFill>
              </a:rPr>
              <a:t>Advanced BIOS Features</a:t>
            </a:r>
            <a:r>
              <a:rPr lang="ar-SA" sz="3200" b="1" dirty="0">
                <a:solidFill>
                  <a:schemeClr val="accent2">
                    <a:lumMod val="40000"/>
                    <a:lumOff val="60000"/>
                  </a:schemeClr>
                </a:solidFill>
              </a:rPr>
              <a:t> </a:t>
            </a:r>
            <a:r>
              <a:rPr lang="ar-SA" sz="3200" b="1" dirty="0">
                <a:solidFill>
                  <a:schemeClr val="tx2">
                    <a:lumMod val="90000"/>
                  </a:schemeClr>
                </a:solidFill>
              </a:rPr>
              <a:t>:</a:t>
            </a:r>
            <a:r>
              <a:rPr lang="en-US" sz="3200" dirty="0">
                <a:solidFill>
                  <a:schemeClr val="tx2">
                    <a:lumMod val="90000"/>
                  </a:schemeClr>
                </a:solidFill>
              </a:rPr>
              <a:t/>
            </a:r>
            <a:br>
              <a:rPr lang="en-US" sz="3200" dirty="0">
                <a:solidFill>
                  <a:schemeClr val="tx2">
                    <a:lumMod val="90000"/>
                  </a:schemeClr>
                </a:solidFill>
              </a:rPr>
            </a:br>
            <a:r>
              <a:rPr lang="en-US" sz="3200" dirty="0">
                <a:solidFill>
                  <a:schemeClr val="accent3">
                    <a:lumMod val="75000"/>
                  </a:schemeClr>
                </a:solidFill>
              </a:rPr>
              <a:t>Anti-Virus Protection</a:t>
            </a:r>
            <a:r>
              <a:rPr lang="ar-SA" sz="3200" dirty="0">
                <a:solidFill>
                  <a:schemeClr val="accent3">
                    <a:lumMod val="75000"/>
                  </a:schemeClr>
                </a:solidFill>
              </a:rPr>
              <a:t> </a:t>
            </a:r>
            <a:r>
              <a:rPr lang="ar-SA" sz="3200" dirty="0">
                <a:solidFill>
                  <a:schemeClr val="tx2">
                    <a:lumMod val="90000"/>
                  </a:schemeClr>
                </a:solidFill>
              </a:rPr>
              <a:t>: هذه الميزة تحمى القرص الصلب من فيروسات محددة </a:t>
            </a:r>
            <a:r>
              <a:rPr lang="ar-SA" sz="3200" dirty="0" err="1">
                <a:solidFill>
                  <a:schemeClr val="tx2">
                    <a:lumMod val="90000"/>
                  </a:schemeClr>
                </a:solidFill>
              </a:rPr>
              <a:t>و</a:t>
            </a:r>
            <a:r>
              <a:rPr lang="ar-SA" sz="3200" dirty="0">
                <a:solidFill>
                  <a:schemeClr val="tx2">
                    <a:lumMod val="90000"/>
                  </a:schemeClr>
                </a:solidFill>
              </a:rPr>
              <a:t> الطريقة التي تعمل بها هذه الميزة هي بمراقبة ملفات بدء التشغيل</a:t>
            </a:r>
            <a:r>
              <a:rPr lang="en-US" sz="3200" dirty="0">
                <a:solidFill>
                  <a:schemeClr val="tx2">
                    <a:lumMod val="90000"/>
                  </a:schemeClr>
                </a:solidFill>
              </a:rPr>
              <a:t> (Boot Sector) </a:t>
            </a:r>
            <a:r>
              <a:rPr lang="ar-SA" sz="3200" dirty="0">
                <a:solidFill>
                  <a:schemeClr val="tx2">
                    <a:lumMod val="90000"/>
                  </a:schemeClr>
                </a:solidFill>
              </a:rPr>
              <a:t>الموجودة بالقرص الصلب وإعطاء تحذير عند محاولة أي برنامج أو فيروس تغييرها. الميزة مفيدة بشكل عام وينصح باستخدامها ولكنها قد تسبب بعض المشاكل عند تنصيب نظام التشغيل أو البرامج ولذا ينصح </a:t>
            </a:r>
            <a:r>
              <a:rPr lang="ar-AE" sz="3200" dirty="0">
                <a:solidFill>
                  <a:schemeClr val="tx2">
                    <a:lumMod val="90000"/>
                  </a:schemeClr>
                </a:solidFill>
              </a:rPr>
              <a:t>أحياناً </a:t>
            </a:r>
            <a:r>
              <a:rPr lang="ar-SA" sz="3200" dirty="0">
                <a:solidFill>
                  <a:schemeClr val="tx2">
                    <a:lumMod val="90000"/>
                  </a:schemeClr>
                </a:solidFill>
              </a:rPr>
              <a:t>بإطفائها قبل تركيب أي برنامج جديد</a:t>
            </a:r>
            <a:r>
              <a:rPr lang="en-US" sz="3200" dirty="0">
                <a:solidFill>
                  <a:schemeClr val="tx2">
                    <a:lumMod val="90000"/>
                  </a:schemeClr>
                </a:solidFill>
              </a:rPr>
              <a:t>.</a:t>
            </a:r>
            <a:br>
              <a:rPr lang="en-US" sz="3200" dirty="0">
                <a:solidFill>
                  <a:schemeClr val="tx2">
                    <a:lumMod val="90000"/>
                  </a:schemeClr>
                </a:solidFill>
              </a:rPr>
            </a:br>
            <a:endParaRPr lang="ar-SA" sz="3200" dirty="0">
              <a:solidFill>
                <a:schemeClr val="tx2">
                  <a:lumMod val="90000"/>
                </a:schemeClr>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85786" y="0"/>
            <a:ext cx="8072495" cy="2714644"/>
          </a:xfrm>
        </p:spPr>
        <p:txBody>
          <a:bodyPr>
            <a:noAutofit/>
          </a:bodyPr>
          <a:lstStyle/>
          <a:p>
            <a:pPr lvl="1" rtl="1"/>
            <a:r>
              <a:rPr lang="en-US" sz="3200" dirty="0">
                <a:solidFill>
                  <a:schemeClr val="tx2">
                    <a:lumMod val="90000"/>
                  </a:schemeClr>
                </a:solidFill>
              </a:rPr>
              <a:t> </a:t>
            </a:r>
            <a:br>
              <a:rPr lang="en-US" sz="3200" dirty="0">
                <a:solidFill>
                  <a:schemeClr val="tx2">
                    <a:lumMod val="90000"/>
                  </a:schemeClr>
                </a:solidFill>
              </a:rPr>
            </a:br>
            <a:r>
              <a:rPr lang="en-US" sz="3200" dirty="0">
                <a:solidFill>
                  <a:schemeClr val="accent2">
                    <a:lumMod val="75000"/>
                  </a:schemeClr>
                </a:solidFill>
              </a:rPr>
              <a:t>FSB Frequency</a:t>
            </a:r>
            <a:r>
              <a:rPr lang="ar-SA" sz="3200" dirty="0">
                <a:solidFill>
                  <a:schemeClr val="tx2">
                    <a:lumMod val="90000"/>
                  </a:schemeClr>
                </a:solidFill>
              </a:rPr>
              <a:t> : للتحكم بسرعة الناقل الأمامي للمعالج. بحسب نوع اللوحة الأم ومميزات البيوس فانه ببعض اللوحات يمكنك أن تضع أي رقم من 66 إلى أكثر من 200 </a:t>
            </a:r>
            <a:r>
              <a:rPr lang="ar-SA" sz="3200" dirty="0" err="1">
                <a:solidFill>
                  <a:schemeClr val="tx2">
                    <a:lumMod val="90000"/>
                  </a:schemeClr>
                </a:solidFill>
              </a:rPr>
              <a:t>ميغاهرتز</a:t>
            </a:r>
            <a:r>
              <a:rPr lang="ar-SA" sz="3200" dirty="0">
                <a:solidFill>
                  <a:schemeClr val="tx2">
                    <a:lumMod val="90000"/>
                  </a:schemeClr>
                </a:solidFill>
              </a:rPr>
              <a:t>. طبعا استخدام التردد الغير مناسب لمعالجك قد يؤدى إلى عدم عمل الجهاز. ولكن غالب المعالجات يمكنها العمل بتردد </a:t>
            </a:r>
            <a:r>
              <a:rPr lang="ar-SA" sz="3200" dirty="0" err="1">
                <a:solidFill>
                  <a:schemeClr val="tx2">
                    <a:lumMod val="90000"/>
                  </a:schemeClr>
                </a:solidFill>
              </a:rPr>
              <a:t>اعلى</a:t>
            </a:r>
            <a:r>
              <a:rPr lang="ar-SA" sz="3200" dirty="0">
                <a:solidFill>
                  <a:schemeClr val="tx2">
                    <a:lumMod val="90000"/>
                  </a:schemeClr>
                </a:solidFill>
              </a:rPr>
              <a:t> من </a:t>
            </a:r>
            <a:r>
              <a:rPr lang="ar-SA" sz="3200" dirty="0" err="1">
                <a:solidFill>
                  <a:schemeClr val="tx2">
                    <a:lumMod val="90000"/>
                  </a:schemeClr>
                </a:solidFill>
              </a:rPr>
              <a:t>الرسمى</a:t>
            </a:r>
            <a:r>
              <a:rPr lang="ar-SA" sz="3200" dirty="0">
                <a:solidFill>
                  <a:schemeClr val="tx2">
                    <a:lumMod val="90000"/>
                  </a:schemeClr>
                </a:solidFill>
              </a:rPr>
              <a:t> وذلك بما يسمى كسر السرعة</a:t>
            </a:r>
            <a:r>
              <a:rPr lang="en-US" sz="3200" dirty="0">
                <a:solidFill>
                  <a:schemeClr val="tx2">
                    <a:lumMod val="90000"/>
                  </a:schemeClr>
                </a:solidFill>
              </a:rPr>
              <a:t>.</a:t>
            </a:r>
            <a:br>
              <a:rPr lang="en-US" sz="3200" dirty="0">
                <a:solidFill>
                  <a:schemeClr val="tx2">
                    <a:lumMod val="90000"/>
                  </a:schemeClr>
                </a:solidFill>
              </a:rPr>
            </a:br>
            <a:r>
              <a:rPr lang="en-US" sz="3200" dirty="0">
                <a:solidFill>
                  <a:schemeClr val="accent2">
                    <a:lumMod val="75000"/>
                  </a:schemeClr>
                </a:solidFill>
              </a:rPr>
              <a:t>CPU Clock Ratio</a:t>
            </a:r>
            <a:r>
              <a:rPr lang="ar-AE" sz="3200" dirty="0">
                <a:solidFill>
                  <a:schemeClr val="accent2">
                    <a:lumMod val="75000"/>
                  </a:schemeClr>
                </a:solidFill>
              </a:rPr>
              <a:t> </a:t>
            </a:r>
            <a:r>
              <a:rPr lang="ar-AE" sz="3200" dirty="0">
                <a:solidFill>
                  <a:schemeClr val="tx2">
                    <a:lumMod val="90000"/>
                  </a:schemeClr>
                </a:solidFill>
              </a:rPr>
              <a:t>: </a:t>
            </a:r>
            <a:r>
              <a:rPr lang="ar-SA" sz="3200" dirty="0">
                <a:solidFill>
                  <a:schemeClr val="tx2">
                    <a:lumMod val="90000"/>
                  </a:schemeClr>
                </a:solidFill>
              </a:rPr>
              <a:t>لتحديد معامل الضرب للمعالج ، </a:t>
            </a:r>
            <a:r>
              <a:rPr lang="ar-SA" sz="3200" dirty="0" err="1">
                <a:solidFill>
                  <a:schemeClr val="tx2">
                    <a:lumMod val="90000"/>
                  </a:schemeClr>
                </a:solidFill>
              </a:rPr>
              <a:t>و</a:t>
            </a:r>
            <a:r>
              <a:rPr lang="ar-SA" sz="3200" dirty="0">
                <a:solidFill>
                  <a:schemeClr val="tx2">
                    <a:lumMod val="90000"/>
                  </a:schemeClr>
                </a:solidFill>
              </a:rPr>
              <a:t> تأتي معظم المعالجات الحديثة بمعامل ضرب مقفول وهذا يعنى أن المستخدم لن يستطيع أن يغير معامل الضرب </a:t>
            </a:r>
            <a:r>
              <a:rPr lang="en-US" sz="3200" dirty="0">
                <a:solidFill>
                  <a:schemeClr val="tx2">
                    <a:lumMod val="90000"/>
                  </a:schemeClr>
                </a:solidFill>
              </a:rPr>
              <a:t>.</a:t>
            </a:r>
            <a:br>
              <a:rPr lang="en-US" sz="3200" dirty="0">
                <a:solidFill>
                  <a:schemeClr val="tx2">
                    <a:lumMod val="90000"/>
                  </a:schemeClr>
                </a:solidFill>
              </a:rPr>
            </a:br>
            <a:endParaRPr lang="ar-SA" sz="3200" dirty="0">
              <a:solidFill>
                <a:schemeClr val="tx2">
                  <a:lumMod val="90000"/>
                </a:schemeClr>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0"/>
            <a:ext cx="8229600" cy="1143000"/>
          </a:xfrm>
        </p:spPr>
        <p:txBody>
          <a:bodyPr>
            <a:noAutofit/>
          </a:bodyPr>
          <a:lstStyle/>
          <a:p>
            <a:pPr lvl="1" rtl="1"/>
            <a:r>
              <a:rPr lang="en-US" sz="3600" dirty="0">
                <a:solidFill>
                  <a:schemeClr val="tx2">
                    <a:lumMod val="90000"/>
                  </a:schemeClr>
                </a:solidFill>
              </a:rPr>
              <a:t> </a:t>
            </a:r>
            <a:br>
              <a:rPr lang="en-US" sz="3600" dirty="0">
                <a:solidFill>
                  <a:schemeClr val="tx2">
                    <a:lumMod val="90000"/>
                  </a:schemeClr>
                </a:solidFill>
              </a:rPr>
            </a:br>
            <a:r>
              <a:rPr lang="en-US" sz="3600" dirty="0">
                <a:solidFill>
                  <a:schemeClr val="accent2">
                    <a:lumMod val="60000"/>
                    <a:lumOff val="40000"/>
                  </a:schemeClr>
                </a:solidFill>
              </a:rPr>
              <a:t>Quick Power On Self-Test</a:t>
            </a:r>
            <a:r>
              <a:rPr lang="ar-SA" sz="3600" dirty="0">
                <a:solidFill>
                  <a:schemeClr val="accent2">
                    <a:lumMod val="60000"/>
                    <a:lumOff val="40000"/>
                  </a:schemeClr>
                </a:solidFill>
              </a:rPr>
              <a:t> </a:t>
            </a:r>
            <a:r>
              <a:rPr lang="ar-SA" sz="3600" dirty="0">
                <a:solidFill>
                  <a:schemeClr val="tx2">
                    <a:lumMod val="90000"/>
                  </a:schemeClr>
                </a:solidFill>
              </a:rPr>
              <a:t>: عند تفعيل هذه الميزة فان اللوحة الأم لن تقوم بفحص العتاد والذاكرة عند بدء تشغيل الجهاز. هذا الأمر يؤدى إلى سرعة تشغيل الجهاز ولذا فإننا ننصح بإبقائها بوضع</a:t>
            </a:r>
            <a:r>
              <a:rPr lang="en-US" sz="3600" dirty="0">
                <a:solidFill>
                  <a:schemeClr val="tx2">
                    <a:lumMod val="90000"/>
                  </a:schemeClr>
                </a:solidFill>
              </a:rPr>
              <a:t> Enabled </a:t>
            </a:r>
            <a:r>
              <a:rPr lang="ar-SA" sz="3600" dirty="0">
                <a:solidFill>
                  <a:schemeClr val="tx2">
                    <a:lumMod val="90000"/>
                  </a:schemeClr>
                </a:solidFill>
              </a:rPr>
              <a:t>طوال الوقت ، </a:t>
            </a:r>
            <a:r>
              <a:rPr lang="ar-SA" sz="3600" dirty="0" err="1">
                <a:solidFill>
                  <a:schemeClr val="tx2">
                    <a:lumMod val="90000"/>
                  </a:schemeClr>
                </a:solidFill>
              </a:rPr>
              <a:t>و</a:t>
            </a:r>
            <a:r>
              <a:rPr lang="ar-SA" sz="3600" dirty="0">
                <a:solidFill>
                  <a:schemeClr val="tx2">
                    <a:lumMod val="90000"/>
                  </a:schemeClr>
                </a:solidFill>
              </a:rPr>
              <a:t> عند الشك بوجود مشاكل بالذاكرة أو بقطع العتاد، يستحسن إطفاء هذه الميزة لكي تجعل اللوحة الأم تفحص العتاد وتبلغك عن وجود أي مشاكل </a:t>
            </a:r>
            <a:r>
              <a:rPr lang="ar-AE" sz="3600" dirty="0">
                <a:solidFill>
                  <a:schemeClr val="tx2">
                    <a:lumMod val="90000"/>
                  </a:schemeClr>
                </a:solidFill>
              </a:rPr>
              <a:t> .</a:t>
            </a:r>
            <a:r>
              <a:rPr lang="en-US" sz="3600" dirty="0">
                <a:solidFill>
                  <a:schemeClr val="tx2">
                    <a:lumMod val="90000"/>
                  </a:schemeClr>
                </a:solidFill>
              </a:rPr>
              <a:t/>
            </a:r>
            <a:br>
              <a:rPr lang="en-US" sz="3600" dirty="0">
                <a:solidFill>
                  <a:schemeClr val="tx2">
                    <a:lumMod val="90000"/>
                  </a:schemeClr>
                </a:solidFill>
              </a:rPr>
            </a:br>
            <a:endParaRPr lang="ar-SA" sz="3600" dirty="0">
              <a:solidFill>
                <a:schemeClr val="tx2">
                  <a:lumMod val="90000"/>
                </a:schemeClr>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714356"/>
            <a:ext cx="8229600" cy="4429156"/>
          </a:xfrm>
        </p:spPr>
        <p:txBody>
          <a:bodyPr>
            <a:normAutofit/>
          </a:bodyPr>
          <a:lstStyle/>
          <a:p>
            <a:pPr lvl="1" rtl="1"/>
            <a:r>
              <a:rPr lang="en-US" sz="2400" dirty="0">
                <a:solidFill>
                  <a:srgbClr val="00B0F0"/>
                </a:solidFill>
              </a:rPr>
              <a:t> </a:t>
            </a:r>
            <a:r>
              <a:rPr lang="en-US" sz="2000" dirty="0">
                <a:solidFill>
                  <a:srgbClr val="00B0F0"/>
                </a:solidFill>
              </a:rPr>
              <a:t/>
            </a:r>
            <a:br>
              <a:rPr lang="en-US" sz="2000" dirty="0">
                <a:solidFill>
                  <a:srgbClr val="00B0F0"/>
                </a:solidFill>
              </a:rPr>
            </a:br>
            <a:r>
              <a:rPr lang="en-US" sz="2400" dirty="0">
                <a:solidFill>
                  <a:srgbClr val="00B0F0"/>
                </a:solidFill>
              </a:rPr>
              <a:t>First Boot Device</a:t>
            </a:r>
            <a:r>
              <a:rPr lang="ar-SA" sz="2400" dirty="0">
                <a:solidFill>
                  <a:srgbClr val="00B0F0"/>
                </a:solidFill>
              </a:rPr>
              <a:t> ، </a:t>
            </a:r>
            <a:r>
              <a:rPr lang="en-US" sz="2400" dirty="0">
                <a:solidFill>
                  <a:srgbClr val="00B0F0"/>
                </a:solidFill>
              </a:rPr>
              <a:t>Second Boot Device</a:t>
            </a:r>
            <a:r>
              <a:rPr lang="ar-SA" sz="2400" dirty="0">
                <a:solidFill>
                  <a:srgbClr val="00B0F0"/>
                </a:solidFill>
              </a:rPr>
              <a:t> ، </a:t>
            </a:r>
            <a:r>
              <a:rPr lang="en-US" sz="2400" dirty="0">
                <a:solidFill>
                  <a:srgbClr val="00B0F0"/>
                </a:solidFill>
              </a:rPr>
              <a:t>Third  Boot Device</a:t>
            </a:r>
            <a:r>
              <a:rPr lang="ar-SA" sz="2400" dirty="0">
                <a:solidFill>
                  <a:srgbClr val="00B0F0"/>
                </a:solidFill>
              </a:rPr>
              <a:t> </a:t>
            </a:r>
            <a:r>
              <a:rPr lang="ar-SA" sz="2400" dirty="0">
                <a:solidFill>
                  <a:schemeClr val="tx2">
                    <a:lumMod val="90000"/>
                  </a:schemeClr>
                </a:solidFill>
              </a:rPr>
              <a:t>:</a:t>
            </a:r>
            <a:r>
              <a:rPr lang="ar-AE" sz="2400" dirty="0">
                <a:solidFill>
                  <a:schemeClr val="tx2">
                    <a:lumMod val="90000"/>
                  </a:schemeClr>
                </a:solidFill>
              </a:rPr>
              <a:t> إن </a:t>
            </a:r>
            <a:r>
              <a:rPr lang="ar-SA" sz="2400" dirty="0">
                <a:solidFill>
                  <a:schemeClr val="tx2">
                    <a:lumMod val="90000"/>
                  </a:schemeClr>
                </a:solidFill>
              </a:rPr>
              <a:t>القوائم السابقة تستخدم لتحديد أولوية البحث عن نظام التشغيل وتحميله . و الاختيارات المتوفرة لكل من هذه القوائم هي القرص المرن ، السواقة الليزرية ، القرص الصلب </a:t>
            </a:r>
            <a:r>
              <a:rPr lang="ar-SA" sz="2400" dirty="0">
                <a:solidFill>
                  <a:schemeClr val="tx2">
                    <a:lumMod val="90000"/>
                  </a:schemeClr>
                </a:solidFill>
              </a:rPr>
              <a:t>و</a:t>
            </a:r>
            <a:r>
              <a:rPr lang="ar-SA" sz="2400" dirty="0">
                <a:solidFill>
                  <a:schemeClr val="tx2">
                    <a:lumMod val="90000"/>
                  </a:schemeClr>
                </a:solidFill>
              </a:rPr>
              <a:t> تجهيزات أخرى . يفضل غالباً تحديد البحث في القرص الليزري أولاً ثم القرص الصلب </a:t>
            </a:r>
            <a:r>
              <a:rPr lang="en-US" sz="2400" dirty="0">
                <a:solidFill>
                  <a:schemeClr val="tx2">
                    <a:lumMod val="90000"/>
                  </a:schemeClr>
                </a:solidFill>
              </a:rPr>
              <a:t>HDD-0</a:t>
            </a:r>
            <a:r>
              <a:rPr lang="ar-AE" sz="2400" dirty="0">
                <a:solidFill>
                  <a:schemeClr val="tx2">
                    <a:lumMod val="90000"/>
                  </a:schemeClr>
                </a:solidFill>
              </a:rPr>
              <a:t> و هكذا .</a:t>
            </a:r>
            <a:r>
              <a:rPr lang="en-US" sz="2000" dirty="0">
                <a:solidFill>
                  <a:schemeClr val="tx2">
                    <a:lumMod val="90000"/>
                  </a:schemeClr>
                </a:solidFill>
              </a:rPr>
              <a:t/>
            </a:r>
            <a:br>
              <a:rPr lang="en-US" sz="2000" dirty="0">
                <a:solidFill>
                  <a:schemeClr val="tx2">
                    <a:lumMod val="90000"/>
                  </a:schemeClr>
                </a:solidFill>
              </a:rPr>
            </a:br>
            <a:endParaRPr lang="ar-SA" sz="2400" dirty="0">
              <a:solidFill>
                <a:schemeClr val="tx2">
                  <a:lumMod val="90000"/>
                </a:schemeClr>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642918"/>
            <a:ext cx="8429683" cy="3643330"/>
          </a:xfrm>
        </p:spPr>
        <p:txBody>
          <a:bodyPr>
            <a:normAutofit/>
          </a:bodyPr>
          <a:lstStyle/>
          <a:p>
            <a:pPr lvl="1" rtl="1"/>
            <a:r>
              <a:rPr lang="en-US" sz="2800" dirty="0">
                <a:solidFill>
                  <a:schemeClr val="tx2">
                    <a:lumMod val="90000"/>
                  </a:schemeClr>
                </a:solidFill>
              </a:rPr>
              <a:t> </a:t>
            </a:r>
            <a:r>
              <a:rPr lang="en-US" sz="2400" dirty="0">
                <a:solidFill>
                  <a:schemeClr val="tx2">
                    <a:lumMod val="90000"/>
                  </a:schemeClr>
                </a:solidFill>
              </a:rPr>
              <a:t/>
            </a:r>
            <a:br>
              <a:rPr lang="en-US" sz="2400" dirty="0">
                <a:solidFill>
                  <a:schemeClr val="tx2">
                    <a:lumMod val="90000"/>
                  </a:schemeClr>
                </a:solidFill>
              </a:rPr>
            </a:br>
            <a:r>
              <a:rPr lang="en-US" sz="2800" dirty="0">
                <a:solidFill>
                  <a:srgbClr val="FF0000"/>
                </a:solidFill>
              </a:rPr>
              <a:t>Boot Up Floppy Seek</a:t>
            </a:r>
            <a:r>
              <a:rPr lang="ar-SA" sz="2800" dirty="0">
                <a:solidFill>
                  <a:srgbClr val="FF0000"/>
                </a:solidFill>
              </a:rPr>
              <a:t> </a:t>
            </a:r>
            <a:r>
              <a:rPr lang="ar-SA" sz="2800" dirty="0">
                <a:solidFill>
                  <a:schemeClr val="tx2">
                    <a:lumMod val="90000"/>
                  </a:schemeClr>
                </a:solidFill>
              </a:rPr>
              <a:t>: تستخدم لتفعيل البحث عن مشغل الأقراص المرنة عند بدء تشغيل الجهاز ، إن تعطيل هذه الميزة مفيد للمستخدمين الذين لا يملكون أي مشغل للأقراص المرنة، وهنا فإنهم لا يريدون اللوحة أن تبحث عنه عند أول تشغيلها . أما إن كنت تملك مشغل أقراص مرنة، فالأفضل أن تبقى هذا الخيار فعال .</a:t>
            </a:r>
            <a:r>
              <a:rPr lang="en-US" sz="2400" dirty="0">
                <a:solidFill>
                  <a:schemeClr val="tx2">
                    <a:lumMod val="90000"/>
                  </a:schemeClr>
                </a:solidFill>
              </a:rPr>
              <a:t/>
            </a:r>
            <a:br>
              <a:rPr lang="en-US" sz="2400" dirty="0">
                <a:solidFill>
                  <a:schemeClr val="tx2">
                    <a:lumMod val="90000"/>
                  </a:schemeClr>
                </a:solidFill>
              </a:rPr>
            </a:br>
            <a:endParaRPr lang="ar-SA" sz="2800" dirty="0">
              <a:solidFill>
                <a:schemeClr val="tx2">
                  <a:lumMod val="9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effectLst>
            <a:glow rad="228600">
              <a:schemeClr val="accent2">
                <a:satMod val="175000"/>
                <a:alpha val="40000"/>
              </a:schemeClr>
            </a:glow>
          </a:effectLst>
        </p:spPr>
        <p:txBody>
          <a:bodyPr/>
          <a:lstStyle/>
          <a:p>
            <a:pPr algn="ctr"/>
            <a:r>
              <a:rPr lang="ar-SY" dirty="0" smtClean="0"/>
              <a:t>إن الوظيفة الأبرز لهذه البرمجية </a:t>
            </a:r>
            <a:r>
              <a:rPr lang="ar-SY" dirty="0" smtClean="0">
                <a:effectLst>
                  <a:glow rad="228600">
                    <a:schemeClr val="accent2">
                      <a:satMod val="175000"/>
                      <a:alpha val="40000"/>
                    </a:schemeClr>
                  </a:glow>
                </a:effectLst>
              </a:rPr>
              <a:t>هو مشاركتها في إقلاع الحاسوب  </a:t>
            </a:r>
            <a:r>
              <a:rPr lang="ar-SY" dirty="0" smtClean="0"/>
              <a:t>الذي يضم العديد من خطوات الفحص </a:t>
            </a:r>
            <a:r>
              <a:rPr lang="ar-SY" dirty="0" err="1" smtClean="0"/>
              <a:t>و</a:t>
            </a:r>
            <a:r>
              <a:rPr lang="ar-SY" dirty="0" smtClean="0"/>
              <a:t> البحث </a:t>
            </a:r>
            <a:r>
              <a:rPr lang="ar-SY" dirty="0" err="1" smtClean="0"/>
              <a:t>و</a:t>
            </a:r>
            <a:r>
              <a:rPr lang="ar-SY" dirty="0" smtClean="0"/>
              <a:t> انتقال التحكم بين عدة برمجيات قبل أن يتم تسليم ذلك لنظام التشغيل بنهاية المطاف .</a:t>
            </a:r>
            <a:r>
              <a:rPr lang="en-US" dirty="0" smtClean="0"/>
              <a:t/>
            </a:r>
            <a:br>
              <a:rPr lang="en-US" dirty="0" smtClean="0"/>
            </a:br>
            <a:endParaRPr lang="ar-SA"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2910" y="500042"/>
            <a:ext cx="8229600" cy="1143000"/>
          </a:xfrm>
        </p:spPr>
        <p:txBody>
          <a:bodyPr>
            <a:noAutofit/>
          </a:bodyPr>
          <a:lstStyle/>
          <a:p>
            <a:pPr lvl="1" rtl="1"/>
            <a:r>
              <a:rPr lang="en-US" sz="3200" dirty="0">
                <a:solidFill>
                  <a:schemeClr val="tx2">
                    <a:lumMod val="90000"/>
                  </a:schemeClr>
                </a:solidFill>
              </a:rPr>
              <a:t> </a:t>
            </a:r>
            <a:r>
              <a:rPr lang="en-US" sz="2800" dirty="0">
                <a:solidFill>
                  <a:schemeClr val="tx2">
                    <a:lumMod val="90000"/>
                  </a:schemeClr>
                </a:solidFill>
              </a:rPr>
              <a:t/>
            </a:r>
            <a:br>
              <a:rPr lang="en-US" sz="2800" dirty="0">
                <a:solidFill>
                  <a:schemeClr val="tx2">
                    <a:lumMod val="90000"/>
                  </a:schemeClr>
                </a:solidFill>
              </a:rPr>
            </a:br>
            <a:r>
              <a:rPr lang="en-US" sz="3200" dirty="0">
                <a:solidFill>
                  <a:schemeClr val="accent2"/>
                </a:solidFill>
              </a:rPr>
              <a:t>Boot Up Num Lock Status</a:t>
            </a:r>
            <a:r>
              <a:rPr lang="ar-SA" sz="3200" dirty="0">
                <a:solidFill>
                  <a:schemeClr val="accent2"/>
                </a:solidFill>
              </a:rPr>
              <a:t> </a:t>
            </a:r>
            <a:r>
              <a:rPr lang="ar-SA" sz="3200" dirty="0">
                <a:solidFill>
                  <a:schemeClr val="tx2">
                    <a:lumMod val="90000"/>
                  </a:schemeClr>
                </a:solidFill>
              </a:rPr>
              <a:t>: لتشغيل أو إطفاء الأرقام الموجودة على يمين لوحة الطباعة. عندما تحول هذا الاختيار إلى</a:t>
            </a:r>
            <a:r>
              <a:rPr lang="en-US" sz="3200" dirty="0">
                <a:solidFill>
                  <a:schemeClr val="tx2">
                    <a:lumMod val="90000"/>
                  </a:schemeClr>
                </a:solidFill>
              </a:rPr>
              <a:t> On </a:t>
            </a:r>
            <a:r>
              <a:rPr lang="ar-SA" sz="3200" dirty="0">
                <a:solidFill>
                  <a:schemeClr val="tx2">
                    <a:lumMod val="90000"/>
                  </a:schemeClr>
                </a:solidFill>
              </a:rPr>
              <a:t>فان زر</a:t>
            </a:r>
            <a:r>
              <a:rPr lang="en-US" sz="3200" dirty="0">
                <a:solidFill>
                  <a:schemeClr val="tx2">
                    <a:lumMod val="90000"/>
                  </a:schemeClr>
                </a:solidFill>
              </a:rPr>
              <a:t> Num Lock </a:t>
            </a:r>
            <a:r>
              <a:rPr lang="ar-SA" sz="3200" dirty="0">
                <a:solidFill>
                  <a:schemeClr val="tx2">
                    <a:lumMod val="90000"/>
                  </a:schemeClr>
                </a:solidFill>
              </a:rPr>
              <a:t>سيتم تفعيلة بشكل آلي عند تشغيل الجهاز. أما إذا حولت الاختيار إلى</a:t>
            </a:r>
            <a:r>
              <a:rPr lang="en-US" sz="3200" dirty="0">
                <a:solidFill>
                  <a:schemeClr val="tx2">
                    <a:lumMod val="90000"/>
                  </a:schemeClr>
                </a:solidFill>
              </a:rPr>
              <a:t> Off </a:t>
            </a:r>
            <a:r>
              <a:rPr lang="ar-SA" sz="3200" dirty="0">
                <a:solidFill>
                  <a:schemeClr val="tx2">
                    <a:lumMod val="90000"/>
                  </a:schemeClr>
                </a:solidFill>
              </a:rPr>
              <a:t>فان الزر لن يتم تفعيله وبالتالي فان الضغط على أزرار الأرقام سيجعلها تتحكم بالأسهم والوظائف الأخرى المخصصة لها</a:t>
            </a:r>
            <a:r>
              <a:rPr lang="ar-AE" sz="3200" dirty="0">
                <a:solidFill>
                  <a:schemeClr val="tx2">
                    <a:lumMod val="90000"/>
                  </a:schemeClr>
                </a:solidFill>
              </a:rPr>
              <a:t> .</a:t>
            </a:r>
            <a:r>
              <a:rPr lang="en-US" sz="2800" dirty="0">
                <a:solidFill>
                  <a:schemeClr val="tx2">
                    <a:lumMod val="90000"/>
                  </a:schemeClr>
                </a:solidFill>
              </a:rPr>
              <a:t/>
            </a:r>
            <a:br>
              <a:rPr lang="en-US" sz="2800" dirty="0">
                <a:solidFill>
                  <a:schemeClr val="tx2">
                    <a:lumMod val="90000"/>
                  </a:schemeClr>
                </a:solidFill>
              </a:rPr>
            </a:br>
            <a:endParaRPr lang="ar-SA" sz="3200" dirty="0">
              <a:solidFill>
                <a:schemeClr val="tx2">
                  <a:lumMod val="90000"/>
                </a:schemeClr>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1000110"/>
            <a:ext cx="8286808" cy="3571900"/>
          </a:xfrm>
        </p:spPr>
        <p:txBody>
          <a:bodyPr>
            <a:noAutofit/>
          </a:bodyPr>
          <a:lstStyle/>
          <a:p>
            <a:pPr lvl="1" rtl="1"/>
            <a:r>
              <a:rPr lang="en-US" sz="3200" dirty="0">
                <a:solidFill>
                  <a:schemeClr val="tx2">
                    <a:lumMod val="90000"/>
                  </a:schemeClr>
                </a:solidFill>
              </a:rPr>
              <a:t> </a:t>
            </a:r>
            <a:br>
              <a:rPr lang="en-US" sz="3200" dirty="0">
                <a:solidFill>
                  <a:schemeClr val="tx2">
                    <a:lumMod val="90000"/>
                  </a:schemeClr>
                </a:solidFill>
              </a:rPr>
            </a:br>
            <a:r>
              <a:rPr lang="en-US" sz="3200" dirty="0">
                <a:solidFill>
                  <a:srgbClr val="FF0000"/>
                </a:solidFill>
              </a:rPr>
              <a:t>Security Option</a:t>
            </a:r>
            <a:r>
              <a:rPr lang="ar-SA" sz="3200" dirty="0">
                <a:solidFill>
                  <a:srgbClr val="FF0000"/>
                </a:solidFill>
              </a:rPr>
              <a:t> </a:t>
            </a:r>
            <a:r>
              <a:rPr lang="ar-SA" sz="3200" dirty="0">
                <a:solidFill>
                  <a:schemeClr val="tx2">
                    <a:lumMod val="90000"/>
                  </a:schemeClr>
                </a:solidFill>
              </a:rPr>
              <a:t>: يستخدم لوضع مستوى سرية لاستخدام الجهاز بحيث يطلب كلمة سر عند تشغيله ، </a:t>
            </a:r>
            <a:r>
              <a:rPr lang="ar-SA" sz="3200" dirty="0" err="1">
                <a:solidFill>
                  <a:schemeClr val="tx2">
                    <a:lumMod val="90000"/>
                  </a:schemeClr>
                </a:solidFill>
              </a:rPr>
              <a:t>و</a:t>
            </a:r>
            <a:r>
              <a:rPr lang="ar-SA" sz="3200" dirty="0">
                <a:solidFill>
                  <a:schemeClr val="tx2">
                    <a:lumMod val="90000"/>
                  </a:schemeClr>
                </a:solidFill>
              </a:rPr>
              <a:t> هناك خيارين متاحين :</a:t>
            </a:r>
            <a:r>
              <a:rPr lang="en-US" sz="3200" dirty="0">
                <a:solidFill>
                  <a:schemeClr val="tx2">
                    <a:lumMod val="90000"/>
                  </a:schemeClr>
                </a:solidFill>
              </a:rPr>
              <a:t/>
            </a:r>
            <a:br>
              <a:rPr lang="en-US" sz="3200" dirty="0">
                <a:solidFill>
                  <a:schemeClr val="tx2">
                    <a:lumMod val="90000"/>
                  </a:schemeClr>
                </a:solidFill>
              </a:rPr>
            </a:br>
            <a:r>
              <a:rPr lang="ar-SA" sz="3200" dirty="0">
                <a:solidFill>
                  <a:schemeClr val="tx2">
                    <a:lumMod val="90000"/>
                  </a:schemeClr>
                </a:solidFill>
              </a:rPr>
              <a:t>إما</a:t>
            </a:r>
            <a:r>
              <a:rPr lang="en-US" sz="3200" dirty="0">
                <a:solidFill>
                  <a:schemeClr val="tx2">
                    <a:lumMod val="90000"/>
                  </a:schemeClr>
                </a:solidFill>
              </a:rPr>
              <a:t> </a:t>
            </a:r>
            <a:r>
              <a:rPr lang="en-US" sz="3200" dirty="0">
                <a:solidFill>
                  <a:schemeClr val="accent3">
                    <a:lumMod val="60000"/>
                    <a:lumOff val="40000"/>
                  </a:schemeClr>
                </a:solidFill>
              </a:rPr>
              <a:t>Setup</a:t>
            </a:r>
            <a:r>
              <a:rPr lang="en-US" sz="3200" dirty="0">
                <a:solidFill>
                  <a:schemeClr val="tx2">
                    <a:lumMod val="90000"/>
                  </a:schemeClr>
                </a:solidFill>
              </a:rPr>
              <a:t> </a:t>
            </a:r>
            <a:r>
              <a:rPr lang="ar-SA" sz="3200" dirty="0">
                <a:solidFill>
                  <a:schemeClr val="tx2">
                    <a:lumMod val="90000"/>
                  </a:schemeClr>
                </a:solidFill>
              </a:rPr>
              <a:t>: </a:t>
            </a:r>
            <a:r>
              <a:rPr lang="ar-SA" sz="3200" dirty="0" err="1">
                <a:solidFill>
                  <a:schemeClr val="tx2">
                    <a:lumMod val="90000"/>
                  </a:schemeClr>
                </a:solidFill>
              </a:rPr>
              <a:t>و</a:t>
            </a:r>
            <a:r>
              <a:rPr lang="ar-SA" sz="3200" dirty="0">
                <a:solidFill>
                  <a:schemeClr val="tx2">
                    <a:lumMod val="90000"/>
                  </a:schemeClr>
                </a:solidFill>
              </a:rPr>
              <a:t> تعني أن الجهاز سيعمل بدون طلب لكلمة السر ، لكن الدخول لإعدادات </a:t>
            </a:r>
            <a:r>
              <a:rPr lang="ar-SA" sz="3200" dirty="0" err="1">
                <a:solidFill>
                  <a:schemeClr val="tx2">
                    <a:lumMod val="90000"/>
                  </a:schemeClr>
                </a:solidFill>
              </a:rPr>
              <a:t>بيوس</a:t>
            </a:r>
            <a:r>
              <a:rPr lang="ar-SA" sz="3200" dirty="0">
                <a:solidFill>
                  <a:schemeClr val="tx2">
                    <a:lumMod val="90000"/>
                  </a:schemeClr>
                </a:solidFill>
              </a:rPr>
              <a:t> ستحتاج لكلمة السر .</a:t>
            </a:r>
            <a:r>
              <a:rPr lang="en-US" sz="3200" dirty="0">
                <a:solidFill>
                  <a:schemeClr val="tx2">
                    <a:lumMod val="90000"/>
                  </a:schemeClr>
                </a:solidFill>
              </a:rPr>
              <a:t/>
            </a:r>
            <a:br>
              <a:rPr lang="en-US" sz="3200" dirty="0">
                <a:solidFill>
                  <a:schemeClr val="tx2">
                    <a:lumMod val="90000"/>
                  </a:schemeClr>
                </a:solidFill>
              </a:rPr>
            </a:br>
            <a:r>
              <a:rPr lang="ar-SA" sz="3200" dirty="0">
                <a:solidFill>
                  <a:schemeClr val="tx2">
                    <a:lumMod val="90000"/>
                  </a:schemeClr>
                </a:solidFill>
              </a:rPr>
              <a:t>أو</a:t>
            </a:r>
            <a:r>
              <a:rPr lang="en-US" sz="3200" dirty="0">
                <a:solidFill>
                  <a:schemeClr val="tx2">
                    <a:lumMod val="90000"/>
                  </a:schemeClr>
                </a:solidFill>
              </a:rPr>
              <a:t> </a:t>
            </a:r>
            <a:r>
              <a:rPr lang="en-US" sz="3200" dirty="0">
                <a:solidFill>
                  <a:schemeClr val="accent3">
                    <a:lumMod val="60000"/>
                    <a:lumOff val="40000"/>
                  </a:schemeClr>
                </a:solidFill>
              </a:rPr>
              <a:t>System </a:t>
            </a:r>
            <a:r>
              <a:rPr lang="ar-SA" sz="3200" dirty="0">
                <a:solidFill>
                  <a:schemeClr val="tx2">
                    <a:lumMod val="90000"/>
                  </a:schemeClr>
                </a:solidFill>
              </a:rPr>
              <a:t>: الجهاز لن يتابع عمله إلا بعد إدخال كلمة السر الصحيحة .</a:t>
            </a:r>
            <a:r>
              <a:rPr lang="en-US" sz="3200" dirty="0">
                <a:solidFill>
                  <a:schemeClr val="tx2">
                    <a:lumMod val="90000"/>
                  </a:schemeClr>
                </a:solidFill>
              </a:rPr>
              <a:t/>
            </a:r>
            <a:br>
              <a:rPr lang="en-US" sz="3200" dirty="0">
                <a:solidFill>
                  <a:schemeClr val="tx2">
                    <a:lumMod val="90000"/>
                  </a:schemeClr>
                </a:solidFill>
              </a:rPr>
            </a:br>
            <a:endParaRPr lang="ar-SA" sz="3200" dirty="0">
              <a:solidFill>
                <a:schemeClr val="tx2">
                  <a:lumMod val="90000"/>
                </a:schemeClr>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2" y="274638"/>
            <a:ext cx="8186767" cy="3797304"/>
          </a:xfrm>
        </p:spPr>
        <p:txBody>
          <a:bodyPr>
            <a:noAutofit/>
          </a:bodyPr>
          <a:lstStyle/>
          <a:p>
            <a:pPr lvl="2" rtl="1"/>
            <a:r>
              <a:rPr lang="en-US" sz="3600" dirty="0">
                <a:solidFill>
                  <a:schemeClr val="tx2">
                    <a:lumMod val="90000"/>
                  </a:schemeClr>
                </a:solidFill>
              </a:rPr>
              <a:t> </a:t>
            </a:r>
            <a:r>
              <a:rPr lang="en-US" sz="3200" dirty="0">
                <a:solidFill>
                  <a:schemeClr val="tx2">
                    <a:lumMod val="90000"/>
                  </a:schemeClr>
                </a:solidFill>
              </a:rPr>
              <a:t/>
            </a:r>
            <a:br>
              <a:rPr lang="en-US" sz="3200" dirty="0">
                <a:solidFill>
                  <a:schemeClr val="tx2">
                    <a:lumMod val="90000"/>
                  </a:schemeClr>
                </a:solidFill>
              </a:rPr>
            </a:br>
            <a:r>
              <a:rPr lang="en-US" sz="3600" dirty="0">
                <a:solidFill>
                  <a:srgbClr val="FF0000"/>
                </a:solidFill>
              </a:rPr>
              <a:t>HDD S.M.A.R.T. Capability</a:t>
            </a:r>
            <a:r>
              <a:rPr lang="ar-SA" sz="3600" dirty="0">
                <a:solidFill>
                  <a:srgbClr val="FF0000"/>
                </a:solidFill>
              </a:rPr>
              <a:t> </a:t>
            </a:r>
            <a:r>
              <a:rPr lang="ar-SA" sz="3600" dirty="0">
                <a:solidFill>
                  <a:schemeClr val="tx2">
                    <a:lumMod val="90000"/>
                  </a:schemeClr>
                </a:solidFill>
              </a:rPr>
              <a:t>: إن الأقراص الصلبة الحديثة تأتى بميزة تسمى</a:t>
            </a:r>
            <a:r>
              <a:rPr lang="en-US" sz="3600" dirty="0">
                <a:solidFill>
                  <a:schemeClr val="tx2">
                    <a:lumMod val="90000"/>
                  </a:schemeClr>
                </a:solidFill>
              </a:rPr>
              <a:t> S.M.A.R.T. </a:t>
            </a:r>
            <a:r>
              <a:rPr lang="ar-SA" sz="3600" dirty="0">
                <a:solidFill>
                  <a:schemeClr val="tx2">
                    <a:lumMod val="90000"/>
                  </a:schemeClr>
                </a:solidFill>
              </a:rPr>
              <a:t>وهى تسمح للقرص الصلب بمراقبة أدائه للوقوف على أي مشاكل قد تحصل </a:t>
            </a:r>
            <a:r>
              <a:rPr lang="ar-SA" sz="3600" dirty="0" err="1">
                <a:solidFill>
                  <a:schemeClr val="tx2">
                    <a:lumMod val="90000"/>
                  </a:schemeClr>
                </a:solidFill>
              </a:rPr>
              <a:t>به</a:t>
            </a:r>
            <a:r>
              <a:rPr lang="ar-SA" sz="3600" dirty="0">
                <a:solidFill>
                  <a:schemeClr val="tx2">
                    <a:lumMod val="90000"/>
                  </a:schemeClr>
                </a:solidFill>
              </a:rPr>
              <a:t> ويسجل هذه المشاكل بسجل خاص </a:t>
            </a:r>
            <a:r>
              <a:rPr lang="ar-SA" sz="3600" dirty="0" err="1">
                <a:solidFill>
                  <a:schemeClr val="tx2">
                    <a:lumMod val="90000"/>
                  </a:schemeClr>
                </a:solidFill>
              </a:rPr>
              <a:t>به</a:t>
            </a:r>
            <a:r>
              <a:rPr lang="ar-SA" sz="3600" dirty="0">
                <a:solidFill>
                  <a:schemeClr val="tx2">
                    <a:lumMod val="90000"/>
                  </a:schemeClr>
                </a:solidFill>
              </a:rPr>
              <a:t>. باستخدام برنامج خاص من الشركة المصنعة للقرص الصلب، فان سجل الأعطال سيتم تحليله والوقوف على المشاكل التي حدثت للقرص الصلب ومن ثم اقتراح سبل لإصلاحها</a:t>
            </a:r>
            <a:r>
              <a:rPr lang="en-US" sz="3600" dirty="0">
                <a:solidFill>
                  <a:schemeClr val="tx2">
                    <a:lumMod val="90000"/>
                  </a:schemeClr>
                </a:solidFill>
              </a:rPr>
              <a:t>.</a:t>
            </a:r>
            <a:r>
              <a:rPr lang="ar-SA" sz="3600" dirty="0">
                <a:solidFill>
                  <a:schemeClr val="tx2">
                    <a:lumMod val="90000"/>
                  </a:schemeClr>
                </a:solidFill>
              </a:rPr>
              <a:t>ننصح بإبقاء هذا الخيار </a:t>
            </a:r>
            <a:r>
              <a:rPr lang="ar-SA" sz="3600" dirty="0" err="1">
                <a:solidFill>
                  <a:schemeClr val="tx2">
                    <a:lumMod val="90000"/>
                  </a:schemeClr>
                </a:solidFill>
              </a:rPr>
              <a:t>مفعلا</a:t>
            </a:r>
            <a:r>
              <a:rPr lang="ar-SA" sz="3600" dirty="0">
                <a:solidFill>
                  <a:schemeClr val="tx2">
                    <a:lumMod val="90000"/>
                  </a:schemeClr>
                </a:solidFill>
              </a:rPr>
              <a:t> طوال الوقت</a:t>
            </a:r>
            <a:r>
              <a:rPr lang="en-US" sz="3600" dirty="0">
                <a:solidFill>
                  <a:schemeClr val="tx2">
                    <a:lumMod val="90000"/>
                  </a:schemeClr>
                </a:solidFill>
              </a:rPr>
              <a:t>  .</a:t>
            </a:r>
            <a:r>
              <a:rPr lang="en-US" sz="3200" dirty="0">
                <a:solidFill>
                  <a:schemeClr val="tx2">
                    <a:lumMod val="90000"/>
                  </a:schemeClr>
                </a:solidFill>
              </a:rPr>
              <a:t/>
            </a:r>
            <a:br>
              <a:rPr lang="en-US" sz="3200" dirty="0">
                <a:solidFill>
                  <a:schemeClr val="tx2">
                    <a:lumMod val="90000"/>
                  </a:schemeClr>
                </a:solidFill>
              </a:rPr>
            </a:br>
            <a:endParaRPr lang="ar-SA" sz="3600" dirty="0">
              <a:solidFill>
                <a:schemeClr val="tx2">
                  <a:lumMod val="90000"/>
                </a:schemeClr>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2910" y="214290"/>
            <a:ext cx="8229600" cy="1143000"/>
          </a:xfrm>
        </p:spPr>
        <p:txBody>
          <a:bodyPr>
            <a:normAutofit fontScale="90000"/>
          </a:bodyPr>
          <a:lstStyle/>
          <a:p>
            <a:pPr algn="r"/>
            <a:r>
              <a:rPr lang="ar-SA" b="1" dirty="0" smtClean="0"/>
              <a:t>تحميل إعدادات افتراضية أمثلية </a:t>
            </a:r>
            <a:r>
              <a:rPr lang="en-US" b="1" dirty="0" smtClean="0"/>
              <a:t>Load Optimized Defaults</a:t>
            </a:r>
            <a:r>
              <a:rPr lang="ar-SA" b="1" dirty="0" smtClean="0"/>
              <a:t> :</a:t>
            </a:r>
            <a:r>
              <a:rPr lang="en-US" dirty="0" smtClean="0"/>
              <a:t/>
            </a:r>
            <a:br>
              <a:rPr lang="en-US" dirty="0" smtClean="0"/>
            </a:br>
            <a:r>
              <a:rPr lang="ar-SA" dirty="0" smtClean="0"/>
              <a:t>يقوم هذا الأمر بضبط قيم افتراضية لكل خصائص </a:t>
            </a:r>
            <a:r>
              <a:rPr lang="ar-SA" dirty="0" err="1" smtClean="0"/>
              <a:t>بيوس</a:t>
            </a:r>
            <a:r>
              <a:rPr lang="ar-SA" dirty="0" smtClean="0"/>
              <a:t> بحيث تعطى أفضل أداء</a:t>
            </a:r>
            <a:r>
              <a:rPr lang="ar-AE" dirty="0" smtClean="0"/>
              <a:t> ، </a:t>
            </a:r>
            <a:r>
              <a:rPr lang="ar-SA" dirty="0" smtClean="0"/>
              <a:t>بالعادة تعتبر هذه الطريقة وسيلة سريعة لزيادة أداء الجهاز بدون الحاجة للدخول إلى القوائم بشكل منفصل وتغيير الاختيارات </a:t>
            </a:r>
            <a:r>
              <a:rPr lang="ar-AE" dirty="0" smtClean="0"/>
              <a:t>،</a:t>
            </a:r>
            <a:r>
              <a:rPr lang="en-US" dirty="0" smtClean="0"/>
              <a:t/>
            </a:r>
            <a:br>
              <a:rPr lang="en-US" dirty="0" smtClean="0"/>
            </a:br>
            <a:r>
              <a:rPr lang="ar-SA" dirty="0" smtClean="0"/>
              <a:t>و ينصح عند تجميع قطع جهاز الحاسوب باختياره في البداية .</a:t>
            </a:r>
            <a:r>
              <a:rPr lang="en-US" dirty="0" smtClean="0"/>
              <a:t/>
            </a:r>
            <a:br>
              <a:rPr lang="en-US" dirty="0" smtClean="0"/>
            </a:br>
            <a:endParaRPr lang="ar-SA"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2910" y="214290"/>
            <a:ext cx="8229600" cy="1143000"/>
          </a:xfrm>
        </p:spPr>
        <p:txBody>
          <a:bodyPr>
            <a:normAutofit fontScale="90000"/>
          </a:bodyPr>
          <a:lstStyle/>
          <a:p>
            <a:pPr algn="r"/>
            <a:r>
              <a:rPr lang="ar-SA" b="1" dirty="0" smtClean="0"/>
              <a:t>ضبط </a:t>
            </a:r>
            <a:r>
              <a:rPr lang="ar-SA" b="1" dirty="0" smtClean="0"/>
              <a:t>كلمة سر </a:t>
            </a:r>
            <a:r>
              <a:rPr lang="ar-SA" b="1" dirty="0" smtClean="0"/>
              <a:t>المشرف</a:t>
            </a:r>
            <a:r>
              <a:rPr lang="en-US" b="1" dirty="0" smtClean="0"/>
              <a:t>Set </a:t>
            </a:r>
            <a:r>
              <a:rPr lang="en-US" b="1" dirty="0" smtClean="0"/>
              <a:t>Supervisor Password </a:t>
            </a:r>
            <a:r>
              <a:rPr lang="ar-SA" b="1" dirty="0" smtClean="0"/>
              <a:t>:</a:t>
            </a:r>
            <a:r>
              <a:rPr lang="en-US" dirty="0" smtClean="0"/>
              <a:t/>
            </a:r>
            <a:br>
              <a:rPr lang="en-US" dirty="0" smtClean="0"/>
            </a:br>
            <a:r>
              <a:rPr lang="ar-SA" dirty="0" smtClean="0"/>
              <a:t>هذا الاختيار يمكنك من ضبط كلمة السر للدخول إلى إعدادات البيوس</a:t>
            </a:r>
            <a:r>
              <a:rPr lang="en-US" dirty="0" smtClean="0"/>
              <a:t>. </a:t>
            </a:r>
            <a:r>
              <a:rPr lang="ar-SA" dirty="0" smtClean="0"/>
              <a:t>سيتم طلب كلمة السر عندما يحاول أي شخص أن يدخل لقوائم البيوس، ولكن يمكن تشغيل الجهاز والعمل على نظام التشغيل بدون أن يتم طلب أي كلمة سر</a:t>
            </a:r>
            <a:r>
              <a:rPr lang="ar-AE" dirty="0" smtClean="0"/>
              <a:t> .</a:t>
            </a:r>
            <a:r>
              <a:rPr lang="en-US" dirty="0" smtClean="0"/>
              <a:t/>
            </a:r>
            <a:br>
              <a:rPr lang="en-US" dirty="0" smtClean="0"/>
            </a:br>
            <a:r>
              <a:rPr lang="en-US" dirty="0" smtClean="0"/>
              <a:t/>
            </a:r>
            <a:br>
              <a:rPr lang="en-US" dirty="0" smtClean="0"/>
            </a:br>
            <a:r>
              <a:rPr lang="en-US" dirty="0" smtClean="0"/>
              <a:t> </a:t>
            </a:r>
            <a:br>
              <a:rPr lang="en-US" dirty="0" smtClean="0"/>
            </a:br>
            <a:endParaRPr lang="ar-SA"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2910" y="214290"/>
            <a:ext cx="8229600" cy="1143000"/>
          </a:xfrm>
        </p:spPr>
        <p:txBody>
          <a:bodyPr>
            <a:normAutofit fontScale="90000"/>
          </a:bodyPr>
          <a:lstStyle/>
          <a:p>
            <a:pPr algn="r"/>
            <a:r>
              <a:rPr lang="ar-SA" b="1" dirty="0" smtClean="0"/>
              <a:t>ضبط كلمة سر المستخدم </a:t>
            </a:r>
            <a:r>
              <a:rPr lang="en-US" b="1" dirty="0" smtClean="0"/>
              <a:t>Set User Password </a:t>
            </a:r>
            <a:r>
              <a:rPr lang="ar-SA" b="1" dirty="0" smtClean="0"/>
              <a:t>:</a:t>
            </a:r>
            <a:r>
              <a:rPr lang="en-US" dirty="0" smtClean="0"/>
              <a:t/>
            </a:r>
            <a:br>
              <a:rPr lang="en-US" dirty="0" smtClean="0"/>
            </a:br>
            <a:r>
              <a:rPr lang="ar-SA" dirty="0" smtClean="0"/>
              <a:t>هذا الاختيار يمكنك من وضع كلمة سر لتشغيل الجهاز. هنا، لا يمكن الدخول على نظام التشغيل إلا بعد إدخال كلمة السر</a:t>
            </a:r>
            <a:r>
              <a:rPr lang="en-US" dirty="0" smtClean="0"/>
              <a:t>.</a:t>
            </a:r>
            <a:endParaRPr lang="ar-SA"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2910" y="285728"/>
            <a:ext cx="8229600" cy="1143000"/>
          </a:xfrm>
        </p:spPr>
        <p:txBody>
          <a:bodyPr>
            <a:normAutofit fontScale="90000"/>
          </a:bodyPr>
          <a:lstStyle/>
          <a:p>
            <a:pPr algn="r"/>
            <a:r>
              <a:rPr lang="ar-SA" b="1" dirty="0" smtClean="0"/>
              <a:t>الحفظ </a:t>
            </a:r>
            <a:r>
              <a:rPr lang="ar-SA" b="1" dirty="0" err="1" smtClean="0"/>
              <a:t>و</a:t>
            </a:r>
            <a:r>
              <a:rPr lang="ar-SA" b="1" dirty="0" smtClean="0"/>
              <a:t> الخروج </a:t>
            </a:r>
            <a:r>
              <a:rPr lang="en-US" b="1" dirty="0" smtClean="0"/>
              <a:t>Save &amp; Exit Setup </a:t>
            </a:r>
            <a:r>
              <a:rPr lang="ar-SA" b="1" dirty="0" smtClean="0"/>
              <a:t>:</a:t>
            </a:r>
            <a:r>
              <a:rPr lang="en-US" dirty="0" smtClean="0"/>
              <a:t/>
            </a:r>
            <a:br>
              <a:rPr lang="en-US" dirty="0" smtClean="0"/>
            </a:br>
            <a:r>
              <a:rPr lang="ar-SA" dirty="0" smtClean="0"/>
              <a:t>هذا الاختيار يستخدم لحفظ التغييرات التي تم ضبطها على البيوس قبل الخروج منه</a:t>
            </a:r>
            <a:r>
              <a:rPr lang="en-US" dirty="0" smtClean="0"/>
              <a:t>. </a:t>
            </a:r>
            <a:br>
              <a:rPr lang="en-US" dirty="0" smtClean="0"/>
            </a:br>
            <a:endParaRPr lang="ar-SA"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0"/>
            <a:ext cx="8858280" cy="1143000"/>
          </a:xfrm>
        </p:spPr>
        <p:txBody>
          <a:bodyPr>
            <a:normAutofit fontScale="90000"/>
          </a:bodyPr>
          <a:lstStyle/>
          <a:p>
            <a:pPr algn="r"/>
            <a:r>
              <a:rPr lang="en-US" dirty="0" smtClean="0"/>
              <a:t> </a:t>
            </a:r>
            <a:br>
              <a:rPr lang="en-US" dirty="0" smtClean="0"/>
            </a:br>
            <a:r>
              <a:rPr lang="ar-SA" b="1" dirty="0" smtClean="0"/>
              <a:t>الخروج بدون حفظ </a:t>
            </a:r>
            <a:r>
              <a:rPr lang="en-US" b="1" dirty="0" smtClean="0"/>
              <a:t>Exit Without Saving</a:t>
            </a:r>
            <a:r>
              <a:rPr lang="ar-SA" b="1" dirty="0" smtClean="0"/>
              <a:t> :</a:t>
            </a:r>
            <a:r>
              <a:rPr lang="en-US" dirty="0" smtClean="0"/>
              <a:t/>
            </a:r>
            <a:br>
              <a:rPr lang="en-US" dirty="0" smtClean="0"/>
            </a:br>
            <a:r>
              <a:rPr lang="ar-SA" dirty="0" smtClean="0"/>
              <a:t>هذا الاختيار يسمح </a:t>
            </a:r>
            <a:r>
              <a:rPr lang="ar-SA" dirty="0" err="1" smtClean="0"/>
              <a:t>لك</a:t>
            </a:r>
            <a:r>
              <a:rPr lang="ar-SA" dirty="0" smtClean="0"/>
              <a:t> بالخروج من البيوس بدون حفظ أي تغييرات عمت بها على إعدادات البيوس</a:t>
            </a:r>
            <a:r>
              <a:rPr lang="ar-AE" dirty="0" smtClean="0"/>
              <a:t> ، </a:t>
            </a:r>
            <a:r>
              <a:rPr lang="ar-AE" dirty="0" err="1" smtClean="0"/>
              <a:t>و</a:t>
            </a:r>
            <a:r>
              <a:rPr lang="ar-AE" dirty="0" smtClean="0"/>
              <a:t> يستخدمه فني الصيانة عند الشك أنه قام بتغيير قيمة غير مطلوبة .</a:t>
            </a:r>
            <a:r>
              <a:rPr lang="en-US" dirty="0" smtClean="0"/>
              <a:t/>
            </a:r>
            <a:br>
              <a:rPr lang="en-US" dirty="0" smtClean="0"/>
            </a:br>
            <a:endParaRPr lang="ar-SA"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0" y="0"/>
            <a:ext cx="9144000" cy="6618214"/>
          </a:xfrm>
          <a:prstGeom prst="rect">
            <a:avLst/>
          </a:prstGeom>
          <a:noFill/>
          <a:ln w="9525">
            <a:noFill/>
            <a:miter lim="800000"/>
            <a:headEnd/>
            <a:tailEnd/>
          </a:ln>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857224" y="1428738"/>
            <a:ext cx="7772400" cy="1500187"/>
          </a:xfrm>
        </p:spPr>
        <p:txBody>
          <a:bodyPr>
            <a:normAutofit/>
          </a:bodyPr>
          <a:lstStyle/>
          <a:p>
            <a:r>
              <a:rPr lang="ar-SY" sz="4400" dirty="0" smtClean="0"/>
              <a:t>منقول للفائدة العلمية</a:t>
            </a:r>
          </a:p>
          <a:p>
            <a:r>
              <a:rPr lang="ar-SY" sz="4400" dirty="0" smtClean="0"/>
              <a:t>انتظرونا </a:t>
            </a:r>
            <a:r>
              <a:rPr lang="ar-SY" sz="4400" dirty="0" smtClean="0"/>
              <a:t>في الدرس الثاني</a:t>
            </a:r>
          </a:p>
          <a:p>
            <a:endParaRPr lang="ar-SA" sz="4400" dirty="0"/>
          </a:p>
        </p:txBody>
      </p:sp>
      <p:sp>
        <p:nvSpPr>
          <p:cNvPr id="2" name="عنوان 1"/>
          <p:cNvSpPr>
            <a:spLocks noGrp="1"/>
          </p:cNvSpPr>
          <p:nvPr>
            <p:ph type="title"/>
          </p:nvPr>
        </p:nvSpPr>
        <p:spPr>
          <a:xfrm>
            <a:off x="857224" y="4357694"/>
            <a:ext cx="7772400" cy="2000264"/>
          </a:xfrm>
        </p:spPr>
        <p:txBody>
          <a:bodyPr/>
          <a:lstStyle/>
          <a:p>
            <a:pPr algn="r"/>
            <a:r>
              <a:rPr lang="ar-SY" dirty="0" smtClean="0"/>
              <a:t>مع تحيات </a:t>
            </a:r>
            <a:r>
              <a:rPr lang="ar-SY" dirty="0" smtClean="0"/>
              <a:t>المهندس </a:t>
            </a:r>
            <a:r>
              <a:rPr lang="ar-SY" dirty="0" smtClean="0"/>
              <a:t>ماجد </a:t>
            </a:r>
            <a:r>
              <a:rPr lang="ar-SY" dirty="0" smtClean="0"/>
              <a:t>ضاهر</a:t>
            </a:r>
            <a:br>
              <a:rPr lang="ar-SY" dirty="0" smtClean="0"/>
            </a:br>
            <a:r>
              <a:rPr lang="ar-SY" dirty="0" smtClean="0">
                <a:solidFill>
                  <a:srgbClr val="FF0000"/>
                </a:solidFill>
              </a:rPr>
              <a:t>هــــــــــــ963/14224380+ــــــــــ</a:t>
            </a:r>
            <a:r>
              <a:rPr lang="ar-SY" dirty="0" smtClean="0">
                <a:solidFill>
                  <a:srgbClr val="FF0000"/>
                </a:solidFill>
              </a:rPr>
              <a:t/>
            </a:r>
            <a:br>
              <a:rPr lang="ar-SY" dirty="0" smtClean="0">
                <a:solidFill>
                  <a:srgbClr val="FF0000"/>
                </a:solidFill>
              </a:rPr>
            </a:br>
            <a:r>
              <a:rPr lang="ar-SY" dirty="0" smtClean="0">
                <a:solidFill>
                  <a:srgbClr val="FF0000"/>
                </a:solidFill>
              </a:rPr>
              <a:t>جوال ـــ963/944504676+ــــــــــ</a:t>
            </a:r>
            <a:endParaRPr lang="ar-SA"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714356"/>
            <a:ext cx="8286808" cy="1500198"/>
          </a:xfrm>
        </p:spPr>
        <p:txBody>
          <a:bodyPr>
            <a:normAutofit fontScale="90000"/>
          </a:bodyPr>
          <a:lstStyle/>
          <a:p>
            <a:pPr lvl="0" algn="ctr"/>
            <a:r>
              <a:rPr lang="ar-SA" b="1" dirty="0">
                <a:solidFill>
                  <a:srgbClr val="FF0000"/>
                </a:solidFill>
                <a:effectLst>
                  <a:reflection blurRad="6350" stA="55000" endA="50" endPos="85000" dist="60007" dir="5400000" sy="-100000" algn="bl" rotWithShape="0"/>
                </a:effectLst>
              </a:rPr>
              <a:t>التقسيم الفيزيائي</a:t>
            </a:r>
            <a:r>
              <a:rPr lang="en-US" dirty="0">
                <a:solidFill>
                  <a:srgbClr val="FF0000"/>
                </a:solidFill>
              </a:rPr>
              <a:t/>
            </a:r>
            <a:br>
              <a:rPr lang="en-US" dirty="0">
                <a:solidFill>
                  <a:srgbClr val="FF0000"/>
                </a:solidFill>
              </a:rPr>
            </a:br>
            <a:r>
              <a:rPr lang="ar-SY" b="1" u="sng" dirty="0">
                <a:solidFill>
                  <a:srgbClr val="FF0000"/>
                </a:solidFill>
              </a:rPr>
              <a:t>القسم الأول : ذاكرة </a:t>
            </a:r>
            <a:r>
              <a:rPr lang="en-US" b="1" u="sng" dirty="0">
                <a:solidFill>
                  <a:srgbClr val="FF0000"/>
                </a:solidFill>
              </a:rPr>
              <a:t>BIOS ROM </a:t>
            </a:r>
            <a:r>
              <a:rPr lang="ar-SY" b="1" u="sng" dirty="0">
                <a:solidFill>
                  <a:srgbClr val="FF0000"/>
                </a:solidFill>
              </a:rPr>
              <a:t> </a:t>
            </a:r>
            <a:r>
              <a:rPr lang="ar-SY" b="1" u="sng" dirty="0"/>
              <a:t>:</a:t>
            </a:r>
            <a:r>
              <a:rPr lang="en-US" dirty="0"/>
              <a:t/>
            </a:r>
            <a:br>
              <a:rPr lang="en-US" dirty="0"/>
            </a:br>
            <a:r>
              <a:rPr lang="ar-SY" dirty="0" err="1"/>
              <a:t>تتوضع</a:t>
            </a:r>
            <a:r>
              <a:rPr lang="ar-SY" dirty="0"/>
              <a:t> في شريحة ذاكرة من النوع </a:t>
            </a:r>
            <a:r>
              <a:rPr lang="en-US" dirty="0"/>
              <a:t>EEPROM</a:t>
            </a:r>
            <a:r>
              <a:rPr lang="ar-SY" dirty="0"/>
              <a:t> (أي يمكن الكتابة/مسحها كهربائياً) </a:t>
            </a:r>
            <a:r>
              <a:rPr lang="ar-SY" dirty="0" err="1"/>
              <a:t>و</a:t>
            </a:r>
            <a:r>
              <a:rPr lang="ar-SY" dirty="0"/>
              <a:t> تكون موجودة كدارة متكاملة </a:t>
            </a:r>
            <a:r>
              <a:rPr lang="en-US" dirty="0"/>
              <a:t>IC</a:t>
            </a:r>
            <a:r>
              <a:rPr lang="ar-SY" dirty="0"/>
              <a:t> على اللوحة الأم ، حيث يحتوي هذا القسم على برنامج الإقلاع الرئيسي للمنظومة الحاسوبية . و تقوم أيضاً بتوليف </a:t>
            </a:r>
            <a:r>
              <a:rPr lang="ar-SY" dirty="0" err="1"/>
              <a:t>دارات</a:t>
            </a:r>
            <a:r>
              <a:rPr lang="ar-SY" dirty="0"/>
              <a:t> الملائمة المضمنة ضمن الدارات الداعمة </a:t>
            </a:r>
            <a:r>
              <a:rPr lang="en-US" dirty="0"/>
              <a:t>Chipset</a:t>
            </a:r>
            <a:r>
              <a:rPr lang="ar-SY" dirty="0"/>
              <a:t> .</a:t>
            </a:r>
            <a:r>
              <a:rPr lang="en-US" dirty="0"/>
              <a:t/>
            </a:r>
            <a:br>
              <a:rPr lang="en-US" dirty="0"/>
            </a:br>
            <a:endParaRPr lang="ar-S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714356"/>
            <a:ext cx="8715404" cy="1143000"/>
          </a:xfrm>
        </p:spPr>
        <p:txBody>
          <a:bodyPr>
            <a:normAutofit fontScale="90000"/>
          </a:bodyPr>
          <a:lstStyle/>
          <a:p>
            <a:pPr lvl="0" algn="ctr"/>
            <a:r>
              <a:rPr lang="ar-SY" b="1" u="sng" dirty="0">
                <a:solidFill>
                  <a:srgbClr val="FF0000"/>
                </a:solidFill>
                <a:effectLst>
                  <a:reflection blurRad="6350" stA="55000" endA="50" endPos="85000" dist="60007" dir="5400000" sy="-100000" algn="bl" rotWithShape="0"/>
                </a:effectLst>
              </a:rPr>
              <a:t>القسم الثاني : ذاكرة</a:t>
            </a:r>
            <a:r>
              <a:rPr lang="en-US" b="1" u="sng" dirty="0">
                <a:solidFill>
                  <a:srgbClr val="FF0000"/>
                </a:solidFill>
                <a:effectLst>
                  <a:reflection blurRad="6350" stA="55000" endA="50" endPos="85000" dist="60007" dir="5400000" sy="-100000" algn="bl" rotWithShape="0"/>
                </a:effectLst>
              </a:rPr>
              <a:t>BIOS CMOS MEMORY </a:t>
            </a:r>
            <a:r>
              <a:rPr lang="ar-SY" b="1" u="sng" dirty="0">
                <a:solidFill>
                  <a:srgbClr val="FF0000"/>
                </a:solidFill>
                <a:effectLst>
                  <a:reflection blurRad="6350" stA="55000" endA="50" endPos="85000" dist="60007" dir="5400000" sy="-100000" algn="bl" rotWithShape="0"/>
                </a:effectLst>
              </a:rPr>
              <a:t> :</a:t>
            </a:r>
            <a:r>
              <a:rPr lang="en-US" dirty="0"/>
              <a:t/>
            </a:r>
            <a:br>
              <a:rPr lang="en-US" dirty="0"/>
            </a:br>
            <a:r>
              <a:rPr lang="ar-SY" dirty="0" smtClean="0"/>
              <a:t/>
            </a:r>
            <a:br>
              <a:rPr lang="ar-SY" dirty="0" smtClean="0"/>
            </a:br>
            <a:r>
              <a:rPr lang="ar-SY" dirty="0" smtClean="0"/>
              <a:t>يحوي </a:t>
            </a:r>
            <a:r>
              <a:rPr lang="ar-SY" dirty="0"/>
              <a:t>هذا القسم إعدادات إقلاع الحاسوب </a:t>
            </a:r>
            <a:r>
              <a:rPr lang="ar-SY" dirty="0" err="1"/>
              <a:t>و</a:t>
            </a:r>
            <a:r>
              <a:rPr lang="ar-SY" dirty="0"/>
              <a:t> يمكن للمستخدم تعديلها </a:t>
            </a:r>
            <a:r>
              <a:rPr lang="ar-SY" dirty="0" err="1"/>
              <a:t>و</a:t>
            </a:r>
            <a:r>
              <a:rPr lang="ar-SY" dirty="0"/>
              <a:t> ضبطها من خلال برنامج يدعى </a:t>
            </a:r>
            <a:r>
              <a:rPr lang="en-US" dirty="0"/>
              <a:t>Setup Bios Program </a:t>
            </a:r>
            <a:r>
              <a:rPr lang="ar-AE" dirty="0"/>
              <a:t>، يستطيع </a:t>
            </a:r>
            <a:r>
              <a:rPr lang="ar-SY" dirty="0"/>
              <a:t>أن يدخل إليه  المستخدم أثناء عملية الإقلاع (غالباً بزر </a:t>
            </a:r>
            <a:r>
              <a:rPr lang="en-US" dirty="0"/>
              <a:t>DEL</a:t>
            </a:r>
            <a:r>
              <a:rPr lang="ar-SY" dirty="0"/>
              <a:t> ) .</a:t>
            </a:r>
            <a:r>
              <a:rPr lang="en-US" dirty="0"/>
              <a:t/>
            </a:r>
            <a:br>
              <a:rPr lang="en-US" dirty="0"/>
            </a:br>
            <a:endParaRPr lang="ar-S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2910" y="214290"/>
            <a:ext cx="8229600" cy="1143000"/>
          </a:xfrm>
        </p:spPr>
        <p:txBody>
          <a:bodyPr>
            <a:normAutofit fontScale="90000"/>
          </a:bodyPr>
          <a:lstStyle/>
          <a:p>
            <a:pPr algn="ctr"/>
            <a:r>
              <a:rPr lang="ar-SY" dirty="0" smtClean="0">
                <a:solidFill>
                  <a:srgbClr val="FF0000"/>
                </a:solidFill>
              </a:rPr>
              <a:t>و من الإعدادات الممكن ضبطها :</a:t>
            </a:r>
            <a:r>
              <a:rPr lang="en-US" dirty="0" smtClean="0"/>
              <a:t/>
            </a:r>
            <a:br>
              <a:rPr lang="en-US" dirty="0" smtClean="0"/>
            </a:br>
            <a:r>
              <a:rPr lang="ar-SY" dirty="0" smtClean="0"/>
              <a:t>تحديد تسلسل البحث عن نظام التشغيل في وسائط التخزين  من أجل تحميله ، مثلاً : عند ضبطه </a:t>
            </a:r>
            <a:r>
              <a:rPr lang="en-US" dirty="0" smtClean="0"/>
              <a:t>A: )</a:t>
            </a:r>
            <a:r>
              <a:rPr lang="ar-SY" dirty="0" smtClean="0"/>
              <a:t> ) ثم ( </a:t>
            </a:r>
            <a:r>
              <a:rPr lang="en-US" dirty="0" smtClean="0"/>
              <a:t>HDD</a:t>
            </a:r>
            <a:r>
              <a:rPr lang="ar-AE" dirty="0" smtClean="0"/>
              <a:t> ) ثم ( </a:t>
            </a:r>
            <a:r>
              <a:rPr lang="en-US" dirty="0" smtClean="0"/>
              <a:t>CDROM</a:t>
            </a:r>
            <a:r>
              <a:rPr lang="ar-AE" dirty="0" smtClean="0"/>
              <a:t> ) فإنه</a:t>
            </a:r>
            <a:r>
              <a:rPr lang="ar-SY" dirty="0" smtClean="0"/>
              <a:t> سيبحث عن نظام التشغيل في القرص المرن فإن لم يجد سوف يبحث في القرص الصلب ، </a:t>
            </a:r>
            <a:r>
              <a:rPr lang="ar-SY" dirty="0" err="1" smtClean="0"/>
              <a:t>و</a:t>
            </a:r>
            <a:r>
              <a:rPr lang="ar-SY" dirty="0" smtClean="0"/>
              <a:t> إلا  فإنه سيبحث في القرص المضغوط </a:t>
            </a:r>
            <a:r>
              <a:rPr lang="en-US" dirty="0" smtClean="0"/>
              <a:t>CD</a:t>
            </a:r>
            <a:r>
              <a:rPr lang="ar-SY" dirty="0" smtClean="0"/>
              <a:t> .</a:t>
            </a:r>
            <a:r>
              <a:rPr lang="en-US" dirty="0" smtClean="0"/>
              <a:t/>
            </a:r>
            <a:br>
              <a:rPr lang="en-US" dirty="0" smtClean="0"/>
            </a:br>
            <a:r>
              <a:rPr lang="ar-SY" dirty="0" smtClean="0"/>
              <a:t>وضع كلمة سر لحماية إقلاع الحاسوب أو الدخول لبرنامج إعداد </a:t>
            </a:r>
            <a:r>
              <a:rPr lang="en-US" dirty="0" smtClean="0"/>
              <a:t>Bios   </a:t>
            </a:r>
            <a:r>
              <a:rPr lang="ar-SY" dirty="0" smtClean="0"/>
              <a:t> </a:t>
            </a:r>
            <a:r>
              <a:rPr lang="en-US" dirty="0" smtClean="0"/>
              <a:t/>
            </a:r>
            <a:br>
              <a:rPr lang="en-US" dirty="0" smtClean="0"/>
            </a:br>
            <a:endParaRPr lang="ar-S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0"/>
            <a:ext cx="8229600" cy="1143000"/>
          </a:xfrm>
        </p:spPr>
        <p:txBody>
          <a:bodyPr>
            <a:normAutofit fontScale="90000"/>
          </a:bodyPr>
          <a:lstStyle/>
          <a:p>
            <a:pPr algn="ctr"/>
            <a:r>
              <a:rPr lang="ar-SY" dirty="0" smtClean="0"/>
              <a:t>بما أن الإعدادات السابقة ضرورية لعمل الحاسوب في كل مرة لإقلاعه </a:t>
            </a:r>
            <a:r>
              <a:rPr lang="en-US" dirty="0" smtClean="0">
                <a:sym typeface="Wingdings"/>
              </a:rPr>
              <a:t></a:t>
            </a:r>
            <a:r>
              <a:rPr lang="ar-SY" dirty="0" smtClean="0"/>
              <a:t> لذلك يتم حفظ  هذه الإعدادات في ذاكرة مصنوعة بتقنية </a:t>
            </a:r>
            <a:r>
              <a:rPr lang="en-US" dirty="0" smtClean="0"/>
              <a:t>CMOS </a:t>
            </a:r>
            <a:r>
              <a:rPr lang="ar-SY" dirty="0" err="1" smtClean="0"/>
              <a:t>للدارات</a:t>
            </a:r>
            <a:r>
              <a:rPr lang="ar-SY" dirty="0" smtClean="0"/>
              <a:t> المتكاملة لكي لا تستهلك إلا طاقة كهربائية ضئيلة جداً ، بما أن </a:t>
            </a:r>
            <a:r>
              <a:rPr lang="ar-SY" dirty="0" err="1" smtClean="0"/>
              <a:t>ذواكر</a:t>
            </a:r>
            <a:r>
              <a:rPr lang="ar-SY" dirty="0" smtClean="0"/>
              <a:t> </a:t>
            </a:r>
            <a:r>
              <a:rPr lang="en-US" dirty="0" smtClean="0"/>
              <a:t>CMOS</a:t>
            </a:r>
            <a:r>
              <a:rPr lang="ar-SY" dirty="0" smtClean="0"/>
              <a:t> لا تحتفظ بالمعلومات عند انقطاع التغذية عنها ، لذلك يتم وضع بطارية من النوع </a:t>
            </a:r>
            <a:r>
              <a:rPr lang="ar-SY" dirty="0" err="1" smtClean="0"/>
              <a:t>ليثيوم</a:t>
            </a:r>
            <a:r>
              <a:rPr lang="ar-SY" dirty="0" smtClean="0"/>
              <a:t> الذي يتميز بعمرها الطويل جداً ، </a:t>
            </a:r>
            <a:r>
              <a:rPr lang="ar-SY" dirty="0" err="1" smtClean="0"/>
              <a:t>و</a:t>
            </a:r>
            <a:r>
              <a:rPr lang="ar-SY" dirty="0" smtClean="0"/>
              <a:t> هذه البطارية يتم وضعها </a:t>
            </a:r>
            <a:r>
              <a:rPr lang="en-US" dirty="0" smtClean="0"/>
              <a:t/>
            </a:r>
            <a:br>
              <a:rPr lang="en-US" dirty="0" smtClean="0"/>
            </a:br>
            <a:r>
              <a:rPr lang="ar-SY" dirty="0" smtClean="0"/>
              <a:t>في مكان مخصص لها على اللوحة الأم </a:t>
            </a:r>
            <a:r>
              <a:rPr lang="en-US" dirty="0" smtClean="0"/>
              <a:t>Mother Board</a:t>
            </a:r>
            <a:endParaRPr lang="ar-S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idx="4294967295"/>
          </p:nvPr>
        </p:nvSpPr>
        <p:spPr>
          <a:xfrm>
            <a:off x="571472" y="500042"/>
            <a:ext cx="8229600" cy="1162050"/>
          </a:xfrm>
        </p:spPr>
        <p:txBody>
          <a:bodyPr>
            <a:normAutofit fontScale="90000"/>
          </a:bodyPr>
          <a:lstStyle/>
          <a:p>
            <a:pPr algn="ctr"/>
            <a:r>
              <a:rPr lang="ar-SY" b="1" u="sng" dirty="0">
                <a:solidFill>
                  <a:schemeClr val="accent2"/>
                </a:solidFill>
                <a:effectLst>
                  <a:reflection blurRad="6350" stA="55000" endA="50" endPos="85000" dist="60007" dir="5400000" sy="-100000" algn="bl" rotWithShape="0"/>
                </a:effectLst>
              </a:rPr>
              <a:t>القسم الثالث  </a:t>
            </a:r>
            <a:r>
              <a:rPr lang="en-US" b="1" u="sng" dirty="0">
                <a:solidFill>
                  <a:schemeClr val="accent2"/>
                </a:solidFill>
                <a:effectLst>
                  <a:reflection blurRad="6350" stA="55000" endA="50" endPos="85000" dist="60007" dir="5400000" sy="-100000" algn="bl" rotWithShape="0"/>
                </a:effectLst>
              </a:rPr>
              <a:t>Real Time Clock</a:t>
            </a:r>
            <a:r>
              <a:rPr lang="ar-SY" b="1" u="sng" dirty="0">
                <a:solidFill>
                  <a:schemeClr val="accent2"/>
                </a:solidFill>
                <a:effectLst>
                  <a:reflection blurRad="6350" stA="55000" endA="50" endPos="85000" dist="60007" dir="5400000" sy="-100000" algn="bl" rotWithShape="0"/>
                </a:effectLst>
              </a:rPr>
              <a:t> </a:t>
            </a:r>
            <a:r>
              <a:rPr lang="ar-SY" b="1" u="sng" dirty="0" smtClean="0">
                <a:solidFill>
                  <a:schemeClr val="accent2"/>
                </a:solidFill>
              </a:rPr>
              <a:t>:</a:t>
            </a:r>
            <a:r>
              <a:rPr lang="en-US" dirty="0">
                <a:solidFill>
                  <a:schemeClr val="accent2"/>
                </a:solidFill>
              </a:rPr>
              <a:t/>
            </a:r>
            <a:br>
              <a:rPr lang="en-US" dirty="0">
                <a:solidFill>
                  <a:schemeClr val="accent2"/>
                </a:solidFill>
              </a:rPr>
            </a:br>
            <a:r>
              <a:rPr lang="ar-SY" dirty="0" smtClean="0"/>
              <a:t/>
            </a:r>
            <a:br>
              <a:rPr lang="ar-SY" dirty="0" smtClean="0"/>
            </a:br>
            <a:r>
              <a:rPr lang="ar-SY" dirty="0" smtClean="0"/>
              <a:t>و </a:t>
            </a:r>
            <a:r>
              <a:rPr lang="ar-SY" dirty="0"/>
              <a:t>مهمتها توفير ساعة زمن حقيقية يتم </a:t>
            </a:r>
            <a:r>
              <a:rPr lang="en-US" dirty="0"/>
              <a:t/>
            </a:r>
            <a:br>
              <a:rPr lang="en-US" dirty="0"/>
            </a:br>
            <a:r>
              <a:rPr lang="ar-SY" dirty="0"/>
              <a:t>ضبطها من </a:t>
            </a:r>
            <a:r>
              <a:rPr lang="ar-SY" dirty="0" err="1"/>
              <a:t>الـ</a:t>
            </a:r>
            <a:r>
              <a:rPr lang="ar-SY" dirty="0"/>
              <a:t> </a:t>
            </a:r>
            <a:r>
              <a:rPr lang="en-US" dirty="0"/>
              <a:t>Setup Bios Program </a:t>
            </a:r>
            <a:br>
              <a:rPr lang="en-US" dirty="0"/>
            </a:br>
            <a:r>
              <a:rPr lang="ar-SY" dirty="0"/>
              <a:t>أيضاً ، </a:t>
            </a:r>
            <a:r>
              <a:rPr lang="ar-SY" dirty="0" err="1"/>
              <a:t>و</a:t>
            </a:r>
            <a:r>
              <a:rPr lang="ar-SY" dirty="0"/>
              <a:t> تأخذ هذه الساعة الطاقة من </a:t>
            </a:r>
            <a:r>
              <a:rPr lang="en-US" dirty="0"/>
              <a:t/>
            </a:r>
            <a:br>
              <a:rPr lang="en-US" dirty="0"/>
            </a:br>
            <a:r>
              <a:rPr lang="ar-SY" dirty="0"/>
              <a:t>البطارية السابقة </a:t>
            </a:r>
            <a:r>
              <a:rPr lang="ar-SY" dirty="0" smtClean="0"/>
              <a:t>.</a:t>
            </a:r>
            <a:r>
              <a:rPr lang="en-US" dirty="0"/>
              <a:t/>
            </a:r>
            <a:br>
              <a:rPr lang="en-US" dirty="0"/>
            </a:br>
            <a:endParaRPr lang="en-US" sz="6700" dirty="0"/>
          </a:p>
        </p:txBody>
      </p:sp>
      <p:pic>
        <p:nvPicPr>
          <p:cNvPr id="1026" name="Picture 2" descr="mhtml:file://F:\Maintenance_Book\020607\_Bios\how_stuff_works.mht!http://static.howstuffworks.com/gif/bios-ch.jpg"/>
          <p:cNvPicPr>
            <a:picLocks noChangeAspect="1" noChangeArrowheads="1"/>
          </p:cNvPicPr>
          <p:nvPr/>
        </p:nvPicPr>
        <p:blipFill>
          <a:blip r:embed="rId2" r:link="rId3"/>
          <a:srcRect/>
          <a:stretch>
            <a:fillRect/>
          </a:stretch>
        </p:blipFill>
        <p:spPr bwMode="auto">
          <a:xfrm>
            <a:off x="571472" y="3857628"/>
            <a:ext cx="3214710" cy="2571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ركة">
  <a:themeElements>
    <a:clrScheme name="حركة">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حركة">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حركة">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112</TotalTime>
  <Words>732</Words>
  <Application>Microsoft Office PowerPoint</Application>
  <PresentationFormat>عرض على الشاشة (3:4)‏</PresentationFormat>
  <Paragraphs>59</Paragraphs>
  <Slides>49</Slides>
  <Notes>1</Notes>
  <HiddenSlides>0</HiddenSlides>
  <MMClips>0</MMClips>
  <ScaleCrop>false</ScaleCrop>
  <HeadingPairs>
    <vt:vector size="4" baseType="variant">
      <vt:variant>
        <vt:lpstr>سمة</vt:lpstr>
      </vt:variant>
      <vt:variant>
        <vt:i4>1</vt:i4>
      </vt:variant>
      <vt:variant>
        <vt:lpstr>عناوين الشرائح</vt:lpstr>
      </vt:variant>
      <vt:variant>
        <vt:i4>49</vt:i4>
      </vt:variant>
    </vt:vector>
  </HeadingPairs>
  <TitlesOfParts>
    <vt:vector size="50" baseType="lpstr">
      <vt:lpstr>حركة</vt:lpstr>
      <vt:lpstr>الدرس الأول </vt:lpstr>
      <vt:lpstr>مقدمة</vt:lpstr>
      <vt:lpstr>مقدمة عامة عن  BIOS جاءت تسمية BIOS من الأحرف الأولى للعبارة : Basic Input / Output System  أي نظام الدخل و الخرج الأساسي ، و هو عبارة عن برمجية Software ذات مستوى منخفض تقوم بدور ملائمة بين العتاد Hardware (خاصةً المعالج   و  الدارات الداعمة في اللوحة الأم)  و  بين نظام التشغيل .  </vt:lpstr>
      <vt:lpstr>إن الوظيفة الأبرز لهذه البرمجية هو مشاركتها في إقلاع الحاسوب  الذي يضم العديد من خطوات الفحص و البحث و انتقال التحكم بين عدة برمجيات قبل أن يتم تسليم ذلك لنظام التشغيل بنهاية المطاف . </vt:lpstr>
      <vt:lpstr>التقسيم الفيزيائي القسم الأول : ذاكرة BIOS ROM  : تتوضع في شريحة ذاكرة من النوع EEPROM (أي يمكن الكتابة/مسحها كهربائياً) و تكون موجودة كدارة متكاملة IC على اللوحة الأم ، حيث يحتوي هذا القسم على برنامج الإقلاع الرئيسي للمنظومة الحاسوبية . و تقوم أيضاً بتوليف دارات الملائمة المضمنة ضمن الدارات الداعمة Chipset . </vt:lpstr>
      <vt:lpstr>القسم الثاني : ذاكرةBIOS CMOS MEMORY  :  يحوي هذا القسم إعدادات إقلاع الحاسوب و يمكن للمستخدم تعديلها و ضبطها من خلال برنامج يدعى Setup Bios Program ، يستطيع أن يدخل إليه  المستخدم أثناء عملية الإقلاع (غالباً بزر DEL ) . </vt:lpstr>
      <vt:lpstr>و من الإعدادات الممكن ضبطها : تحديد تسلسل البحث عن نظام التشغيل في وسائط التخزين  من أجل تحميله ، مثلاً : عند ضبطه A: ) ) ثم ( HDD ) ثم ( CDROM ) فإنه سيبحث عن نظام التشغيل في القرص المرن فإن لم يجد سوف يبحث في القرص الصلب ، و إلا  فإنه سيبحث في القرص المضغوط CD . وضع كلمة سر لحماية إقلاع الحاسوب أو الدخول لبرنامج إعداد Bios     </vt:lpstr>
      <vt:lpstr>بما أن الإعدادات السابقة ضرورية لعمل الحاسوب في كل مرة لإقلاعه  لذلك يتم حفظ  هذه الإعدادات في ذاكرة مصنوعة بتقنية CMOS للدارات المتكاملة لكي لا تستهلك إلا طاقة كهربائية ضئيلة جداً ، بما أن ذواكر CMOS لا تحتفظ بالمعلومات عند انقطاع التغذية عنها ، لذلك يتم وضع بطارية من النوع ليثيوم الذي يتميز بعمرها الطويل جداً ، و هذه البطارية يتم وضعها  في مكان مخصص لها على اللوحة الأم Mother Board</vt:lpstr>
      <vt:lpstr>القسم الثالث  Real Time Clock :  و مهمتها توفير ساعة زمن حقيقية يتم  ضبطها من الـ Setup Bios Program  أيضاً ، و تأخذ هذه الساعة الطاقة من  البطارية السابقة . </vt:lpstr>
      <vt:lpstr>    التقسيم الوظيفي تأتي أهمية برنامج الدخل و الخرج الأساسي BIOS من احتوائه على برامج الإقلاع الأساسية : برنامج البدء Boot Strap :  هو أول برنامج يتم تنفيذه آلياً عند بدء إقلاع الحاسوب . البرنامج POST : يتم تنفيذه آلياً بعد الـ Boot Strap ، و له مهام اختبار و فحص </vt:lpstr>
      <vt:lpstr>مقدمة عامة عن عمل  الحاسوب يتألف الحاسوب من قسمين : برمجيات و عتاد ( Software &amp; Hardware ) ، حيث لا يمكن لأحدها العمل دون الأخرى ، طبعاً نقصد هنا بالـSoftware كل أنواع البرمجيات : برامج الإقلاع ، نظم التشغيل ، برامج التطبيقات الجاهزة </vt:lpstr>
      <vt:lpstr>إن برامج التطبيقات الجاهزة لا يمكنها العمل بمجرد تثبيتها وحدها على القرص الصلب ، حيث تحتاج حصراً إلى نظام تشغيل يقوم بدور الوسيط بينها و بين أجهزة عتاد الحاسوب المختلفة . ومن خلال نظام التشغيل نقوم بتشغيل أي برنامج نريد فيقوم نظام التشغيل بتحميل هذا البرنامج في الذاكرة و يعطيه بعض التحكم ، و ينتظر منه أي طلبات Requests </vt:lpstr>
      <vt:lpstr>مثلاً :  إذا أراد أحد التطبيقات تخزين ملف على القرص الصلب فما عليه إلا أن يطلب هذا من نظام التشغيل أنه يريد تخزين ملف ذو اسم ، حجم ، محتويات  محددة  في قسم Partition من القرص الصلب ، فيقوم نظام التشغيل بتلك المهمة (و كذلك حتى نظام التشغيل سيستعين بأمور أخرى كنظام توضع  الملفات ) ، لذلك نحن نحتاج نظام تشغيل ليترجم الأوامر إلى لغة الحاسوب . </vt:lpstr>
      <vt:lpstr>خطوات إقلاع الحاسوب عند إعطاء نبضة تشغيل للحاسوب ، تقوم وحدة التغذية Power Supply بإعطاء الجهود الكهربائية اللازمة لكل دارات الحاسوب الداخلية ، و بعد استقرار التغذية (انتهاء الحالة العابرة) تعطى إشارة جاهزية التغذية Power Good للوحة الأم (خلال المرحلة العابرة يكون المعالج بحالة تصفير) </vt:lpstr>
      <vt:lpstr>عند جاهزية التغذية سيبدأ المعالج بتنفيذ البرنامج من عنوان محدد تملكه الدارة المتكاملة التي تحوي برامج Bios ، لذلك يتم تنفيذها عند بداية إقلاع كل حاسوب . </vt:lpstr>
      <vt:lpstr>أول برنامج سيُنفذ في BIOS هو الـ BootStrap  : 1.يقوم أولاً بتصفير جزء الذاكرة التقليدية من الرام و يحتل أول 640KB  2.تحميل أول 1KB من الذاكرة بأشعة المقاطعة Interrupt Vectors (هي عناوين برامج خدمة المقاطعات في الذاكرة) . </vt:lpstr>
      <vt:lpstr>    3.فحص الأجهزة المحيطية القياسية التي تملك برامج بيوس على متنها (مثل كرت الشاشة و بعض كروت الشبكة) . بعد فحص الأجهزة السابقة ، إذا وجد أحدها فإنه يعطيه التحكم ، مثلاً : نفرض وجود كرت شاشة  يعطي برنامجه التحكم : و هو من يعطي رسالة عند أول الإقلاع باسم شركة كرت الشاشة و إصداره ، ثم يقوم بتحميل البرامج اللازمة للإظهار في منطقة Video Ram . 4.بعد الانتهاء من تنفيذ برنامج BIOS الصغير الموجود في هذا النوع من المحيطيات ، فإنه يتم إعادة تسليم التحكم لبرامج BIOS .  </vt:lpstr>
      <vt:lpstr>5.يتم في هذه المرحلة تنفيذ برنامج الفحص الذاتي عند الإقلاع POST (Power On Self Test) : اختبار الأجهزة المحيطية القياسية للمعالج : ( الذواكر RAM – الشرائح الداعمة Chipset – المنافذ بأنواعها : Com  ،  LPT –  .... ) اختبار الأجهزة المحيطية الموصولة ضمن الحاسوب و</vt:lpstr>
      <vt:lpstr>مقارنتها مع القيم الموجودة في قسم CMOS ضمن BIOS سماح للمستخدم بالدخول للبرنامج Bios Setup Program لتوليف بعض الإعدادات (بضغط DEL أو F2 ..) قراءة تسلسل البحث عن نظام التشغيل ، و تكون هذه المعلومة مخزنة ضمن Bios CMOS Memory . </vt:lpstr>
      <vt:lpstr>ملاحظة : يوجد نوعين من الأخطاء الظاهرة في هذه المرحلة </vt:lpstr>
      <vt:lpstr>1.خطأ صادر عن الأجهزة المحيطية الأساسية :  عندها يعطي صافرات محددة و تظهر رسالة نصية بشيفرة معينة على الشاشة (لهذا النوع من الأخطاء نعتمد بشكل أكبر على تتالي صوت الصافرات لأنه غالباً الخطأ الحاصل سيمنع أي إظهار على الشاشة ) ، الخطأين الأبرز من هذا النوع يمكن ملاحظتهما بإزالة كرت الشاشة أو ذاكرة Ram .  </vt:lpstr>
      <vt:lpstr>.2خطأ صادر عن الأجهزة المحيطية الأخرى : تعطي فقط رسائل نصية على الشاشة ، و يعطي POST في هذه الحالة للمستخدم إمكانيتين : إما تجاوز هذا الخلل و إكمال الإقلاع أو الدخول للبرنامج Bios Setup Program و إجراء أي تعديل على الإعدادات .</vt:lpstr>
      <vt:lpstr>إذا كان تسلسل الإقلاع مضبوط في البداية على القرص الصلب فإنه سينفذ عدة عمليات تقوم بالبحث في جزء القرص الصلب Partition عن نظام التشغيل ، و عند إيجاده سيقوم بتحميله في ذاكرة الوصول العشوائي Ram و تسليمه التحكم . </vt:lpstr>
      <vt:lpstr>الشريحة 24</vt:lpstr>
      <vt:lpstr>شرح خيارات ضبط برنامج Bios Setup  إن معظم شرائح البيوس المستخدمة باللوحات الأم تكون من صنع إحدى شركتين متخصصتين، شركة Phoenix  وهى تصنع بيوس يعرف باسم Award، وشركة American Megatrends وهى مشهورة برمز AMI </vt:lpstr>
      <vt:lpstr>و طريقة الدخول إلى البيوس تختلف من لوحة إلى أخرى ، ولكنها تتشابه بكونها تتم عند أول تشغيل الجهاز وقبل تحميل نظام التشغيل. بعض اللوحات تتطلب الضغط على زر DEL  أو زرF2))أوF10)) وبعضها تتطلب الضغط على عدة أزرار بنفس الوقت، ومنها من تطلب منك إدخال قرص مرن خاص بها. بالعادة عند أول تشغيلك للجهاز ستجد رسالة تبلغك الأزرار التي يجب الضغط عليها للدخول إلى البيوس</vt:lpstr>
      <vt:lpstr>لن يتم تغطية كل البنود في برنامج بيوس و إنما سيتم شرح الخيارات الأساسية التي تهم فني الصيانة في إعداده جهاز الحاسوب للعمل بشكل جيد</vt:lpstr>
      <vt:lpstr>القوائم الرئيسية : 1.الخصائص القياسية Standard CMOS Features              . 2.الخصائص المتقدمة Advanced BIOS Features              . 3.الطرفيات المتكاملة Integrated Peripherals             . 4.إعدادات إدارة التغذية Power Management Setup                 . 5.إعدادات التركيب و التشغيل PnP Configurations          </vt:lpstr>
      <vt:lpstr>6.تحميل إعدادات افتراضية أمثلية Load Optimized Defaults      7.ضبط كلمة سر المشرف العام Set         Supervisor Password      . 8.ضبط كلمة سر المستخدم Set User Password         . 9.الحفظ و الخروج Save &amp; Exit Setup . 10.الخروج بدون حفظ Exit without Saving          .   </vt:lpstr>
      <vt:lpstr>الخصائص القياسية Standard CMOS Features : يحتوى هذا القسم على الإعدادات والمعلومات الأساسية للجهاز. الإعدادات فيتضمن : 1.Date/Time : ضبط الوقت و التاريخ للجهاز . IDE Primary Master.2 : لإعداد القرص الصلب أو السواقة الموصولة للمنفذ  IDE رقم 1  3.IDE Primary Slave : لإعداد القرص الصلب أو السواقة الموصولة للمنفذIDE  رقم 1  </vt:lpstr>
      <vt:lpstr>IDE Secondary Master : لإعداد القرص الصلب أو السواقة الموصولة للمنفذ  IDE رقم 2 . IDE Secondary Slave : لإعداد القرص الصلب أو السواقة الموصولة للمنفذIDE  رقم 2 . </vt:lpstr>
      <vt:lpstr>إن الإعدادات السابقة يمكن عملها بشكل آلي بتحويل كل الاختيارات السابقة إلى AUTO ، عندها فان اللوحة الأم ستتعرف على الأقراص لوحدها بكل مرة يتم تشغيل بها الجهاز ، و لا ينصح بالضبط اليدوي لكل منها لأنها تتطلب معرفة معلومات عن القرص الصلب نفسه مثل عدد الاسطوانات وا لرؤوس و القطاعات و باقي التفاصيل الفيزيائية للقرص الصلب لذلك من الأسهل ترك هذه القيم افتراضية . </vt:lpstr>
      <vt:lpstr>  Drive A / Drive B : لتعريف سواقات الأقراص المرنة . Halt On  : لتحديد ما إذا كانت اللوحة الأم ستتوقف عن تحميل نظام التشغيل وتعطيك رسالة بوجود خطأ إن حصل أي عطل ، و تتضمن الاختيارات التالية : All : أي التوقف عند كل أنواع الأخطاء .  All but Keyboard : وهى لكل الأخطاء ماعدا أخطاء لوحة المفاتيح . All but Diskette : وهى لك الأخطاء ماعدا خطأ سواقة الأقراص المرنة. </vt:lpstr>
      <vt:lpstr>  All but Diskette : وهى لك الأخطاء ماعدا خطأ سواقة الأقراص المرنة. All but Disk/Key : لكل الأخطاء ماعدا سواقة الأقراص المرنة ولوحة المفاتيح . </vt:lpstr>
      <vt:lpstr>  الخصائص المتقدمة Advanced BIOS Features : Anti-Virus Protection : هذه الميزة تحمى القرص الصلب من فيروسات محددة و الطريقة التي تعمل بها هذه الميزة هي بمراقبة ملفات بدء التشغيل (Boot Sector) الموجودة بالقرص الصلب وإعطاء تحذير عند محاولة أي برنامج أو فيروس تغييرها. الميزة مفيدة بشكل عام وينصح باستخدامها ولكنها قد تسبب بعض المشاكل عند تنصيب نظام التشغيل أو البرامج ولذا ينصح أحياناً بإطفائها قبل تركيب أي برنامج جديد. </vt:lpstr>
      <vt:lpstr>  FSB Frequency : للتحكم بسرعة الناقل الأمامي للمعالج. بحسب نوع اللوحة الأم ومميزات البيوس فانه ببعض اللوحات يمكنك أن تضع أي رقم من 66 إلى أكثر من 200 ميغاهرتز. طبعا استخدام التردد الغير مناسب لمعالجك قد يؤدى إلى عدم عمل الجهاز. ولكن غالب المعالجات يمكنها العمل بتردد اعلى من الرسمى وذلك بما يسمى كسر السرعة. CPU Clock Ratio : لتحديد معامل الضرب للمعالج ، و تأتي معظم المعالجات الحديثة بمعامل ضرب مقفول وهذا يعنى أن المستخدم لن يستطيع أن يغير معامل الضرب . </vt:lpstr>
      <vt:lpstr>  Quick Power On Self-Test : عند تفعيل هذه الميزة فان اللوحة الأم لن تقوم بفحص العتاد والذاكرة عند بدء تشغيل الجهاز. هذا الأمر يؤدى إلى سرعة تشغيل الجهاز ولذا فإننا ننصح بإبقائها بوضع Enabled طوال الوقت ، و عند الشك بوجود مشاكل بالذاكرة أو بقطع العتاد، يستحسن إطفاء هذه الميزة لكي تجعل اللوحة الأم تفحص العتاد وتبلغك عن وجود أي مشاكل  . </vt:lpstr>
      <vt:lpstr>  First Boot Device ، Second Boot Device ، Third  Boot Device : إن القوائم السابقة تستخدم لتحديد أولوية البحث عن نظام التشغيل وتحميله . و الاختيارات المتوفرة لكل من هذه القوائم هي القرص المرن ، السواقة الليزرية ، القرص الصلب و تجهيزات أخرى . يفضل غالباً تحديد البحث في القرص الليزري أولاً ثم القرص الصلب HDD-0 و هكذا . </vt:lpstr>
      <vt:lpstr>  Boot Up Floppy Seek : تستخدم لتفعيل البحث عن مشغل الأقراص المرنة عند بدء تشغيل الجهاز ، إن تعطيل هذه الميزة مفيد للمستخدمين الذين لا يملكون أي مشغل للأقراص المرنة، وهنا فإنهم لا يريدون اللوحة أن تبحث عنه عند أول تشغيلها . أما إن كنت تملك مشغل أقراص مرنة، فالأفضل أن تبقى هذا الخيار فعال . </vt:lpstr>
      <vt:lpstr>  Boot Up Num Lock Status : لتشغيل أو إطفاء الأرقام الموجودة على يمين لوحة الطباعة. عندما تحول هذا الاختيار إلى On فان زر Num Lock سيتم تفعيلة بشكل آلي عند تشغيل الجهاز. أما إذا حولت الاختيار إلى Off فان الزر لن يتم تفعيله وبالتالي فان الضغط على أزرار الأرقام سيجعلها تتحكم بالأسهم والوظائف الأخرى المخصصة لها . </vt:lpstr>
      <vt:lpstr>  Security Option : يستخدم لوضع مستوى سرية لاستخدام الجهاز بحيث يطلب كلمة سر عند تشغيله ، و هناك خيارين متاحين : إما Setup : و تعني أن الجهاز سيعمل بدون طلب لكلمة السر ، لكن الدخول لإعدادات بيوس ستحتاج لكلمة السر . أو System : الجهاز لن يتابع عمله إلا بعد إدخال كلمة السر الصحيحة . </vt:lpstr>
      <vt:lpstr>  HDD S.M.A.R.T. Capability : إن الأقراص الصلبة الحديثة تأتى بميزة تسمى S.M.A.R.T. وهى تسمح للقرص الصلب بمراقبة أدائه للوقوف على أي مشاكل قد تحصل به ويسجل هذه المشاكل بسجل خاص به. باستخدام برنامج خاص من الشركة المصنعة للقرص الصلب، فان سجل الأعطال سيتم تحليله والوقوف على المشاكل التي حدثت للقرص الصلب ومن ثم اقتراح سبل لإصلاحها.ننصح بإبقاء هذا الخيار مفعلا طوال الوقت  . </vt:lpstr>
      <vt:lpstr>تحميل إعدادات افتراضية أمثلية Load Optimized Defaults : يقوم هذا الأمر بضبط قيم افتراضية لكل خصائص بيوس بحيث تعطى أفضل أداء ، بالعادة تعتبر هذه الطريقة وسيلة سريعة لزيادة أداء الجهاز بدون الحاجة للدخول إلى القوائم بشكل منفصل وتغيير الاختيارات ، و ينصح عند تجميع قطع جهاز الحاسوب باختياره في البداية . </vt:lpstr>
      <vt:lpstr>ضبط كلمة سر المشرفSet Supervisor Password : هذا الاختيار يمكنك من ضبط كلمة السر للدخول إلى إعدادات البيوس. سيتم طلب كلمة السر عندما يحاول أي شخص أن يدخل لقوائم البيوس، ولكن يمكن تشغيل الجهاز والعمل على نظام التشغيل بدون أن يتم طلب أي كلمة سر .    </vt:lpstr>
      <vt:lpstr>ضبط كلمة سر المستخدم Set User Password : هذا الاختيار يمكنك من وضع كلمة سر لتشغيل الجهاز. هنا، لا يمكن الدخول على نظام التشغيل إلا بعد إدخال كلمة السر.</vt:lpstr>
      <vt:lpstr>الحفظ و الخروج Save &amp; Exit Setup : هذا الاختيار يستخدم لحفظ التغييرات التي تم ضبطها على البيوس قبل الخروج منه.  </vt:lpstr>
      <vt:lpstr>  الخروج بدون حفظ Exit Without Saving : هذا الاختيار يسمح لك بالخروج من البيوس بدون حفظ أي تغييرات عمت بها على إعدادات البيوس ، و يستخدمه فني الصيانة عند الشك أنه قام بتغيير قيمة غير مطلوبة . </vt:lpstr>
      <vt:lpstr>الشريحة 48</vt:lpstr>
      <vt:lpstr>مع تحيات المهندس ماجد ضاهر هــــــــــــ963/14224380+ــــــــــ جوال ـــ963/944504676+ــــــــــ</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الدرس الأول </dc:title>
  <dc:creator>BAYAN</dc:creator>
  <cp:lastModifiedBy>BAYAN</cp:lastModifiedBy>
  <cp:revision>32</cp:revision>
  <dcterms:created xsi:type="dcterms:W3CDTF">2008-07-26T17:23:31Z</dcterms:created>
  <dcterms:modified xsi:type="dcterms:W3CDTF">2008-08-07T11:38:40Z</dcterms:modified>
</cp:coreProperties>
</file>