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434" autoAdjust="0"/>
  </p:normalViewPr>
  <p:slideViewPr>
    <p:cSldViewPr>
      <p:cViewPr varScale="1">
        <p:scale>
          <a:sx n="69" d="100"/>
          <a:sy n="69" d="100"/>
        </p:scale>
        <p:origin x="13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2/12/2013</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112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grpSp>
        <p:nvGrpSpPr>
          <p:cNvPr id="16" name="Group 15"/>
          <p:cNvGrpSpPr/>
          <p:nvPr/>
        </p:nvGrpSpPr>
        <p:grpSpPr>
          <a:xfrm>
            <a:off x="0" y="0"/>
            <a:ext cx="9152467" cy="6858000"/>
            <a:chOff x="0" y="0"/>
            <a:chExt cx="9152467" cy="6858000"/>
          </a:xfrm>
        </p:grpSpPr>
        <p:pic>
          <p:nvPicPr>
            <p:cNvPr id="17" name="Picture 16" descr="S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17"/>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20" name="Picture 19"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29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le and Caption">
    <p:spTree>
      <p:nvGrpSpPr>
        <p:cNvPr id="1" name=""/>
        <p:cNvGrpSpPr/>
        <p:nvPr/>
      </p:nvGrpSpPr>
      <p:grpSpPr>
        <a:xfrm>
          <a:off x="0" y="0"/>
          <a:ext cx="0" cy="0"/>
          <a:chOff x="0" y="0"/>
          <a:chExt cx="0" cy="0"/>
        </a:xfrm>
      </p:grpSpPr>
      <p:grpSp>
        <p:nvGrpSpPr>
          <p:cNvPr id="16" name="Group 15"/>
          <p:cNvGrpSpPr/>
          <p:nvPr/>
        </p:nvGrpSpPr>
        <p:grpSpPr>
          <a:xfrm>
            <a:off x="0" y="0"/>
            <a:ext cx="9152467" cy="6858000"/>
            <a:chOff x="0" y="0"/>
            <a:chExt cx="9152467" cy="6858000"/>
          </a:xfrm>
        </p:grpSpPr>
        <p:pic>
          <p:nvPicPr>
            <p:cNvPr id="17" name="Picture 16" descr="S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17"/>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20" name="Picture 19"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655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18" name="Group 17"/>
          <p:cNvGrpSpPr/>
          <p:nvPr/>
        </p:nvGrpSpPr>
        <p:grpSpPr>
          <a:xfrm>
            <a:off x="0" y="0"/>
            <a:ext cx="9152467" cy="6858000"/>
            <a:chOff x="0" y="0"/>
            <a:chExt cx="9152467" cy="6858000"/>
          </a:xfrm>
        </p:grpSpPr>
        <p:pic>
          <p:nvPicPr>
            <p:cNvPr id="20" name="Picture 19" descr="S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Rectangle 20"/>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23" name="Picture 22"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smtClean="0">
                <a:solidFill>
                  <a:schemeClr val="tx1"/>
                </a:solidFill>
                <a:effectLst/>
              </a:rPr>
              <a:t>“</a:t>
            </a:r>
            <a:endParaRPr lang="en-US" sz="7200" dirty="0">
              <a:solidFill>
                <a:schemeClr val="tx1"/>
              </a:solidFill>
              <a:effectLst/>
            </a:endParaRP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smtClean="0">
                <a:solidFill>
                  <a:schemeClr val="tx1"/>
                </a:solidFill>
                <a:effectLst/>
              </a:rPr>
              <a:t>”</a:t>
            </a:r>
            <a:endParaRPr lang="en-US" sz="7200" dirty="0">
              <a:solidFill>
                <a:schemeClr val="tx1"/>
              </a:solidFill>
              <a:effectLst/>
            </a:endParaRP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464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grpSp>
        <p:nvGrpSpPr>
          <p:cNvPr id="12" name="Group 11"/>
          <p:cNvGrpSpPr/>
          <p:nvPr/>
        </p:nvGrpSpPr>
        <p:grpSpPr>
          <a:xfrm>
            <a:off x="0" y="0"/>
            <a:ext cx="9152467" cy="6858000"/>
            <a:chOff x="0" y="0"/>
            <a:chExt cx="9152467" cy="6858000"/>
          </a:xfrm>
        </p:grpSpPr>
        <p:pic>
          <p:nvPicPr>
            <p:cNvPr id="13" name="Picture 12" descr="S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6" name="Picture 15"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9462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grpSp>
        <p:nvGrpSpPr>
          <p:cNvPr id="16" name="Group 15"/>
          <p:cNvGrpSpPr/>
          <p:nvPr/>
        </p:nvGrpSpPr>
        <p:grpSpPr>
          <a:xfrm>
            <a:off x="0" y="0"/>
            <a:ext cx="9152467" cy="6858000"/>
            <a:chOff x="0" y="0"/>
            <a:chExt cx="9152467" cy="6858000"/>
          </a:xfrm>
        </p:grpSpPr>
        <p:pic>
          <p:nvPicPr>
            <p:cNvPr id="17" name="Picture 16" descr="S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 name="Rectangle 21"/>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24" name="Picture 23"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Text Placeholder 9"/>
          <p:cNvSpPr>
            <a:spLocks noGrp="1"/>
          </p:cNvSpPr>
          <p:nvPr>
            <p:ph type="body" sz="quarter" idx="13"/>
          </p:nvPr>
        </p:nvSpPr>
        <p:spPr>
          <a:xfrm>
            <a:off x="1176864" y="3640667"/>
            <a:ext cx="6798736" cy="889000"/>
          </a:xfrm>
        </p:spPr>
        <p:txBody>
          <a:bodyPr vert="horz" lIns="91440" tIns="45720" rIns="91440" bIns="45720" rtlCol="0" anchor="b">
            <a:normAutofit/>
          </a:bodyPr>
          <a:lstStyle>
            <a:lvl1pPr>
              <a:defRPr lang="en-US" sz="2000" b="0" cap="none" dirty="0" smtClean="0">
                <a:ln w="3175" cmpd="sng">
                  <a:noFill/>
                </a:ln>
                <a:solidFill>
                  <a:schemeClr val="tx1"/>
                </a:solidFill>
                <a:effectLst/>
                <a:latin typeface="+mj-lt"/>
                <a:ea typeface="+mj-ea"/>
                <a:cs typeface="Trebuchet MS"/>
              </a:defRPr>
            </a:lvl1pPr>
          </a:lstStyle>
          <a:p>
            <a:pPr marL="0" lvl="0">
              <a:spcBef>
                <a:spcPct val="0"/>
              </a:spcBef>
              <a:buNone/>
            </a:pPr>
            <a:r>
              <a:rPr lang="en-US" smtClean="0"/>
              <a:t>Click to edit Master text styles</a:t>
            </a: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smtClean="0">
                <a:solidFill>
                  <a:schemeClr val="tx1"/>
                </a:solidFill>
                <a:effectLst/>
              </a:rPr>
              <a:t>“</a:t>
            </a:r>
            <a:endParaRPr lang="en-US" sz="8000" dirty="0">
              <a:solidFill>
                <a:schemeClr val="tx1"/>
              </a:solidFill>
              <a:effectLst/>
            </a:endParaRP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smtClean="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6063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grpSp>
        <p:nvGrpSpPr>
          <p:cNvPr id="17" name="Group 16"/>
          <p:cNvGrpSpPr/>
          <p:nvPr/>
        </p:nvGrpSpPr>
        <p:grpSpPr>
          <a:xfrm>
            <a:off x="0" y="0"/>
            <a:ext cx="9152467" cy="6858000"/>
            <a:chOff x="0" y="0"/>
            <a:chExt cx="9152467" cy="6858000"/>
          </a:xfrm>
        </p:grpSpPr>
        <p:pic>
          <p:nvPicPr>
            <p:cNvPr id="18" name="Picture 17" descr="S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21" name="Picture 20"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Text Placeholder 9"/>
          <p:cNvSpPr>
            <a:spLocks noGrp="1"/>
          </p:cNvSpPr>
          <p:nvPr>
            <p:ph type="body" sz="quarter" idx="13"/>
          </p:nvPr>
        </p:nvSpPr>
        <p:spPr>
          <a:xfrm>
            <a:off x="1176866" y="3564466"/>
            <a:ext cx="6798734" cy="905934"/>
          </a:xfrm>
        </p:spPr>
        <p:txBody>
          <a:bodyPr vert="horz" lIns="91440" tIns="45720" rIns="91440" bIns="45720" rtlCol="0" anchor="b">
            <a:normAutofit/>
          </a:bodyPr>
          <a:lstStyle>
            <a:lvl1pPr>
              <a:defRPr lang="en-US" sz="2000" b="0" cap="none" dirty="0" smtClean="0">
                <a:ln w="3175" cmpd="sng">
                  <a:noFill/>
                </a:ln>
                <a:solidFill>
                  <a:schemeClr val="tx1"/>
                </a:solidFill>
                <a:effectLst/>
                <a:latin typeface="+mj-lt"/>
                <a:ea typeface="+mj-ea"/>
                <a:cs typeface="Trebuchet MS"/>
              </a:defRPr>
            </a:lvl1pPr>
          </a:lstStyle>
          <a:p>
            <a:pPr marL="0" lvl="0">
              <a:spcBef>
                <a:spcPct val="0"/>
              </a:spcBef>
              <a:buNone/>
            </a:pPr>
            <a:r>
              <a:rPr lang="en-US" smtClean="0"/>
              <a:t>Click to edit Master text styles</a:t>
            </a: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9663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8" name="Group 17"/>
          <p:cNvGrpSpPr/>
          <p:nvPr/>
        </p:nvGrpSpPr>
        <p:grpSpPr>
          <a:xfrm>
            <a:off x="0" y="0"/>
            <a:ext cx="9152467" cy="6858000"/>
            <a:chOff x="0" y="0"/>
            <a:chExt cx="9152467" cy="6858000"/>
          </a:xfrm>
        </p:grpSpPr>
        <p:pic>
          <p:nvPicPr>
            <p:cNvPr id="19" name="Picture 18" descr="S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Rectangle 19"/>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22" name="Picture 21"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8121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6" name="Group 15"/>
          <p:cNvGrpSpPr/>
          <p:nvPr/>
        </p:nvGrpSpPr>
        <p:grpSpPr>
          <a:xfrm>
            <a:off x="0" y="0"/>
            <a:ext cx="9152467" cy="6858000"/>
            <a:chOff x="0" y="0"/>
            <a:chExt cx="9152467" cy="6858000"/>
          </a:xfrm>
        </p:grpSpPr>
        <p:pic>
          <p:nvPicPr>
            <p:cNvPr id="17" name="Picture 16" descr="S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17"/>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20" name="Picture 19"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256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1" name="Group 20"/>
          <p:cNvGrpSpPr/>
          <p:nvPr/>
        </p:nvGrpSpPr>
        <p:grpSpPr>
          <a:xfrm>
            <a:off x="0" y="0"/>
            <a:ext cx="9152467" cy="6858000"/>
            <a:chOff x="0" y="0"/>
            <a:chExt cx="9152467" cy="6858000"/>
          </a:xfrm>
        </p:grpSpPr>
        <p:pic>
          <p:nvPicPr>
            <p:cNvPr id="22" name="Picture 21" descr="S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Rectangle 22"/>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25" name="Picture 24"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1"/>
          <p:cNvSpPr>
            <a:spLocks noGrp="1"/>
          </p:cNvSpPr>
          <p:nvPr>
            <p:ph type="title"/>
          </p:nvPr>
        </p:nvSpPr>
        <p:spPr>
          <a:xfrm>
            <a:off x="1176869" y="906873"/>
            <a:ext cx="6798728" cy="130386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176869" y="2490135"/>
            <a:ext cx="6798728" cy="3445002"/>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56670" y="5968999"/>
            <a:ext cx="1148283" cy="279400"/>
          </a:xfrm>
        </p:spPr>
        <p:txBody>
          <a:bodyPr/>
          <a:lstStyle/>
          <a:p>
            <a:fld id="{1D8BD707-D9CF-40AE-B4C6-C98DA3205C09}" type="datetimeFigureOut">
              <a:rPr lang="en-US" smtClean="0"/>
              <a:pPr/>
              <a:t>2/12/2013</a:t>
            </a:fld>
            <a:endParaRPr lang="en-US" dirty="0"/>
          </a:p>
        </p:txBody>
      </p:sp>
      <p:sp>
        <p:nvSpPr>
          <p:cNvPr id="5" name="Footer Placeholder 4"/>
          <p:cNvSpPr>
            <a:spLocks noGrp="1"/>
          </p:cNvSpPr>
          <p:nvPr>
            <p:ph type="ftr" sz="quarter" idx="11"/>
          </p:nvPr>
        </p:nvSpPr>
        <p:spPr>
          <a:xfrm>
            <a:off x="1176868" y="5969000"/>
            <a:ext cx="5104663" cy="279400"/>
          </a:xfrm>
        </p:spPr>
        <p:txBody>
          <a:bodyPr/>
          <a:lstStyle/>
          <a:p>
            <a:endParaRPr lang="en-US" dirty="0"/>
          </a:p>
        </p:txBody>
      </p:sp>
      <p:sp>
        <p:nvSpPr>
          <p:cNvPr id="6" name="Slide Number Placeholder 5"/>
          <p:cNvSpPr>
            <a:spLocks noGrp="1"/>
          </p:cNvSpPr>
          <p:nvPr>
            <p:ph type="sldNum" sz="quarter" idx="12"/>
          </p:nvPr>
        </p:nvSpPr>
        <p:spPr>
          <a:xfrm>
            <a:off x="7580092" y="5969000"/>
            <a:ext cx="395505" cy="279400"/>
          </a:xfrm>
        </p:spPr>
        <p:txBody>
          <a:bodyPr/>
          <a:lstStyle/>
          <a:p>
            <a:fld id="{B6F15528-21DE-4FAA-801E-634DDDAF4B2B}" type="slidenum">
              <a:rPr lang="en-US" smtClean="0"/>
              <a:pPr/>
              <a:t>‹#›</a:t>
            </a:fld>
            <a:endParaRPr lang="en-US"/>
          </a:p>
        </p:txBody>
      </p:sp>
      <p:cxnSp>
        <p:nvCxnSpPr>
          <p:cNvPr id="18" name="Straight Connector 17"/>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0326" y="5414438"/>
            <a:ext cx="800100" cy="800100"/>
          </a:xfrm>
          <a:prstGeom prst="rect">
            <a:avLst/>
          </a:prstGeom>
        </p:spPr>
      </p:pic>
    </p:spTree>
    <p:extLst>
      <p:ext uri="{BB962C8B-B14F-4D97-AF65-F5344CB8AC3E}">
        <p14:creationId xmlns:p14="http://schemas.microsoft.com/office/powerpoint/2010/main" val="37800739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0" y="0"/>
            <a:ext cx="9152467" cy="6858000"/>
            <a:chOff x="0" y="0"/>
            <a:chExt cx="9152467" cy="6858000"/>
          </a:xfrm>
        </p:grpSpPr>
        <p:pic>
          <p:nvPicPr>
            <p:cNvPr id="18" name="Picture 17" descr="S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21" name="Picture 20"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6992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6" name="Group 15"/>
          <p:cNvGrpSpPr/>
          <p:nvPr/>
        </p:nvGrpSpPr>
        <p:grpSpPr>
          <a:xfrm>
            <a:off x="0" y="0"/>
            <a:ext cx="9152467" cy="6858000"/>
            <a:chOff x="0" y="0"/>
            <a:chExt cx="9152467" cy="6858000"/>
          </a:xfrm>
        </p:grpSpPr>
        <p:pic>
          <p:nvPicPr>
            <p:cNvPr id="18" name="Picture 17" descr="S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27" name="Picture 26"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5" y="2490135"/>
            <a:ext cx="3337970" cy="3385732"/>
          </a:xfrm>
        </p:spPr>
        <p:txBody>
          <a:bodyPr anchor="t">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1833" y="2490136"/>
            <a:ext cx="3333767" cy="3385731"/>
          </a:xfrm>
        </p:spPr>
        <p:txBody>
          <a:bodyPr anchor="t">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7" name="Straight Connector 1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8150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3" name="Group 22"/>
          <p:cNvGrpSpPr/>
          <p:nvPr/>
        </p:nvGrpSpPr>
        <p:grpSpPr>
          <a:xfrm>
            <a:off x="0" y="0"/>
            <a:ext cx="9152467" cy="6858000"/>
            <a:chOff x="0" y="0"/>
            <a:chExt cx="9152467" cy="6858000"/>
          </a:xfrm>
        </p:grpSpPr>
        <p:pic>
          <p:nvPicPr>
            <p:cNvPr id="24" name="Picture 23" descr="S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 name="Rectangle 24"/>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27" name="Picture 26"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52202" y="2658533"/>
            <a:ext cx="316263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967" cy="263260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4233" y="2667000"/>
            <a:ext cx="31813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3" y="3243263"/>
            <a:ext cx="3333767" cy="263260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4419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0"/>
            <a:ext cx="9152467" cy="6858000"/>
            <a:chOff x="0" y="0"/>
            <a:chExt cx="9152467" cy="6858000"/>
          </a:xfrm>
        </p:grpSpPr>
        <p:pic>
          <p:nvPicPr>
            <p:cNvPr id="17" name="Picture 16" descr="S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17"/>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20" name="Picture 19"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7090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0" y="0"/>
            <a:ext cx="9152467" cy="6858000"/>
            <a:chOff x="0" y="0"/>
            <a:chExt cx="9152467" cy="6858000"/>
          </a:xfrm>
        </p:grpSpPr>
        <p:pic>
          <p:nvPicPr>
            <p:cNvPr id="11" name="Picture 10" descr="S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4" name="Picture 13"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Date Placeholder 1"/>
          <p:cNvSpPr>
            <a:spLocks noGrp="1"/>
          </p:cNvSpPr>
          <p:nvPr>
            <p:ph type="dt" sz="half" idx="10"/>
          </p:nvPr>
        </p:nvSpPr>
        <p:spPr/>
        <p:txBody>
          <a:bodyPr/>
          <a:lstStyle/>
          <a:p>
            <a:fld id="{1D8BD707-D9CF-40AE-B4C6-C98DA3205C09}" type="datetimeFigureOut">
              <a:rPr lang="en-US" smtClean="0"/>
              <a:pPr/>
              <a:t>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9947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30" name="Group 29"/>
          <p:cNvGrpSpPr/>
          <p:nvPr/>
        </p:nvGrpSpPr>
        <p:grpSpPr>
          <a:xfrm>
            <a:off x="0" y="0"/>
            <a:ext cx="9152467" cy="6858000"/>
            <a:chOff x="0" y="0"/>
            <a:chExt cx="9152467" cy="6858000"/>
          </a:xfrm>
        </p:grpSpPr>
        <p:pic>
          <p:nvPicPr>
            <p:cNvPr id="31" name="Picture 30" descr="S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 name="Rectangle 31"/>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34" name="Picture 33"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04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0" y="0"/>
            <a:ext cx="9152467" cy="6858000"/>
            <a:chOff x="0" y="0"/>
            <a:chExt cx="9152467" cy="6858000"/>
          </a:xfrm>
        </p:grpSpPr>
        <p:pic>
          <p:nvPicPr>
            <p:cNvPr id="16" name="Picture 15" descr="S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17"/>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20" name="Picture 19"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7" name="Picture Placeholder 2"/>
          <p:cNvSpPr>
            <a:spLocks noGrp="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292517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2/12/2013</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90862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almadawy2002@yahoo.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1934" y="1447801"/>
            <a:ext cx="5308866" cy="2150526"/>
          </a:xfrm>
        </p:spPr>
        <p:txBody>
          <a:bodyPr/>
          <a:lstStyle/>
          <a:p>
            <a:r>
              <a:rPr lang="ar-EG" b="1" dirty="0">
                <a:solidFill>
                  <a:schemeClr val="accent4"/>
                </a:solidFill>
              </a:rPr>
              <a:t>ما الجديد في </a:t>
            </a:r>
            <a:r>
              <a:rPr lang="en-US" b="1" dirty="0" smtClean="0">
                <a:solidFill>
                  <a:schemeClr val="accent4"/>
                </a:solidFill>
              </a:rPr>
              <a:t>Microsoft</a:t>
            </a:r>
            <a:r>
              <a:rPr lang="en-US" b="1" dirty="0">
                <a:solidFill>
                  <a:schemeClr val="accent4"/>
                </a:solidFill>
              </a:rPr>
              <a:t/>
            </a:r>
            <a:br>
              <a:rPr lang="en-US" b="1" dirty="0">
                <a:solidFill>
                  <a:schemeClr val="accent4"/>
                </a:solidFill>
              </a:rPr>
            </a:br>
            <a:endParaRPr lang="ar-EG" b="1" dirty="0">
              <a:solidFill>
                <a:schemeClr val="accent4"/>
              </a:solidFill>
            </a:endParaRPr>
          </a:p>
        </p:txBody>
      </p:sp>
      <p:sp>
        <p:nvSpPr>
          <p:cNvPr id="3" name="Subtitle 2"/>
          <p:cNvSpPr>
            <a:spLocks noGrp="1"/>
          </p:cNvSpPr>
          <p:nvPr>
            <p:ph type="subTitle" idx="1"/>
          </p:nvPr>
        </p:nvSpPr>
        <p:spPr/>
        <p:txBody>
          <a:bodyPr>
            <a:normAutofit/>
          </a:bodyPr>
          <a:lstStyle/>
          <a:p>
            <a:r>
              <a:rPr lang="en-US" sz="4800" b="1" dirty="0">
                <a:solidFill>
                  <a:schemeClr val="accent4"/>
                </a:solidFill>
              </a:rPr>
              <a:t>OneNote 2013</a:t>
            </a:r>
            <a:endParaRPr lang="ar-EG" sz="4800" b="1" dirty="0">
              <a:solidFill>
                <a:schemeClr val="accent4"/>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884" y="4575928"/>
            <a:ext cx="800100" cy="800100"/>
          </a:xfrm>
          <a:prstGeom prst="rect">
            <a:avLst/>
          </a:prstGeom>
        </p:spPr>
      </p:pic>
    </p:spTree>
    <p:extLst>
      <p:ext uri="{BB962C8B-B14F-4D97-AF65-F5344CB8AC3E}">
        <p14:creationId xmlns:p14="http://schemas.microsoft.com/office/powerpoint/2010/main" val="3226995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EG" b="1" dirty="0">
                <a:solidFill>
                  <a:schemeClr val="accent4"/>
                </a:solidFill>
              </a:rPr>
              <a:t>الاحتفاظ بالمعلومات التي تهمك؟</a:t>
            </a:r>
            <a:br>
              <a:rPr lang="ar-EG" b="1" dirty="0">
                <a:solidFill>
                  <a:schemeClr val="accent4"/>
                </a:solidFill>
              </a:rPr>
            </a:br>
            <a:r>
              <a:rPr lang="ar-EG" b="1" dirty="0">
                <a:solidFill>
                  <a:schemeClr val="accent4"/>
                </a:solidFill>
              </a:rPr>
              <a:t>قص المعلومات وحفظها من الويب</a:t>
            </a:r>
            <a:br>
              <a:rPr lang="ar-EG" b="1" dirty="0">
                <a:solidFill>
                  <a:schemeClr val="accent4"/>
                </a:solidFill>
              </a:rPr>
            </a:br>
            <a:endParaRPr lang="ar-EG" dirty="0">
              <a:solidFill>
                <a:schemeClr val="accent4"/>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2514600"/>
            <a:ext cx="4314031" cy="2250799"/>
          </a:xfrm>
        </p:spPr>
      </p:pic>
    </p:spTree>
    <p:extLst>
      <p:ext uri="{BB962C8B-B14F-4D97-AF65-F5344CB8AC3E}">
        <p14:creationId xmlns:p14="http://schemas.microsoft.com/office/powerpoint/2010/main" val="2085463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295400"/>
            <a:ext cx="6858000" cy="3970318"/>
          </a:xfrm>
          <a:prstGeom prst="rect">
            <a:avLst/>
          </a:prstGeom>
        </p:spPr>
        <p:txBody>
          <a:bodyPr wrap="square">
            <a:spAutoFit/>
          </a:bodyPr>
          <a:lstStyle/>
          <a:p>
            <a:pPr algn="ctr"/>
            <a:r>
              <a:rPr lang="ar-EG" sz="3600" b="1" dirty="0">
                <a:solidFill>
                  <a:schemeClr val="accent4"/>
                </a:solidFill>
              </a:rPr>
              <a:t>تضفي الأداة المحسنة "إرسال إلى </a:t>
            </a:r>
            <a:r>
              <a:rPr lang="en-US" sz="3600" b="1" dirty="0">
                <a:solidFill>
                  <a:schemeClr val="accent4"/>
                </a:solidFill>
              </a:rPr>
              <a:t>OneNote" </a:t>
            </a:r>
            <a:r>
              <a:rPr lang="ar-EG" sz="3600" b="1" dirty="0">
                <a:solidFill>
                  <a:schemeClr val="accent4"/>
                </a:solidFill>
              </a:rPr>
              <a:t>سهولة أكبر من ذي قبل على قص أي شيء يتم عرضه على الشاشة، أو إرسال صفحة ويب أو مستند بالكامل إلى مقطع بدفتر الملاحظات، أو تدوين "ملاحظات سريعة" يتم حفظها وتصنيفها تلقائياً كجزء من دفتر الملاحظات</a:t>
            </a:r>
            <a:endParaRPr lang="ar-EG" sz="3600" b="1" dirty="0">
              <a:solidFill>
                <a:schemeClr val="accent4"/>
              </a:solidFill>
            </a:endParaRPr>
          </a:p>
        </p:txBody>
      </p:sp>
    </p:spTree>
    <p:extLst>
      <p:ext uri="{BB962C8B-B14F-4D97-AF65-F5344CB8AC3E}">
        <p14:creationId xmlns:p14="http://schemas.microsoft.com/office/powerpoint/2010/main" val="1687165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295400"/>
            <a:ext cx="7696200" cy="1077218"/>
          </a:xfrm>
          <a:prstGeom prst="rect">
            <a:avLst/>
          </a:prstGeom>
        </p:spPr>
        <p:txBody>
          <a:bodyPr wrap="square">
            <a:spAutoFit/>
          </a:bodyPr>
          <a:lstStyle/>
          <a:p>
            <a:pPr algn="ctr" rtl="1"/>
            <a:r>
              <a:rPr lang="ar-EG" sz="3200" b="1" dirty="0">
                <a:solidFill>
                  <a:schemeClr val="accent4"/>
                </a:solidFill>
              </a:rPr>
              <a:t>تضمين جداول بيانات </a:t>
            </a:r>
            <a:r>
              <a:rPr lang="en-US" sz="3200" b="1" dirty="0">
                <a:solidFill>
                  <a:schemeClr val="accent4"/>
                </a:solidFill>
              </a:rPr>
              <a:t>Excel </a:t>
            </a:r>
            <a:r>
              <a:rPr lang="ar-EG" sz="3200" b="1" dirty="0">
                <a:solidFill>
                  <a:schemeClr val="accent4"/>
                </a:solidFill>
              </a:rPr>
              <a:t>ورسومات </a:t>
            </a:r>
            <a:r>
              <a:rPr lang="en-US" sz="3200" b="1" dirty="0">
                <a:solidFill>
                  <a:schemeClr val="accent4"/>
                </a:solidFill>
              </a:rPr>
              <a:t>Visio </a:t>
            </a:r>
            <a:r>
              <a:rPr lang="ar-EG" sz="3200" b="1" dirty="0">
                <a:solidFill>
                  <a:schemeClr val="accent4"/>
                </a:solidFill>
              </a:rPr>
              <a:t>التخطيطية</a:t>
            </a:r>
          </a:p>
        </p:txBody>
      </p:sp>
      <p:sp>
        <p:nvSpPr>
          <p:cNvPr id="5" name="Rectangle 4"/>
          <p:cNvSpPr/>
          <p:nvPr/>
        </p:nvSpPr>
        <p:spPr>
          <a:xfrm>
            <a:off x="1447800" y="2413338"/>
            <a:ext cx="6858000" cy="3046988"/>
          </a:xfrm>
          <a:prstGeom prst="rect">
            <a:avLst/>
          </a:prstGeom>
        </p:spPr>
        <p:txBody>
          <a:bodyPr wrap="square">
            <a:spAutoFit/>
          </a:bodyPr>
          <a:lstStyle/>
          <a:p>
            <a:pPr algn="ctr"/>
            <a:r>
              <a:rPr lang="ar-EG" sz="2800" b="1" dirty="0">
                <a:solidFill>
                  <a:schemeClr val="accent4"/>
                </a:solidFill>
              </a:rPr>
              <a:t>يمكنك إرفاق أي ملف تقريباً موجود على الكمبيوتر بأي جزء من ملاحظاتك، مما يؤدي إلى تخزين نسخة من الملف في دفتر الملاحظات. تستطيع أيضاً إنشاء جداول بيانات </a:t>
            </a:r>
            <a:r>
              <a:rPr lang="en-US" sz="2800" b="1" dirty="0">
                <a:solidFill>
                  <a:schemeClr val="accent4"/>
                </a:solidFill>
              </a:rPr>
              <a:t>Excel </a:t>
            </a:r>
            <a:r>
              <a:rPr lang="ar-EG" sz="2800" b="1" dirty="0">
                <a:solidFill>
                  <a:schemeClr val="accent4"/>
                </a:solidFill>
              </a:rPr>
              <a:t>ورسومات </a:t>
            </a:r>
            <a:r>
              <a:rPr lang="en-US" sz="2800" b="1" dirty="0">
                <a:solidFill>
                  <a:schemeClr val="accent4"/>
                </a:solidFill>
              </a:rPr>
              <a:t>Visio </a:t>
            </a:r>
            <a:r>
              <a:rPr lang="ar-EG" sz="2800" b="1" dirty="0">
                <a:solidFill>
                  <a:schemeClr val="accent4"/>
                </a:solidFill>
              </a:rPr>
              <a:t>التخطيطية أو استيرادها داخل </a:t>
            </a:r>
            <a:r>
              <a:rPr lang="en-US" sz="2800" b="1" dirty="0">
                <a:solidFill>
                  <a:schemeClr val="accent4"/>
                </a:solidFill>
              </a:rPr>
              <a:t>OneNote </a:t>
            </a:r>
            <a:r>
              <a:rPr lang="ar-EG" sz="2800" b="1" dirty="0">
                <a:solidFill>
                  <a:schemeClr val="accent4"/>
                </a:solidFill>
              </a:rPr>
              <a:t>مباشرةً وتحرير المعلومات الموجودة بها في مكانها بالملاحظات.</a:t>
            </a:r>
          </a:p>
          <a:p>
            <a:pPr algn="just"/>
            <a:endParaRPr lang="ar-EG" sz="2400" b="1" dirty="0">
              <a:solidFill>
                <a:schemeClr val="accent4"/>
              </a:solidFill>
            </a:endParaRPr>
          </a:p>
        </p:txBody>
      </p:sp>
    </p:spTree>
    <p:extLst>
      <p:ext uri="{BB962C8B-B14F-4D97-AF65-F5344CB8AC3E}">
        <p14:creationId xmlns:p14="http://schemas.microsoft.com/office/powerpoint/2010/main" val="3263649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EG" sz="4400" b="1" dirty="0">
                <a:solidFill>
                  <a:schemeClr val="accent4"/>
                </a:solidFill>
              </a:rPr>
              <a:t>إنشاء جداول أفضل</a:t>
            </a:r>
            <a:br>
              <a:rPr lang="ar-EG" sz="4400" b="1" dirty="0">
                <a:solidFill>
                  <a:schemeClr val="accent4"/>
                </a:solidFill>
              </a:rPr>
            </a:br>
            <a:endParaRPr lang="ar-EG" sz="4400" b="1" dirty="0">
              <a:solidFill>
                <a:schemeClr val="accent4"/>
              </a:solidFill>
            </a:endParaRPr>
          </a:p>
        </p:txBody>
      </p:sp>
      <p:sp>
        <p:nvSpPr>
          <p:cNvPr id="3" name="Content Placeholder 2"/>
          <p:cNvSpPr>
            <a:spLocks noGrp="1"/>
          </p:cNvSpPr>
          <p:nvPr>
            <p:ph idx="1"/>
          </p:nvPr>
        </p:nvSpPr>
        <p:spPr/>
        <p:txBody>
          <a:bodyPr>
            <a:normAutofit/>
          </a:bodyPr>
          <a:lstStyle/>
          <a:p>
            <a:pPr algn="ctr"/>
            <a:r>
              <a:rPr lang="ar-EG" sz="3200" b="1" dirty="0">
                <a:solidFill>
                  <a:schemeClr val="accent4"/>
                </a:solidFill>
              </a:rPr>
              <a:t>بإمكانك إنشاء المزيد من الجداول المتطورة في ملاحظاتك أكثر من ذي قبل. فيعتمد </a:t>
            </a:r>
            <a:r>
              <a:rPr lang="en-US" sz="3200" b="1" dirty="0">
                <a:solidFill>
                  <a:schemeClr val="accent4"/>
                </a:solidFill>
              </a:rPr>
              <a:t>OneNote </a:t>
            </a:r>
            <a:r>
              <a:rPr lang="ar-EG" sz="3200" b="1" dirty="0">
                <a:solidFill>
                  <a:schemeClr val="accent4"/>
                </a:solidFill>
              </a:rPr>
              <a:t>الآن خيارات تنسيق جديدة لتظليل الخلايا وصفوف الرؤوس وفرز البيانات داخل خلايا الجدول حتى تتمكّن من تنظيم المعلومات وعرضها بالطريقة التي تريدها</a:t>
            </a:r>
          </a:p>
        </p:txBody>
      </p:sp>
    </p:spTree>
    <p:extLst>
      <p:ext uri="{BB962C8B-B14F-4D97-AF65-F5344CB8AC3E}">
        <p14:creationId xmlns:p14="http://schemas.microsoft.com/office/powerpoint/2010/main" val="1124419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EG" sz="4900" b="1" dirty="0">
                <a:solidFill>
                  <a:schemeClr val="accent4"/>
                </a:solidFill>
              </a:rPr>
              <a:t>العمل معاً</a:t>
            </a:r>
            <a:br>
              <a:rPr lang="ar-EG" sz="4900" b="1" dirty="0">
                <a:solidFill>
                  <a:schemeClr val="accent4"/>
                </a:solidFill>
              </a:rPr>
            </a:br>
            <a:r>
              <a:rPr lang="ar-EG" sz="4900" b="1" dirty="0">
                <a:solidFill>
                  <a:schemeClr val="accent4"/>
                </a:solidFill>
              </a:rPr>
              <a:t>معرفة الأشخاص الذين يتعاونون</a:t>
            </a:r>
            <a:r>
              <a:rPr lang="ar-EG" dirty="0"/>
              <a:t/>
            </a:r>
            <a:br>
              <a:rPr lang="ar-EG" dirty="0"/>
            </a:br>
            <a:endParaRPr lang="ar-EG" dirty="0"/>
          </a:p>
        </p:txBody>
      </p:sp>
      <p:sp>
        <p:nvSpPr>
          <p:cNvPr id="3" name="Content Placeholder 2"/>
          <p:cNvSpPr>
            <a:spLocks noGrp="1"/>
          </p:cNvSpPr>
          <p:nvPr>
            <p:ph idx="1"/>
          </p:nvPr>
        </p:nvSpPr>
        <p:spPr/>
        <p:txBody>
          <a:bodyPr>
            <a:noAutofit/>
          </a:bodyPr>
          <a:lstStyle/>
          <a:p>
            <a:pPr algn="ctr"/>
            <a:r>
              <a:rPr lang="ar-EG" sz="3200" b="1" dirty="0">
                <a:solidFill>
                  <a:schemeClr val="accent4"/>
                </a:solidFill>
              </a:rPr>
              <a:t>يمكنك التعرّف على الكتّاب الآخرون والمصادقة عليهم بسهولة أكبر باستخدام ملفات تعريف الهويات المُدمجة في </a:t>
            </a:r>
            <a:r>
              <a:rPr lang="en-US" sz="3200" b="1" dirty="0">
                <a:solidFill>
                  <a:schemeClr val="accent4"/>
                </a:solidFill>
              </a:rPr>
              <a:t>OneNote. </a:t>
            </a:r>
            <a:r>
              <a:rPr lang="ar-EG" sz="3200" b="1" dirty="0">
                <a:solidFill>
                  <a:schemeClr val="accent4"/>
                </a:solidFill>
              </a:rPr>
              <a:t>وتستطيع البحث عن التغييرات والمراجعات بدفتر الملاحظات حسب أسماء الكتّاب وعرض كافة عمليات التحرير الحديثة عند العودة إلى دفتر ملاحظات مشترك</a:t>
            </a:r>
          </a:p>
        </p:txBody>
      </p:sp>
    </p:spTree>
    <p:extLst>
      <p:ext uri="{BB962C8B-B14F-4D97-AF65-F5344CB8AC3E}">
        <p14:creationId xmlns:p14="http://schemas.microsoft.com/office/powerpoint/2010/main" val="1644271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EG" b="1" dirty="0">
                <a:solidFill>
                  <a:schemeClr val="accent4"/>
                </a:solidFill>
              </a:rPr>
              <a:t>مشاركة الملاحظات في الاجتماعات</a:t>
            </a:r>
            <a:br>
              <a:rPr lang="ar-EG" b="1" dirty="0">
                <a:solidFill>
                  <a:schemeClr val="accent4"/>
                </a:solidFill>
              </a:rPr>
            </a:br>
            <a:endParaRPr lang="ar-EG" b="1" dirty="0">
              <a:solidFill>
                <a:schemeClr val="accent4"/>
              </a:solidFill>
            </a:endParaRPr>
          </a:p>
        </p:txBody>
      </p:sp>
      <p:sp>
        <p:nvSpPr>
          <p:cNvPr id="3" name="Content Placeholder 2"/>
          <p:cNvSpPr>
            <a:spLocks noGrp="1"/>
          </p:cNvSpPr>
          <p:nvPr>
            <p:ph idx="1"/>
          </p:nvPr>
        </p:nvSpPr>
        <p:spPr/>
        <p:txBody>
          <a:bodyPr/>
          <a:lstStyle/>
          <a:p>
            <a:pPr algn="ctr"/>
            <a:r>
              <a:rPr lang="ar-EG" sz="3200" b="1" dirty="0">
                <a:solidFill>
                  <a:schemeClr val="accent4"/>
                </a:solidFill>
              </a:rPr>
              <a:t>يمكنك الانضمام إلى الاجتماعات عبر الإنترنت ومشاركة الملاحظات من أي جهاز معتمد، حتى إذا لم يكن </a:t>
            </a:r>
            <a:r>
              <a:rPr lang="en-US" sz="3200" b="1" dirty="0">
                <a:solidFill>
                  <a:schemeClr val="accent4"/>
                </a:solidFill>
              </a:rPr>
              <a:t>Office </a:t>
            </a:r>
            <a:r>
              <a:rPr lang="ar-EG" sz="3200" b="1" dirty="0">
                <a:solidFill>
                  <a:schemeClr val="accent4"/>
                </a:solidFill>
              </a:rPr>
              <a:t>مثبتاً.</a:t>
            </a:r>
          </a:p>
          <a:p>
            <a:endParaRPr lang="ar-EG" dirty="0"/>
          </a:p>
          <a:p>
            <a:endParaRPr lang="ar-EG" dirty="0"/>
          </a:p>
        </p:txBody>
      </p:sp>
    </p:spTree>
    <p:extLst>
      <p:ext uri="{BB962C8B-B14F-4D97-AF65-F5344CB8AC3E}">
        <p14:creationId xmlns:p14="http://schemas.microsoft.com/office/powerpoint/2010/main" val="1854275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EG" b="1" dirty="0">
                <a:solidFill>
                  <a:schemeClr val="accent4"/>
                </a:solidFill>
              </a:rPr>
              <a:t>حفظ كافة الأشياء والبحث فيها ومشاركتها</a:t>
            </a:r>
            <a:br>
              <a:rPr lang="ar-EG" b="1" dirty="0">
                <a:solidFill>
                  <a:schemeClr val="accent4"/>
                </a:solidFill>
              </a:rPr>
            </a:br>
            <a:endParaRPr lang="ar-EG" b="1" dirty="0">
              <a:solidFill>
                <a:schemeClr val="accent4"/>
              </a:solidFill>
            </a:endParaRPr>
          </a:p>
        </p:txBody>
      </p:sp>
      <p:sp>
        <p:nvSpPr>
          <p:cNvPr id="3" name="Content Placeholder 2"/>
          <p:cNvSpPr>
            <a:spLocks noGrp="1"/>
          </p:cNvSpPr>
          <p:nvPr>
            <p:ph idx="1"/>
          </p:nvPr>
        </p:nvSpPr>
        <p:spPr>
          <a:xfrm>
            <a:off x="1312334" y="2971800"/>
            <a:ext cx="6527797" cy="2819400"/>
          </a:xfrm>
        </p:spPr>
        <p:txBody>
          <a:bodyPr>
            <a:normAutofit fontScale="92500" lnSpcReduction="20000"/>
          </a:bodyPr>
          <a:lstStyle/>
          <a:p>
            <a:pPr algn="ctr"/>
            <a:r>
              <a:rPr lang="ar-EG" sz="2800" b="1" dirty="0">
                <a:solidFill>
                  <a:schemeClr val="accent4"/>
                </a:solidFill>
              </a:rPr>
              <a:t>يقوم </a:t>
            </a:r>
            <a:r>
              <a:rPr lang="en-US" sz="2800" b="1" dirty="0">
                <a:solidFill>
                  <a:schemeClr val="accent4"/>
                </a:solidFill>
              </a:rPr>
              <a:t>OneNote </a:t>
            </a:r>
            <a:r>
              <a:rPr lang="ar-EG" sz="2800" b="1" dirty="0">
                <a:solidFill>
                  <a:schemeClr val="accent4"/>
                </a:solidFill>
              </a:rPr>
              <a:t>تلقائياً بحفظ كافة الأشياء ومزامنتها أثناء العمل، حتى تتمكّن من التركيز على آرائك وأفكارك بدلاً من الملفات. تستطيع استخدام "البحث السريع" لاستدعاء أي شيء قمت بإنشائه أو حفظه من قبل في </a:t>
            </a:r>
            <a:r>
              <a:rPr lang="en-US" sz="2800" b="1" dirty="0">
                <a:solidFill>
                  <a:schemeClr val="accent4"/>
                </a:solidFill>
              </a:rPr>
              <a:t>OneNote. </a:t>
            </a:r>
            <a:r>
              <a:rPr lang="ar-EG" sz="2800" b="1" dirty="0">
                <a:solidFill>
                  <a:schemeClr val="accent4"/>
                </a:solidFill>
              </a:rPr>
              <a:t>وإذا احتجت في أي وقت إلى مشاركة لقطة من ملاحظاتك مع شخص ما ليس لديه </a:t>
            </a:r>
            <a:r>
              <a:rPr lang="en-US" sz="2800" b="1" dirty="0">
                <a:solidFill>
                  <a:schemeClr val="accent4"/>
                </a:solidFill>
              </a:rPr>
              <a:t>OneNote، </a:t>
            </a:r>
            <a:r>
              <a:rPr lang="ar-EG" sz="2800" b="1" dirty="0">
                <a:solidFill>
                  <a:schemeClr val="accent4"/>
                </a:solidFill>
              </a:rPr>
              <a:t>فبإمكانك تصدير الملفات بمجموعة متنوعة من تنسيقات الملفات.</a:t>
            </a:r>
          </a:p>
          <a:p>
            <a:endParaRPr lang="ar-EG" dirty="0"/>
          </a:p>
          <a:p>
            <a:endParaRPr lang="ar-EG" dirty="0"/>
          </a:p>
        </p:txBody>
      </p:sp>
    </p:spTree>
    <p:extLst>
      <p:ext uri="{BB962C8B-B14F-4D97-AF65-F5344CB8AC3E}">
        <p14:creationId xmlns:p14="http://schemas.microsoft.com/office/powerpoint/2010/main" val="2387753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solidFill>
                  <a:schemeClr val="accent4"/>
                </a:solidFill>
              </a:rPr>
              <a:t>إعداد /السيد المعداوى</a:t>
            </a:r>
            <a:endParaRPr lang="ar-EG" b="1" dirty="0">
              <a:solidFill>
                <a:schemeClr val="accent4"/>
              </a:solidFill>
            </a:endParaRPr>
          </a:p>
        </p:txBody>
      </p:sp>
      <p:sp>
        <p:nvSpPr>
          <p:cNvPr id="3" name="Content Placeholder 2"/>
          <p:cNvSpPr>
            <a:spLocks noGrp="1"/>
          </p:cNvSpPr>
          <p:nvPr>
            <p:ph idx="1"/>
          </p:nvPr>
        </p:nvSpPr>
        <p:spPr/>
        <p:txBody>
          <a:bodyPr/>
          <a:lstStyle/>
          <a:p>
            <a:pPr marL="0" indent="0" algn="ctr">
              <a:buNone/>
            </a:pPr>
            <a:r>
              <a:rPr lang="en-US" sz="3200" b="1" dirty="0" smtClean="0">
                <a:hlinkClick r:id="rId2"/>
              </a:rPr>
              <a:t>almadawy2002@yahoo.com</a:t>
            </a:r>
            <a:endParaRPr lang="en-US" b="1" dirty="0" smtClean="0"/>
          </a:p>
          <a:p>
            <a:pPr marL="0" indent="0" algn="ctr">
              <a:buNone/>
            </a:pPr>
            <a:r>
              <a:rPr lang="ar-EG" sz="3200" b="1" dirty="0" smtClean="0">
                <a:solidFill>
                  <a:schemeClr val="accent4"/>
                </a:solidFill>
              </a:rPr>
              <a:t>معلم خبير لغة انجليزية</a:t>
            </a:r>
          </a:p>
          <a:p>
            <a:pPr marL="0" indent="0" algn="ctr">
              <a:buNone/>
            </a:pPr>
            <a:r>
              <a:rPr lang="ar-EG" sz="3200" b="1" dirty="0" smtClean="0">
                <a:solidFill>
                  <a:schemeClr val="accent4"/>
                </a:solidFill>
              </a:rPr>
              <a:t>مدرسة ههيا ث بنين ههيا -شرقية</a:t>
            </a:r>
            <a:endParaRPr lang="en-US" sz="3200" b="1" dirty="0" smtClean="0">
              <a:solidFill>
                <a:schemeClr val="accent4"/>
              </a:solidFill>
            </a:endParaRPr>
          </a:p>
        </p:txBody>
      </p:sp>
    </p:spTree>
    <p:extLst>
      <p:ext uri="{BB962C8B-B14F-4D97-AF65-F5344CB8AC3E}">
        <p14:creationId xmlns:p14="http://schemas.microsoft.com/office/powerpoint/2010/main" val="3559330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1934" y="1447801"/>
            <a:ext cx="5308866" cy="2150526"/>
          </a:xfrm>
        </p:spPr>
        <p:txBody>
          <a:bodyPr/>
          <a:lstStyle/>
          <a:p>
            <a:r>
              <a:rPr lang="ar-EG" b="1" dirty="0" smtClean="0">
                <a:solidFill>
                  <a:schemeClr val="accent4"/>
                </a:solidFill>
              </a:rPr>
              <a:t>السيد المعداوى</a:t>
            </a:r>
            <a:endParaRPr lang="ar-EG" b="1" dirty="0">
              <a:solidFill>
                <a:schemeClr val="accent4"/>
              </a:solidFill>
            </a:endParaRPr>
          </a:p>
        </p:txBody>
      </p:sp>
      <p:sp>
        <p:nvSpPr>
          <p:cNvPr id="3" name="Subtitle 2"/>
          <p:cNvSpPr>
            <a:spLocks noGrp="1"/>
          </p:cNvSpPr>
          <p:nvPr>
            <p:ph type="subTitle" idx="1"/>
          </p:nvPr>
        </p:nvSpPr>
        <p:spPr/>
        <p:txBody>
          <a:bodyPr>
            <a:normAutofit/>
          </a:bodyPr>
          <a:lstStyle/>
          <a:p>
            <a:r>
              <a:rPr lang="en-US" sz="4800" b="1" dirty="0" smtClean="0">
                <a:solidFill>
                  <a:schemeClr val="accent4"/>
                </a:solidFill>
              </a:rPr>
              <a:t>OneNote </a:t>
            </a:r>
            <a:r>
              <a:rPr lang="en-US" sz="4800" b="1" dirty="0">
                <a:solidFill>
                  <a:schemeClr val="accent4"/>
                </a:solidFill>
              </a:rPr>
              <a:t>2013</a:t>
            </a:r>
            <a:endParaRPr lang="ar-EG" sz="4800" b="1" dirty="0">
              <a:solidFill>
                <a:schemeClr val="accent4"/>
              </a:solidFill>
            </a:endParaRPr>
          </a:p>
        </p:txBody>
      </p:sp>
      <p:pic>
        <p:nvPicPr>
          <p:cNvPr id="4" name="Picture 3"/>
          <p:cNvPicPr>
            <a:picLocks noChangeAspect="1"/>
          </p:cNvPicPr>
          <p:nvPr/>
        </p:nvPicPr>
        <p:blipFill>
          <a:blip r:embed="rId2"/>
          <a:stretch>
            <a:fillRect/>
          </a:stretch>
        </p:blipFill>
        <p:spPr>
          <a:xfrm>
            <a:off x="1522611" y="4576655"/>
            <a:ext cx="798645" cy="798645"/>
          </a:xfrm>
          <a:prstGeom prst="rect">
            <a:avLst/>
          </a:prstGeom>
        </p:spPr>
      </p:pic>
    </p:spTree>
    <p:extLst>
      <p:ext uri="{BB962C8B-B14F-4D97-AF65-F5344CB8AC3E}">
        <p14:creationId xmlns:p14="http://schemas.microsoft.com/office/powerpoint/2010/main" val="573062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914400"/>
            <a:ext cx="6798728" cy="4639737"/>
          </a:xfrm>
        </p:spPr>
        <p:txBody>
          <a:bodyPr>
            <a:normAutofit fontScale="92500" lnSpcReduction="10000"/>
          </a:bodyPr>
          <a:lstStyle/>
          <a:p>
            <a:pPr algn="just"/>
            <a:r>
              <a:rPr lang="ar-EG" sz="3200" b="1" dirty="0">
                <a:solidFill>
                  <a:schemeClr val="accent4"/>
                </a:solidFill>
              </a:rPr>
              <a:t>يمثل </a:t>
            </a:r>
            <a:r>
              <a:rPr lang="en-US" sz="3200" b="1" dirty="0">
                <a:solidFill>
                  <a:schemeClr val="accent4"/>
                </a:solidFill>
              </a:rPr>
              <a:t>OneNote </a:t>
            </a:r>
            <a:r>
              <a:rPr lang="ar-EG" sz="3200" b="1" dirty="0">
                <a:solidFill>
                  <a:schemeClr val="accent4"/>
                </a:solidFill>
              </a:rPr>
              <a:t>دفتر ملاحظات رقمياً لحفظ كافة أنواع المعلومات وتخزينها ومشاركتها. ويعد أول شيء سيظهر عند فتح </a:t>
            </a:r>
            <a:r>
              <a:rPr lang="en-US" sz="3200" b="1" dirty="0">
                <a:solidFill>
                  <a:schemeClr val="accent4"/>
                </a:solidFill>
              </a:rPr>
              <a:t>OneNote 2013 </a:t>
            </a:r>
            <a:r>
              <a:rPr lang="ar-EG" sz="3200" b="1" dirty="0">
                <a:solidFill>
                  <a:schemeClr val="accent4"/>
                </a:solidFill>
              </a:rPr>
              <a:t>هو مظهر جديد تماماً يسمح لك بالتركيز على آرائك وأفكارك بدلاً من الواجهة. أما التكامل التام مع مجموعة النظراء، فيعني أنه يمكنك التخلص من الملفات الموجودة على محرك الأقراص الثابتة على الكمبيوتر لديك حتى يتم حفظ الملاحظات والمعلومات وتصبح قابلة للبحث فيها أينما تكون — على أي جهاز محمول تقريباً أو كمبيوتر لوحي أو مستعرض.</a:t>
            </a:r>
          </a:p>
          <a:p>
            <a:endParaRPr lang="ar-EG" dirty="0"/>
          </a:p>
          <a:p>
            <a:endParaRPr lang="ar-EG" dirty="0"/>
          </a:p>
        </p:txBody>
      </p:sp>
    </p:spTree>
    <p:extLst>
      <p:ext uri="{BB962C8B-B14F-4D97-AF65-F5344CB8AC3E}">
        <p14:creationId xmlns:p14="http://schemas.microsoft.com/office/powerpoint/2010/main" val="2724845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86000"/>
            <a:ext cx="6798728" cy="3268137"/>
          </a:xfrm>
        </p:spPr>
        <p:txBody>
          <a:bodyPr>
            <a:normAutofit/>
          </a:bodyPr>
          <a:lstStyle/>
          <a:p>
            <a:endParaRPr lang="ar-EG" dirty="0"/>
          </a:p>
          <a:p>
            <a:endParaRPr lang="ar-E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696637"/>
            <a:ext cx="5476875" cy="2857500"/>
          </a:xfrm>
          <a:prstGeom prst="rect">
            <a:avLst/>
          </a:prstGeom>
        </p:spPr>
      </p:pic>
      <p:sp>
        <p:nvSpPr>
          <p:cNvPr id="5" name="Rectangle 4"/>
          <p:cNvSpPr/>
          <p:nvPr/>
        </p:nvSpPr>
        <p:spPr>
          <a:xfrm>
            <a:off x="1136073" y="969140"/>
            <a:ext cx="6047314" cy="954107"/>
          </a:xfrm>
          <a:prstGeom prst="rect">
            <a:avLst/>
          </a:prstGeom>
        </p:spPr>
        <p:txBody>
          <a:bodyPr wrap="square">
            <a:spAutoFit/>
          </a:bodyPr>
          <a:lstStyle/>
          <a:p>
            <a:pPr algn="ctr"/>
            <a:r>
              <a:rPr lang="ar-EG" sz="2800" b="1" dirty="0">
                <a:solidFill>
                  <a:schemeClr val="accent4"/>
                </a:solidFill>
              </a:rPr>
              <a:t>أهم الميزات المطلوب استكشافها</a:t>
            </a:r>
          </a:p>
          <a:p>
            <a:pPr algn="ctr"/>
            <a:r>
              <a:rPr lang="ar-EG" sz="2800" b="1" dirty="0">
                <a:solidFill>
                  <a:schemeClr val="accent4"/>
                </a:solidFill>
              </a:rPr>
              <a:t>حفظ الملفات ومشاركتها في مجموعة النظراء</a:t>
            </a:r>
          </a:p>
        </p:txBody>
      </p:sp>
    </p:spTree>
    <p:extLst>
      <p:ext uri="{BB962C8B-B14F-4D97-AF65-F5344CB8AC3E}">
        <p14:creationId xmlns:p14="http://schemas.microsoft.com/office/powerpoint/2010/main" val="3012927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914400"/>
            <a:ext cx="6798728" cy="4639737"/>
          </a:xfrm>
        </p:spPr>
        <p:txBody>
          <a:bodyPr>
            <a:normAutofit/>
          </a:bodyPr>
          <a:lstStyle/>
          <a:p>
            <a:pPr algn="just"/>
            <a:r>
              <a:rPr lang="ar-EG" dirty="0" smtClean="0"/>
              <a:t>.</a:t>
            </a:r>
            <a:r>
              <a:rPr lang="ar-EG" sz="3200" b="1" dirty="0" smtClean="0">
                <a:solidFill>
                  <a:schemeClr val="accent4"/>
                </a:solidFill>
              </a:rPr>
              <a:t> </a:t>
            </a:r>
            <a:r>
              <a:rPr lang="ar-EG" sz="3200" b="1" dirty="0">
                <a:solidFill>
                  <a:schemeClr val="accent4"/>
                </a:solidFill>
              </a:rPr>
              <a:t>تشبه مجموعة النظراء موقع تخزين متنقل للملفات. ويمكنك الوصول إليها في أي وقت تكون متصلاً فيه بالإنترنت. أما في </a:t>
            </a:r>
            <a:r>
              <a:rPr lang="en-US" sz="3200" b="1" dirty="0">
                <a:solidFill>
                  <a:schemeClr val="accent4"/>
                </a:solidFill>
              </a:rPr>
              <a:t>OneNote، </a:t>
            </a:r>
            <a:r>
              <a:rPr lang="ar-EG" sz="3200" b="1" dirty="0">
                <a:solidFill>
                  <a:schemeClr val="accent4"/>
                </a:solidFill>
              </a:rPr>
              <a:t>فمن السهل حفظ الملفات إلى حساب </a:t>
            </a:r>
            <a:r>
              <a:rPr lang="en-US" sz="3200" b="1" dirty="0">
                <a:solidFill>
                  <a:schemeClr val="accent4"/>
                </a:solidFill>
              </a:rPr>
              <a:t>SkyDrive </a:t>
            </a:r>
            <a:r>
              <a:rPr lang="ar-EG" sz="3200" b="1" dirty="0">
                <a:solidFill>
                  <a:schemeClr val="accent4"/>
                </a:solidFill>
              </a:rPr>
              <a:t>الخاص بك أو على موقع مؤسستك. ومن هناك، تستطيع بسهولة عرض الملاحظات وتحريرها ومزامنتها ومشاركتها والعمل كذلك مع أفراد العائلة أو الزملاء أو زملاء الصف على الملاحظات نفسها في </a:t>
            </a:r>
            <a:r>
              <a:rPr lang="ar-EG" sz="3200" b="1" dirty="0">
                <a:solidFill>
                  <a:schemeClr val="accent4"/>
                </a:solidFill>
              </a:rPr>
              <a:t>وقت واحد</a:t>
            </a:r>
          </a:p>
          <a:p>
            <a:endParaRPr lang="ar-EG" dirty="0" smtClean="0"/>
          </a:p>
          <a:p>
            <a:endParaRPr lang="ar-EG" dirty="0"/>
          </a:p>
        </p:txBody>
      </p:sp>
    </p:spTree>
    <p:extLst>
      <p:ext uri="{BB962C8B-B14F-4D97-AF65-F5344CB8AC3E}">
        <p14:creationId xmlns:p14="http://schemas.microsoft.com/office/powerpoint/2010/main" val="4289787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914400"/>
            <a:ext cx="6798728" cy="4639737"/>
          </a:xfrm>
        </p:spPr>
        <p:txBody>
          <a:bodyPr>
            <a:normAutofit/>
          </a:bodyPr>
          <a:lstStyle/>
          <a:p>
            <a:endParaRPr lang="ar-EG" dirty="0"/>
          </a:p>
          <a:p>
            <a:endParaRPr lang="ar-EG" dirty="0"/>
          </a:p>
        </p:txBody>
      </p:sp>
      <p:sp>
        <p:nvSpPr>
          <p:cNvPr id="2" name="Rectangle 1"/>
          <p:cNvSpPr/>
          <p:nvPr/>
        </p:nvSpPr>
        <p:spPr>
          <a:xfrm>
            <a:off x="2133600" y="886691"/>
            <a:ext cx="4572000" cy="1323439"/>
          </a:xfrm>
          <a:prstGeom prst="rect">
            <a:avLst/>
          </a:prstGeom>
        </p:spPr>
        <p:txBody>
          <a:bodyPr>
            <a:spAutoFit/>
          </a:bodyPr>
          <a:lstStyle/>
          <a:p>
            <a:pPr marL="285750" lvl="0" indent="-285750" algn="ctr" defTabSz="457200" rtl="1">
              <a:spcBef>
                <a:spcPct val="20000"/>
              </a:spcBef>
              <a:spcAft>
                <a:spcPts val="600"/>
              </a:spcAft>
              <a:buClr>
                <a:srgbClr val="83992A"/>
              </a:buClr>
              <a:buSzPct val="115000"/>
              <a:buFont typeface="Arial"/>
              <a:buChar char="•"/>
            </a:pPr>
            <a:r>
              <a:rPr lang="ar-EG" sz="4000" dirty="0">
                <a:solidFill>
                  <a:srgbClr val="A23C33"/>
                </a:solidFill>
              </a:rPr>
              <a:t>مزامنة الملاحظات بين الأجهزة والكمبيوتر</a:t>
            </a:r>
            <a:endParaRPr lang="ar-EG" sz="4000" dirty="0">
              <a:solidFill>
                <a:srgbClr val="A23C33"/>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372" y="2851052"/>
            <a:ext cx="6295984" cy="2062163"/>
          </a:xfrm>
          <a:prstGeom prst="rect">
            <a:avLst/>
          </a:prstGeom>
        </p:spPr>
      </p:pic>
    </p:spTree>
    <p:extLst>
      <p:ext uri="{BB962C8B-B14F-4D97-AF65-F5344CB8AC3E}">
        <p14:creationId xmlns:p14="http://schemas.microsoft.com/office/powerpoint/2010/main" val="45708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914400"/>
            <a:ext cx="6798728" cy="4639737"/>
          </a:xfrm>
        </p:spPr>
        <p:txBody>
          <a:bodyPr>
            <a:normAutofit fontScale="85000" lnSpcReduction="10000"/>
          </a:bodyPr>
          <a:lstStyle/>
          <a:p>
            <a:pPr algn="just"/>
            <a:r>
              <a:rPr lang="ar-EG" sz="3200" b="1" dirty="0">
                <a:solidFill>
                  <a:schemeClr val="accent4"/>
                </a:solidFill>
              </a:rPr>
              <a:t>تخزين دفاتر الملاحظات في مجموعة النظراء، يمكنك بشكلٍ انسيابي وبدون أي مشاكل الوصول إلى المعلومات التي تهمك وتحتفظ بها قيد المزامنة بين تطبيقات </a:t>
            </a:r>
            <a:r>
              <a:rPr lang="en-US" sz="3200" b="1" dirty="0">
                <a:solidFill>
                  <a:schemeClr val="accent4"/>
                </a:solidFill>
              </a:rPr>
              <a:t>OneNote </a:t>
            </a:r>
            <a:r>
              <a:rPr lang="ar-EG" sz="3200" b="1" dirty="0">
                <a:solidFill>
                  <a:schemeClr val="accent4"/>
                </a:solidFill>
              </a:rPr>
              <a:t>على كافة أجهزتك المفضلة واستخدامها — بما في ذلك كمبيوتر </a:t>
            </a:r>
            <a:r>
              <a:rPr lang="en-US" sz="3200" b="1" dirty="0">
                <a:solidFill>
                  <a:schemeClr val="accent4"/>
                </a:solidFill>
              </a:rPr>
              <a:t>Windows </a:t>
            </a:r>
            <a:r>
              <a:rPr lang="ar-EG" sz="3200" b="1" dirty="0">
                <a:solidFill>
                  <a:schemeClr val="accent4"/>
                </a:solidFill>
              </a:rPr>
              <a:t>وجهاز </a:t>
            </a:r>
            <a:r>
              <a:rPr lang="en-US" sz="3200" b="1" dirty="0">
                <a:solidFill>
                  <a:schemeClr val="accent4"/>
                </a:solidFill>
              </a:rPr>
              <a:t>Windows Phone </a:t>
            </a:r>
            <a:r>
              <a:rPr lang="ar-EG" sz="3200" b="1" dirty="0">
                <a:solidFill>
                  <a:schemeClr val="accent4"/>
                </a:solidFill>
              </a:rPr>
              <a:t>و</a:t>
            </a:r>
            <a:r>
              <a:rPr lang="en-US" sz="3200" b="1" dirty="0">
                <a:solidFill>
                  <a:schemeClr val="accent4"/>
                </a:solidFill>
              </a:rPr>
              <a:t>iPhone </a:t>
            </a:r>
            <a:r>
              <a:rPr lang="ar-EG" sz="3200" b="1" dirty="0">
                <a:solidFill>
                  <a:schemeClr val="accent4"/>
                </a:solidFill>
              </a:rPr>
              <a:t>و</a:t>
            </a:r>
            <a:r>
              <a:rPr lang="en-US" sz="3200" b="1" dirty="0">
                <a:solidFill>
                  <a:schemeClr val="accent4"/>
                </a:solidFill>
              </a:rPr>
              <a:t>iPad </a:t>
            </a:r>
            <a:r>
              <a:rPr lang="ar-EG" sz="3200" b="1" dirty="0">
                <a:solidFill>
                  <a:schemeClr val="accent4"/>
                </a:solidFill>
              </a:rPr>
              <a:t>و</a:t>
            </a:r>
            <a:r>
              <a:rPr lang="en-US" sz="3200" b="1" dirty="0">
                <a:solidFill>
                  <a:schemeClr val="accent4"/>
                </a:solidFill>
              </a:rPr>
              <a:t>Android </a:t>
            </a:r>
            <a:r>
              <a:rPr lang="ar-EG" sz="3200" b="1" dirty="0">
                <a:solidFill>
                  <a:schemeClr val="accent4"/>
                </a:solidFill>
              </a:rPr>
              <a:t>و</a:t>
            </a:r>
            <a:r>
              <a:rPr lang="en-US" sz="3200" b="1" dirty="0">
                <a:solidFill>
                  <a:schemeClr val="accent4"/>
                </a:solidFill>
              </a:rPr>
              <a:t>Symbian. </a:t>
            </a:r>
            <a:r>
              <a:rPr lang="ar-EG" sz="3200" b="1" dirty="0">
                <a:solidFill>
                  <a:schemeClr val="accent4"/>
                </a:solidFill>
              </a:rPr>
              <a:t>تستطيع أيضاً استخدام </a:t>
            </a:r>
            <a:r>
              <a:rPr lang="en-US" sz="3200" b="1" dirty="0">
                <a:solidFill>
                  <a:schemeClr val="accent4"/>
                </a:solidFill>
              </a:rPr>
              <a:t>Office Web App </a:t>
            </a:r>
            <a:r>
              <a:rPr lang="ar-EG" sz="3200" b="1" dirty="0">
                <a:solidFill>
                  <a:schemeClr val="accent4"/>
                </a:solidFill>
              </a:rPr>
              <a:t>المجاني في أي مستعرض بشكلٍ ظاهري. وإذا كان لديك كمبيوتر لوحي يعمل بنظام التشغيل </a:t>
            </a:r>
            <a:r>
              <a:rPr lang="en-US" sz="3200" b="1" dirty="0">
                <a:solidFill>
                  <a:schemeClr val="accent4"/>
                </a:solidFill>
              </a:rPr>
              <a:t>Windows 8 </a:t>
            </a:r>
            <a:r>
              <a:rPr lang="ar-EG" sz="3200" b="1" dirty="0">
                <a:solidFill>
                  <a:schemeClr val="accent4"/>
                </a:solidFill>
              </a:rPr>
              <a:t>أو كمبيوتر لوحي باللمس، فسيضفي تطبيق </a:t>
            </a:r>
            <a:r>
              <a:rPr lang="en-US" sz="3200" b="1" dirty="0">
                <a:solidFill>
                  <a:schemeClr val="accent4"/>
                </a:solidFill>
              </a:rPr>
              <a:t>OneNote </a:t>
            </a:r>
            <a:r>
              <a:rPr lang="ar-EG" sz="3200" b="1" dirty="0">
                <a:solidFill>
                  <a:schemeClr val="accent4"/>
                </a:solidFill>
              </a:rPr>
              <a:t>الذي تم تمكين "ميزة اللمس" فيه المزيد من السهولة كذلك على استخدام </a:t>
            </a:r>
            <a:r>
              <a:rPr lang="en-US" sz="3200" b="1" dirty="0">
                <a:solidFill>
                  <a:schemeClr val="accent4"/>
                </a:solidFill>
              </a:rPr>
              <a:t>OneNote </a:t>
            </a:r>
            <a:r>
              <a:rPr lang="ar-EG" sz="3200" b="1" dirty="0">
                <a:solidFill>
                  <a:schemeClr val="accent4"/>
                </a:solidFill>
              </a:rPr>
              <a:t>أثناء التنقل</a:t>
            </a:r>
            <a:endParaRPr lang="ar-EG" b="1" dirty="0">
              <a:solidFill>
                <a:schemeClr val="accent4"/>
              </a:solidFill>
            </a:endParaRPr>
          </a:p>
        </p:txBody>
      </p:sp>
    </p:spTree>
    <p:extLst>
      <p:ext uri="{BB962C8B-B14F-4D97-AF65-F5344CB8AC3E}">
        <p14:creationId xmlns:p14="http://schemas.microsoft.com/office/powerpoint/2010/main" val="940694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914400"/>
            <a:ext cx="6798728" cy="4639737"/>
          </a:xfrm>
        </p:spPr>
        <p:txBody>
          <a:bodyPr>
            <a:normAutofit fontScale="92500" lnSpcReduction="10000"/>
          </a:bodyPr>
          <a:lstStyle/>
          <a:p>
            <a:pPr algn="just"/>
            <a:r>
              <a:rPr lang="ar-EG" sz="3200" b="1" dirty="0">
                <a:solidFill>
                  <a:schemeClr val="accent4"/>
                </a:solidFill>
              </a:rPr>
              <a:t>يمثل </a:t>
            </a:r>
            <a:r>
              <a:rPr lang="en-US" sz="3200" b="1" dirty="0">
                <a:solidFill>
                  <a:schemeClr val="accent4"/>
                </a:solidFill>
              </a:rPr>
              <a:t>OneNote </a:t>
            </a:r>
            <a:r>
              <a:rPr lang="ar-EG" sz="3200" b="1" dirty="0">
                <a:solidFill>
                  <a:schemeClr val="accent4"/>
                </a:solidFill>
              </a:rPr>
              <a:t>دفتر ملاحظات رقمياً لحفظ كافة أنواع المعلومات وتخزينها ومشاركتها. ويعد أول شيء سيظهر عند فتح </a:t>
            </a:r>
            <a:r>
              <a:rPr lang="en-US" sz="3200" b="1" dirty="0">
                <a:solidFill>
                  <a:schemeClr val="accent4"/>
                </a:solidFill>
              </a:rPr>
              <a:t>OneNote 2013 </a:t>
            </a:r>
            <a:r>
              <a:rPr lang="ar-EG" sz="3200" b="1" dirty="0">
                <a:solidFill>
                  <a:schemeClr val="accent4"/>
                </a:solidFill>
              </a:rPr>
              <a:t>هو مظهر جديد تماماً يسمح لك بالتركيز على آرائك وأفكارك بدلاً من الواجهة. أما التكامل التام مع مجموعة النظراء، فيعني أنه يمكنك التخلص من الملفات الموجودة على محرك الأقراص الثابتة على الكمبيوتر لديك حتى يتم حفظ الملاحظات والمعلومات وتصبح قابلة للبحث فيها أينما تكون — على أي جهاز محمول تقريباً أو كمبيوتر لوحي أو مستعرض.</a:t>
            </a:r>
          </a:p>
          <a:p>
            <a:endParaRPr lang="ar-EG" dirty="0"/>
          </a:p>
          <a:p>
            <a:endParaRPr lang="ar-EG" dirty="0"/>
          </a:p>
        </p:txBody>
      </p:sp>
    </p:spTree>
    <p:extLst>
      <p:ext uri="{BB962C8B-B14F-4D97-AF65-F5344CB8AC3E}">
        <p14:creationId xmlns:p14="http://schemas.microsoft.com/office/powerpoint/2010/main" val="2956681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295400"/>
            <a:ext cx="6858000" cy="584775"/>
          </a:xfrm>
          <a:prstGeom prst="rect">
            <a:avLst/>
          </a:prstGeom>
        </p:spPr>
        <p:txBody>
          <a:bodyPr wrap="square">
            <a:spAutoFit/>
          </a:bodyPr>
          <a:lstStyle/>
          <a:p>
            <a:r>
              <a:rPr lang="ar-EG" sz="3200" b="1" dirty="0">
                <a:solidFill>
                  <a:schemeClr val="accent4"/>
                </a:solidFill>
              </a:rPr>
              <a:t>إنشاء رسم أو مخطط للملاحظات أو كتابتها بخط اليد</a:t>
            </a:r>
            <a:endParaRPr lang="ar-EG" sz="3200" b="1" dirty="0">
              <a:solidFill>
                <a:schemeClr val="accent4"/>
              </a:solidFill>
            </a:endParaRPr>
          </a:p>
        </p:txBody>
      </p:sp>
      <p:sp>
        <p:nvSpPr>
          <p:cNvPr id="5" name="Rectangle 4"/>
          <p:cNvSpPr/>
          <p:nvPr/>
        </p:nvSpPr>
        <p:spPr>
          <a:xfrm>
            <a:off x="1447800" y="2413338"/>
            <a:ext cx="6858000" cy="2308324"/>
          </a:xfrm>
          <a:prstGeom prst="rect">
            <a:avLst/>
          </a:prstGeom>
        </p:spPr>
        <p:txBody>
          <a:bodyPr wrap="square">
            <a:spAutoFit/>
          </a:bodyPr>
          <a:lstStyle/>
          <a:p>
            <a:pPr algn="just"/>
            <a:r>
              <a:rPr lang="ar-EG" sz="2400" b="1" dirty="0">
                <a:solidFill>
                  <a:schemeClr val="accent4"/>
                </a:solidFill>
              </a:rPr>
              <a:t>يمكنك الرسم والمحو والتحرير بسلاسة باستخدام إصبعك أو إبرة الفونوغراف أو الماوس على أي جهاز مزود بميزة اللمس، مثل كمبيوتر لوحي أو كمبيوتر لوحي يعمل بنظام التشغيل </a:t>
            </a:r>
            <a:r>
              <a:rPr lang="en-US" sz="2400" b="1" dirty="0">
                <a:solidFill>
                  <a:schemeClr val="accent4"/>
                </a:solidFill>
              </a:rPr>
              <a:t>Windows 8 </a:t>
            </a:r>
            <a:r>
              <a:rPr lang="ar-EG" sz="2400" b="1" dirty="0">
                <a:solidFill>
                  <a:schemeClr val="accent4"/>
                </a:solidFill>
              </a:rPr>
              <a:t>أو كمبيوتر لوحي باللمس. وإذا كنت بحاجة إلى مشاركة الملاحظات المكتوبة يدوياً وتهتم بدرجة الوضوح، فمن الممكن أن يقوم </a:t>
            </a:r>
            <a:r>
              <a:rPr lang="en-US" sz="2400" b="1" dirty="0">
                <a:solidFill>
                  <a:schemeClr val="accent4"/>
                </a:solidFill>
              </a:rPr>
              <a:t>OneNote </a:t>
            </a:r>
            <a:r>
              <a:rPr lang="ar-EG" sz="2400" b="1" dirty="0">
                <a:solidFill>
                  <a:schemeClr val="accent4"/>
                </a:solidFill>
              </a:rPr>
              <a:t>تلقائياً بتحويل كتابتك اليدوية إلى نص</a:t>
            </a:r>
          </a:p>
        </p:txBody>
      </p:sp>
    </p:spTree>
    <p:extLst>
      <p:ext uri="{BB962C8B-B14F-4D97-AF65-F5344CB8AC3E}">
        <p14:creationId xmlns:p14="http://schemas.microsoft.com/office/powerpoint/2010/main" val="25383452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Bambo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SD--Bamboo---Framing5f">
      <a:majorFont>
        <a:latin typeface="Garamond" panose="02020404030301010803"/>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panose="02020404030301010803"/>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Bambo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30</TotalTime>
  <Words>705</Words>
  <Application>Microsoft Office PowerPoint</Application>
  <PresentationFormat>On-screen Show (4:3)</PresentationFormat>
  <Paragraphs>29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Garamond</vt:lpstr>
      <vt:lpstr>Times New Roman</vt:lpstr>
      <vt:lpstr>Trebuchet MS</vt:lpstr>
      <vt:lpstr>Organic</vt:lpstr>
      <vt:lpstr>ما الجديد في Microsoft </vt:lpstr>
      <vt:lpstr>السيد المعداوى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الاحتفاظ بالمعلومات التي تهمك؟ قص المعلومات وحفظها من الويب </vt:lpstr>
      <vt:lpstr>PowerPoint Presentation</vt:lpstr>
      <vt:lpstr>PowerPoint Presentation</vt:lpstr>
      <vt:lpstr>إنشاء جداول أفضل </vt:lpstr>
      <vt:lpstr>العمل معاً معرفة الأشخاص الذين يتعاونون </vt:lpstr>
      <vt:lpstr>مشاركة الملاحظات في الاجتماعات </vt:lpstr>
      <vt:lpstr>حفظ كافة الأشياء والبحث فيها ومشاركتها </vt:lpstr>
      <vt:lpstr>إعداد /السيد المعداوى</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ما الجديد في Microsoft </dc:title>
  <dc:creator>almadawy</dc:creator>
  <cp:lastModifiedBy>almadawy</cp:lastModifiedBy>
  <cp:revision>7</cp:revision>
  <dcterms:created xsi:type="dcterms:W3CDTF">2006-08-16T00:00:00Z</dcterms:created>
  <dcterms:modified xsi:type="dcterms:W3CDTF">2013-02-12T20:06:33Z</dcterms:modified>
</cp:coreProperties>
</file>